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315" r:id="rId8"/>
    <p:sldId id="324" r:id="rId9"/>
    <p:sldId id="316" r:id="rId10"/>
    <p:sldId id="317" r:id="rId11"/>
    <p:sldId id="318" r:id="rId12"/>
    <p:sldId id="321" r:id="rId13"/>
    <p:sldId id="280" r:id="rId14"/>
    <p:sldId id="281" r:id="rId15"/>
    <p:sldId id="286" r:id="rId16"/>
    <p:sldId id="287" r:id="rId17"/>
    <p:sldId id="288" r:id="rId18"/>
    <p:sldId id="289" r:id="rId19"/>
    <p:sldId id="322" r:id="rId20"/>
    <p:sldId id="290" r:id="rId21"/>
    <p:sldId id="328" r:id="rId22"/>
    <p:sldId id="292" r:id="rId23"/>
    <p:sldId id="309" r:id="rId24"/>
    <p:sldId id="314" r:id="rId25"/>
    <p:sldId id="330" r:id="rId26"/>
    <p:sldId id="323" r:id="rId27"/>
    <p:sldId id="312" r:id="rId28"/>
    <p:sldId id="313" r:id="rId29"/>
    <p:sldId id="311" r:id="rId30"/>
    <p:sldId id="326" r:id="rId31"/>
    <p:sldId id="327" r:id="rId32"/>
    <p:sldId id="274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7B90D2"/>
    <a:srgbClr val="70649A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474" y="114"/>
      </p:cViewPr>
      <p:guideLst>
        <p:guide orient="horz" pos="11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1T13:48:48.10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file:///C:\Users\jack\AppData\Local\Temp\wps\INetCache\903b5b5fc6de70cf7e5c47e176755aed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22780" y="1759585"/>
            <a:ext cx="7729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 Spark 云平台的学生学习监控系统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87738" y="4595686"/>
            <a:ext cx="44165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：彭锐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7.12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03358" y="3328459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 THESIS PROPOSAL TEMPLATE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效果</a:t>
            </a:r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展示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锐字逼格青春粗黑体简2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国外文献综述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YOUR ENGLISH TITLE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86840" y="1783715"/>
            <a:ext cx="881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1、输入连接：http://192.168.10.</a:t>
            </a:r>
            <a:r>
              <a:rPr lang="en-US" altLang="zh-CN"/>
              <a:t>75</a:t>
            </a:r>
            <a:r>
              <a:rPr lang="zh-CN" altLang="en-US"/>
              <a:t>:30000/，进入登录注册页面</a:t>
            </a:r>
            <a:endParaRPr lang="zh-CN" altLang="en-US"/>
          </a:p>
        </p:txBody>
      </p:sp>
      <p:pic>
        <p:nvPicPr>
          <p:cNvPr id="2" name="图片 -21474826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1665" y="2414270"/>
            <a:ext cx="8077200" cy="418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国外文献综述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YOUR ENGLISH TITLE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82115" y="1308735"/>
            <a:ext cx="828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2、登录之后，进入Spark云平台的操作界面</a:t>
            </a:r>
            <a:endParaRPr lang="zh-CN" altLang="en-US"/>
          </a:p>
        </p:txBody>
      </p:sp>
      <p:pic>
        <p:nvPicPr>
          <p:cNvPr id="2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953260"/>
            <a:ext cx="6810375" cy="474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024890" y="1363980"/>
            <a:ext cx="551688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3、代码管理页面</a:t>
            </a:r>
            <a:endParaRPr lang="zh-CN" altLang="en-US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2069465"/>
            <a:ext cx="11522075" cy="3788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079500" y="541020"/>
            <a:ext cx="9601835" cy="3230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Calibri" panose="020F0502020204030204" pitchFamily="34" charset="0"/>
                <a:ea typeface="宋体" panose="02010600030101010101" pitchFamily="2" charset="-122"/>
              </a:rPr>
              <a:t>其中</a:t>
            </a:r>
            <a:r>
              <a:rPr lang="en-US" sz="2800" b="0">
                <a:latin typeface="Calibri" panose="020F0502020204030204" pitchFamily="34" charset="0"/>
                <a:ea typeface="宋体" panose="02010600030101010101" pitchFamily="2" charset="-122"/>
              </a:rPr>
              <a:t>code</a:t>
            </a:r>
            <a:r>
              <a:rPr lang="zh-CN" sz="2800" b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Calibri" panose="020F0502020204030204" pitchFamily="34" charset="0"/>
                <a:ea typeface="宋体" panose="02010600030101010101" pitchFamily="2" charset="-122"/>
              </a:rPr>
              <a:t>data</a:t>
            </a:r>
            <a:r>
              <a:rPr lang="zh-CN" sz="2800" b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Calibri" panose="020F0502020204030204" pitchFamily="34" charset="0"/>
                <a:ea typeface="宋体" panose="02010600030101010101" pitchFamily="2" charset="-122"/>
              </a:rPr>
              <a:t>result</a:t>
            </a:r>
            <a:r>
              <a:rPr lang="zh-CN" sz="2800" b="0">
                <a:latin typeface="Calibri" panose="020F0502020204030204" pitchFamily="34" charset="0"/>
                <a:ea typeface="宋体" panose="02010600030101010101" pitchFamily="2" charset="-122"/>
              </a:rPr>
              <a:t>的管理页面类似，具体说明如下：①　表示上传文件的路径②　表示查看文件中的内容③　删除对应文件的路径④　对文件进行重命名⑤　表示上传到</a:t>
            </a:r>
            <a:r>
              <a:rPr lang="en-US" sz="2800" b="0">
                <a:latin typeface="Calibri" panose="020F0502020204030204" pitchFamily="34" charset="0"/>
                <a:ea typeface="宋体" panose="02010600030101010101" pitchFamily="2" charset="-122"/>
              </a:rPr>
              <a:t>HDFS</a:t>
            </a:r>
            <a:r>
              <a:rPr lang="zh-CN" sz="2800" b="0">
                <a:latin typeface="Calibri" panose="020F0502020204030204" pitchFamily="34" charset="0"/>
                <a:ea typeface="宋体" panose="02010600030101010101" pitchFamily="2" charset="-122"/>
              </a:rPr>
              <a:t>中用户目录下的文件</a:t>
            </a:r>
            <a:endParaRPr lang="en-US" sz="28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3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3600"/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3263265"/>
            <a:ext cx="10944225" cy="3506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476500" y="125984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、任务提交网页</a:t>
            </a:r>
            <a:endParaRPr lang="zh-CN" altLang="en-US"/>
          </a:p>
        </p:txBody>
      </p:sp>
      <p:pic>
        <p:nvPicPr>
          <p:cNvPr id="2" name="图片 -214748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259330"/>
            <a:ext cx="9444355" cy="4099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-214748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2649855"/>
            <a:ext cx="9458325" cy="3824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307465" y="457200"/>
            <a:ext cx="80867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(1)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表示上传的程序名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(2)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表示上传的数据名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(3)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设置内存的大小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(4)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设置核的数量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(5)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设置集群大小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(6)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提交运行按钮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</a:rPr>
              <a:t>(7)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取消运行按钮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核心代码</a:t>
            </a:r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讲解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锐字逼格青春粗黑体简2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34135" y="457200"/>
            <a:ext cx="886206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整个目录下，主要包含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bak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data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result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shell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static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status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templates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templates.bak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、操作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hdfs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main_hive.py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main_spark.py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文件和目录。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3955" y="2063115"/>
            <a:ext cx="2400300" cy="401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9105" y="1546225"/>
            <a:ext cx="75488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bak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该目录是为了备份整个项目的主程序，防止程序丢失和保存上一版本的主要程序。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bak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目录下，主要保存整个项目的主程序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main_hive.py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main_spark.py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；其中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main_spark.py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是启动</a:t>
            </a: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任务提交平台的主程序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main.py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是最初版本的主程序）；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main_spark.py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是启动</a:t>
            </a: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数据报表的主程序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目的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和意义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6520" y="3538454"/>
            <a:ext cx="268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charset="-52"/>
              </a:rPr>
              <a:t>Your title here</a:t>
            </a:r>
            <a:endParaRPr lang="zh-CN" altLang="en-US" sz="1400" dirty="0">
              <a:latin typeface="FuturaBookC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效果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展示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3584" y="3538454"/>
            <a:ext cx="268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charset="-52"/>
              </a:rPr>
              <a:t>Your title here</a:t>
            </a:r>
            <a:endParaRPr lang="zh-CN" altLang="en-US" sz="1400" dirty="0">
              <a:latin typeface="FuturaBookC" charset="-5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28933" y="425619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0663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核心代码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讲解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46520" y="4781192"/>
            <a:ext cx="268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charset="-52"/>
              </a:rPr>
              <a:t>Your title here</a:t>
            </a:r>
            <a:endParaRPr lang="zh-CN" altLang="en-US" sz="1400" dirty="0">
              <a:latin typeface="FuturaBookC" charset="-5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en-US" altLang="zh-CN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33583" y="4773776"/>
            <a:ext cx="2680573" cy="31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charset="-52"/>
              </a:rPr>
              <a:t>Your title here</a:t>
            </a:r>
            <a:endParaRPr lang="zh-CN" altLang="en-US" sz="1400" dirty="0"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347913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疑问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28933" y="311255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</a:t>
            </a:r>
            <a:endParaRPr lang="en-US" altLang="zh-CN" b="1" dirty="0">
              <a:solidFill>
                <a:schemeClr val="bg1"/>
              </a:solidFill>
              <a:latin typeface="FuturaBookC" charset="-52"/>
            </a:endParaRP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en-US" altLang="zh-CN" sz="1200" b="1" dirty="0">
              <a:solidFill>
                <a:schemeClr val="bg1"/>
              </a:solidFill>
              <a:latin typeface="FuturaBookC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68375" y="303530"/>
            <a:ext cx="1025588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data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该目录是为了保存每日学生提交任务的数据记录文件（学号、程序名、状态等），同时也会保留以往的所有数据记录，所有记录不会被删除。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data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目录下，主要保存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submit+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日期的文件（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submit20210414.txt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），分别保存那天学生任务提交的记录数据。</a:t>
            </a:r>
            <a:endParaRPr lang="zh-CN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3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shell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该目录下，存放了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shell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脚本文件、用户账号信息和密码、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SQL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脚本文件。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password.csv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：保存用户账号信息和密码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run.sh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：任务提交的核心脚本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scp_submit_txt.sh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：将任务提交记录从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10.4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节点复制到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10.201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节点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update_submit.sql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：数据仓库的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SQL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脚本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update_day.sh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：连接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hive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，执行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update_submit.sql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脚本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32815" y="0"/>
            <a:ext cx="1125918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static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该目录下，保存网页的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CSS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JS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、图片等文件。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home_page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：保存数据报表的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CSS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文件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login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Spark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任务提交平台的登录网页的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CSS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文件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register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Spark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任务提交平台的注册网页的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CSS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文件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echarts.min.js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Echarts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可视化的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JS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导入文件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templates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该目录下，保存网页的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文件。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chart1.html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chart2.html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chart3.html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chart4.html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chart5.html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chart6.html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：表示数据报表的详细信息展示网页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data.html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：数据管理网页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error_show.html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：报错日志展示页面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home_page.html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：数据报表网页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login.html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：登录网页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operation.html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Spark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任务提交平台的操作选择网页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register.html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：注册网页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130935" y="1332230"/>
            <a:ext cx="654748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、操作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hdfs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该目录下，保存连接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HDFS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，并执行上传、下载等操作的程序。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hdfs_opteration.py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：连接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HDFS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，完成文件的上传、下载、重命名等操作。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9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main_spark.py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main.py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main_spark.py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的最初版本）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该程序为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Spark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任务提交平台的启动程序。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10</a:t>
            </a:r>
            <a:r>
              <a:rPr lang="zh-CN" sz="2800" b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sz="2800" b="1">
                <a:latin typeface="Times New Roman" panose="02020603050405020304" charset="0"/>
                <a:ea typeface="宋体" panose="02010600030101010101" pitchFamily="2" charset="-122"/>
              </a:rPr>
              <a:t>main_hive.py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该程序为数据报表的启动程序。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751798" y="2546350"/>
            <a:ext cx="8688404" cy="1996640"/>
            <a:chOff x="1751797" y="2856815"/>
            <a:chExt cx="8688404" cy="1996640"/>
          </a:xfrm>
        </p:grpSpPr>
        <p:sp>
          <p:nvSpPr>
            <p:cNvPr id="2" name="文本框 1"/>
            <p:cNvSpPr txBox="1"/>
            <p:nvPr>
              <p:custDataLst>
                <p:tags r:id="rId2"/>
              </p:custDataLst>
            </p:nvPr>
          </p:nvSpPr>
          <p:spPr>
            <a:xfrm>
              <a:off x="1751797" y="2856815"/>
              <a:ext cx="8688404" cy="15226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algn="ctr"/>
              <a:r>
                <a:rPr lang="zh-CN" altLang="en-US" sz="7200" b="1" spc="600" dirty="0">
                  <a:solidFill>
                    <a:srgbClr val="3C3C41">
                      <a:lumMod val="7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核心代码</a:t>
              </a:r>
              <a:r>
                <a:rPr lang="zh-CN" altLang="en-US" sz="7200" b="1" spc="600" dirty="0">
                  <a:solidFill>
                    <a:srgbClr val="3C3C41">
                      <a:lumMod val="7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展示</a:t>
              </a:r>
              <a:endParaRPr lang="zh-CN" altLang="en-US" sz="7200" b="1" spc="600" dirty="0"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1751797" y="4379445"/>
              <a:ext cx="8688404" cy="47401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algn="ctr"/>
              <a:r>
                <a:rPr lang="zh-CN" altLang="en-US" dirty="0">
                  <a:solidFill>
                    <a:srgbClr val="3C3C41">
                      <a:lumMod val="75000"/>
                    </a:srgbClr>
                  </a:solidFill>
                  <a:latin typeface="Arial" panose="020B0604020202020204" pitchFamily="34" charset="0"/>
                  <a:ea typeface="微软雅黑 Light" panose="020B0502040204020203" pitchFamily="34" charset="-122"/>
                </a:rPr>
                <a:t>点击输入正文</a:t>
              </a:r>
              <a:endParaRPr lang="zh-CN" altLang="en-US" dirty="0">
                <a:solidFill>
                  <a:srgbClr val="3C3C41">
                    <a:lumMod val="75000"/>
                  </a:srgbClr>
                </a:solidFill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445509" y="2789019"/>
            <a:ext cx="9300982" cy="852783"/>
            <a:chOff x="1445509" y="2789019"/>
            <a:chExt cx="9300982" cy="852783"/>
          </a:xfrm>
        </p:grpSpPr>
        <p:pic>
          <p:nvPicPr>
            <p:cNvPr id="6" name="图形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10800000">
              <a:off x="9753003" y="2789020"/>
              <a:ext cx="993488" cy="852782"/>
            </a:xfrm>
            <a:prstGeom prst="rect">
              <a:avLst/>
            </a:prstGeom>
          </p:spPr>
        </p:pic>
        <p:pic>
          <p:nvPicPr>
            <p:cNvPr id="7" name="图形 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445509" y="2789019"/>
              <a:ext cx="993490" cy="852782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2330718" y="1301817"/>
            <a:ext cx="7530565" cy="4254366"/>
            <a:chOff x="1422935" y="1301817"/>
            <a:chExt cx="9346130" cy="4254366"/>
          </a:xfrm>
        </p:grpSpPr>
        <p:cxnSp>
          <p:nvCxnSpPr>
            <p:cNvPr id="13" name="直接连接符 12"/>
            <p:cNvCxnSpPr/>
            <p:nvPr>
              <p:custDataLst>
                <p:tags r:id="rId9"/>
              </p:custDataLst>
            </p:nvPr>
          </p:nvCxnSpPr>
          <p:spPr>
            <a:xfrm>
              <a:off x="1422935" y="5556183"/>
              <a:ext cx="9346130" cy="0"/>
            </a:xfrm>
            <a:prstGeom prst="line">
              <a:avLst/>
            </a:prstGeom>
            <a:ln w="6350">
              <a:solidFill>
                <a:srgbClr val="FFFFFF">
                  <a:lumMod val="50000"/>
                  <a:alpha val="50000"/>
                </a:srgbClr>
              </a:solidFill>
            </a:ln>
          </p:spPr>
          <p:style>
            <a:lnRef idx="1">
              <a:srgbClr val="EBEBEB"/>
            </a:lnRef>
            <a:fillRef idx="0">
              <a:srgbClr val="EBEBEB"/>
            </a:fillRef>
            <a:effectRef idx="0">
              <a:srgbClr val="EBEBEB"/>
            </a:effectRef>
            <a:fontRef idx="minor">
              <a:srgbClr val="3C3C4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1422935" y="1301817"/>
              <a:ext cx="9346130" cy="0"/>
            </a:xfrm>
            <a:prstGeom prst="line">
              <a:avLst/>
            </a:prstGeom>
            <a:ln w="6350">
              <a:solidFill>
                <a:srgbClr val="FFFFFF">
                  <a:lumMod val="50000"/>
                  <a:alpha val="50000"/>
                </a:srgbClr>
              </a:solidFill>
            </a:ln>
          </p:spPr>
          <p:style>
            <a:lnRef idx="1">
              <a:srgbClr val="EBEBEB"/>
            </a:lnRef>
            <a:fillRef idx="0">
              <a:srgbClr val="EBEBEB"/>
            </a:fillRef>
            <a:effectRef idx="0">
              <a:srgbClr val="EBEBEB"/>
            </a:effectRef>
            <a:fontRef idx="minor">
              <a:srgbClr val="3C3C41"/>
            </a:fontRef>
          </p:style>
        </p:cxn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67790" y="1319530"/>
            <a:ext cx="94570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页面大部分操作，都封装在自己做的一个包</a:t>
            </a:r>
            <a:r>
              <a:rPr lang="en-US" altLang="zh-CN" sz="2800"/>
              <a:t>hdfs_opteration.py</a:t>
            </a:r>
            <a:r>
              <a:rPr lang="zh-CN" altLang="en-US" sz="2800"/>
              <a:t>上</a:t>
            </a:r>
            <a:endParaRPr lang="zh-CN" altLang="en-US" sz="2800"/>
          </a:p>
          <a:p>
            <a:r>
              <a:rPr lang="zh-CN" altLang="en-US" sz="2800"/>
              <a:t>其中有如下</a:t>
            </a:r>
            <a:r>
              <a:rPr lang="zh-CN" altLang="en-US" sz="2800"/>
              <a:t>函数：</a:t>
            </a:r>
            <a:endParaRPr lang="zh-CN" altLang="en-US" sz="2800"/>
          </a:p>
          <a:p>
            <a:r>
              <a:rPr lang="zh-CN" altLang="en-US" sz="2800"/>
              <a:t>list_dir_file： 显示目录下的文件名</a:t>
            </a:r>
            <a:endParaRPr lang="zh-CN" altLang="en-US" sz="2800"/>
          </a:p>
          <a:p>
            <a:r>
              <a:rPr lang="zh-CN" altLang="en-US" sz="2800"/>
              <a:t>uploading_file</a:t>
            </a:r>
            <a:r>
              <a:rPr lang="en-US" altLang="zh-CN" sz="2800"/>
              <a:t>  将文件上传到hdfs</a:t>
            </a:r>
            <a:r>
              <a:rPr lang="zh-CN" altLang="en-US" sz="2800"/>
              <a:t> </a:t>
            </a:r>
            <a:endParaRPr lang="zh-CN" altLang="en-US" sz="2800"/>
          </a:p>
          <a:p>
            <a:r>
              <a:rPr lang="zh-CN" altLang="en-US" sz="2800"/>
              <a:t>see_file</a:t>
            </a:r>
            <a:r>
              <a:rPr lang="en-US" altLang="zh-CN" sz="2800"/>
              <a:t> 查看文件的内容</a:t>
            </a:r>
            <a:endParaRPr lang="en-US" altLang="zh-CN" sz="2800"/>
          </a:p>
          <a:p>
            <a:r>
              <a:rPr lang="zh-CN" altLang="en-US" sz="2800"/>
              <a:t>delete_file</a:t>
            </a:r>
            <a:r>
              <a:rPr lang="en-US" altLang="zh-CN" sz="2800"/>
              <a:t> 删除文件 </a:t>
            </a:r>
            <a:endParaRPr lang="en-US" altLang="zh-CN" sz="2800"/>
          </a:p>
          <a:p>
            <a:r>
              <a:rPr lang="zh-CN" altLang="en-US" sz="2800"/>
              <a:t>rename_file</a:t>
            </a:r>
            <a:r>
              <a:rPr lang="en-US" altLang="zh-CN" sz="2800"/>
              <a:t> rename_file  重命名文件</a:t>
            </a:r>
            <a:endParaRPr lang="en-US" altLang="zh-CN" sz="2800"/>
          </a:p>
          <a:p>
            <a:r>
              <a:rPr lang="zh-CN" altLang="en-US" sz="2800"/>
              <a:t>load_local</a:t>
            </a:r>
            <a:r>
              <a:rPr lang="en-US" altLang="zh-CN" sz="2800"/>
              <a:t> 下载文件到本地</a:t>
            </a:r>
            <a:endParaRPr lang="en-US" altLang="zh-CN" sz="2800"/>
          </a:p>
          <a:p>
            <a:r>
              <a:rPr lang="zh-CN" altLang="en-US" sz="2800"/>
              <a:t>run_code</a:t>
            </a:r>
            <a:r>
              <a:rPr lang="en-US" altLang="zh-CN" sz="2800"/>
              <a:t> 运行代码</a:t>
            </a:r>
            <a:endParaRPr lang="en-US" altLang="zh-CN" sz="2800"/>
          </a:p>
          <a:p>
            <a:r>
              <a:rPr lang="zh-CN" altLang="en-US" sz="2800"/>
              <a:t>get_result</a:t>
            </a:r>
            <a:r>
              <a:rPr lang="en-US" altLang="zh-CN" sz="2800"/>
              <a:t> 获取pod中的日志</a:t>
            </a:r>
            <a:endParaRPr lang="en-US" altLang="zh-CN" sz="2800"/>
          </a:p>
          <a:p>
            <a:r>
              <a:rPr lang="zh-CN" altLang="en-US" sz="2800"/>
              <a:t>delete_pod</a:t>
            </a:r>
            <a:r>
              <a:rPr lang="en-US" altLang="zh-CN" sz="2800"/>
              <a:t> </a:t>
            </a:r>
            <a:r>
              <a:rPr lang="zh-CN" altLang="en-US" sz="2800"/>
              <a:t>删除</a:t>
            </a:r>
            <a:r>
              <a:rPr lang="en-US" altLang="zh-CN" sz="2800"/>
              <a:t>pod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250315" y="457200"/>
            <a:ext cx="3411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ym typeface="+mn-ea"/>
              </a:rPr>
              <a:t>hdfs_opteration.py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586740"/>
            <a:ext cx="10144760" cy="5684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78710" y="2297430"/>
            <a:ext cx="57016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前端通过</a:t>
            </a:r>
            <a:r>
              <a:rPr lang="en-US" altLang="zh-CN" sz="2800"/>
              <a:t>flask</a:t>
            </a:r>
            <a:r>
              <a:rPr lang="zh-CN" altLang="en-US" sz="2800"/>
              <a:t>实现代码在</a:t>
            </a:r>
            <a:r>
              <a:rPr lang="en-US" altLang="zh-CN" sz="2800"/>
              <a:t>main.py</a:t>
            </a:r>
            <a:r>
              <a:rPr lang="zh-CN" altLang="en-US" sz="2800"/>
              <a:t>上，其中</a:t>
            </a:r>
            <a:r>
              <a:rPr lang="en-US" altLang="zh-CN" sz="2800"/>
              <a:t>static,template</a:t>
            </a:r>
            <a:r>
              <a:rPr lang="zh-CN" altLang="en-US" sz="2800"/>
              <a:t>两个文件夹，</a:t>
            </a:r>
            <a:r>
              <a:rPr lang="en-US" altLang="zh-CN" sz="2800"/>
              <a:t>static</a:t>
            </a:r>
            <a:r>
              <a:rPr 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保存网页的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CSS</a:t>
            </a:r>
            <a:r>
              <a:rPr 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、图片等文件。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template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保存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3005" y="457200"/>
            <a:ext cx="3411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ym typeface="+mn-ea"/>
              </a:rPr>
              <a:t>main.py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790" y="506730"/>
            <a:ext cx="7170420" cy="584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04315" y="1750060"/>
            <a:ext cx="912177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学生学习情况实现在</a:t>
            </a:r>
            <a:r>
              <a:rPr lang="en-US" altLang="zh-CN" sz="2800"/>
              <a:t>main_hive.py</a:t>
            </a:r>
            <a:r>
              <a:rPr lang="zh-CN" altLang="en-US" sz="2800"/>
              <a:t>上利用 pyhive 连接到 hive 数据仓库，使用 SQL 语句查询各个表的具体数据，然后将查询到的数据传递到前端，最后前端得到数据后，将数据填充到前端网页中展示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250315" y="457200"/>
            <a:ext cx="3411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ym typeface="+mn-ea"/>
              </a:rPr>
              <a:t>main_hive.py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2495550"/>
            <a:ext cx="9343390" cy="179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927735"/>
            <a:ext cx="7780020" cy="135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目的和</a:t>
            </a:r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原理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锐字逼格青春粗黑体简2.0" panose="02010604000000000000" pitchFamily="2" charset="-122"/>
              </a:rPr>
              <a:t>Life was like a box of chocolates, you never know what you’re go to get.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锐字逼格青春粗黑体简2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汇报完毕</a:t>
            </a:r>
            <a:r>
              <a:rPr lang="en-US" altLang="zh-CN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,</a:t>
            </a:r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谢谢大家</a:t>
            </a:r>
            <a:r>
              <a:rPr lang="en-US" altLang="zh-CN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!</a:t>
            </a:r>
            <a:endParaRPr lang="en-US" altLang="zh-CN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 THESIS PROPOSAL TEMPLATE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目的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YOUR ENGLISH TITLE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27810" y="1814830"/>
            <a:ext cx="832358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/>
              <a:t>为了降低大学生使用 Spark 的学习成本，方便老师监控学生每日学习情况，而设计并实现基</a:t>
            </a:r>
            <a:r>
              <a:rPr lang="zh-CN" altLang="en-US" sz="4400"/>
              <a:t>于Spark 云平台的学生学习监控系统。</a:t>
            </a:r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95070" y="2289810"/>
            <a:ext cx="1007999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本系统首先部署 Hadoop 集群作为分布式存储基础，部署 Kubernetes 作为容器的编排和资源调度的管理器，部署 Hive 构建离线数据仓库。接着 Docker 构建 Spark 镜像，并上传到本地镜像仓库，根据 Spark 镜像产生 Spark 集群。然后利用 HTML 设计登录注册、上传到 HDFS 等操作、任务提交网页和可视化数据 报表，利用 Flask 框架实现前后端的交互，最后实现通过浏览器访问服务。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12262" y="45691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原理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8930" y="1563370"/>
            <a:ext cx="112541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为学生用户提供使用产生 Spark 集群服务</a:t>
            </a:r>
            <a:endParaRPr lang="zh-CN" altLang="en-US" sz="4000"/>
          </a:p>
          <a:p>
            <a:r>
              <a:rPr lang="zh-CN" altLang="en-US" sz="4000"/>
              <a:t>为老师用户提供数据仓库监控学生每日学习情况的服务。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43377" y="45691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433195" y="568960"/>
            <a:ext cx="9495155" cy="6136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3377" y="456917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k8s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部分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原理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67560" y="797560"/>
            <a:ext cx="805624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spark-submit可直接用于将 Spark 应用程序提交到 Kubernetes 集群。提交机制的工作原理如下：</a:t>
            </a:r>
            <a:endParaRPr lang="zh-CN" altLang="en-US" sz="2800"/>
          </a:p>
          <a:p>
            <a:r>
              <a:rPr lang="en-US" altLang="zh-CN" sz="2800"/>
              <a:t>1.</a:t>
            </a:r>
            <a:r>
              <a:rPr lang="zh-CN" altLang="en-US" sz="2800"/>
              <a:t>Spark 创建一个在Kubernetes pod 中运行的 Spark 驱动程序。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驱动程序创建执行程序，这些执行程序也在 Kubernetes pod 中运行并连接到它们，并执行应用程序代码。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当应用程序完成时，执行程序 pod 终止并被清理，但驱动程序 pod 会保留日志并在 Kubernetes API 中保持“已完成”状态，直到它最终被垃圾收集或手动清理。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11555" y="122555"/>
            <a:ext cx="1016952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code=$1</a:t>
            </a:r>
            <a:endParaRPr lang="zh-CN" altLang="en-US"/>
          </a:p>
          <a:p>
            <a:r>
              <a:rPr lang="zh-CN" altLang="en-US"/>
              <a:t>data=$2</a:t>
            </a:r>
            <a:endParaRPr lang="zh-CN" altLang="en-US"/>
          </a:p>
          <a:p>
            <a:r>
              <a:rPr lang="zh-CN" altLang="en-US"/>
              <a:t>memory_size=$3</a:t>
            </a:r>
            <a:endParaRPr lang="zh-CN" altLang="en-US"/>
          </a:p>
          <a:p>
            <a:r>
              <a:rPr lang="zh-CN" altLang="en-US"/>
              <a:t>cores_num=$4</a:t>
            </a:r>
            <a:endParaRPr lang="zh-CN" altLang="en-US"/>
          </a:p>
          <a:p>
            <a:r>
              <a:rPr lang="zh-CN" altLang="en-US"/>
              <a:t>pod_name=$5</a:t>
            </a:r>
            <a:endParaRPr lang="zh-CN" altLang="en-US"/>
          </a:p>
          <a:p>
            <a:r>
              <a:rPr lang="zh-CN" altLang="en-US"/>
              <a:t>instance=$6</a:t>
            </a:r>
            <a:endParaRPr lang="zh-CN" altLang="en-US"/>
          </a:p>
          <a:p>
            <a:r>
              <a:rPr lang="zh-CN" altLang="en-US"/>
              <a:t>#num_features=$7</a:t>
            </a:r>
            <a:endParaRPr lang="zh-CN" altLang="en-US"/>
          </a:p>
          <a:p>
            <a:r>
              <a:rPr lang="zh-CN" altLang="en-US"/>
              <a:t>#algorithm_name=$8</a:t>
            </a:r>
            <a:endParaRPr lang="zh-CN" altLang="en-US"/>
          </a:p>
          <a:p>
            <a:r>
              <a:rPr lang="zh-CN" altLang="en-US"/>
              <a:t>/opt/spark/bin/spark-submit \</a:t>
            </a:r>
            <a:endParaRPr lang="zh-CN" altLang="en-US"/>
          </a:p>
          <a:p>
            <a:r>
              <a:rPr lang="zh-CN" altLang="en-US"/>
              <a:t>  --master k8s://https://192.168.10.4:6443 \</a:t>
            </a:r>
            <a:endParaRPr lang="zh-CN" altLang="en-US"/>
          </a:p>
          <a:p>
            <a:r>
              <a:rPr lang="zh-CN" altLang="en-US"/>
              <a:t>  --deploy-mode cluster \</a:t>
            </a:r>
            <a:endParaRPr lang="zh-CN" altLang="en-US"/>
          </a:p>
          <a:p>
            <a:r>
              <a:rPr lang="zh-CN" altLang="en-US"/>
              <a:t>  --conf spark.kubernetes.driver.pod.name=$pod_name \</a:t>
            </a:r>
            <a:endParaRPr lang="zh-CN" altLang="en-US"/>
          </a:p>
          <a:p>
            <a:r>
              <a:rPr lang="zh-CN" altLang="en-US"/>
              <a:t>  --conf spark.executor.instances=$instance \</a:t>
            </a:r>
            <a:endParaRPr lang="zh-CN" altLang="en-US"/>
          </a:p>
          <a:p>
            <a:r>
              <a:rPr lang="zh-CN" altLang="en-US"/>
              <a:t>  --conf spark.executor.cores=$cores_num \</a:t>
            </a:r>
            <a:endParaRPr lang="zh-CN" altLang="en-US"/>
          </a:p>
          <a:p>
            <a:r>
              <a:rPr lang="zh-CN" altLang="en-US"/>
              <a:t>  --conf spark.kubernetes.authenticate.driver.serviceAccountName=spark \</a:t>
            </a:r>
            <a:endParaRPr lang="zh-CN" altLang="en-US"/>
          </a:p>
          <a:p>
            <a:r>
              <a:rPr lang="zh-CN" altLang="en-US"/>
              <a:t>  --conf spark.kubernetes.driver.volumes.hostPath.tmp.mount.path=/tmp  \</a:t>
            </a:r>
            <a:endParaRPr lang="zh-CN" altLang="en-US"/>
          </a:p>
          <a:p>
            <a:r>
              <a:rPr lang="zh-CN" altLang="en-US"/>
              <a:t>  --conf spark.kubernetes.driver.volumes.hostPath.tmp.options.path=/tmp \</a:t>
            </a:r>
            <a:endParaRPr lang="zh-CN" altLang="en-US"/>
          </a:p>
          <a:p>
            <a:r>
              <a:rPr lang="zh-CN" altLang="en-US"/>
              <a:t>  --conf spark.kubernetes.executor.volumes.hostPath.tmp.mount.path=/tmp  \</a:t>
            </a:r>
            <a:endParaRPr lang="zh-CN" altLang="en-US"/>
          </a:p>
          <a:p>
            <a:r>
              <a:rPr lang="zh-CN" altLang="en-US"/>
              <a:t>  --conf spark.kubernetes.executor.volumes.hostPath.tmp.options.path=/tmp \</a:t>
            </a:r>
            <a:endParaRPr lang="zh-CN" altLang="en-US"/>
          </a:p>
          <a:p>
            <a:r>
              <a:rPr lang="zh-CN" altLang="en-US"/>
              <a:t>  --conf spark.kubernetes.container.image=myregistry.local:5000/cyf_spark_py_test1:3.1.1 \</a:t>
            </a:r>
            <a:endParaRPr lang="zh-CN" altLang="en-US"/>
          </a:p>
          <a:p>
            <a:r>
              <a:rPr lang="zh-CN" altLang="en-US"/>
              <a:t>	$code $data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289,&quot;width&quot;:8286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115_1*i*6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115_1*i*7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ID" val="diagram20201115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732*335"/>
  <p:tag name="KSO_WM_SLIDE_POSITION" val="113*102"/>
  <p:tag name="KSO_WM_TAG_VERSION" val="1.0"/>
  <p:tag name="KSO_WM_BEAUTIFY_FLAG" val="#wm#"/>
  <p:tag name="KSO_WM_TEMPLATE_CATEGORY" val="diagram"/>
  <p:tag name="KSO_WM_TEMPLATE_INDEX" val="20201115"/>
  <p:tag name="KSO_WM_SLIDE_LAYOUT" val="a_f"/>
  <p:tag name="KSO_WM_SLIDE_LAYOUT_CNT" val="1_1"/>
  <p:tag name="KSO_WM_TEMPLATE_MASTER_TYPE" val="0"/>
  <p:tag name="KSO_WM_TEMPLATE_COLOR_TYPE" val="0"/>
</p:tagLst>
</file>

<file path=ppt/tags/tag13.xml><?xml version="1.0" encoding="utf-8"?>
<p:tagLst xmlns:p="http://schemas.openxmlformats.org/presentationml/2006/main">
  <p:tag name="ISPRING_PRESENTATION_TITLE" val="蓝色简洁毕业答辩PPT模板"/>
</p:tagLst>
</file>

<file path=ppt/tags/tag2.xml><?xml version="1.0" encoding="utf-8"?>
<p:tagLst xmlns:p="http://schemas.openxmlformats.org/presentationml/2006/main">
  <p:tag name="KSO_WM_UNIT_PLACING_PICTURE_USER_VIEWPORT" val="{&quot;height&quot;:4740,&quot;width&quot;:2832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5_1*i*1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SHOW_EDIT_AREA_INDICATION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5_1*a*1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3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115_1*f*1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115_1*i*2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115_1*i*3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115_1*i*4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115_1*i*5"/>
  <p:tag name="KSO_WM_TEMPLATE_CATEGORY" val="diagram"/>
  <p:tag name="KSO_WM_TEMPLATE_INDEX" val="20201115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3773</Words>
  <Application>WPS 演示</Application>
  <PresentationFormat>宽屏</PresentationFormat>
  <Paragraphs>204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宋体</vt:lpstr>
      <vt:lpstr>Wingdings</vt:lpstr>
      <vt:lpstr>FZZhengHeiS-DB-GB</vt:lpstr>
      <vt:lpstr>Wide Latin</vt:lpstr>
      <vt:lpstr>微软雅黑</vt:lpstr>
      <vt:lpstr>FuturaBookC</vt:lpstr>
      <vt:lpstr>Segoe Print</vt:lpstr>
      <vt:lpstr>锐字逼格青春粗黑体简2.0</vt:lpstr>
      <vt:lpstr>等线</vt:lpstr>
      <vt:lpstr>Arial Unicode MS</vt:lpstr>
      <vt:lpstr>等线 Light</vt:lpstr>
      <vt:lpstr>Calibri</vt:lpstr>
      <vt:lpstr>Times New Roman</vt:lpstr>
      <vt:lpstr>微软雅黑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     </cp:lastModifiedBy>
  <cp:revision>11</cp:revision>
  <dcterms:created xsi:type="dcterms:W3CDTF">2018-02-27T12:12:00Z</dcterms:created>
  <dcterms:modified xsi:type="dcterms:W3CDTF">2021-07-12T06:04:59Z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EA3FE0068489466D8E5A052F1B019909</vt:lpwstr>
  </property>
  <property fmtid="{D5CDD505-2E9C-101B-9397-08002B2CF9AE}" pid="3" name="KSOProductBuildVer">
    <vt:lpwstr>2052-11.1.0.10578</vt:lpwstr>
  </property>
</Properties>
</file>