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1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0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20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6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1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69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7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7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3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FE181-1AA5-4D22-ACE5-94D063A113D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EB041F-AEE0-4949-A1D3-3561484FF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6821" y="3192086"/>
            <a:ext cx="7474102" cy="69649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 программное обеспечение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55872" y="1894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Московский государственный университет технологий и управления им. К.Г. Разумовского (ПКУ)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54239A-1453-C40F-687E-0EEF9652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75" y="278099"/>
            <a:ext cx="1599650" cy="1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5305" y="773082"/>
            <a:ext cx="2288494" cy="577417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4630" y="2311805"/>
            <a:ext cx="9606153" cy="3355570"/>
          </a:xfrm>
        </p:spPr>
        <p:txBody>
          <a:bodyPr>
            <a:noAutofit/>
          </a:bodyPr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В.Г.,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Н.А. Сетевые  операционные системы. 2-е изд., 2009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Э., Бос Х. Современные операционные системы. 4-е изд., 2015.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Проектирование, разработка и анализ программного обеспечения систем реального времени, 2010.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Кэрриэ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 Криминалистический анализ файловых систем, 2007.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Руссинович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 и др. Внутреннее устройство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7-е изд., 2018.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Уорд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 Внутреннее устройство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370693" y="1886989"/>
            <a:ext cx="9440034" cy="80526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Взаимодействие процессов.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370693" y="3222490"/>
            <a:ext cx="9143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6.2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методов активного ожидания. Задача производителя и потребителя. Синхронизация семафором Дейкстры. Синхронизация процессов мьютексом. Взаимное исключение семафорами и мьютексами.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113581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Недостатки методов активного ожидания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50" y="1223020"/>
            <a:ext cx="3002650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383785" y="1035695"/>
            <a:ext cx="5883771" cy="281176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Пустая </a:t>
            </a:r>
            <a:r>
              <a:rPr lang="ru-RU" b="1" dirty="0"/>
              <a:t>трата </a:t>
            </a:r>
            <a:r>
              <a:rPr lang="ru-RU" dirty="0"/>
              <a:t>времени </a:t>
            </a:r>
            <a:r>
              <a:rPr lang="en-US" dirty="0"/>
              <a:t>CPU</a:t>
            </a:r>
            <a:r>
              <a:rPr lang="ru-RU" dirty="0"/>
              <a:t> «активно ждущими» процессами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Возможность ситуации </a:t>
            </a:r>
            <a:r>
              <a:rPr lang="ru-RU" b="1" dirty="0"/>
              <a:t>инверсии приоритетов</a:t>
            </a:r>
          </a:p>
          <a:p>
            <a:pPr>
              <a:spcBef>
                <a:spcPts val="1200"/>
              </a:spcBef>
            </a:pPr>
            <a:r>
              <a:rPr lang="ru-RU" dirty="0"/>
              <a:t>Решение проблемы 1 – </a:t>
            </a:r>
            <a:r>
              <a:rPr lang="ru-RU" b="1" dirty="0"/>
              <a:t>блокирование</a:t>
            </a:r>
            <a:r>
              <a:rPr lang="ru-RU" dirty="0"/>
              <a:t> ожидающих процессов с последующей активизацией.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1069" y="3262680"/>
            <a:ext cx="7028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Приемы синхронизации с блокировкой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8225" y="4089281"/>
            <a:ext cx="486727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Семафор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Дейкстры</a:t>
            </a:r>
          </a:p>
          <a:p>
            <a:pPr algn="just"/>
            <a:r>
              <a:rPr lang="ru-RU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Мьютекс</a:t>
            </a:r>
          </a:p>
          <a:p>
            <a:pPr algn="just"/>
            <a:r>
              <a:rPr lang="ru-RU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1800"/>
              </a:spcBef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механизма блокирования есть обратная сторона –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взаимная блокировка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</a:t>
            </a:r>
            <a:b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(тупик, клинч)   →.</a:t>
            </a:r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83" y="4016515"/>
            <a:ext cx="3160192" cy="223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9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Задача производителя и потребителя (ограниченного буфера) – 1/2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002004"/>
            <a:ext cx="4258816" cy="324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449888" y="1772816"/>
            <a:ext cx="4656262" cy="46805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1800" b="1" u="sng" dirty="0"/>
              <a:t>Общее описание:</a:t>
            </a:r>
          </a:p>
          <a:p>
            <a:pPr>
              <a:spcBef>
                <a:spcPts val="600"/>
              </a:spcBef>
            </a:pPr>
            <a:r>
              <a:rPr lang="ru-RU" sz="1800" b="1" dirty="0"/>
              <a:t>Производитель</a:t>
            </a:r>
            <a:r>
              <a:rPr lang="ru-RU" sz="1800" dirty="0"/>
              <a:t> (ПР) записывает в </a:t>
            </a:r>
            <a:r>
              <a:rPr lang="ru-RU" sz="1800" b="1" dirty="0"/>
              <a:t>буфер В</a:t>
            </a:r>
            <a:r>
              <a:rPr lang="ru-RU" sz="1800" dirty="0"/>
              <a:t>, пока в нем есть свободные участки, потом блокируется</a:t>
            </a:r>
          </a:p>
          <a:p>
            <a:pPr>
              <a:spcBef>
                <a:spcPts val="600"/>
              </a:spcBef>
            </a:pPr>
            <a:r>
              <a:rPr lang="ru-RU" sz="1800" b="1" dirty="0"/>
              <a:t>Потребитель</a:t>
            </a:r>
            <a:r>
              <a:rPr lang="ru-RU" sz="1800" dirty="0"/>
              <a:t> (ПО) считывает записи из </a:t>
            </a:r>
            <a:r>
              <a:rPr lang="ru-RU" sz="1800" b="1" dirty="0"/>
              <a:t>В</a:t>
            </a:r>
            <a:r>
              <a:rPr lang="ru-RU" sz="1800" dirty="0"/>
              <a:t>, пока они есть, потом блокируется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ПР может отправить </a:t>
            </a:r>
            <a:r>
              <a:rPr lang="ru-RU" sz="1800" b="1" dirty="0"/>
              <a:t>сигнал активизации заблокированному </a:t>
            </a:r>
            <a:r>
              <a:rPr lang="ru-RU" sz="1800" dirty="0"/>
              <a:t>ПО, при помещении первой записи в пустой буфер (счетчик из 0 в 1).</a:t>
            </a:r>
          </a:p>
          <a:p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производителя и потребителя (ограниченного буфера) – 2/2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35" y="2072235"/>
            <a:ext cx="2667280" cy="333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522123" y="1514016"/>
            <a:ext cx="6293081" cy="50405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ПО считал последнюю запись из буфера (счетчик записей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проверяет значение счетчика (=0) и пусть в этот момент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вытесняется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 записывает первую запись в пустой буфер и отправляет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активизации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ПО еще не заблокирован (просто вытеснен), сигнал активизации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игнорируется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возвращается к той точке своего кода, когда уже было установлено, что счетчик =0,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блокируется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 заполняет буфер и тоже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блокируется</a:t>
            </a:r>
          </a:p>
          <a:p>
            <a:pPr marL="285750" lvl="1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– состояние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взаимной блокировки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200" dirty="0"/>
              <a:t>Синхронизация семафором </a:t>
            </a:r>
            <a:r>
              <a:rPr lang="ru-RU" sz="3200" dirty="0" err="1"/>
              <a:t>Дейкстры</a:t>
            </a:r>
            <a:endParaRPr lang="ru-RU" sz="32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53" y="1662708"/>
            <a:ext cx="2465529" cy="3698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7838" y="1335435"/>
            <a:ext cx="6172945" cy="4824536"/>
          </a:xfrm>
        </p:spPr>
        <p:txBody>
          <a:bodyPr>
            <a:noAutofit/>
          </a:bodyPr>
          <a:lstStyle/>
          <a:p>
            <a:pPr marL="177800" indent="-177800">
              <a:spcBef>
                <a:spcPts val="0"/>
              </a:spcBef>
            </a:pPr>
            <a:r>
              <a:rPr lang="ru-RU" sz="1800" b="1" dirty="0"/>
              <a:t>Семафор</a:t>
            </a:r>
            <a:r>
              <a:rPr lang="ru-RU" sz="1800" dirty="0"/>
              <a:t> – это системная переменная </a:t>
            </a:r>
            <a:r>
              <a:rPr lang="ru-RU" sz="1800" b="1" dirty="0"/>
              <a:t>в ядре ОС </a:t>
            </a:r>
            <a:r>
              <a:rPr lang="ru-RU" sz="1800" dirty="0"/>
              <a:t>– счетчик процессов, обращающихся к ресурсу (вошедших в свою критическую область)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Действия над семафором:</a:t>
            </a:r>
          </a:p>
          <a:p>
            <a:pPr marL="577850" lvl="1" indent="-177800">
              <a:spcBef>
                <a:spcPts val="0"/>
              </a:spcBef>
            </a:pPr>
            <a:r>
              <a:rPr lang="ru-RU" b="1" dirty="0"/>
              <a:t>Инициализация</a:t>
            </a:r>
            <a:r>
              <a:rPr lang="ru-RU" dirty="0"/>
              <a:t> семафора</a:t>
            </a:r>
          </a:p>
          <a:p>
            <a:pPr marL="577850" lvl="1" indent="-177800">
              <a:spcBef>
                <a:spcPts val="0"/>
              </a:spcBef>
            </a:pPr>
            <a:r>
              <a:rPr lang="ru-RU" b="1" dirty="0"/>
              <a:t>Захват</a:t>
            </a:r>
            <a:r>
              <a:rPr lang="ru-RU" dirty="0"/>
              <a:t> семафора</a:t>
            </a:r>
          </a:p>
          <a:p>
            <a:pPr marL="577850" lvl="1" indent="-177800">
              <a:spcBef>
                <a:spcPts val="0"/>
              </a:spcBef>
            </a:pPr>
            <a:r>
              <a:rPr lang="ru-RU" b="1" dirty="0"/>
              <a:t>Освобождение</a:t>
            </a:r>
            <a:r>
              <a:rPr lang="ru-RU" dirty="0"/>
              <a:t> семафора;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Превышение максимально допустимого значения семафора приводит к </a:t>
            </a:r>
            <a:r>
              <a:rPr lang="ru-RU" sz="1800" b="1" dirty="0"/>
              <a:t>блокировке </a:t>
            </a:r>
            <a:r>
              <a:rPr lang="ru-RU" sz="1800" dirty="0"/>
              <a:t>других заинтересованных процессов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В сложных семафорах организуется упорядоченная </a:t>
            </a:r>
            <a:r>
              <a:rPr lang="ru-RU" sz="1800" b="1" dirty="0"/>
              <a:t>очередь </a:t>
            </a:r>
            <a:r>
              <a:rPr lang="ru-RU" sz="1800" dirty="0"/>
              <a:t>ожидающих процессов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b="1" dirty="0"/>
              <a:t>Изменение</a:t>
            </a:r>
            <a:r>
              <a:rPr lang="ru-RU" sz="1800" dirty="0"/>
              <a:t> значения семафора процессом – через вызов системной функции </a:t>
            </a:r>
            <a:r>
              <a:rPr lang="ru-RU" sz="1800" b="1" dirty="0" err="1"/>
              <a:t>невытесняемым</a:t>
            </a:r>
            <a:r>
              <a:rPr lang="ru-RU" sz="1800" b="1" dirty="0"/>
              <a:t> </a:t>
            </a:r>
            <a:r>
              <a:rPr lang="ru-RU" sz="1800" dirty="0"/>
              <a:t>образом.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459533"/>
            <a:ext cx="8229600" cy="763489"/>
          </a:xfrm>
        </p:spPr>
        <p:txBody>
          <a:bodyPr>
            <a:normAutofit/>
          </a:bodyPr>
          <a:lstStyle/>
          <a:p>
            <a:r>
              <a:rPr lang="ru-RU" sz="3200" dirty="0"/>
              <a:t>Синхронизация процессов </a:t>
            </a:r>
            <a:r>
              <a:rPr lang="ru-RU" sz="3200" dirty="0" err="1"/>
              <a:t>мьютексом</a:t>
            </a:r>
            <a:endParaRPr lang="ru-RU" sz="3200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2055" y="1684735"/>
            <a:ext cx="2118270" cy="363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73018" y="2637335"/>
            <a:ext cx="6070782" cy="2687189"/>
          </a:xfrm>
        </p:spPr>
        <p:txBody>
          <a:bodyPr>
            <a:noAutofit/>
          </a:bodyPr>
          <a:lstStyle/>
          <a:p>
            <a:pPr marL="177800" indent="-177800">
              <a:spcBef>
                <a:spcPts val="0"/>
              </a:spcBef>
            </a:pPr>
            <a:r>
              <a:rPr lang="ru-RU" sz="1800" b="1" dirty="0" err="1"/>
              <a:t>Мьютекс</a:t>
            </a:r>
            <a:r>
              <a:rPr lang="ru-RU" sz="1800" dirty="0"/>
              <a:t> (англ. </a:t>
            </a:r>
            <a:r>
              <a:rPr lang="en-US" sz="1800" dirty="0" err="1"/>
              <a:t>mutex</a:t>
            </a:r>
            <a:r>
              <a:rPr lang="ru-RU" sz="1800" dirty="0"/>
              <a:t> – взаимное исключение) – простейший </a:t>
            </a:r>
            <a:r>
              <a:rPr lang="ru-RU" sz="1800" b="1" dirty="0"/>
              <a:t>двоичный</a:t>
            </a:r>
            <a:r>
              <a:rPr lang="ru-RU" sz="1800" dirty="0"/>
              <a:t> </a:t>
            </a:r>
            <a:r>
              <a:rPr lang="ru-RU" sz="1800" b="1" dirty="0"/>
              <a:t>семафор</a:t>
            </a:r>
            <a:r>
              <a:rPr lang="ru-RU" sz="1800" dirty="0"/>
              <a:t>, реализующий доступ к ресурсу только одному процессу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Только завладевший им процесс может его освободить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b="1" dirty="0"/>
              <a:t>Функция</a:t>
            </a:r>
            <a:r>
              <a:rPr lang="ru-RU" sz="1800" dirty="0"/>
              <a:t> – защита ресурса от асинхронных изменений.</a:t>
            </a:r>
          </a:p>
          <a:p>
            <a:pPr marL="177800" indent="-177800"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16633"/>
            <a:ext cx="8229600" cy="763489"/>
          </a:xfrm>
        </p:spPr>
        <p:txBody>
          <a:bodyPr>
            <a:normAutofit/>
          </a:bodyPr>
          <a:lstStyle/>
          <a:p>
            <a:r>
              <a:rPr lang="ru-RU" sz="3200" dirty="0"/>
              <a:t>Синхронизация процессов </a:t>
            </a:r>
            <a:r>
              <a:rPr lang="ru-RU" sz="3200" dirty="0" err="1"/>
              <a:t>мьютексом</a:t>
            </a:r>
            <a:endParaRPr lang="ru-RU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6318" y="3233835"/>
            <a:ext cx="5059363" cy="275128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775520" y="952130"/>
            <a:ext cx="8640960" cy="2116831"/>
          </a:xfrm>
        </p:spPr>
        <p:txBody>
          <a:bodyPr>
            <a:noAutofit/>
          </a:bodyPr>
          <a:lstStyle/>
          <a:p>
            <a:pPr marL="177800" indent="-177800">
              <a:spcBef>
                <a:spcPts val="0"/>
              </a:spcBef>
            </a:pPr>
            <a:r>
              <a:rPr lang="ru-RU" sz="1800" dirty="0"/>
              <a:t>Пусть высокоприоритетная </a:t>
            </a:r>
            <a:r>
              <a:rPr lang="ru-RU" sz="1800" b="1" dirty="0"/>
              <a:t>задача А</a:t>
            </a:r>
            <a:r>
              <a:rPr lang="ru-RU" sz="1800" dirty="0"/>
              <a:t> периодически вносит изменения в </a:t>
            </a:r>
            <a:r>
              <a:rPr lang="ru-RU" sz="1800" b="1" dirty="0"/>
              <a:t>запись Х</a:t>
            </a:r>
            <a:r>
              <a:rPr lang="ru-RU" sz="1800" dirty="0"/>
              <a:t>, а менее приоритетная </a:t>
            </a:r>
            <a:r>
              <a:rPr lang="ru-RU" sz="1800" b="1" dirty="0"/>
              <a:t>задача В </a:t>
            </a:r>
            <a:r>
              <a:rPr lang="ru-RU" sz="1800" dirty="0"/>
              <a:t>периодически отображает запись Х на экране монитора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Здесь </a:t>
            </a:r>
            <a:r>
              <a:rPr lang="en-US" sz="1800" b="1" dirty="0" err="1"/>
              <a:t>mX</a:t>
            </a:r>
            <a:r>
              <a:rPr lang="en-US" sz="1800" dirty="0"/>
              <a:t> – </a:t>
            </a:r>
            <a:r>
              <a:rPr lang="ru-RU" sz="1800" dirty="0" err="1"/>
              <a:t>мьютекс</a:t>
            </a:r>
            <a:r>
              <a:rPr lang="ru-RU" sz="1800" dirty="0"/>
              <a:t> для синхронизации ресурса Х</a:t>
            </a:r>
          </a:p>
          <a:p>
            <a:pPr marL="177800" indent="-177800">
              <a:spcBef>
                <a:spcPts val="0"/>
              </a:spcBef>
            </a:pPr>
            <a:r>
              <a:rPr lang="ru-RU" sz="1800" dirty="0"/>
              <a:t>В момент 4 уже захваченный процессом В ресурс вынуждает процесс А перейди в заблокированное состояние до переключения </a:t>
            </a:r>
            <a:r>
              <a:rPr lang="ru-RU" sz="1800" dirty="0" err="1"/>
              <a:t>мьютекса</a:t>
            </a:r>
            <a:r>
              <a:rPr lang="ru-RU" sz="1800" dirty="0"/>
              <a:t> (момент 5).</a:t>
            </a:r>
          </a:p>
          <a:p>
            <a:pPr marL="177800" indent="-177800"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094090"/>
          </a:xfrm>
        </p:spPr>
        <p:txBody>
          <a:bodyPr>
            <a:noAutofit/>
          </a:bodyPr>
          <a:lstStyle/>
          <a:p>
            <a:r>
              <a:rPr lang="ru-RU" sz="3200" dirty="0"/>
              <a:t>Взаимное исключение </a:t>
            </a:r>
            <a:br>
              <a:rPr lang="ru-RU" sz="3200" dirty="0"/>
            </a:br>
            <a:r>
              <a:rPr lang="ru-RU" sz="3200" dirty="0"/>
              <a:t>семафорами и </a:t>
            </a:r>
            <a:r>
              <a:rPr lang="ru-RU" sz="3200" dirty="0" err="1"/>
              <a:t>мьютексами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27" y="2303165"/>
            <a:ext cx="2657265" cy="269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09853" y="2303165"/>
            <a:ext cx="4824536" cy="2810991"/>
          </a:xfrm>
        </p:spPr>
        <p:txBody>
          <a:bodyPr>
            <a:noAutofit/>
          </a:bodyPr>
          <a:lstStyle/>
          <a:p>
            <a:pPr marL="177800" indent="-177800">
              <a:spcBef>
                <a:spcPts val="0"/>
              </a:spcBef>
            </a:pPr>
            <a:r>
              <a:rPr lang="ru-RU" dirty="0"/>
              <a:t>Пример использования семафора – в задаче производителя и потребителя (</a:t>
            </a:r>
            <a:r>
              <a:rPr lang="ru-RU" b="1" dirty="0"/>
              <a:t>задача ограниченного буфера</a:t>
            </a:r>
            <a:r>
              <a:rPr lang="ru-RU" dirty="0"/>
              <a:t>)</a:t>
            </a:r>
          </a:p>
          <a:p>
            <a:pPr marL="177800" indent="-177800">
              <a:spcBef>
                <a:spcPts val="1200"/>
              </a:spcBef>
            </a:pPr>
            <a:r>
              <a:rPr lang="ru-RU" dirty="0"/>
              <a:t>Пример проблемы (</a:t>
            </a:r>
            <a:r>
              <a:rPr lang="ru-RU" dirty="0" err="1"/>
              <a:t>неоптимальности</a:t>
            </a:r>
            <a:r>
              <a:rPr lang="ru-RU" dirty="0"/>
              <a:t>) – </a:t>
            </a:r>
            <a:r>
              <a:rPr lang="ru-RU" b="1" dirty="0"/>
              <a:t>задача читателей и писателей</a:t>
            </a:r>
            <a:r>
              <a:rPr lang="ru-RU" dirty="0"/>
              <a:t> (кому отдать приоритет – одному писателю или множеству читателей?).</a:t>
            </a:r>
          </a:p>
          <a:p>
            <a:pPr marL="177800" indent="-177800">
              <a:spcBef>
                <a:spcPts val="0"/>
              </a:spcBef>
            </a:pPr>
            <a:endParaRPr lang="ru-RU" dirty="0"/>
          </a:p>
          <a:p>
            <a:pPr marL="177800" indent="-177800">
              <a:spcBef>
                <a:spcPts val="0"/>
              </a:spcBef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0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</TotalTime>
  <Words>565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Times New Roman</vt:lpstr>
      <vt:lpstr>Wingdings 2</vt:lpstr>
      <vt:lpstr>Сланец</vt:lpstr>
      <vt:lpstr>Системное  программное обеспечение</vt:lpstr>
      <vt:lpstr>VI. Взаимодействие процессов. </vt:lpstr>
      <vt:lpstr>Недостатки методов активного ожидания</vt:lpstr>
      <vt:lpstr>Задача производителя и потребителя (ограниченного буфера) – 1/2</vt:lpstr>
      <vt:lpstr>Задача производителя и потребителя (ограниченного буфера) – 2/2</vt:lpstr>
      <vt:lpstr>Синхронизация семафором Дейкстры</vt:lpstr>
      <vt:lpstr>Синхронизация процессов мьютексом</vt:lpstr>
      <vt:lpstr>Синхронизация процессов мьютексом</vt:lpstr>
      <vt:lpstr>Взаимное исключение  семафорами и мьютексами</vt:lpstr>
      <vt:lpstr>Литература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 программное обеспечение</dc:title>
  <dc:creator>priem</dc:creator>
  <cp:lastModifiedBy>анастасия сорокина</cp:lastModifiedBy>
  <cp:revision>2</cp:revision>
  <dcterms:created xsi:type="dcterms:W3CDTF">2021-07-16T07:27:20Z</dcterms:created>
  <dcterms:modified xsi:type="dcterms:W3CDTF">2022-08-15T06:52:03Z</dcterms:modified>
</cp:coreProperties>
</file>