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157" d="100"/>
          <a:sy n="157" d="100"/>
        </p:scale>
        <p:origin x="15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7D6A-CDA3-47AE-95F7-215B9C440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F3BCC-947B-4E40-ABBC-97417B1C3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E8BEA3-35DF-44EE-87B5-F36F3AFE2CA7}"/>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5" name="Footer Placeholder 4">
            <a:extLst>
              <a:ext uri="{FF2B5EF4-FFF2-40B4-BE49-F238E27FC236}">
                <a16:creationId xmlns:a16="http://schemas.microsoft.com/office/drawing/2014/main" id="{8BAA2AEA-5990-4408-A862-4EB76547F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313CF-FC71-435E-877A-3D2D1FBE62E5}"/>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221287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E812-E2B8-4512-A736-E61F560533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7046D0-8D64-46C8-AB77-6C0C4C17BE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82E69-6752-47B8-84F5-1077FFBC0571}"/>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5" name="Footer Placeholder 4">
            <a:extLst>
              <a:ext uri="{FF2B5EF4-FFF2-40B4-BE49-F238E27FC236}">
                <a16:creationId xmlns:a16="http://schemas.microsoft.com/office/drawing/2014/main" id="{F0F1548B-9E23-4340-A3BE-D4ACCDF22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8DCD2-3CDC-4A99-A7C2-0774C4B93FB5}"/>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5465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F7B37-B730-482C-9747-23EE4DE5D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8F807-4B42-4F9C-86FC-7152FC7B82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6D11-DA29-46E1-95C6-DFA355E468E7}"/>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5" name="Footer Placeholder 4">
            <a:extLst>
              <a:ext uri="{FF2B5EF4-FFF2-40B4-BE49-F238E27FC236}">
                <a16:creationId xmlns:a16="http://schemas.microsoft.com/office/drawing/2014/main" id="{88A944B3-5002-4065-8FB5-3D7C2235F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1CECF-834A-466F-BACA-F7667D7C541B}"/>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107965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290D-AD8F-41CC-956F-A0980DADAA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17881E-94E5-4708-A655-387719E18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C643F-F7A5-4050-96B6-0926BD3BDEE5}"/>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5" name="Footer Placeholder 4">
            <a:extLst>
              <a:ext uri="{FF2B5EF4-FFF2-40B4-BE49-F238E27FC236}">
                <a16:creationId xmlns:a16="http://schemas.microsoft.com/office/drawing/2014/main" id="{C85838B8-90A4-42EA-9981-7969A4354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4A561-D3C7-4D0A-B925-B472C6CADF4B}"/>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205163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13AA-BC06-4997-A85D-447F24CDE0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978DC2-5858-482A-9A7E-71C7F55A5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807B3-201C-46CB-BB65-5FCCC6BA9236}"/>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5" name="Footer Placeholder 4">
            <a:extLst>
              <a:ext uri="{FF2B5EF4-FFF2-40B4-BE49-F238E27FC236}">
                <a16:creationId xmlns:a16="http://schemas.microsoft.com/office/drawing/2014/main" id="{A42E9B20-A283-4EE1-A5F9-3C5614915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F9CF3-C78C-40C4-8697-EDE767E1ACC6}"/>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404121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700C-0069-477C-A4AB-6DD28A4E0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20747-1F2C-480B-A3E3-03071272FC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37870-B066-4601-AFCB-9C1D82F3A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D3166A-7340-447C-846C-6B87298964D5}"/>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6" name="Footer Placeholder 5">
            <a:extLst>
              <a:ext uri="{FF2B5EF4-FFF2-40B4-BE49-F238E27FC236}">
                <a16:creationId xmlns:a16="http://schemas.microsoft.com/office/drawing/2014/main" id="{AD7208EF-53E0-4069-AC34-AE31A8F6B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7AF13-96FC-458A-8AC3-AA501BFF4A2B}"/>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21073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B793-68DA-4457-9121-BFE3B69695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507C9-0D1B-4D3E-8675-573AD573D8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A432D-8CB7-418D-93E3-6F1375B56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233036-B7DC-4860-8D5C-A3E4ED89E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B1A479-A0B6-4799-A280-6F009CC2E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FEC6B6-7860-4861-8B46-7C868EC150CF}"/>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8" name="Footer Placeholder 7">
            <a:extLst>
              <a:ext uri="{FF2B5EF4-FFF2-40B4-BE49-F238E27FC236}">
                <a16:creationId xmlns:a16="http://schemas.microsoft.com/office/drawing/2014/main" id="{6A14225E-8A56-4471-9435-E355850E1A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E0379B-BF36-4E13-9876-4BEDAC8F193C}"/>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339726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381D-69F0-4677-A6EB-DBE2384FC0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CB1E0-C5CB-48E4-A851-046BF4977D28}"/>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4" name="Footer Placeholder 3">
            <a:extLst>
              <a:ext uri="{FF2B5EF4-FFF2-40B4-BE49-F238E27FC236}">
                <a16:creationId xmlns:a16="http://schemas.microsoft.com/office/drawing/2014/main" id="{78946E79-6312-4E82-AF77-B7C974F6A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58689-EE6D-47CC-8D46-A7C14EC1351D}"/>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208127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544D3-21E3-4776-93F6-C03CF22AC205}"/>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3" name="Footer Placeholder 2">
            <a:extLst>
              <a:ext uri="{FF2B5EF4-FFF2-40B4-BE49-F238E27FC236}">
                <a16:creationId xmlns:a16="http://schemas.microsoft.com/office/drawing/2014/main" id="{8A615121-D253-4C7B-AF60-7A95BCAD9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34FE1-ABEB-432B-B31A-A21042AD9D77}"/>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234514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1C4F-8587-4DB0-8ADC-922DD5A5D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E2169C-0C2B-4FB5-9EE0-E6810FB39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8669D7-7CA0-494C-83CB-BB4D221BB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98B72-53E7-4589-B58B-69A375DF7911}"/>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6" name="Footer Placeholder 5">
            <a:extLst>
              <a:ext uri="{FF2B5EF4-FFF2-40B4-BE49-F238E27FC236}">
                <a16:creationId xmlns:a16="http://schemas.microsoft.com/office/drawing/2014/main" id="{0CCB709A-0644-4132-80CA-3D14A939E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1E0FD-8C31-4AAC-8627-D7BDCA6505A0}"/>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76746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29D5-CD15-4E05-ADE5-40FA9ABA7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7E5147-1170-49D5-A2A9-53545E067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378B5E-2114-4502-9B1F-98E7836AB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0F035-D66E-4CD0-B06B-3D75D05E8AC7}"/>
              </a:ext>
            </a:extLst>
          </p:cNvPr>
          <p:cNvSpPr>
            <a:spLocks noGrp="1"/>
          </p:cNvSpPr>
          <p:nvPr>
            <p:ph type="dt" sz="half" idx="10"/>
          </p:nvPr>
        </p:nvSpPr>
        <p:spPr/>
        <p:txBody>
          <a:bodyPr/>
          <a:lstStyle/>
          <a:p>
            <a:fld id="{6F478D3D-5888-43C2-BF9F-EE78CF993A8A}" type="datetimeFigureOut">
              <a:rPr lang="en-US" smtClean="0"/>
              <a:t>7/13/2021</a:t>
            </a:fld>
            <a:endParaRPr lang="en-US"/>
          </a:p>
        </p:txBody>
      </p:sp>
      <p:sp>
        <p:nvSpPr>
          <p:cNvPr id="6" name="Footer Placeholder 5">
            <a:extLst>
              <a:ext uri="{FF2B5EF4-FFF2-40B4-BE49-F238E27FC236}">
                <a16:creationId xmlns:a16="http://schemas.microsoft.com/office/drawing/2014/main" id="{E2D05226-5714-46C3-8BD2-1CA3C7B6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04AAC-2695-4F78-AFD0-0F8E63A96B3C}"/>
              </a:ext>
            </a:extLst>
          </p:cNvPr>
          <p:cNvSpPr>
            <a:spLocks noGrp="1"/>
          </p:cNvSpPr>
          <p:nvPr>
            <p:ph type="sldNum" sz="quarter" idx="12"/>
          </p:nvPr>
        </p:nvSpPr>
        <p:spPr/>
        <p:txBody>
          <a:bodyPr/>
          <a:lstStyle/>
          <a:p>
            <a:fld id="{EE8FA018-36B4-4073-977C-3C1EE7F608F9}" type="slidenum">
              <a:rPr lang="en-US" smtClean="0"/>
              <a:t>‹#›</a:t>
            </a:fld>
            <a:endParaRPr lang="en-US"/>
          </a:p>
        </p:txBody>
      </p:sp>
    </p:spTree>
    <p:extLst>
      <p:ext uri="{BB962C8B-B14F-4D97-AF65-F5344CB8AC3E}">
        <p14:creationId xmlns:p14="http://schemas.microsoft.com/office/powerpoint/2010/main" val="361052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34FFA-9442-48FF-9DD8-CD4408BD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918221-A00A-41D5-BEB3-336206DD4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C9222-333C-4BFC-B4AF-27BC6DD34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78D3D-5888-43C2-BF9F-EE78CF993A8A}" type="datetimeFigureOut">
              <a:rPr lang="en-US" smtClean="0"/>
              <a:t>7/13/2021</a:t>
            </a:fld>
            <a:endParaRPr lang="en-US"/>
          </a:p>
        </p:txBody>
      </p:sp>
      <p:sp>
        <p:nvSpPr>
          <p:cNvPr id="5" name="Footer Placeholder 4">
            <a:extLst>
              <a:ext uri="{FF2B5EF4-FFF2-40B4-BE49-F238E27FC236}">
                <a16:creationId xmlns:a16="http://schemas.microsoft.com/office/drawing/2014/main" id="{0CAC83CC-F438-42DB-811E-D6C5F7F41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DA442-291A-4C83-9CEE-386490876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FA018-36B4-4073-977C-3C1EE7F608F9}" type="slidenum">
              <a:rPr lang="en-US" smtClean="0"/>
              <a:t>‹#›</a:t>
            </a:fld>
            <a:endParaRPr lang="en-US"/>
          </a:p>
        </p:txBody>
      </p:sp>
    </p:spTree>
    <p:extLst>
      <p:ext uri="{BB962C8B-B14F-4D97-AF65-F5344CB8AC3E}">
        <p14:creationId xmlns:p14="http://schemas.microsoft.com/office/powerpoint/2010/main" val="1807046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6804-B3DE-43E2-9A52-88C25FC704B6}"/>
              </a:ext>
            </a:extLst>
          </p:cNvPr>
          <p:cNvSpPr>
            <a:spLocks noGrp="1"/>
          </p:cNvSpPr>
          <p:nvPr>
            <p:ph type="ctrTitle"/>
          </p:nvPr>
        </p:nvSpPr>
        <p:spPr/>
        <p:txBody>
          <a:bodyPr/>
          <a:lstStyle/>
          <a:p>
            <a:r>
              <a:rPr lang="en-US" dirty="0"/>
              <a:t>SMART Tool</a:t>
            </a:r>
          </a:p>
        </p:txBody>
      </p:sp>
      <p:sp>
        <p:nvSpPr>
          <p:cNvPr id="3" name="Subtitle 2">
            <a:extLst>
              <a:ext uri="{FF2B5EF4-FFF2-40B4-BE49-F238E27FC236}">
                <a16:creationId xmlns:a16="http://schemas.microsoft.com/office/drawing/2014/main" id="{0D8D9417-EB75-4E5C-BA63-A5FC9C4A7A78}"/>
              </a:ext>
            </a:extLst>
          </p:cNvPr>
          <p:cNvSpPr>
            <a:spLocks noGrp="1"/>
          </p:cNvSpPr>
          <p:nvPr>
            <p:ph type="subTitle" idx="1"/>
          </p:nvPr>
        </p:nvSpPr>
        <p:spPr/>
        <p:txBody>
          <a:bodyPr/>
          <a:lstStyle/>
          <a:p>
            <a:r>
              <a:rPr lang="en-US" dirty="0"/>
              <a:t>Project Interface Guide</a:t>
            </a:r>
          </a:p>
        </p:txBody>
      </p:sp>
      <p:pic>
        <p:nvPicPr>
          <p:cNvPr id="6" name="Picture 5" descr="A picture containing drawing&#10;&#10;Description automatically generated">
            <a:extLst>
              <a:ext uri="{FF2B5EF4-FFF2-40B4-BE49-F238E27FC236}">
                <a16:creationId xmlns:a16="http://schemas.microsoft.com/office/drawing/2014/main" id="{F64C0674-3A5C-4DD1-B71B-7E89F0440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52" y="177582"/>
            <a:ext cx="3571875" cy="1123950"/>
          </a:xfrm>
          <a:prstGeom prst="rect">
            <a:avLst/>
          </a:prstGeom>
        </p:spPr>
      </p:pic>
      <p:pic>
        <p:nvPicPr>
          <p:cNvPr id="7" name="Picture 6">
            <a:extLst>
              <a:ext uri="{FF2B5EF4-FFF2-40B4-BE49-F238E27FC236}">
                <a16:creationId xmlns:a16="http://schemas.microsoft.com/office/drawing/2014/main" id="{58580383-D7DD-4D6E-B7FD-EC267F836AE8}"/>
              </a:ext>
            </a:extLst>
          </p:cNvPr>
          <p:cNvPicPr>
            <a:picLocks noChangeAspect="1"/>
          </p:cNvPicPr>
          <p:nvPr/>
        </p:nvPicPr>
        <p:blipFill>
          <a:blip r:embed="rId3"/>
          <a:stretch>
            <a:fillRect/>
          </a:stretch>
        </p:blipFill>
        <p:spPr>
          <a:xfrm>
            <a:off x="9394457" y="0"/>
            <a:ext cx="2547086" cy="1783458"/>
          </a:xfrm>
          <a:prstGeom prst="rect">
            <a:avLst/>
          </a:prstGeom>
        </p:spPr>
      </p:pic>
    </p:spTree>
    <p:extLst>
      <p:ext uri="{BB962C8B-B14F-4D97-AF65-F5344CB8AC3E}">
        <p14:creationId xmlns:p14="http://schemas.microsoft.com/office/powerpoint/2010/main" val="200187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9422-61D5-4DB8-B2C0-9799E1CF6CEC}"/>
              </a:ext>
            </a:extLst>
          </p:cNvPr>
          <p:cNvSpPr>
            <a:spLocks noGrp="1"/>
          </p:cNvSpPr>
          <p:nvPr>
            <p:ph type="title"/>
          </p:nvPr>
        </p:nvSpPr>
        <p:spPr/>
        <p:txBody>
          <a:bodyPr/>
          <a:lstStyle/>
          <a:p>
            <a:r>
              <a:rPr lang="en-US" dirty="0"/>
              <a:t>User Views</a:t>
            </a:r>
          </a:p>
        </p:txBody>
      </p:sp>
      <p:sp>
        <p:nvSpPr>
          <p:cNvPr id="3" name="Content Placeholder 2">
            <a:extLst>
              <a:ext uri="{FF2B5EF4-FFF2-40B4-BE49-F238E27FC236}">
                <a16:creationId xmlns:a16="http://schemas.microsoft.com/office/drawing/2014/main" id="{AD9ED8AD-FA6E-45EE-9F50-A4BB5D230099}"/>
              </a:ext>
            </a:extLst>
          </p:cNvPr>
          <p:cNvSpPr>
            <a:spLocks noGrp="1"/>
          </p:cNvSpPr>
          <p:nvPr>
            <p:ph idx="1"/>
          </p:nvPr>
        </p:nvSpPr>
        <p:spPr>
          <a:xfrm>
            <a:off x="521942" y="1467644"/>
            <a:ext cx="4077559" cy="4351338"/>
          </a:xfrm>
        </p:spPr>
        <p:txBody>
          <a:bodyPr>
            <a:normAutofit fontScale="70000" lnSpcReduction="20000"/>
          </a:bodyPr>
          <a:lstStyle/>
          <a:p>
            <a:r>
              <a:rPr lang="en-US" dirty="0"/>
              <a:t>User views are customizable data query and grid layout configurations that can be created, named, and saved</a:t>
            </a:r>
          </a:p>
          <a:p>
            <a:r>
              <a:rPr lang="en-US" dirty="0"/>
              <a:t>Create a copy of an existing user view by right-clicking on a user view and then selecting Copy</a:t>
            </a:r>
          </a:p>
          <a:p>
            <a:r>
              <a:rPr lang="en-US" dirty="0"/>
              <a:t>Rename or delete user views from the same right-click menu</a:t>
            </a:r>
          </a:p>
          <a:p>
            <a:r>
              <a:rPr lang="en-US" dirty="0"/>
              <a:t>Clicking the </a:t>
            </a:r>
            <a:r>
              <a:rPr lang="en-US" dirty="0">
                <a:solidFill>
                  <a:schemeClr val="accent1"/>
                </a:solidFill>
              </a:rPr>
              <a:t>Default</a:t>
            </a:r>
            <a:r>
              <a:rPr lang="en-US" dirty="0"/>
              <a:t> user view will auto-open the Data Filters pane</a:t>
            </a:r>
          </a:p>
          <a:p>
            <a:r>
              <a:rPr lang="en-US" dirty="0"/>
              <a:t>Clicking any non-</a:t>
            </a:r>
            <a:r>
              <a:rPr lang="en-US" dirty="0">
                <a:solidFill>
                  <a:schemeClr val="accent1"/>
                </a:solidFill>
              </a:rPr>
              <a:t>Default</a:t>
            </a:r>
            <a:r>
              <a:rPr lang="en-US" dirty="0"/>
              <a:t> user view will auto-close both the User Views and the Data Filters panes and will also execute the saved data query for the selected user view</a:t>
            </a:r>
          </a:p>
        </p:txBody>
      </p:sp>
      <p:pic>
        <p:nvPicPr>
          <p:cNvPr id="14" name="Picture 13">
            <a:extLst>
              <a:ext uri="{FF2B5EF4-FFF2-40B4-BE49-F238E27FC236}">
                <a16:creationId xmlns:a16="http://schemas.microsoft.com/office/drawing/2014/main" id="{921463BC-8F87-446D-AC89-51584D3609BF}"/>
              </a:ext>
            </a:extLst>
          </p:cNvPr>
          <p:cNvPicPr>
            <a:picLocks noChangeAspect="1"/>
          </p:cNvPicPr>
          <p:nvPr/>
        </p:nvPicPr>
        <p:blipFill>
          <a:blip r:embed="rId2"/>
          <a:stretch>
            <a:fillRect/>
          </a:stretch>
        </p:blipFill>
        <p:spPr>
          <a:xfrm>
            <a:off x="4793617" y="1086458"/>
            <a:ext cx="6619875" cy="4410075"/>
          </a:xfrm>
          <a:prstGeom prst="rect">
            <a:avLst/>
          </a:prstGeom>
        </p:spPr>
      </p:pic>
    </p:spTree>
    <p:extLst>
      <p:ext uri="{BB962C8B-B14F-4D97-AF65-F5344CB8AC3E}">
        <p14:creationId xmlns:p14="http://schemas.microsoft.com/office/powerpoint/2010/main" val="19779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9422-61D5-4DB8-B2C0-9799E1CF6CEC}"/>
              </a:ext>
            </a:extLst>
          </p:cNvPr>
          <p:cNvSpPr>
            <a:spLocks noGrp="1"/>
          </p:cNvSpPr>
          <p:nvPr>
            <p:ph type="title"/>
          </p:nvPr>
        </p:nvSpPr>
        <p:spPr/>
        <p:txBody>
          <a:bodyPr/>
          <a:lstStyle/>
          <a:p>
            <a:r>
              <a:rPr lang="en-US" dirty="0"/>
              <a:t>Data Filters</a:t>
            </a:r>
          </a:p>
        </p:txBody>
      </p:sp>
      <p:sp>
        <p:nvSpPr>
          <p:cNvPr id="3" name="Content Placeholder 2">
            <a:extLst>
              <a:ext uri="{FF2B5EF4-FFF2-40B4-BE49-F238E27FC236}">
                <a16:creationId xmlns:a16="http://schemas.microsoft.com/office/drawing/2014/main" id="{AD9ED8AD-FA6E-45EE-9F50-A4BB5D230099}"/>
              </a:ext>
            </a:extLst>
          </p:cNvPr>
          <p:cNvSpPr>
            <a:spLocks noGrp="1"/>
          </p:cNvSpPr>
          <p:nvPr>
            <p:ph idx="1"/>
          </p:nvPr>
        </p:nvSpPr>
        <p:spPr>
          <a:xfrm>
            <a:off x="592878" y="1567542"/>
            <a:ext cx="4267880" cy="4740049"/>
          </a:xfrm>
        </p:spPr>
        <p:txBody>
          <a:bodyPr>
            <a:normAutofit fontScale="62500" lnSpcReduction="20000"/>
          </a:bodyPr>
          <a:lstStyle/>
          <a:p>
            <a:r>
              <a:rPr lang="en-US" dirty="0"/>
              <a:t>Data filters control the rows of data that are returned from the database and made available for viewing in the project data grid</a:t>
            </a:r>
          </a:p>
          <a:p>
            <a:r>
              <a:rPr lang="en-US" dirty="0"/>
              <a:t>Create data filters by selecting attribute values in the attribute value selection boxes</a:t>
            </a:r>
          </a:p>
          <a:p>
            <a:r>
              <a:rPr lang="en-US" dirty="0"/>
              <a:t>Execute the current view’s configured data filters by clicking the </a:t>
            </a:r>
            <a:r>
              <a:rPr lang="en-US" dirty="0">
                <a:solidFill>
                  <a:schemeClr val="accent1"/>
                </a:solidFill>
              </a:rPr>
              <a:t>Apply</a:t>
            </a:r>
            <a:r>
              <a:rPr lang="en-US" dirty="0"/>
              <a:t> button in the Data Filters pane</a:t>
            </a:r>
          </a:p>
          <a:p>
            <a:r>
              <a:rPr lang="en-US" dirty="0"/>
              <a:t>Save the current data filters into the selected user view by clicking the </a:t>
            </a:r>
            <a:r>
              <a:rPr lang="en-US" dirty="0">
                <a:solidFill>
                  <a:schemeClr val="accent1"/>
                </a:solidFill>
              </a:rPr>
              <a:t>Save</a:t>
            </a:r>
            <a:r>
              <a:rPr lang="en-US" dirty="0"/>
              <a:t> button in the Data Filters pane</a:t>
            </a:r>
          </a:p>
          <a:p>
            <a:r>
              <a:rPr lang="en-US" dirty="0"/>
              <a:t>Clicking the Apply button in the </a:t>
            </a:r>
            <a:r>
              <a:rPr lang="en-US" dirty="0">
                <a:solidFill>
                  <a:schemeClr val="accent1"/>
                </a:solidFill>
              </a:rPr>
              <a:t>Default</a:t>
            </a:r>
            <a:r>
              <a:rPr lang="en-US" dirty="0"/>
              <a:t> user view will keep the Data Filters pane open unless the </a:t>
            </a:r>
            <a:r>
              <a:rPr lang="en-US" dirty="0">
                <a:solidFill>
                  <a:schemeClr val="accent1"/>
                </a:solidFill>
              </a:rPr>
              <a:t>Close Filter View on Apply </a:t>
            </a:r>
            <a:r>
              <a:rPr lang="en-US" dirty="0"/>
              <a:t>checkbox is selected</a:t>
            </a:r>
          </a:p>
          <a:p>
            <a:r>
              <a:rPr lang="en-US" dirty="0"/>
              <a:t>Clicking the </a:t>
            </a:r>
            <a:r>
              <a:rPr lang="en-US" dirty="0">
                <a:solidFill>
                  <a:schemeClr val="accent1"/>
                </a:solidFill>
              </a:rPr>
              <a:t>Apply</a:t>
            </a:r>
            <a:r>
              <a:rPr lang="en-US" dirty="0"/>
              <a:t> button on a non-</a:t>
            </a:r>
            <a:r>
              <a:rPr lang="en-US" dirty="0">
                <a:solidFill>
                  <a:schemeClr val="accent1"/>
                </a:solidFill>
              </a:rPr>
              <a:t>Default</a:t>
            </a:r>
            <a:r>
              <a:rPr lang="en-US" dirty="0"/>
              <a:t> user view will auto-close the Data Filters pane</a:t>
            </a:r>
          </a:p>
          <a:p>
            <a:endParaRPr lang="en-US" dirty="0"/>
          </a:p>
        </p:txBody>
      </p:sp>
      <p:pic>
        <p:nvPicPr>
          <p:cNvPr id="6" name="Picture 5">
            <a:extLst>
              <a:ext uri="{FF2B5EF4-FFF2-40B4-BE49-F238E27FC236}">
                <a16:creationId xmlns:a16="http://schemas.microsoft.com/office/drawing/2014/main" id="{D882FBDA-E846-44BD-9D58-7100EBC12996}"/>
              </a:ext>
            </a:extLst>
          </p:cNvPr>
          <p:cNvPicPr>
            <a:picLocks noChangeAspect="1"/>
          </p:cNvPicPr>
          <p:nvPr/>
        </p:nvPicPr>
        <p:blipFill>
          <a:blip r:embed="rId2"/>
          <a:stretch>
            <a:fillRect/>
          </a:stretch>
        </p:blipFill>
        <p:spPr>
          <a:xfrm>
            <a:off x="4979247" y="1148335"/>
            <a:ext cx="6619875" cy="4410075"/>
          </a:xfrm>
          <a:prstGeom prst="rect">
            <a:avLst/>
          </a:prstGeom>
        </p:spPr>
      </p:pic>
    </p:spTree>
    <p:extLst>
      <p:ext uri="{BB962C8B-B14F-4D97-AF65-F5344CB8AC3E}">
        <p14:creationId xmlns:p14="http://schemas.microsoft.com/office/powerpoint/2010/main" val="84364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9422-61D5-4DB8-B2C0-9799E1CF6CEC}"/>
              </a:ext>
            </a:extLst>
          </p:cNvPr>
          <p:cNvSpPr>
            <a:spLocks noGrp="1"/>
          </p:cNvSpPr>
          <p:nvPr>
            <p:ph type="title"/>
          </p:nvPr>
        </p:nvSpPr>
        <p:spPr/>
        <p:txBody>
          <a:bodyPr>
            <a:normAutofit/>
          </a:bodyPr>
          <a:lstStyle/>
          <a:p>
            <a:r>
              <a:rPr lang="en-US" dirty="0"/>
              <a:t>Data Grid</a:t>
            </a:r>
          </a:p>
        </p:txBody>
      </p:sp>
      <p:sp>
        <p:nvSpPr>
          <p:cNvPr id="3" name="Content Placeholder 2">
            <a:extLst>
              <a:ext uri="{FF2B5EF4-FFF2-40B4-BE49-F238E27FC236}">
                <a16:creationId xmlns:a16="http://schemas.microsoft.com/office/drawing/2014/main" id="{AD9ED8AD-FA6E-45EE-9F50-A4BB5D230099}"/>
              </a:ext>
            </a:extLst>
          </p:cNvPr>
          <p:cNvSpPr>
            <a:spLocks noGrp="1"/>
          </p:cNvSpPr>
          <p:nvPr>
            <p:ph idx="1"/>
          </p:nvPr>
        </p:nvSpPr>
        <p:spPr>
          <a:xfrm>
            <a:off x="553396" y="1443789"/>
            <a:ext cx="4431116" cy="4292547"/>
          </a:xfrm>
        </p:spPr>
        <p:txBody>
          <a:bodyPr>
            <a:normAutofit fontScale="40000" lnSpcReduction="20000"/>
          </a:bodyPr>
          <a:lstStyle/>
          <a:p>
            <a:r>
              <a:rPr lang="en-US" dirty="0"/>
              <a:t>The data grid displays the data records that are returned from the current data query minus the records that are filtered out from the column header filters in the grid</a:t>
            </a:r>
          </a:p>
          <a:p>
            <a:r>
              <a:rPr lang="en-US" dirty="0"/>
              <a:t>Column header filters at the top of each data grid column may be applied to the result of the data query by clicking on the filter icon in the column header</a:t>
            </a:r>
          </a:p>
          <a:p>
            <a:r>
              <a:rPr lang="en-US" dirty="0"/>
              <a:t>The Item count shows the total number of data records returned from the current data query</a:t>
            </a:r>
          </a:p>
          <a:p>
            <a:r>
              <a:rPr lang="en-US" dirty="0"/>
              <a:t>The Filtered Items shows the number of records after column header filtering is applied </a:t>
            </a:r>
          </a:p>
          <a:p>
            <a:r>
              <a:rPr lang="en-US" dirty="0"/>
              <a:t>Open the User Views pane by clicking the </a:t>
            </a:r>
            <a:r>
              <a:rPr lang="en-US" dirty="0">
                <a:solidFill>
                  <a:schemeClr val="accent1"/>
                </a:solidFill>
              </a:rPr>
              <a:t>User Views </a:t>
            </a:r>
            <a:r>
              <a:rPr lang="en-US" dirty="0"/>
              <a:t>button</a:t>
            </a:r>
          </a:p>
          <a:p>
            <a:r>
              <a:rPr lang="en-US" dirty="0"/>
              <a:t>The current selected user view name is displayed to the right of the </a:t>
            </a:r>
            <a:r>
              <a:rPr lang="en-US" dirty="0">
                <a:solidFill>
                  <a:schemeClr val="accent1"/>
                </a:solidFill>
              </a:rPr>
              <a:t>User Views </a:t>
            </a:r>
            <a:r>
              <a:rPr lang="en-US" dirty="0"/>
              <a:t>button</a:t>
            </a:r>
          </a:p>
          <a:p>
            <a:r>
              <a:rPr lang="en-US" dirty="0"/>
              <a:t>Open the Data Filters pane by clicking the green data filter button underneath the </a:t>
            </a:r>
            <a:r>
              <a:rPr lang="en-US" dirty="0">
                <a:solidFill>
                  <a:schemeClr val="accent1"/>
                </a:solidFill>
              </a:rPr>
              <a:t>User Views </a:t>
            </a:r>
            <a:r>
              <a:rPr lang="en-US" dirty="0"/>
              <a:t>button</a:t>
            </a:r>
          </a:p>
          <a:p>
            <a:r>
              <a:rPr lang="en-US" dirty="0"/>
              <a:t>The Search interface on the data grid applies a basic string match filter criteria to the returned data records across all the visible columns</a:t>
            </a:r>
          </a:p>
          <a:p>
            <a:r>
              <a:rPr lang="en-US" dirty="0"/>
              <a:t>Sort data grid columns by clicking a column header: once for ascending, twice for descending, and three times to cancel sorting</a:t>
            </a:r>
          </a:p>
          <a:p>
            <a:r>
              <a:rPr lang="en-US" dirty="0"/>
              <a:t>Column sort states are saved in the current user view</a:t>
            </a:r>
          </a:p>
          <a:p>
            <a:endParaRPr lang="en-US" dirty="0"/>
          </a:p>
        </p:txBody>
      </p:sp>
      <p:pic>
        <p:nvPicPr>
          <p:cNvPr id="10" name="Picture 9">
            <a:extLst>
              <a:ext uri="{FF2B5EF4-FFF2-40B4-BE49-F238E27FC236}">
                <a16:creationId xmlns:a16="http://schemas.microsoft.com/office/drawing/2014/main" id="{F694A14E-8FBA-48AF-B484-96B04549DD77}"/>
              </a:ext>
            </a:extLst>
          </p:cNvPr>
          <p:cNvPicPr>
            <a:picLocks noChangeAspect="1"/>
          </p:cNvPicPr>
          <p:nvPr/>
        </p:nvPicPr>
        <p:blipFill>
          <a:blip r:embed="rId2"/>
          <a:stretch>
            <a:fillRect/>
          </a:stretch>
        </p:blipFill>
        <p:spPr>
          <a:xfrm>
            <a:off x="5156391" y="1944281"/>
            <a:ext cx="6482214" cy="2820224"/>
          </a:xfrm>
          <a:prstGeom prst="rect">
            <a:avLst/>
          </a:prstGeom>
        </p:spPr>
      </p:pic>
    </p:spTree>
    <p:extLst>
      <p:ext uri="{BB962C8B-B14F-4D97-AF65-F5344CB8AC3E}">
        <p14:creationId xmlns:p14="http://schemas.microsoft.com/office/powerpoint/2010/main" val="250030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50C8221-1770-4764-93A8-C6DAD991D715}"/>
              </a:ext>
            </a:extLst>
          </p:cNvPr>
          <p:cNvSpPr>
            <a:spLocks noGrp="1"/>
          </p:cNvSpPr>
          <p:nvPr>
            <p:ph type="title"/>
          </p:nvPr>
        </p:nvSpPr>
        <p:spPr>
          <a:xfrm>
            <a:off x="838200" y="365125"/>
            <a:ext cx="10515600" cy="1325563"/>
          </a:xfrm>
        </p:spPr>
        <p:txBody>
          <a:bodyPr>
            <a:normAutofit/>
          </a:bodyPr>
          <a:lstStyle/>
          <a:p>
            <a:r>
              <a:rPr lang="en-US" dirty="0"/>
              <a:t>Data Grid – Hiding and Showing Columns</a:t>
            </a:r>
          </a:p>
        </p:txBody>
      </p:sp>
      <p:sp>
        <p:nvSpPr>
          <p:cNvPr id="8" name="Content Placeholder 2">
            <a:extLst>
              <a:ext uri="{FF2B5EF4-FFF2-40B4-BE49-F238E27FC236}">
                <a16:creationId xmlns:a16="http://schemas.microsoft.com/office/drawing/2014/main" id="{9BA5EA4D-22D3-4B85-A7AD-D7AC26322324}"/>
              </a:ext>
            </a:extLst>
          </p:cNvPr>
          <p:cNvSpPr>
            <a:spLocks noGrp="1"/>
          </p:cNvSpPr>
          <p:nvPr>
            <p:ph idx="1"/>
          </p:nvPr>
        </p:nvSpPr>
        <p:spPr>
          <a:xfrm>
            <a:off x="570642" y="1512541"/>
            <a:ext cx="4413870" cy="4223795"/>
          </a:xfrm>
        </p:spPr>
        <p:txBody>
          <a:bodyPr>
            <a:normAutofit fontScale="70000" lnSpcReduction="20000"/>
          </a:bodyPr>
          <a:lstStyle/>
          <a:p>
            <a:r>
              <a:rPr lang="en-US" dirty="0"/>
              <a:t>Right-click on the data grid to access the </a:t>
            </a:r>
            <a:r>
              <a:rPr lang="en-US" dirty="0">
                <a:solidFill>
                  <a:schemeClr val="accent1"/>
                </a:solidFill>
              </a:rPr>
              <a:t>Visible Columns </a:t>
            </a:r>
            <a:r>
              <a:rPr lang="en-US" dirty="0"/>
              <a:t>menu option</a:t>
            </a:r>
          </a:p>
          <a:p>
            <a:r>
              <a:rPr lang="en-US" dirty="0"/>
              <a:t>The </a:t>
            </a:r>
            <a:r>
              <a:rPr lang="en-US" dirty="0">
                <a:solidFill>
                  <a:schemeClr val="accent1"/>
                </a:solidFill>
              </a:rPr>
              <a:t>Visible Project Columns </a:t>
            </a:r>
            <a:r>
              <a:rPr lang="en-US" dirty="0"/>
              <a:t>pane shows all columns available in the data grid </a:t>
            </a:r>
          </a:p>
          <a:p>
            <a:r>
              <a:rPr lang="en-US" dirty="0"/>
              <a:t>Hide or show a column by clicking the checkbox for that column to toggle the column’s visibility</a:t>
            </a:r>
          </a:p>
          <a:p>
            <a:r>
              <a:rPr lang="en-US" dirty="0"/>
              <a:t>The </a:t>
            </a:r>
            <a:r>
              <a:rPr lang="en-US" dirty="0">
                <a:solidFill>
                  <a:schemeClr val="accent1"/>
                </a:solidFill>
              </a:rPr>
              <a:t>Done</a:t>
            </a:r>
            <a:r>
              <a:rPr lang="en-US" dirty="0"/>
              <a:t> button applies the selections to the data grid</a:t>
            </a:r>
          </a:p>
          <a:p>
            <a:r>
              <a:rPr lang="en-US" dirty="0"/>
              <a:t>The </a:t>
            </a:r>
            <a:r>
              <a:rPr lang="en-US" dirty="0">
                <a:solidFill>
                  <a:schemeClr val="accent1"/>
                </a:solidFill>
              </a:rPr>
              <a:t>Reset</a:t>
            </a:r>
            <a:r>
              <a:rPr lang="en-US" dirty="0"/>
              <a:t> button enables all the columns in the data grid</a:t>
            </a:r>
          </a:p>
          <a:p>
            <a:r>
              <a:rPr lang="en-US" dirty="0"/>
              <a:t>The state of the visible column selections are saved in the current user view</a:t>
            </a:r>
          </a:p>
        </p:txBody>
      </p:sp>
      <p:pic>
        <p:nvPicPr>
          <p:cNvPr id="11" name="Picture 10">
            <a:extLst>
              <a:ext uri="{FF2B5EF4-FFF2-40B4-BE49-F238E27FC236}">
                <a16:creationId xmlns:a16="http://schemas.microsoft.com/office/drawing/2014/main" id="{DB739849-3111-4811-A03C-B1049A20B130}"/>
              </a:ext>
            </a:extLst>
          </p:cNvPr>
          <p:cNvPicPr>
            <a:picLocks noChangeAspect="1"/>
          </p:cNvPicPr>
          <p:nvPr/>
        </p:nvPicPr>
        <p:blipFill>
          <a:blip r:embed="rId2"/>
          <a:stretch>
            <a:fillRect/>
          </a:stretch>
        </p:blipFill>
        <p:spPr>
          <a:xfrm>
            <a:off x="4984511" y="1836640"/>
            <a:ext cx="6816176" cy="3610981"/>
          </a:xfrm>
          <a:prstGeom prst="rect">
            <a:avLst/>
          </a:prstGeom>
        </p:spPr>
      </p:pic>
    </p:spTree>
    <p:extLst>
      <p:ext uri="{BB962C8B-B14F-4D97-AF65-F5344CB8AC3E}">
        <p14:creationId xmlns:p14="http://schemas.microsoft.com/office/powerpoint/2010/main" val="86965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D0BC55-D00E-45FE-A894-6B4A4FD790F6}"/>
              </a:ext>
            </a:extLst>
          </p:cNvPr>
          <p:cNvSpPr>
            <a:spLocks noGrp="1"/>
          </p:cNvSpPr>
          <p:nvPr>
            <p:ph type="title"/>
          </p:nvPr>
        </p:nvSpPr>
        <p:spPr>
          <a:xfrm>
            <a:off x="838200" y="365125"/>
            <a:ext cx="10515600" cy="1325563"/>
          </a:xfrm>
        </p:spPr>
        <p:txBody>
          <a:bodyPr>
            <a:normAutofit/>
          </a:bodyPr>
          <a:lstStyle/>
          <a:p>
            <a:r>
              <a:rPr lang="en-US" dirty="0"/>
              <a:t>Data Grid – Column Grouping</a:t>
            </a:r>
          </a:p>
        </p:txBody>
      </p:sp>
      <p:sp>
        <p:nvSpPr>
          <p:cNvPr id="5" name="Content Placeholder 2">
            <a:extLst>
              <a:ext uri="{FF2B5EF4-FFF2-40B4-BE49-F238E27FC236}">
                <a16:creationId xmlns:a16="http://schemas.microsoft.com/office/drawing/2014/main" id="{28217303-B17E-4F0D-9E76-C5BEE2129A92}"/>
              </a:ext>
            </a:extLst>
          </p:cNvPr>
          <p:cNvSpPr>
            <a:spLocks noGrp="1"/>
          </p:cNvSpPr>
          <p:nvPr>
            <p:ph idx="1"/>
          </p:nvPr>
        </p:nvSpPr>
        <p:spPr>
          <a:xfrm>
            <a:off x="570642" y="1512541"/>
            <a:ext cx="4413870" cy="4223795"/>
          </a:xfrm>
        </p:spPr>
        <p:txBody>
          <a:bodyPr>
            <a:normAutofit fontScale="85000" lnSpcReduction="20000"/>
          </a:bodyPr>
          <a:lstStyle/>
          <a:p>
            <a:r>
              <a:rPr lang="en-US" dirty="0"/>
              <a:t>Group rows by dragging a column header into the Group By section above the column headers</a:t>
            </a:r>
          </a:p>
          <a:p>
            <a:r>
              <a:rPr lang="en-US" dirty="0"/>
              <a:t>Grouped rows will collapse into grouped collections that all have the same grouped column value(s)</a:t>
            </a:r>
          </a:p>
          <a:p>
            <a:r>
              <a:rPr lang="en-US" dirty="0"/>
              <a:t>Click on the grouped collection expander to see the rows in that group</a:t>
            </a:r>
          </a:p>
          <a:p>
            <a:r>
              <a:rPr lang="en-US" dirty="0"/>
              <a:t>Cancel grouping for a column by </a:t>
            </a:r>
            <a:r>
              <a:rPr lang="en-US"/>
              <a:t>dragging it </a:t>
            </a:r>
            <a:r>
              <a:rPr lang="en-US" dirty="0"/>
              <a:t>back into the visible column header section</a:t>
            </a:r>
          </a:p>
        </p:txBody>
      </p:sp>
      <p:pic>
        <p:nvPicPr>
          <p:cNvPr id="12" name="Picture 11">
            <a:extLst>
              <a:ext uri="{FF2B5EF4-FFF2-40B4-BE49-F238E27FC236}">
                <a16:creationId xmlns:a16="http://schemas.microsoft.com/office/drawing/2014/main" id="{2A28C632-FD99-448F-8D34-9904E60A7B86}"/>
              </a:ext>
            </a:extLst>
          </p:cNvPr>
          <p:cNvPicPr>
            <a:picLocks noChangeAspect="1"/>
          </p:cNvPicPr>
          <p:nvPr/>
        </p:nvPicPr>
        <p:blipFill>
          <a:blip r:embed="rId2"/>
          <a:stretch>
            <a:fillRect/>
          </a:stretch>
        </p:blipFill>
        <p:spPr>
          <a:xfrm>
            <a:off x="5183806" y="3624438"/>
            <a:ext cx="6711075" cy="2686120"/>
          </a:xfrm>
          <a:prstGeom prst="rect">
            <a:avLst/>
          </a:prstGeom>
        </p:spPr>
      </p:pic>
      <p:pic>
        <p:nvPicPr>
          <p:cNvPr id="18" name="Picture 17">
            <a:extLst>
              <a:ext uri="{FF2B5EF4-FFF2-40B4-BE49-F238E27FC236}">
                <a16:creationId xmlns:a16="http://schemas.microsoft.com/office/drawing/2014/main" id="{C5223BD8-4374-4D77-88AD-6B26EF09A84C}"/>
              </a:ext>
            </a:extLst>
          </p:cNvPr>
          <p:cNvPicPr>
            <a:picLocks noChangeAspect="1"/>
          </p:cNvPicPr>
          <p:nvPr/>
        </p:nvPicPr>
        <p:blipFill>
          <a:blip r:embed="rId3"/>
          <a:stretch>
            <a:fillRect/>
          </a:stretch>
        </p:blipFill>
        <p:spPr>
          <a:xfrm>
            <a:off x="5252070" y="1301740"/>
            <a:ext cx="6711075" cy="2132416"/>
          </a:xfrm>
          <a:prstGeom prst="rect">
            <a:avLst/>
          </a:prstGeom>
        </p:spPr>
      </p:pic>
    </p:spTree>
    <p:extLst>
      <p:ext uri="{BB962C8B-B14F-4D97-AF65-F5344CB8AC3E}">
        <p14:creationId xmlns:p14="http://schemas.microsoft.com/office/powerpoint/2010/main" val="1984113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556</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SMART Tool</vt:lpstr>
      <vt:lpstr>User Views</vt:lpstr>
      <vt:lpstr>Data Filters</vt:lpstr>
      <vt:lpstr>Data Grid</vt:lpstr>
      <vt:lpstr>Data Grid – Hiding and Showing Columns</vt:lpstr>
      <vt:lpstr>Data Grid – Column Grouping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SMARTTool</dc:title>
  <dc:creator>Kevin Banks</dc:creator>
  <cp:lastModifiedBy> </cp:lastModifiedBy>
  <cp:revision>40</cp:revision>
  <dcterms:created xsi:type="dcterms:W3CDTF">2019-12-12T20:34:31Z</dcterms:created>
  <dcterms:modified xsi:type="dcterms:W3CDTF">2021-07-13T21:32:06Z</dcterms:modified>
</cp:coreProperties>
</file>