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76" r:id="rId3"/>
    <p:sldId id="346" r:id="rId4"/>
    <p:sldId id="367" r:id="rId5"/>
    <p:sldId id="366" r:id="rId6"/>
    <p:sldId id="347" r:id="rId7"/>
    <p:sldId id="349" r:id="rId8"/>
    <p:sldId id="348" r:id="rId9"/>
    <p:sldId id="351" r:id="rId10"/>
    <p:sldId id="350" r:id="rId11"/>
    <p:sldId id="352" r:id="rId12"/>
    <p:sldId id="353" r:id="rId13"/>
    <p:sldId id="266" r:id="rId14"/>
    <p:sldId id="328" r:id="rId15"/>
    <p:sldId id="354" r:id="rId16"/>
    <p:sldId id="355" r:id="rId17"/>
    <p:sldId id="356" r:id="rId18"/>
    <p:sldId id="357" r:id="rId19"/>
    <p:sldId id="358" r:id="rId20"/>
    <p:sldId id="361" r:id="rId21"/>
    <p:sldId id="379" r:id="rId22"/>
    <p:sldId id="360" r:id="rId23"/>
    <p:sldId id="368" r:id="rId24"/>
    <p:sldId id="369" r:id="rId25"/>
    <p:sldId id="371" r:id="rId26"/>
    <p:sldId id="364" r:id="rId27"/>
    <p:sldId id="372" r:id="rId28"/>
    <p:sldId id="373" r:id="rId29"/>
    <p:sldId id="374" r:id="rId30"/>
    <p:sldId id="377" r:id="rId31"/>
    <p:sldId id="375" r:id="rId32"/>
    <p:sldId id="378" r:id="rId33"/>
    <p:sldId id="381" r:id="rId34"/>
    <p:sldId id="382" r:id="rId35"/>
    <p:sldId id="417" r:id="rId36"/>
    <p:sldId id="418" r:id="rId37"/>
    <p:sldId id="383" r:id="rId38"/>
    <p:sldId id="385" r:id="rId39"/>
    <p:sldId id="386" r:id="rId40"/>
    <p:sldId id="419" r:id="rId41"/>
    <p:sldId id="387" r:id="rId42"/>
    <p:sldId id="388" r:id="rId43"/>
    <p:sldId id="384" r:id="rId44"/>
    <p:sldId id="414" r:id="rId45"/>
    <p:sldId id="413" r:id="rId46"/>
    <p:sldId id="389" r:id="rId47"/>
    <p:sldId id="390" r:id="rId48"/>
    <p:sldId id="391" r:id="rId49"/>
    <p:sldId id="392" r:id="rId50"/>
    <p:sldId id="393" r:id="rId51"/>
    <p:sldId id="394" r:id="rId52"/>
    <p:sldId id="396" r:id="rId53"/>
    <p:sldId id="395" r:id="rId54"/>
    <p:sldId id="397" r:id="rId55"/>
    <p:sldId id="402" r:id="rId56"/>
    <p:sldId id="403" r:id="rId57"/>
    <p:sldId id="404" r:id="rId58"/>
    <p:sldId id="405" r:id="rId59"/>
    <p:sldId id="420" r:id="rId60"/>
    <p:sldId id="406" r:id="rId61"/>
    <p:sldId id="407" r:id="rId62"/>
    <p:sldId id="415" r:id="rId63"/>
    <p:sldId id="408" r:id="rId64"/>
    <p:sldId id="409" r:id="rId65"/>
    <p:sldId id="410" r:id="rId66"/>
    <p:sldId id="421" r:id="rId67"/>
    <p:sldId id="412" r:id="rId68"/>
    <p:sldId id="422" r:id="rId69"/>
    <p:sldId id="423" r:id="rId70"/>
    <p:sldId id="424" r:id="rId71"/>
    <p:sldId id="425" r:id="rId72"/>
    <p:sldId id="41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tt, Tim" initials="BT" lastIdx="1" clrIdx="0">
    <p:extLst>
      <p:ext uri="{19B8F6BF-5375-455C-9EA6-DF929625EA0E}">
        <p15:presenceInfo xmlns:p15="http://schemas.microsoft.com/office/powerpoint/2012/main" userId="S-1-5-21-334392860-1687531001-4089495415-164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3A866-E80D-4E03-860C-A944C13A165A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FEFE49E5-6583-4966-B3A6-98E1E8B502F5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 anchor="b"/>
        <a:lstStyle/>
        <a:p>
          <a:r>
            <a:rPr lang="en-US" dirty="0" smtClean="0">
              <a:latin typeface="Garamond" panose="02020404030301010803" pitchFamily="18" charset="0"/>
            </a:rPr>
            <a:t>Explanation</a:t>
          </a:r>
          <a:endParaRPr lang="en-US" dirty="0">
            <a:latin typeface="Garamond" panose="02020404030301010803" pitchFamily="18" charset="0"/>
          </a:endParaRPr>
        </a:p>
      </dgm:t>
    </dgm:pt>
    <dgm:pt modelId="{05E60053-494C-4CD6-83CD-069BE3DACEC1}" type="parTrans" cxnId="{4A683051-1614-4FB8-B41B-E2F51499A46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D467BB50-69D8-4539-AE03-32049258CC59}" type="sibTrans" cxnId="{4A683051-1614-4FB8-B41B-E2F51499A46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E6E15828-DCE3-4F55-8201-4C5AC9DA0E17}">
      <dgm:prSet phldrT="[Text]"/>
      <dgm:spPr>
        <a:solidFill>
          <a:schemeClr val="tx2">
            <a:lumMod val="20000"/>
            <a:lumOff val="80000"/>
          </a:schemeClr>
        </a:solidFill>
      </dgm:spPr>
      <dgm:t>
        <a:bodyPr anchor="b"/>
        <a:lstStyle/>
        <a:p>
          <a:r>
            <a:rPr lang="en-US" dirty="0" smtClean="0">
              <a:latin typeface="Garamond" panose="02020404030301010803" pitchFamily="18" charset="0"/>
            </a:rPr>
            <a:t>Discussion</a:t>
          </a:r>
          <a:endParaRPr lang="en-US" dirty="0">
            <a:latin typeface="Garamond" panose="02020404030301010803" pitchFamily="18" charset="0"/>
          </a:endParaRPr>
        </a:p>
      </dgm:t>
    </dgm:pt>
    <dgm:pt modelId="{02830F20-6EB3-4EA7-8925-A58C8F183D02}" type="parTrans" cxnId="{FAD77406-1B40-4A72-A676-876286370157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AD87032-50AE-4B99-92B0-DDA18FF74ED9}" type="sibTrans" cxnId="{FAD77406-1B40-4A72-A676-876286370157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9986EF8-8238-4993-A5A0-F22572E5E239}">
      <dgm:prSet phldrT="[Text]"/>
      <dgm:spPr>
        <a:ln w="38100"/>
      </dgm:spPr>
      <dgm:t>
        <a:bodyPr anchor="b"/>
        <a:lstStyle/>
        <a:p>
          <a:r>
            <a:rPr lang="en-US" dirty="0" smtClean="0">
              <a:latin typeface="Garamond" panose="02020404030301010803" pitchFamily="18" charset="0"/>
            </a:rPr>
            <a:t>Presentations</a:t>
          </a:r>
          <a:endParaRPr lang="en-US" dirty="0">
            <a:latin typeface="Garamond" panose="02020404030301010803" pitchFamily="18" charset="0"/>
          </a:endParaRPr>
        </a:p>
      </dgm:t>
    </dgm:pt>
    <dgm:pt modelId="{FF928366-8B25-4B1A-A6EF-176C53048461}" type="parTrans" cxnId="{213B14D9-79B1-4761-972A-936FD9366119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DCD15F8B-D957-4124-B623-5860A97DED54}" type="sibTrans" cxnId="{213B14D9-79B1-4761-972A-936FD9366119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433CBE7E-9E07-4AE1-BDAE-638FC5067E4D}" type="pres">
      <dgm:prSet presAssocID="{CF43A866-E80D-4E03-860C-A944C13A165A}" presName="Name0" presStyleCnt="0">
        <dgm:presLayoutVars>
          <dgm:dir/>
          <dgm:resizeHandles val="exact"/>
        </dgm:presLayoutVars>
      </dgm:prSet>
      <dgm:spPr/>
    </dgm:pt>
    <dgm:pt modelId="{140ECC52-297C-4682-8304-458648CFFE99}" type="pres">
      <dgm:prSet presAssocID="{FEFE49E5-6583-4966-B3A6-98E1E8B502F5}" presName="node" presStyleLbl="node1" presStyleIdx="0" presStyleCnt="3" custScaleY="210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B1F69-4522-4310-A1EF-0D63A268E67E}" type="pres">
      <dgm:prSet presAssocID="{D467BB50-69D8-4539-AE03-32049258CC5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91920A8-C54B-405C-B169-F288E3AFC70E}" type="pres">
      <dgm:prSet presAssocID="{D467BB50-69D8-4539-AE03-32049258CC5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26B565C-B7F4-4EB5-B042-1AD0D469E34F}" type="pres">
      <dgm:prSet presAssocID="{E6E15828-DCE3-4F55-8201-4C5AC9DA0E17}" presName="node" presStyleLbl="node1" presStyleIdx="1" presStyleCnt="3" custScaleY="2121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9466C-AFE0-4F2B-A223-DE64647FAFCD}" type="pres">
      <dgm:prSet presAssocID="{1AD87032-50AE-4B99-92B0-DDA18FF74ED9}" presName="sibTrans" presStyleLbl="sibTrans2D1" presStyleIdx="1" presStyleCnt="2" custScaleX="149193"/>
      <dgm:spPr/>
      <dgm:t>
        <a:bodyPr/>
        <a:lstStyle/>
        <a:p>
          <a:endParaRPr lang="en-US"/>
        </a:p>
      </dgm:t>
    </dgm:pt>
    <dgm:pt modelId="{ADAE8FA9-6A1B-44BB-98DC-4BC6F14F45D2}" type="pres">
      <dgm:prSet presAssocID="{1AD87032-50AE-4B99-92B0-DDA18FF74ED9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10DFCFD-9111-4CDE-99B4-38CB0E9FEEF0}" type="pres">
      <dgm:prSet presAssocID="{19986EF8-8238-4993-A5A0-F22572E5E239}" presName="node" presStyleLbl="node1" presStyleIdx="2" presStyleCnt="3" custScaleX="108977" custScaleY="210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D2FF18-3EFA-4761-B7AC-5A407FFB416D}" type="presOf" srcId="{CF43A866-E80D-4E03-860C-A944C13A165A}" destId="{433CBE7E-9E07-4AE1-BDAE-638FC5067E4D}" srcOrd="0" destOrd="0" presId="urn:microsoft.com/office/officeart/2005/8/layout/process1"/>
    <dgm:cxn modelId="{F5C8631E-94A3-43F9-981F-20711C0395D1}" type="presOf" srcId="{19986EF8-8238-4993-A5A0-F22572E5E239}" destId="{010DFCFD-9111-4CDE-99B4-38CB0E9FEEF0}" srcOrd="0" destOrd="0" presId="urn:microsoft.com/office/officeart/2005/8/layout/process1"/>
    <dgm:cxn modelId="{92B36B47-2807-484C-8459-6A6AD9B710B4}" type="presOf" srcId="{D467BB50-69D8-4539-AE03-32049258CC59}" destId="{091920A8-C54B-405C-B169-F288E3AFC70E}" srcOrd="1" destOrd="0" presId="urn:microsoft.com/office/officeart/2005/8/layout/process1"/>
    <dgm:cxn modelId="{FAD77406-1B40-4A72-A676-876286370157}" srcId="{CF43A866-E80D-4E03-860C-A944C13A165A}" destId="{E6E15828-DCE3-4F55-8201-4C5AC9DA0E17}" srcOrd="1" destOrd="0" parTransId="{02830F20-6EB3-4EA7-8925-A58C8F183D02}" sibTransId="{1AD87032-50AE-4B99-92B0-DDA18FF74ED9}"/>
    <dgm:cxn modelId="{213B14D9-79B1-4761-972A-936FD9366119}" srcId="{CF43A866-E80D-4E03-860C-A944C13A165A}" destId="{19986EF8-8238-4993-A5A0-F22572E5E239}" srcOrd="2" destOrd="0" parTransId="{FF928366-8B25-4B1A-A6EF-176C53048461}" sibTransId="{DCD15F8B-D957-4124-B623-5860A97DED54}"/>
    <dgm:cxn modelId="{EFD20343-0800-473D-AF92-BF3F35BF0A70}" type="presOf" srcId="{D467BB50-69D8-4539-AE03-32049258CC59}" destId="{C91B1F69-4522-4310-A1EF-0D63A268E67E}" srcOrd="0" destOrd="0" presId="urn:microsoft.com/office/officeart/2005/8/layout/process1"/>
    <dgm:cxn modelId="{4A683051-1614-4FB8-B41B-E2F51499A46E}" srcId="{CF43A866-E80D-4E03-860C-A944C13A165A}" destId="{FEFE49E5-6583-4966-B3A6-98E1E8B502F5}" srcOrd="0" destOrd="0" parTransId="{05E60053-494C-4CD6-83CD-069BE3DACEC1}" sibTransId="{D467BB50-69D8-4539-AE03-32049258CC59}"/>
    <dgm:cxn modelId="{F9462A68-5580-4442-828B-E181C2B8E140}" type="presOf" srcId="{E6E15828-DCE3-4F55-8201-4C5AC9DA0E17}" destId="{C26B565C-B7F4-4EB5-B042-1AD0D469E34F}" srcOrd="0" destOrd="0" presId="urn:microsoft.com/office/officeart/2005/8/layout/process1"/>
    <dgm:cxn modelId="{2808400F-8494-4A92-B1DD-3920A452DD71}" type="presOf" srcId="{1AD87032-50AE-4B99-92B0-DDA18FF74ED9}" destId="{ADAE8FA9-6A1B-44BB-98DC-4BC6F14F45D2}" srcOrd="1" destOrd="0" presId="urn:microsoft.com/office/officeart/2005/8/layout/process1"/>
    <dgm:cxn modelId="{57470AA3-9BD5-48B4-9A9D-0B1B655FDC12}" type="presOf" srcId="{FEFE49E5-6583-4966-B3A6-98E1E8B502F5}" destId="{140ECC52-297C-4682-8304-458648CFFE99}" srcOrd="0" destOrd="0" presId="urn:microsoft.com/office/officeart/2005/8/layout/process1"/>
    <dgm:cxn modelId="{185AADFF-502D-492E-B530-ADBA5F33D5C6}" type="presOf" srcId="{1AD87032-50AE-4B99-92B0-DDA18FF74ED9}" destId="{2F39466C-AFE0-4F2B-A223-DE64647FAFCD}" srcOrd="0" destOrd="0" presId="urn:microsoft.com/office/officeart/2005/8/layout/process1"/>
    <dgm:cxn modelId="{F03F2967-DFFE-4024-847B-3CE6232FFB37}" type="presParOf" srcId="{433CBE7E-9E07-4AE1-BDAE-638FC5067E4D}" destId="{140ECC52-297C-4682-8304-458648CFFE99}" srcOrd="0" destOrd="0" presId="urn:microsoft.com/office/officeart/2005/8/layout/process1"/>
    <dgm:cxn modelId="{ED0CFE22-11E6-45A8-8C98-BC101EE944D0}" type="presParOf" srcId="{433CBE7E-9E07-4AE1-BDAE-638FC5067E4D}" destId="{C91B1F69-4522-4310-A1EF-0D63A268E67E}" srcOrd="1" destOrd="0" presId="urn:microsoft.com/office/officeart/2005/8/layout/process1"/>
    <dgm:cxn modelId="{F61A76CA-CBDD-435E-A326-A40C6C93102C}" type="presParOf" srcId="{C91B1F69-4522-4310-A1EF-0D63A268E67E}" destId="{091920A8-C54B-405C-B169-F288E3AFC70E}" srcOrd="0" destOrd="0" presId="urn:microsoft.com/office/officeart/2005/8/layout/process1"/>
    <dgm:cxn modelId="{737C7A52-D0AD-4316-B6C1-DC96748A936C}" type="presParOf" srcId="{433CBE7E-9E07-4AE1-BDAE-638FC5067E4D}" destId="{C26B565C-B7F4-4EB5-B042-1AD0D469E34F}" srcOrd="2" destOrd="0" presId="urn:microsoft.com/office/officeart/2005/8/layout/process1"/>
    <dgm:cxn modelId="{A4643D5D-4ED1-44A7-AEB2-EA95AF200CCD}" type="presParOf" srcId="{433CBE7E-9E07-4AE1-BDAE-638FC5067E4D}" destId="{2F39466C-AFE0-4F2B-A223-DE64647FAFCD}" srcOrd="3" destOrd="0" presId="urn:microsoft.com/office/officeart/2005/8/layout/process1"/>
    <dgm:cxn modelId="{1A5BAD25-3C19-466E-B8B5-E43B45AB70C8}" type="presParOf" srcId="{2F39466C-AFE0-4F2B-A223-DE64647FAFCD}" destId="{ADAE8FA9-6A1B-44BB-98DC-4BC6F14F45D2}" srcOrd="0" destOrd="0" presId="urn:microsoft.com/office/officeart/2005/8/layout/process1"/>
    <dgm:cxn modelId="{C4694DCA-2E12-477B-8E4A-43B6C10E4688}" type="presParOf" srcId="{433CBE7E-9E07-4AE1-BDAE-638FC5067E4D}" destId="{010DFCFD-9111-4CDE-99B4-38CB0E9FEE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E9292-0C93-4714-9687-5428E8921636}" type="doc">
      <dgm:prSet loTypeId="urn:microsoft.com/office/officeart/2005/8/layout/radial5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ACBDC8-32AC-4C04-B53C-3DFB8F4ED55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b="1" dirty="0" smtClean="0">
              <a:latin typeface="Garamond" panose="02020404030301010803" pitchFamily="18" charset="0"/>
            </a:rPr>
            <a:t>47</a:t>
          </a:r>
          <a:endParaRPr lang="en-US" sz="3600" b="1" dirty="0">
            <a:latin typeface="Garamond" panose="02020404030301010803" pitchFamily="18" charset="0"/>
          </a:endParaRPr>
        </a:p>
      </dgm:t>
    </dgm:pt>
    <dgm:pt modelId="{B7166664-A244-47EA-AFBB-4DFEBE92BECB}" type="parTrans" cxnId="{5D210D8E-8B9F-45F5-BD67-2D03049EF35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098F254-5D45-4B2D-997E-1F4CE5CF9451}" type="sibTrans" cxnId="{5D210D8E-8B9F-45F5-BD67-2D03049EF35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C91F2C5-EC19-4D8B-9E73-1570D72A41D1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Group 1</a:t>
          </a:r>
          <a:endParaRPr lang="en-US" sz="2000" dirty="0">
            <a:latin typeface="Garamond" panose="02020404030301010803" pitchFamily="18" charset="0"/>
          </a:endParaRPr>
        </a:p>
      </dgm:t>
    </dgm:pt>
    <dgm:pt modelId="{F333B749-FCB0-4590-9BF3-0D30DF0DD46F}" type="parTrans" cxnId="{6DC0AAEE-3ED7-482E-BB8D-D2CD1E7942F9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ED9004D2-7D9D-4E46-B9A8-5E716A7A4445}" type="sibTrans" cxnId="{6DC0AAEE-3ED7-482E-BB8D-D2CD1E7942F9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6253813E-DEB1-4BC9-A0EE-A015B6A6A6B9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Group 2</a:t>
          </a:r>
          <a:endParaRPr lang="en-US" sz="2000" dirty="0">
            <a:latin typeface="Garamond" panose="02020404030301010803" pitchFamily="18" charset="0"/>
          </a:endParaRPr>
        </a:p>
      </dgm:t>
    </dgm:pt>
    <dgm:pt modelId="{5B89AC79-DDA7-4805-90FD-ADF4247667CE}" type="parTrans" cxnId="{06529966-C3BD-4440-9046-932952407A09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E953CD8F-7E9A-4834-8DDA-A2A7266DFDA2}" type="sibTrans" cxnId="{06529966-C3BD-4440-9046-932952407A09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AB2F5927-B66B-47DC-BDCC-4DD470317730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Group 3</a:t>
          </a:r>
          <a:endParaRPr lang="en-US" sz="2000" dirty="0">
            <a:latin typeface="Garamond" panose="02020404030301010803" pitchFamily="18" charset="0"/>
          </a:endParaRPr>
        </a:p>
      </dgm:t>
    </dgm:pt>
    <dgm:pt modelId="{E54A50BB-319F-4EE0-9301-41BE8910A09B}" type="parTrans" cxnId="{6298FF97-9E06-4967-88C6-04F31C320F00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50E3307A-D0B0-4CDA-A2AD-0E041E156DA1}" type="sibTrans" cxnId="{6298FF97-9E06-4967-88C6-04F31C320F00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8DCBEB46-39AF-4789-A80B-E1336850ABE8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Group 4</a:t>
          </a:r>
          <a:endParaRPr lang="en-US" sz="2000" dirty="0">
            <a:latin typeface="Garamond" panose="02020404030301010803" pitchFamily="18" charset="0"/>
          </a:endParaRPr>
        </a:p>
      </dgm:t>
    </dgm:pt>
    <dgm:pt modelId="{DAAB4FA7-BE10-47CC-99AD-066A73011D14}" type="parTrans" cxnId="{4388E769-BCB8-4213-9275-7F26A8486D8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367961C2-D251-4402-974D-2FC8537C1707}" type="sibTrans" cxnId="{4388E769-BCB8-4213-9275-7F26A8486D8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FB37F2B6-9C54-4240-A63D-806C8FA64A41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Group 5</a:t>
          </a:r>
          <a:endParaRPr lang="en-US" sz="2000" dirty="0">
            <a:latin typeface="Garamond" panose="02020404030301010803" pitchFamily="18" charset="0"/>
          </a:endParaRPr>
        </a:p>
      </dgm:t>
    </dgm:pt>
    <dgm:pt modelId="{55181E5F-B6B4-4E53-B64E-A60EBB5DDBF7}" type="parTrans" cxnId="{BD4AAE1D-E41B-40B1-BB14-8A0FD0085FB7}">
      <dgm:prSet/>
      <dgm:spPr/>
      <dgm:t>
        <a:bodyPr/>
        <a:lstStyle/>
        <a:p>
          <a:endParaRPr lang="en-US"/>
        </a:p>
      </dgm:t>
    </dgm:pt>
    <dgm:pt modelId="{E5EB7695-59FC-4BC8-89DA-4E0F896F3F6F}" type="sibTrans" cxnId="{BD4AAE1D-E41B-40B1-BB14-8A0FD0085FB7}">
      <dgm:prSet/>
      <dgm:spPr/>
      <dgm:t>
        <a:bodyPr/>
        <a:lstStyle/>
        <a:p>
          <a:endParaRPr lang="en-US"/>
        </a:p>
      </dgm:t>
    </dgm:pt>
    <dgm:pt modelId="{A3B8F728-DFD8-4C7E-9C8E-0CE22E243B92}">
      <dgm:prSet phldrT="[Text]" custT="1"/>
      <dgm:spPr/>
      <dgm:t>
        <a:bodyPr/>
        <a:lstStyle/>
        <a:p>
          <a:r>
            <a:rPr lang="en-US" sz="2000" dirty="0" smtClean="0">
              <a:latin typeface="Garamond" panose="02020404030301010803" pitchFamily="18" charset="0"/>
            </a:rPr>
            <a:t>Group 6</a:t>
          </a:r>
          <a:endParaRPr lang="en-US" sz="2000" dirty="0">
            <a:latin typeface="Garamond" panose="02020404030301010803" pitchFamily="18" charset="0"/>
          </a:endParaRPr>
        </a:p>
      </dgm:t>
    </dgm:pt>
    <dgm:pt modelId="{14D52F9B-C540-4C96-8167-D78904AEB4B9}" type="parTrans" cxnId="{AAA40735-D8FB-48C2-A71A-1068A608D915}">
      <dgm:prSet/>
      <dgm:spPr/>
      <dgm:t>
        <a:bodyPr/>
        <a:lstStyle/>
        <a:p>
          <a:endParaRPr lang="en-US"/>
        </a:p>
      </dgm:t>
    </dgm:pt>
    <dgm:pt modelId="{D8F22461-AD01-4ABB-9811-785291D60134}" type="sibTrans" cxnId="{AAA40735-D8FB-48C2-A71A-1068A608D915}">
      <dgm:prSet/>
      <dgm:spPr/>
      <dgm:t>
        <a:bodyPr/>
        <a:lstStyle/>
        <a:p>
          <a:endParaRPr lang="en-US"/>
        </a:p>
      </dgm:t>
    </dgm:pt>
    <dgm:pt modelId="{FF019A54-80D5-4A19-8D98-927C04B17C73}" type="pres">
      <dgm:prSet presAssocID="{7EFE9292-0C93-4714-9687-5428E892163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C13603-AB47-4E5A-91C3-26FA8F4F4670}" type="pres">
      <dgm:prSet presAssocID="{30ACBDC8-32AC-4C04-B53C-3DFB8F4ED559}" presName="centerShape" presStyleLbl="node0" presStyleIdx="0" presStyleCnt="1"/>
      <dgm:spPr/>
      <dgm:t>
        <a:bodyPr/>
        <a:lstStyle/>
        <a:p>
          <a:endParaRPr lang="en-US"/>
        </a:p>
      </dgm:t>
    </dgm:pt>
    <dgm:pt modelId="{4E0C84E6-682D-47DC-B88C-6C6496177F54}" type="pres">
      <dgm:prSet presAssocID="{F333B749-FCB0-4590-9BF3-0D30DF0DD46F}" presName="parTrans" presStyleLbl="sibTrans2D1" presStyleIdx="0" presStyleCnt="6"/>
      <dgm:spPr/>
      <dgm:t>
        <a:bodyPr/>
        <a:lstStyle/>
        <a:p>
          <a:endParaRPr lang="en-US"/>
        </a:p>
      </dgm:t>
    </dgm:pt>
    <dgm:pt modelId="{898A66C2-861F-439F-9FBA-0C895114512B}" type="pres">
      <dgm:prSet presAssocID="{F333B749-FCB0-4590-9BF3-0D30DF0DD46F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46181297-55CF-4A36-A3D3-729EF2E158B7}" type="pres">
      <dgm:prSet presAssocID="{9C91F2C5-EC19-4D8B-9E73-1570D72A41D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F1C6D-C7CE-41CB-85E1-2F218577CDE5}" type="pres">
      <dgm:prSet presAssocID="{5B89AC79-DDA7-4805-90FD-ADF4247667CE}" presName="parTrans" presStyleLbl="sibTrans2D1" presStyleIdx="1" presStyleCnt="6"/>
      <dgm:spPr/>
      <dgm:t>
        <a:bodyPr/>
        <a:lstStyle/>
        <a:p>
          <a:endParaRPr lang="en-US"/>
        </a:p>
      </dgm:t>
    </dgm:pt>
    <dgm:pt modelId="{830CD56F-62D7-4E5C-85AC-31D048632122}" type="pres">
      <dgm:prSet presAssocID="{5B89AC79-DDA7-4805-90FD-ADF4247667CE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E5366CCE-6816-4D52-B538-9EBBEB08B599}" type="pres">
      <dgm:prSet presAssocID="{6253813E-DEB1-4BC9-A0EE-A015B6A6A6B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D4DB-E6D7-477A-B106-E535D4FFAF55}" type="pres">
      <dgm:prSet presAssocID="{E54A50BB-319F-4EE0-9301-41BE8910A09B}" presName="parTrans" presStyleLbl="sibTrans2D1" presStyleIdx="2" presStyleCnt="6"/>
      <dgm:spPr/>
      <dgm:t>
        <a:bodyPr/>
        <a:lstStyle/>
        <a:p>
          <a:endParaRPr lang="en-US"/>
        </a:p>
      </dgm:t>
    </dgm:pt>
    <dgm:pt modelId="{B374437D-2249-47F9-9573-8B81054F1359}" type="pres">
      <dgm:prSet presAssocID="{E54A50BB-319F-4EE0-9301-41BE8910A09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594C3F4-DB05-4C03-A1F2-334CB5E89C25}" type="pres">
      <dgm:prSet presAssocID="{AB2F5927-B66B-47DC-BDCC-4DD47031773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13E19A-CAB8-40B9-B78B-D81BAB2462CC}" type="pres">
      <dgm:prSet presAssocID="{DAAB4FA7-BE10-47CC-99AD-066A73011D14}" presName="parTrans" presStyleLbl="sibTrans2D1" presStyleIdx="3" presStyleCnt="6"/>
      <dgm:spPr/>
      <dgm:t>
        <a:bodyPr/>
        <a:lstStyle/>
        <a:p>
          <a:endParaRPr lang="en-US"/>
        </a:p>
      </dgm:t>
    </dgm:pt>
    <dgm:pt modelId="{2E2EA55B-BD6C-4450-BB2F-19D2F517F660}" type="pres">
      <dgm:prSet presAssocID="{DAAB4FA7-BE10-47CC-99AD-066A73011D14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1DD57D4C-DAD3-4DE2-A5A6-B56A7F2D47CF}" type="pres">
      <dgm:prSet presAssocID="{8DCBEB46-39AF-4789-A80B-E1336850AB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C0B56-23BD-4FD3-8060-3F188E2EAE56}" type="pres">
      <dgm:prSet presAssocID="{55181E5F-B6B4-4E53-B64E-A60EBB5DDBF7}" presName="parTrans" presStyleLbl="sibTrans2D1" presStyleIdx="4" presStyleCnt="6"/>
      <dgm:spPr/>
      <dgm:t>
        <a:bodyPr/>
        <a:lstStyle/>
        <a:p>
          <a:endParaRPr lang="en-US"/>
        </a:p>
      </dgm:t>
    </dgm:pt>
    <dgm:pt modelId="{E25AF2F1-862B-46FF-BB12-0E577C5BEAD2}" type="pres">
      <dgm:prSet presAssocID="{55181E5F-B6B4-4E53-B64E-A60EBB5DDBF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D31AD59-AB4D-406E-8CBF-8F81A8DE626B}" type="pres">
      <dgm:prSet presAssocID="{FB37F2B6-9C54-4240-A63D-806C8FA64A4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A2C13-5ADC-46E3-9C32-F38ECE3A4A8D}" type="pres">
      <dgm:prSet presAssocID="{14D52F9B-C540-4C96-8167-D78904AEB4B9}" presName="parTrans" presStyleLbl="sibTrans2D1" presStyleIdx="5" presStyleCnt="6"/>
      <dgm:spPr/>
      <dgm:t>
        <a:bodyPr/>
        <a:lstStyle/>
        <a:p>
          <a:endParaRPr lang="en-US"/>
        </a:p>
      </dgm:t>
    </dgm:pt>
    <dgm:pt modelId="{584D6640-D69D-42A3-94C5-C82C558F5CBF}" type="pres">
      <dgm:prSet presAssocID="{14D52F9B-C540-4C96-8167-D78904AEB4B9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1F32D148-BB4C-41AF-A597-A3DAA3338B61}" type="pres">
      <dgm:prSet presAssocID="{A3B8F728-DFD8-4C7E-9C8E-0CE22E243B9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3DA2C3-6134-4146-B00E-84556B0E4560}" type="presOf" srcId="{9C91F2C5-EC19-4D8B-9E73-1570D72A41D1}" destId="{46181297-55CF-4A36-A3D3-729EF2E158B7}" srcOrd="0" destOrd="0" presId="urn:microsoft.com/office/officeart/2005/8/layout/radial5"/>
    <dgm:cxn modelId="{C4026205-B9F4-4AF1-91D9-3ACF7CD61DB6}" type="presOf" srcId="{14D52F9B-C540-4C96-8167-D78904AEB4B9}" destId="{417A2C13-5ADC-46E3-9C32-F38ECE3A4A8D}" srcOrd="0" destOrd="0" presId="urn:microsoft.com/office/officeart/2005/8/layout/radial5"/>
    <dgm:cxn modelId="{E82FE208-715A-41A1-B931-09D0D334525C}" type="presOf" srcId="{AB2F5927-B66B-47DC-BDCC-4DD470317730}" destId="{6594C3F4-DB05-4C03-A1F2-334CB5E89C25}" srcOrd="0" destOrd="0" presId="urn:microsoft.com/office/officeart/2005/8/layout/radial5"/>
    <dgm:cxn modelId="{49A602A7-E0C4-441D-9A33-B2ED37BA75DF}" type="presOf" srcId="{A3B8F728-DFD8-4C7E-9C8E-0CE22E243B92}" destId="{1F32D148-BB4C-41AF-A597-A3DAA3338B61}" srcOrd="0" destOrd="0" presId="urn:microsoft.com/office/officeart/2005/8/layout/radial5"/>
    <dgm:cxn modelId="{5D210D8E-8B9F-45F5-BD67-2D03049EF355}" srcId="{7EFE9292-0C93-4714-9687-5428E8921636}" destId="{30ACBDC8-32AC-4C04-B53C-3DFB8F4ED559}" srcOrd="0" destOrd="0" parTransId="{B7166664-A244-47EA-AFBB-4DFEBE92BECB}" sibTransId="{9098F254-5D45-4B2D-997E-1F4CE5CF9451}"/>
    <dgm:cxn modelId="{294815C9-A00B-437A-86B9-6623A9BA128C}" type="presOf" srcId="{E54A50BB-319F-4EE0-9301-41BE8910A09B}" destId="{B374437D-2249-47F9-9573-8B81054F1359}" srcOrd="1" destOrd="0" presId="urn:microsoft.com/office/officeart/2005/8/layout/radial5"/>
    <dgm:cxn modelId="{AAB721B6-2B32-43AB-A30A-89EA2D98A840}" type="presOf" srcId="{FB37F2B6-9C54-4240-A63D-806C8FA64A41}" destId="{6D31AD59-AB4D-406E-8CBF-8F81A8DE626B}" srcOrd="0" destOrd="0" presId="urn:microsoft.com/office/officeart/2005/8/layout/radial5"/>
    <dgm:cxn modelId="{69087E0E-FE0A-4224-975A-35B8A751EC54}" type="presOf" srcId="{8DCBEB46-39AF-4789-A80B-E1336850ABE8}" destId="{1DD57D4C-DAD3-4DE2-A5A6-B56A7F2D47CF}" srcOrd="0" destOrd="0" presId="urn:microsoft.com/office/officeart/2005/8/layout/radial5"/>
    <dgm:cxn modelId="{6298FF97-9E06-4967-88C6-04F31C320F00}" srcId="{30ACBDC8-32AC-4C04-B53C-3DFB8F4ED559}" destId="{AB2F5927-B66B-47DC-BDCC-4DD470317730}" srcOrd="2" destOrd="0" parTransId="{E54A50BB-319F-4EE0-9301-41BE8910A09B}" sibTransId="{50E3307A-D0B0-4CDA-A2AD-0E041E156DA1}"/>
    <dgm:cxn modelId="{B25B685C-58E1-4C4F-BAA6-CED6B7E20BBC}" type="presOf" srcId="{5B89AC79-DDA7-4805-90FD-ADF4247667CE}" destId="{DD8F1C6D-C7CE-41CB-85E1-2F218577CDE5}" srcOrd="0" destOrd="0" presId="urn:microsoft.com/office/officeart/2005/8/layout/radial5"/>
    <dgm:cxn modelId="{4388E769-BCB8-4213-9275-7F26A8486D88}" srcId="{30ACBDC8-32AC-4C04-B53C-3DFB8F4ED559}" destId="{8DCBEB46-39AF-4789-A80B-E1336850ABE8}" srcOrd="3" destOrd="0" parTransId="{DAAB4FA7-BE10-47CC-99AD-066A73011D14}" sibTransId="{367961C2-D251-4402-974D-2FC8537C1707}"/>
    <dgm:cxn modelId="{ADC5ED4B-DE0B-4C63-90C6-021BD7678A2A}" type="presOf" srcId="{55181E5F-B6B4-4E53-B64E-A60EBB5DDBF7}" destId="{E25AF2F1-862B-46FF-BB12-0E577C5BEAD2}" srcOrd="1" destOrd="0" presId="urn:microsoft.com/office/officeart/2005/8/layout/radial5"/>
    <dgm:cxn modelId="{AAA40735-D8FB-48C2-A71A-1068A608D915}" srcId="{30ACBDC8-32AC-4C04-B53C-3DFB8F4ED559}" destId="{A3B8F728-DFD8-4C7E-9C8E-0CE22E243B92}" srcOrd="5" destOrd="0" parTransId="{14D52F9B-C540-4C96-8167-D78904AEB4B9}" sibTransId="{D8F22461-AD01-4ABB-9811-785291D60134}"/>
    <dgm:cxn modelId="{A24B62A6-5431-4B34-89DB-0D6673FA2BEC}" type="presOf" srcId="{30ACBDC8-32AC-4C04-B53C-3DFB8F4ED559}" destId="{1DC13603-AB47-4E5A-91C3-26FA8F4F4670}" srcOrd="0" destOrd="0" presId="urn:microsoft.com/office/officeart/2005/8/layout/radial5"/>
    <dgm:cxn modelId="{3746D831-2765-4F5F-94C8-B6EFD40B2C42}" type="presOf" srcId="{F333B749-FCB0-4590-9BF3-0D30DF0DD46F}" destId="{4E0C84E6-682D-47DC-B88C-6C6496177F54}" srcOrd="0" destOrd="0" presId="urn:microsoft.com/office/officeart/2005/8/layout/radial5"/>
    <dgm:cxn modelId="{06529966-C3BD-4440-9046-932952407A09}" srcId="{30ACBDC8-32AC-4C04-B53C-3DFB8F4ED559}" destId="{6253813E-DEB1-4BC9-A0EE-A015B6A6A6B9}" srcOrd="1" destOrd="0" parTransId="{5B89AC79-DDA7-4805-90FD-ADF4247667CE}" sibTransId="{E953CD8F-7E9A-4834-8DDA-A2A7266DFDA2}"/>
    <dgm:cxn modelId="{8E394DE9-6729-4A38-A43B-150AEB74E064}" type="presOf" srcId="{DAAB4FA7-BE10-47CC-99AD-066A73011D14}" destId="{2E2EA55B-BD6C-4450-BB2F-19D2F517F660}" srcOrd="1" destOrd="0" presId="urn:microsoft.com/office/officeart/2005/8/layout/radial5"/>
    <dgm:cxn modelId="{599FAA09-691B-46F3-B6BB-9195E92043CD}" type="presOf" srcId="{F333B749-FCB0-4590-9BF3-0D30DF0DD46F}" destId="{898A66C2-861F-439F-9FBA-0C895114512B}" srcOrd="1" destOrd="0" presId="urn:microsoft.com/office/officeart/2005/8/layout/radial5"/>
    <dgm:cxn modelId="{58379EF2-E03D-45FF-8D0B-C2D3477F7C76}" type="presOf" srcId="{E54A50BB-319F-4EE0-9301-41BE8910A09B}" destId="{3055D4DB-E6D7-477A-B106-E535D4FFAF55}" srcOrd="0" destOrd="0" presId="urn:microsoft.com/office/officeart/2005/8/layout/radial5"/>
    <dgm:cxn modelId="{4CD69176-9599-4681-821C-EBD2C1D058E9}" type="presOf" srcId="{55181E5F-B6B4-4E53-B64E-A60EBB5DDBF7}" destId="{FDFC0B56-23BD-4FD3-8060-3F188E2EAE56}" srcOrd="0" destOrd="0" presId="urn:microsoft.com/office/officeart/2005/8/layout/radial5"/>
    <dgm:cxn modelId="{C30AB875-CED1-4881-9E08-41838B9C4D73}" type="presOf" srcId="{DAAB4FA7-BE10-47CC-99AD-066A73011D14}" destId="{8613E19A-CAB8-40B9-B78B-D81BAB2462CC}" srcOrd="0" destOrd="0" presId="urn:microsoft.com/office/officeart/2005/8/layout/radial5"/>
    <dgm:cxn modelId="{BD4AAE1D-E41B-40B1-BB14-8A0FD0085FB7}" srcId="{30ACBDC8-32AC-4C04-B53C-3DFB8F4ED559}" destId="{FB37F2B6-9C54-4240-A63D-806C8FA64A41}" srcOrd="4" destOrd="0" parTransId="{55181E5F-B6B4-4E53-B64E-A60EBB5DDBF7}" sibTransId="{E5EB7695-59FC-4BC8-89DA-4E0F896F3F6F}"/>
    <dgm:cxn modelId="{CE6B4319-2EFB-444D-9B2D-0218E15BF8F4}" type="presOf" srcId="{5B89AC79-DDA7-4805-90FD-ADF4247667CE}" destId="{830CD56F-62D7-4E5C-85AC-31D048632122}" srcOrd="1" destOrd="0" presId="urn:microsoft.com/office/officeart/2005/8/layout/radial5"/>
    <dgm:cxn modelId="{825A9BBE-6114-437E-9BDD-F65E05283148}" type="presOf" srcId="{6253813E-DEB1-4BC9-A0EE-A015B6A6A6B9}" destId="{E5366CCE-6816-4D52-B538-9EBBEB08B599}" srcOrd="0" destOrd="0" presId="urn:microsoft.com/office/officeart/2005/8/layout/radial5"/>
    <dgm:cxn modelId="{492D2519-2EBF-41AC-A1F8-73553B21F61C}" type="presOf" srcId="{14D52F9B-C540-4C96-8167-D78904AEB4B9}" destId="{584D6640-D69D-42A3-94C5-C82C558F5CBF}" srcOrd="1" destOrd="0" presId="urn:microsoft.com/office/officeart/2005/8/layout/radial5"/>
    <dgm:cxn modelId="{C46AA0DE-CD67-41BE-8DBC-29FA734253D5}" type="presOf" srcId="{7EFE9292-0C93-4714-9687-5428E8921636}" destId="{FF019A54-80D5-4A19-8D98-927C04B17C73}" srcOrd="0" destOrd="0" presId="urn:microsoft.com/office/officeart/2005/8/layout/radial5"/>
    <dgm:cxn modelId="{6DC0AAEE-3ED7-482E-BB8D-D2CD1E7942F9}" srcId="{30ACBDC8-32AC-4C04-B53C-3DFB8F4ED559}" destId="{9C91F2C5-EC19-4D8B-9E73-1570D72A41D1}" srcOrd="0" destOrd="0" parTransId="{F333B749-FCB0-4590-9BF3-0D30DF0DD46F}" sibTransId="{ED9004D2-7D9D-4E46-B9A8-5E716A7A4445}"/>
    <dgm:cxn modelId="{61D0E353-3FBD-4036-AAEA-424F1E1819D6}" type="presParOf" srcId="{FF019A54-80D5-4A19-8D98-927C04B17C73}" destId="{1DC13603-AB47-4E5A-91C3-26FA8F4F4670}" srcOrd="0" destOrd="0" presId="urn:microsoft.com/office/officeart/2005/8/layout/radial5"/>
    <dgm:cxn modelId="{EE6226AF-DE20-48D4-8F66-A13EE9F49B2E}" type="presParOf" srcId="{FF019A54-80D5-4A19-8D98-927C04B17C73}" destId="{4E0C84E6-682D-47DC-B88C-6C6496177F54}" srcOrd="1" destOrd="0" presId="urn:microsoft.com/office/officeart/2005/8/layout/radial5"/>
    <dgm:cxn modelId="{86937D9E-F604-4839-A697-6E36DA3CA833}" type="presParOf" srcId="{4E0C84E6-682D-47DC-B88C-6C6496177F54}" destId="{898A66C2-861F-439F-9FBA-0C895114512B}" srcOrd="0" destOrd="0" presId="urn:microsoft.com/office/officeart/2005/8/layout/radial5"/>
    <dgm:cxn modelId="{4ECE654F-1BFA-4326-A08C-4C2422AC981D}" type="presParOf" srcId="{FF019A54-80D5-4A19-8D98-927C04B17C73}" destId="{46181297-55CF-4A36-A3D3-729EF2E158B7}" srcOrd="2" destOrd="0" presId="urn:microsoft.com/office/officeart/2005/8/layout/radial5"/>
    <dgm:cxn modelId="{2C654C2A-95BF-460E-8A1D-1737FFD595CC}" type="presParOf" srcId="{FF019A54-80D5-4A19-8D98-927C04B17C73}" destId="{DD8F1C6D-C7CE-41CB-85E1-2F218577CDE5}" srcOrd="3" destOrd="0" presId="urn:microsoft.com/office/officeart/2005/8/layout/radial5"/>
    <dgm:cxn modelId="{EEC0962E-272C-423C-BF23-34C3A5E0E276}" type="presParOf" srcId="{DD8F1C6D-C7CE-41CB-85E1-2F218577CDE5}" destId="{830CD56F-62D7-4E5C-85AC-31D048632122}" srcOrd="0" destOrd="0" presId="urn:microsoft.com/office/officeart/2005/8/layout/radial5"/>
    <dgm:cxn modelId="{6D03DCE9-5449-4F76-9BC6-7E55044ADED5}" type="presParOf" srcId="{FF019A54-80D5-4A19-8D98-927C04B17C73}" destId="{E5366CCE-6816-4D52-B538-9EBBEB08B599}" srcOrd="4" destOrd="0" presId="urn:microsoft.com/office/officeart/2005/8/layout/radial5"/>
    <dgm:cxn modelId="{CC6F5836-0195-4E03-8554-C901F9A63DE9}" type="presParOf" srcId="{FF019A54-80D5-4A19-8D98-927C04B17C73}" destId="{3055D4DB-E6D7-477A-B106-E535D4FFAF55}" srcOrd="5" destOrd="0" presId="urn:microsoft.com/office/officeart/2005/8/layout/radial5"/>
    <dgm:cxn modelId="{E06FA15A-19E7-4A36-9956-17105E821527}" type="presParOf" srcId="{3055D4DB-E6D7-477A-B106-E535D4FFAF55}" destId="{B374437D-2249-47F9-9573-8B81054F1359}" srcOrd="0" destOrd="0" presId="urn:microsoft.com/office/officeart/2005/8/layout/radial5"/>
    <dgm:cxn modelId="{3F234E50-8ADA-43F7-B69D-FD66EFEFF76C}" type="presParOf" srcId="{FF019A54-80D5-4A19-8D98-927C04B17C73}" destId="{6594C3F4-DB05-4C03-A1F2-334CB5E89C25}" srcOrd="6" destOrd="0" presId="urn:microsoft.com/office/officeart/2005/8/layout/radial5"/>
    <dgm:cxn modelId="{AA9E8F4F-A907-4F5C-B60B-6379F1FA61D1}" type="presParOf" srcId="{FF019A54-80D5-4A19-8D98-927C04B17C73}" destId="{8613E19A-CAB8-40B9-B78B-D81BAB2462CC}" srcOrd="7" destOrd="0" presId="urn:microsoft.com/office/officeart/2005/8/layout/radial5"/>
    <dgm:cxn modelId="{251DF0DA-1423-44E2-A220-F1E44BCF7AAF}" type="presParOf" srcId="{8613E19A-CAB8-40B9-B78B-D81BAB2462CC}" destId="{2E2EA55B-BD6C-4450-BB2F-19D2F517F660}" srcOrd="0" destOrd="0" presId="urn:microsoft.com/office/officeart/2005/8/layout/radial5"/>
    <dgm:cxn modelId="{BE642BC4-9FAB-4961-B3CB-13CAABFC67E8}" type="presParOf" srcId="{FF019A54-80D5-4A19-8D98-927C04B17C73}" destId="{1DD57D4C-DAD3-4DE2-A5A6-B56A7F2D47CF}" srcOrd="8" destOrd="0" presId="urn:microsoft.com/office/officeart/2005/8/layout/radial5"/>
    <dgm:cxn modelId="{3EC60FE5-5DD8-45BC-ADDE-341DA36C9E3D}" type="presParOf" srcId="{FF019A54-80D5-4A19-8D98-927C04B17C73}" destId="{FDFC0B56-23BD-4FD3-8060-3F188E2EAE56}" srcOrd="9" destOrd="0" presId="urn:microsoft.com/office/officeart/2005/8/layout/radial5"/>
    <dgm:cxn modelId="{D3035EC3-5D5C-4BF7-9427-FBA84A994BD4}" type="presParOf" srcId="{FDFC0B56-23BD-4FD3-8060-3F188E2EAE56}" destId="{E25AF2F1-862B-46FF-BB12-0E577C5BEAD2}" srcOrd="0" destOrd="0" presId="urn:microsoft.com/office/officeart/2005/8/layout/radial5"/>
    <dgm:cxn modelId="{5D4FEA7C-79BF-4E93-91D7-09D1FED0ADB3}" type="presParOf" srcId="{FF019A54-80D5-4A19-8D98-927C04B17C73}" destId="{6D31AD59-AB4D-406E-8CBF-8F81A8DE626B}" srcOrd="10" destOrd="0" presId="urn:microsoft.com/office/officeart/2005/8/layout/radial5"/>
    <dgm:cxn modelId="{5081970A-C744-4E96-9927-1851D66D3489}" type="presParOf" srcId="{FF019A54-80D5-4A19-8D98-927C04B17C73}" destId="{417A2C13-5ADC-46E3-9C32-F38ECE3A4A8D}" srcOrd="11" destOrd="0" presId="urn:microsoft.com/office/officeart/2005/8/layout/radial5"/>
    <dgm:cxn modelId="{C3D93D12-BE40-4C5E-85B2-28BE34248087}" type="presParOf" srcId="{417A2C13-5ADC-46E3-9C32-F38ECE3A4A8D}" destId="{584D6640-D69D-42A3-94C5-C82C558F5CBF}" srcOrd="0" destOrd="0" presId="urn:microsoft.com/office/officeart/2005/8/layout/radial5"/>
    <dgm:cxn modelId="{BE75E37E-892A-494D-8251-F96B0C3FAF37}" type="presParOf" srcId="{FF019A54-80D5-4A19-8D98-927C04B17C73}" destId="{1F32D148-BB4C-41AF-A597-A3DAA3338B61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ECC52-297C-4682-8304-458648CFFE99}">
      <dsp:nvSpPr>
        <dsp:cNvPr id="0" name=""/>
        <dsp:cNvSpPr/>
      </dsp:nvSpPr>
      <dsp:spPr>
        <a:xfrm>
          <a:off x="3464" y="1003231"/>
          <a:ext cx="1839664" cy="2321928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Explanation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57346" y="1057113"/>
        <a:ext cx="1731900" cy="2214164"/>
      </dsp:txXfrm>
    </dsp:sp>
    <dsp:sp modelId="{C91B1F69-4522-4310-A1EF-0D63A268E67E}">
      <dsp:nvSpPr>
        <dsp:cNvPr id="0" name=""/>
        <dsp:cNvSpPr/>
      </dsp:nvSpPr>
      <dsp:spPr>
        <a:xfrm>
          <a:off x="2027095" y="1936077"/>
          <a:ext cx="390008" cy="45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latin typeface="Garamond" panose="02020404030301010803" pitchFamily="18" charset="0"/>
          </a:endParaRPr>
        </a:p>
      </dsp:txBody>
      <dsp:txXfrm>
        <a:off x="2027095" y="2027324"/>
        <a:ext cx="273006" cy="273742"/>
      </dsp:txXfrm>
    </dsp:sp>
    <dsp:sp modelId="{C26B565C-B7F4-4EB5-B042-1AD0D469E34F}">
      <dsp:nvSpPr>
        <dsp:cNvPr id="0" name=""/>
        <dsp:cNvSpPr/>
      </dsp:nvSpPr>
      <dsp:spPr>
        <a:xfrm>
          <a:off x="2578994" y="993070"/>
          <a:ext cx="1839664" cy="2342249"/>
        </a:xfrm>
        <a:prstGeom prst="roundRect">
          <a:avLst>
            <a:gd name="adj" fmla="val 10000"/>
          </a:avLst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Discussion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2632876" y="1046952"/>
        <a:ext cx="1731900" cy="2234485"/>
      </dsp:txXfrm>
    </dsp:sp>
    <dsp:sp modelId="{2F39466C-AFE0-4F2B-A223-DE64647FAFCD}">
      <dsp:nvSpPr>
        <dsp:cNvPr id="0" name=""/>
        <dsp:cNvSpPr/>
      </dsp:nvSpPr>
      <dsp:spPr>
        <a:xfrm>
          <a:off x="4506696" y="1936077"/>
          <a:ext cx="581865" cy="45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>
            <a:latin typeface="Garamond" panose="02020404030301010803" pitchFamily="18" charset="0"/>
          </a:endParaRPr>
        </a:p>
      </dsp:txBody>
      <dsp:txXfrm>
        <a:off x="4506696" y="2027324"/>
        <a:ext cx="444994" cy="273742"/>
      </dsp:txXfrm>
    </dsp:sp>
    <dsp:sp modelId="{010DFCFD-9111-4CDE-99B4-38CB0E9FEEF0}">
      <dsp:nvSpPr>
        <dsp:cNvPr id="0" name=""/>
        <dsp:cNvSpPr/>
      </dsp:nvSpPr>
      <dsp:spPr>
        <a:xfrm>
          <a:off x="5154524" y="1003231"/>
          <a:ext cx="2004811" cy="23219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aramond" panose="02020404030301010803" pitchFamily="18" charset="0"/>
            </a:rPr>
            <a:t>Presentations</a:t>
          </a:r>
          <a:endParaRPr lang="en-US" sz="2400" kern="1200" dirty="0">
            <a:latin typeface="Garamond" panose="02020404030301010803" pitchFamily="18" charset="0"/>
          </a:endParaRPr>
        </a:p>
      </dsp:txBody>
      <dsp:txXfrm>
        <a:off x="5213243" y="1061950"/>
        <a:ext cx="1887373" cy="2204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13603-AB47-4E5A-91C3-26FA8F4F4670}">
      <dsp:nvSpPr>
        <dsp:cNvPr id="0" name=""/>
        <dsp:cNvSpPr/>
      </dsp:nvSpPr>
      <dsp:spPr>
        <a:xfrm>
          <a:off x="2989454" y="1660572"/>
          <a:ext cx="1183890" cy="1183890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Garamond" panose="02020404030301010803" pitchFamily="18" charset="0"/>
            </a:rPr>
            <a:t>47</a:t>
          </a:r>
          <a:endParaRPr lang="en-US" sz="3600" b="1" kern="1200" dirty="0">
            <a:latin typeface="Garamond" panose="02020404030301010803" pitchFamily="18" charset="0"/>
          </a:endParaRPr>
        </a:p>
      </dsp:txBody>
      <dsp:txXfrm>
        <a:off x="3162831" y="1833949"/>
        <a:ext cx="837136" cy="837136"/>
      </dsp:txXfrm>
    </dsp:sp>
    <dsp:sp modelId="{4E0C84E6-682D-47DC-B88C-6C6496177F54}">
      <dsp:nvSpPr>
        <dsp:cNvPr id="0" name=""/>
        <dsp:cNvSpPr/>
      </dsp:nvSpPr>
      <dsp:spPr>
        <a:xfrm rot="16200000">
          <a:off x="3455707" y="1229270"/>
          <a:ext cx="251385" cy="40252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Garamond" panose="02020404030301010803" pitchFamily="18" charset="0"/>
          </a:endParaRPr>
        </a:p>
      </dsp:txBody>
      <dsp:txXfrm>
        <a:off x="3493415" y="1347482"/>
        <a:ext cx="175970" cy="241514"/>
      </dsp:txXfrm>
    </dsp:sp>
    <dsp:sp modelId="{46181297-55CF-4A36-A3D3-729EF2E158B7}">
      <dsp:nvSpPr>
        <dsp:cNvPr id="0" name=""/>
        <dsp:cNvSpPr/>
      </dsp:nvSpPr>
      <dsp:spPr>
        <a:xfrm>
          <a:off x="2989454" y="2370"/>
          <a:ext cx="1183890" cy="118389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Group 1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3162831" y="175747"/>
        <a:ext cx="837136" cy="837136"/>
      </dsp:txXfrm>
    </dsp:sp>
    <dsp:sp modelId="{DD8F1C6D-C7CE-41CB-85E1-2F218577CDE5}">
      <dsp:nvSpPr>
        <dsp:cNvPr id="0" name=""/>
        <dsp:cNvSpPr/>
      </dsp:nvSpPr>
      <dsp:spPr>
        <a:xfrm rot="19800000">
          <a:off x="4167568" y="1640263"/>
          <a:ext cx="251385" cy="40252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Garamond" panose="02020404030301010803" pitchFamily="18" charset="0"/>
          </a:endParaRPr>
        </a:p>
      </dsp:txBody>
      <dsp:txXfrm>
        <a:off x="4172620" y="1739621"/>
        <a:ext cx="175970" cy="241514"/>
      </dsp:txXfrm>
    </dsp:sp>
    <dsp:sp modelId="{E5366CCE-6816-4D52-B538-9EBBEB08B599}">
      <dsp:nvSpPr>
        <dsp:cNvPr id="0" name=""/>
        <dsp:cNvSpPr/>
      </dsp:nvSpPr>
      <dsp:spPr>
        <a:xfrm>
          <a:off x="4425499" y="831471"/>
          <a:ext cx="1183890" cy="118389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Group 2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4598876" y="1004848"/>
        <a:ext cx="837136" cy="837136"/>
      </dsp:txXfrm>
    </dsp:sp>
    <dsp:sp modelId="{3055D4DB-E6D7-477A-B106-E535D4FFAF55}">
      <dsp:nvSpPr>
        <dsp:cNvPr id="0" name=""/>
        <dsp:cNvSpPr/>
      </dsp:nvSpPr>
      <dsp:spPr>
        <a:xfrm rot="1800000">
          <a:off x="4167568" y="2462249"/>
          <a:ext cx="251385" cy="40252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Garamond" panose="02020404030301010803" pitchFamily="18" charset="0"/>
          </a:endParaRPr>
        </a:p>
      </dsp:txBody>
      <dsp:txXfrm>
        <a:off x="4172620" y="2523899"/>
        <a:ext cx="175970" cy="241514"/>
      </dsp:txXfrm>
    </dsp:sp>
    <dsp:sp modelId="{6594C3F4-DB05-4C03-A1F2-334CB5E89C25}">
      <dsp:nvSpPr>
        <dsp:cNvPr id="0" name=""/>
        <dsp:cNvSpPr/>
      </dsp:nvSpPr>
      <dsp:spPr>
        <a:xfrm>
          <a:off x="4425499" y="2489673"/>
          <a:ext cx="1183890" cy="118389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Group 3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4598876" y="2663050"/>
        <a:ext cx="837136" cy="837136"/>
      </dsp:txXfrm>
    </dsp:sp>
    <dsp:sp modelId="{8613E19A-CAB8-40B9-B78B-D81BAB2462CC}">
      <dsp:nvSpPr>
        <dsp:cNvPr id="0" name=""/>
        <dsp:cNvSpPr/>
      </dsp:nvSpPr>
      <dsp:spPr>
        <a:xfrm rot="5400000">
          <a:off x="3455707" y="2873242"/>
          <a:ext cx="251385" cy="40252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>
            <a:latin typeface="Garamond" panose="02020404030301010803" pitchFamily="18" charset="0"/>
          </a:endParaRPr>
        </a:p>
      </dsp:txBody>
      <dsp:txXfrm>
        <a:off x="3493415" y="2916039"/>
        <a:ext cx="175970" cy="241514"/>
      </dsp:txXfrm>
    </dsp:sp>
    <dsp:sp modelId="{1DD57D4C-DAD3-4DE2-A5A6-B56A7F2D47CF}">
      <dsp:nvSpPr>
        <dsp:cNvPr id="0" name=""/>
        <dsp:cNvSpPr/>
      </dsp:nvSpPr>
      <dsp:spPr>
        <a:xfrm>
          <a:off x="2989454" y="3318774"/>
          <a:ext cx="1183890" cy="118389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Group 4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3162831" y="3492151"/>
        <a:ext cx="837136" cy="837136"/>
      </dsp:txXfrm>
    </dsp:sp>
    <dsp:sp modelId="{FDFC0B56-23BD-4FD3-8060-3F188E2EAE56}">
      <dsp:nvSpPr>
        <dsp:cNvPr id="0" name=""/>
        <dsp:cNvSpPr/>
      </dsp:nvSpPr>
      <dsp:spPr>
        <a:xfrm rot="9000000">
          <a:off x="2743846" y="2462249"/>
          <a:ext cx="251385" cy="40252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814209" y="2523899"/>
        <a:ext cx="175970" cy="241514"/>
      </dsp:txXfrm>
    </dsp:sp>
    <dsp:sp modelId="{6D31AD59-AB4D-406E-8CBF-8F81A8DE626B}">
      <dsp:nvSpPr>
        <dsp:cNvPr id="0" name=""/>
        <dsp:cNvSpPr/>
      </dsp:nvSpPr>
      <dsp:spPr>
        <a:xfrm>
          <a:off x="1553409" y="2489673"/>
          <a:ext cx="1183890" cy="118389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Group 5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1726786" y="2663050"/>
        <a:ext cx="837136" cy="837136"/>
      </dsp:txXfrm>
    </dsp:sp>
    <dsp:sp modelId="{417A2C13-5ADC-46E3-9C32-F38ECE3A4A8D}">
      <dsp:nvSpPr>
        <dsp:cNvPr id="0" name=""/>
        <dsp:cNvSpPr/>
      </dsp:nvSpPr>
      <dsp:spPr>
        <a:xfrm rot="12600000">
          <a:off x="2743846" y="1640263"/>
          <a:ext cx="251385" cy="40252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814209" y="1739621"/>
        <a:ext cx="175970" cy="241514"/>
      </dsp:txXfrm>
    </dsp:sp>
    <dsp:sp modelId="{1F32D148-BB4C-41AF-A597-A3DAA3338B61}">
      <dsp:nvSpPr>
        <dsp:cNvPr id="0" name=""/>
        <dsp:cNvSpPr/>
      </dsp:nvSpPr>
      <dsp:spPr>
        <a:xfrm>
          <a:off x="1553409" y="831471"/>
          <a:ext cx="1183890" cy="118389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aramond" panose="02020404030301010803" pitchFamily="18" charset="0"/>
            </a:rPr>
            <a:t>Group 6</a:t>
          </a:r>
          <a:endParaRPr lang="en-US" sz="2000" kern="1200" dirty="0">
            <a:latin typeface="Garamond" panose="02020404030301010803" pitchFamily="18" charset="0"/>
          </a:endParaRPr>
        </a:p>
      </dsp:txBody>
      <dsp:txXfrm>
        <a:off x="1726786" y="1004848"/>
        <a:ext cx="837136" cy="837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BA6D-BD8D-4319-9B8F-54D25DEE77D2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027DB-7AC7-40AC-A4F9-E9E9D764A6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2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78375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449637"/>
            <a:ext cx="116142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3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93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2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51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 descr="Image result for fisheries and oceans canad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535498"/>
            <a:ext cx="3048000" cy="3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63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13038" y="6276975"/>
            <a:ext cx="11467070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4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6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1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6541-6A28-4C84-AE9F-73751BB3182A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1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A2F9-C25F-4A63-B46B-7B5C200A39D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718" y="4332288"/>
            <a:ext cx="1930400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7200" y="6356350"/>
            <a:ext cx="9826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7F7F7F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D05683-0877-4727-B81F-966841BAB4B6}" type="slidenum">
              <a:rPr lang="en-CA" altLang="en-US" smtClean="0"/>
              <a:pPr/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215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.mpo.gc.c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hyperlink" Target="mailto:Tim.Barrett@dfo-mpo.gc.ca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.mpo.gc.c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Tim.Barrett@dfo.mpo.gc.c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7506" y="1122363"/>
            <a:ext cx="11649694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  <a:t>Limit Reference Points and the </a:t>
            </a:r>
            <a:b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</a:br>
            <a:r>
              <a:rPr lang="en-CA" altLang="en-US" sz="6000" dirty="0" smtClean="0">
                <a:solidFill>
                  <a:schemeClr val="tx2"/>
                </a:solidFill>
                <a:latin typeface="+mn-lt"/>
                <a:ea typeface="Segoe UI Historic" panose="020B0502040204020203" pitchFamily="34" charset="0"/>
                <a:cs typeface="Segoe UI" panose="020B0502040204020203" pitchFamily="34" charset="0"/>
              </a:rPr>
              <a:t>Fish Stocks Provisions</a:t>
            </a:r>
            <a:endParaRPr lang="en-CA" sz="6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37506" y="3602038"/>
            <a:ext cx="1164969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en-US" sz="3600" i="1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Break-out Group Exercises for the Joint TESA/NOG Workshop</a:t>
            </a:r>
            <a:endParaRPr lang="en-US" altLang="en-US" sz="36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420938" y="5554663"/>
            <a:ext cx="9466262" cy="10128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  <a:defRPr/>
            </a:pPr>
            <a:endParaRPr lang="nb-NO" altLang="en-US" sz="2400" dirty="0" smtClean="0">
              <a:solidFill>
                <a:schemeClr val="tx2"/>
              </a:solidFill>
              <a:ea typeface="Segoe UI Historic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  <a:defRPr/>
            </a:pPr>
            <a:r>
              <a:rPr lang="nb-NO" altLang="en-US" sz="2400" dirty="0" smtClean="0">
                <a:solidFill>
                  <a:schemeClr val="tx2"/>
                </a:solidFill>
                <a:ea typeface="Segoe UI Historic" panose="020B0502040204020203" pitchFamily="34" charset="0"/>
                <a:cs typeface="Segoe UI" panose="020B0502040204020203" pitchFamily="34" charset="0"/>
              </a:rPr>
              <a:t>November 2021</a:t>
            </a:r>
          </a:p>
        </p:txBody>
      </p:sp>
      <p:pic>
        <p:nvPicPr>
          <p:cNvPr id="8" name="Picture 2" descr="Image result for fisheries and oceans ca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14300"/>
            <a:ext cx="298132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0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1" y="1573732"/>
            <a:ext cx="9784702" cy="528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Arctic </a:t>
            </a:r>
            <a:r>
              <a:rPr lang="en-US" b="1" dirty="0" smtClean="0"/>
              <a:t>Sardine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2"/>
                </a:solidFill>
              </a:rPr>
              <a:t>Overwintering</a:t>
            </a:r>
            <a:endParaRPr lang="en-CA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20733289" flipH="1">
            <a:off x="2574873" y="4576230"/>
            <a:ext cx="527084" cy="127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20733289" flipH="1">
            <a:off x="2727273" y="4728630"/>
            <a:ext cx="527084" cy="127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20733289" flipH="1">
            <a:off x="3624379" y="4775888"/>
            <a:ext cx="527084" cy="127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20733289" flipH="1">
            <a:off x="4847750" y="4497543"/>
            <a:ext cx="527084" cy="12750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 rot="20810041">
            <a:off x="2306164" y="3646976"/>
            <a:ext cx="3159609" cy="152888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 rot="20806258">
            <a:off x="2985844" y="5196237"/>
            <a:ext cx="2512692" cy="83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overwintering area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733289" flipH="1">
            <a:off x="3683610" y="4477024"/>
            <a:ext cx="527084" cy="1275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733289" flipH="1">
            <a:off x="4324331" y="4609893"/>
            <a:ext cx="527084" cy="1275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733289" flipH="1">
            <a:off x="4324331" y="4452454"/>
            <a:ext cx="527084" cy="1275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33289" flipH="1">
            <a:off x="2968897" y="4551305"/>
            <a:ext cx="527084" cy="1275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33289" flipH="1">
            <a:off x="3896095" y="4592308"/>
            <a:ext cx="527084" cy="1275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33289" flipH="1">
            <a:off x="3150786" y="4703706"/>
            <a:ext cx="527084" cy="1275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33289" flipH="1">
            <a:off x="4249761" y="4295014"/>
            <a:ext cx="527084" cy="1275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733289" flipH="1">
            <a:off x="3456704" y="4697319"/>
            <a:ext cx="527084" cy="12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1" y="1573732"/>
            <a:ext cx="9784702" cy="528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Arctic </a:t>
            </a:r>
            <a:r>
              <a:rPr lang="en-US" b="1" dirty="0" smtClean="0"/>
              <a:t>Sardine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C00000"/>
                </a:solidFill>
              </a:rPr>
              <a:t>Spring Summer Feeding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5248008" y="2019420"/>
            <a:ext cx="527084" cy="127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4610322" y="2708645"/>
            <a:ext cx="527084" cy="127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5241012" y="2930411"/>
            <a:ext cx="527084" cy="127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5181090" y="1870090"/>
            <a:ext cx="527084" cy="127502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008687" y="1620559"/>
            <a:ext cx="3735721" cy="16827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7744408" y="1658026"/>
            <a:ext cx="1703705" cy="80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spring/summer feeding area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0810041">
            <a:off x="2306164" y="3646976"/>
            <a:ext cx="3159609" cy="152888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 rot="20806258">
            <a:off x="2985844" y="5196237"/>
            <a:ext cx="2512692" cy="83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overwintering area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4754565" y="2003841"/>
            <a:ext cx="527084" cy="1275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4770539" y="2932490"/>
            <a:ext cx="527084" cy="1275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218517" y="2047078"/>
            <a:ext cx="527084" cy="1275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441359" y="2270814"/>
            <a:ext cx="527084" cy="1275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553628" y="2708645"/>
            <a:ext cx="527084" cy="1275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417017" y="2834763"/>
            <a:ext cx="527084" cy="1275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080712" y="2197993"/>
            <a:ext cx="527084" cy="1275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4704286" y="1835238"/>
            <a:ext cx="527084" cy="1275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5646970" y="2532513"/>
            <a:ext cx="527084" cy="1275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65" l="0" r="100000">
                        <a14:foregroundMark x1="58188" y1="86957" x2="58188" y2="86957"/>
                        <a14:foregroundMark x1="63415" y1="80870" x2="63415" y2="80870"/>
                        <a14:foregroundMark x1="58188" y1="85217" x2="58188" y2="85217"/>
                        <a14:foregroundMark x1="65505" y1="76087" x2="65505" y2="76087"/>
                        <a14:foregroundMark x1="82927" y1="69565" x2="82927" y2="69565"/>
                        <a14:foregroundMark x1="78397" y1="64783" x2="78397" y2="64783"/>
                        <a14:foregroundMark x1="74913" y1="67826" x2="74913" y2="67826"/>
                        <a14:foregroundMark x1="87456" y1="67826" x2="87456" y2="67826"/>
                        <a14:foregroundMark x1="58188" y1="91304" x2="58188" y2="91304"/>
                        <a14:foregroundMark x1="58537" y1="93913" x2="58537" y2="93913"/>
                        <a14:foregroundMark x1="66551" y1="88696" x2="66551" y2="88696"/>
                        <a14:foregroundMark x1="68990" y1="73478" x2="68990" y2="73478"/>
                        <a14:foregroundMark x1="93031" y1="66087" x2="93031" y2="66087"/>
                        <a14:foregroundMark x1="89895" y1="58696" x2="89895" y2="58696"/>
                        <a14:foregroundMark x1="78049" y1="76522" x2="78049" y2="76522"/>
                        <a14:foregroundMark x1="71429" y1="83478" x2="71429" y2="83478"/>
                        <a14:foregroundMark x1="69686" y1="87391" x2="69686" y2="87391"/>
                        <a14:foregroundMark x1="79094" y1="81739" x2="79094" y2="81739"/>
                        <a14:foregroundMark x1="86760" y1="76522" x2="86760" y2="76522"/>
                        <a14:foregroundMark x1="82578" y1="80435" x2="82578" y2="80435"/>
                        <a14:foregroundMark x1="54355" y1="65652" x2="54355" y2="65652"/>
                        <a14:foregroundMark x1="81185" y1="46957" x2="81185" y2="46957"/>
                        <a14:foregroundMark x1="72822" y1="86087" x2="72822" y2="86087"/>
                        <a14:foregroundMark x1="90941" y1="74348" x2="90941" y2="74348"/>
                        <a14:foregroundMark x1="81533" y1="66522" x2="81533" y2="66522"/>
                        <a14:foregroundMark x1="77003" y1="63043" x2="77003" y2="63043"/>
                        <a14:foregroundMark x1="89199" y1="56957" x2="89199" y2="56957"/>
                        <a14:foregroundMark x1="73171" y1="74348" x2="73171" y2="74348"/>
                        <a14:foregroundMark x1="58885" y1="62609" x2="58885" y2="62609"/>
                        <a14:backgroundMark x1="42857" y1="39565" x2="42857" y2="39565"/>
                        <a14:backgroundMark x1="56098" y1="40000" x2="56098" y2="40000"/>
                        <a14:backgroundMark x1="37631" y1="48261" x2="36237" y2="48261"/>
                        <a14:backgroundMark x1="27178" y1="43478" x2="27178" y2="43478"/>
                        <a14:backgroundMark x1="11847" y1="53478" x2="11847" y2="53478"/>
                        <a14:backgroundMark x1="28223" y1="26087" x2="28223" y2="26087"/>
                        <a14:backgroundMark x1="17422" y1="30435" x2="17422" y2="30435"/>
                        <a14:backgroundMark x1="7666" y1="40000" x2="7666" y2="40000"/>
                        <a14:backgroundMark x1="66202" y1="26087" x2="66202" y2="26087"/>
                        <a14:backgroundMark x1="43554" y1="21739" x2="43554" y2="21739"/>
                        <a14:backgroundMark x1="50523" y1="22174" x2="50523" y2="22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5687" y="1754083"/>
            <a:ext cx="1309404" cy="10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1" y="1573732"/>
            <a:ext cx="9784702" cy="528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Arctic </a:t>
            </a:r>
            <a:r>
              <a:rPr lang="en-US" b="1" dirty="0" smtClean="0"/>
              <a:t>Sardine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B050"/>
                </a:solidFill>
              </a:rPr>
              <a:t>Fall Spawning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9785941" y="4115224"/>
            <a:ext cx="527084" cy="127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9938341" y="4267624"/>
            <a:ext cx="527084" cy="127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10210056" y="4155275"/>
            <a:ext cx="527084" cy="127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10210056" y="3997836"/>
            <a:ext cx="527084" cy="1275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986864" y="6186128"/>
            <a:ext cx="527084" cy="1275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39462" y="5948781"/>
            <a:ext cx="527084" cy="1275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091862" y="6101181"/>
            <a:ext cx="527084" cy="1275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50269" y="4656592"/>
            <a:ext cx="527084" cy="1275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50269" y="4499153"/>
            <a:ext cx="527084" cy="1275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935380" y="6013358"/>
            <a:ext cx="527084" cy="1275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610031" y="4267624"/>
            <a:ext cx="527084" cy="1275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610031" y="4110185"/>
            <a:ext cx="527084" cy="12750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3956868" y="4048758"/>
            <a:ext cx="527084" cy="1275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667545" y="6101181"/>
            <a:ext cx="527084" cy="1275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65" l="0" r="100000">
                        <a14:foregroundMark x1="58188" y1="86957" x2="58188" y2="86957"/>
                        <a14:foregroundMark x1="63415" y1="80870" x2="63415" y2="80870"/>
                        <a14:foregroundMark x1="58188" y1="85217" x2="58188" y2="85217"/>
                        <a14:foregroundMark x1="65505" y1="76087" x2="65505" y2="76087"/>
                        <a14:foregroundMark x1="82927" y1="69565" x2="82927" y2="69565"/>
                        <a14:foregroundMark x1="78397" y1="64783" x2="78397" y2="64783"/>
                        <a14:foregroundMark x1="74913" y1="67826" x2="74913" y2="67826"/>
                        <a14:foregroundMark x1="87456" y1="67826" x2="87456" y2="67826"/>
                        <a14:foregroundMark x1="58188" y1="91304" x2="58188" y2="91304"/>
                        <a14:foregroundMark x1="58537" y1="93913" x2="58537" y2="93913"/>
                        <a14:foregroundMark x1="66551" y1="88696" x2="66551" y2="88696"/>
                        <a14:foregroundMark x1="68990" y1="73478" x2="68990" y2="73478"/>
                        <a14:foregroundMark x1="93031" y1="66087" x2="93031" y2="66087"/>
                        <a14:foregroundMark x1="89895" y1="58696" x2="89895" y2="58696"/>
                        <a14:foregroundMark x1="78049" y1="76522" x2="78049" y2="76522"/>
                        <a14:foregroundMark x1="71429" y1="83478" x2="71429" y2="83478"/>
                        <a14:foregroundMark x1="69686" y1="87391" x2="69686" y2="87391"/>
                        <a14:foregroundMark x1="79094" y1="81739" x2="79094" y2="81739"/>
                        <a14:foregroundMark x1="86760" y1="76522" x2="86760" y2="76522"/>
                        <a14:foregroundMark x1="82578" y1="80435" x2="82578" y2="80435"/>
                        <a14:foregroundMark x1="54355" y1="65652" x2="54355" y2="65652"/>
                        <a14:foregroundMark x1="81185" y1="46957" x2="81185" y2="46957"/>
                        <a14:foregroundMark x1="72822" y1="86087" x2="72822" y2="86087"/>
                        <a14:foregroundMark x1="90941" y1="74348" x2="90941" y2="74348"/>
                        <a14:foregroundMark x1="81533" y1="66522" x2="81533" y2="66522"/>
                        <a14:foregroundMark x1="77003" y1="63043" x2="77003" y2="63043"/>
                        <a14:foregroundMark x1="89199" y1="56957" x2="89199" y2="56957"/>
                        <a14:foregroundMark x1="73171" y1="74348" x2="73171" y2="74348"/>
                        <a14:foregroundMark x1="58885" y1="62609" x2="58885" y2="62609"/>
                        <a14:backgroundMark x1="42857" y1="39565" x2="42857" y2="39565"/>
                        <a14:backgroundMark x1="56098" y1="40000" x2="56098" y2="40000"/>
                        <a14:backgroundMark x1="37631" y1="48261" x2="36237" y2="48261"/>
                        <a14:backgroundMark x1="27178" y1="43478" x2="27178" y2="43478"/>
                        <a14:backgroundMark x1="11847" y1="53478" x2="11847" y2="53478"/>
                        <a14:backgroundMark x1="28223" y1="26087" x2="28223" y2="26087"/>
                        <a14:backgroundMark x1="17422" y1="30435" x2="17422" y2="30435"/>
                        <a14:backgroundMark x1="7666" y1="40000" x2="7666" y2="40000"/>
                        <a14:backgroundMark x1="66202" y1="26087" x2="66202" y2="26087"/>
                        <a14:backgroundMark x1="43554" y1="21739" x2="43554" y2="21739"/>
                        <a14:backgroundMark x1="50523" y1="22174" x2="50523" y2="22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4629" y="3776293"/>
            <a:ext cx="1475765" cy="11826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65" l="0" r="100000">
                        <a14:foregroundMark x1="58188" y1="86957" x2="58188" y2="86957"/>
                        <a14:foregroundMark x1="63415" y1="80870" x2="63415" y2="80870"/>
                        <a14:foregroundMark x1="58188" y1="85217" x2="58188" y2="85217"/>
                        <a14:foregroundMark x1="65505" y1="76087" x2="65505" y2="76087"/>
                        <a14:foregroundMark x1="82927" y1="69565" x2="82927" y2="69565"/>
                        <a14:foregroundMark x1="78397" y1="64783" x2="78397" y2="64783"/>
                        <a14:foregroundMark x1="74913" y1="67826" x2="74913" y2="67826"/>
                        <a14:foregroundMark x1="87456" y1="67826" x2="87456" y2="67826"/>
                        <a14:foregroundMark x1="58188" y1="91304" x2="58188" y2="91304"/>
                        <a14:foregroundMark x1="58537" y1="93913" x2="58537" y2="93913"/>
                        <a14:foregroundMark x1="66551" y1="88696" x2="66551" y2="88696"/>
                        <a14:foregroundMark x1="68990" y1="73478" x2="68990" y2="73478"/>
                        <a14:foregroundMark x1="93031" y1="66087" x2="93031" y2="66087"/>
                        <a14:foregroundMark x1="89895" y1="58696" x2="89895" y2="58696"/>
                        <a14:foregroundMark x1="78049" y1="76522" x2="78049" y2="76522"/>
                        <a14:foregroundMark x1="71429" y1="83478" x2="71429" y2="83478"/>
                        <a14:foregroundMark x1="69686" y1="87391" x2="69686" y2="87391"/>
                        <a14:foregroundMark x1="79094" y1="81739" x2="79094" y2="81739"/>
                        <a14:foregroundMark x1="86760" y1="76522" x2="86760" y2="76522"/>
                        <a14:foregroundMark x1="82578" y1="80435" x2="82578" y2="80435"/>
                        <a14:foregroundMark x1="54355" y1="65652" x2="54355" y2="65652"/>
                        <a14:foregroundMark x1="81185" y1="46957" x2="81185" y2="46957"/>
                        <a14:foregroundMark x1="72822" y1="86087" x2="72822" y2="86087"/>
                        <a14:foregroundMark x1="90941" y1="74348" x2="90941" y2="74348"/>
                        <a14:foregroundMark x1="81533" y1="66522" x2="81533" y2="66522"/>
                        <a14:foregroundMark x1="77003" y1="63043" x2="77003" y2="63043"/>
                        <a14:foregroundMark x1="89199" y1="56957" x2="89199" y2="56957"/>
                        <a14:foregroundMark x1="73171" y1="74348" x2="73171" y2="74348"/>
                        <a14:foregroundMark x1="58885" y1="62609" x2="58885" y2="62609"/>
                        <a14:backgroundMark x1="42857" y1="39565" x2="42857" y2="39565"/>
                        <a14:backgroundMark x1="56098" y1="40000" x2="56098" y2="40000"/>
                        <a14:backgroundMark x1="37631" y1="48261" x2="36237" y2="48261"/>
                        <a14:backgroundMark x1="27178" y1="43478" x2="27178" y2="43478"/>
                        <a14:backgroundMark x1="11847" y1="53478" x2="11847" y2="53478"/>
                        <a14:backgroundMark x1="28223" y1="26087" x2="28223" y2="26087"/>
                        <a14:backgroundMark x1="17422" y1="30435" x2="17422" y2="30435"/>
                        <a14:backgroundMark x1="7666" y1="40000" x2="7666" y2="40000"/>
                        <a14:backgroundMark x1="66202" y1="26087" x2="66202" y2="26087"/>
                        <a14:backgroundMark x1="43554" y1="21739" x2="43554" y2="21739"/>
                        <a14:backgroundMark x1="50523" y1="22174" x2="50523" y2="22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8655" y="4184452"/>
            <a:ext cx="1337396" cy="10717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65" l="0" r="100000">
                        <a14:foregroundMark x1="58188" y1="86957" x2="58188" y2="86957"/>
                        <a14:foregroundMark x1="63415" y1="80870" x2="63415" y2="80870"/>
                        <a14:foregroundMark x1="58188" y1="85217" x2="58188" y2="85217"/>
                        <a14:foregroundMark x1="65505" y1="76087" x2="65505" y2="76087"/>
                        <a14:foregroundMark x1="82927" y1="69565" x2="82927" y2="69565"/>
                        <a14:foregroundMark x1="78397" y1="64783" x2="78397" y2="64783"/>
                        <a14:foregroundMark x1="74913" y1="67826" x2="74913" y2="67826"/>
                        <a14:foregroundMark x1="87456" y1="67826" x2="87456" y2="67826"/>
                        <a14:foregroundMark x1="58188" y1="91304" x2="58188" y2="91304"/>
                        <a14:foregroundMark x1="58537" y1="93913" x2="58537" y2="93913"/>
                        <a14:foregroundMark x1="66551" y1="88696" x2="66551" y2="88696"/>
                        <a14:foregroundMark x1="68990" y1="73478" x2="68990" y2="73478"/>
                        <a14:foregroundMark x1="93031" y1="66087" x2="93031" y2="66087"/>
                        <a14:foregroundMark x1="89895" y1="58696" x2="89895" y2="58696"/>
                        <a14:foregroundMark x1="78049" y1="76522" x2="78049" y2="76522"/>
                        <a14:foregroundMark x1="71429" y1="83478" x2="71429" y2="83478"/>
                        <a14:foregroundMark x1="69686" y1="87391" x2="69686" y2="87391"/>
                        <a14:foregroundMark x1="79094" y1="81739" x2="79094" y2="81739"/>
                        <a14:foregroundMark x1="86760" y1="76522" x2="86760" y2="76522"/>
                        <a14:foregroundMark x1="82578" y1="80435" x2="82578" y2="80435"/>
                        <a14:foregroundMark x1="54355" y1="65652" x2="54355" y2="65652"/>
                        <a14:foregroundMark x1="81185" y1="46957" x2="81185" y2="46957"/>
                        <a14:foregroundMark x1="72822" y1="86087" x2="72822" y2="86087"/>
                        <a14:foregroundMark x1="90941" y1="74348" x2="90941" y2="74348"/>
                        <a14:foregroundMark x1="81533" y1="66522" x2="81533" y2="66522"/>
                        <a14:foregroundMark x1="77003" y1="63043" x2="77003" y2="63043"/>
                        <a14:foregroundMark x1="89199" y1="56957" x2="89199" y2="56957"/>
                        <a14:foregroundMark x1="73171" y1="74348" x2="73171" y2="74348"/>
                        <a14:foregroundMark x1="58885" y1="62609" x2="58885" y2="62609"/>
                        <a14:backgroundMark x1="42857" y1="39565" x2="42857" y2="39565"/>
                        <a14:backgroundMark x1="56098" y1="40000" x2="56098" y2="40000"/>
                        <a14:backgroundMark x1="37631" y1="48261" x2="36237" y2="48261"/>
                        <a14:backgroundMark x1="27178" y1="43478" x2="27178" y2="43478"/>
                        <a14:backgroundMark x1="11847" y1="53478" x2="11847" y2="53478"/>
                        <a14:backgroundMark x1="28223" y1="26087" x2="28223" y2="26087"/>
                        <a14:backgroundMark x1="17422" y1="30435" x2="17422" y2="30435"/>
                        <a14:backgroundMark x1="7666" y1="40000" x2="7666" y2="40000"/>
                        <a14:backgroundMark x1="66202" y1="26087" x2="66202" y2="26087"/>
                        <a14:backgroundMark x1="43554" y1="21739" x2="43554" y2="21739"/>
                        <a14:backgroundMark x1="50523" y1="22174" x2="50523" y2="22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406573" y="5649293"/>
            <a:ext cx="1339753" cy="10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1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5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1825623"/>
            <a:ext cx="10515600" cy="2027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CA" sz="2800" b="1" i="0" dirty="0" smtClean="0">
                <a:effectLst/>
              </a:rPr>
              <a:t>Exercise Goal:</a:t>
            </a:r>
            <a:endParaRPr lang="en-CA" sz="2800" dirty="0" smtClean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ways to define an LRP for a data-limited “Arctic Sardine” stock, where the “stock” area contains multiple management units.</a:t>
            </a:r>
            <a:endParaRPr lang="en-CA" sz="2800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77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1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fictional Arctic </a:t>
            </a:r>
            <a:r>
              <a:rPr lang="en-US" dirty="0" smtClean="0"/>
              <a:t>Sardine </a:t>
            </a:r>
            <a:r>
              <a:rPr lang="en-US" dirty="0"/>
              <a:t>stock consists of three management units </a:t>
            </a:r>
            <a:r>
              <a:rPr lang="en-US" dirty="0" smtClean="0"/>
              <a:t>but </a:t>
            </a:r>
            <a:r>
              <a:rPr lang="en-US" dirty="0"/>
              <a:t>would be prescribed to the Fish </a:t>
            </a:r>
            <a:r>
              <a:rPr lang="en-US" dirty="0" smtClean="0"/>
              <a:t>Stocks </a:t>
            </a:r>
            <a:r>
              <a:rPr lang="en-US" dirty="0"/>
              <a:t>Provisions as a single stock. A single LRP </a:t>
            </a:r>
            <a:r>
              <a:rPr lang="en-US" dirty="0" smtClean="0"/>
              <a:t>would </a:t>
            </a:r>
            <a:r>
              <a:rPr lang="en-US" dirty="0"/>
              <a:t>be required for the </a:t>
            </a:r>
            <a:r>
              <a:rPr lang="en-US" dirty="0" smtClean="0"/>
              <a:t>“stock”. </a:t>
            </a:r>
          </a:p>
          <a:p>
            <a:r>
              <a:rPr lang="en-US" dirty="0" smtClean="0"/>
              <a:t>Consider </a:t>
            </a:r>
            <a:r>
              <a:rPr lang="en-US" dirty="0"/>
              <a:t>2 approaches </a:t>
            </a:r>
            <a:r>
              <a:rPr lang="en-US" dirty="0" smtClean="0"/>
              <a:t>to </a:t>
            </a:r>
            <a:r>
              <a:rPr lang="en-US" dirty="0"/>
              <a:t>defining an </a:t>
            </a:r>
            <a:r>
              <a:rPr lang="en-US" dirty="0" smtClean="0"/>
              <a:t>LRP:</a:t>
            </a:r>
          </a:p>
          <a:p>
            <a:pPr lvl="1"/>
            <a:r>
              <a:rPr lang="en-CA" dirty="0"/>
              <a:t>E</a:t>
            </a:r>
            <a:r>
              <a:rPr lang="en-CA" dirty="0" smtClean="0"/>
              <a:t>ntire </a:t>
            </a:r>
            <a:r>
              <a:rPr lang="en-CA" dirty="0"/>
              <a:t>stock </a:t>
            </a:r>
            <a:r>
              <a:rPr lang="en-CA" dirty="0" smtClean="0"/>
              <a:t>(MU1, </a:t>
            </a:r>
            <a:r>
              <a:rPr lang="en-CA" dirty="0"/>
              <a:t>MU</a:t>
            </a:r>
            <a:r>
              <a:rPr lang="en-CA" dirty="0" smtClean="0"/>
              <a:t>2, </a:t>
            </a:r>
            <a:r>
              <a:rPr lang="en-CA" dirty="0"/>
              <a:t>MU</a:t>
            </a:r>
            <a:r>
              <a:rPr lang="en-CA" dirty="0" smtClean="0"/>
              <a:t>3)</a:t>
            </a:r>
            <a:endParaRPr lang="en-CA" dirty="0"/>
          </a:p>
          <a:p>
            <a:pPr lvl="1"/>
            <a:r>
              <a:rPr lang="en-CA" dirty="0" smtClean="0"/>
              <a:t>MU1 only (most data)</a:t>
            </a:r>
            <a:endParaRPr lang="en-CA" dirty="0"/>
          </a:p>
          <a:p>
            <a:pPr lvl="1"/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8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1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Catch – 50 years by MU: purse seine or gill net</a:t>
            </a:r>
          </a:p>
          <a:p>
            <a:pPr lvl="1"/>
            <a:r>
              <a:rPr lang="en-US" dirty="0" smtClean="0"/>
              <a:t>70% of catch from fall spawning season</a:t>
            </a:r>
            <a:endParaRPr lang="en-US" dirty="0"/>
          </a:p>
          <a:p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2534764" y="2746576"/>
            <a:ext cx="6351932" cy="3430387"/>
            <a:chOff x="2394805" y="3427613"/>
            <a:chExt cx="6351932" cy="34303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805" y="3427613"/>
              <a:ext cx="6351932" cy="343038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740659" y="4276955"/>
              <a:ext cx="527084" cy="12750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740659" y="4119516"/>
              <a:ext cx="527084" cy="12750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742688" y="4602505"/>
              <a:ext cx="527084" cy="12750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742688" y="4445066"/>
              <a:ext cx="527084" cy="1275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740659" y="4938921"/>
              <a:ext cx="527084" cy="12750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740659" y="4781482"/>
              <a:ext cx="527084" cy="12750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740659" y="5258032"/>
              <a:ext cx="527084" cy="12750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740659" y="5100593"/>
              <a:ext cx="527084" cy="12750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flipH="1">
              <a:off x="6231812" y="5478867"/>
              <a:ext cx="527084" cy="12750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flipH="1">
              <a:off x="7966472" y="4908984"/>
              <a:ext cx="527084" cy="127502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352" y="2607003"/>
            <a:ext cx="2420851" cy="1940055"/>
          </a:xfrm>
          <a:prstGeom prst="rect">
            <a:avLst/>
          </a:prstGeom>
        </p:spPr>
      </p:pic>
      <p:pic>
        <p:nvPicPr>
          <p:cNvPr id="1026" name="Picture 2" descr="Gillnets fishing gear - Marine Stewardship Council | Marine Stewardship  Counci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217" y="346044"/>
            <a:ext cx="3448986" cy="194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0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1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Effort</a:t>
            </a:r>
            <a:endParaRPr lang="en-US" dirty="0"/>
          </a:p>
          <a:p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2534764" y="2746576"/>
            <a:ext cx="6351932" cy="3430387"/>
            <a:chOff x="2394805" y="3427613"/>
            <a:chExt cx="6351932" cy="34303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805" y="3427613"/>
              <a:ext cx="6351932" cy="343038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742688" y="4602505"/>
              <a:ext cx="527084" cy="12750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2654148" y="4872379"/>
              <a:ext cx="527084" cy="12750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3004201" y="4737442"/>
              <a:ext cx="527084" cy="127502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534764" y="2135710"/>
            <a:ext cx="2699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Number of trips for PS fleet (40 years)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13756" y="3438479"/>
            <a:ext cx="183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data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2042" y="4227947"/>
            <a:ext cx="183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data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65" l="0" r="100000">
                        <a14:foregroundMark x1="58188" y1="86957" x2="58188" y2="86957"/>
                        <a14:foregroundMark x1="63415" y1="80870" x2="63415" y2="80870"/>
                        <a14:foregroundMark x1="58188" y1="85217" x2="58188" y2="85217"/>
                        <a14:foregroundMark x1="65505" y1="76087" x2="65505" y2="76087"/>
                        <a14:foregroundMark x1="82927" y1="69565" x2="82927" y2="69565"/>
                        <a14:foregroundMark x1="78397" y1="64783" x2="78397" y2="64783"/>
                        <a14:foregroundMark x1="74913" y1="67826" x2="74913" y2="67826"/>
                        <a14:foregroundMark x1="87456" y1="67826" x2="87456" y2="67826"/>
                        <a14:foregroundMark x1="58188" y1="91304" x2="58188" y2="91304"/>
                        <a14:foregroundMark x1="58537" y1="93913" x2="58537" y2="93913"/>
                        <a14:foregroundMark x1="66551" y1="88696" x2="66551" y2="88696"/>
                        <a14:foregroundMark x1="68990" y1="73478" x2="68990" y2="73478"/>
                        <a14:foregroundMark x1="93031" y1="66087" x2="93031" y2="66087"/>
                        <a14:foregroundMark x1="89895" y1="58696" x2="89895" y2="58696"/>
                        <a14:foregroundMark x1="78049" y1="76522" x2="78049" y2="76522"/>
                        <a14:foregroundMark x1="71429" y1="83478" x2="71429" y2="83478"/>
                        <a14:foregroundMark x1="69686" y1="87391" x2="69686" y2="87391"/>
                        <a14:foregroundMark x1="79094" y1="81739" x2="79094" y2="81739"/>
                        <a14:foregroundMark x1="86760" y1="76522" x2="86760" y2="76522"/>
                        <a14:foregroundMark x1="82578" y1="80435" x2="82578" y2="80435"/>
                        <a14:foregroundMark x1="54355" y1="65652" x2="54355" y2="65652"/>
                        <a14:foregroundMark x1="81185" y1="46957" x2="81185" y2="46957"/>
                        <a14:foregroundMark x1="72822" y1="86087" x2="72822" y2="86087"/>
                        <a14:foregroundMark x1="90941" y1="74348" x2="90941" y2="74348"/>
                        <a14:foregroundMark x1="81533" y1="66522" x2="81533" y2="66522"/>
                        <a14:foregroundMark x1="77003" y1="63043" x2="77003" y2="63043"/>
                        <a14:foregroundMark x1="89199" y1="56957" x2="89199" y2="56957"/>
                        <a14:foregroundMark x1="73171" y1="74348" x2="73171" y2="74348"/>
                        <a14:foregroundMark x1="58885" y1="62609" x2="58885" y2="62609"/>
                        <a14:backgroundMark x1="42857" y1="39565" x2="42857" y2="39565"/>
                        <a14:backgroundMark x1="56098" y1="40000" x2="56098" y2="40000"/>
                        <a14:backgroundMark x1="37631" y1="48261" x2="36237" y2="48261"/>
                        <a14:backgroundMark x1="27178" y1="43478" x2="27178" y2="43478"/>
                        <a14:backgroundMark x1="11847" y1="53478" x2="11847" y2="53478"/>
                        <a14:backgroundMark x1="28223" y1="26087" x2="28223" y2="26087"/>
                        <a14:backgroundMark x1="17422" y1="30435" x2="17422" y2="30435"/>
                        <a14:backgroundMark x1="7666" y1="40000" x2="7666" y2="40000"/>
                        <a14:backgroundMark x1="66202" y1="26087" x2="66202" y2="26087"/>
                        <a14:backgroundMark x1="43554" y1="21739" x2="43554" y2="21739"/>
                        <a14:backgroundMark x1="50523" y1="22174" x2="50523" y2="22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593" y="3554160"/>
            <a:ext cx="1749284" cy="14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30" y="2743210"/>
            <a:ext cx="6350251" cy="34294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Relative index</a:t>
            </a:r>
            <a:r>
              <a:rPr lang="en-US" dirty="0"/>
              <a:t> of SSB from acoustic surveys on the spawning </a:t>
            </a:r>
            <a:r>
              <a:rPr lang="en-US" dirty="0" smtClean="0"/>
              <a:t>grounds in the Fall 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3591173" y="2416150"/>
            <a:ext cx="26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Acoustic survey (25 years)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13756" y="3438479"/>
            <a:ext cx="183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data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7956179" y="4342857"/>
            <a:ext cx="352806" cy="853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8108579" y="4495257"/>
            <a:ext cx="352806" cy="853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8380294" y="4382908"/>
            <a:ext cx="352806" cy="853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8380294" y="4225469"/>
            <a:ext cx="352806" cy="853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3201667" y="5863437"/>
            <a:ext cx="352806" cy="8534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390357" y="5580939"/>
            <a:ext cx="352806" cy="853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542757" y="5733339"/>
            <a:ext cx="352806" cy="853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390357" y="4774834"/>
            <a:ext cx="352806" cy="853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390357" y="4617395"/>
            <a:ext cx="352806" cy="853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3150183" y="5690667"/>
            <a:ext cx="352806" cy="853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3591173" y="4537929"/>
            <a:ext cx="352806" cy="853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3591173" y="4380490"/>
            <a:ext cx="352806" cy="853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4404738" y="4372605"/>
            <a:ext cx="352806" cy="853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882348" y="5778490"/>
            <a:ext cx="352806" cy="85344"/>
          </a:xfrm>
          <a:prstGeom prst="rect">
            <a:avLst/>
          </a:prstGeom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Exercise 1</a:t>
            </a:r>
            <a:endParaRPr lang="en-CA" b="1" dirty="0"/>
          </a:p>
        </p:txBody>
      </p:sp>
      <p:cxnSp>
        <p:nvCxnSpPr>
          <p:cNvPr id="37" name="Straight Arrow Connector 36"/>
          <p:cNvCxnSpPr>
            <a:stCxn id="16" idx="2"/>
          </p:cNvCxnSpPr>
          <p:nvPr/>
        </p:nvCxnSpPr>
        <p:spPr>
          <a:xfrm flipH="1">
            <a:off x="3424335" y="2785482"/>
            <a:ext cx="1516693" cy="4508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</p:cNvCxnSpPr>
          <p:nvPr/>
        </p:nvCxnSpPr>
        <p:spPr>
          <a:xfrm>
            <a:off x="4941028" y="2785482"/>
            <a:ext cx="1123870" cy="7793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50" y="2721375"/>
            <a:ext cx="6480000" cy="349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Relative index</a:t>
            </a:r>
            <a:r>
              <a:rPr lang="en-US" dirty="0"/>
              <a:t> of total (</a:t>
            </a:r>
            <a:r>
              <a:rPr lang="en-US" u="sng" dirty="0"/>
              <a:t>benthic</a:t>
            </a:r>
            <a:r>
              <a:rPr lang="en-US" dirty="0"/>
              <a:t>) biomass from </a:t>
            </a:r>
            <a:r>
              <a:rPr lang="en-US" dirty="0" err="1"/>
              <a:t>groundfish</a:t>
            </a:r>
            <a:r>
              <a:rPr lang="en-US" dirty="0"/>
              <a:t> bottom trawl survey </a:t>
            </a:r>
            <a:r>
              <a:rPr lang="en-US" dirty="0" smtClean="0"/>
              <a:t>(Spring)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4167673" y="2341148"/>
            <a:ext cx="26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Survey coverage (42 years)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5967" y="4240331"/>
            <a:ext cx="618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 data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Exercise 1</a:t>
            </a:r>
            <a:endParaRPr lang="en-CA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424335" y="2785482"/>
            <a:ext cx="1516694" cy="4508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941028" y="2785482"/>
            <a:ext cx="2572728" cy="4242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399646" y="2785482"/>
            <a:ext cx="2572728" cy="11408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178017" y="2341148"/>
            <a:ext cx="1879615" cy="51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spring/summer feeding area</a:t>
            </a:r>
            <a:endParaRPr lang="en-CA" sz="14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963598" y="2586438"/>
            <a:ext cx="2537849" cy="3829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Objectives</a:t>
            </a:r>
            <a:endParaRPr lang="en-CA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Breakout exercises are designed to elicit LRP decision(s) under different </a:t>
            </a:r>
            <a:r>
              <a:rPr lang="en-US" dirty="0" smtClean="0"/>
              <a:t>circumstances</a:t>
            </a:r>
          </a:p>
          <a:p>
            <a:r>
              <a:rPr lang="en-US" dirty="0" smtClean="0"/>
              <a:t>How </a:t>
            </a:r>
            <a:r>
              <a:rPr lang="en-US" dirty="0"/>
              <a:t>and why </a:t>
            </a:r>
            <a:r>
              <a:rPr lang="en-US" dirty="0" smtClean="0"/>
              <a:t>choices are made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Wha</a:t>
            </a:r>
            <a:r>
              <a:rPr lang="en-US" dirty="0"/>
              <a:t>t</a:t>
            </a:r>
            <a:r>
              <a:rPr lang="en-US" dirty="0" smtClean="0"/>
              <a:t> </a:t>
            </a:r>
            <a:r>
              <a:rPr lang="en-US" dirty="0"/>
              <a:t>considerations or assumptions mattered?</a:t>
            </a:r>
          </a:p>
          <a:p>
            <a:pPr lvl="1"/>
            <a:r>
              <a:rPr lang="en-US" dirty="0"/>
              <a:t>What was challenging and why?</a:t>
            </a:r>
          </a:p>
          <a:p>
            <a:pPr lvl="1"/>
            <a:r>
              <a:rPr lang="en-US" dirty="0"/>
              <a:t>How do rationales change with new information or in different contexts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well do decisions and rationales </a:t>
            </a:r>
            <a:r>
              <a:rPr lang="en-US" dirty="0" smtClean="0"/>
              <a:t>reflect </a:t>
            </a:r>
            <a:r>
              <a:rPr lang="en-US" dirty="0"/>
              <a:t>candidate best practice criteria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There is no “right” answer. 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C00000"/>
                </a:solidFill>
              </a:rPr>
              <a:t>Some approaches may be better than others.</a:t>
            </a:r>
            <a:endParaRPr lang="en-US" sz="3200" dirty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099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1 Activity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Exercise Document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Exercise 1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664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Establish </a:t>
            </a:r>
            <a:r>
              <a:rPr lang="en-US" dirty="0"/>
              <a:t>the base datasets to be used in LRP determination for the entire Arctic Sardine stock</a:t>
            </a:r>
            <a:r>
              <a:rPr lang="en-US" dirty="0" smtClean="0"/>
              <a:t>.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Exercise 1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690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60388"/>
              </p:ext>
            </p:extLst>
          </p:nvPr>
        </p:nvGraphicFramePr>
        <p:xfrm>
          <a:off x="838200" y="2202870"/>
          <a:ext cx="11353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450">
                  <a:extLst>
                    <a:ext uri="{9D8B030D-6E8A-4147-A177-3AD203B41FA5}">
                      <a16:colId xmlns:a16="http://schemas.microsoft.com/office/drawing/2014/main" val="4145630924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771812043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2189191919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1225143181"/>
                    </a:ext>
                  </a:extLst>
                </a:gridCol>
              </a:tblGrid>
              <a:tr h="4156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Catch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CPUE for purse seine fleet</a:t>
                      </a:r>
                      <a:endParaRPr lang="en-CA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index of total (benthic) biomass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groundfish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bottom trawl survey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index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SSB from acoustic surveys on the spawning grounds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056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004" y="3898669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33004" y="538110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4921135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627888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0" y="3374964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7048" y="235460"/>
            <a:ext cx="2552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Survey targets the appropriate habitat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9510916" y="231100"/>
            <a:ext cx="23693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Annual variability in index is high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837048" y="1046398"/>
            <a:ext cx="25526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Survey does </a:t>
            </a:r>
            <a:r>
              <a:rPr lang="en-US" u="sng" dirty="0" smtClean="0"/>
              <a:t>not</a:t>
            </a:r>
            <a:r>
              <a:rPr lang="en-US" dirty="0" smtClean="0"/>
              <a:t> target  the appropriate habitat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237498"/>
            <a:ext cx="25011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Good temporal coverage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670881"/>
            <a:ext cx="2435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Poor temporal coverage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3572512" y="1126380"/>
            <a:ext cx="2253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Optimal survey timing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9510916" y="1046398"/>
            <a:ext cx="25531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is not proportional </a:t>
            </a:r>
          </a:p>
          <a:p>
            <a:r>
              <a:rPr lang="en-US" dirty="0" smtClean="0"/>
              <a:t>to abundance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1840743" y="1828794"/>
            <a:ext cx="9579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text boxes and paste in Table below as many times as needed. Add other pros/cons if you want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2512" y="246976"/>
            <a:ext cx="2257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Good spatial coverage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3572512" y="716018"/>
            <a:ext cx="21842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Poor spatial coverage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72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aimed to include an appropriate amount of information</a:t>
            </a:r>
          </a:p>
          <a:p>
            <a:r>
              <a:rPr lang="en-US" dirty="0" smtClean="0"/>
              <a:t>Make assumptions if necessary (e.g., assume suitable survey effort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You can ask questions in the chat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Exercise 1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957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1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B. Select a spatial area Entire Stock or MU1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Select </a:t>
            </a:r>
            <a:r>
              <a:rPr lang="en-US" dirty="0" smtClean="0"/>
              <a:t>an </a:t>
            </a:r>
            <a:r>
              <a:rPr lang="en-US" dirty="0" smtClean="0"/>
              <a:t>indicator and LRP</a:t>
            </a: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C. Pros/cons </a:t>
            </a:r>
            <a:r>
              <a:rPr lang="en-CA" dirty="0"/>
              <a:t>of </a:t>
            </a:r>
            <a:r>
              <a:rPr lang="en-CA" dirty="0" smtClean="0"/>
              <a:t>choice, rationale for choice</a:t>
            </a:r>
          </a:p>
          <a:p>
            <a:pPr lvl="1"/>
            <a:r>
              <a:rPr lang="en-CA" dirty="0" smtClean="0"/>
              <a:t>Include a time series plot of the indicator and add a line to represent the LRP.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7472807" y="3571178"/>
            <a:ext cx="4613503" cy="3286822"/>
            <a:chOff x="5801948" y="2890141"/>
            <a:chExt cx="4613503" cy="328682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1948" y="2890141"/>
              <a:ext cx="4613503" cy="3286822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6187044" y="5142890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96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1 Presentation Slides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1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Spatial Area:</a:t>
            </a:r>
          </a:p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LRP:</a:t>
            </a:r>
          </a:p>
          <a:p>
            <a:r>
              <a:rPr lang="en-US" dirty="0" smtClean="0"/>
              <a:t>Rationale: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Submit all slides to </a:t>
            </a:r>
            <a:r>
              <a:rPr lang="en-US" sz="1400" dirty="0" smtClean="0">
                <a:hlinkClick r:id="rId3"/>
              </a:rPr>
              <a:t>Tim.Barrett@dfo.mpo.gc.ca</a:t>
            </a:r>
            <a:r>
              <a:rPr lang="en-US" sz="1400" dirty="0" smtClean="0"/>
              <a:t> when complete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5002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~90 Minutes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use of time – </a:t>
            </a:r>
            <a:r>
              <a:rPr lang="en-US" dirty="0" smtClean="0"/>
              <a:t>task sharing and support </a:t>
            </a:r>
            <a:r>
              <a:rPr lang="en-US" dirty="0" smtClean="0"/>
              <a:t>for leads</a:t>
            </a:r>
          </a:p>
          <a:p>
            <a:pPr lvl="1"/>
            <a:r>
              <a:rPr lang="en-US" dirty="0" smtClean="0"/>
              <a:t>lead for PPT</a:t>
            </a:r>
          </a:p>
          <a:p>
            <a:pPr lvl="1"/>
            <a:r>
              <a:rPr lang="en-US" dirty="0" smtClean="0"/>
              <a:t>lead for </a:t>
            </a:r>
            <a:r>
              <a:rPr lang="en-US" dirty="0" smtClean="0"/>
              <a:t>R</a:t>
            </a:r>
          </a:p>
          <a:p>
            <a:pPr lvl="1"/>
            <a:endParaRPr lang="en-US" dirty="0"/>
          </a:p>
          <a:p>
            <a:r>
              <a:rPr lang="en-US" dirty="0" smtClean="0"/>
              <a:t>Today will end in the BO groups - when activity is complete (or time expires), the workshop is done for the day. </a:t>
            </a:r>
          </a:p>
          <a:p>
            <a:r>
              <a:rPr lang="en-US" dirty="0" smtClean="0"/>
              <a:t>Remember to send PPT to me</a:t>
            </a:r>
          </a:p>
          <a:p>
            <a:r>
              <a:rPr lang="en-US" dirty="0" smtClean="0"/>
              <a:t>Ask any questions in the main room chat</a:t>
            </a:r>
          </a:p>
        </p:txBody>
      </p:sp>
    </p:spTree>
    <p:extLst>
      <p:ext uri="{BB962C8B-B14F-4D97-AF65-F5344CB8AC3E}">
        <p14:creationId xmlns:p14="http://schemas.microsoft.com/office/powerpoint/2010/main" val="17458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2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Overview</a:t>
            </a:r>
            <a:endParaRPr lang="en-CA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Breakout group setup</a:t>
            </a:r>
          </a:p>
          <a:p>
            <a:r>
              <a:rPr lang="en-US" dirty="0" smtClean="0"/>
              <a:t>Background on the Species/Stock</a:t>
            </a:r>
          </a:p>
          <a:p>
            <a:r>
              <a:rPr lang="en-US" dirty="0" smtClean="0"/>
              <a:t>Overview of Exercise 1</a:t>
            </a:r>
          </a:p>
        </p:txBody>
      </p:sp>
    </p:spTree>
    <p:extLst>
      <p:ext uri="{BB962C8B-B14F-4D97-AF65-F5344CB8AC3E}">
        <p14:creationId xmlns:p14="http://schemas.microsoft.com/office/powerpoint/2010/main" val="2341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1825623"/>
            <a:ext cx="10515600" cy="2027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CA" sz="2800" b="1" i="0" dirty="0" smtClean="0">
                <a:effectLst/>
              </a:rPr>
              <a:t>Exercise Goal:</a:t>
            </a:r>
            <a:endParaRPr lang="en-CA" sz="2800" dirty="0" smtClean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Identify ways to define an LRP for Arctic Sardine MU1 in a data-rich context</a:t>
            </a:r>
            <a:r>
              <a:rPr lang="en-US" sz="28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A" sz="2800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037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27" y="0"/>
            <a:ext cx="5725973" cy="309233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Age structured model in MU1</a:t>
            </a:r>
          </a:p>
          <a:p>
            <a:pPr lvl="1"/>
            <a:r>
              <a:rPr lang="en-US" dirty="0" smtClean="0"/>
              <a:t>B-H SRR with </a:t>
            </a:r>
            <a:r>
              <a:rPr lang="en-US" i="1" dirty="0" smtClean="0"/>
              <a:t>h</a:t>
            </a:r>
            <a:r>
              <a:rPr lang="en-US" dirty="0" smtClean="0"/>
              <a:t> = 0.75</a:t>
            </a:r>
          </a:p>
          <a:p>
            <a:pPr lvl="1"/>
            <a:r>
              <a:rPr lang="en-US" i="1" dirty="0" smtClean="0"/>
              <a:t>M</a:t>
            </a:r>
            <a:r>
              <a:rPr lang="en-US" dirty="0" smtClean="0"/>
              <a:t> = 0.3</a:t>
            </a:r>
          </a:p>
          <a:p>
            <a:pPr lvl="1"/>
            <a:r>
              <a:rPr lang="en-US" dirty="0" smtClean="0"/>
              <a:t>Catch and age composition data (50 years)</a:t>
            </a:r>
          </a:p>
          <a:p>
            <a:pPr lvl="1"/>
            <a:r>
              <a:rPr lang="en-US" dirty="0" smtClean="0"/>
              <a:t>Acoustic surveys (Index of SSB) (25 years)</a:t>
            </a:r>
          </a:p>
          <a:p>
            <a:pPr lvl="1"/>
            <a:r>
              <a:rPr lang="en-US" dirty="0" smtClean="0"/>
              <a:t>A purse seine fleet and a gill net fleet</a:t>
            </a:r>
          </a:p>
        </p:txBody>
      </p:sp>
    </p:spTree>
    <p:extLst>
      <p:ext uri="{BB962C8B-B14F-4D97-AF65-F5344CB8AC3E}">
        <p14:creationId xmlns:p14="http://schemas.microsoft.com/office/powerpoint/2010/main" val="205703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dynamics are assumed to be at equilibrium (i.e., vital rates are assumed to be stationary)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63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Exercise Document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24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model based approaches:</a:t>
            </a:r>
          </a:p>
          <a:p>
            <a:pPr lvl="1"/>
            <a:r>
              <a:rPr lang="en-US" i="1" dirty="0" smtClean="0"/>
              <a:t>SSB</a:t>
            </a:r>
            <a:r>
              <a:rPr lang="en-US" dirty="0" smtClean="0"/>
              <a:t>: %SSB</a:t>
            </a:r>
            <a:r>
              <a:rPr lang="en-US" baseline="-25000" dirty="0" smtClean="0"/>
              <a:t>0</a:t>
            </a:r>
            <a:r>
              <a:rPr lang="en-US" dirty="0" smtClean="0"/>
              <a:t>, %SSB</a:t>
            </a:r>
            <a:r>
              <a:rPr lang="en-US" baseline="-25000" dirty="0" smtClean="0"/>
              <a:t>MSY</a:t>
            </a:r>
            <a:endParaRPr lang="en-US" dirty="0"/>
          </a:p>
          <a:p>
            <a:pPr lvl="1"/>
            <a:r>
              <a:rPr lang="en-US" i="1" dirty="0" smtClean="0"/>
              <a:t>SSB</a:t>
            </a:r>
            <a:r>
              <a:rPr lang="en-US" dirty="0" smtClean="0"/>
              <a:t> based on SRR</a:t>
            </a:r>
          </a:p>
          <a:p>
            <a:pPr lvl="1"/>
            <a:r>
              <a:rPr lang="en-US" i="1" dirty="0" smtClean="0"/>
              <a:t>F</a:t>
            </a:r>
            <a:r>
              <a:rPr lang="en-US" dirty="0" smtClean="0"/>
              <a:t>: </a:t>
            </a:r>
            <a:r>
              <a:rPr lang="en-US" i="1" dirty="0" smtClean="0"/>
              <a:t>F</a:t>
            </a:r>
            <a:r>
              <a:rPr lang="en-US" baseline="-25000" dirty="0" smtClean="0"/>
              <a:t>MSY </a:t>
            </a:r>
            <a:r>
              <a:rPr lang="en-US" dirty="0" smtClean="0"/>
              <a:t>(as a removal reference)</a:t>
            </a:r>
            <a:endParaRPr lang="en-US" dirty="0" smtClean="0"/>
          </a:p>
          <a:p>
            <a:pPr lvl="1"/>
            <a:endParaRPr lang="en-US" baseline="-25000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7280"/>
            <a:ext cx="4138095" cy="28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905" y="3977048"/>
            <a:ext cx="4138095" cy="28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953" y="3967280"/>
            <a:ext cx="4138095" cy="28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points based on </a:t>
            </a:r>
            <a:r>
              <a:rPr lang="en-US" i="1" dirty="0" smtClean="0"/>
              <a:t>F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Removal Reference in the PA Policy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57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2" y="1355725"/>
            <a:ext cx="4973638" cy="447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341" y="1868594"/>
            <a:ext cx="5848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Complete PA frameworks            contain (among other elements):</a:t>
            </a:r>
          </a:p>
          <a:p>
            <a:pPr algn="ctr"/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Limit Reference Point</a:t>
            </a:r>
          </a:p>
          <a:p>
            <a:pPr algn="ctr"/>
            <a:r>
              <a:rPr lang="en-US" sz="3200" dirty="0" smtClean="0">
                <a:solidFill>
                  <a:srgbClr val="0000FF"/>
                </a:solidFill>
              </a:rPr>
              <a:t>Removal Reference 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(no higher than F</a:t>
            </a:r>
            <a:r>
              <a:rPr lang="en-US" sz="1200" dirty="0" smtClean="0">
                <a:solidFill>
                  <a:srgbClr val="0000FF"/>
                </a:solidFill>
              </a:rPr>
              <a:t>MSY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endParaRPr lang="en-US" sz="2000" dirty="0">
              <a:solidFill>
                <a:srgbClr val="0000FF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461849" y="1836348"/>
            <a:ext cx="0" cy="312384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47185" y="3476445"/>
            <a:ext cx="2199736" cy="2588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61849" y="3507598"/>
            <a:ext cx="1285336" cy="1375738"/>
          </a:xfrm>
          <a:prstGeom prst="line">
            <a:avLst/>
          </a:prstGeom>
          <a:ln w="762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650966" y="4908822"/>
            <a:ext cx="829064" cy="0"/>
          </a:xfrm>
          <a:prstGeom prst="line">
            <a:avLst/>
          </a:prstGeom>
          <a:ln w="762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empirical approaches:</a:t>
            </a:r>
          </a:p>
          <a:p>
            <a:pPr lvl="1"/>
            <a:r>
              <a:rPr lang="en-US" i="1" dirty="0" smtClean="0"/>
              <a:t>SSB</a:t>
            </a:r>
            <a:r>
              <a:rPr lang="en-US" dirty="0" smtClean="0"/>
              <a:t>: Acoustic index of </a:t>
            </a:r>
            <a:r>
              <a:rPr lang="en-US" i="1" dirty="0" smtClean="0"/>
              <a:t>SSB</a:t>
            </a:r>
            <a:endParaRPr lang="en-US" i="1" dirty="0"/>
          </a:p>
          <a:p>
            <a:pPr lvl="1"/>
            <a:r>
              <a:rPr lang="en-US" i="1" dirty="0" smtClean="0"/>
              <a:t>F</a:t>
            </a:r>
            <a:r>
              <a:rPr lang="en-US" dirty="0"/>
              <a:t>: </a:t>
            </a:r>
            <a:r>
              <a:rPr lang="en-US" dirty="0" smtClean="0"/>
              <a:t>relative exploitation rate </a:t>
            </a:r>
            <a:r>
              <a:rPr lang="en-US" dirty="0"/>
              <a:t>(as a removal reference)</a:t>
            </a:r>
          </a:p>
          <a:p>
            <a:pPr marL="457200" lvl="1" indent="0">
              <a:buNone/>
            </a:pPr>
            <a:endParaRPr lang="en-US" baseline="-25000" dirty="0" smtClean="0"/>
          </a:p>
          <a:p>
            <a:pPr lvl="1"/>
            <a:endParaRPr lang="en-US" baseline="-25000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19025" y="3809019"/>
            <a:ext cx="4234642" cy="3048981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53667" y="3809018"/>
            <a:ext cx="4234642" cy="30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9"/>
          <a:ext cx="10806405" cy="165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816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3303037">
                  <a:extLst>
                    <a:ext uri="{9D8B030D-6E8A-4147-A177-3AD203B41FA5}">
                      <a16:colId xmlns:a16="http://schemas.microsoft.com/office/drawing/2014/main" val="2245091855"/>
                    </a:ext>
                  </a:extLst>
                </a:gridCol>
                <a:gridCol w="3321699">
                  <a:extLst>
                    <a:ext uri="{9D8B030D-6E8A-4147-A177-3AD203B41FA5}">
                      <a16:colId xmlns:a16="http://schemas.microsoft.com/office/drawing/2014/main" val="1786035236"/>
                    </a:ext>
                  </a:extLst>
                </a:gridCol>
              </a:tblGrid>
              <a:tr h="37137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Approaches: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/>
          </p:nvPr>
        </p:nvGraphicFramePr>
        <p:xfrm>
          <a:off x="838200" y="3867833"/>
          <a:ext cx="1080640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54">
                  <a:extLst>
                    <a:ext uri="{9D8B030D-6E8A-4147-A177-3AD203B41FA5}">
                      <a16:colId xmlns:a16="http://schemas.microsoft.com/office/drawing/2014/main" val="496865212"/>
                    </a:ext>
                  </a:extLst>
                </a:gridCol>
                <a:gridCol w="9362950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49447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Preferred approach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: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 criteria?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014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6131" y="1690688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216131" y="3856007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43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</a:t>
            </a:r>
            <a:endParaRPr lang="en-CA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857167" y="1605304"/>
          <a:ext cx="6486331" cy="128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6331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Advice of LRP breach in short term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7578497" y="0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65127" y="1143639"/>
              <a:ext cx="1612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 from R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56428" y="45522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Q4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235099" y="1605304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Q3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35099" y="3990621"/>
            <a:ext cx="6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Q5</a:t>
            </a:r>
            <a:endParaRPr lang="en-CA" dirty="0"/>
          </a:p>
        </p:txBody>
      </p:sp>
      <p:graphicFrame>
        <p:nvGraphicFramePr>
          <p:cNvPr id="21" name="Content Placeholder 4"/>
          <p:cNvGraphicFramePr>
            <a:graphicFrameLocks/>
          </p:cNvGraphicFramePr>
          <p:nvPr>
            <p:extLst/>
          </p:nvPr>
        </p:nvGraphicFramePr>
        <p:xfrm>
          <a:off x="857167" y="3943437"/>
          <a:ext cx="105645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5678">
                  <a:extLst>
                    <a:ext uri="{9D8B030D-6E8A-4147-A177-3AD203B41FA5}">
                      <a16:colId xmlns:a16="http://schemas.microsoft.com/office/drawing/2014/main" val="880395535"/>
                    </a:ext>
                  </a:extLst>
                </a:gridCol>
                <a:gridCol w="5178842">
                  <a:extLst>
                    <a:ext uri="{9D8B030D-6E8A-4147-A177-3AD203B41FA5}">
                      <a16:colId xmlns:a16="http://schemas.microsoft.com/office/drawing/2014/main" val="1006864204"/>
                    </a:ext>
                  </a:extLst>
                </a:gridCol>
              </a:tblGrid>
              <a:tr h="36706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Stock Status in terminal year (year 50)?</a:t>
                      </a:r>
                      <a:endParaRPr lang="en-CA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is uncertainty in stock status taken into account?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700"/>
                  </a:ext>
                </a:extLst>
              </a:tr>
              <a:tr h="2930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25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4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Setup</a:t>
            </a:r>
            <a:endParaRPr lang="en-CA" b="1" dirty="0">
              <a:latin typeface="+mn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379663" y="1662113"/>
            <a:ext cx="4883150" cy="282416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2857034546"/>
              </p:ext>
            </p:extLst>
          </p:nvPr>
        </p:nvGraphicFramePr>
        <p:xfrm>
          <a:off x="2548731" y="894417"/>
          <a:ext cx="7162800" cy="432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5268118" y="4486276"/>
            <a:ext cx="1712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en-US" altLang="en-US" sz="2400" b="1" dirty="0" smtClean="0">
                <a:latin typeface="+mn-lt"/>
              </a:rPr>
              <a:t>~1.5 </a:t>
            </a:r>
            <a:r>
              <a:rPr lang="en-US" altLang="en-US" sz="2400" b="1" dirty="0">
                <a:latin typeface="+mn-lt"/>
              </a:rPr>
              <a:t>hours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19725" y="5222808"/>
            <a:ext cx="414019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i="1" dirty="0"/>
              <a:t>Send presentation to </a:t>
            </a:r>
            <a:r>
              <a:rPr lang="en-US" sz="2400" b="1" i="1" dirty="0" smtClean="0">
                <a:hlinkClick r:id="rId7"/>
              </a:rPr>
              <a:t>Tim.Barrett@dfo-mpo.gc.ca</a:t>
            </a:r>
            <a:r>
              <a:rPr lang="en-US" sz="2400" b="1" i="1" dirty="0" smtClean="0"/>
              <a:t>  </a:t>
            </a:r>
            <a:r>
              <a:rPr lang="en-US" sz="2400" b="1" i="1" dirty="0" smtClean="0"/>
              <a:t>after the session</a:t>
            </a:r>
            <a:endParaRPr lang="en-US" sz="2400" b="1" i="1" dirty="0"/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7994650" y="4486276"/>
            <a:ext cx="1462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+mn-lt"/>
              </a:rPr>
              <a:t>5 min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7350125" y="1460501"/>
            <a:ext cx="2749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en-US" altLang="en-US" sz="2400" i="1" dirty="0">
                <a:latin typeface="+mn-lt"/>
              </a:rPr>
              <a:t>Next morning…</a:t>
            </a:r>
          </a:p>
        </p:txBody>
      </p:sp>
      <p:sp>
        <p:nvSpPr>
          <p:cNvPr id="34" name="Curved Left Arrow 33"/>
          <p:cNvSpPr/>
          <p:nvPr/>
        </p:nvSpPr>
        <p:spPr>
          <a:xfrm rot="20407009">
            <a:off x="7102475" y="3859213"/>
            <a:ext cx="604838" cy="1538288"/>
          </a:xfrm>
          <a:prstGeom prst="curvedLeftArrow">
            <a:avLst>
              <a:gd name="adj1" fmla="val 15878"/>
              <a:gd name="adj2" fmla="val 45030"/>
              <a:gd name="adj3" fmla="val 4300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2" descr="workshop-icon-wallpaper-discussion-apps - Wallcovering Installers  Association (WIA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2317751"/>
            <a:ext cx="13589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 descr="Workshop Icons - Download Free Vector Icons | Noun Projec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2363788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6" descr="Transparent Person Presenting Png - Presentation Icon Png Black , Free  Transparent Clipart - ClipartKey"/>
          <p:cNvPicPr>
            <a:picLocks noChangeAspect="1" noChangeArrowheads="1"/>
          </p:cNvPicPr>
          <p:nvPr/>
        </p:nvPicPr>
        <p:blipFill>
          <a:blip r:embed="rId10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50" y="2287588"/>
            <a:ext cx="1490663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4"/>
          <p:cNvSpPr txBox="1">
            <a:spLocks noChangeArrowheads="1"/>
          </p:cNvSpPr>
          <p:nvPr/>
        </p:nvSpPr>
        <p:spPr bwMode="auto">
          <a:xfrm>
            <a:off x="3575050" y="1228726"/>
            <a:ext cx="2749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algn="ctr"/>
            <a:r>
              <a:rPr lang="en-US" altLang="en-US" sz="2400" i="1" dirty="0">
                <a:latin typeface="+mn-lt"/>
              </a:rPr>
              <a:t>Each Day…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8540750" y="2936876"/>
            <a:ext cx="7493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3" y="2127251"/>
            <a:ext cx="7493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0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comparing different candidate LRPs</a:t>
            </a:r>
          </a:p>
          <a:p>
            <a:r>
              <a:rPr lang="en-US" dirty="0" smtClean="0"/>
              <a:t>If time permits – address questions 3 and uncertainty in status (Question 5)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57" y="3205113"/>
            <a:ext cx="8403754" cy="34212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96066" y="5250730"/>
            <a:ext cx="7211505" cy="405352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696065" y="6032051"/>
            <a:ext cx="7211505" cy="504216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2 Presentation Slide 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(to share at the workshop tomorrow)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Indicator:</a:t>
            </a:r>
          </a:p>
          <a:p>
            <a:r>
              <a:rPr lang="en-US" dirty="0" smtClean="0"/>
              <a:t>LRP:</a:t>
            </a:r>
          </a:p>
          <a:p>
            <a:r>
              <a:rPr lang="en-US" dirty="0" smtClean="0"/>
              <a:t>Rationale:</a:t>
            </a:r>
          </a:p>
          <a:p>
            <a:r>
              <a:rPr lang="en-US" dirty="0" smtClean="0"/>
              <a:t>Stock Status: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Submit all slides to </a:t>
            </a:r>
            <a:r>
              <a:rPr lang="en-US" sz="1400" dirty="0" smtClean="0">
                <a:hlinkClick r:id="rId3"/>
              </a:rPr>
              <a:t>Tim.Barrett@dfo-mpo.gc.ca</a:t>
            </a:r>
            <a:r>
              <a:rPr lang="en-US" sz="1400" dirty="0" smtClean="0"/>
              <a:t> </a:t>
            </a:r>
            <a:r>
              <a:rPr lang="en-US" sz="1400" dirty="0" smtClean="0"/>
              <a:t>when complete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018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Uncertainty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68430" cy="4351338"/>
          </a:xfrm>
        </p:spPr>
        <p:txBody>
          <a:bodyPr/>
          <a:lstStyle/>
          <a:p>
            <a:r>
              <a:rPr lang="en-US" dirty="0" smtClean="0"/>
              <a:t>CV provided for ratio of indicator to LRP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191" y="1619905"/>
            <a:ext cx="7523809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054"/>
            <a:ext cx="12238938" cy="638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2" y="1355725"/>
            <a:ext cx="4973638" cy="447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6341" y="1868594"/>
            <a:ext cx="5848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Complete PA frameworks            contain (among other elements):</a:t>
            </a:r>
          </a:p>
          <a:p>
            <a:pPr algn="ctr"/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Limit Reference Point</a:t>
            </a:r>
          </a:p>
          <a:p>
            <a:pPr algn="ctr"/>
            <a:r>
              <a:rPr lang="en-US" sz="3200" dirty="0" smtClean="0">
                <a:solidFill>
                  <a:srgbClr val="0000FF"/>
                </a:solidFill>
              </a:rPr>
              <a:t>Removal Reference </a:t>
            </a:r>
          </a:p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(no higher than F</a:t>
            </a:r>
            <a:r>
              <a:rPr lang="en-US" sz="1200" dirty="0" smtClean="0">
                <a:solidFill>
                  <a:srgbClr val="0000FF"/>
                </a:solidFill>
              </a:rPr>
              <a:t>MSY</a:t>
            </a:r>
            <a:r>
              <a:rPr lang="en-US" sz="2000" dirty="0" smtClean="0">
                <a:solidFill>
                  <a:srgbClr val="0000FF"/>
                </a:solidFill>
              </a:rPr>
              <a:t>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559" y="5001002"/>
            <a:ext cx="590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/>
              <a:t>Why look at both? time-varying productivity impacts SSB </a:t>
            </a:r>
            <a:r>
              <a:rPr lang="en-US" sz="2400" i="1" u="sng" dirty="0" smtClean="0"/>
              <a:t>and</a:t>
            </a:r>
            <a:r>
              <a:rPr lang="en-US" sz="2400" i="1" dirty="0" smtClean="0"/>
              <a:t> F reference points</a:t>
            </a:r>
            <a:endParaRPr lang="en-US" sz="2400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61849" y="1836348"/>
            <a:ext cx="0" cy="312384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747185" y="3476445"/>
            <a:ext cx="2199736" cy="2588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461849" y="3507598"/>
            <a:ext cx="1285336" cy="1375738"/>
          </a:xfrm>
          <a:prstGeom prst="line">
            <a:avLst/>
          </a:prstGeom>
          <a:ln w="762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650966" y="4908822"/>
            <a:ext cx="829064" cy="0"/>
          </a:xfrm>
          <a:prstGeom prst="line">
            <a:avLst/>
          </a:prstGeom>
          <a:ln w="762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</a:t>
            </a:r>
            <a:r>
              <a:rPr lang="en-US" sz="54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1825623"/>
            <a:ext cx="10515600" cy="2027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CA" sz="2800" b="1" i="0" dirty="0" smtClean="0">
                <a:effectLst/>
              </a:rPr>
              <a:t>Exercise Goal:</a:t>
            </a:r>
            <a:endParaRPr lang="en-CA" sz="2800" dirty="0" smtClean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Identify ways to define an LRP for Arctic Sardine MU1 in a data-rich context with time varying productivity.</a:t>
            </a:r>
            <a:endParaRPr lang="en-CA" sz="2800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Weight-at-age and Maturity-at-age</a:t>
            </a:r>
            <a:endParaRPr lang="en-CA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65022" y="3273607"/>
            <a:ext cx="5148492" cy="3584393"/>
            <a:chOff x="0" y="3273607"/>
            <a:chExt cx="5148492" cy="35843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73607"/>
              <a:ext cx="5148492" cy="3584393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616085" y="4001294"/>
              <a:ext cx="3373877" cy="865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043508" y="3273607"/>
            <a:ext cx="5148492" cy="3584393"/>
            <a:chOff x="6096000" y="3273606"/>
            <a:chExt cx="5148492" cy="35843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273606"/>
              <a:ext cx="5148492" cy="3584393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7159558" y="4688732"/>
              <a:ext cx="2694561" cy="989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081736" y="3657600"/>
              <a:ext cx="2694562" cy="447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3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391" y="365125"/>
            <a:ext cx="6312177" cy="43945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Unfished SSB per </a:t>
            </a:r>
            <a:r>
              <a:rPr lang="en-US" dirty="0" smtClean="0"/>
              <a:t>recruit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80633" y="1041700"/>
            <a:ext cx="3394954" cy="61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Setup</a:t>
            </a:r>
            <a:endParaRPr lang="en-CA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Groups (a </a:t>
            </a:r>
            <a:r>
              <a:rPr lang="en-US" dirty="0" smtClean="0"/>
              <a:t>lead/co-leads per </a:t>
            </a:r>
            <a:r>
              <a:rPr lang="en-US" dirty="0" smtClean="0"/>
              <a:t>group)</a:t>
            </a:r>
          </a:p>
          <a:p>
            <a:r>
              <a:rPr lang="en-US" dirty="0" smtClean="0"/>
              <a:t>Groups </a:t>
            </a:r>
            <a:r>
              <a:rPr lang="en-US" dirty="0" smtClean="0"/>
              <a:t>composition changes </a:t>
            </a:r>
            <a:r>
              <a:rPr lang="en-US" dirty="0" smtClean="0"/>
              <a:t>each day</a:t>
            </a:r>
          </a:p>
          <a:p>
            <a:r>
              <a:rPr lang="en-US" dirty="0" smtClean="0"/>
              <a:t>Range of levels of experience</a:t>
            </a:r>
          </a:p>
          <a:p>
            <a:r>
              <a:rPr lang="en-US" dirty="0" smtClean="0"/>
              <a:t>Leads will need support</a:t>
            </a:r>
          </a:p>
          <a:p>
            <a:pPr lvl="1"/>
            <a:r>
              <a:rPr lang="en-US" dirty="0" smtClean="0"/>
              <a:t>Identify PPT lead</a:t>
            </a:r>
          </a:p>
          <a:p>
            <a:pPr lvl="1"/>
            <a:r>
              <a:rPr lang="en-US" dirty="0" smtClean="0"/>
              <a:t>Identify R lead (script is provided) </a:t>
            </a:r>
          </a:p>
          <a:p>
            <a:pPr lvl="1"/>
            <a:r>
              <a:rPr lang="en-US" dirty="0" smtClean="0"/>
              <a:t>Identify a presenter for next day</a:t>
            </a:r>
          </a:p>
          <a:p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3786872"/>
              </p:ext>
            </p:extLst>
          </p:nvPr>
        </p:nvGraphicFramePr>
        <p:xfrm>
          <a:off x="5604235" y="1162898"/>
          <a:ext cx="7162800" cy="4505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8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Surplus Production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20" y="3296093"/>
            <a:ext cx="5116190" cy="3561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810" y="3296092"/>
            <a:ext cx="5116190" cy="356190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296527" y="225204"/>
            <a:ext cx="3785318" cy="29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Exercise Document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6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Approaches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“Equilibrium” SSB</a:t>
            </a:r>
            <a:r>
              <a:rPr lang="en-US" baseline="-25000" dirty="0" smtClean="0"/>
              <a:t>0</a:t>
            </a:r>
            <a:r>
              <a:rPr lang="en-US" dirty="0" smtClean="0"/>
              <a:t> or </a:t>
            </a:r>
            <a:r>
              <a:rPr lang="en-US" dirty="0" smtClean="0"/>
              <a:t>SSB</a:t>
            </a:r>
            <a:r>
              <a:rPr lang="en-US" baseline="-25000" dirty="0" smtClean="0"/>
              <a:t>MSY</a:t>
            </a:r>
            <a:endParaRPr lang="en-US" baseline="-25000" dirty="0"/>
          </a:p>
          <a:p>
            <a:r>
              <a:rPr lang="en-US" dirty="0" smtClean="0"/>
              <a:t>SSB per recruit (phi</a:t>
            </a:r>
            <a:r>
              <a:rPr lang="en-US" baseline="-25000" dirty="0" smtClean="0"/>
              <a:t>0</a:t>
            </a:r>
            <a:r>
              <a:rPr lang="en-US" dirty="0" smtClean="0"/>
              <a:t>) is changing over time</a:t>
            </a:r>
          </a:p>
          <a:p>
            <a:pPr lvl="1"/>
            <a:r>
              <a:rPr lang="en-US" dirty="0" smtClean="0"/>
              <a:t>Can define phi</a:t>
            </a:r>
            <a:r>
              <a:rPr lang="en-US" baseline="-25000" dirty="0" smtClean="0"/>
              <a:t>0 </a:t>
            </a:r>
            <a:r>
              <a:rPr lang="en-US" dirty="0" smtClean="0"/>
              <a:t>over different time periods</a:t>
            </a:r>
          </a:p>
          <a:p>
            <a:pPr lvl="2"/>
            <a:r>
              <a:rPr lang="en-US" dirty="0" smtClean="0"/>
              <a:t>Mean over x years in time series</a:t>
            </a:r>
          </a:p>
          <a:p>
            <a:pPr lvl="2"/>
            <a:r>
              <a:rPr lang="en-US" dirty="0" smtClean="0"/>
              <a:t>Mean over entire time </a:t>
            </a:r>
            <a:r>
              <a:rPr lang="en-US" dirty="0" smtClean="0"/>
              <a:t>series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SSB based on </a:t>
            </a:r>
            <a:r>
              <a:rPr lang="en-US" i="1" dirty="0" smtClean="0"/>
              <a:t>F</a:t>
            </a:r>
            <a:r>
              <a:rPr lang="en-US" baseline="-25000" dirty="0" smtClean="0"/>
              <a:t>X%SPR</a:t>
            </a:r>
            <a:endParaRPr lang="en-US" baseline="-25000" dirty="0" smtClean="0"/>
          </a:p>
          <a:p>
            <a:pPr lvl="1"/>
            <a:endParaRPr lang="en-US" dirty="0" smtClean="0"/>
          </a:p>
          <a:p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80" y="1"/>
            <a:ext cx="4215319" cy="29347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8540884" y="365125"/>
            <a:ext cx="3365771" cy="662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1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Approaches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SSB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 smtClean="0"/>
              <a:t>Equilibrium assumptions assume mean recruitment from the SRR and biological parameters over a specified time period (e.g., last 10 years of time series) to estimate </a:t>
            </a:r>
            <a:r>
              <a:rPr lang="en-US" dirty="0"/>
              <a:t>SSB per recruit (phi</a:t>
            </a:r>
            <a:r>
              <a:rPr lang="en-US" baseline="-25000" dirty="0"/>
              <a:t>0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A dynamic SSB</a:t>
            </a:r>
            <a:r>
              <a:rPr lang="en-US" baseline="-25000" dirty="0" smtClean="0"/>
              <a:t>0 </a:t>
            </a:r>
            <a:r>
              <a:rPr lang="en-US" dirty="0" smtClean="0"/>
              <a:t>can be estimated by </a:t>
            </a:r>
            <a:r>
              <a:rPr lang="en-US" dirty="0"/>
              <a:t>projecting </a:t>
            </a:r>
            <a:r>
              <a:rPr lang="en-US" dirty="0" smtClean="0"/>
              <a:t>SSB from </a:t>
            </a:r>
            <a:r>
              <a:rPr lang="en-US" dirty="0"/>
              <a:t>the beginning of the time series to the terminal year of the reconstruction in Year 50 with </a:t>
            </a:r>
            <a:r>
              <a:rPr lang="en-US" i="1" dirty="0"/>
              <a:t>F</a:t>
            </a:r>
            <a:r>
              <a:rPr lang="en-US" dirty="0"/>
              <a:t>=0 using the recruitment deviations from the model fit with the historical catch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SSB</a:t>
            </a:r>
            <a:r>
              <a:rPr lang="en-US" baseline="-25000" dirty="0" smtClean="0"/>
              <a:t>0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95" y="1632013"/>
            <a:ext cx="7523809" cy="523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0804" y="1690688"/>
            <a:ext cx="6391073" cy="336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rot="1274044">
            <a:off x="3300884" y="3287686"/>
            <a:ext cx="1378625" cy="1631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1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SSB</a:t>
            </a:r>
            <a:r>
              <a:rPr lang="en-US" baseline="-25000" dirty="0"/>
              <a:t>0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95" y="1632013"/>
            <a:ext cx="7523809" cy="523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40804" y="1690688"/>
            <a:ext cx="6391073" cy="336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rot="1274044">
            <a:off x="3530954" y="3418510"/>
            <a:ext cx="1472764" cy="1631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506336" y="997751"/>
            <a:ext cx="317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 fishing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Annual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eight-at-age</a:t>
            </a:r>
          </a:p>
          <a:p>
            <a:r>
              <a:rPr lang="en-US" dirty="0">
                <a:solidFill>
                  <a:schemeClr val="accent1"/>
                </a:solidFill>
              </a:rPr>
              <a:t>Annual </a:t>
            </a:r>
            <a:r>
              <a:rPr lang="en-US" dirty="0" smtClean="0">
                <a:solidFill>
                  <a:schemeClr val="accent1"/>
                </a:solidFill>
              </a:rPr>
              <a:t>maturity-at-age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Annual recruitment deviation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3551134" y="2198080"/>
            <a:ext cx="2544865" cy="224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40" y="0"/>
            <a:ext cx="4514285" cy="314285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7461115" y="2033081"/>
            <a:ext cx="4346803" cy="18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29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SSB</a:t>
            </a:r>
            <a:r>
              <a:rPr lang="en-US" baseline="-25000" dirty="0"/>
              <a:t>0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95" y="1632013"/>
            <a:ext cx="7523809" cy="52380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6336" y="1690688"/>
            <a:ext cx="5725541" cy="3367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506336" y="997751"/>
            <a:ext cx="3179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 fishing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Annual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eight-at-age</a:t>
            </a:r>
          </a:p>
          <a:p>
            <a:r>
              <a:rPr lang="en-US" dirty="0">
                <a:solidFill>
                  <a:schemeClr val="accent1"/>
                </a:solidFill>
              </a:rPr>
              <a:t>Annual </a:t>
            </a:r>
            <a:r>
              <a:rPr lang="en-US" dirty="0" smtClean="0">
                <a:solidFill>
                  <a:schemeClr val="accent1"/>
                </a:solidFill>
              </a:rPr>
              <a:t>maturity-at-age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Annual recruitment deviation</a:t>
            </a:r>
            <a:endParaRPr lang="en-CA" dirty="0">
              <a:solidFill>
                <a:schemeClr val="accent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506336" y="2198080"/>
            <a:ext cx="1589663" cy="173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40" y="0"/>
            <a:ext cx="4514285" cy="3142857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4" idx="3"/>
          </p:cNvCxnSpPr>
          <p:nvPr/>
        </p:nvCxnSpPr>
        <p:spPr>
          <a:xfrm flipV="1">
            <a:off x="7461115" y="727130"/>
            <a:ext cx="1470140" cy="130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8822987" y="145915"/>
            <a:ext cx="739302" cy="68093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9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SSB</a:t>
            </a:r>
            <a:r>
              <a:rPr lang="en-US" baseline="-25000" dirty="0"/>
              <a:t>0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95" y="1632013"/>
            <a:ext cx="7523809" cy="52380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040" y="0"/>
            <a:ext cx="4514285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Approaches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SSB</a:t>
            </a:r>
            <a:r>
              <a:rPr lang="en-US" baseline="-25000" dirty="0" smtClean="0"/>
              <a:t>MSY</a:t>
            </a:r>
          </a:p>
          <a:p>
            <a:pPr lvl="1"/>
            <a:r>
              <a:rPr lang="en-US" dirty="0" smtClean="0"/>
              <a:t>We can estimate the ratio of equilibrium SSB</a:t>
            </a:r>
            <a:r>
              <a:rPr lang="en-US" baseline="-25000" dirty="0" smtClean="0"/>
              <a:t>MSY</a:t>
            </a:r>
            <a:r>
              <a:rPr lang="en-US" dirty="0" smtClean="0"/>
              <a:t>/</a:t>
            </a:r>
            <a:r>
              <a:rPr lang="en-US" dirty="0"/>
              <a:t> equilibrium </a:t>
            </a:r>
            <a:r>
              <a:rPr lang="en-US" dirty="0" smtClean="0"/>
              <a:t>SSB</a:t>
            </a:r>
            <a:r>
              <a:rPr lang="en-US" baseline="-25000" dirty="0" smtClean="0"/>
              <a:t>0</a:t>
            </a:r>
          </a:p>
          <a:p>
            <a:pPr lvl="1"/>
            <a:r>
              <a:rPr lang="en-US" dirty="0"/>
              <a:t>Dynamic </a:t>
            </a:r>
            <a:r>
              <a:rPr lang="en-US" dirty="0" smtClean="0"/>
              <a:t>SSB</a:t>
            </a:r>
            <a:r>
              <a:rPr lang="en-US" baseline="-25000" dirty="0" smtClean="0"/>
              <a:t>MSY </a:t>
            </a:r>
            <a:r>
              <a:rPr lang="en-US" dirty="0" smtClean="0"/>
              <a:t>= this ratio × </a:t>
            </a:r>
            <a:r>
              <a:rPr lang="en-US" dirty="0"/>
              <a:t>Dynamic </a:t>
            </a:r>
            <a:r>
              <a:rPr lang="en-US" dirty="0" smtClean="0"/>
              <a:t>SSB</a:t>
            </a:r>
            <a:r>
              <a:rPr lang="en-US" baseline="-25000" dirty="0" smtClean="0"/>
              <a:t>0 </a:t>
            </a:r>
            <a:endParaRPr lang="en-US" dirty="0"/>
          </a:p>
          <a:p>
            <a:pPr lvl="1"/>
            <a:endParaRPr lang="en-US" baseline="-250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43" y="3064213"/>
            <a:ext cx="5277915" cy="36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Approaches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SSB</a:t>
            </a:r>
            <a:r>
              <a:rPr lang="en-US" baseline="-25000" dirty="0" err="1" smtClean="0"/>
              <a:t>Recover</a:t>
            </a:r>
            <a:endParaRPr lang="en-US" baseline="-25000" dirty="0" smtClean="0"/>
          </a:p>
          <a:p>
            <a:pPr lvl="1"/>
            <a:r>
              <a:rPr lang="en-US" dirty="0" smtClean="0"/>
              <a:t>Some different considerations for changes in productivity over time</a:t>
            </a:r>
            <a:endParaRPr lang="en-US" dirty="0"/>
          </a:p>
          <a:p>
            <a:pPr lvl="1"/>
            <a:endParaRPr lang="en-US" baseline="-250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Arctic </a:t>
            </a:r>
            <a:r>
              <a:rPr lang="en-US" b="1" dirty="0" smtClean="0"/>
              <a:t>Sardine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Small </a:t>
            </a:r>
            <a:r>
              <a:rPr lang="en-CA" dirty="0"/>
              <a:t>pelagic </a:t>
            </a:r>
            <a:r>
              <a:rPr lang="en-CA" dirty="0" smtClean="0"/>
              <a:t>fish </a:t>
            </a:r>
          </a:p>
          <a:p>
            <a:pPr lvl="1"/>
            <a:r>
              <a:rPr lang="en-CA" dirty="0" smtClean="0"/>
              <a:t>max length ~30 cm, max age ~ 12yrs</a:t>
            </a:r>
          </a:p>
          <a:p>
            <a:pPr lvl="1"/>
            <a:r>
              <a:rPr lang="en-US" dirty="0" smtClean="0"/>
              <a:t>~95% mature at age 3, average age of </a:t>
            </a:r>
            <a:r>
              <a:rPr lang="en-US" dirty="0" err="1" smtClean="0"/>
              <a:t>spawners</a:t>
            </a:r>
            <a:r>
              <a:rPr lang="en-US" dirty="0" smtClean="0"/>
              <a:t> ~ 5 </a:t>
            </a:r>
            <a:r>
              <a:rPr lang="en-US" dirty="0" err="1" smtClean="0"/>
              <a:t>yrs</a:t>
            </a:r>
            <a:endParaRPr lang="en-US" dirty="0" smtClean="0"/>
          </a:p>
          <a:p>
            <a:r>
              <a:rPr lang="en-US" dirty="0" smtClean="0"/>
              <a:t>Stock has 3 management units</a:t>
            </a:r>
          </a:p>
          <a:p>
            <a:pPr lvl="1"/>
            <a:r>
              <a:rPr lang="en-US" dirty="0" smtClean="0"/>
              <a:t>Defined based on spawning</a:t>
            </a:r>
          </a:p>
          <a:p>
            <a:pPr marL="457200" lvl="1" indent="0">
              <a:buNone/>
            </a:pPr>
            <a:r>
              <a:rPr lang="en-US" dirty="0" smtClean="0"/>
              <a:t>locations</a:t>
            </a:r>
          </a:p>
          <a:p>
            <a:pPr marL="457200" lvl="1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730" y="494506"/>
            <a:ext cx="441007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01" y="3427613"/>
            <a:ext cx="6351932" cy="34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Approaches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2328" cy="4351338"/>
          </a:xfrm>
        </p:spPr>
        <p:txBody>
          <a:bodyPr/>
          <a:lstStyle/>
          <a:p>
            <a:r>
              <a:rPr lang="en-US" i="1" dirty="0" smtClean="0"/>
              <a:t>F</a:t>
            </a:r>
            <a:r>
              <a:rPr lang="en-US" i="1" baseline="-25000" dirty="0" smtClean="0"/>
              <a:t>MSY</a:t>
            </a:r>
          </a:p>
          <a:p>
            <a:pPr lvl="1"/>
            <a:r>
              <a:rPr lang="en-US" dirty="0" smtClean="0"/>
              <a:t>Equilibrium </a:t>
            </a:r>
            <a:r>
              <a:rPr lang="en-US" i="1" dirty="0" smtClean="0"/>
              <a:t>F</a:t>
            </a:r>
            <a:r>
              <a:rPr lang="en-US" i="1" baseline="-25000" dirty="0" smtClean="0"/>
              <a:t>MSY </a:t>
            </a:r>
            <a:r>
              <a:rPr lang="en-US" dirty="0" smtClean="0"/>
              <a:t>using </a:t>
            </a:r>
            <a:r>
              <a:rPr lang="en-US" u="sng" dirty="0"/>
              <a:t>annual</a:t>
            </a:r>
            <a:r>
              <a:rPr lang="en-US" dirty="0"/>
              <a:t> growth, maturity, and </a:t>
            </a:r>
            <a:r>
              <a:rPr lang="en-US" dirty="0" smtClean="0"/>
              <a:t>vulnerability</a:t>
            </a:r>
          </a:p>
          <a:p>
            <a:pPr lvl="1"/>
            <a:r>
              <a:rPr lang="en-US" dirty="0"/>
              <a:t>Equilibrium </a:t>
            </a:r>
            <a:r>
              <a:rPr lang="en-US" i="1" dirty="0"/>
              <a:t>F</a:t>
            </a:r>
            <a:r>
              <a:rPr lang="en-US" i="1" baseline="-25000" dirty="0"/>
              <a:t>MSY </a:t>
            </a:r>
            <a:r>
              <a:rPr lang="en-US" dirty="0"/>
              <a:t>using </a:t>
            </a:r>
            <a:r>
              <a:rPr lang="en-US" u="sng" dirty="0" smtClean="0"/>
              <a:t>mean</a:t>
            </a:r>
            <a:r>
              <a:rPr lang="en-US" dirty="0" smtClean="0"/>
              <a:t> growth</a:t>
            </a:r>
            <a:r>
              <a:rPr lang="en-US" dirty="0"/>
              <a:t>, maturity, and </a:t>
            </a:r>
            <a:r>
              <a:rPr lang="en-US" dirty="0" smtClean="0"/>
              <a:t>vulnerability over some time period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0" y="2720340"/>
            <a:ext cx="5943600" cy="4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Approaches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2328" cy="4351338"/>
          </a:xfrm>
        </p:spPr>
        <p:txBody>
          <a:bodyPr/>
          <a:lstStyle/>
          <a:p>
            <a:r>
              <a:rPr lang="en-US" dirty="0" smtClean="0"/>
              <a:t>Empirical approaches</a:t>
            </a:r>
          </a:p>
          <a:p>
            <a:pPr lvl="1"/>
            <a:r>
              <a:rPr lang="en-US" dirty="0" smtClean="0"/>
              <a:t>Acoustic SSB index</a:t>
            </a:r>
          </a:p>
          <a:p>
            <a:pPr lvl="1"/>
            <a:r>
              <a:rPr lang="en-US" dirty="0" smtClean="0"/>
              <a:t>Relative exploitation rate (Catch/smoothed Index)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79" y="261716"/>
            <a:ext cx="4498521" cy="3127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479" y="3492943"/>
            <a:ext cx="4498521" cy="31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89"/>
            <a:ext cx="12185422" cy="67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0434"/>
            <a:ext cx="12192000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Exercise 4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5775" y="0"/>
            <a:ext cx="7896225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22" y1="51271" x2="4463" y2="52119"/>
                        <a14:foregroundMark x1="4825" y1="68220" x2="4825" y2="68220"/>
                        <a14:foregroundMark x1="11460" y1="58898" x2="11460" y2="58898"/>
                        <a14:foregroundMark x1="19903" y1="47458" x2="19903" y2="47458"/>
                        <a14:foregroundMark x1="19542" y1="67797" x2="19542" y2="67797"/>
                        <a14:foregroundMark x1="28227" y1="57203" x2="28227" y2="57203"/>
                        <a14:foregroundMark x1="40651" y1="69492" x2="40651" y2="69492"/>
                        <a14:foregroundMark x1="36068" y1="93644" x2="36068" y2="93644"/>
                        <a14:foregroundMark x1="40048" y1="39831" x2="40048" y2="39831"/>
                        <a14:foregroundMark x1="53920" y1="50847" x2="53920" y2="50847"/>
                        <a14:foregroundMark x1="70326" y1="68644" x2="70326" y2="68644"/>
                        <a14:foregroundMark x1="86128" y1="50424" x2="86128" y2="50424"/>
                      </a14:backgroundRemoval>
                    </a14:imgEffect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4478531"/>
            <a:ext cx="7896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38200" y="1825623"/>
            <a:ext cx="10515600" cy="2027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n-CA" sz="2800" b="1" i="0" dirty="0" smtClean="0">
                <a:effectLst/>
              </a:rPr>
              <a:t>Exercise Goal:</a:t>
            </a:r>
            <a:endParaRPr lang="en-CA" sz="2800" dirty="0" smtClean="0">
              <a:effectLst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Identify ways to define a single metric of stock status for Arctic Sardine MU1 in a data-rich context when there is more than one model that is an acceptable characterization of the population dynamics.</a:t>
            </a:r>
            <a:endParaRPr lang="en-CA" sz="2800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401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0302" y="5924094"/>
            <a:ext cx="1950237" cy="59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Models with Different </a:t>
            </a:r>
            <a:r>
              <a:rPr lang="en-US" dirty="0" smtClean="0"/>
              <a:t>Assumptions for Historical Catch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prior to year 1 of the time series, there were international fleets fishing Arctic Sardine and the magnitude of those historical catches is unknown.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4" y="3301818"/>
            <a:ext cx="5337510" cy="3556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90" y="3301818"/>
            <a:ext cx="5337510" cy="35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0302" y="5924094"/>
            <a:ext cx="1950237" cy="59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influences the initial depletion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sp>
        <p:nvSpPr>
          <p:cNvPr id="2" name="Rectangle 3"/>
          <p:cNvSpPr>
            <a:spLocks noChangeAspect="1"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Rectangle 4"/>
          <p:cNvSpPr>
            <a:spLocks noChangeAspect="1" noChangeArrowheads="1"/>
          </p:cNvSpPr>
          <p:nvPr/>
        </p:nvSpPr>
        <p:spPr bwMode="auto">
          <a:xfrm>
            <a:off x="0" y="441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074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34" y="3301818"/>
            <a:ext cx="5337510" cy="35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490" y="3301818"/>
            <a:ext cx="5337510" cy="35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457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C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1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80302" y="5924094"/>
            <a:ext cx="1950237" cy="593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 influences the initial depletion</a:t>
            </a:r>
          </a:p>
          <a:p>
            <a:pPr lvl="1"/>
            <a:r>
              <a:rPr lang="en-US" dirty="0" smtClean="0"/>
              <a:t>R</a:t>
            </a:r>
            <a:r>
              <a:rPr lang="en-US" baseline="-25000" dirty="0" smtClean="0"/>
              <a:t>0</a:t>
            </a:r>
            <a:r>
              <a:rPr lang="en-US" dirty="0" smtClean="0"/>
              <a:t>, SRR, and therefore B</a:t>
            </a:r>
            <a:r>
              <a:rPr lang="en-US" baseline="-25000" dirty="0" smtClean="0"/>
              <a:t>0</a:t>
            </a:r>
            <a:r>
              <a:rPr lang="en-US" dirty="0" smtClean="0"/>
              <a:t> and B</a:t>
            </a:r>
            <a:r>
              <a:rPr lang="en-US" baseline="-25000" dirty="0" smtClean="0"/>
              <a:t>MSY</a:t>
            </a:r>
            <a:r>
              <a:rPr lang="en-US" dirty="0" smtClean="0"/>
              <a:t> reference points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pic>
        <p:nvPicPr>
          <p:cNvPr id="205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60" y="3287948"/>
            <a:ext cx="5355076" cy="35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96" y="3287949"/>
            <a:ext cx="5355076" cy="357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spect="1"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4" name="Rectangle 4"/>
          <p:cNvSpPr>
            <a:spLocks noChangeAspect="1" noChangeArrowheads="1"/>
          </p:cNvSpPr>
          <p:nvPr/>
        </p:nvSpPr>
        <p:spPr bwMode="auto">
          <a:xfrm>
            <a:off x="0" y="441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9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Evaluate </a:t>
            </a:r>
            <a:r>
              <a:rPr lang="en-CA" dirty="0"/>
              <a:t>at least 2 approaches to defining a </a:t>
            </a:r>
            <a:r>
              <a:rPr lang="en-CA" u="sng" dirty="0"/>
              <a:t>metric of stock status</a:t>
            </a:r>
            <a:r>
              <a:rPr lang="en-CA" dirty="0"/>
              <a:t> for Arctic Sardine MU1 and identify the preferred approach. </a:t>
            </a:r>
            <a:endParaRPr lang="en-CA" dirty="0" smtClean="0"/>
          </a:p>
          <a:p>
            <a:r>
              <a:rPr lang="en-CA" b="1" dirty="0" smtClean="0"/>
              <a:t>We can use an LRP of 0.2SSB</a:t>
            </a:r>
            <a:r>
              <a:rPr lang="en-CA" b="1" baseline="-25000" dirty="0" smtClean="0"/>
              <a:t>0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14" y="3336587"/>
            <a:ext cx="5609843" cy="3521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157" y="3336586"/>
            <a:ext cx="5609843" cy="35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Some options:</a:t>
            </a:r>
          </a:p>
          <a:p>
            <a:pPr lvl="1"/>
            <a:r>
              <a:rPr lang="en-US" dirty="0" smtClean="0"/>
              <a:t>Model-based </a:t>
            </a:r>
            <a:r>
              <a:rPr lang="en-US" dirty="0"/>
              <a:t>indicator based on </a:t>
            </a:r>
            <a:r>
              <a:rPr lang="en-US" u="sng" dirty="0"/>
              <a:t>one model</a:t>
            </a:r>
            <a:endParaRPr lang="en-CA" dirty="0"/>
          </a:p>
          <a:p>
            <a:pPr lvl="1"/>
            <a:r>
              <a:rPr lang="en-US" dirty="0"/>
              <a:t>Model-based indicator based on </a:t>
            </a:r>
            <a:r>
              <a:rPr lang="en-US" u="sng" dirty="0"/>
              <a:t>multiple models</a:t>
            </a:r>
            <a:r>
              <a:rPr lang="en-US" dirty="0"/>
              <a:t> (mean, weighted </a:t>
            </a:r>
            <a:r>
              <a:rPr lang="en-US" dirty="0" smtClean="0"/>
              <a:t>mean base on plausibility) </a:t>
            </a:r>
            <a:endParaRPr lang="en-CA" dirty="0"/>
          </a:p>
          <a:p>
            <a:pPr lvl="1"/>
            <a:r>
              <a:rPr lang="en-US" dirty="0"/>
              <a:t>Empirical indicator (e.g., acoustic index of SSB, relative exploitation rate)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5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Arctic </a:t>
            </a:r>
            <a:r>
              <a:rPr lang="en-US" b="1" dirty="0" smtClean="0"/>
              <a:t>Sardine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Small </a:t>
            </a:r>
            <a:r>
              <a:rPr lang="en-CA" dirty="0"/>
              <a:t>pelagic </a:t>
            </a:r>
            <a:r>
              <a:rPr lang="en-CA" dirty="0" smtClean="0"/>
              <a:t>fish </a:t>
            </a:r>
          </a:p>
          <a:p>
            <a:pPr lvl="1"/>
            <a:r>
              <a:rPr lang="en-CA" dirty="0" smtClean="0"/>
              <a:t>max length ~30 cm, max age ~ </a:t>
            </a:r>
            <a:r>
              <a:rPr lang="en-CA" dirty="0" smtClean="0"/>
              <a:t>12yrs</a:t>
            </a:r>
            <a:endParaRPr lang="en-CA" dirty="0" smtClean="0"/>
          </a:p>
          <a:p>
            <a:pPr lvl="1"/>
            <a:r>
              <a:rPr lang="en-US" dirty="0" smtClean="0"/>
              <a:t>~95% mature at age 3, </a:t>
            </a:r>
            <a:r>
              <a:rPr lang="en-US" dirty="0"/>
              <a:t>average age of </a:t>
            </a:r>
            <a:r>
              <a:rPr lang="en-US" dirty="0" err="1"/>
              <a:t>spawners</a:t>
            </a:r>
            <a:r>
              <a:rPr lang="en-US" dirty="0"/>
              <a:t> ~ 5 </a:t>
            </a:r>
            <a:r>
              <a:rPr lang="en-US" dirty="0" err="1"/>
              <a:t>yrs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Stock </a:t>
            </a:r>
            <a:r>
              <a:rPr lang="en-US" dirty="0" smtClean="0"/>
              <a:t>has 3 management units</a:t>
            </a:r>
          </a:p>
          <a:p>
            <a:pPr lvl="1"/>
            <a:r>
              <a:rPr lang="en-US" dirty="0" smtClean="0"/>
              <a:t>Defined based on spawning</a:t>
            </a:r>
          </a:p>
          <a:p>
            <a:pPr marL="457200" lvl="1" indent="0">
              <a:buNone/>
            </a:pPr>
            <a:r>
              <a:rPr lang="en-US" dirty="0" smtClean="0"/>
              <a:t>locations</a:t>
            </a:r>
          </a:p>
          <a:p>
            <a:pPr marL="457200" lvl="1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730" y="494506"/>
            <a:ext cx="441007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49" y="3428521"/>
            <a:ext cx="6350251" cy="34294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72327" y="4404596"/>
            <a:ext cx="1119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pecific offshore spawning locations unknown</a:t>
            </a: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Don’t focus too much on the specific example (unknown catch)</a:t>
            </a:r>
          </a:p>
          <a:p>
            <a:pPr lvl="0"/>
            <a:r>
              <a:rPr lang="en-US" dirty="0" smtClean="0"/>
              <a:t>Focus on the general issue of </a:t>
            </a:r>
            <a:r>
              <a:rPr lang="en-US" u="sng" dirty="0" smtClean="0"/>
              <a:t>defining status </a:t>
            </a:r>
            <a:r>
              <a:rPr lang="en-US" dirty="0" smtClean="0"/>
              <a:t>when you have multiple plausible hypotheses</a:t>
            </a:r>
          </a:p>
          <a:p>
            <a:pPr lvl="1"/>
            <a:r>
              <a:rPr lang="en-US" dirty="0" smtClean="0"/>
              <a:t>Pros and Cons of the different options</a:t>
            </a:r>
          </a:p>
          <a:p>
            <a:pPr lvl="1"/>
            <a:r>
              <a:rPr lang="en-US" dirty="0" smtClean="0"/>
              <a:t>How would uncertainty be captured?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61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Group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Number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status indicator:</a:t>
            </a:r>
          </a:p>
          <a:p>
            <a:r>
              <a:rPr lang="en-US" dirty="0" smtClean="0"/>
              <a:t>Stock status: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5801948" y="2890141"/>
            <a:ext cx="4613503" cy="3286822"/>
            <a:chOff x="7578497" y="0"/>
            <a:chExt cx="4613503" cy="32868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8497" y="0"/>
              <a:ext cx="4613503" cy="3286822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963593" y="2252749"/>
              <a:ext cx="42284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71461" y="1179294"/>
              <a:ext cx="161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plot here</a:t>
              </a:r>
              <a:endParaRPr lang="en-CA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742406" y="591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Submit all slides to </a:t>
            </a:r>
            <a:r>
              <a:rPr lang="en-US" sz="1400" dirty="0" smtClean="0">
                <a:hlinkClick r:id="rId3"/>
              </a:rPr>
              <a:t>Tim.Barrett@dfo-mpo.gc.ca</a:t>
            </a:r>
            <a:r>
              <a:rPr lang="en-US" sz="1400" dirty="0" smtClean="0"/>
              <a:t> when complete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1643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7344" cy="67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49" y="3428521"/>
            <a:ext cx="6350251" cy="3429479"/>
          </a:xfrm>
          <a:prstGeom prst="rect">
            <a:avLst/>
          </a:prstGeom>
        </p:spPr>
      </p:pic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8161913" y="3778682"/>
            <a:ext cx="1703705" cy="80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</a:t>
            </a:r>
            <a:r>
              <a:rPr lang="en-US" sz="1100" dirty="0" smtClean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spring/summer </a:t>
            </a:r>
            <a:r>
              <a:rPr lang="en-US" sz="1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feeding area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Arctic </a:t>
            </a:r>
            <a:r>
              <a:rPr lang="en-US" b="1" dirty="0" smtClean="0"/>
              <a:t>Sardine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 schooling fish that </a:t>
            </a:r>
            <a:r>
              <a:rPr lang="en-US" dirty="0" smtClean="0"/>
              <a:t>migrates and forms </a:t>
            </a:r>
            <a:r>
              <a:rPr lang="en-US" dirty="0"/>
              <a:t>predictable aggregations for </a:t>
            </a:r>
            <a:r>
              <a:rPr lang="en-US" dirty="0">
                <a:solidFill>
                  <a:srgbClr val="C00000"/>
                </a:solidFill>
              </a:rPr>
              <a:t>feeding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overwintering</a:t>
            </a:r>
            <a:r>
              <a:rPr lang="en-US" dirty="0"/>
              <a:t>, and </a:t>
            </a:r>
            <a:r>
              <a:rPr lang="en-US" dirty="0">
                <a:solidFill>
                  <a:srgbClr val="00B050"/>
                </a:solidFill>
              </a:rPr>
              <a:t>spawning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730" y="494506"/>
            <a:ext cx="4410075" cy="10668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8062854" y="3570695"/>
            <a:ext cx="1901825" cy="9359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 rot="20810041">
            <a:off x="6690506" y="4825581"/>
            <a:ext cx="2002929" cy="97657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CA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 rot="20806258">
            <a:off x="6848910" y="5718752"/>
            <a:ext cx="2512692" cy="83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overwintering area</a:t>
            </a:r>
            <a:endParaRPr lang="en-CA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1" y="1573732"/>
            <a:ext cx="9784702" cy="528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Arctic </a:t>
            </a:r>
            <a:r>
              <a:rPr lang="en-US" b="1" dirty="0" smtClean="0"/>
              <a:t>Sardine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00B050"/>
                </a:solidFill>
              </a:rPr>
              <a:t>Fall Spawning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9785941" y="4115224"/>
            <a:ext cx="527084" cy="127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9938341" y="4267624"/>
            <a:ext cx="527084" cy="127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10210056" y="4155275"/>
            <a:ext cx="527084" cy="1275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flipH="1">
            <a:off x="10210056" y="3997836"/>
            <a:ext cx="527084" cy="1275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986864" y="6186128"/>
            <a:ext cx="527084" cy="1275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39462" y="5948781"/>
            <a:ext cx="527084" cy="1275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091862" y="6101181"/>
            <a:ext cx="527084" cy="1275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50269" y="4656592"/>
            <a:ext cx="527084" cy="1275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950269" y="4499153"/>
            <a:ext cx="527084" cy="1275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935380" y="6013358"/>
            <a:ext cx="527084" cy="1275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610031" y="4267624"/>
            <a:ext cx="527084" cy="1275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610031" y="4110185"/>
            <a:ext cx="527084" cy="12750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3956868" y="4048758"/>
            <a:ext cx="527084" cy="12750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667545" y="6101181"/>
            <a:ext cx="527084" cy="1275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65" l="0" r="100000">
                        <a14:foregroundMark x1="58188" y1="86957" x2="58188" y2="86957"/>
                        <a14:foregroundMark x1="63415" y1="80870" x2="63415" y2="80870"/>
                        <a14:foregroundMark x1="58188" y1="85217" x2="58188" y2="85217"/>
                        <a14:foregroundMark x1="65505" y1="76087" x2="65505" y2="76087"/>
                        <a14:foregroundMark x1="82927" y1="69565" x2="82927" y2="69565"/>
                        <a14:foregroundMark x1="78397" y1="64783" x2="78397" y2="64783"/>
                        <a14:foregroundMark x1="74913" y1="67826" x2="74913" y2="67826"/>
                        <a14:foregroundMark x1="87456" y1="67826" x2="87456" y2="67826"/>
                        <a14:foregroundMark x1="58188" y1="91304" x2="58188" y2="91304"/>
                        <a14:foregroundMark x1="58537" y1="93913" x2="58537" y2="93913"/>
                        <a14:foregroundMark x1="66551" y1="88696" x2="66551" y2="88696"/>
                        <a14:foregroundMark x1="68990" y1="73478" x2="68990" y2="73478"/>
                        <a14:foregroundMark x1="93031" y1="66087" x2="93031" y2="66087"/>
                        <a14:foregroundMark x1="89895" y1="58696" x2="89895" y2="58696"/>
                        <a14:foregroundMark x1="78049" y1="76522" x2="78049" y2="76522"/>
                        <a14:foregroundMark x1="71429" y1="83478" x2="71429" y2="83478"/>
                        <a14:foregroundMark x1="69686" y1="87391" x2="69686" y2="87391"/>
                        <a14:foregroundMark x1="79094" y1="81739" x2="79094" y2="81739"/>
                        <a14:foregroundMark x1="86760" y1="76522" x2="86760" y2="76522"/>
                        <a14:foregroundMark x1="82578" y1="80435" x2="82578" y2="80435"/>
                        <a14:foregroundMark x1="54355" y1="65652" x2="54355" y2="65652"/>
                        <a14:foregroundMark x1="81185" y1="46957" x2="81185" y2="46957"/>
                        <a14:foregroundMark x1="72822" y1="86087" x2="72822" y2="86087"/>
                        <a14:foregroundMark x1="90941" y1="74348" x2="90941" y2="74348"/>
                        <a14:foregroundMark x1="81533" y1="66522" x2="81533" y2="66522"/>
                        <a14:foregroundMark x1="77003" y1="63043" x2="77003" y2="63043"/>
                        <a14:foregroundMark x1="89199" y1="56957" x2="89199" y2="56957"/>
                        <a14:foregroundMark x1="73171" y1="74348" x2="73171" y2="74348"/>
                        <a14:foregroundMark x1="58885" y1="62609" x2="58885" y2="62609"/>
                        <a14:backgroundMark x1="42857" y1="39565" x2="42857" y2="39565"/>
                        <a14:backgroundMark x1="56098" y1="40000" x2="56098" y2="40000"/>
                        <a14:backgroundMark x1="37631" y1="48261" x2="36237" y2="48261"/>
                        <a14:backgroundMark x1="27178" y1="43478" x2="27178" y2="43478"/>
                        <a14:backgroundMark x1="11847" y1="53478" x2="11847" y2="53478"/>
                        <a14:backgroundMark x1="28223" y1="26087" x2="28223" y2="26087"/>
                        <a14:backgroundMark x1="17422" y1="30435" x2="17422" y2="30435"/>
                        <a14:backgroundMark x1="7666" y1="40000" x2="7666" y2="40000"/>
                        <a14:backgroundMark x1="66202" y1="26087" x2="66202" y2="26087"/>
                        <a14:backgroundMark x1="43554" y1="21739" x2="43554" y2="21739"/>
                        <a14:backgroundMark x1="50523" y1="22174" x2="50523" y2="22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4629" y="3776293"/>
            <a:ext cx="1475765" cy="11826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65" l="0" r="100000">
                        <a14:foregroundMark x1="58188" y1="86957" x2="58188" y2="86957"/>
                        <a14:foregroundMark x1="63415" y1="80870" x2="63415" y2="80870"/>
                        <a14:foregroundMark x1="58188" y1="85217" x2="58188" y2="85217"/>
                        <a14:foregroundMark x1="65505" y1="76087" x2="65505" y2="76087"/>
                        <a14:foregroundMark x1="82927" y1="69565" x2="82927" y2="69565"/>
                        <a14:foregroundMark x1="78397" y1="64783" x2="78397" y2="64783"/>
                        <a14:foregroundMark x1="74913" y1="67826" x2="74913" y2="67826"/>
                        <a14:foregroundMark x1="87456" y1="67826" x2="87456" y2="67826"/>
                        <a14:foregroundMark x1="58188" y1="91304" x2="58188" y2="91304"/>
                        <a14:foregroundMark x1="58537" y1="93913" x2="58537" y2="93913"/>
                        <a14:foregroundMark x1="66551" y1="88696" x2="66551" y2="88696"/>
                        <a14:foregroundMark x1="68990" y1="73478" x2="68990" y2="73478"/>
                        <a14:foregroundMark x1="93031" y1="66087" x2="93031" y2="66087"/>
                        <a14:foregroundMark x1="89895" y1="58696" x2="89895" y2="58696"/>
                        <a14:foregroundMark x1="78049" y1="76522" x2="78049" y2="76522"/>
                        <a14:foregroundMark x1="71429" y1="83478" x2="71429" y2="83478"/>
                        <a14:foregroundMark x1="69686" y1="87391" x2="69686" y2="87391"/>
                        <a14:foregroundMark x1="79094" y1="81739" x2="79094" y2="81739"/>
                        <a14:foregroundMark x1="86760" y1="76522" x2="86760" y2="76522"/>
                        <a14:foregroundMark x1="82578" y1="80435" x2="82578" y2="80435"/>
                        <a14:foregroundMark x1="54355" y1="65652" x2="54355" y2="65652"/>
                        <a14:foregroundMark x1="81185" y1="46957" x2="81185" y2="46957"/>
                        <a14:foregroundMark x1="72822" y1="86087" x2="72822" y2="86087"/>
                        <a14:foregroundMark x1="90941" y1="74348" x2="90941" y2="74348"/>
                        <a14:foregroundMark x1="81533" y1="66522" x2="81533" y2="66522"/>
                        <a14:foregroundMark x1="77003" y1="63043" x2="77003" y2="63043"/>
                        <a14:foregroundMark x1="89199" y1="56957" x2="89199" y2="56957"/>
                        <a14:foregroundMark x1="73171" y1="74348" x2="73171" y2="74348"/>
                        <a14:foregroundMark x1="58885" y1="62609" x2="58885" y2="62609"/>
                        <a14:backgroundMark x1="42857" y1="39565" x2="42857" y2="39565"/>
                        <a14:backgroundMark x1="56098" y1="40000" x2="56098" y2="40000"/>
                        <a14:backgroundMark x1="37631" y1="48261" x2="36237" y2="48261"/>
                        <a14:backgroundMark x1="27178" y1="43478" x2="27178" y2="43478"/>
                        <a14:backgroundMark x1="11847" y1="53478" x2="11847" y2="53478"/>
                        <a14:backgroundMark x1="28223" y1="26087" x2="28223" y2="26087"/>
                        <a14:backgroundMark x1="17422" y1="30435" x2="17422" y2="30435"/>
                        <a14:backgroundMark x1="7666" y1="40000" x2="7666" y2="40000"/>
                        <a14:backgroundMark x1="66202" y1="26087" x2="66202" y2="26087"/>
                        <a14:backgroundMark x1="43554" y1="21739" x2="43554" y2="21739"/>
                        <a14:backgroundMark x1="50523" y1="22174" x2="50523" y2="22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8655" y="4184452"/>
            <a:ext cx="1337396" cy="10717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65" l="0" r="100000">
                        <a14:foregroundMark x1="58188" y1="86957" x2="58188" y2="86957"/>
                        <a14:foregroundMark x1="63415" y1="80870" x2="63415" y2="80870"/>
                        <a14:foregroundMark x1="58188" y1="85217" x2="58188" y2="85217"/>
                        <a14:foregroundMark x1="65505" y1="76087" x2="65505" y2="76087"/>
                        <a14:foregroundMark x1="82927" y1="69565" x2="82927" y2="69565"/>
                        <a14:foregroundMark x1="78397" y1="64783" x2="78397" y2="64783"/>
                        <a14:foregroundMark x1="74913" y1="67826" x2="74913" y2="67826"/>
                        <a14:foregroundMark x1="87456" y1="67826" x2="87456" y2="67826"/>
                        <a14:foregroundMark x1="58188" y1="91304" x2="58188" y2="91304"/>
                        <a14:foregroundMark x1="58537" y1="93913" x2="58537" y2="93913"/>
                        <a14:foregroundMark x1="66551" y1="88696" x2="66551" y2="88696"/>
                        <a14:foregroundMark x1="68990" y1="73478" x2="68990" y2="73478"/>
                        <a14:foregroundMark x1="93031" y1="66087" x2="93031" y2="66087"/>
                        <a14:foregroundMark x1="89895" y1="58696" x2="89895" y2="58696"/>
                        <a14:foregroundMark x1="78049" y1="76522" x2="78049" y2="76522"/>
                        <a14:foregroundMark x1="71429" y1="83478" x2="71429" y2="83478"/>
                        <a14:foregroundMark x1="69686" y1="87391" x2="69686" y2="87391"/>
                        <a14:foregroundMark x1="79094" y1="81739" x2="79094" y2="81739"/>
                        <a14:foregroundMark x1="86760" y1="76522" x2="86760" y2="76522"/>
                        <a14:foregroundMark x1="82578" y1="80435" x2="82578" y2="80435"/>
                        <a14:foregroundMark x1="54355" y1="65652" x2="54355" y2="65652"/>
                        <a14:foregroundMark x1="81185" y1="46957" x2="81185" y2="46957"/>
                        <a14:foregroundMark x1="72822" y1="86087" x2="72822" y2="86087"/>
                        <a14:foregroundMark x1="90941" y1="74348" x2="90941" y2="74348"/>
                        <a14:foregroundMark x1="81533" y1="66522" x2="81533" y2="66522"/>
                        <a14:foregroundMark x1="77003" y1="63043" x2="77003" y2="63043"/>
                        <a14:foregroundMark x1="89199" y1="56957" x2="89199" y2="56957"/>
                        <a14:foregroundMark x1="73171" y1="74348" x2="73171" y2="74348"/>
                        <a14:foregroundMark x1="58885" y1="62609" x2="58885" y2="62609"/>
                        <a14:backgroundMark x1="42857" y1="39565" x2="42857" y2="39565"/>
                        <a14:backgroundMark x1="56098" y1="40000" x2="56098" y2="40000"/>
                        <a14:backgroundMark x1="37631" y1="48261" x2="36237" y2="48261"/>
                        <a14:backgroundMark x1="27178" y1="43478" x2="27178" y2="43478"/>
                        <a14:backgroundMark x1="11847" y1="53478" x2="11847" y2="53478"/>
                        <a14:backgroundMark x1="28223" y1="26087" x2="28223" y2="26087"/>
                        <a14:backgroundMark x1="17422" y1="30435" x2="17422" y2="30435"/>
                        <a14:backgroundMark x1="7666" y1="40000" x2="7666" y2="40000"/>
                        <a14:backgroundMark x1="66202" y1="26087" x2="66202" y2="26087"/>
                        <a14:backgroundMark x1="43554" y1="21739" x2="43554" y2="21739"/>
                        <a14:backgroundMark x1="50523" y1="22174" x2="50523" y2="22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406573" y="5649293"/>
            <a:ext cx="1339753" cy="10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14300</TotalTime>
  <Words>1637</Words>
  <Application>Microsoft Office PowerPoint</Application>
  <PresentationFormat>Widescreen</PresentationFormat>
  <Paragraphs>302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Calibri Light</vt:lpstr>
      <vt:lpstr>Century Gothic</vt:lpstr>
      <vt:lpstr>Garamond</vt:lpstr>
      <vt:lpstr>Segoe UI</vt:lpstr>
      <vt:lpstr>Segoe UI Historic</vt:lpstr>
      <vt:lpstr>Times New Roman</vt:lpstr>
      <vt:lpstr>Office Theme</vt:lpstr>
      <vt:lpstr>PowerPoint Presentation</vt:lpstr>
      <vt:lpstr>Objectives</vt:lpstr>
      <vt:lpstr>Overview</vt:lpstr>
      <vt:lpstr>Setup</vt:lpstr>
      <vt:lpstr>Setup</vt:lpstr>
      <vt:lpstr>Arctic Sardine</vt:lpstr>
      <vt:lpstr>Arctic Sardine</vt:lpstr>
      <vt:lpstr>Arctic Sardine</vt:lpstr>
      <vt:lpstr>Arctic Sardine – Fall Spawning</vt:lpstr>
      <vt:lpstr>Arctic Sardine – Overwintering</vt:lpstr>
      <vt:lpstr>Arctic Sardine – Spring Summer Feeding</vt:lpstr>
      <vt:lpstr>Arctic Sardine – Fall Spawning</vt:lpstr>
      <vt:lpstr>Exercise 1</vt:lpstr>
      <vt:lpstr>Exercise 1</vt:lpstr>
      <vt:lpstr>Exercise 1</vt:lpstr>
      <vt:lpstr>Exercise 1</vt:lpstr>
      <vt:lpstr>Exercise 1</vt:lpstr>
      <vt:lpstr>Exercise 1</vt:lpstr>
      <vt:lpstr>Exercise 1</vt:lpstr>
      <vt:lpstr>Exercise 1 Activity</vt:lpstr>
      <vt:lpstr>Exercise 1</vt:lpstr>
      <vt:lpstr>Exercise 1</vt:lpstr>
      <vt:lpstr>PowerPoint Presentation</vt:lpstr>
      <vt:lpstr>Exercise 1</vt:lpstr>
      <vt:lpstr>Exercise 1</vt:lpstr>
      <vt:lpstr>Exercise 1 Presentation Slides  (to share at the workshop tomorrow)</vt:lpstr>
      <vt:lpstr>Break Out Group Add Number</vt:lpstr>
      <vt:lpstr>~90 Minutes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</vt:lpstr>
      <vt:lpstr>Exercise 2 Presentation Slide  (to share at the workshop tomorrow)</vt:lpstr>
      <vt:lpstr>Break Out Group Add Number</vt:lpstr>
      <vt:lpstr>Uncertainty</vt:lpstr>
      <vt:lpstr>PowerPoint Presentation</vt:lpstr>
      <vt:lpstr>Exercise 3</vt:lpstr>
      <vt:lpstr>Exercise 3</vt:lpstr>
      <vt:lpstr>Exercise 3</vt:lpstr>
      <vt:lpstr>Exercise 3</vt:lpstr>
      <vt:lpstr>Exercise 3</vt:lpstr>
      <vt:lpstr>Exercise 3</vt:lpstr>
      <vt:lpstr>Exercise 3</vt:lpstr>
      <vt:lpstr>Candidate Approaches</vt:lpstr>
      <vt:lpstr>Candidate Approaches</vt:lpstr>
      <vt:lpstr>Dynamic SSB0</vt:lpstr>
      <vt:lpstr>Dynamic SSB0</vt:lpstr>
      <vt:lpstr>Dynamic SSB0</vt:lpstr>
      <vt:lpstr>Dynamic SSB0</vt:lpstr>
      <vt:lpstr>Candidate Approaches</vt:lpstr>
      <vt:lpstr>Candidate Approaches</vt:lpstr>
      <vt:lpstr>Candidate Approaches</vt:lpstr>
      <vt:lpstr>Candidate Approaches</vt:lpstr>
      <vt:lpstr>PowerPoint Presentation</vt:lpstr>
      <vt:lpstr>Exercise 4</vt:lpstr>
      <vt:lpstr>Exercise 4</vt:lpstr>
      <vt:lpstr>2 Models with Different Assumptions for Historical Catch</vt:lpstr>
      <vt:lpstr>Exercise 4</vt:lpstr>
      <vt:lpstr>Exercise 4</vt:lpstr>
      <vt:lpstr>Exercise 4</vt:lpstr>
      <vt:lpstr>Exercise 4</vt:lpstr>
      <vt:lpstr>Exercise 4</vt:lpstr>
      <vt:lpstr>Break Out Group Add Number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TESA/NOG LRP Workshop</dc:title>
  <dc:creator>Barrett, Tim</dc:creator>
  <cp:lastModifiedBy>Barrett, Tim</cp:lastModifiedBy>
  <cp:revision>158</cp:revision>
  <dcterms:created xsi:type="dcterms:W3CDTF">2021-10-28T18:18:48Z</dcterms:created>
  <dcterms:modified xsi:type="dcterms:W3CDTF">2021-12-03T13:51:04Z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2021-10-29T19:01:47Z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87e431e7-9cbb-4d92-a417-0000612a18d4</vt:lpwstr>
  </property>
</Properties>
</file>