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8" r:id="rId3"/>
    <p:sldId id="258" r:id="rId4"/>
    <p:sldId id="260" r:id="rId5"/>
    <p:sldId id="259" r:id="rId6"/>
    <p:sldId id="261" r:id="rId7"/>
    <p:sldId id="262" r:id="rId8"/>
    <p:sldId id="263" r:id="rId9"/>
    <p:sldId id="266" r:id="rId10"/>
    <p:sldId id="267" r:id="rId11"/>
    <p:sldId id="268" r:id="rId12"/>
    <p:sldId id="269" r:id="rId13"/>
    <p:sldId id="270" r:id="rId14"/>
    <p:sldId id="271" r:id="rId15"/>
    <p:sldId id="272" r:id="rId16"/>
    <p:sldId id="280" r:id="rId17"/>
    <p:sldId id="274" r:id="rId18"/>
    <p:sldId id="275" r:id="rId19"/>
    <p:sldId id="273" r:id="rId20"/>
    <p:sldId id="276" r:id="rId21"/>
    <p:sldId id="28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6AABD-E93E-42E6-BA32-70C8FA2094CC}" type="datetimeFigureOut">
              <a:rPr lang="en-CA" smtClean="0"/>
              <a:t>2021-12-01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0139E-F6BD-4817-9E0A-149860769A9D}" type="slidenum">
              <a:rPr lang="en-CA" smtClean="0"/>
              <a:t>‹#›</a:t>
            </a:fld>
            <a:endParaRPr lang="en-CA"/>
          </a:p>
        </p:txBody>
      </p:sp>
    </p:spTree>
    <p:extLst>
      <p:ext uri="{BB962C8B-B14F-4D97-AF65-F5344CB8AC3E}">
        <p14:creationId xmlns:p14="http://schemas.microsoft.com/office/powerpoint/2010/main" val="204966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04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7BFE67F-78B6-43DF-AD67-B9ECA53A2074}"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265397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BFE67F-78B6-43DF-AD67-B9ECA53A2074}"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188923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BFE67F-78B6-43DF-AD67-B9ECA53A2074}"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240433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0D6541-6A28-4C84-AE9F-73751BB3182A}"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47783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1775" y="3449637"/>
            <a:ext cx="1161423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7292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BFE67F-78B6-43DF-AD67-B9ECA53A2074}"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290004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BFE67F-78B6-43DF-AD67-B9ECA53A2074}" type="datetimeFigureOut">
              <a:rPr lang="en-CA" smtClean="0"/>
              <a:t>2021-12-01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110595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7BFE67F-78B6-43DF-AD67-B9ECA53A2074}"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2258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7BFE67F-78B6-43DF-AD67-B9ECA53A2074}" type="datetimeFigureOut">
              <a:rPr lang="en-CA" smtClean="0"/>
              <a:t>2021-12-01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36171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7BFE67F-78B6-43DF-AD67-B9ECA53A2074}" type="datetimeFigureOut">
              <a:rPr lang="en-CA" smtClean="0"/>
              <a:t>2021-12-01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99453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FE67F-78B6-43DF-AD67-B9ECA53A2074}" type="datetimeFigureOut">
              <a:rPr lang="en-CA" smtClean="0"/>
              <a:t>2021-12-01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80222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BFE67F-78B6-43DF-AD67-B9ECA53A2074}"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372017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BFE67F-78B6-43DF-AD67-B9ECA53A2074}" type="datetimeFigureOut">
              <a:rPr lang="en-CA" smtClean="0"/>
              <a:t>2021-12-01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5269B5-A271-4858-B00F-0C71ED948598}" type="slidenum">
              <a:rPr lang="en-CA" smtClean="0"/>
              <a:t>‹#›</a:t>
            </a:fld>
            <a:endParaRPr lang="en-CA"/>
          </a:p>
        </p:txBody>
      </p:sp>
    </p:spTree>
    <p:extLst>
      <p:ext uri="{BB962C8B-B14F-4D97-AF65-F5344CB8AC3E}">
        <p14:creationId xmlns:p14="http://schemas.microsoft.com/office/powerpoint/2010/main" val="361591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FE67F-78B6-43DF-AD67-B9ECA53A2074}" type="datetimeFigureOut">
              <a:rPr lang="en-CA" smtClean="0"/>
              <a:t>2021-12-01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269B5-A271-4858-B00F-0C71ED948598}" type="slidenum">
              <a:rPr lang="en-CA" smtClean="0"/>
              <a:t>‹#›</a:t>
            </a:fld>
            <a:endParaRPr lang="en-CA"/>
          </a:p>
        </p:txBody>
      </p:sp>
    </p:spTree>
    <p:extLst>
      <p:ext uri="{BB962C8B-B14F-4D97-AF65-F5344CB8AC3E}">
        <p14:creationId xmlns:p14="http://schemas.microsoft.com/office/powerpoint/2010/main" val="37911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7506" y="1122363"/>
            <a:ext cx="11649694"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A" altLang="en-US" sz="6000" dirty="0" smtClean="0">
                <a:solidFill>
                  <a:schemeClr val="tx2"/>
                </a:solidFill>
                <a:latin typeface="+mn-lt"/>
                <a:ea typeface="Segoe UI Historic" panose="020B0502040204020203" pitchFamily="34" charset="0"/>
                <a:cs typeface="Segoe UI" panose="020B0502040204020203" pitchFamily="34" charset="0"/>
              </a:rPr>
              <a:t>Limit Reference Points and the </a:t>
            </a:r>
            <a:br>
              <a:rPr lang="en-CA" altLang="en-US" sz="6000" dirty="0" smtClean="0">
                <a:solidFill>
                  <a:schemeClr val="tx2"/>
                </a:solidFill>
                <a:latin typeface="+mn-lt"/>
                <a:ea typeface="Segoe UI Historic" panose="020B0502040204020203" pitchFamily="34" charset="0"/>
                <a:cs typeface="Segoe UI" panose="020B0502040204020203" pitchFamily="34" charset="0"/>
              </a:rPr>
            </a:br>
            <a:r>
              <a:rPr lang="en-CA" altLang="en-US" sz="6000" dirty="0" smtClean="0">
                <a:solidFill>
                  <a:schemeClr val="tx2"/>
                </a:solidFill>
                <a:latin typeface="+mn-lt"/>
                <a:ea typeface="Segoe UI Historic" panose="020B0502040204020203" pitchFamily="34" charset="0"/>
                <a:cs typeface="Segoe UI" panose="020B0502040204020203" pitchFamily="34" charset="0"/>
              </a:rPr>
              <a:t>Fish Stocks Provisions</a:t>
            </a:r>
            <a:endParaRPr lang="en-CA" sz="6000" dirty="0">
              <a:solidFill>
                <a:schemeClr val="tx2"/>
              </a:solidFill>
              <a:latin typeface="+mn-lt"/>
            </a:endParaRPr>
          </a:p>
        </p:txBody>
      </p:sp>
      <p:sp>
        <p:nvSpPr>
          <p:cNvPr id="6" name="Subtitle 2"/>
          <p:cNvSpPr txBox="1">
            <a:spLocks/>
          </p:cNvSpPr>
          <p:nvPr/>
        </p:nvSpPr>
        <p:spPr>
          <a:xfrm>
            <a:off x="237506" y="3602038"/>
            <a:ext cx="11649694"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altLang="en-US" sz="3600" i="1" dirty="0" smtClean="0">
                <a:solidFill>
                  <a:schemeClr val="tx2"/>
                </a:solidFill>
                <a:ea typeface="Segoe UI Historic" panose="020B0502040204020203" pitchFamily="34" charset="0"/>
                <a:cs typeface="Segoe UI" panose="020B0502040204020203" pitchFamily="34" charset="0"/>
              </a:rPr>
              <a:t>Joint TESA/NOG Workshop</a:t>
            </a:r>
            <a:endParaRPr lang="en-US" altLang="en-US" sz="3600" dirty="0" smtClean="0">
              <a:solidFill>
                <a:schemeClr val="tx2"/>
              </a:solidFill>
              <a:ea typeface="Segoe UI Historic" panose="020B0502040204020203" pitchFamily="34" charset="0"/>
              <a:cs typeface="Segoe UI" panose="020B0502040204020203" pitchFamily="34" charset="0"/>
            </a:endParaRPr>
          </a:p>
          <a:p>
            <a:pPr marL="0" indent="0" algn="r">
              <a:buNone/>
            </a:pPr>
            <a:r>
              <a:rPr lang="en-US" altLang="en-US" i="1" dirty="0">
                <a:solidFill>
                  <a:schemeClr val="tx2"/>
                </a:solidFill>
                <a:ea typeface="Segoe UI Historic" panose="020B0502040204020203" pitchFamily="34" charset="0"/>
                <a:cs typeface="Segoe UI" panose="020B0502040204020203" pitchFamily="34" charset="0"/>
              </a:rPr>
              <a:t>Break-out Group </a:t>
            </a:r>
            <a:r>
              <a:rPr lang="en-US" altLang="en-US" i="1" dirty="0" smtClean="0">
                <a:solidFill>
                  <a:schemeClr val="tx2"/>
                </a:solidFill>
                <a:ea typeface="Segoe UI Historic" panose="020B0502040204020203" pitchFamily="34" charset="0"/>
                <a:cs typeface="Segoe UI" panose="020B0502040204020203" pitchFamily="34" charset="0"/>
              </a:rPr>
              <a:t>Exercise 1</a:t>
            </a:r>
            <a:endParaRPr lang="en-CA" dirty="0">
              <a:solidFill>
                <a:schemeClr val="accent1">
                  <a:lumMod val="50000"/>
                </a:schemeClr>
              </a:solidFill>
            </a:endParaRPr>
          </a:p>
        </p:txBody>
      </p:sp>
      <p:sp>
        <p:nvSpPr>
          <p:cNvPr id="7" name="Subtitle 2"/>
          <p:cNvSpPr txBox="1">
            <a:spLocks/>
          </p:cNvSpPr>
          <p:nvPr/>
        </p:nvSpPr>
        <p:spPr>
          <a:xfrm>
            <a:off x="2420938" y="5554663"/>
            <a:ext cx="9466262" cy="1012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endParaRPr lang="nb-NO" altLang="en-US" sz="2400" dirty="0" smtClean="0">
              <a:solidFill>
                <a:schemeClr val="tx2"/>
              </a:solidFill>
              <a:ea typeface="Segoe UI Historic" panose="020B0502040204020203" pitchFamily="34" charset="0"/>
              <a:cs typeface="Segoe UI" panose="020B0502040204020203" pitchFamily="34" charset="0"/>
            </a:endParaRPr>
          </a:p>
          <a:p>
            <a:pPr marL="0" indent="0" algn="r">
              <a:buNone/>
              <a:defRPr/>
            </a:pPr>
            <a:r>
              <a:rPr lang="nb-NO" altLang="en-US" sz="2400" dirty="0" smtClean="0">
                <a:solidFill>
                  <a:schemeClr val="tx2"/>
                </a:solidFill>
                <a:ea typeface="Segoe UI Historic" panose="020B0502040204020203" pitchFamily="34" charset="0"/>
                <a:cs typeface="Segoe UI" panose="020B0502040204020203" pitchFamily="34" charset="0"/>
              </a:rPr>
              <a:t>November 30 2021</a:t>
            </a:r>
          </a:p>
        </p:txBody>
      </p:sp>
      <p:pic>
        <p:nvPicPr>
          <p:cNvPr id="8" name="Picture 2" descr="Image result for fisheries and oceans ca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050" y="114300"/>
            <a:ext cx="29813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44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Group 2</a:t>
            </a:r>
            <a:endParaRPr lang="en-CA" dirty="0"/>
          </a:p>
        </p:txBody>
      </p:sp>
      <p:sp>
        <p:nvSpPr>
          <p:cNvPr id="3" name="Content Placeholder 2"/>
          <p:cNvSpPr>
            <a:spLocks noGrp="1"/>
          </p:cNvSpPr>
          <p:nvPr>
            <p:ph idx="1"/>
          </p:nvPr>
        </p:nvSpPr>
        <p:spPr>
          <a:xfrm>
            <a:off x="838200" y="1825625"/>
            <a:ext cx="5093250" cy="4351338"/>
          </a:xfrm>
        </p:spPr>
        <p:txBody>
          <a:bodyPr>
            <a:normAutofit lnSpcReduction="10000"/>
          </a:bodyPr>
          <a:lstStyle/>
          <a:p>
            <a:r>
              <a:rPr lang="en-US" dirty="0" smtClean="0"/>
              <a:t>Spatial Area: </a:t>
            </a:r>
            <a:r>
              <a:rPr lang="en-US" dirty="0" smtClean="0">
                <a:solidFill>
                  <a:schemeClr val="accent1">
                    <a:lumMod val="75000"/>
                  </a:schemeClr>
                </a:solidFill>
              </a:rPr>
              <a:t>Stock</a:t>
            </a:r>
          </a:p>
          <a:p>
            <a:r>
              <a:rPr lang="en-US" dirty="0" smtClean="0"/>
              <a:t>Indicator: </a:t>
            </a:r>
            <a:r>
              <a:rPr lang="en-US" dirty="0" smtClean="0">
                <a:solidFill>
                  <a:schemeClr val="accent1">
                    <a:lumMod val="75000"/>
                  </a:schemeClr>
                </a:solidFill>
              </a:rPr>
              <a:t>Acoustic survey index</a:t>
            </a:r>
          </a:p>
          <a:p>
            <a:r>
              <a:rPr lang="en-US" dirty="0" smtClean="0"/>
              <a:t>LRP: </a:t>
            </a:r>
            <a:r>
              <a:rPr lang="en-US" dirty="0" smtClean="0">
                <a:solidFill>
                  <a:schemeClr val="accent1">
                    <a:lumMod val="75000"/>
                  </a:schemeClr>
                </a:solidFill>
              </a:rPr>
              <a:t>Mean of lowest 3 years of time series</a:t>
            </a:r>
          </a:p>
          <a:p>
            <a:r>
              <a:rPr lang="en-US" dirty="0" smtClean="0"/>
              <a:t>Rationale: </a:t>
            </a:r>
          </a:p>
          <a:p>
            <a:pPr marL="0" indent="0">
              <a:buNone/>
            </a:pPr>
            <a:r>
              <a:rPr lang="en-US" sz="2200" dirty="0">
                <a:solidFill>
                  <a:schemeClr val="accent1">
                    <a:lumMod val="75000"/>
                  </a:schemeClr>
                </a:solidFill>
              </a:rPr>
              <a:t>-</a:t>
            </a:r>
            <a:r>
              <a:rPr lang="en-US" sz="2200" dirty="0" smtClean="0">
                <a:solidFill>
                  <a:schemeClr val="accent1">
                    <a:lumMod val="75000"/>
                  </a:schemeClr>
                </a:solidFill>
              </a:rPr>
              <a:t>The acoustic index is directly proportional to the abundance of the stock and represents a spatial distribution of spawning stock</a:t>
            </a:r>
          </a:p>
          <a:p>
            <a:pPr marL="0" indent="0">
              <a:buNone/>
            </a:pPr>
            <a:r>
              <a:rPr lang="en-US" sz="2200" dirty="0" smtClean="0">
                <a:solidFill>
                  <a:schemeClr val="accent1">
                    <a:lumMod val="75000"/>
                  </a:schemeClr>
                </a:solidFill>
              </a:rPr>
              <a:t>-Using the lowest 3 years to set a mean value that the stock has recovered from in the time series.</a:t>
            </a:r>
            <a:endParaRPr lang="en-CA" sz="2200" dirty="0">
              <a:solidFill>
                <a:schemeClr val="accent1">
                  <a:lumMod val="75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988" y="2215397"/>
            <a:ext cx="4869097" cy="3571794"/>
          </a:xfrm>
          <a:prstGeom prst="rect">
            <a:avLst/>
          </a:prstGeom>
        </p:spPr>
      </p:pic>
      <p:sp>
        <p:nvSpPr>
          <p:cNvPr id="13" name="TextBox 12"/>
          <p:cNvSpPr txBox="1"/>
          <p:nvPr/>
        </p:nvSpPr>
        <p:spPr>
          <a:xfrm>
            <a:off x="7010400" y="3857897"/>
            <a:ext cx="1924594" cy="369332"/>
          </a:xfrm>
          <a:prstGeom prst="rect">
            <a:avLst/>
          </a:prstGeom>
          <a:noFill/>
        </p:spPr>
        <p:txBody>
          <a:bodyPr wrap="square" rtlCol="0">
            <a:spAutoFit/>
          </a:bodyPr>
          <a:lstStyle/>
          <a:p>
            <a:r>
              <a:rPr lang="en-US" dirty="0" smtClean="0"/>
              <a:t>LRP = 606.33 </a:t>
            </a:r>
            <a:r>
              <a:rPr lang="en-US" dirty="0" err="1" smtClean="0"/>
              <a:t>kt</a:t>
            </a:r>
            <a:endParaRPr lang="en-US" dirty="0"/>
          </a:p>
        </p:txBody>
      </p:sp>
      <p:sp>
        <p:nvSpPr>
          <p:cNvPr id="14" name="Oval 13"/>
          <p:cNvSpPr/>
          <p:nvPr/>
        </p:nvSpPr>
        <p:spPr>
          <a:xfrm>
            <a:off x="9710055" y="3944982"/>
            <a:ext cx="87086" cy="91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966963" y="4097382"/>
            <a:ext cx="87086" cy="91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415457" y="4310745"/>
            <a:ext cx="87086" cy="91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167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728"/>
            <a:ext cx="10515600" cy="1325563"/>
          </a:xfrm>
        </p:spPr>
        <p:txBody>
          <a:bodyPr/>
          <a:lstStyle/>
          <a:p>
            <a:r>
              <a:rPr lang="en-US" dirty="0" smtClean="0"/>
              <a:t>Break Out Group 3</a:t>
            </a:r>
            <a:endParaRPr lang="en-CA" dirty="0"/>
          </a:p>
        </p:txBody>
      </p:sp>
      <p:sp>
        <p:nvSpPr>
          <p:cNvPr id="3" name="Content Placeholder 2"/>
          <p:cNvSpPr>
            <a:spLocks noGrp="1"/>
          </p:cNvSpPr>
          <p:nvPr>
            <p:ph idx="1"/>
          </p:nvPr>
        </p:nvSpPr>
        <p:spPr>
          <a:xfrm>
            <a:off x="838200" y="1015712"/>
            <a:ext cx="10515600" cy="2098259"/>
          </a:xfrm>
        </p:spPr>
        <p:txBody>
          <a:bodyPr>
            <a:normAutofit fontScale="62500" lnSpcReduction="20000"/>
          </a:bodyPr>
          <a:lstStyle/>
          <a:p>
            <a:r>
              <a:rPr lang="en-US" dirty="0" smtClean="0"/>
              <a:t>Spatial Area: MU1</a:t>
            </a:r>
          </a:p>
          <a:p>
            <a:r>
              <a:rPr lang="en-US" dirty="0" smtClean="0"/>
              <a:t>Indicator: MU1 Acoustic survey</a:t>
            </a:r>
          </a:p>
          <a:p>
            <a:r>
              <a:rPr lang="en-US" dirty="0" smtClean="0"/>
              <a:t>Candidate LRPs: (</a:t>
            </a:r>
            <a:r>
              <a:rPr lang="en-US" dirty="0" err="1" smtClean="0"/>
              <a:t>i</a:t>
            </a:r>
            <a:r>
              <a:rPr lang="en-US" dirty="0" smtClean="0"/>
              <a:t>) Average of the time series, (ii) 0.5x desired state </a:t>
            </a:r>
            <a:r>
              <a:rPr lang="en-US" dirty="0"/>
              <a:t>(3 higher points</a:t>
            </a:r>
            <a:r>
              <a:rPr lang="en-US" dirty="0" smtClean="0"/>
              <a:t>), or (iii) average of years 35-40 (not shown)</a:t>
            </a:r>
          </a:p>
          <a:p>
            <a:r>
              <a:rPr lang="en-US" dirty="0" smtClean="0"/>
              <a:t>Rationale: (</a:t>
            </a:r>
            <a:r>
              <a:rPr lang="en-US" dirty="0" err="1" smtClean="0"/>
              <a:t>i</a:t>
            </a:r>
            <a:r>
              <a:rPr lang="en-US" dirty="0" smtClean="0"/>
              <a:t>) stock likely declined significantly prior to year 25, so entire period wit data could be considered depleted with no evidence of recovery, (ii) beginning of the time period may be considered a desired state, with LRP at half that value, (iii) relative stability in years 35-40 prior to further declines &gt; year 45.</a:t>
            </a:r>
            <a:endParaRPr lang="en-CA"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591" y="3113971"/>
            <a:ext cx="5421300" cy="3191063"/>
          </a:xfrm>
          <a:prstGeom prst="rect">
            <a:avLst/>
          </a:prstGeom>
        </p:spPr>
      </p:pic>
      <p:pic>
        <p:nvPicPr>
          <p:cNvPr id="5" name="Image 4"/>
          <p:cNvPicPr>
            <a:picLocks noChangeAspect="1"/>
          </p:cNvPicPr>
          <p:nvPr/>
        </p:nvPicPr>
        <p:blipFill>
          <a:blip r:embed="rId3"/>
          <a:stretch>
            <a:fillRect/>
          </a:stretch>
        </p:blipFill>
        <p:spPr>
          <a:xfrm>
            <a:off x="594311" y="3195365"/>
            <a:ext cx="5338189" cy="3142142"/>
          </a:xfrm>
          <a:prstGeom prst="rect">
            <a:avLst/>
          </a:prstGeom>
        </p:spPr>
      </p:pic>
      <p:sp>
        <p:nvSpPr>
          <p:cNvPr id="6" name="TextBox 5"/>
          <p:cNvSpPr txBox="1"/>
          <p:nvPr/>
        </p:nvSpPr>
        <p:spPr>
          <a:xfrm>
            <a:off x="8921555" y="6403924"/>
            <a:ext cx="2865336" cy="369332"/>
          </a:xfrm>
          <a:prstGeom prst="rect">
            <a:avLst/>
          </a:prstGeom>
          <a:noFill/>
        </p:spPr>
        <p:txBody>
          <a:bodyPr wrap="none" rtlCol="0">
            <a:spAutoFit/>
          </a:bodyPr>
          <a:lstStyle/>
          <a:p>
            <a:r>
              <a:rPr lang="en-US" dirty="0" smtClean="0"/>
              <a:t>* Suggest repeating for MU3</a:t>
            </a:r>
            <a:endParaRPr lang="en-US" dirty="0"/>
          </a:p>
        </p:txBody>
      </p:sp>
    </p:spTree>
    <p:extLst>
      <p:ext uri="{BB962C8B-B14F-4D97-AF65-F5344CB8AC3E}">
        <p14:creationId xmlns:p14="http://schemas.microsoft.com/office/powerpoint/2010/main" val="2751091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Group 4</a:t>
            </a:r>
            <a:endParaRPr lang="en-CA" dirty="0"/>
          </a:p>
        </p:txBody>
      </p:sp>
      <p:sp>
        <p:nvSpPr>
          <p:cNvPr id="3" name="Content Placeholder 2"/>
          <p:cNvSpPr>
            <a:spLocks noGrp="1"/>
          </p:cNvSpPr>
          <p:nvPr>
            <p:ph idx="1"/>
          </p:nvPr>
        </p:nvSpPr>
        <p:spPr/>
        <p:txBody>
          <a:bodyPr/>
          <a:lstStyle/>
          <a:p>
            <a:r>
              <a:rPr lang="en-US" dirty="0" smtClean="0"/>
              <a:t>Spatial Area: MU1</a:t>
            </a:r>
          </a:p>
          <a:p>
            <a:r>
              <a:rPr lang="en-US" dirty="0" smtClean="0"/>
              <a:t>Indicator: Acoustic survey</a:t>
            </a:r>
          </a:p>
          <a:p>
            <a:r>
              <a:rPr lang="en-US" dirty="0" smtClean="0"/>
              <a:t>LRP: To be determined from years of study</a:t>
            </a:r>
          </a:p>
          <a:p>
            <a:r>
              <a:rPr lang="en-US" dirty="0" smtClean="0"/>
              <a:t>Rationale: </a:t>
            </a:r>
            <a:endParaRPr lang="en-CA" dirty="0"/>
          </a:p>
        </p:txBody>
      </p:sp>
    </p:spTree>
    <p:extLst>
      <p:ext uri="{BB962C8B-B14F-4D97-AF65-F5344CB8AC3E}">
        <p14:creationId xmlns:p14="http://schemas.microsoft.com/office/powerpoint/2010/main" val="57130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Group 5</a:t>
            </a:r>
            <a:endParaRPr lang="en-CA" dirty="0"/>
          </a:p>
        </p:txBody>
      </p:sp>
      <p:sp>
        <p:nvSpPr>
          <p:cNvPr id="3" name="Content Placeholder 2"/>
          <p:cNvSpPr>
            <a:spLocks noGrp="1"/>
          </p:cNvSpPr>
          <p:nvPr>
            <p:ph idx="1"/>
          </p:nvPr>
        </p:nvSpPr>
        <p:spPr>
          <a:xfrm>
            <a:off x="838200" y="1825625"/>
            <a:ext cx="5294745" cy="4351338"/>
          </a:xfrm>
        </p:spPr>
        <p:txBody>
          <a:bodyPr>
            <a:normAutofit fontScale="92500" lnSpcReduction="20000"/>
          </a:bodyPr>
          <a:lstStyle/>
          <a:p>
            <a:r>
              <a:rPr lang="en-US" dirty="0" smtClean="0"/>
              <a:t>Spatial Area: whole area</a:t>
            </a:r>
          </a:p>
          <a:p>
            <a:r>
              <a:rPr lang="en-US" dirty="0" smtClean="0"/>
              <a:t>Indicator: Acoustic Index MU1&amp;3 summed</a:t>
            </a:r>
          </a:p>
          <a:p>
            <a:r>
              <a:rPr lang="en-US" dirty="0" smtClean="0"/>
              <a:t>LRP: Acoustic Index 40% average (MU1+MU3)=382 </a:t>
            </a:r>
            <a:r>
              <a:rPr lang="en-US" dirty="0" err="1" smtClean="0"/>
              <a:t>kt</a:t>
            </a:r>
            <a:endParaRPr lang="en-US" dirty="0" smtClean="0"/>
          </a:p>
          <a:p>
            <a:r>
              <a:rPr lang="en-US" dirty="0" smtClean="0"/>
              <a:t>Rationale: Acoustic index started well after exploitation began so </a:t>
            </a:r>
            <a:r>
              <a:rPr lang="en-US" dirty="0" err="1" smtClean="0"/>
              <a:t>Brec</a:t>
            </a:r>
            <a:r>
              <a:rPr lang="en-US" dirty="0" smtClean="0"/>
              <a:t> from index is too high while 20%B0 is too low. Demersal index indicates the stock has been considerably lower in the past and has recovered. Demersal index is roughly consistent with the acoustic index.</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610" y="1369945"/>
            <a:ext cx="4006899" cy="250082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609" y="4044716"/>
            <a:ext cx="3877299" cy="2533982"/>
          </a:xfrm>
          <a:prstGeom prst="rect">
            <a:avLst/>
          </a:prstGeom>
        </p:spPr>
      </p:pic>
      <p:sp>
        <p:nvSpPr>
          <p:cNvPr id="12" name="TextBox 11"/>
          <p:cNvSpPr txBox="1"/>
          <p:nvPr/>
        </p:nvSpPr>
        <p:spPr>
          <a:xfrm>
            <a:off x="7001163" y="1780702"/>
            <a:ext cx="1638910" cy="646331"/>
          </a:xfrm>
          <a:prstGeom prst="rect">
            <a:avLst/>
          </a:prstGeom>
          <a:noFill/>
        </p:spPr>
        <p:txBody>
          <a:bodyPr wrap="none" rtlCol="0">
            <a:spAutoFit/>
          </a:bodyPr>
          <a:lstStyle/>
          <a:p>
            <a:r>
              <a:rPr lang="en-US" dirty="0" smtClean="0"/>
              <a:t>Acoustic survey</a:t>
            </a:r>
          </a:p>
          <a:p>
            <a:r>
              <a:rPr lang="en-US" dirty="0"/>
              <a:t>a</a:t>
            </a:r>
            <a:r>
              <a:rPr lang="en-US" dirty="0" smtClean="0"/>
              <a:t>nd LRP</a:t>
            </a:r>
            <a:endParaRPr lang="en-US" dirty="0"/>
          </a:p>
        </p:txBody>
      </p:sp>
      <p:sp>
        <p:nvSpPr>
          <p:cNvPr id="13" name="TextBox 12"/>
          <p:cNvSpPr txBox="1"/>
          <p:nvPr/>
        </p:nvSpPr>
        <p:spPr>
          <a:xfrm>
            <a:off x="8435964" y="5209400"/>
            <a:ext cx="2084545" cy="923330"/>
          </a:xfrm>
          <a:prstGeom prst="rect">
            <a:avLst/>
          </a:prstGeom>
          <a:noFill/>
        </p:spPr>
        <p:txBody>
          <a:bodyPr wrap="none" rtlCol="0">
            <a:spAutoFit/>
          </a:bodyPr>
          <a:lstStyle/>
          <a:p>
            <a:r>
              <a:rPr lang="en-US" dirty="0" smtClean="0"/>
              <a:t>Correspondence </a:t>
            </a:r>
          </a:p>
          <a:p>
            <a:r>
              <a:rPr lang="en-US" dirty="0" smtClean="0"/>
              <a:t>Between Demersal</a:t>
            </a:r>
          </a:p>
          <a:p>
            <a:r>
              <a:rPr lang="en-US" dirty="0" smtClean="0"/>
              <a:t>and acoustic indices</a:t>
            </a:r>
            <a:endParaRPr lang="en-US" dirty="0"/>
          </a:p>
        </p:txBody>
      </p:sp>
    </p:spTree>
    <p:extLst>
      <p:ext uri="{BB962C8B-B14F-4D97-AF65-F5344CB8AC3E}">
        <p14:creationId xmlns:p14="http://schemas.microsoft.com/office/powerpoint/2010/main" val="5298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Group 6</a:t>
            </a:r>
            <a:endParaRPr lang="en-CA" dirty="0"/>
          </a:p>
        </p:txBody>
      </p:sp>
      <p:sp>
        <p:nvSpPr>
          <p:cNvPr id="3" name="Content Placeholder 2"/>
          <p:cNvSpPr>
            <a:spLocks noGrp="1"/>
          </p:cNvSpPr>
          <p:nvPr>
            <p:ph idx="1"/>
          </p:nvPr>
        </p:nvSpPr>
        <p:spPr/>
        <p:txBody>
          <a:bodyPr/>
          <a:lstStyle/>
          <a:p>
            <a:r>
              <a:rPr lang="en-US" dirty="0" smtClean="0"/>
              <a:t>Spatial Area:</a:t>
            </a:r>
          </a:p>
          <a:p>
            <a:r>
              <a:rPr lang="en-US" dirty="0" smtClean="0"/>
              <a:t>Indicator:</a:t>
            </a:r>
          </a:p>
          <a:p>
            <a:r>
              <a:rPr lang="en-US" dirty="0"/>
              <a:t>LRP</a:t>
            </a:r>
            <a:r>
              <a:rPr lang="en-US" dirty="0" smtClean="0"/>
              <a:t>: 40</a:t>
            </a:r>
            <a:r>
              <a:rPr lang="en-US" dirty="0"/>
              <a:t>% of </a:t>
            </a:r>
            <a:r>
              <a:rPr lang="en-US" dirty="0" smtClean="0"/>
              <a:t>estimate </a:t>
            </a:r>
            <a:r>
              <a:rPr lang="en-US" dirty="0"/>
              <a:t>for </a:t>
            </a:r>
            <a:r>
              <a:rPr lang="en-US" dirty="0" err="1" smtClean="0"/>
              <a:t>Bmsy</a:t>
            </a:r>
            <a:r>
              <a:rPr lang="en-US" dirty="0" smtClean="0"/>
              <a:t> </a:t>
            </a:r>
          </a:p>
          <a:p>
            <a:pPr marL="0" indent="0">
              <a:buNone/>
            </a:pPr>
            <a:r>
              <a:rPr lang="en-US" dirty="0" smtClean="0"/>
              <a:t>(based </a:t>
            </a:r>
            <a:r>
              <a:rPr lang="en-US" dirty="0"/>
              <a:t>on the </a:t>
            </a:r>
            <a:r>
              <a:rPr lang="en-US" dirty="0" smtClean="0"/>
              <a:t>maximum </a:t>
            </a:r>
            <a:r>
              <a:rPr lang="en-US" dirty="0"/>
              <a:t>in the time series</a:t>
            </a:r>
            <a:r>
              <a:rPr lang="en-US" dirty="0" smtClean="0"/>
              <a:t>)</a:t>
            </a:r>
          </a:p>
          <a:p>
            <a:r>
              <a:rPr lang="en-US" dirty="0" smtClean="0"/>
              <a:t>Rationale:  LRP based on data available and time constraints </a:t>
            </a:r>
          </a:p>
          <a:p>
            <a:pPr marL="0" indent="0">
              <a:buNone/>
            </a:pPr>
            <a:endParaRPr lang="en-CA" dirty="0"/>
          </a:p>
        </p:txBody>
      </p:sp>
      <p:sp>
        <p:nvSpPr>
          <p:cNvPr id="4" name="TextBox 3"/>
          <p:cNvSpPr txBox="1"/>
          <p:nvPr/>
        </p:nvSpPr>
        <p:spPr>
          <a:xfrm>
            <a:off x="3029964" y="1774910"/>
            <a:ext cx="906017" cy="523220"/>
          </a:xfrm>
          <a:prstGeom prst="rect">
            <a:avLst/>
          </a:prstGeom>
          <a:noFill/>
        </p:spPr>
        <p:txBody>
          <a:bodyPr wrap="none" rtlCol="0">
            <a:spAutoFit/>
          </a:bodyPr>
          <a:lstStyle/>
          <a:p>
            <a:r>
              <a:rPr lang="en-US" sz="2800" dirty="0" smtClean="0"/>
              <a:t>MU1</a:t>
            </a:r>
            <a:endParaRPr lang="en-US" sz="2800" dirty="0"/>
          </a:p>
        </p:txBody>
      </p:sp>
      <p:sp>
        <p:nvSpPr>
          <p:cNvPr id="11" name="TextBox 10"/>
          <p:cNvSpPr txBox="1"/>
          <p:nvPr/>
        </p:nvSpPr>
        <p:spPr>
          <a:xfrm>
            <a:off x="2586847" y="2307168"/>
            <a:ext cx="3683444" cy="523220"/>
          </a:xfrm>
          <a:prstGeom prst="rect">
            <a:avLst/>
          </a:prstGeom>
          <a:noFill/>
        </p:spPr>
        <p:txBody>
          <a:bodyPr wrap="none" rtlCol="0">
            <a:spAutoFit/>
          </a:bodyPr>
          <a:lstStyle/>
          <a:p>
            <a:r>
              <a:rPr lang="en-US" sz="2800" dirty="0" smtClean="0"/>
              <a:t>SSB from Acoustic Index</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734" y="1241503"/>
            <a:ext cx="4105848" cy="2629267"/>
          </a:xfrm>
          <a:prstGeom prst="rect">
            <a:avLst/>
          </a:prstGeom>
        </p:spPr>
      </p:pic>
      <p:sp>
        <p:nvSpPr>
          <p:cNvPr id="6" name="TextBox 5"/>
          <p:cNvSpPr txBox="1"/>
          <p:nvPr/>
        </p:nvSpPr>
        <p:spPr>
          <a:xfrm>
            <a:off x="8130018" y="4549676"/>
            <a:ext cx="3841158" cy="2308324"/>
          </a:xfrm>
          <a:prstGeom prst="rect">
            <a:avLst/>
          </a:prstGeom>
          <a:noFill/>
        </p:spPr>
        <p:txBody>
          <a:bodyPr wrap="square" rtlCol="0">
            <a:spAutoFit/>
          </a:bodyPr>
          <a:lstStyle/>
          <a:p>
            <a:r>
              <a:rPr lang="en-US" dirty="0" smtClean="0"/>
              <a:t>Orange line = 0.4*max AC Index</a:t>
            </a:r>
          </a:p>
          <a:p>
            <a:r>
              <a:rPr lang="en-US" dirty="0" smtClean="0"/>
              <a:t>Red line = B</a:t>
            </a:r>
            <a:r>
              <a:rPr lang="en-US" baseline="-25000" dirty="0" smtClean="0"/>
              <a:t>0.4msy</a:t>
            </a:r>
            <a:r>
              <a:rPr lang="en-US" dirty="0" smtClean="0"/>
              <a:t> *</a:t>
            </a:r>
          </a:p>
          <a:p>
            <a:endParaRPr lang="en-US" dirty="0"/>
          </a:p>
          <a:p>
            <a:r>
              <a:rPr lang="en-US" dirty="0" smtClean="0"/>
              <a:t>* calculated using a Bayesian State Space Surplus Production Model with  </a:t>
            </a:r>
            <a:r>
              <a:rPr lang="en-US" dirty="0"/>
              <a:t>package </a:t>
            </a:r>
            <a:r>
              <a:rPr lang="en-US" dirty="0" smtClean="0"/>
              <a:t>JABBA; priors a combination of package </a:t>
            </a:r>
            <a:r>
              <a:rPr lang="en-US" dirty="0" err="1" smtClean="0"/>
              <a:t>efaults</a:t>
            </a:r>
            <a:r>
              <a:rPr lang="en-US" dirty="0" smtClean="0"/>
              <a:t> and pretty dubious guess work; all blame lies with KL</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9589" y="4521938"/>
            <a:ext cx="2242184" cy="156952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5651" y="4385728"/>
            <a:ext cx="2046611" cy="1841950"/>
          </a:xfrm>
          <a:prstGeom prst="rect">
            <a:avLst/>
          </a:prstGeom>
        </p:spPr>
      </p:pic>
    </p:spTree>
    <p:extLst>
      <p:ext uri="{BB962C8B-B14F-4D97-AF65-F5344CB8AC3E}">
        <p14:creationId xmlns:p14="http://schemas.microsoft.com/office/powerpoint/2010/main" val="1758724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Out Group 6</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152" y="4228733"/>
            <a:ext cx="4105848" cy="262926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511" y="1690688"/>
            <a:ext cx="5083331" cy="355833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8473" y="460601"/>
            <a:ext cx="4035358" cy="3631822"/>
          </a:xfrm>
          <a:prstGeom prst="rect">
            <a:avLst/>
          </a:prstGeom>
        </p:spPr>
      </p:pic>
    </p:spTree>
    <p:extLst>
      <p:ext uri="{BB962C8B-B14F-4D97-AF65-F5344CB8AC3E}">
        <p14:creationId xmlns:p14="http://schemas.microsoft.com/office/powerpoint/2010/main" val="1712345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0" y="2700434"/>
            <a:ext cx="12192000" cy="1325563"/>
          </a:xfrm>
          <a:noFill/>
        </p:spPr>
        <p:txBody>
          <a:bodyPr>
            <a:normAutofit fontScale="90000"/>
          </a:bodyPr>
          <a:lstStyle/>
          <a:p>
            <a:pPr algn="ctr"/>
            <a:r>
              <a:rPr lang="en-US" sz="5400" dirty="0" smtClean="0">
                <a:solidFill>
                  <a:schemeClr val="bg1"/>
                </a:solidFill>
              </a:rPr>
              <a:t>Exercise 1 </a:t>
            </a:r>
            <a:br>
              <a:rPr lang="en-US" sz="5400" dirty="0" smtClean="0">
                <a:solidFill>
                  <a:schemeClr val="bg1"/>
                </a:solidFill>
              </a:rPr>
            </a:br>
            <a:r>
              <a:rPr lang="en-US" sz="5400" dirty="0" smtClean="0">
                <a:solidFill>
                  <a:schemeClr val="bg1"/>
                </a:solidFill>
              </a:rPr>
              <a:t>Summary from 6 Groups</a:t>
            </a:r>
            <a:endParaRPr lang="en-US" sz="5400" dirty="0">
              <a:solidFill>
                <a:schemeClr val="bg1"/>
              </a:solidFill>
            </a:endParaRPr>
          </a:p>
        </p:txBody>
      </p:sp>
      <p:pic>
        <p:nvPicPr>
          <p:cNvPr id="5" name="Picture 4"/>
          <p:cNvPicPr>
            <a:picLocks noChangeAspect="1"/>
          </p:cNvPicPr>
          <p:nvPr/>
        </p:nvPicPr>
        <p:blipFill>
          <a:blip r:embed="rId2">
            <a:extLst/>
          </a:blip>
          <a:stretch>
            <a:fillRect/>
          </a:stretch>
        </p:blipFill>
        <p:spPr>
          <a:xfrm>
            <a:off x="4295775" y="0"/>
            <a:ext cx="7896225" cy="2247900"/>
          </a:xfrm>
          <a:prstGeom prst="rect">
            <a:avLst/>
          </a:prstGeom>
        </p:spPr>
      </p:pic>
      <p:pic>
        <p:nvPicPr>
          <p:cNvPr id="9" name="Picture 8"/>
          <p:cNvPicPr>
            <a:picLocks noChangeAspect="1"/>
          </p:cNvPicPr>
          <p:nvPr/>
        </p:nvPicPr>
        <p:blipFill>
          <a:blip r:embed="rId2">
            <a:extLst/>
          </a:blip>
          <a:stretch>
            <a:fillRect/>
          </a:stretch>
        </p:blipFill>
        <p:spPr>
          <a:xfrm flipH="1">
            <a:off x="0" y="4478531"/>
            <a:ext cx="7896225" cy="2247900"/>
          </a:xfrm>
          <a:prstGeom prst="rect">
            <a:avLst/>
          </a:prstGeom>
        </p:spPr>
      </p:pic>
    </p:spTree>
    <p:extLst>
      <p:ext uri="{BB962C8B-B14F-4D97-AF65-F5344CB8AC3E}">
        <p14:creationId xmlns:p14="http://schemas.microsoft.com/office/powerpoint/2010/main" val="1597744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3451654"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dirty="0" smtClean="0"/>
              <a:t>            MU1					</a:t>
            </a:r>
            <a:r>
              <a:rPr lang="en-US" dirty="0"/>
              <a:t> </a:t>
            </a:r>
            <a:r>
              <a:rPr lang="en-US" dirty="0" smtClean="0"/>
              <a:t>       Entire Stock</a:t>
            </a:r>
            <a:endParaRPr lang="en-CA" dirty="0"/>
          </a:p>
        </p:txBody>
      </p:sp>
      <p:sp>
        <p:nvSpPr>
          <p:cNvPr id="7" name="Oval 6"/>
          <p:cNvSpPr/>
          <p:nvPr/>
        </p:nvSpPr>
        <p:spPr>
          <a:xfrm>
            <a:off x="716692"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9" name="Oval 8"/>
          <p:cNvSpPr/>
          <p:nvPr/>
        </p:nvSpPr>
        <p:spPr>
          <a:xfrm>
            <a:off x="8791833"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0" name="Oval 9"/>
          <p:cNvSpPr/>
          <p:nvPr/>
        </p:nvSpPr>
        <p:spPr>
          <a:xfrm>
            <a:off x="8791833"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5" name="Oval 14"/>
          <p:cNvSpPr/>
          <p:nvPr/>
        </p:nvSpPr>
        <p:spPr>
          <a:xfrm>
            <a:off x="716692"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7" name="Oval 16"/>
          <p:cNvSpPr/>
          <p:nvPr/>
        </p:nvSpPr>
        <p:spPr>
          <a:xfrm>
            <a:off x="3451654"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2793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716692"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dirty="0" smtClean="0"/>
              <a:t>            MU1					</a:t>
            </a:r>
            <a:r>
              <a:rPr lang="en-US" dirty="0"/>
              <a:t> </a:t>
            </a:r>
            <a:r>
              <a:rPr lang="en-US" dirty="0" smtClean="0"/>
              <a:t>       Entire Stock</a:t>
            </a:r>
            <a:endParaRPr lang="en-CA" dirty="0"/>
          </a:p>
        </p:txBody>
      </p:sp>
      <p:sp>
        <p:nvSpPr>
          <p:cNvPr id="6" name="Oval 5"/>
          <p:cNvSpPr/>
          <p:nvPr/>
        </p:nvSpPr>
        <p:spPr>
          <a:xfrm>
            <a:off x="3451654" y="1642355"/>
            <a:ext cx="2110946" cy="2110946"/>
          </a:xfrm>
          <a:prstGeom prst="ellipse">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7" name="Oval 6"/>
          <p:cNvSpPr/>
          <p:nvPr/>
        </p:nvSpPr>
        <p:spPr>
          <a:xfrm>
            <a:off x="716692"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8" name="Oval 7"/>
          <p:cNvSpPr/>
          <p:nvPr/>
        </p:nvSpPr>
        <p:spPr>
          <a:xfrm>
            <a:off x="3451654" y="4182162"/>
            <a:ext cx="2110946" cy="2110946"/>
          </a:xfrm>
          <a:prstGeom prst="ellipse">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9" name="Oval 8"/>
          <p:cNvSpPr/>
          <p:nvPr/>
        </p:nvSpPr>
        <p:spPr>
          <a:xfrm>
            <a:off x="8791833"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0" name="Oval 9"/>
          <p:cNvSpPr/>
          <p:nvPr/>
        </p:nvSpPr>
        <p:spPr>
          <a:xfrm>
            <a:off x="8791833"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1" name="TextBox 10"/>
          <p:cNvSpPr txBox="1"/>
          <p:nvPr/>
        </p:nvSpPr>
        <p:spPr>
          <a:xfrm>
            <a:off x="3768811" y="2398829"/>
            <a:ext cx="1519881" cy="646331"/>
          </a:xfrm>
          <a:prstGeom prst="rect">
            <a:avLst/>
          </a:prstGeom>
          <a:noFill/>
        </p:spPr>
        <p:txBody>
          <a:bodyPr wrap="square" rtlCol="0">
            <a:spAutoFit/>
          </a:bodyPr>
          <a:lstStyle/>
          <a:p>
            <a:pPr algn="ctr"/>
            <a:r>
              <a:rPr lang="en-US" dirty="0" smtClean="0"/>
              <a:t>Needed more time</a:t>
            </a:r>
            <a:endParaRPr lang="en-CA" dirty="0"/>
          </a:p>
        </p:txBody>
      </p:sp>
      <p:sp>
        <p:nvSpPr>
          <p:cNvPr id="12" name="TextBox 11"/>
          <p:cNvSpPr txBox="1"/>
          <p:nvPr/>
        </p:nvSpPr>
        <p:spPr>
          <a:xfrm>
            <a:off x="3768811" y="4914469"/>
            <a:ext cx="1519881" cy="646331"/>
          </a:xfrm>
          <a:prstGeom prst="rect">
            <a:avLst/>
          </a:prstGeom>
          <a:noFill/>
        </p:spPr>
        <p:txBody>
          <a:bodyPr wrap="square" rtlCol="0">
            <a:spAutoFit/>
          </a:bodyPr>
          <a:lstStyle/>
          <a:p>
            <a:pPr algn="ctr"/>
            <a:r>
              <a:rPr lang="en-US" dirty="0" smtClean="0"/>
              <a:t>Needed more time</a:t>
            </a:r>
            <a:endParaRPr lang="en-CA" dirty="0"/>
          </a:p>
        </p:txBody>
      </p:sp>
      <p:sp>
        <p:nvSpPr>
          <p:cNvPr id="15" name="Oval 14"/>
          <p:cNvSpPr/>
          <p:nvPr/>
        </p:nvSpPr>
        <p:spPr>
          <a:xfrm>
            <a:off x="716692"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41596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MU1					</a:t>
            </a:r>
            <a:r>
              <a:rPr lang="en-US" dirty="0"/>
              <a:t> </a:t>
            </a:r>
            <a:r>
              <a:rPr lang="en-US" dirty="0" smtClean="0"/>
              <a:t>       Entire Stock</a:t>
            </a:r>
            <a:endParaRPr lang="en-CA" dirty="0"/>
          </a:p>
        </p:txBody>
      </p:sp>
      <p:sp>
        <p:nvSpPr>
          <p:cNvPr id="5" name="Oval 4"/>
          <p:cNvSpPr/>
          <p:nvPr/>
        </p:nvSpPr>
        <p:spPr>
          <a:xfrm>
            <a:off x="716692" y="1642355"/>
            <a:ext cx="2110946" cy="2110946"/>
          </a:xfrm>
          <a:prstGeom prst="ellipse">
            <a:avLst/>
          </a:prstGeom>
          <a:solidFill>
            <a:srgbClr val="FF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7" name="Oval 6"/>
          <p:cNvSpPr/>
          <p:nvPr/>
        </p:nvSpPr>
        <p:spPr>
          <a:xfrm>
            <a:off x="716692" y="4182162"/>
            <a:ext cx="2110946" cy="2110946"/>
          </a:xfrm>
          <a:prstGeom prst="ellipse">
            <a:avLst/>
          </a:prstGeom>
          <a:solidFill>
            <a:srgbClr val="FF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9" name="Oval 8"/>
          <p:cNvSpPr/>
          <p:nvPr/>
        </p:nvSpPr>
        <p:spPr>
          <a:xfrm>
            <a:off x="8791833" y="1642355"/>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0" name="Oval 9"/>
          <p:cNvSpPr/>
          <p:nvPr/>
        </p:nvSpPr>
        <p:spPr>
          <a:xfrm>
            <a:off x="8791833" y="4182162"/>
            <a:ext cx="2110946" cy="21109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3" name="TextBox 12"/>
          <p:cNvSpPr txBox="1"/>
          <p:nvPr/>
        </p:nvSpPr>
        <p:spPr>
          <a:xfrm>
            <a:off x="1012222" y="2237240"/>
            <a:ext cx="1519881" cy="1200329"/>
          </a:xfrm>
          <a:prstGeom prst="rect">
            <a:avLst/>
          </a:prstGeom>
          <a:noFill/>
        </p:spPr>
        <p:txBody>
          <a:bodyPr wrap="square" rtlCol="0">
            <a:spAutoFit/>
          </a:bodyPr>
          <a:lstStyle/>
          <a:p>
            <a:pPr algn="ctr"/>
            <a:r>
              <a:rPr lang="en-US" dirty="0" smtClean="0"/>
              <a:t>LRP = 50% max 3 points</a:t>
            </a:r>
          </a:p>
          <a:p>
            <a:pPr algn="ctr"/>
            <a:r>
              <a:rPr lang="en-US" dirty="0" smtClean="0"/>
              <a:t>Status &lt; LRP </a:t>
            </a:r>
            <a:endParaRPr lang="en-CA" dirty="0" smtClean="0"/>
          </a:p>
          <a:p>
            <a:pPr algn="ctr"/>
            <a:r>
              <a:rPr lang="en-US" dirty="0" smtClean="0"/>
              <a:t> </a:t>
            </a:r>
            <a:endParaRPr lang="en-CA" dirty="0"/>
          </a:p>
        </p:txBody>
      </p:sp>
      <p:sp>
        <p:nvSpPr>
          <p:cNvPr id="15" name="TextBox 14"/>
          <p:cNvSpPr txBox="1"/>
          <p:nvPr/>
        </p:nvSpPr>
        <p:spPr>
          <a:xfrm>
            <a:off x="1012222" y="4412473"/>
            <a:ext cx="1519881" cy="2031325"/>
          </a:xfrm>
          <a:prstGeom prst="rect">
            <a:avLst/>
          </a:prstGeom>
          <a:noFill/>
        </p:spPr>
        <p:txBody>
          <a:bodyPr wrap="square" rtlCol="0">
            <a:spAutoFit/>
          </a:bodyPr>
          <a:lstStyle/>
          <a:p>
            <a:pPr algn="ctr"/>
            <a:r>
              <a:rPr lang="en-US" dirty="0" smtClean="0"/>
              <a:t>LRP = 40% max point / Model estimated 40% </a:t>
            </a:r>
            <a:r>
              <a:rPr lang="en-US" dirty="0" err="1" smtClean="0"/>
              <a:t>Bmsy</a:t>
            </a:r>
            <a:endParaRPr lang="en-US" dirty="0" smtClean="0"/>
          </a:p>
          <a:p>
            <a:pPr algn="ctr"/>
            <a:r>
              <a:rPr lang="en-US" dirty="0" smtClean="0"/>
              <a:t>Status &lt; LRP </a:t>
            </a:r>
            <a:endParaRPr lang="en-CA" dirty="0" smtClean="0"/>
          </a:p>
          <a:p>
            <a:pPr algn="ctr"/>
            <a:r>
              <a:rPr lang="en-US" dirty="0" smtClean="0"/>
              <a:t> </a:t>
            </a:r>
            <a:endParaRPr lang="en-CA" dirty="0"/>
          </a:p>
        </p:txBody>
      </p:sp>
      <p:sp>
        <p:nvSpPr>
          <p:cNvPr id="19" name="TextBox 18"/>
          <p:cNvSpPr txBox="1"/>
          <p:nvPr/>
        </p:nvSpPr>
        <p:spPr>
          <a:xfrm>
            <a:off x="3150972" y="4227807"/>
            <a:ext cx="3410465" cy="1200329"/>
          </a:xfrm>
          <a:prstGeom prst="rect">
            <a:avLst/>
          </a:prstGeom>
          <a:noFill/>
        </p:spPr>
        <p:txBody>
          <a:bodyPr wrap="square" rtlCol="0">
            <a:spAutoFit/>
          </a:bodyPr>
          <a:lstStyle/>
          <a:p>
            <a:r>
              <a:rPr lang="en-US" dirty="0" smtClean="0"/>
              <a:t>Historical Proxy for B</a:t>
            </a:r>
            <a:r>
              <a:rPr lang="en-US" baseline="-25000" dirty="0" smtClean="0"/>
              <a:t>MSY</a:t>
            </a:r>
            <a:r>
              <a:rPr lang="en-US" dirty="0" smtClean="0"/>
              <a:t> – max of time series</a:t>
            </a:r>
          </a:p>
          <a:p>
            <a:r>
              <a:rPr lang="en-US" dirty="0" smtClean="0"/>
              <a:t>B</a:t>
            </a:r>
            <a:r>
              <a:rPr lang="en-US" baseline="-25000" dirty="0" smtClean="0"/>
              <a:t>MSY</a:t>
            </a:r>
            <a:r>
              <a:rPr lang="en-US" dirty="0" smtClean="0"/>
              <a:t> – surplus production model</a:t>
            </a:r>
          </a:p>
          <a:p>
            <a:r>
              <a:rPr lang="en-US" dirty="0" smtClean="0"/>
              <a:t>Magnitude ~ 600kt</a:t>
            </a:r>
            <a:endParaRPr lang="en-CA" dirty="0" smtClean="0"/>
          </a:p>
        </p:txBody>
      </p:sp>
      <p:sp>
        <p:nvSpPr>
          <p:cNvPr id="21" name="TextBox 20"/>
          <p:cNvSpPr txBox="1"/>
          <p:nvPr/>
        </p:nvSpPr>
        <p:spPr>
          <a:xfrm>
            <a:off x="3150973" y="1690688"/>
            <a:ext cx="3231166" cy="923330"/>
          </a:xfrm>
          <a:prstGeom prst="rect">
            <a:avLst/>
          </a:prstGeom>
          <a:noFill/>
        </p:spPr>
        <p:txBody>
          <a:bodyPr wrap="square" rtlCol="0">
            <a:spAutoFit/>
          </a:bodyPr>
          <a:lstStyle/>
          <a:p>
            <a:r>
              <a:rPr lang="en-US" dirty="0" smtClean="0"/>
              <a:t>Historical Proxy for B</a:t>
            </a:r>
            <a:r>
              <a:rPr lang="en-US" baseline="-25000" dirty="0" smtClean="0"/>
              <a:t>MSY</a:t>
            </a:r>
            <a:r>
              <a:rPr lang="en-US" dirty="0" smtClean="0"/>
              <a:t> – max of time series (desirable biomass)</a:t>
            </a:r>
          </a:p>
          <a:p>
            <a:r>
              <a:rPr lang="en-US" dirty="0" smtClean="0"/>
              <a:t>Magnitude ~ 600kt</a:t>
            </a:r>
            <a:endParaRPr lang="en-CA" dirty="0"/>
          </a:p>
        </p:txBody>
      </p:sp>
    </p:spTree>
    <p:extLst>
      <p:ext uri="{BB962C8B-B14F-4D97-AF65-F5344CB8AC3E}">
        <p14:creationId xmlns:p14="http://schemas.microsoft.com/office/powerpoint/2010/main" val="3702849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CA" b="1" dirty="0"/>
          </a:p>
        </p:txBody>
      </p:sp>
      <p:sp>
        <p:nvSpPr>
          <p:cNvPr id="3" name="Content Placeholder 2"/>
          <p:cNvSpPr>
            <a:spLocks noGrp="1"/>
          </p:cNvSpPr>
          <p:nvPr>
            <p:ph idx="1"/>
          </p:nvPr>
        </p:nvSpPr>
        <p:spPr/>
        <p:txBody>
          <a:bodyPr/>
          <a:lstStyle/>
          <a:p>
            <a:r>
              <a:rPr lang="en-US" dirty="0" smtClean="0"/>
              <a:t>Questions from yesterday – will save for Friday</a:t>
            </a:r>
            <a:endParaRPr lang="en-CA" dirty="0"/>
          </a:p>
        </p:txBody>
      </p:sp>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929" y="2603554"/>
            <a:ext cx="10902142" cy="324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586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MU1					</a:t>
            </a:r>
            <a:r>
              <a:rPr lang="en-US" dirty="0"/>
              <a:t> </a:t>
            </a:r>
            <a:r>
              <a:rPr lang="en-US" dirty="0" smtClean="0"/>
              <a:t>       Entire Stock</a:t>
            </a:r>
            <a:endParaRPr lang="en-CA" dirty="0"/>
          </a:p>
        </p:txBody>
      </p:sp>
      <p:sp>
        <p:nvSpPr>
          <p:cNvPr id="5" name="Oval 4"/>
          <p:cNvSpPr/>
          <p:nvPr/>
        </p:nvSpPr>
        <p:spPr>
          <a:xfrm>
            <a:off x="716692" y="1642355"/>
            <a:ext cx="2110946" cy="2110946"/>
          </a:xfrm>
          <a:prstGeom prst="ellipse">
            <a:avLst/>
          </a:prstGeom>
          <a:solidFill>
            <a:srgbClr val="FF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7" name="Oval 6"/>
          <p:cNvSpPr/>
          <p:nvPr/>
        </p:nvSpPr>
        <p:spPr>
          <a:xfrm>
            <a:off x="716692" y="4182162"/>
            <a:ext cx="2110946" cy="2110946"/>
          </a:xfrm>
          <a:prstGeom prst="ellipse">
            <a:avLst/>
          </a:prstGeom>
          <a:solidFill>
            <a:srgbClr val="FF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9" name="Oval 8"/>
          <p:cNvSpPr/>
          <p:nvPr/>
        </p:nvSpPr>
        <p:spPr>
          <a:xfrm>
            <a:off x="8791833" y="1642355"/>
            <a:ext cx="2110946" cy="2110946"/>
          </a:xfrm>
          <a:prstGeom prst="ellipse">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0" name="Oval 9"/>
          <p:cNvSpPr/>
          <p:nvPr/>
        </p:nvSpPr>
        <p:spPr>
          <a:xfrm>
            <a:off x="8791833" y="4182162"/>
            <a:ext cx="2110946" cy="2110946"/>
          </a:xfrm>
          <a:prstGeom prst="ellipse">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CA"/>
          </a:p>
        </p:txBody>
      </p:sp>
      <p:sp>
        <p:nvSpPr>
          <p:cNvPr id="13" name="TextBox 12"/>
          <p:cNvSpPr txBox="1"/>
          <p:nvPr/>
        </p:nvSpPr>
        <p:spPr>
          <a:xfrm>
            <a:off x="1012222" y="2237240"/>
            <a:ext cx="1519881" cy="1200329"/>
          </a:xfrm>
          <a:prstGeom prst="rect">
            <a:avLst/>
          </a:prstGeom>
          <a:noFill/>
        </p:spPr>
        <p:txBody>
          <a:bodyPr wrap="square" rtlCol="0">
            <a:spAutoFit/>
          </a:bodyPr>
          <a:lstStyle/>
          <a:p>
            <a:pPr algn="ctr"/>
            <a:r>
              <a:rPr lang="en-US" dirty="0" smtClean="0"/>
              <a:t>LRP = 50% max 3 points</a:t>
            </a:r>
          </a:p>
          <a:p>
            <a:pPr algn="ctr"/>
            <a:r>
              <a:rPr lang="en-US" dirty="0" smtClean="0"/>
              <a:t>Status &lt; LRP </a:t>
            </a:r>
            <a:endParaRPr lang="en-CA" dirty="0" smtClean="0"/>
          </a:p>
          <a:p>
            <a:pPr algn="ctr"/>
            <a:r>
              <a:rPr lang="en-US" dirty="0" smtClean="0"/>
              <a:t> </a:t>
            </a:r>
            <a:endParaRPr lang="en-CA" dirty="0"/>
          </a:p>
        </p:txBody>
      </p:sp>
      <p:sp>
        <p:nvSpPr>
          <p:cNvPr id="14" name="TextBox 13"/>
          <p:cNvSpPr txBox="1"/>
          <p:nvPr/>
        </p:nvSpPr>
        <p:spPr>
          <a:xfrm>
            <a:off x="8869320" y="2398829"/>
            <a:ext cx="1955972" cy="646331"/>
          </a:xfrm>
          <a:prstGeom prst="rect">
            <a:avLst/>
          </a:prstGeom>
          <a:noFill/>
        </p:spPr>
        <p:txBody>
          <a:bodyPr wrap="square" rtlCol="0">
            <a:spAutoFit/>
          </a:bodyPr>
          <a:lstStyle/>
          <a:p>
            <a:pPr algn="ctr"/>
            <a:r>
              <a:rPr lang="en-US" dirty="0" smtClean="0"/>
              <a:t>LRP = </a:t>
            </a:r>
            <a:r>
              <a:rPr lang="en-US" dirty="0" err="1" smtClean="0"/>
              <a:t>Brec</a:t>
            </a:r>
            <a:r>
              <a:rPr lang="en-US" dirty="0" smtClean="0"/>
              <a:t> = 606 </a:t>
            </a:r>
            <a:r>
              <a:rPr lang="en-US" dirty="0" err="1" smtClean="0"/>
              <a:t>kt</a:t>
            </a:r>
            <a:r>
              <a:rPr lang="en-US" dirty="0" smtClean="0"/>
              <a:t> Status &gt; LRP </a:t>
            </a:r>
            <a:endParaRPr lang="en-CA" dirty="0"/>
          </a:p>
        </p:txBody>
      </p:sp>
      <p:sp>
        <p:nvSpPr>
          <p:cNvPr id="15" name="TextBox 14"/>
          <p:cNvSpPr txBox="1"/>
          <p:nvPr/>
        </p:nvSpPr>
        <p:spPr>
          <a:xfrm>
            <a:off x="1012222" y="4412473"/>
            <a:ext cx="1519881" cy="2031325"/>
          </a:xfrm>
          <a:prstGeom prst="rect">
            <a:avLst/>
          </a:prstGeom>
          <a:noFill/>
        </p:spPr>
        <p:txBody>
          <a:bodyPr wrap="square" rtlCol="0">
            <a:spAutoFit/>
          </a:bodyPr>
          <a:lstStyle/>
          <a:p>
            <a:pPr algn="ctr"/>
            <a:r>
              <a:rPr lang="en-US" dirty="0" smtClean="0"/>
              <a:t>LRP = 40% max point / Model estimated 40% </a:t>
            </a:r>
            <a:r>
              <a:rPr lang="en-US" dirty="0" err="1" smtClean="0"/>
              <a:t>Bmsy</a:t>
            </a:r>
            <a:endParaRPr lang="en-US" dirty="0" smtClean="0"/>
          </a:p>
          <a:p>
            <a:pPr algn="ctr"/>
            <a:r>
              <a:rPr lang="en-US" dirty="0" smtClean="0"/>
              <a:t>Status &lt; LRP </a:t>
            </a:r>
            <a:endParaRPr lang="en-CA" dirty="0" smtClean="0"/>
          </a:p>
          <a:p>
            <a:pPr algn="ctr"/>
            <a:r>
              <a:rPr lang="en-US" dirty="0" smtClean="0"/>
              <a:t> </a:t>
            </a:r>
            <a:endParaRPr lang="en-CA" dirty="0"/>
          </a:p>
        </p:txBody>
      </p:sp>
      <p:sp>
        <p:nvSpPr>
          <p:cNvPr id="16" name="TextBox 15"/>
          <p:cNvSpPr txBox="1"/>
          <p:nvPr/>
        </p:nvSpPr>
        <p:spPr>
          <a:xfrm>
            <a:off x="8869320" y="4884251"/>
            <a:ext cx="1955972" cy="923330"/>
          </a:xfrm>
          <a:prstGeom prst="rect">
            <a:avLst/>
          </a:prstGeom>
          <a:noFill/>
        </p:spPr>
        <p:txBody>
          <a:bodyPr wrap="square" rtlCol="0">
            <a:spAutoFit/>
          </a:bodyPr>
          <a:lstStyle/>
          <a:p>
            <a:pPr algn="ctr"/>
            <a:r>
              <a:rPr lang="en-US" dirty="0" smtClean="0"/>
              <a:t>LRP = 40% mean index = 382 </a:t>
            </a:r>
            <a:r>
              <a:rPr lang="en-US" dirty="0" err="1" smtClean="0"/>
              <a:t>kt</a:t>
            </a:r>
            <a:r>
              <a:rPr lang="en-US" dirty="0" smtClean="0"/>
              <a:t> Status &gt; LRP </a:t>
            </a:r>
            <a:endParaRPr lang="en-CA" dirty="0"/>
          </a:p>
        </p:txBody>
      </p:sp>
      <p:sp>
        <p:nvSpPr>
          <p:cNvPr id="18" name="TextBox 17"/>
          <p:cNvSpPr txBox="1"/>
          <p:nvPr/>
        </p:nvSpPr>
        <p:spPr>
          <a:xfrm>
            <a:off x="7013490" y="1690688"/>
            <a:ext cx="2743200" cy="369332"/>
          </a:xfrm>
          <a:prstGeom prst="rect">
            <a:avLst/>
          </a:prstGeom>
          <a:noFill/>
        </p:spPr>
        <p:txBody>
          <a:bodyPr wrap="square" rtlCol="0">
            <a:spAutoFit/>
          </a:bodyPr>
          <a:lstStyle/>
          <a:p>
            <a:r>
              <a:rPr lang="en-US" dirty="0" err="1" smtClean="0"/>
              <a:t>B</a:t>
            </a:r>
            <a:r>
              <a:rPr lang="en-US" baseline="-25000" dirty="0" err="1" smtClean="0"/>
              <a:t>Rec</a:t>
            </a:r>
            <a:r>
              <a:rPr lang="en-US" dirty="0" smtClean="0"/>
              <a:t> – B recover</a:t>
            </a:r>
            <a:endParaRPr lang="en-CA" dirty="0"/>
          </a:p>
        </p:txBody>
      </p:sp>
      <p:sp>
        <p:nvSpPr>
          <p:cNvPr id="20" name="TextBox 19"/>
          <p:cNvSpPr txBox="1"/>
          <p:nvPr/>
        </p:nvSpPr>
        <p:spPr>
          <a:xfrm>
            <a:off x="6884771" y="3886875"/>
            <a:ext cx="2743200" cy="646331"/>
          </a:xfrm>
          <a:prstGeom prst="rect">
            <a:avLst/>
          </a:prstGeom>
          <a:noFill/>
        </p:spPr>
        <p:txBody>
          <a:bodyPr wrap="square" rtlCol="0">
            <a:spAutoFit/>
          </a:bodyPr>
          <a:lstStyle/>
          <a:p>
            <a:r>
              <a:rPr lang="en-US" dirty="0" smtClean="0"/>
              <a:t>Historical Proxy for B</a:t>
            </a:r>
            <a:r>
              <a:rPr lang="en-US" baseline="-25000" dirty="0" smtClean="0"/>
              <a:t>MSY</a:t>
            </a:r>
            <a:r>
              <a:rPr lang="en-US" dirty="0" smtClean="0"/>
              <a:t> – mean of time series</a:t>
            </a:r>
            <a:endParaRPr lang="en-CA" dirty="0"/>
          </a:p>
        </p:txBody>
      </p:sp>
      <p:sp>
        <p:nvSpPr>
          <p:cNvPr id="22" name="TextBox 21"/>
          <p:cNvSpPr txBox="1"/>
          <p:nvPr/>
        </p:nvSpPr>
        <p:spPr>
          <a:xfrm>
            <a:off x="3150973" y="1690688"/>
            <a:ext cx="3231166" cy="646331"/>
          </a:xfrm>
          <a:prstGeom prst="rect">
            <a:avLst/>
          </a:prstGeom>
          <a:noFill/>
        </p:spPr>
        <p:txBody>
          <a:bodyPr wrap="square" rtlCol="0">
            <a:spAutoFit/>
          </a:bodyPr>
          <a:lstStyle/>
          <a:p>
            <a:r>
              <a:rPr lang="en-US" dirty="0" smtClean="0"/>
              <a:t>Historical Proxy for B</a:t>
            </a:r>
            <a:r>
              <a:rPr lang="en-US" baseline="-25000" dirty="0" smtClean="0"/>
              <a:t>MSY</a:t>
            </a:r>
            <a:r>
              <a:rPr lang="en-US" dirty="0" smtClean="0"/>
              <a:t> – max of time series (desirable biomass)</a:t>
            </a:r>
            <a:endParaRPr lang="en-CA" dirty="0"/>
          </a:p>
        </p:txBody>
      </p:sp>
      <p:sp>
        <p:nvSpPr>
          <p:cNvPr id="23" name="TextBox 22"/>
          <p:cNvSpPr txBox="1"/>
          <p:nvPr/>
        </p:nvSpPr>
        <p:spPr>
          <a:xfrm>
            <a:off x="3150972" y="4227807"/>
            <a:ext cx="3410465" cy="923330"/>
          </a:xfrm>
          <a:prstGeom prst="rect">
            <a:avLst/>
          </a:prstGeom>
          <a:noFill/>
        </p:spPr>
        <p:txBody>
          <a:bodyPr wrap="square" rtlCol="0">
            <a:spAutoFit/>
          </a:bodyPr>
          <a:lstStyle/>
          <a:p>
            <a:r>
              <a:rPr lang="en-US" dirty="0" smtClean="0"/>
              <a:t>Historical Proxy for B</a:t>
            </a:r>
            <a:r>
              <a:rPr lang="en-US" baseline="-25000" dirty="0" smtClean="0"/>
              <a:t>MSY</a:t>
            </a:r>
            <a:r>
              <a:rPr lang="en-US" dirty="0" smtClean="0"/>
              <a:t> – max of time series</a:t>
            </a:r>
          </a:p>
          <a:p>
            <a:r>
              <a:rPr lang="en-US" dirty="0" smtClean="0"/>
              <a:t>B</a:t>
            </a:r>
            <a:r>
              <a:rPr lang="en-US" baseline="-25000" dirty="0" smtClean="0"/>
              <a:t>MSY</a:t>
            </a:r>
            <a:r>
              <a:rPr lang="en-US" dirty="0" smtClean="0"/>
              <a:t> – surplus production model</a:t>
            </a:r>
            <a:endParaRPr lang="en-CA" dirty="0"/>
          </a:p>
        </p:txBody>
      </p:sp>
    </p:spTree>
    <p:extLst>
      <p:ext uri="{BB962C8B-B14F-4D97-AF65-F5344CB8AC3E}">
        <p14:creationId xmlns:p14="http://schemas.microsoft.com/office/powerpoint/2010/main" val="3568711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Summary</a:t>
            </a:r>
            <a:endParaRPr lang="en-CA" b="1" dirty="0"/>
          </a:p>
        </p:txBody>
      </p:sp>
      <p:sp>
        <p:nvSpPr>
          <p:cNvPr id="3" name="Content Placeholder 2"/>
          <p:cNvSpPr>
            <a:spLocks noGrp="1"/>
          </p:cNvSpPr>
          <p:nvPr>
            <p:ph idx="1"/>
          </p:nvPr>
        </p:nvSpPr>
        <p:spPr/>
        <p:txBody>
          <a:bodyPr/>
          <a:lstStyle/>
          <a:p>
            <a:r>
              <a:rPr lang="en-US" dirty="0" smtClean="0"/>
              <a:t>LRP options based on acoustic index of SSB </a:t>
            </a:r>
          </a:p>
          <a:p>
            <a:pPr lvl="1"/>
            <a:r>
              <a:rPr lang="en-US" dirty="0" smtClean="0"/>
              <a:t>MU1 (left)</a:t>
            </a:r>
          </a:p>
          <a:p>
            <a:pPr lvl="1"/>
            <a:r>
              <a:rPr lang="en-US" dirty="0" smtClean="0"/>
              <a:t>MU1 and MU3 (right)</a:t>
            </a:r>
            <a:endParaRPr lang="en-CA" dirty="0"/>
          </a:p>
        </p:txBody>
      </p:sp>
      <p:pic>
        <p:nvPicPr>
          <p:cNvPr id="4" name="Picture 3"/>
          <p:cNvPicPr>
            <a:picLocks noChangeAspect="1"/>
          </p:cNvPicPr>
          <p:nvPr/>
        </p:nvPicPr>
        <p:blipFill>
          <a:blip r:embed="rId2"/>
          <a:stretch>
            <a:fillRect/>
          </a:stretch>
        </p:blipFill>
        <p:spPr>
          <a:xfrm>
            <a:off x="206277" y="3325089"/>
            <a:ext cx="5764916" cy="3532909"/>
          </a:xfrm>
          <a:prstGeom prst="rect">
            <a:avLst/>
          </a:prstGeom>
        </p:spPr>
      </p:pic>
      <p:pic>
        <p:nvPicPr>
          <p:cNvPr id="5" name="Picture 4"/>
          <p:cNvPicPr>
            <a:picLocks noChangeAspect="1"/>
          </p:cNvPicPr>
          <p:nvPr/>
        </p:nvPicPr>
        <p:blipFill>
          <a:blip r:embed="rId3"/>
          <a:stretch>
            <a:fillRect/>
          </a:stretch>
        </p:blipFill>
        <p:spPr>
          <a:xfrm>
            <a:off x="6220807" y="3325091"/>
            <a:ext cx="5764916" cy="3532909"/>
          </a:xfrm>
          <a:prstGeom prst="rect">
            <a:avLst/>
          </a:prstGeom>
        </p:spPr>
      </p:pic>
    </p:spTree>
    <p:extLst>
      <p:ext uri="{BB962C8B-B14F-4D97-AF65-F5344CB8AC3E}">
        <p14:creationId xmlns:p14="http://schemas.microsoft.com/office/powerpoint/2010/main" val="235371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CA" dirty="0"/>
          </a:p>
        </p:txBody>
      </p:sp>
      <p:sp>
        <p:nvSpPr>
          <p:cNvPr id="3" name="Content Placeholder 2"/>
          <p:cNvSpPr>
            <a:spLocks noGrp="1"/>
          </p:cNvSpPr>
          <p:nvPr>
            <p:ph idx="1"/>
          </p:nvPr>
        </p:nvSpPr>
        <p:spPr/>
        <p:txBody>
          <a:bodyPr>
            <a:normAutofit lnSpcReduction="10000"/>
          </a:bodyPr>
          <a:lstStyle/>
          <a:p>
            <a:r>
              <a:rPr lang="en-US" dirty="0" smtClean="0"/>
              <a:t>MU1 vs. entire stock</a:t>
            </a:r>
          </a:p>
          <a:p>
            <a:pPr lvl="1"/>
            <a:r>
              <a:rPr lang="en-US" dirty="0" smtClean="0"/>
              <a:t>Different trends in index/different status</a:t>
            </a:r>
          </a:p>
          <a:p>
            <a:pPr lvl="1"/>
            <a:r>
              <a:rPr lang="en-US" dirty="0" smtClean="0"/>
              <a:t>What is the risk of setting an LRP for the entire stock area?</a:t>
            </a:r>
          </a:p>
          <a:p>
            <a:r>
              <a:rPr lang="en-US" dirty="0" smtClean="0"/>
              <a:t>What were the main challenges?</a:t>
            </a:r>
          </a:p>
          <a:p>
            <a:r>
              <a:rPr lang="en-US" dirty="0" smtClean="0"/>
              <a:t>Any other options? </a:t>
            </a:r>
            <a:endParaRPr lang="en-US" dirty="0"/>
          </a:p>
          <a:p>
            <a:r>
              <a:rPr lang="en-US" dirty="0" smtClean="0"/>
              <a:t>Assumptions for each approach?</a:t>
            </a:r>
          </a:p>
          <a:p>
            <a:pPr lvl="1"/>
            <a:r>
              <a:rPr lang="en-US" dirty="0" smtClean="0"/>
              <a:t>e.g., mean/max in time series as B</a:t>
            </a:r>
            <a:r>
              <a:rPr lang="en-US" baseline="-25000" dirty="0" smtClean="0"/>
              <a:t>MSY</a:t>
            </a:r>
            <a:endParaRPr lang="en-US" dirty="0" smtClean="0"/>
          </a:p>
          <a:p>
            <a:pPr lvl="1"/>
            <a:r>
              <a:rPr lang="en-US" dirty="0" err="1" smtClean="0"/>
              <a:t>B</a:t>
            </a:r>
            <a:r>
              <a:rPr lang="en-US" baseline="-25000" dirty="0" err="1" smtClean="0"/>
              <a:t>recover</a:t>
            </a:r>
            <a:endParaRPr lang="en-US" baseline="-25000" dirty="0" smtClean="0"/>
          </a:p>
          <a:p>
            <a:r>
              <a:rPr lang="en-US" dirty="0" smtClean="0"/>
              <a:t>Is there a preferred approach? (Live survey in Teams)</a:t>
            </a:r>
          </a:p>
          <a:p>
            <a:r>
              <a:rPr lang="en-US" dirty="0" smtClean="0"/>
              <a:t>Comments from external experts</a:t>
            </a:r>
            <a:endParaRPr lang="en-US" baseline="-25000" dirty="0" smtClean="0"/>
          </a:p>
          <a:p>
            <a:pPr lvl="1"/>
            <a:endParaRPr lang="en-CA" dirty="0"/>
          </a:p>
        </p:txBody>
      </p:sp>
    </p:spTree>
    <p:extLst>
      <p:ext uri="{BB962C8B-B14F-4D97-AF65-F5344CB8AC3E}">
        <p14:creationId xmlns:p14="http://schemas.microsoft.com/office/powerpoint/2010/main" val="25432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Arctic Sardine</a:t>
            </a:r>
            <a:endParaRPr lang="en-CA" b="1" dirty="0"/>
          </a:p>
        </p:txBody>
      </p:sp>
      <p:sp>
        <p:nvSpPr>
          <p:cNvPr id="3" name="Content Placeholder 2"/>
          <p:cNvSpPr>
            <a:spLocks noGrp="1"/>
          </p:cNvSpPr>
          <p:nvPr>
            <p:ph idx="1"/>
          </p:nvPr>
        </p:nvSpPr>
        <p:spPr/>
        <p:txBody>
          <a:bodyPr/>
          <a:lstStyle/>
          <a:p>
            <a:r>
              <a:rPr lang="en-CA" dirty="0" smtClean="0"/>
              <a:t>Small </a:t>
            </a:r>
            <a:r>
              <a:rPr lang="en-CA" dirty="0"/>
              <a:t>pelagic </a:t>
            </a:r>
            <a:r>
              <a:rPr lang="en-CA" dirty="0" smtClean="0"/>
              <a:t>fish </a:t>
            </a:r>
          </a:p>
          <a:p>
            <a:r>
              <a:rPr lang="en-US" dirty="0" smtClean="0"/>
              <a:t>Stock has 3 management units</a:t>
            </a:r>
          </a:p>
          <a:p>
            <a:pPr lvl="1"/>
            <a:r>
              <a:rPr lang="en-US" dirty="0" smtClean="0"/>
              <a:t>Defined based on spawning</a:t>
            </a:r>
          </a:p>
          <a:p>
            <a:pPr marL="457200" lvl="1" indent="0">
              <a:buNone/>
            </a:pPr>
            <a:r>
              <a:rPr lang="en-US" dirty="0" smtClean="0"/>
              <a:t>locations</a:t>
            </a:r>
          </a:p>
          <a:p>
            <a:pPr marL="457200" lvl="1" indent="0">
              <a:buNone/>
            </a:pPr>
            <a:endParaRPr lang="en-CA" dirty="0" smtClean="0"/>
          </a:p>
        </p:txBody>
      </p:sp>
      <p:pic>
        <p:nvPicPr>
          <p:cNvPr id="4" name="Picture 3"/>
          <p:cNvPicPr>
            <a:picLocks noChangeAspect="1"/>
          </p:cNvPicPr>
          <p:nvPr/>
        </p:nvPicPr>
        <p:blipFill>
          <a:blip r:embed="rId2"/>
          <a:stretch>
            <a:fillRect/>
          </a:stretch>
        </p:blipFill>
        <p:spPr>
          <a:xfrm>
            <a:off x="6808730" y="494506"/>
            <a:ext cx="4410075" cy="1066800"/>
          </a:xfrm>
          <a:prstGeom prst="rect">
            <a:avLst/>
          </a:prstGeom>
        </p:spPr>
      </p:pic>
      <p:sp>
        <p:nvSpPr>
          <p:cNvPr id="13" name="Rectangle 9"/>
          <p:cNvSpPr>
            <a:spLocks noChangeArrowheads="1"/>
          </p:cNvSpPr>
          <p:nvPr/>
        </p:nvSpPr>
        <p:spPr bwMode="auto">
          <a:xfrm>
            <a:off x="3842645" y="8220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4" name="Rectangle 11"/>
          <p:cNvSpPr>
            <a:spLocks noChangeArrowheads="1"/>
          </p:cNvSpPr>
          <p:nvPr/>
        </p:nvSpPr>
        <p:spPr bwMode="auto">
          <a:xfrm>
            <a:off x="3842645" y="1279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5" name="Rectangle 14"/>
          <p:cNvSpPr>
            <a:spLocks noChangeArrowheads="1"/>
          </p:cNvSpPr>
          <p:nvPr/>
        </p:nvSpPr>
        <p:spPr bwMode="auto">
          <a:xfrm>
            <a:off x="3842645" y="1279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39" y="3051811"/>
            <a:ext cx="7047794" cy="3806190"/>
          </a:xfrm>
          <a:prstGeom prst="rect">
            <a:avLst/>
          </a:prstGeom>
        </p:spPr>
      </p:pic>
    </p:spTree>
    <p:extLst>
      <p:ext uri="{BB962C8B-B14F-4D97-AF65-F5344CB8AC3E}">
        <p14:creationId xmlns:p14="http://schemas.microsoft.com/office/powerpoint/2010/main" val="275296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170" y="1606710"/>
            <a:ext cx="9677660" cy="5204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t>Arctic Sardine</a:t>
            </a:r>
            <a:endParaRPr lang="en-CA" b="1" dirty="0"/>
          </a:p>
        </p:txBody>
      </p:sp>
      <p:pic>
        <p:nvPicPr>
          <p:cNvPr id="4" name="Picture 3"/>
          <p:cNvPicPr>
            <a:picLocks noChangeAspect="1"/>
          </p:cNvPicPr>
          <p:nvPr/>
        </p:nvPicPr>
        <p:blipFill>
          <a:blip r:embed="rId3"/>
          <a:stretch>
            <a:fillRect/>
          </a:stretch>
        </p:blipFill>
        <p:spPr>
          <a:xfrm>
            <a:off x="6808730" y="494506"/>
            <a:ext cx="4410075" cy="1066800"/>
          </a:xfrm>
          <a:prstGeom prst="rect">
            <a:avLst/>
          </a:prstGeom>
        </p:spPr>
      </p:pic>
      <p:sp>
        <p:nvSpPr>
          <p:cNvPr id="6" name="Text Box 2"/>
          <p:cNvSpPr txBox="1">
            <a:spLocks noChangeArrowheads="1"/>
          </p:cNvSpPr>
          <p:nvPr/>
        </p:nvSpPr>
        <p:spPr bwMode="auto">
          <a:xfrm>
            <a:off x="9256805" y="3883426"/>
            <a:ext cx="1170754" cy="997184"/>
          </a:xfrm>
          <a:prstGeom prst="rect">
            <a:avLst/>
          </a:prstGeom>
          <a:solidFill>
            <a:srgbClr val="FFFFFF">
              <a:alpha val="6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B050"/>
                </a:solidFill>
                <a:effectLst/>
                <a:latin typeface="Arial" panose="020B0604020202020204" pitchFamily="34" charset="0"/>
                <a:cs typeface="Arial" panose="020B0604020202020204" pitchFamily="34" charset="0"/>
              </a:rPr>
              <a:t>Unknown </a:t>
            </a:r>
            <a:endParaRPr kumimoji="0" lang="en-US" altLang="en-US" sz="1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B050"/>
                </a:solidFill>
                <a:effectLst/>
                <a:latin typeface="Arial" panose="020B0604020202020204" pitchFamily="34" charset="0"/>
                <a:cs typeface="Arial" panose="020B0604020202020204" pitchFamily="34" charset="0"/>
              </a:rPr>
              <a:t>spawning </a:t>
            </a:r>
            <a:endParaRPr kumimoji="0" lang="en-US" altLang="en-US" sz="1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B050"/>
                </a:solidFill>
                <a:effectLst/>
                <a:latin typeface="Arial" panose="020B0604020202020204" pitchFamily="34" charset="0"/>
                <a:cs typeface="Arial" panose="020B0604020202020204" pitchFamily="34" charset="0"/>
              </a:rPr>
              <a:t>areas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3842645" y="8220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4" name="Rectangle 11"/>
          <p:cNvSpPr>
            <a:spLocks noChangeArrowheads="1"/>
          </p:cNvSpPr>
          <p:nvPr/>
        </p:nvSpPr>
        <p:spPr bwMode="auto">
          <a:xfrm>
            <a:off x="3842645" y="1279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5" name="Rectangle 14"/>
          <p:cNvSpPr>
            <a:spLocks noChangeArrowheads="1"/>
          </p:cNvSpPr>
          <p:nvPr/>
        </p:nvSpPr>
        <p:spPr bwMode="auto">
          <a:xfrm>
            <a:off x="3842645" y="1279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3148827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38200" y="1825623"/>
            <a:ext cx="10515600" cy="2027919"/>
          </a:xfrm>
          <a:prstGeom prst="rect">
            <a:avLst/>
          </a:prstGeom>
          <a:solidFill>
            <a:schemeClr val="accent1">
              <a:lumMod val="40000"/>
              <a:lumOff val="60000"/>
            </a:schemeClr>
          </a:solidFill>
          <a:ln w="9525">
            <a:solidFill>
              <a:srgbClr val="002060"/>
            </a:solidFill>
            <a:miter lim="800000"/>
            <a:headEnd/>
            <a:tailEnd/>
          </a:ln>
        </p:spPr>
        <p:txBody>
          <a:bodyPr rot="0" vert="horz" wrap="square" lIns="91440" tIns="45720" rIns="91440" bIns="45720" anchor="t" anchorCtr="0">
            <a:noAutofit/>
          </a:bodyPr>
          <a:lstStyle/>
          <a:p>
            <a:r>
              <a:rPr lang="en-CA" sz="2800" b="1" i="0" dirty="0" smtClean="0">
                <a:effectLst/>
              </a:rPr>
              <a:t>Exercise Goal:</a:t>
            </a:r>
            <a:endParaRPr lang="en-CA" sz="2800" dirty="0" smtClean="0">
              <a:effectLst/>
            </a:endParaRPr>
          </a:p>
          <a:p>
            <a:pPr>
              <a:spcBef>
                <a:spcPts val="600"/>
              </a:spcBef>
              <a:spcAft>
                <a:spcPts val="1200"/>
              </a:spcAft>
            </a:pPr>
            <a:r>
              <a:rPr lang="en-US" sz="2800" dirty="0" smtClean="0">
                <a:ea typeface="Times New Roman" panose="02020603050405020304" pitchFamily="18" charset="0"/>
                <a:cs typeface="Times New Roman" panose="02020603050405020304" pitchFamily="18" charset="0"/>
              </a:rPr>
              <a:t>Identify </a:t>
            </a:r>
            <a:r>
              <a:rPr lang="en-US" sz="2800" dirty="0">
                <a:ea typeface="Times New Roman" panose="02020603050405020304" pitchFamily="18" charset="0"/>
                <a:cs typeface="Times New Roman" panose="02020603050405020304" pitchFamily="18" charset="0"/>
              </a:rPr>
              <a:t>ways to define an LRP for a data-limited “Arctic Sardine” stock, where the “stock” area contains multiple management units.</a:t>
            </a:r>
            <a:endParaRPr lang="en-CA" sz="2800" i="1" dirty="0">
              <a:effectLst/>
              <a:ea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b="1" dirty="0" smtClean="0"/>
              <a:t>Exercise 1</a:t>
            </a:r>
            <a:endParaRPr lang="en-US" b="1" dirty="0"/>
          </a:p>
        </p:txBody>
      </p:sp>
    </p:spTree>
    <p:extLst>
      <p:ext uri="{BB962C8B-B14F-4D97-AF65-F5344CB8AC3E}">
        <p14:creationId xmlns:p14="http://schemas.microsoft.com/office/powerpoint/2010/main" val="3372558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a:t>
            </a:r>
            <a:endParaRPr lang="en-CA" b="1" dirty="0"/>
          </a:p>
        </p:txBody>
      </p:sp>
      <p:sp>
        <p:nvSpPr>
          <p:cNvPr id="3" name="Content Placeholder 2"/>
          <p:cNvSpPr>
            <a:spLocks noGrp="1"/>
          </p:cNvSpPr>
          <p:nvPr>
            <p:ph idx="1"/>
          </p:nvPr>
        </p:nvSpPr>
        <p:spPr/>
        <p:txBody>
          <a:bodyPr/>
          <a:lstStyle/>
          <a:p>
            <a:r>
              <a:rPr lang="en-US" dirty="0" smtClean="0"/>
              <a:t>Consider 2 approaches to defining an LRP:</a:t>
            </a:r>
          </a:p>
          <a:p>
            <a:pPr lvl="1"/>
            <a:r>
              <a:rPr lang="en-CA" dirty="0" smtClean="0"/>
              <a:t>Entire stock (MU1, MU2, MU3)</a:t>
            </a:r>
          </a:p>
          <a:p>
            <a:pPr lvl="1"/>
            <a:r>
              <a:rPr lang="en-CA" dirty="0" smtClean="0"/>
              <a:t>MU1 only (most data)</a:t>
            </a:r>
          </a:p>
          <a:p>
            <a:pPr lvl="1"/>
            <a:endParaRPr lang="en-US" dirty="0"/>
          </a:p>
          <a:p>
            <a:endParaRPr lang="en-CA" dirty="0"/>
          </a:p>
        </p:txBody>
      </p:sp>
    </p:spTree>
    <p:extLst>
      <p:ext uri="{BB962C8B-B14F-4D97-AF65-F5344CB8AC3E}">
        <p14:creationId xmlns:p14="http://schemas.microsoft.com/office/powerpoint/2010/main" val="79996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 Data Scenario</a:t>
            </a:r>
            <a:endParaRPr lang="en-CA" b="1" dirty="0"/>
          </a:p>
        </p:txBody>
      </p:sp>
      <p:sp>
        <p:nvSpPr>
          <p:cNvPr id="3" name="Content Placeholder 2"/>
          <p:cNvSpPr>
            <a:spLocks noGrp="1"/>
          </p:cNvSpPr>
          <p:nvPr>
            <p:ph idx="1"/>
          </p:nvPr>
        </p:nvSpPr>
        <p:spPr/>
        <p:txBody>
          <a:bodyPr/>
          <a:lstStyle/>
          <a:p>
            <a:pPr lvl="1"/>
            <a:endParaRPr lang="en-US" dirty="0"/>
          </a:p>
          <a:p>
            <a:endParaRPr lang="en-CA"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186" y="0"/>
            <a:ext cx="5743813" cy="30891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0" y="2762336"/>
            <a:ext cx="5883708" cy="4095664"/>
          </a:xfrm>
          <a:prstGeom prst="rect">
            <a:avLst/>
          </a:prstGeom>
        </p:spPr>
      </p:pic>
      <p:grpSp>
        <p:nvGrpSpPr>
          <p:cNvPr id="8" name="Group 7"/>
          <p:cNvGrpSpPr/>
          <p:nvPr/>
        </p:nvGrpSpPr>
        <p:grpSpPr>
          <a:xfrm>
            <a:off x="4706157" y="1485022"/>
            <a:ext cx="1659983" cy="1154185"/>
            <a:chOff x="7390371" y="1935004"/>
            <a:chExt cx="1659983" cy="1154185"/>
          </a:xfrm>
        </p:grpSpPr>
        <p:pic>
          <p:nvPicPr>
            <p:cNvPr id="6" name="Picture 5"/>
            <p:cNvPicPr>
              <a:picLocks noChangeAspect="1"/>
            </p:cNvPicPr>
            <p:nvPr/>
          </p:nvPicPr>
          <p:blipFill>
            <a:blip r:embed="rId4">
              <a:duotone>
                <a:prstClr val="black"/>
                <a:schemeClr val="accent1">
                  <a:lumMod val="20000"/>
                  <a:lumOff val="80000"/>
                  <a:tint val="45000"/>
                  <a:satMod val="400000"/>
                </a:schemeClr>
              </a:duotone>
            </a:blip>
            <a:stretch>
              <a:fillRect/>
            </a:stretch>
          </p:blipFill>
          <p:spPr>
            <a:xfrm>
              <a:off x="7390371" y="1935004"/>
              <a:ext cx="1659983" cy="1154185"/>
            </a:xfrm>
            <a:prstGeom prst="rect">
              <a:avLst/>
            </a:prstGeom>
          </p:spPr>
        </p:pic>
        <p:sp>
          <p:nvSpPr>
            <p:cNvPr id="7" name="TextBox 6"/>
            <p:cNvSpPr txBox="1"/>
            <p:nvPr/>
          </p:nvSpPr>
          <p:spPr>
            <a:xfrm>
              <a:off x="7877159" y="2621796"/>
              <a:ext cx="686406" cy="369332"/>
            </a:xfrm>
            <a:prstGeom prst="rect">
              <a:avLst/>
            </a:prstGeom>
            <a:noFill/>
          </p:spPr>
          <p:txBody>
            <a:bodyPr wrap="none" rtlCol="0">
              <a:spAutoFit/>
            </a:bodyPr>
            <a:lstStyle/>
            <a:p>
              <a:r>
                <a:rPr lang="en-US" dirty="0" smtClean="0">
                  <a:solidFill>
                    <a:srgbClr val="00B0F0"/>
                  </a:solidFill>
                </a:rPr>
                <a:t>CPUE</a:t>
              </a:r>
              <a:endParaRPr lang="en-CA" dirty="0">
                <a:solidFill>
                  <a:srgbClr val="00B0F0"/>
                </a:solidFill>
              </a:endParaRPr>
            </a:p>
          </p:txBody>
        </p:sp>
      </p:grpSp>
      <p:pic>
        <p:nvPicPr>
          <p:cNvPr id="9" name="Picture 8"/>
          <p:cNvPicPr/>
          <p:nvPr/>
        </p:nvPicPr>
        <p:blipFill>
          <a:blip r:embed="rId5">
            <a:duotone>
              <a:prstClr val="black"/>
              <a:schemeClr val="accent6">
                <a:lumMod val="20000"/>
                <a:lumOff val="80000"/>
                <a:tint val="45000"/>
                <a:satMod val="400000"/>
              </a:schemeClr>
            </a:duotone>
          </a:blip>
          <a:stretch>
            <a:fillRect/>
          </a:stretch>
        </p:blipFill>
        <p:spPr>
          <a:xfrm>
            <a:off x="9050354" y="4110673"/>
            <a:ext cx="2971800" cy="2066290"/>
          </a:xfrm>
          <a:prstGeom prst="rect">
            <a:avLst/>
          </a:prstGeom>
        </p:spPr>
      </p:pic>
      <p:pic>
        <p:nvPicPr>
          <p:cNvPr id="10" name="Picture 9"/>
          <p:cNvPicPr/>
          <p:nvPr/>
        </p:nvPicPr>
        <p:blipFill>
          <a:blip r:embed="rId6">
            <a:duotone>
              <a:prstClr val="black"/>
              <a:schemeClr val="bg2">
                <a:tint val="45000"/>
                <a:satMod val="400000"/>
              </a:schemeClr>
            </a:duotone>
          </a:blip>
          <a:stretch>
            <a:fillRect/>
          </a:stretch>
        </p:blipFill>
        <p:spPr>
          <a:xfrm>
            <a:off x="5874442" y="4099084"/>
            <a:ext cx="2971800" cy="2066290"/>
          </a:xfrm>
          <a:prstGeom prst="rect">
            <a:avLst/>
          </a:prstGeom>
        </p:spPr>
      </p:pic>
      <p:cxnSp>
        <p:nvCxnSpPr>
          <p:cNvPr id="12" name="Straight Arrow Connector 11"/>
          <p:cNvCxnSpPr>
            <a:stCxn id="10" idx="0"/>
          </p:cNvCxnSpPr>
          <p:nvPr/>
        </p:nvCxnSpPr>
        <p:spPr>
          <a:xfrm flipH="1" flipV="1">
            <a:off x="6956854" y="706575"/>
            <a:ext cx="403488" cy="3392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p:cNvCxnSpPr>
          <p:nvPr/>
        </p:nvCxnSpPr>
        <p:spPr>
          <a:xfrm flipV="1">
            <a:off x="7360342" y="593126"/>
            <a:ext cx="3806729" cy="3505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H="1" flipV="1">
            <a:off x="7763831" y="1788442"/>
            <a:ext cx="2772423" cy="232223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p:cNvCxnSpPr>
          <p:nvPr/>
        </p:nvCxnSpPr>
        <p:spPr>
          <a:xfrm flipH="1" flipV="1">
            <a:off x="10101906" y="2055813"/>
            <a:ext cx="434348" cy="2054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1</a:t>
            </a:r>
            <a:endParaRPr lang="en-CA" b="1" dirty="0"/>
          </a:p>
        </p:txBody>
      </p:sp>
      <p:sp>
        <p:nvSpPr>
          <p:cNvPr id="3" name="Content Placeholder 2"/>
          <p:cNvSpPr>
            <a:spLocks noGrp="1"/>
          </p:cNvSpPr>
          <p:nvPr>
            <p:ph idx="1"/>
          </p:nvPr>
        </p:nvSpPr>
        <p:spPr/>
        <p:txBody>
          <a:bodyPr/>
          <a:lstStyle/>
          <a:p>
            <a:r>
              <a:rPr lang="en-US" dirty="0" smtClean="0"/>
              <a:t>Select a spatial area (MU1 or entire stock)</a:t>
            </a:r>
          </a:p>
          <a:p>
            <a:r>
              <a:rPr lang="en-US" dirty="0" smtClean="0"/>
              <a:t>Identify preferred stock status indicator </a:t>
            </a:r>
          </a:p>
          <a:p>
            <a:r>
              <a:rPr lang="en-US" dirty="0" smtClean="0"/>
              <a:t>Identify preferred LRP</a:t>
            </a:r>
          </a:p>
          <a:p>
            <a:r>
              <a:rPr lang="en-US" dirty="0" smtClean="0"/>
              <a:t>Identify status (&gt; or &lt; LRP)</a:t>
            </a:r>
            <a:endParaRPr lang="en-CA" dirty="0"/>
          </a:p>
          <a:p>
            <a:pPr lvl="1"/>
            <a:endParaRPr lang="en-US" dirty="0"/>
          </a:p>
          <a:p>
            <a:endParaRPr lang="en-CA" dirty="0"/>
          </a:p>
        </p:txBody>
      </p:sp>
    </p:spTree>
    <p:extLst>
      <p:ext uri="{BB962C8B-B14F-4D97-AF65-F5344CB8AC3E}">
        <p14:creationId xmlns:p14="http://schemas.microsoft.com/office/powerpoint/2010/main" val="373703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Break Out Group </a:t>
            </a:r>
            <a:r>
              <a:rPr lang="en-US" dirty="0" smtClean="0"/>
              <a:t>1</a:t>
            </a:r>
            <a:endParaRPr dirty="0"/>
          </a:p>
        </p:txBody>
      </p:sp>
      <p:sp>
        <p:nvSpPr>
          <p:cNvPr id="163" name="Google Shape;163;p6"/>
          <p:cNvSpPr txBox="1">
            <a:spLocks noGrp="1"/>
          </p:cNvSpPr>
          <p:nvPr>
            <p:ph type="body" idx="1"/>
          </p:nvPr>
        </p:nvSpPr>
        <p:spPr>
          <a:xfrm>
            <a:off x="838200" y="1576038"/>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Spatial Area: MU1</a:t>
            </a:r>
            <a:endParaRPr dirty="0"/>
          </a:p>
          <a:p>
            <a:pPr marL="228600" lvl="0" indent="-228600" algn="l" rtl="0">
              <a:lnSpc>
                <a:spcPct val="90000"/>
              </a:lnSpc>
              <a:spcBef>
                <a:spcPts val="1000"/>
              </a:spcBef>
              <a:spcAft>
                <a:spcPts val="0"/>
              </a:spcAft>
              <a:buClr>
                <a:schemeClr val="dk1"/>
              </a:buClr>
              <a:buSzPts val="2800"/>
              <a:buChar char="•"/>
            </a:pPr>
            <a:r>
              <a:rPr lang="en-US" dirty="0"/>
              <a:t>Indicator: Acoustic Survey</a:t>
            </a:r>
            <a:endParaRPr dirty="0"/>
          </a:p>
          <a:p>
            <a:pPr marL="228600" lvl="0" indent="-228600" algn="l" rtl="0">
              <a:lnSpc>
                <a:spcPct val="90000"/>
              </a:lnSpc>
              <a:spcBef>
                <a:spcPts val="1000"/>
              </a:spcBef>
              <a:spcAft>
                <a:spcPts val="0"/>
              </a:spcAft>
              <a:buClr>
                <a:schemeClr val="dk1"/>
              </a:buClr>
              <a:buSzPts val="2800"/>
              <a:buChar char="•"/>
            </a:pPr>
            <a:r>
              <a:rPr lang="en-US" dirty="0"/>
              <a:t>LRP: </a:t>
            </a:r>
            <a:endParaRPr sz="1800" dirty="0"/>
          </a:p>
          <a:p>
            <a:pPr marL="685800" lvl="1" indent="-228600" algn="l" rtl="0">
              <a:lnSpc>
                <a:spcPct val="100000"/>
              </a:lnSpc>
              <a:spcBef>
                <a:spcPts val="0"/>
              </a:spcBef>
              <a:spcAft>
                <a:spcPts val="0"/>
              </a:spcAft>
              <a:buSzPts val="1800"/>
              <a:buChar char="•"/>
            </a:pPr>
            <a:r>
              <a:rPr lang="en-US" sz="1800" dirty="0"/>
              <a:t>‘stable’ time period of acoustic (years 35-40, or years 35+) </a:t>
            </a:r>
            <a:endParaRPr sz="1800" dirty="0"/>
          </a:p>
          <a:p>
            <a:pPr marL="685800" lvl="1" indent="-228600" algn="l" rtl="0">
              <a:lnSpc>
                <a:spcPct val="100000"/>
              </a:lnSpc>
              <a:spcBef>
                <a:spcPts val="0"/>
              </a:spcBef>
              <a:spcAft>
                <a:spcPts val="0"/>
              </a:spcAft>
              <a:buSzPts val="1800"/>
              <a:buChar char="•"/>
            </a:pPr>
            <a:r>
              <a:rPr lang="en-US" sz="1800" dirty="0"/>
              <a:t>pick a year (i.e. 30) where CPUE was stable</a:t>
            </a:r>
            <a:endParaRPr dirty="0"/>
          </a:p>
          <a:p>
            <a:pPr marL="228600" lvl="0" indent="-228600" algn="l" rtl="0">
              <a:lnSpc>
                <a:spcPct val="90000"/>
              </a:lnSpc>
              <a:spcBef>
                <a:spcPts val="1000"/>
              </a:spcBef>
              <a:spcAft>
                <a:spcPts val="0"/>
              </a:spcAft>
              <a:buClr>
                <a:schemeClr val="dk1"/>
              </a:buClr>
              <a:buSzPts val="2800"/>
              <a:buChar char="•"/>
            </a:pPr>
            <a:r>
              <a:rPr lang="en-US" dirty="0"/>
              <a:t>Rationale: </a:t>
            </a:r>
            <a:endParaRPr dirty="0"/>
          </a:p>
          <a:p>
            <a:pPr marL="685800" lvl="1" indent="-292100" algn="l" rtl="0">
              <a:lnSpc>
                <a:spcPct val="90000"/>
              </a:lnSpc>
              <a:spcBef>
                <a:spcPts val="1000"/>
              </a:spcBef>
              <a:spcAft>
                <a:spcPts val="0"/>
              </a:spcAft>
              <a:buClr>
                <a:schemeClr val="dk1"/>
              </a:buClr>
              <a:buSzPts val="2800"/>
              <a:buChar char="•"/>
            </a:pPr>
            <a:r>
              <a:rPr lang="en-US" dirty="0"/>
              <a:t>For choice of index:</a:t>
            </a:r>
            <a:endParaRPr dirty="0"/>
          </a:p>
          <a:p>
            <a:pPr marL="1143000" lvl="2" indent="-228600" algn="l" rtl="0">
              <a:lnSpc>
                <a:spcPct val="100000"/>
              </a:lnSpc>
              <a:spcBef>
                <a:spcPts val="0"/>
              </a:spcBef>
              <a:spcAft>
                <a:spcPts val="0"/>
              </a:spcAft>
              <a:buSzPts val="1800"/>
              <a:buChar char="•"/>
            </a:pPr>
            <a:r>
              <a:rPr lang="en-US" sz="1800" dirty="0"/>
              <a:t>Designed for the MU1 stock. </a:t>
            </a:r>
            <a:endParaRPr sz="1800" dirty="0"/>
          </a:p>
          <a:p>
            <a:pPr marL="1143000" lvl="2" indent="-228600" algn="l" rtl="0">
              <a:lnSpc>
                <a:spcPct val="100000"/>
              </a:lnSpc>
              <a:spcBef>
                <a:spcPts val="0"/>
              </a:spcBef>
              <a:spcAft>
                <a:spcPts val="0"/>
              </a:spcAft>
              <a:buSzPts val="1800"/>
              <a:buChar char="•"/>
            </a:pPr>
            <a:r>
              <a:rPr lang="en-US" sz="1800" dirty="0"/>
              <a:t>Surveys whole stock (on spawning grounds).</a:t>
            </a:r>
            <a:endParaRPr sz="1800" dirty="0"/>
          </a:p>
          <a:p>
            <a:pPr marL="1143000" lvl="2" indent="-228600" algn="l" rtl="0">
              <a:lnSpc>
                <a:spcPct val="100000"/>
              </a:lnSpc>
              <a:spcBef>
                <a:spcPts val="0"/>
              </a:spcBef>
              <a:spcAft>
                <a:spcPts val="0"/>
              </a:spcAft>
              <a:buSzPts val="1800"/>
              <a:buChar char="•"/>
            </a:pPr>
            <a:r>
              <a:rPr lang="en-US" sz="1800" dirty="0"/>
              <a:t>Captures majority of biomass that is targeted by harvesters</a:t>
            </a:r>
            <a:endParaRPr sz="1800" dirty="0"/>
          </a:p>
          <a:p>
            <a:pPr marL="685800" lvl="1" indent="-228600" algn="l" rtl="0">
              <a:lnSpc>
                <a:spcPct val="90000"/>
              </a:lnSpc>
              <a:spcBef>
                <a:spcPts val="1000"/>
              </a:spcBef>
              <a:spcAft>
                <a:spcPts val="0"/>
              </a:spcAft>
              <a:buSzPts val="1800"/>
              <a:buChar char="•"/>
            </a:pPr>
            <a:r>
              <a:rPr lang="en-US" dirty="0"/>
              <a:t>For LRP options:</a:t>
            </a:r>
            <a:endParaRPr dirty="0"/>
          </a:p>
          <a:p>
            <a:pPr marL="1143000" lvl="2" indent="-228600" algn="l" rtl="0">
              <a:lnSpc>
                <a:spcPct val="90000"/>
              </a:lnSpc>
              <a:spcBef>
                <a:spcPts val="1000"/>
              </a:spcBef>
              <a:spcAft>
                <a:spcPts val="0"/>
              </a:spcAft>
              <a:buSzPts val="1800"/>
              <a:buChar char="•"/>
            </a:pPr>
            <a:r>
              <a:rPr lang="en-US" dirty="0"/>
              <a:t> Looking across indicators to find a time period with desirable stock signals</a:t>
            </a:r>
            <a:endParaRPr dirty="0"/>
          </a:p>
        </p:txBody>
      </p:sp>
      <p:pic>
        <p:nvPicPr>
          <p:cNvPr id="165" name="Google Shape;165;p6"/>
          <p:cNvPicPr preferRelativeResize="0"/>
          <p:nvPr/>
        </p:nvPicPr>
        <p:blipFill>
          <a:blip r:embed="rId3">
            <a:alphaModFix/>
          </a:blip>
          <a:stretch>
            <a:fillRect/>
          </a:stretch>
        </p:blipFill>
        <p:spPr>
          <a:xfrm>
            <a:off x="7751875" y="365125"/>
            <a:ext cx="3781250" cy="2629889"/>
          </a:xfrm>
          <a:prstGeom prst="rect">
            <a:avLst/>
          </a:prstGeom>
          <a:noFill/>
          <a:ln>
            <a:noFill/>
          </a:ln>
        </p:spPr>
      </p:pic>
      <p:pic>
        <p:nvPicPr>
          <p:cNvPr id="166" name="Google Shape;166;p6"/>
          <p:cNvPicPr preferRelativeResize="0"/>
          <p:nvPr/>
        </p:nvPicPr>
        <p:blipFill>
          <a:blip r:embed="rId4">
            <a:alphaModFix/>
          </a:blip>
          <a:stretch>
            <a:fillRect/>
          </a:stretch>
        </p:blipFill>
        <p:spPr>
          <a:xfrm>
            <a:off x="8097450" y="365125"/>
            <a:ext cx="590550" cy="371475"/>
          </a:xfrm>
          <a:prstGeom prst="rect">
            <a:avLst/>
          </a:prstGeom>
          <a:noFill/>
          <a:ln>
            <a:noFill/>
          </a:ln>
        </p:spPr>
      </p:pic>
      <p:pic>
        <p:nvPicPr>
          <p:cNvPr id="167" name="Google Shape;167;p6"/>
          <p:cNvPicPr preferRelativeResize="0"/>
          <p:nvPr/>
        </p:nvPicPr>
        <p:blipFill>
          <a:blip r:embed="rId5">
            <a:alphaModFix/>
          </a:blip>
          <a:stretch>
            <a:fillRect/>
          </a:stretch>
        </p:blipFill>
        <p:spPr>
          <a:xfrm>
            <a:off x="7951175" y="3088920"/>
            <a:ext cx="1905896" cy="1325575"/>
          </a:xfrm>
          <a:prstGeom prst="rect">
            <a:avLst/>
          </a:prstGeom>
          <a:noFill/>
          <a:ln>
            <a:noFill/>
          </a:ln>
        </p:spPr>
      </p:pic>
      <p:pic>
        <p:nvPicPr>
          <p:cNvPr id="168" name="Google Shape;168;p6"/>
          <p:cNvPicPr preferRelativeResize="0"/>
          <p:nvPr/>
        </p:nvPicPr>
        <p:blipFill>
          <a:blip r:embed="rId6">
            <a:alphaModFix/>
          </a:blip>
          <a:stretch>
            <a:fillRect/>
          </a:stretch>
        </p:blipFill>
        <p:spPr>
          <a:xfrm>
            <a:off x="9824900" y="3071225"/>
            <a:ext cx="1905900" cy="1325575"/>
          </a:xfrm>
          <a:prstGeom prst="rect">
            <a:avLst/>
          </a:prstGeom>
          <a:noFill/>
          <a:ln>
            <a:noFill/>
          </a:ln>
        </p:spPr>
      </p:pic>
      <p:sp>
        <p:nvSpPr>
          <p:cNvPr id="169" name="Google Shape;169;p6"/>
          <p:cNvSpPr txBox="1"/>
          <p:nvPr/>
        </p:nvSpPr>
        <p:spPr>
          <a:xfrm>
            <a:off x="326704" y="5927376"/>
            <a:ext cx="11123174"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Note: Assumed three biological stocks due to spawning site fidelity </a:t>
            </a:r>
            <a:r>
              <a:rPr lang="en-US" sz="1800" dirty="0" smtClean="0">
                <a:solidFill>
                  <a:schemeClr val="dk1"/>
                </a:solidFill>
                <a:latin typeface="Calibri"/>
                <a:ea typeface="Calibri"/>
                <a:cs typeface="Calibri"/>
                <a:sym typeface="Calibri"/>
              </a:rPr>
              <a:t>statement. </a:t>
            </a:r>
            <a:r>
              <a:rPr lang="en-US" sz="1800" dirty="0">
                <a:solidFill>
                  <a:schemeClr val="dk1"/>
                </a:solidFill>
                <a:latin typeface="Calibri"/>
                <a:ea typeface="Calibri"/>
                <a:cs typeface="Calibri"/>
                <a:sym typeface="Calibri"/>
              </a:rPr>
              <a:t>Also suggested additional analyses.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028" name="Picture 4" descr="Free Sad Face Icon, Symbol. PNG, SVG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4862" y="2468779"/>
            <a:ext cx="432822" cy="43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34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918</Words>
  <Application>Microsoft Office PowerPoint</Application>
  <PresentationFormat>Widescreen</PresentationFormat>
  <Paragraphs>132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Segoe UI Historic</vt:lpstr>
      <vt:lpstr>Times New Roman</vt:lpstr>
      <vt:lpstr>Office Theme</vt:lpstr>
      <vt:lpstr>PowerPoint Presentation</vt:lpstr>
      <vt:lpstr>Agenda</vt:lpstr>
      <vt:lpstr>Arctic Sardine</vt:lpstr>
      <vt:lpstr>Arctic Sardine</vt:lpstr>
      <vt:lpstr>Exercise 1</vt:lpstr>
      <vt:lpstr>Exercise 1</vt:lpstr>
      <vt:lpstr>Exercise 1 Data Scenario</vt:lpstr>
      <vt:lpstr>Exercise 1</vt:lpstr>
      <vt:lpstr>Break Out Group 1</vt:lpstr>
      <vt:lpstr>Break Out Group 2</vt:lpstr>
      <vt:lpstr>Break Out Group 3</vt:lpstr>
      <vt:lpstr>Break Out Group 4</vt:lpstr>
      <vt:lpstr>Break Out Group 5</vt:lpstr>
      <vt:lpstr>Break Out Group 6</vt:lpstr>
      <vt:lpstr>Break Out Group 6</vt:lpstr>
      <vt:lpstr>Exercise 1  Summary from 6 Groups</vt:lpstr>
      <vt:lpstr>            MU1             Entire Stock</vt:lpstr>
      <vt:lpstr>            MU1             Entire Stock</vt:lpstr>
      <vt:lpstr>            MU1             Entire Stock</vt:lpstr>
      <vt:lpstr>            MU1             Entire Stock</vt:lpstr>
      <vt:lpstr>Exercise 1 Summary</vt:lpstr>
      <vt:lpstr>Discussion points</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Barrett, Tim</dc:creator>
  <cp:lastModifiedBy>Barrett, Tim</cp:lastModifiedBy>
  <cp:revision>20</cp:revision>
  <dcterms:created xsi:type="dcterms:W3CDTF">2021-11-30T02:59:04Z</dcterms:created>
  <dcterms:modified xsi:type="dcterms:W3CDTF">2021-12-02T02:26:56Z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2021-11-30T03:45:24Z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2c13c827-075b-41e7-b53e-000090bedbb2</vt:lpwstr>
  </property>
</Properties>
</file>