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78" r:id="rId3"/>
    <p:sldId id="259" r:id="rId4"/>
    <p:sldId id="258" r:id="rId5"/>
    <p:sldId id="263" r:id="rId6"/>
    <p:sldId id="287" r:id="rId7"/>
    <p:sldId id="286" r:id="rId8"/>
    <p:sldId id="285" r:id="rId9"/>
    <p:sldId id="284" r:id="rId10"/>
    <p:sldId id="283" r:id="rId11"/>
    <p:sldId id="282" r:id="rId12"/>
    <p:sldId id="280" r:id="rId13"/>
    <p:sldId id="290" r:id="rId14"/>
    <p:sldId id="288" r:id="rId15"/>
    <p:sldId id="291" r:id="rId16"/>
    <p:sldId id="295" r:id="rId17"/>
    <p:sldId id="281" r:id="rId18"/>
    <p:sldId id="298" r:id="rId19"/>
    <p:sldId id="299" r:id="rId20"/>
    <p:sldId id="292" r:id="rId21"/>
    <p:sldId id="277" r:id="rId22"/>
    <p:sldId id="293" r:id="rId23"/>
    <p:sldId id="289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6AABD-E93E-42E6-BA32-70C8FA2094CC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0139E-F6BD-4817-9E0A-149860769A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66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42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38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10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72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97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23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3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729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0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9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6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1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53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22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17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91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1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6578360700356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s.fish.govt.nz/Doc/22847/Operational_Guidelines_for_HSS_rev_1_Jun_2011.pdf.ashx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im.Barrett@dfo.mpo.gc.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7506" y="1122363"/>
            <a:ext cx="11649694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altLang="en-US" sz="6000" dirty="0" smtClean="0">
                <a:solidFill>
                  <a:schemeClr val="tx2"/>
                </a:solidFill>
                <a:latin typeface="+mn-lt"/>
                <a:ea typeface="Segoe UI Historic" panose="020B0502040204020203" pitchFamily="34" charset="0"/>
                <a:cs typeface="Segoe UI" panose="020B0502040204020203" pitchFamily="34" charset="0"/>
              </a:rPr>
              <a:t>Limit Reference Points and the </a:t>
            </a:r>
            <a:br>
              <a:rPr lang="en-CA" altLang="en-US" sz="6000" dirty="0" smtClean="0">
                <a:solidFill>
                  <a:schemeClr val="tx2"/>
                </a:solidFill>
                <a:latin typeface="+mn-lt"/>
                <a:ea typeface="Segoe UI Historic" panose="020B0502040204020203" pitchFamily="34" charset="0"/>
                <a:cs typeface="Segoe UI" panose="020B0502040204020203" pitchFamily="34" charset="0"/>
              </a:rPr>
            </a:br>
            <a:r>
              <a:rPr lang="en-CA" altLang="en-US" sz="6000" dirty="0" smtClean="0">
                <a:solidFill>
                  <a:schemeClr val="tx2"/>
                </a:solidFill>
                <a:latin typeface="+mn-lt"/>
                <a:ea typeface="Segoe UI Historic" panose="020B0502040204020203" pitchFamily="34" charset="0"/>
                <a:cs typeface="Segoe UI" panose="020B0502040204020203" pitchFamily="34" charset="0"/>
              </a:rPr>
              <a:t>Fish Stocks Provisions</a:t>
            </a:r>
            <a:endParaRPr lang="en-CA" sz="6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37506" y="3602038"/>
            <a:ext cx="1164969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en-US" sz="3600" i="1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Joint </a:t>
            </a:r>
            <a:r>
              <a:rPr lang="en-US" altLang="en-US" sz="3600" i="1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TESA/NOG Workshop</a:t>
            </a:r>
            <a:endParaRPr lang="en-US" altLang="en-US" sz="3600" dirty="0" smtClean="0">
              <a:solidFill>
                <a:schemeClr val="tx2"/>
              </a:solidFill>
              <a:ea typeface="Segoe UI Historic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en-US" altLang="en-US" i="1" dirty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Break-out Group </a:t>
            </a:r>
            <a:r>
              <a:rPr lang="en-US" altLang="en-US" i="1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Exercise 2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20938" y="5554663"/>
            <a:ext cx="9466262" cy="10128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endParaRPr lang="nb-NO" altLang="en-US" sz="2400" dirty="0" smtClean="0">
              <a:solidFill>
                <a:schemeClr val="tx2"/>
              </a:solidFill>
              <a:ea typeface="Segoe UI Historic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  <a:defRPr/>
            </a:pPr>
            <a:r>
              <a:rPr lang="nb-NO" altLang="en-US" sz="2400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December 1 2021</a:t>
            </a:r>
            <a:endParaRPr lang="nb-NO" altLang="en-US" sz="2400" dirty="0" smtClean="0">
              <a:solidFill>
                <a:schemeClr val="tx2"/>
              </a:solidFill>
              <a:ea typeface="Segoe UI Historic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Image result for fisheries and oceans ca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14300"/>
            <a:ext cx="29813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196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Break Out Group 2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196175" y="1004550"/>
            <a:ext cx="60393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1885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Indicator: Biomass and </a:t>
            </a:r>
            <a:br>
              <a:rPr lang="en-US"/>
            </a:br>
            <a:r>
              <a:rPr lang="en-US"/>
              <a:t>Surplus Production vs Biomass</a:t>
            </a:r>
            <a:endParaRPr/>
          </a:p>
          <a:p>
            <a:pPr marL="228600" lvl="0" indent="-18859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LRP: SSB_SPR40 (232.7t) or </a:t>
            </a:r>
            <a:br>
              <a:rPr lang="en-US"/>
            </a:br>
            <a:r>
              <a:rPr lang="en-US"/>
              <a:t>         SSB_SPR50 (297.1t)</a:t>
            </a:r>
            <a:endParaRPr/>
          </a:p>
          <a:p>
            <a:pPr marL="228600" lvl="0" indent="-18859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Rationale: </a:t>
            </a:r>
            <a:r>
              <a:rPr lang="en-US" sz="2400"/>
              <a:t>SSB_SPR40 is a fairly common reference point for many stocks (~FSPR40 has also been suggested as a proxy for Frep for pelagics).  In this study, SSB_SPR40 and SSB_SPR50 are just below or above, respectively, a knot of “medium biomass low productivity” at the end of the time series, before the stock shifts to a lower biomass zero productivity state. Setting the LRP around this area could arrest further decline. The time series shows the stock can still recover from a state around 200-300 t but it is currently at a productivity low. Would need to consult with managers, partners and stakeholders before determining LRP. (Projections would be done using </a:t>
            </a:r>
            <a:br>
              <a:rPr lang="en-US" sz="2400"/>
            </a:br>
            <a:r>
              <a:rPr lang="en-US" sz="2400"/>
              <a:t>Fspr40 =0.2 or Fspr50=0.15).</a:t>
            </a:r>
            <a:endParaRPr sz="2400"/>
          </a:p>
          <a:p>
            <a:pPr marL="228600" lvl="0" indent="-18859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Stock Status: Below the LRP, critical</a:t>
            </a:r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t="9099"/>
          <a:stretch/>
        </p:blipFill>
        <p:spPr>
          <a:xfrm>
            <a:off x="8440375" y="61400"/>
            <a:ext cx="3820126" cy="243290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6389400" y="247850"/>
            <a:ext cx="30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Surplus production vs biomass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7769175" y="24943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Biomass</a:t>
            </a:r>
            <a:endParaRPr sz="1300"/>
          </a:p>
        </p:txBody>
      </p:sp>
      <p:pic>
        <p:nvPicPr>
          <p:cNvPr id="141" name="Google Shape;14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4800" y="4640100"/>
            <a:ext cx="3591274" cy="227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7532425" y="46401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Recruitment</a:t>
            </a:r>
            <a:endParaRPr sz="1300"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5">
            <a:alphaModFix/>
          </a:blip>
          <a:srcRect l="-787" t="10097" r="-4210" b="-5182"/>
          <a:stretch/>
        </p:blipFill>
        <p:spPr>
          <a:xfrm>
            <a:off x="8440375" y="2400913"/>
            <a:ext cx="3973749" cy="2558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/>
          <p:nvPr/>
        </p:nvSpPr>
        <p:spPr>
          <a:xfrm>
            <a:off x="9795725" y="1218700"/>
            <a:ext cx="778200" cy="795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9418925" y="1685163"/>
            <a:ext cx="444900" cy="466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3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- MAR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0400" cy="42281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Indicator: </a:t>
            </a:r>
            <a:r>
              <a:rPr lang="en-US" dirty="0" err="1" smtClean="0"/>
              <a:t>Brecover</a:t>
            </a:r>
            <a:endParaRPr lang="en-US" dirty="0" smtClean="0"/>
          </a:p>
          <a:p>
            <a:r>
              <a:rPr lang="en-US" dirty="0" smtClean="0"/>
              <a:t>LRP: 146 </a:t>
            </a:r>
            <a:r>
              <a:rPr lang="en-US" dirty="0" err="1" smtClean="0"/>
              <a:t>kt</a:t>
            </a:r>
            <a:endParaRPr lang="en-US" dirty="0" smtClean="0"/>
          </a:p>
          <a:p>
            <a:r>
              <a:rPr lang="en-US" dirty="0" smtClean="0"/>
              <a:t>Rationale: </a:t>
            </a:r>
          </a:p>
          <a:p>
            <a:pPr lvl="1"/>
            <a:r>
              <a:rPr lang="en-US" dirty="0"/>
              <a:t>Independent of SR</a:t>
            </a:r>
          </a:p>
          <a:p>
            <a:pPr lvl="1"/>
            <a:r>
              <a:rPr lang="en-US" dirty="0"/>
              <a:t>Historic proof of </a:t>
            </a:r>
            <a:r>
              <a:rPr lang="en-US" dirty="0" smtClean="0"/>
              <a:t>concept, confident </a:t>
            </a:r>
            <a:r>
              <a:rPr lang="en-US" dirty="0"/>
              <a:t>as recovered twice.</a:t>
            </a:r>
          </a:p>
          <a:p>
            <a:pPr lvl="1"/>
            <a:r>
              <a:rPr lang="en-US" dirty="0"/>
              <a:t>Close to lowest, so no foregone yield issues</a:t>
            </a:r>
          </a:p>
          <a:p>
            <a:pPr lvl="1"/>
            <a:r>
              <a:rPr lang="en-US" dirty="0"/>
              <a:t>Consistent with </a:t>
            </a:r>
            <a:r>
              <a:rPr lang="en-US" dirty="0" smtClean="0"/>
              <a:t>0.2SSB0</a:t>
            </a:r>
          </a:p>
          <a:p>
            <a:pPr lvl="1"/>
            <a:r>
              <a:rPr lang="en-US" dirty="0" smtClean="0"/>
              <a:t>Meets 3 of 4 criteria, with 4</a:t>
            </a:r>
            <a:r>
              <a:rPr lang="en-US" baseline="30000" dirty="0" smtClean="0"/>
              <a:t>th</a:t>
            </a:r>
            <a:r>
              <a:rPr lang="en-US" dirty="0" smtClean="0"/>
              <a:t> (serious harm) not met because we don’t know.</a:t>
            </a:r>
          </a:p>
          <a:p>
            <a:r>
              <a:rPr lang="en-US" dirty="0" smtClean="0"/>
              <a:t>Stock Status: Critical Zone (25% risk of being below LRP)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711" y="101717"/>
            <a:ext cx="5474898" cy="3217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090" y="3318804"/>
            <a:ext cx="5431426" cy="3191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17620" y="226711"/>
            <a:ext cx="139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Brecover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0.2SSB0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0.4SSBmsy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</a:t>
            </a:r>
            <a:r>
              <a:rPr lang="en-US" sz="5400" dirty="0" smtClean="0">
                <a:solidFill>
                  <a:schemeClr val="bg1"/>
                </a:solidFill>
              </a:rPr>
              <a:t>2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Summary from 6 Groups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considered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77" y="292893"/>
            <a:ext cx="10515600" cy="1325563"/>
          </a:xfrm>
        </p:spPr>
        <p:txBody>
          <a:bodyPr/>
          <a:lstStyle/>
          <a:p>
            <a:r>
              <a:rPr lang="en-US" dirty="0" smtClean="0"/>
              <a:t>Considerations B</a:t>
            </a:r>
            <a:r>
              <a:rPr lang="en-US" baseline="-25000" dirty="0" smtClean="0"/>
              <a:t>MSY</a:t>
            </a:r>
            <a:r>
              <a:rPr lang="en-US" dirty="0" smtClean="0"/>
              <a:t> vs. B</a:t>
            </a:r>
            <a:r>
              <a:rPr lang="en-US" baseline="-25000" dirty="0" smtClean="0"/>
              <a:t>0</a:t>
            </a:r>
            <a:endParaRPr lang="en-CA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77" y="1618456"/>
            <a:ext cx="10515600" cy="4351338"/>
          </a:xfrm>
        </p:spPr>
        <p:txBody>
          <a:bodyPr/>
          <a:lstStyle/>
          <a:p>
            <a:r>
              <a:rPr lang="en-US" dirty="0" smtClean="0"/>
              <a:t>B</a:t>
            </a:r>
            <a:r>
              <a:rPr lang="en-US" baseline="-25000" dirty="0" smtClean="0"/>
              <a:t>MSY</a:t>
            </a:r>
            <a:r>
              <a:rPr lang="en-US" dirty="0" smtClean="0"/>
              <a:t>/B</a:t>
            </a:r>
            <a:r>
              <a:rPr lang="en-US" baseline="-25000" dirty="0" smtClean="0"/>
              <a:t>0</a:t>
            </a:r>
            <a:r>
              <a:rPr lang="en-US" dirty="0" smtClean="0"/>
              <a:t> = 0.30 for Arctic Sardine (h = 0.75)</a:t>
            </a:r>
          </a:p>
          <a:p>
            <a:r>
              <a:rPr lang="en-US" dirty="0" smtClean="0"/>
              <a:t>0.4 </a:t>
            </a:r>
            <a:r>
              <a:rPr lang="en-US" dirty="0" smtClean="0"/>
              <a:t>B</a:t>
            </a:r>
            <a:r>
              <a:rPr lang="en-US" baseline="-25000" dirty="0" smtClean="0"/>
              <a:t>MSY</a:t>
            </a:r>
            <a:r>
              <a:rPr lang="en-US" dirty="0" smtClean="0"/>
              <a:t> = 0.12 B</a:t>
            </a:r>
            <a:r>
              <a:rPr lang="en-US" baseline="-25000" dirty="0" smtClean="0"/>
              <a:t>0 </a:t>
            </a:r>
            <a:r>
              <a:rPr lang="en-US" dirty="0" smtClean="0"/>
              <a:t>for Arctic Sardine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23" y="0"/>
            <a:ext cx="5600700" cy="454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86419" y="4157875"/>
            <a:ext cx="16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Punt et al. 2008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911653"/>
            <a:ext cx="7352270" cy="2946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6623" y="6460176"/>
            <a:ext cx="5456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5"/>
              </a:rPr>
              <a:t>Operational Guidelines for NZ’s Harvest Strategy Standard 2011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57670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Preferred Approaches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38200" y="2095155"/>
            <a:ext cx="9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i="1" dirty="0" err="1" smtClean="0"/>
              <a:t>SSB</a:t>
            </a:r>
            <a:r>
              <a:rPr lang="en-CA" sz="2800" i="1" baseline="-25000" dirty="0" err="1" smtClean="0"/>
              <a:t>rec</a:t>
            </a:r>
            <a:endParaRPr lang="en-CA" sz="2800" i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551232" y="2095155"/>
            <a:ext cx="5089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Mean across multiple approaches</a:t>
            </a:r>
            <a:endParaRPr lang="en-CA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481751" y="2095155"/>
                <a:ext cx="2213811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/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800" b="0" i="1" smtClean="0"/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/>
                              </m:ctrlPr>
                            </m:sSubPr>
                            <m:e>
                              <m:r>
                                <a:rPr lang="en-US" sz="2800" b="0" i="1" smtClean="0"/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/>
                                <m:t>𝑆𝑃𝑅</m:t>
                              </m:r>
                              <m:r>
                                <a:rPr lang="en-US" sz="2800" b="0" i="1" smtClean="0"/>
                                <m:t>40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8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751" y="2095155"/>
                <a:ext cx="2213811" cy="562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617838" y="4135732"/>
            <a:ext cx="1099751" cy="11349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17838" y="2766656"/>
            <a:ext cx="1099751" cy="11349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17838" y="5562436"/>
            <a:ext cx="1099751" cy="11349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577016" y="4135732"/>
            <a:ext cx="1099751" cy="11349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577016" y="2766656"/>
            <a:ext cx="1099751" cy="11349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0038780" y="2766656"/>
            <a:ext cx="1099751" cy="11349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4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Preferred Approaches </a:t>
            </a:r>
            <a:r>
              <a:rPr lang="en-US" b="1" dirty="0" smtClean="0"/>
              <a:t>Stock Status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2095155"/>
            <a:ext cx="9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i="1" dirty="0" err="1" smtClean="0"/>
              <a:t>SSB</a:t>
            </a:r>
            <a:r>
              <a:rPr lang="en-CA" sz="2800" i="1" baseline="-25000" dirty="0" err="1" smtClean="0"/>
              <a:t>rec</a:t>
            </a:r>
            <a:endParaRPr lang="en-CA" sz="2800" i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551232" y="2095155"/>
            <a:ext cx="5089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Mean across multiple approaches</a:t>
            </a:r>
            <a:endParaRPr lang="en-CA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481751" y="2095155"/>
                <a:ext cx="2213811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/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800" b="0" i="1" smtClean="0"/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/>
                              </m:ctrlPr>
                            </m:sSubPr>
                            <m:e>
                              <m:r>
                                <a:rPr lang="en-US" sz="2800" b="0" i="1" smtClean="0"/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/>
                                <m:t>𝑆𝑃𝑅</m:t>
                              </m:r>
                              <m:r>
                                <a:rPr lang="en-US" sz="2800" b="0" i="1" smtClean="0"/>
                                <m:t>40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8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751" y="2095155"/>
                <a:ext cx="2213811" cy="562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617838" y="4135732"/>
            <a:ext cx="1099751" cy="11349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17838" y="2766656"/>
            <a:ext cx="1099751" cy="11349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17838" y="5562436"/>
            <a:ext cx="1099751" cy="11349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577016" y="4135732"/>
            <a:ext cx="1099751" cy="11349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577016" y="2766656"/>
            <a:ext cx="1099751" cy="11349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0038780" y="2766656"/>
            <a:ext cx="1099751" cy="11349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789501" y="5945233"/>
            <a:ext cx="75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&lt;LRP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789501" y="4518529"/>
            <a:ext cx="75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&gt;LRP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10210443" y="3149453"/>
            <a:ext cx="75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&lt;LRP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791448" y="3149453"/>
            <a:ext cx="75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&gt;LRP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5725774" y="4518529"/>
            <a:ext cx="75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</a:t>
            </a:r>
            <a:r>
              <a:rPr lang="en-US" dirty="0" smtClean="0"/>
              <a:t>LRP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727721" y="3149453"/>
            <a:ext cx="75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&gt;LRP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44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67" y="3533006"/>
            <a:ext cx="5296933" cy="33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Preferred Approaches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8111" y="1138114"/>
                <a:ext cx="6616959" cy="23112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𝑆𝑃𝑅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𝑆𝑃𝑅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r>
                  <a:rPr lang="en-US" i="1" dirty="0" smtClean="0">
                    <a:solidFill>
                      <a:srgbClr val="00B050"/>
                    </a:solidFill>
                  </a:rPr>
                  <a:t>Mean </a:t>
                </a:r>
                <a:r>
                  <a:rPr lang="en-US" i="1" dirty="0">
                    <a:solidFill>
                      <a:srgbClr val="00B050"/>
                    </a:solidFill>
                  </a:rPr>
                  <a:t>across multiple 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approaches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 smtClean="0"/>
              </a:p>
              <a:p>
                <a:pPr marL="0" indent="0">
                  <a:buNone/>
                </a:pPr>
                <a:r>
                  <a:rPr lang="en-US" dirty="0" smtClean="0"/>
                  <a:t>Other lines: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0.2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 smtClean="0">
                    <a:solidFill>
                      <a:srgbClr val="FF0000"/>
                    </a:solidFill>
                  </a:rPr>
                  <a:t> - - -  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0.4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dirty="0" smtClean="0">
                    <a:solidFill>
                      <a:srgbClr val="C00000"/>
                    </a:solidFill>
                  </a:rPr>
                  <a:t> - </a:t>
                </a:r>
                <a:r>
                  <a:rPr lang="en-CA" dirty="0" smtClean="0">
                    <a:solidFill>
                      <a:srgbClr val="C00000"/>
                    </a:solidFill>
                  </a:rPr>
                  <a:t>- -</a:t>
                </a:r>
                <a:endParaRPr lang="en-CA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CA" dirty="0">
                  <a:solidFill>
                    <a:srgbClr val="FF0000"/>
                  </a:solidFill>
                </a:endParaRP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111" y="1138114"/>
                <a:ext cx="6616959" cy="2311226"/>
              </a:xfrm>
              <a:blipFill>
                <a:blip r:embed="rId3"/>
                <a:stretch>
                  <a:fillRect l="-1935" b="-73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33007"/>
            <a:ext cx="5082611" cy="31904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434873" y="3264674"/>
                <a:ext cx="959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73" y="3264674"/>
                <a:ext cx="959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070" y="0"/>
            <a:ext cx="5296930" cy="332499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8457175" y="2751718"/>
            <a:ext cx="0" cy="512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76590" y="3080008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50</a:t>
            </a:r>
            <a:endParaRPr lang="en-CA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546383" y="6244043"/>
            <a:ext cx="0" cy="512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65798" y="6572333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50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3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to SSB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113396"/>
              </p:ext>
            </p:extLst>
          </p:nvPr>
        </p:nvGraphicFramePr>
        <p:xfrm>
          <a:off x="1704526" y="1930365"/>
          <a:ext cx="7640195" cy="3925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039">
                  <a:extLst>
                    <a:ext uri="{9D8B030D-6E8A-4147-A177-3AD203B41FA5}">
                      <a16:colId xmlns:a16="http://schemas.microsoft.com/office/drawing/2014/main" val="3337438895"/>
                    </a:ext>
                  </a:extLst>
                </a:gridCol>
                <a:gridCol w="1528039">
                  <a:extLst>
                    <a:ext uri="{9D8B030D-6E8A-4147-A177-3AD203B41FA5}">
                      <a16:colId xmlns:a16="http://schemas.microsoft.com/office/drawing/2014/main" val="4230080731"/>
                    </a:ext>
                  </a:extLst>
                </a:gridCol>
                <a:gridCol w="1528039">
                  <a:extLst>
                    <a:ext uri="{9D8B030D-6E8A-4147-A177-3AD203B41FA5}">
                      <a16:colId xmlns:a16="http://schemas.microsoft.com/office/drawing/2014/main" val="1464951815"/>
                    </a:ext>
                  </a:extLst>
                </a:gridCol>
                <a:gridCol w="1528039">
                  <a:extLst>
                    <a:ext uri="{9D8B030D-6E8A-4147-A177-3AD203B41FA5}">
                      <a16:colId xmlns:a16="http://schemas.microsoft.com/office/drawing/2014/main" val="3229775119"/>
                    </a:ext>
                  </a:extLst>
                </a:gridCol>
                <a:gridCol w="1528039">
                  <a:extLst>
                    <a:ext uri="{9D8B030D-6E8A-4147-A177-3AD203B41FA5}">
                      <a16:colId xmlns:a16="http://schemas.microsoft.com/office/drawing/2014/main" val="3948262040"/>
                    </a:ext>
                  </a:extLst>
                </a:gridCol>
              </a:tblGrid>
              <a:tr h="759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Approach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LRP (</a:t>
                      </a:r>
                      <a:r>
                        <a:rPr lang="en-CA" sz="2400" u="none" strike="noStrike" dirty="0" err="1" smtClean="0">
                          <a:effectLst/>
                        </a:rPr>
                        <a:t>kt</a:t>
                      </a:r>
                      <a:r>
                        <a:rPr lang="en-CA" sz="2400" u="none" strike="noStrike" dirty="0" smtClean="0">
                          <a:effectLst/>
                        </a:rPr>
                        <a:t>)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Status in Year 50</a:t>
                      </a:r>
                    </a:p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SSB/LRP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4858005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mean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92.1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732193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err="1">
                          <a:effectLst/>
                        </a:rPr>
                        <a:t>Brec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93.2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70816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Brec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146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439880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mean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175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  <a:endParaRPr lang="en-CA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5883660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Brec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185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  <a:endParaRPr lang="en-CA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39354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SPR40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233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  <a:endParaRPr lang="en-CA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36042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SPR50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297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lang="en-CA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32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0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to SSB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397385"/>
              </p:ext>
            </p:extLst>
          </p:nvPr>
        </p:nvGraphicFramePr>
        <p:xfrm>
          <a:off x="1704526" y="1930365"/>
          <a:ext cx="7640195" cy="3925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039">
                  <a:extLst>
                    <a:ext uri="{9D8B030D-6E8A-4147-A177-3AD203B41FA5}">
                      <a16:colId xmlns:a16="http://schemas.microsoft.com/office/drawing/2014/main" val="3337438895"/>
                    </a:ext>
                  </a:extLst>
                </a:gridCol>
                <a:gridCol w="1528039">
                  <a:extLst>
                    <a:ext uri="{9D8B030D-6E8A-4147-A177-3AD203B41FA5}">
                      <a16:colId xmlns:a16="http://schemas.microsoft.com/office/drawing/2014/main" val="4230080731"/>
                    </a:ext>
                  </a:extLst>
                </a:gridCol>
                <a:gridCol w="1528039">
                  <a:extLst>
                    <a:ext uri="{9D8B030D-6E8A-4147-A177-3AD203B41FA5}">
                      <a16:colId xmlns:a16="http://schemas.microsoft.com/office/drawing/2014/main" val="1464951815"/>
                    </a:ext>
                  </a:extLst>
                </a:gridCol>
                <a:gridCol w="1528039">
                  <a:extLst>
                    <a:ext uri="{9D8B030D-6E8A-4147-A177-3AD203B41FA5}">
                      <a16:colId xmlns:a16="http://schemas.microsoft.com/office/drawing/2014/main" val="3229775119"/>
                    </a:ext>
                  </a:extLst>
                </a:gridCol>
                <a:gridCol w="1528039">
                  <a:extLst>
                    <a:ext uri="{9D8B030D-6E8A-4147-A177-3AD203B41FA5}">
                      <a16:colId xmlns:a16="http://schemas.microsoft.com/office/drawing/2014/main" val="3948262040"/>
                    </a:ext>
                  </a:extLst>
                </a:gridCol>
              </a:tblGrid>
              <a:tr h="759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Approach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LRP (</a:t>
                      </a:r>
                      <a:r>
                        <a:rPr lang="en-CA" sz="2400" u="none" strike="noStrike" dirty="0" err="1" smtClean="0">
                          <a:effectLst/>
                        </a:rPr>
                        <a:t>kt</a:t>
                      </a:r>
                      <a:r>
                        <a:rPr lang="en-CA" sz="2400" u="none" strike="noStrike" dirty="0" smtClean="0">
                          <a:effectLst/>
                        </a:rPr>
                        <a:t>)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Status in Year 50</a:t>
                      </a:r>
                    </a:p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SSB/LRP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LRP/SSB</a:t>
                      </a:r>
                      <a:r>
                        <a:rPr lang="en-CA" sz="2400" u="none" strike="noStrike" baseline="-25000" dirty="0">
                          <a:effectLst/>
                        </a:rPr>
                        <a:t>MSY</a:t>
                      </a:r>
                      <a:endParaRPr lang="en-CA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4858005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mean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92.1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0.46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732193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err="1">
                          <a:effectLst/>
                        </a:rPr>
                        <a:t>Brec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93.2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0.46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70816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Brec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146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0.72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439880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mean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175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  <a:endParaRPr lang="en-CA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0.87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5883660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Brec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185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  <a:endParaRPr lang="en-CA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0.92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39354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SPR40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233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  <a:endParaRPr lang="en-CA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1.16</a:t>
                      </a:r>
                      <a:endParaRPr lang="en-CA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36042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SPR50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297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lang="en-CA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1.47</a:t>
                      </a:r>
                      <a:endParaRPr lang="en-CA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32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9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CA" b="1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6945"/>
            <a:ext cx="11562940" cy="297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5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to SSB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534806"/>
              </p:ext>
            </p:extLst>
          </p:nvPr>
        </p:nvGraphicFramePr>
        <p:xfrm>
          <a:off x="1704526" y="1930365"/>
          <a:ext cx="7640195" cy="3925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039">
                  <a:extLst>
                    <a:ext uri="{9D8B030D-6E8A-4147-A177-3AD203B41FA5}">
                      <a16:colId xmlns:a16="http://schemas.microsoft.com/office/drawing/2014/main" val="3337438895"/>
                    </a:ext>
                  </a:extLst>
                </a:gridCol>
                <a:gridCol w="1528039">
                  <a:extLst>
                    <a:ext uri="{9D8B030D-6E8A-4147-A177-3AD203B41FA5}">
                      <a16:colId xmlns:a16="http://schemas.microsoft.com/office/drawing/2014/main" val="4230080731"/>
                    </a:ext>
                  </a:extLst>
                </a:gridCol>
                <a:gridCol w="1528039">
                  <a:extLst>
                    <a:ext uri="{9D8B030D-6E8A-4147-A177-3AD203B41FA5}">
                      <a16:colId xmlns:a16="http://schemas.microsoft.com/office/drawing/2014/main" val="1464951815"/>
                    </a:ext>
                  </a:extLst>
                </a:gridCol>
                <a:gridCol w="1528039">
                  <a:extLst>
                    <a:ext uri="{9D8B030D-6E8A-4147-A177-3AD203B41FA5}">
                      <a16:colId xmlns:a16="http://schemas.microsoft.com/office/drawing/2014/main" val="3229775119"/>
                    </a:ext>
                  </a:extLst>
                </a:gridCol>
                <a:gridCol w="1528039">
                  <a:extLst>
                    <a:ext uri="{9D8B030D-6E8A-4147-A177-3AD203B41FA5}">
                      <a16:colId xmlns:a16="http://schemas.microsoft.com/office/drawing/2014/main" val="3948262040"/>
                    </a:ext>
                  </a:extLst>
                </a:gridCol>
              </a:tblGrid>
              <a:tr h="759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Approach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LRP (</a:t>
                      </a:r>
                      <a:r>
                        <a:rPr lang="en-CA" sz="2400" u="none" strike="noStrike" dirty="0" err="1" smtClean="0">
                          <a:effectLst/>
                        </a:rPr>
                        <a:t>kt</a:t>
                      </a:r>
                      <a:r>
                        <a:rPr lang="en-CA" sz="2400" u="none" strike="noStrike" dirty="0" smtClean="0">
                          <a:effectLst/>
                        </a:rPr>
                        <a:t>)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Status in Year 50</a:t>
                      </a:r>
                    </a:p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SSB/LRP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LRP/SSB</a:t>
                      </a:r>
                      <a:r>
                        <a:rPr lang="en-CA" sz="2400" u="none" strike="noStrike" baseline="-25000" dirty="0">
                          <a:effectLst/>
                        </a:rPr>
                        <a:t>MSY</a:t>
                      </a:r>
                      <a:endParaRPr lang="en-CA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LRP/SSB</a:t>
                      </a:r>
                      <a:r>
                        <a:rPr lang="en-CA" sz="2400" u="none" strike="noStrike" baseline="-25000" dirty="0" smtClean="0">
                          <a:effectLst/>
                        </a:rPr>
                        <a:t>0</a:t>
                      </a:r>
                      <a:endParaRPr lang="en-CA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4858005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mean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92.1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0.46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0.14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732193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err="1">
                          <a:effectLst/>
                        </a:rPr>
                        <a:t>Brec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93.2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0.46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0.14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70816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Brec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146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0.72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0.22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439880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mean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175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  <a:endParaRPr lang="en-CA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0.87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0.26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5883660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Brec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185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  <a:endParaRPr lang="en-CA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0.92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0.28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39354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SPR40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233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  <a:endParaRPr lang="en-CA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1.16</a:t>
                      </a:r>
                      <a:endParaRPr lang="en-CA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0.35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36042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SPR50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>
                          <a:effectLst/>
                        </a:rPr>
                        <a:t>297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lang="en-CA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1.47</a:t>
                      </a:r>
                      <a:endParaRPr lang="en-CA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0.44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32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6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did the SRR influence your choice?</a:t>
            </a:r>
          </a:p>
          <a:p>
            <a:r>
              <a:rPr lang="en-US" dirty="0" smtClean="0"/>
              <a:t>For this stock – all preferred LRPs were &gt; 0.4SSB</a:t>
            </a:r>
            <a:r>
              <a:rPr lang="en-US" baseline="-25000" dirty="0" smtClean="0"/>
              <a:t>MSY</a:t>
            </a:r>
          </a:p>
          <a:p>
            <a:pPr lvl="1"/>
            <a:r>
              <a:rPr lang="en-US" dirty="0" smtClean="0"/>
              <a:t>When is SSB</a:t>
            </a:r>
            <a:r>
              <a:rPr lang="en-US" baseline="-25000" dirty="0" smtClean="0"/>
              <a:t>MSY</a:t>
            </a:r>
            <a:r>
              <a:rPr lang="en-US" dirty="0" smtClean="0"/>
              <a:t> not reliable or an appropriate basis for an LRP?</a:t>
            </a:r>
          </a:p>
          <a:p>
            <a:r>
              <a:rPr lang="en-US" dirty="0" smtClean="0"/>
              <a:t>Advantages of combining multiple approaches?</a:t>
            </a:r>
          </a:p>
          <a:p>
            <a:r>
              <a:rPr lang="en-US" dirty="0" smtClean="0"/>
              <a:t>Links to serious harm</a:t>
            </a:r>
          </a:p>
          <a:p>
            <a:r>
              <a:rPr lang="en-US" dirty="0" smtClean="0"/>
              <a:t>Is there a preferred approach? (Live survey in Teams)</a:t>
            </a:r>
          </a:p>
          <a:p>
            <a:r>
              <a:rPr lang="en-US" dirty="0" smtClean="0"/>
              <a:t>Comments from external experts</a:t>
            </a:r>
            <a:endParaRPr lang="en-US" baseline="-25000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32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B-H, assumed </a:t>
            </a:r>
            <a:r>
              <a:rPr lang="en-US" i="1" dirty="0" smtClean="0"/>
              <a:t>h</a:t>
            </a:r>
            <a:r>
              <a:rPr lang="en-US" dirty="0" smtClean="0"/>
              <a:t> = 0.75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0833"/>
            <a:ext cx="5691316" cy="3957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84" y="2900832"/>
            <a:ext cx="5691316" cy="39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50906" y="2911826"/>
            <a:ext cx="4114800" cy="1147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Serious Harm</a:t>
            </a:r>
            <a:endParaRPr lang="en-CA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43273" y="5124835"/>
                <a:ext cx="14447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m:oMathPara>
                </a14:m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3" y="5124835"/>
                <a:ext cx="144475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endCxn id="4" idx="1"/>
          </p:cNvCxnSpPr>
          <p:nvPr/>
        </p:nvCxnSpPr>
        <p:spPr>
          <a:xfrm flipV="1">
            <a:off x="1820333" y="3485659"/>
            <a:ext cx="1930573" cy="176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187" y="1"/>
            <a:ext cx="4072813" cy="2556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867619" y="693520"/>
                <a:ext cx="36646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619" y="693520"/>
                <a:ext cx="366465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4699948" y="1405139"/>
            <a:ext cx="1108358" cy="1506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06436" y="4908192"/>
            <a:ext cx="49029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200" dirty="0" smtClean="0">
                <a:solidFill>
                  <a:schemeClr val="tx1"/>
                </a:solidFill>
              </a:rPr>
              <a:t>𝑇ℎ𝑟𝑒𝑠ℎ𝑜𝑙𝑑 𝑓𝑜𝑟 𝑎𝑣𝑜𝑖𝑑𝑖𝑛𝑔 𝑙𝑜𝑤 𝑝𝑟𝑜𝑑𝑢𝑐𝑡𝑖𝑣𝑖𝑡𝑦/</a:t>
            </a:r>
          </a:p>
          <a:p>
            <a:pPr algn="ctr"/>
            <a:r>
              <a:rPr lang="en-CA" sz="3200" dirty="0" smtClean="0">
                <a:solidFill>
                  <a:schemeClr val="tx1"/>
                </a:solidFill>
              </a:rPr>
              <a:t>𝑙𝑜𝑤 𝑏𝑖𝑜𝑚𝑎𝑠𝑠</a:t>
            </a:r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4" idx="3"/>
          </p:cNvCxnSpPr>
          <p:nvPr/>
        </p:nvCxnSpPr>
        <p:spPr>
          <a:xfrm flipH="1" flipV="1">
            <a:off x="7865706" y="3485659"/>
            <a:ext cx="1392212" cy="1422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5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Candidate Criteria for Best-Practice Indicators and LRPs</a:t>
            </a:r>
            <a:r>
              <a:rPr lang="en-CA" b="1" dirty="0" smtClean="0"/>
              <a:t>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Consistent with an objective to avoid serious harm to the stock</a:t>
            </a:r>
            <a:endParaRPr lang="en-CA" dirty="0" smtClean="0">
              <a:effectLst/>
            </a:endParaRPr>
          </a:p>
          <a:p>
            <a:pPr lvl="0"/>
            <a:r>
              <a:rPr lang="en-CA" dirty="0"/>
              <a:t>Based on the best available information</a:t>
            </a:r>
            <a:endParaRPr lang="en-CA" dirty="0" smtClean="0">
              <a:effectLst/>
            </a:endParaRPr>
          </a:p>
          <a:p>
            <a:pPr lvl="0"/>
            <a:r>
              <a:rPr lang="en-CA" dirty="0"/>
              <a:t>Operationally useful</a:t>
            </a:r>
            <a:endParaRPr lang="en-CA" dirty="0" smtClean="0">
              <a:effectLst/>
            </a:endParaRPr>
          </a:p>
          <a:p>
            <a:pPr lvl="0"/>
            <a:r>
              <a:rPr lang="en-CA" dirty="0"/>
              <a:t>Reliably estimated</a:t>
            </a:r>
            <a:endParaRPr lang="en-CA" dirty="0" smtClean="0">
              <a:effectLst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01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38200" y="1825623"/>
            <a:ext cx="10515600" cy="20279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CA" sz="2800" b="1" i="0" dirty="0" smtClean="0">
                <a:effectLst/>
              </a:rPr>
              <a:t>Exercise Goal:</a:t>
            </a:r>
            <a:endParaRPr lang="en-CA" sz="2800" dirty="0" smtClean="0">
              <a:effectLst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Identify ways to define an LRP for Arctic Sardine MU1 in a data-rich context.</a:t>
            </a:r>
            <a:endParaRPr lang="en-CA" sz="2800" i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25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2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084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Age structured model in MU1</a:t>
            </a:r>
          </a:p>
          <a:p>
            <a:pPr lvl="1"/>
            <a:r>
              <a:rPr lang="en-US" dirty="0" smtClean="0"/>
              <a:t>B-H SRR with </a:t>
            </a:r>
            <a:r>
              <a:rPr lang="en-US" i="1" dirty="0" smtClean="0"/>
              <a:t>h</a:t>
            </a:r>
            <a:r>
              <a:rPr lang="en-US" dirty="0" smtClean="0"/>
              <a:t> = 0.75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= 0.3</a:t>
            </a:r>
          </a:p>
          <a:p>
            <a:pPr lvl="1"/>
            <a:r>
              <a:rPr lang="en-US" dirty="0" smtClean="0"/>
              <a:t>Catch and age composition data (50 </a:t>
            </a:r>
            <a:r>
              <a:rPr lang="en-US" dirty="0" err="1" smtClean="0"/>
              <a:t>yrs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Acoustic surveys (Index of SSB) (25 </a:t>
            </a:r>
            <a:r>
              <a:rPr lang="en-US" dirty="0" err="1" smtClean="0"/>
              <a:t>yrs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purse seine fleet and a gill net fleet</a:t>
            </a:r>
          </a:p>
          <a:p>
            <a:pPr lvl="1"/>
            <a:endParaRPr lang="en-US" dirty="0"/>
          </a:p>
          <a:p>
            <a:r>
              <a:rPr lang="en-US" dirty="0" smtClean="0"/>
              <a:t>System dynamics are assumed to be at equilibrium (i.e., vital rates are assumed to be stationary)</a:t>
            </a:r>
            <a:endParaRPr lang="en-CA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730" y="494506"/>
            <a:ext cx="4410075" cy="106680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42645" y="822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842645" y="12792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42645" y="12792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42" y="3913108"/>
            <a:ext cx="5452958" cy="29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r>
              <a:rPr lang="en-US" b="1" dirty="0" smtClean="0"/>
              <a:t>2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at least 3 approaches to defining an LRP for Arctic Sardine MU. Identify the “preferred” approach 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70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Break Out Group </a:t>
            </a:r>
            <a:r>
              <a:rPr lang="en-US" dirty="0" smtClean="0"/>
              <a:t>6</a:t>
            </a:r>
            <a:endParaRPr dirty="0"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Indicator</a:t>
            </a:r>
            <a:r>
              <a:rPr lang="en-US" dirty="0" smtClean="0"/>
              <a:t>: SSB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LRP</a:t>
            </a:r>
            <a:r>
              <a:rPr lang="en-US" dirty="0" smtClean="0"/>
              <a:t>: Ave(4 LRPs)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Rationale: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smtClean="0"/>
              <a:t>No clear best/worst candidate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Stock </a:t>
            </a:r>
            <a:r>
              <a:rPr lang="en-US" dirty="0" smtClean="0"/>
              <a:t>Status: 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smtClean="0"/>
              <a:t>~75% probability    LRP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err="1" smtClean="0"/>
              <a:t>Longterm</a:t>
            </a:r>
            <a:r>
              <a:rPr lang="en-US" dirty="0" smtClean="0"/>
              <a:t>     trend noted</a:t>
            </a:r>
            <a:endParaRPr dirty="0"/>
          </a:p>
        </p:txBody>
      </p:sp>
      <p:sp>
        <p:nvSpPr>
          <p:cNvPr id="2" name="Down Arrow 1"/>
          <p:cNvSpPr/>
          <p:nvPr/>
        </p:nvSpPr>
        <p:spPr>
          <a:xfrm>
            <a:off x="2839453" y="4798881"/>
            <a:ext cx="165004" cy="295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 flipV="1">
            <a:off x="3746977" y="4285377"/>
            <a:ext cx="192506" cy="30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932" y="2615910"/>
            <a:ext cx="6526767" cy="39054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675" y="461883"/>
            <a:ext cx="5452024" cy="32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Break Out Group </a:t>
            </a:r>
            <a:r>
              <a:rPr lang="en-US" dirty="0" smtClean="0"/>
              <a:t>5</a:t>
            </a:r>
            <a:endParaRPr dirty="0"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496374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sz="1800" dirty="0"/>
              <a:t>Indicator</a:t>
            </a:r>
            <a:r>
              <a:rPr lang="en-US" sz="1800" dirty="0" smtClean="0"/>
              <a:t>:  Model-based SSB - B recover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800" dirty="0"/>
              <a:t>LRP</a:t>
            </a:r>
            <a:r>
              <a:rPr lang="en-US" sz="1800" dirty="0" smtClean="0"/>
              <a:t>:  SSB = 185 </a:t>
            </a:r>
            <a:r>
              <a:rPr lang="en-US" sz="1800" dirty="0" err="1" smtClean="0"/>
              <a:t>kt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800" dirty="0"/>
              <a:t>Rationale</a:t>
            </a:r>
            <a:r>
              <a:rPr lang="en-US" sz="1800" dirty="0" smtClean="0"/>
              <a:t>: B recover  = average SSB during a period of assumed near-average recruitment (years 19-24). We chose more precautionary i.e., higher LRP (as opposed to ones based on B0/</a:t>
            </a:r>
            <a:r>
              <a:rPr lang="en-US" sz="1800" dirty="0" err="1" smtClean="0"/>
              <a:t>Bmsy</a:t>
            </a:r>
            <a:r>
              <a:rPr lang="en-US" sz="1800" dirty="0" smtClean="0"/>
              <a:t>) because productivity appeared to be declining. We did not use LRPs based on B0 because we did not feel that beginning of time-series represented unfished biomass.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800" dirty="0" smtClean="0"/>
              <a:t>Stock </a:t>
            </a:r>
            <a:r>
              <a:rPr lang="en-US" sz="1800" dirty="0"/>
              <a:t>Status</a:t>
            </a:r>
            <a:r>
              <a:rPr lang="en-US" sz="1800" dirty="0" smtClean="0"/>
              <a:t>: Critical zone</a:t>
            </a:r>
            <a:endParaRPr sz="1800" dirty="0"/>
          </a:p>
        </p:txBody>
      </p:sp>
      <p:sp>
        <p:nvSpPr>
          <p:cNvPr id="143" name="Google Shape;143;p5"/>
          <p:cNvSpPr txBox="1"/>
          <p:nvPr/>
        </p:nvSpPr>
        <p:spPr>
          <a:xfrm>
            <a:off x="742406" y="59159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all slides to </a:t>
            </a: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Tim.Barrett@dfo</a:t>
            </a:r>
            <a:r>
              <a:rPr lang="en-US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mpo.gc.ca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complete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61" y="1627188"/>
            <a:ext cx="5418945" cy="30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86" y="1436058"/>
            <a:ext cx="10515600" cy="4351338"/>
          </a:xfrm>
        </p:spPr>
        <p:txBody>
          <a:bodyPr/>
          <a:lstStyle/>
          <a:p>
            <a:r>
              <a:rPr lang="en-US" dirty="0" smtClean="0"/>
              <a:t>Indicator: SSB</a:t>
            </a:r>
            <a:endParaRPr lang="en-US" baseline="-25000" dirty="0" smtClean="0"/>
          </a:p>
          <a:p>
            <a:r>
              <a:rPr lang="en-US" dirty="0" smtClean="0"/>
              <a:t>LRP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-25000" dirty="0" err="1">
                <a:solidFill>
                  <a:srgbClr val="FF0000"/>
                </a:solidFill>
              </a:rPr>
              <a:t>recover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Rationale: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Consistent with other metrics for LRPs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(</a:t>
            </a:r>
            <a:r>
              <a:rPr lang="en-US" dirty="0" smtClean="0">
                <a:solidFill>
                  <a:schemeClr val="accent6"/>
                </a:solidFill>
              </a:rPr>
              <a:t>40%- 50% B</a:t>
            </a:r>
            <a:r>
              <a:rPr lang="en-US" baseline="-25000" dirty="0" smtClean="0">
                <a:solidFill>
                  <a:schemeClr val="accent6"/>
                </a:solidFill>
              </a:rPr>
              <a:t>MSY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10-20% B</a:t>
            </a:r>
            <a:r>
              <a:rPr lang="en-US" baseline="-25000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 Easy to communicate to FM and </a:t>
            </a:r>
          </a:p>
          <a:p>
            <a:pPr marL="457200" lvl="1" indent="0">
              <a:buNone/>
            </a:pPr>
            <a:r>
              <a:rPr lang="en-US" sz="2800" dirty="0" smtClean="0"/>
              <a:t>stakeholders</a:t>
            </a:r>
          </a:p>
          <a:p>
            <a:r>
              <a:rPr lang="en-US" dirty="0" smtClean="0"/>
              <a:t>Stock Status: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Above LRP but trending towards the LRP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47" y="882431"/>
            <a:ext cx="4742869" cy="35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Break Out Group 3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662025" y="1690700"/>
            <a:ext cx="5477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Indicator: SSB</a:t>
            </a: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LRP: model average of (B</a:t>
            </a:r>
            <a:r>
              <a:rPr lang="en-US" sz="1500"/>
              <a:t>Recover</a:t>
            </a:r>
            <a:r>
              <a:rPr lang="en-US" sz="2400"/>
              <a:t> from 2 lowest dips), 50% of median yr25-50,</a:t>
            </a:r>
            <a:r>
              <a:rPr lang="en-US" sz="3300"/>
              <a:t> </a:t>
            </a:r>
            <a:r>
              <a:rPr lang="en-US" sz="2100"/>
              <a:t>40% SSB at FatSPR40, 20% B0, 40%BMSY</a:t>
            </a:r>
            <a:r>
              <a:rPr lang="en-US" sz="2400"/>
              <a:t>), </a:t>
            </a: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Rationale: models with different assumptions gave similar results; hard to reconcile appropriateness of different assumptions</a:t>
            </a: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Stock Status: above LRP with only a small of being below</a:t>
            </a:r>
            <a:endParaRPr sz="2400"/>
          </a:p>
        </p:txBody>
      </p:sp>
      <p:pic>
        <p:nvPicPr>
          <p:cNvPr id="137" name="Google Shape;1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825" y="0"/>
            <a:ext cx="4455650" cy="356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5450" y="3248450"/>
            <a:ext cx="4455650" cy="356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47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1019</Words>
  <Application>Microsoft Office PowerPoint</Application>
  <PresentationFormat>Widescreen</PresentationFormat>
  <Paragraphs>222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Segoe UI</vt:lpstr>
      <vt:lpstr>Segoe UI Historic</vt:lpstr>
      <vt:lpstr>Times New Roman</vt:lpstr>
      <vt:lpstr>Wingdings</vt:lpstr>
      <vt:lpstr>Office Theme</vt:lpstr>
      <vt:lpstr>PowerPoint Presentation</vt:lpstr>
      <vt:lpstr>Agenda</vt:lpstr>
      <vt:lpstr>Exercise 2</vt:lpstr>
      <vt:lpstr>Exercise 2</vt:lpstr>
      <vt:lpstr>Exercise 2</vt:lpstr>
      <vt:lpstr>Break Out Group 6</vt:lpstr>
      <vt:lpstr>Break Out Group 5</vt:lpstr>
      <vt:lpstr>Break Out Group 4</vt:lpstr>
      <vt:lpstr>Break Out Group 3</vt:lpstr>
      <vt:lpstr>Break Out Group 2</vt:lpstr>
      <vt:lpstr>Break Out Group - MAR</vt:lpstr>
      <vt:lpstr>Exercise 2  Summary from 6 Groups</vt:lpstr>
      <vt:lpstr>Approaches considered</vt:lpstr>
      <vt:lpstr>Considerations BMSY vs. B0</vt:lpstr>
      <vt:lpstr>Preferred Approaches</vt:lpstr>
      <vt:lpstr>Preferred Approaches Stock Status</vt:lpstr>
      <vt:lpstr>Preferred Approaches</vt:lpstr>
      <vt:lpstr>Comparisons to SSB</vt:lpstr>
      <vt:lpstr>Comparisons to SSB</vt:lpstr>
      <vt:lpstr>Comparisons to SSB</vt:lpstr>
      <vt:lpstr>Discussion points</vt:lpstr>
      <vt:lpstr>SRR</vt:lpstr>
      <vt:lpstr>PowerPoint Presentation</vt:lpstr>
      <vt:lpstr>Candidate Criteria for Best-Practice Indicators and LRPs: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Barrett, Tim</dc:creator>
  <cp:lastModifiedBy>Barrett, Tim</cp:lastModifiedBy>
  <cp:revision>42</cp:revision>
  <dcterms:created xsi:type="dcterms:W3CDTF">2021-11-30T02:59:04Z</dcterms:created>
  <dcterms:modified xsi:type="dcterms:W3CDTF">2021-12-02T02:27:06Z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2021-11-30T03:45:24Z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2c13c827-075b-41e7-b53e-000090bedbb2</vt:lpwstr>
  </property>
</Properties>
</file>