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59" r:id="rId4"/>
    <p:sldId id="258" r:id="rId5"/>
    <p:sldId id="306" r:id="rId6"/>
    <p:sldId id="308" r:id="rId7"/>
    <p:sldId id="309" r:id="rId8"/>
    <p:sldId id="263" r:id="rId9"/>
    <p:sldId id="311" r:id="rId10"/>
    <p:sldId id="312" r:id="rId11"/>
    <p:sldId id="301" r:id="rId12"/>
    <p:sldId id="303" r:id="rId13"/>
    <p:sldId id="305" r:id="rId14"/>
    <p:sldId id="300" r:id="rId15"/>
    <p:sldId id="315" r:id="rId16"/>
    <p:sldId id="304" r:id="rId17"/>
    <p:sldId id="280" r:id="rId18"/>
    <p:sldId id="316" r:id="rId19"/>
    <p:sldId id="314" r:id="rId20"/>
    <p:sldId id="313" r:id="rId21"/>
    <p:sldId id="292" r:id="rId22"/>
    <p:sldId id="277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6AABD-E93E-42E6-BA32-70C8FA2094CC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0139E-F6BD-4817-9E0A-149860769A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6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</a:t>
            </a: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37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97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2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3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72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0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6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1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5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91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E67F-78B6-43DF-AD67-B9ECA53A2074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69B5-A271-4858-B00F-0C71ED9485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506" y="1122363"/>
            <a:ext cx="11649694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Limit Reference Points and the </a:t>
            </a:r>
            <a:b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</a:br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Fish Stocks Provisions</a:t>
            </a:r>
            <a:endParaRPr lang="en-CA" sz="6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7506" y="3602038"/>
            <a:ext cx="1164969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Joint </a:t>
            </a: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TESA/NOG Workshop</a:t>
            </a:r>
            <a:endParaRPr lang="en-US" altLang="en-US" sz="36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altLang="en-US" i="1" dirty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Break-out Group </a:t>
            </a:r>
            <a:r>
              <a:rPr lang="en-US" altLang="en-US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Exercise 3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20938" y="5554663"/>
            <a:ext cx="9466262" cy="10128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  <a:defRPr/>
            </a:pPr>
            <a:r>
              <a:rPr lang="nb-NO" altLang="en-US" sz="2400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December 2 2021</a:t>
            </a: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14300"/>
            <a:ext cx="2981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</a:t>
            </a:r>
            <a:r>
              <a:rPr lang="en-US" sz="5400" dirty="0">
                <a:solidFill>
                  <a:schemeClr val="bg1"/>
                </a:solidFill>
              </a:rPr>
              <a:t>3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Group Presentations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Indicator: SSB</a:t>
            </a:r>
          </a:p>
          <a:p>
            <a:r>
              <a:rPr lang="en-US" sz="1600" dirty="0" smtClean="0"/>
              <a:t>LRP: </a:t>
            </a:r>
            <a:r>
              <a:rPr lang="en-US" sz="1600" dirty="0" err="1" smtClean="0"/>
              <a:t>Brecover</a:t>
            </a:r>
            <a:r>
              <a:rPr lang="en-US" sz="1600" dirty="0" smtClean="0"/>
              <a:t> *1.X</a:t>
            </a:r>
          </a:p>
          <a:p>
            <a:r>
              <a:rPr lang="en-US" sz="1600" dirty="0" smtClean="0"/>
              <a:t>Rationale: </a:t>
            </a:r>
            <a:r>
              <a:rPr lang="en-CA" sz="1600" dirty="0"/>
              <a:t>Easy to explain/calculate; stock has recovered – but this may protect against changing </a:t>
            </a:r>
            <a:r>
              <a:rPr lang="en-CA" sz="1600" dirty="0" smtClean="0"/>
              <a:t>conditions, </a:t>
            </a:r>
            <a:r>
              <a:rPr lang="en-CA" sz="1600" dirty="0"/>
              <a:t>Operationally useful, reliably estimated, best available info, empirically based, possible avoids serious harm, </a:t>
            </a:r>
            <a:endParaRPr lang="en-US" sz="1600" dirty="0" smtClean="0"/>
          </a:p>
          <a:p>
            <a:r>
              <a:rPr lang="en-US" sz="1600" dirty="0"/>
              <a:t>Stock status year 20</a:t>
            </a:r>
            <a:r>
              <a:rPr lang="en-US" sz="1600" dirty="0" smtClean="0"/>
              <a:t>: below LRP</a:t>
            </a:r>
            <a:endParaRPr lang="en-CA" sz="1600" dirty="0"/>
          </a:p>
          <a:p>
            <a:r>
              <a:rPr lang="en-US" sz="1600" dirty="0" smtClean="0"/>
              <a:t>Stock status year 50</a:t>
            </a:r>
            <a:r>
              <a:rPr lang="en-US" sz="1600" dirty="0"/>
              <a:t>: below LRP</a:t>
            </a:r>
            <a:endParaRPr lang="en-US" sz="1600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54" y="3711272"/>
            <a:ext cx="4540751" cy="3092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1272"/>
            <a:ext cx="5263515" cy="27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Group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098"/>
            <a:ext cx="5606988" cy="487186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Indicator: SSB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Provisional</a:t>
            </a:r>
            <a:r>
              <a:rPr lang="en-US" sz="1600" dirty="0"/>
              <a:t> LRP: 40% of SSB_SPR40% with mean recruitment since year 25 (121 </a:t>
            </a:r>
            <a:r>
              <a:rPr lang="en-US" sz="1600" dirty="0" err="1"/>
              <a:t>kt</a:t>
            </a:r>
            <a:r>
              <a:rPr lang="en-US" sz="1600" dirty="0"/>
              <a:t>)</a:t>
            </a:r>
          </a:p>
          <a:p>
            <a:r>
              <a:rPr lang="en-US" sz="1600" dirty="0"/>
              <a:t>Stock status in year 20: Above LRP (but not relevant?)</a:t>
            </a:r>
          </a:p>
          <a:p>
            <a:r>
              <a:rPr lang="en-US" sz="1600" dirty="0"/>
              <a:t>Stock status in year 50: Above LRP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Summary of discussion</a:t>
            </a:r>
          </a:p>
          <a:p>
            <a:r>
              <a:rPr lang="en-US" sz="1600" dirty="0"/>
              <a:t>Drift in Unfished SSB/R and weight/maturity</a:t>
            </a:r>
          </a:p>
          <a:p>
            <a:pPr lvl="1"/>
            <a:r>
              <a:rPr lang="en-US" sz="1200" dirty="0"/>
              <a:t>Lower recruitment coincides with decrease in older age classes and size of older age classes; may also be reduction in quality of offspring</a:t>
            </a:r>
          </a:p>
          <a:p>
            <a:r>
              <a:rPr lang="en-US" sz="1600" dirty="0"/>
              <a:t>Whether to consider a breakpoint at year 25 (yes)</a:t>
            </a:r>
          </a:p>
          <a:p>
            <a:r>
              <a:rPr lang="en-US" sz="1600" dirty="0"/>
              <a:t>Surplus production/SSB – no trend (</a:t>
            </a:r>
            <a:r>
              <a:rPr lang="en-US" sz="1600" dirty="0" err="1"/>
              <a:t>yrs</a:t>
            </a:r>
            <a:r>
              <a:rPr lang="en-US" sz="1600" dirty="0"/>
              <a:t> 26-50)</a:t>
            </a:r>
          </a:p>
          <a:p>
            <a:r>
              <a:rPr lang="en-US" sz="1600" dirty="0"/>
              <a:t>Quality of assessment may affect how we decide on LRP</a:t>
            </a:r>
          </a:p>
          <a:p>
            <a:pPr lvl="1"/>
            <a:r>
              <a:rPr lang="en-US" sz="1200" dirty="0"/>
              <a:t>Acoustic survey started around year 26 – data differences between two time periods</a:t>
            </a:r>
          </a:p>
          <a:p>
            <a:pPr lvl="1"/>
            <a:r>
              <a:rPr lang="en-US" sz="1200" dirty="0"/>
              <a:t>Catch history – connects the time series between </a:t>
            </a:r>
            <a:r>
              <a:rPr lang="en-US" sz="1200" dirty="0" err="1"/>
              <a:t>yrs</a:t>
            </a:r>
            <a:r>
              <a:rPr lang="en-US" sz="1200" dirty="0"/>
              <a:t> 1- 25, </a:t>
            </a:r>
            <a:r>
              <a:rPr lang="en-US" sz="1200" dirty="0" err="1"/>
              <a:t>yrs</a:t>
            </a:r>
            <a:r>
              <a:rPr lang="en-US" sz="1200" dirty="0"/>
              <a:t> 26-50</a:t>
            </a:r>
          </a:p>
          <a:p>
            <a:r>
              <a:rPr lang="en-US" sz="1600" dirty="0"/>
              <a:t>Suggest to </a:t>
            </a:r>
            <a:r>
              <a:rPr lang="en-US" sz="1600" dirty="0" err="1"/>
              <a:t>mgmt</a:t>
            </a:r>
            <a:r>
              <a:rPr lang="en-US" sz="1600" dirty="0"/>
              <a:t> a low F policy – should focus more on removal reference as opposed to LRP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316A0-9BB4-4537-92CE-0916E0F2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8" y="262625"/>
            <a:ext cx="4986945" cy="3740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54" y="4002835"/>
            <a:ext cx="4101055" cy="28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85" y="1040845"/>
            <a:ext cx="6851650" cy="5107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69" y="1377174"/>
            <a:ext cx="10515600" cy="4351338"/>
          </a:xfrm>
        </p:spPr>
        <p:txBody>
          <a:bodyPr/>
          <a:lstStyle/>
          <a:p>
            <a:r>
              <a:rPr lang="en-US" sz="1600" dirty="0" smtClean="0"/>
              <a:t>Indicator: SSB</a:t>
            </a:r>
          </a:p>
          <a:p>
            <a:r>
              <a:rPr lang="en-US" sz="1600" dirty="0" smtClean="0"/>
              <a:t>LRP: we considered 3 (</a:t>
            </a:r>
            <a:r>
              <a:rPr lang="en-US" sz="1600" dirty="0" err="1" smtClean="0"/>
              <a:t>Brecover</a:t>
            </a:r>
            <a:r>
              <a:rPr lang="en-US" sz="1600" dirty="0"/>
              <a:t>, static </a:t>
            </a:r>
            <a:r>
              <a:rPr lang="en-US" sz="1600" dirty="0" smtClean="0"/>
              <a:t>0.2Bo, </a:t>
            </a:r>
            <a:r>
              <a:rPr lang="en-US" sz="1600" dirty="0"/>
              <a:t>and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dynamic 0.2Bo calculated using on </a:t>
            </a:r>
            <a:r>
              <a:rPr lang="en-US" sz="1600" dirty="0" err="1" smtClean="0"/>
              <a:t>avg_rec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Rationale: coherence in overlap between </a:t>
            </a:r>
            <a:r>
              <a:rPr lang="en-US" sz="1600" dirty="0" err="1" smtClean="0"/>
              <a:t>Brecover</a:t>
            </a:r>
            <a:r>
              <a:rPr lang="en-US" sz="1600" dirty="0" smtClean="0"/>
              <a:t> and </a:t>
            </a:r>
            <a:br>
              <a:rPr lang="en-US" sz="1600" dirty="0" smtClean="0"/>
            </a:br>
            <a:r>
              <a:rPr lang="en-US" sz="1600" dirty="0" smtClean="0"/>
              <a:t>2 %Bo options that we considered</a:t>
            </a:r>
          </a:p>
          <a:p>
            <a:r>
              <a:rPr lang="en-US" sz="1600" dirty="0"/>
              <a:t>Stock status year 20</a:t>
            </a:r>
            <a:r>
              <a:rPr lang="en-US" sz="1600" dirty="0" smtClean="0"/>
              <a:t>: at or approaching LRP</a:t>
            </a:r>
            <a:endParaRPr lang="en-CA" sz="1600" dirty="0"/>
          </a:p>
          <a:p>
            <a:r>
              <a:rPr lang="en-US" sz="1600" dirty="0" smtClean="0"/>
              <a:t>Stock status year 50: approaching LRP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963877" y="5189415"/>
            <a:ext cx="179754" cy="148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56369" y="4165600"/>
            <a:ext cx="3048000" cy="31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5662" y="3903990"/>
            <a:ext cx="158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Bo, based on </a:t>
            </a:r>
            <a:r>
              <a:rPr lang="en-US" sz="1400" dirty="0" err="1" smtClean="0"/>
              <a:t>avg_rec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1989"/>
            <a:ext cx="5728855" cy="3233013"/>
          </a:xfrm>
        </p:spPr>
        <p:txBody>
          <a:bodyPr/>
          <a:lstStyle/>
          <a:p>
            <a:r>
              <a:rPr lang="en-US" sz="1600" dirty="0" smtClean="0"/>
              <a:t>Indicator: SSB</a:t>
            </a:r>
          </a:p>
          <a:p>
            <a:r>
              <a:rPr lang="en-US" sz="1600" dirty="0" smtClean="0"/>
              <a:t>LRP: 0.4*</a:t>
            </a:r>
            <a:r>
              <a:rPr lang="en-US" sz="1600" dirty="0" err="1" smtClean="0"/>
              <a:t>SSBmsy</a:t>
            </a:r>
            <a:r>
              <a:rPr lang="en-US" sz="1600" dirty="0" smtClean="0"/>
              <a:t>, recalculated using:</a:t>
            </a:r>
          </a:p>
          <a:p>
            <a:pPr lvl="1"/>
            <a:r>
              <a:rPr lang="en-US" sz="1200" dirty="0" smtClean="0"/>
              <a:t>Average WAA and Mat for years 31-50</a:t>
            </a:r>
          </a:p>
          <a:p>
            <a:pPr lvl="1"/>
            <a:r>
              <a:rPr lang="en-US" sz="1200" dirty="0" smtClean="0"/>
              <a:t>SR-based recruitment, without error.</a:t>
            </a:r>
          </a:p>
          <a:p>
            <a:r>
              <a:rPr lang="en-US" sz="1600" dirty="0" smtClean="0"/>
              <a:t>Rationale: Uncomfortable with annual Dynamic </a:t>
            </a:r>
            <a:r>
              <a:rPr lang="en-US" sz="1600" dirty="0" err="1" smtClean="0"/>
              <a:t>SSBmsy</a:t>
            </a:r>
            <a:r>
              <a:rPr lang="en-US" sz="1600" dirty="0" smtClean="0"/>
              <a:t>; trade-off between accounting for shift and stationarity</a:t>
            </a:r>
          </a:p>
          <a:p>
            <a:r>
              <a:rPr lang="en-US" sz="1600" dirty="0" smtClean="0"/>
              <a:t>Stock status year 20: </a:t>
            </a:r>
            <a:r>
              <a:rPr lang="en-US" sz="1600" dirty="0" smtClean="0"/>
              <a:t>&gt;LRP</a:t>
            </a:r>
            <a:endParaRPr lang="en-CA" sz="1600" dirty="0" smtClean="0"/>
          </a:p>
          <a:p>
            <a:r>
              <a:rPr lang="en-US" sz="1600" dirty="0" smtClean="0"/>
              <a:t>Stock status year 50: </a:t>
            </a:r>
            <a:r>
              <a:rPr lang="en-US" sz="1600" dirty="0" smtClean="0"/>
              <a:t>&gt;LRP</a:t>
            </a:r>
            <a:endParaRPr lang="en-CA" sz="1600" dirty="0" smtClean="0"/>
          </a:p>
          <a:p>
            <a:endParaRPr lang="en-CA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38025" y="374161"/>
            <a:ext cx="3918947" cy="2286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435" y="1428278"/>
            <a:ext cx="7216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***In real life application, we would not have considered a permanent shift in productivity due to ecosystem changes based on the available data alone, so unlikely to pursue dynamic Ref Points… </a:t>
            </a:r>
          </a:p>
          <a:p>
            <a:r>
              <a:rPr lang="en-US" dirty="0" smtClean="0"/>
              <a:t>**Assuming additional information does indicate an ecosystem shift circa year 30: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25" y="2666127"/>
            <a:ext cx="2971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57" y="2750523"/>
            <a:ext cx="2971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69666" y="272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569666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653" y="4817448"/>
            <a:ext cx="2554106" cy="18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Break Out Group 3</a:t>
            </a:r>
            <a:endParaRPr dirty="0"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541638" y="1564416"/>
            <a:ext cx="61284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Indicator: population model SSB estimates</a:t>
            </a:r>
            <a:endParaRPr dirty="0"/>
          </a:p>
          <a:p>
            <a:pPr marL="2286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LRP: various-</a:t>
            </a:r>
            <a:endParaRPr sz="16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/>
              <a:t>20% of equilibrium unfished SSB0 (using mean phi0 over first 5 years) (yellow </a:t>
            </a:r>
            <a:r>
              <a:rPr lang="en-US" sz="1600" dirty="0" smtClean="0"/>
              <a:t>dashed horizontal line)</a:t>
            </a:r>
            <a:endParaRPr sz="16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/>
              <a:t>20% of equilibrium unfished SSB0 (using mean phi0 over last 10 years) (pink </a:t>
            </a:r>
            <a:r>
              <a:rPr lang="en-US" sz="1600" dirty="0" smtClean="0"/>
              <a:t>dashed horizontal line, indistinguishable from yellow dashed line)</a:t>
            </a:r>
            <a:endParaRPr sz="16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/>
              <a:t>40% of equilibrium SSBMSY (using mean phi0 over fist 5 years) (not shown)</a:t>
            </a:r>
            <a:endParaRPr sz="16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/>
              <a:t>40% of equilibrium SSBMSY (using mean phi0 over last 10 years) (not shown)</a:t>
            </a:r>
            <a:endParaRPr sz="16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Rationale: Choice of phi0 </a:t>
            </a:r>
            <a:r>
              <a:rPr lang="en-US" sz="1600" dirty="0" smtClean="0"/>
              <a:t>averaged over the first </a:t>
            </a:r>
            <a:r>
              <a:rPr lang="en-US" sz="1600" dirty="0"/>
              <a:t>5 years or last 10 years depends on </a:t>
            </a:r>
            <a:r>
              <a:rPr lang="en-US" sz="1600" dirty="0" smtClean="0"/>
              <a:t>the assumption about if </a:t>
            </a:r>
            <a:r>
              <a:rPr lang="en-US" sz="1600" dirty="0"/>
              <a:t>changes in weight at age </a:t>
            </a:r>
            <a:r>
              <a:rPr lang="en-US" sz="1600" dirty="0" smtClean="0"/>
              <a:t>are </a:t>
            </a:r>
            <a:r>
              <a:rPr lang="en-US" sz="1600" dirty="0"/>
              <a:t>due to fishing </a:t>
            </a:r>
            <a:r>
              <a:rPr lang="en-US" sz="1600" dirty="0" smtClean="0"/>
              <a:t>and are </a:t>
            </a:r>
            <a:r>
              <a:rPr lang="en-US" sz="1600" dirty="0"/>
              <a:t>reversible </a:t>
            </a:r>
            <a:r>
              <a:rPr lang="en-US" sz="1600" dirty="0" smtClean="0"/>
              <a:t>(then use </a:t>
            </a:r>
            <a:r>
              <a:rPr lang="en-US" sz="1600" dirty="0"/>
              <a:t>first 5 years) or </a:t>
            </a:r>
            <a:r>
              <a:rPr lang="en-US" sz="1600" dirty="0" smtClean="0"/>
              <a:t>environmental drivers which may not be reversible (then use </a:t>
            </a:r>
            <a:r>
              <a:rPr lang="en-US" sz="1600" dirty="0"/>
              <a:t>last 10 </a:t>
            </a:r>
            <a:r>
              <a:rPr lang="en-US" sz="1600" dirty="0" smtClean="0"/>
              <a:t>years, i.e., current conditions). </a:t>
            </a:r>
            <a:r>
              <a:rPr lang="en-US" sz="1600" dirty="0"/>
              <a:t>Dynamic B0 </a:t>
            </a:r>
            <a:r>
              <a:rPr lang="en-US" sz="1600" dirty="0" smtClean="0"/>
              <a:t>was not </a:t>
            </a:r>
            <a:r>
              <a:rPr lang="en-US" sz="1600" dirty="0"/>
              <a:t>considered as </a:t>
            </a:r>
            <a:r>
              <a:rPr lang="en-US" sz="1600" dirty="0" smtClean="0"/>
              <a:t>the trends were </a:t>
            </a:r>
            <a:r>
              <a:rPr lang="en-US" sz="1600" dirty="0"/>
              <a:t>driven largely by recruitment events</a:t>
            </a:r>
            <a:endParaRPr dirty="0"/>
          </a:p>
          <a:p>
            <a:pPr marL="2286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Stock status year 20: ~at LRP</a:t>
            </a:r>
            <a:endParaRPr sz="1600" dirty="0"/>
          </a:p>
          <a:p>
            <a:pPr marL="2286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 dirty="0"/>
              <a:t>Stock status year 50: just above LRP (note, uncertainty not shown)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48" name="Google Shape;148;p6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792" y="1357953"/>
            <a:ext cx="5388310" cy="386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4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Indicator: Equilibrium </a:t>
            </a:r>
            <a:r>
              <a:rPr lang="en-US" sz="1600" dirty="0" err="1" smtClean="0"/>
              <a:t>SSBmsy</a:t>
            </a:r>
            <a:endParaRPr lang="en-US" sz="1600" dirty="0" smtClean="0"/>
          </a:p>
          <a:p>
            <a:r>
              <a:rPr lang="en-US" sz="1600" dirty="0" smtClean="0"/>
              <a:t>LRP: 68 </a:t>
            </a:r>
            <a:r>
              <a:rPr lang="en-US" sz="1600" dirty="0" err="1" smtClean="0"/>
              <a:t>kt</a:t>
            </a:r>
            <a:r>
              <a:rPr lang="en-US" sz="1600" dirty="0" smtClean="0"/>
              <a:t> (last 10 years) &amp; 98 </a:t>
            </a:r>
            <a:r>
              <a:rPr lang="en-US" sz="1600" dirty="0" err="1" smtClean="0"/>
              <a:t>kt</a:t>
            </a:r>
            <a:r>
              <a:rPr lang="en-US" sz="1600" dirty="0" smtClean="0"/>
              <a:t> (first 20 years)</a:t>
            </a:r>
          </a:p>
          <a:p>
            <a:r>
              <a:rPr lang="en-US" sz="1600" dirty="0" smtClean="0"/>
              <a:t>Rationale: </a:t>
            </a:r>
          </a:p>
          <a:p>
            <a:pPr marL="0" indent="0">
              <a:buNone/>
            </a:pPr>
            <a:r>
              <a:rPr lang="en-CA" sz="1600" dirty="0" smtClean="0"/>
              <a:t>Based </a:t>
            </a:r>
            <a:r>
              <a:rPr lang="en-CA" sz="1600" dirty="0"/>
              <a:t>on the best available information</a:t>
            </a:r>
          </a:p>
          <a:p>
            <a:pPr marL="0" indent="0">
              <a:buNone/>
            </a:pPr>
            <a:r>
              <a:rPr lang="en-CA" sz="1600" dirty="0"/>
              <a:t>Operationally useful</a:t>
            </a:r>
          </a:p>
          <a:p>
            <a:pPr marL="0" indent="0">
              <a:buNone/>
            </a:pPr>
            <a:r>
              <a:rPr lang="en-CA" sz="1600" dirty="0"/>
              <a:t>Consistent with an objective to avoid serious harm (maybe on a theoretical view)</a:t>
            </a:r>
          </a:p>
          <a:p>
            <a:pPr marL="0" indent="0">
              <a:buNone/>
            </a:pPr>
            <a:r>
              <a:rPr lang="en-CA" sz="1600" dirty="0" smtClean="0"/>
              <a:t>Reliably </a:t>
            </a:r>
            <a:r>
              <a:rPr lang="en-CA" sz="1600" dirty="0"/>
              <a:t>estimated </a:t>
            </a:r>
          </a:p>
          <a:p>
            <a:endParaRPr lang="en-US" sz="1600" dirty="0" smtClean="0"/>
          </a:p>
          <a:p>
            <a:r>
              <a:rPr lang="en-US" sz="1600" dirty="0" smtClean="0"/>
              <a:t>Stock </a:t>
            </a:r>
            <a:r>
              <a:rPr lang="en-US" sz="1600" dirty="0"/>
              <a:t>status year 20</a:t>
            </a:r>
            <a:r>
              <a:rPr lang="en-US" sz="1600" dirty="0" smtClean="0"/>
              <a:t>: Over LRP</a:t>
            </a:r>
            <a:endParaRPr lang="en-CA" sz="1600" dirty="0"/>
          </a:p>
          <a:p>
            <a:r>
              <a:rPr lang="en-US" sz="1600" dirty="0" smtClean="0"/>
              <a:t>Stock status year 50: Over LRP</a:t>
            </a:r>
          </a:p>
          <a:p>
            <a:endParaRPr lang="en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67" y="2813164"/>
            <a:ext cx="4541233" cy="37655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67" y="56357"/>
            <a:ext cx="4541233" cy="37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</a:t>
            </a:r>
            <a:r>
              <a:rPr lang="en-US" sz="5400" dirty="0" smtClean="0">
                <a:solidFill>
                  <a:schemeClr val="bg1"/>
                </a:solidFill>
              </a:rPr>
              <a:t>3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Summary from 6 Groups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77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0.5 B</a:t>
            </a:r>
            <a:r>
              <a:rPr lang="en-US" baseline="-25000" dirty="0" smtClean="0">
                <a:solidFill>
                  <a:srgbClr val="FF0000"/>
                </a:solidFill>
              </a:rPr>
              <a:t>MSY </a:t>
            </a:r>
            <a:r>
              <a:rPr lang="en-US" dirty="0" smtClean="0">
                <a:solidFill>
                  <a:srgbClr val="FF0000"/>
                </a:solidFill>
              </a:rPr>
              <a:t>Historical Proxy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0.4 B</a:t>
            </a:r>
            <a:r>
              <a:rPr lang="en-US" baseline="-25000" dirty="0" smtClean="0">
                <a:solidFill>
                  <a:schemeClr val="accent2"/>
                </a:solidFill>
              </a:rPr>
              <a:t>MSY </a:t>
            </a:r>
            <a:r>
              <a:rPr lang="en-US" dirty="0" smtClean="0">
                <a:solidFill>
                  <a:schemeClr val="accent2"/>
                </a:solidFill>
              </a:rPr>
              <a:t>Historical Proxy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0.4 B</a:t>
            </a:r>
            <a:r>
              <a:rPr lang="en-US" baseline="-25000" dirty="0" smtClean="0">
                <a:solidFill>
                  <a:srgbClr val="0000FF"/>
                </a:solidFill>
              </a:rPr>
              <a:t>MSY </a:t>
            </a:r>
            <a:r>
              <a:rPr lang="en-US" dirty="0" smtClean="0">
                <a:solidFill>
                  <a:srgbClr val="0000FF"/>
                </a:solidFill>
              </a:rPr>
              <a:t>(SP model)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0" y="1204331"/>
            <a:ext cx="6423287" cy="39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9288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𝑆𝑃𝑅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40 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50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00B050"/>
                    </a:solidFill>
                  </a:rPr>
                  <a:t>Mean 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mult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approaches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reference: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0.2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0.4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288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96" y="1846654"/>
            <a:ext cx="7983404" cy="50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CA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2" y="2103120"/>
            <a:ext cx="11707215" cy="330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5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0.2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</a:rPr>
                  <a:t>0.2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00FF"/>
                    </a:solidFill>
                  </a:rPr>
                  <a:t>0.4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𝑆𝑃𝑅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sub>
                    </m:sSub>
                  </m:oMath>
                </a14:m>
                <a:endParaRPr lang="en-CA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0.4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96" y="1965536"/>
            <a:ext cx="7983404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LRP Comparisons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438286"/>
              </p:ext>
            </p:extLst>
          </p:nvPr>
        </p:nvGraphicFramePr>
        <p:xfrm>
          <a:off x="1139283" y="1941516"/>
          <a:ext cx="9913434" cy="392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7657">
                  <a:extLst>
                    <a:ext uri="{9D8B030D-6E8A-4147-A177-3AD203B41FA5}">
                      <a16:colId xmlns:a16="http://schemas.microsoft.com/office/drawing/2014/main" val="3337438895"/>
                    </a:ext>
                  </a:extLst>
                </a:gridCol>
                <a:gridCol w="1167716">
                  <a:extLst>
                    <a:ext uri="{9D8B030D-6E8A-4147-A177-3AD203B41FA5}">
                      <a16:colId xmlns:a16="http://schemas.microsoft.com/office/drawing/2014/main" val="4230080731"/>
                    </a:ext>
                  </a:extLst>
                </a:gridCol>
                <a:gridCol w="1982687">
                  <a:extLst>
                    <a:ext uri="{9D8B030D-6E8A-4147-A177-3AD203B41FA5}">
                      <a16:colId xmlns:a16="http://schemas.microsoft.com/office/drawing/2014/main" val="1464951815"/>
                    </a:ext>
                  </a:extLst>
                </a:gridCol>
                <a:gridCol w="1982687">
                  <a:extLst>
                    <a:ext uri="{9D8B030D-6E8A-4147-A177-3AD203B41FA5}">
                      <a16:colId xmlns:a16="http://schemas.microsoft.com/office/drawing/2014/main" val="3229775119"/>
                    </a:ext>
                  </a:extLst>
                </a:gridCol>
                <a:gridCol w="1982687">
                  <a:extLst>
                    <a:ext uri="{9D8B030D-6E8A-4147-A177-3AD203B41FA5}">
                      <a16:colId xmlns:a16="http://schemas.microsoft.com/office/drawing/2014/main" val="3948262040"/>
                    </a:ext>
                  </a:extLst>
                </a:gridCol>
              </a:tblGrid>
              <a:tr h="759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Approach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 (</a:t>
                      </a:r>
                      <a:r>
                        <a:rPr lang="en-CA" sz="2400" u="none" strike="noStrike" dirty="0" err="1" smtClean="0">
                          <a:effectLst/>
                        </a:rPr>
                        <a:t>kt</a:t>
                      </a:r>
                      <a:r>
                        <a:rPr lang="en-CA" sz="2400" u="none" strike="noStrike" dirty="0" smtClean="0">
                          <a:effectLst/>
                        </a:rPr>
                        <a:t>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Status in Year 50</a:t>
                      </a:r>
                    </a:p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SSB/LRP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LRP/SSB</a:t>
                      </a:r>
                      <a:r>
                        <a:rPr lang="en-CA" sz="2400" u="none" strike="noStrike" baseline="-25000" dirty="0">
                          <a:effectLst/>
                        </a:rPr>
                        <a:t>MSY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 smtClean="0">
                          <a:effectLst/>
                        </a:rPr>
                        <a:t>LRP/SSB</a:t>
                      </a:r>
                      <a:r>
                        <a:rPr lang="en-CA" sz="2400" u="none" strike="noStrike" baseline="-25000" dirty="0" smtClean="0">
                          <a:effectLst/>
                        </a:rPr>
                        <a:t>0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858005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  <a:r>
                        <a:rPr lang="en-CA" sz="2400" b="0" i="0" u="none" strike="noStrike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32193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</a:t>
                      </a:r>
                      <a:r>
                        <a:rPr lang="en-CA" sz="2400" b="0" i="0" u="none" strike="noStrike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/0.2SSB</a:t>
                      </a:r>
                      <a:r>
                        <a:rPr lang="en-CA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708166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0.4SSB</a:t>
                      </a:r>
                      <a:r>
                        <a:rPr lang="en-CA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FSPR40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43988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0.2SSB</a:t>
                      </a:r>
                      <a:r>
                        <a:rPr kumimoji="0" lang="en-CA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CA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881897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Lowest LRP yesterday</a:t>
                      </a:r>
                      <a:endParaRPr lang="en-CA" sz="2400" b="0" i="0" u="none" strike="noStrike" baseline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CA" sz="2400" b="0" i="0" u="none" strike="noStrike" baseline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  <a:endParaRPr lang="en-CA" sz="2400" b="0" i="0" u="none" strike="noStrike" baseline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CA" sz="2400" b="0" i="0" u="none" strike="noStrike" baseline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  <a:endParaRPr lang="en-CA" sz="2400" b="0" i="0" u="none" strike="noStrike" baseline="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334918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0.4SSB</a:t>
                      </a:r>
                      <a:r>
                        <a:rPr lang="en-CA" sz="2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MSY</a:t>
                      </a:r>
                      <a:endParaRPr lang="en-CA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883660"/>
                  </a:ext>
                </a:extLst>
              </a:tr>
              <a:tr h="4026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0.4SSB</a:t>
                      </a:r>
                      <a:r>
                        <a:rPr kumimoji="0" lang="en-CA" sz="2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MSY</a:t>
                      </a:r>
                      <a:endParaRPr kumimoji="0" lang="en-CA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39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0.4SSB</a:t>
            </a:r>
            <a:r>
              <a:rPr lang="en-US" baseline="-25000" dirty="0" smtClean="0"/>
              <a:t>MSY </a:t>
            </a:r>
            <a:r>
              <a:rPr lang="en-US" dirty="0" smtClean="0"/>
              <a:t>approach chosen by 2 of the groups</a:t>
            </a:r>
          </a:p>
          <a:p>
            <a:pPr lvl="1"/>
            <a:r>
              <a:rPr lang="en-US" dirty="0" smtClean="0"/>
              <a:t>Why the change?</a:t>
            </a:r>
            <a:endParaRPr lang="en-US" dirty="0" smtClean="0"/>
          </a:p>
          <a:p>
            <a:r>
              <a:rPr lang="en-US" dirty="0" smtClean="0"/>
              <a:t>LRP &gt; SSB</a:t>
            </a:r>
            <a:r>
              <a:rPr lang="en-US" baseline="-25000" dirty="0" smtClean="0"/>
              <a:t>MSY</a:t>
            </a:r>
          </a:p>
          <a:p>
            <a:r>
              <a:rPr lang="en-US" dirty="0" smtClean="0"/>
              <a:t>Thoughts on the dynamic reference points</a:t>
            </a:r>
          </a:p>
          <a:p>
            <a:r>
              <a:rPr lang="en-US" dirty="0" smtClean="0"/>
              <a:t>Mean approach? Operational implications?</a:t>
            </a:r>
          </a:p>
          <a:p>
            <a:r>
              <a:rPr lang="en-US" dirty="0" smtClean="0"/>
              <a:t>What made you choose 25 vs 20 vs 10 years</a:t>
            </a:r>
          </a:p>
          <a:p>
            <a:r>
              <a:rPr lang="en-US" dirty="0" smtClean="0"/>
              <a:t>Is there a preferred approach? (Live survey in Teams)</a:t>
            </a:r>
          </a:p>
          <a:p>
            <a:r>
              <a:rPr lang="en-US" dirty="0" smtClean="0"/>
              <a:t>Comments from external experts</a:t>
            </a:r>
            <a:endParaRPr lang="en-US" baseline="-25000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2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Candidate Criteria for Best-Practice Indicators and LRPs</a:t>
            </a:r>
            <a:r>
              <a:rPr lang="en-CA" b="1" dirty="0" smtClean="0"/>
              <a:t>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Consistent with an objective to avoid serious harm to the stock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Based on the best available information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Operationally useful</a:t>
            </a:r>
            <a:endParaRPr lang="en-CA" dirty="0" smtClean="0">
              <a:effectLst/>
            </a:endParaRPr>
          </a:p>
          <a:p>
            <a:pPr lvl="0"/>
            <a:r>
              <a:rPr lang="en-CA" dirty="0"/>
              <a:t>Reliably estimated</a:t>
            </a:r>
            <a:endParaRPr lang="en-CA" dirty="0" smtClean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1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an LRP for Arctic Sardine MU1 in a data-rich context </a:t>
            </a:r>
            <a:r>
              <a:rPr lang="en-US" sz="2800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with time varying productivity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5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084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Age structured model in MU1</a:t>
            </a:r>
          </a:p>
          <a:p>
            <a:pPr lvl="1"/>
            <a:r>
              <a:rPr lang="en-US" dirty="0" smtClean="0"/>
              <a:t>B-H SRR with </a:t>
            </a:r>
            <a:r>
              <a:rPr lang="en-US" i="1" dirty="0" smtClean="0"/>
              <a:t>h</a:t>
            </a:r>
            <a:r>
              <a:rPr lang="en-US" dirty="0" smtClean="0"/>
              <a:t> = 0.75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= 0.3</a:t>
            </a:r>
          </a:p>
          <a:p>
            <a:pPr lvl="1"/>
            <a:r>
              <a:rPr lang="en-US" dirty="0" smtClean="0"/>
              <a:t>Catch and age composition data (50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Acoustic surveys (Index of SSB) (25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purse seine fleet and a gill net fleet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30" y="494506"/>
            <a:ext cx="4410075" cy="106680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42645" y="822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42645" y="12792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42645" y="12792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42" y="3913108"/>
            <a:ext cx="5452958" cy="29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Weight-at-age and Maturity-at-age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65022" y="3273607"/>
            <a:ext cx="5148492" cy="3584393"/>
            <a:chOff x="0" y="3273607"/>
            <a:chExt cx="5148492" cy="35843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73607"/>
              <a:ext cx="5148492" cy="358439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16085" y="4001294"/>
              <a:ext cx="3373877" cy="865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3508" y="3273607"/>
            <a:ext cx="5148492" cy="3584393"/>
            <a:chOff x="6096000" y="3273606"/>
            <a:chExt cx="5148492" cy="35843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273606"/>
              <a:ext cx="5148492" cy="358439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7159558" y="4688732"/>
              <a:ext cx="2694561" cy="98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081736" y="3657600"/>
              <a:ext cx="2694562" cy="447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9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91" y="365125"/>
            <a:ext cx="6312177" cy="4394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Unfished SSB per </a:t>
            </a:r>
            <a:r>
              <a:rPr lang="en-US" dirty="0" smtClean="0"/>
              <a:t>recruit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80633" y="1041700"/>
            <a:ext cx="3394954" cy="61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Surplus Production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20" y="3296093"/>
            <a:ext cx="5116190" cy="35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10" y="3296092"/>
            <a:ext cx="5116190" cy="35619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96527" y="225204"/>
            <a:ext cx="3785318" cy="29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/>
              <a:t>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at least 2 approaches to defining an LRP for Arctic Sardine in MU1. Identify the “preferred” approach.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0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SSB</a:t>
            </a:r>
            <a:r>
              <a:rPr lang="en-US" baseline="-25000" dirty="0" smtClean="0"/>
              <a:t>0</a:t>
            </a:r>
            <a:r>
              <a:rPr lang="en-US" dirty="0" smtClean="0"/>
              <a:t> or SSB</a:t>
            </a:r>
            <a:r>
              <a:rPr lang="en-US" baseline="-25000" dirty="0" smtClean="0"/>
              <a:t>MSY</a:t>
            </a:r>
            <a:r>
              <a:rPr lang="en-US" dirty="0" smtClean="0"/>
              <a:t> using equilibrium assumptions </a:t>
            </a:r>
          </a:p>
          <a:p>
            <a:pPr lvl="1"/>
            <a:r>
              <a:rPr lang="en-US" dirty="0" smtClean="0"/>
              <a:t>%SSB</a:t>
            </a:r>
            <a:r>
              <a:rPr lang="en-US" baseline="-25000" dirty="0" smtClean="0"/>
              <a:t>0</a:t>
            </a:r>
            <a:r>
              <a:rPr lang="en-US" dirty="0" smtClean="0"/>
              <a:t> or %SSB</a:t>
            </a:r>
            <a:r>
              <a:rPr lang="en-US" baseline="-25000" dirty="0" smtClean="0"/>
              <a:t>MSY</a:t>
            </a:r>
            <a:r>
              <a:rPr lang="en-US" dirty="0" smtClean="0"/>
              <a:t> using unfished SSB per recruit over some time period</a:t>
            </a:r>
          </a:p>
          <a:p>
            <a:r>
              <a:rPr lang="en-US" dirty="0" smtClean="0"/>
              <a:t>Dynamic SSB</a:t>
            </a:r>
            <a:r>
              <a:rPr lang="en-US" baseline="-25000" dirty="0" smtClean="0"/>
              <a:t>0</a:t>
            </a:r>
            <a:r>
              <a:rPr lang="en-US" dirty="0" smtClean="0"/>
              <a:t> or SSB</a:t>
            </a:r>
            <a:r>
              <a:rPr lang="en-US" baseline="-25000" dirty="0" smtClean="0"/>
              <a:t>MSY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%SSB</a:t>
            </a:r>
            <a:r>
              <a:rPr lang="en-US" baseline="-25000" dirty="0" smtClean="0"/>
              <a:t>0</a:t>
            </a:r>
            <a:r>
              <a:rPr lang="en-US" dirty="0" smtClean="0"/>
              <a:t> or %SSB</a:t>
            </a:r>
            <a:r>
              <a:rPr lang="en-US" baseline="-25000" dirty="0" smtClean="0"/>
              <a:t>MSY</a:t>
            </a:r>
            <a:r>
              <a:rPr lang="en-US" dirty="0" smtClean="0"/>
              <a:t> (different assumptions on recruitment and weight-at-age)</a:t>
            </a:r>
          </a:p>
          <a:p>
            <a:r>
              <a:rPr lang="en-US" dirty="0" err="1" smtClean="0"/>
              <a:t>SSB</a:t>
            </a:r>
            <a:r>
              <a:rPr lang="en-US" baseline="-25000" dirty="0" err="1" smtClean="0"/>
              <a:t>recover</a:t>
            </a:r>
            <a:endParaRPr lang="en-US" baseline="-25000" dirty="0" smtClean="0"/>
          </a:p>
          <a:p>
            <a:r>
              <a:rPr lang="en-US" dirty="0" smtClean="0"/>
              <a:t>SSB based on </a:t>
            </a:r>
            <a:r>
              <a:rPr lang="en-US" i="1" dirty="0" smtClean="0"/>
              <a:t>F</a:t>
            </a:r>
            <a:r>
              <a:rPr lang="en-US" baseline="-25000" dirty="0" smtClean="0"/>
              <a:t>X%SPR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SSB</a:t>
            </a:r>
            <a:r>
              <a:rPr lang="en-US" i="1" baseline="-25000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baseline="-25000" dirty="0" err="1" smtClean="0"/>
              <a:t>%SPR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031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1065</Words>
  <Application>Microsoft Office PowerPoint</Application>
  <PresentationFormat>Widescreen</PresentationFormat>
  <Paragraphs>172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Segoe UI</vt:lpstr>
      <vt:lpstr>Segoe UI Historic</vt:lpstr>
      <vt:lpstr>Times New Roman</vt:lpstr>
      <vt:lpstr>Office Theme</vt:lpstr>
      <vt:lpstr>PowerPoint Presentation</vt:lpstr>
      <vt:lpstr>Agenda</vt:lpstr>
      <vt:lpstr>Exercise 3</vt:lpstr>
      <vt:lpstr>Exercise 3</vt:lpstr>
      <vt:lpstr>Exercise 3</vt:lpstr>
      <vt:lpstr>Exercise 3</vt:lpstr>
      <vt:lpstr>Exercise 3</vt:lpstr>
      <vt:lpstr>Exercise 3</vt:lpstr>
      <vt:lpstr>Approaches</vt:lpstr>
      <vt:lpstr>Exercise 3  Group Presentations</vt:lpstr>
      <vt:lpstr>Break Out Group 2</vt:lpstr>
      <vt:lpstr>Break Out Group 4</vt:lpstr>
      <vt:lpstr>Break Out Group 6</vt:lpstr>
      <vt:lpstr>Break Out Group 1</vt:lpstr>
      <vt:lpstr>Break Out Group 3</vt:lpstr>
      <vt:lpstr>Break Out Group 5</vt:lpstr>
      <vt:lpstr>Exercise 3  Summary from 6 Groups</vt:lpstr>
      <vt:lpstr>Exercise 1</vt:lpstr>
      <vt:lpstr>Exercise 2</vt:lpstr>
      <vt:lpstr>Exercise 3</vt:lpstr>
      <vt:lpstr>LRP Comparisons</vt:lpstr>
      <vt:lpstr>Discussion points</vt:lpstr>
      <vt:lpstr>Candidate Criteria for Best-Practice Indicators and LRPs: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Tim</dc:creator>
  <cp:lastModifiedBy>Barrett, Tim</cp:lastModifiedBy>
  <cp:revision>58</cp:revision>
  <dcterms:created xsi:type="dcterms:W3CDTF">2021-11-30T02:59:04Z</dcterms:created>
  <dcterms:modified xsi:type="dcterms:W3CDTF">2021-12-03T13:49:46Z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2021-11-30T03:45:24Z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2c13c827-075b-41e7-b53e-000090bedbb2</vt:lpwstr>
  </property>
</Properties>
</file>