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408" r:id="rId3"/>
    <p:sldId id="409" r:id="rId4"/>
    <p:sldId id="410" r:id="rId5"/>
    <p:sldId id="421" r:id="rId6"/>
    <p:sldId id="412" r:id="rId7"/>
    <p:sldId id="422" r:id="rId8"/>
    <p:sldId id="425" r:id="rId9"/>
    <p:sldId id="423" r:id="rId10"/>
    <p:sldId id="426" r:id="rId11"/>
    <p:sldId id="427" r:id="rId12"/>
    <p:sldId id="42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ett, Tim" initials="BT" lastIdx="1" clrIdx="0">
    <p:extLst>
      <p:ext uri="{19B8F6BF-5375-455C-9EA6-DF929625EA0E}">
        <p15:presenceInfo xmlns:p15="http://schemas.microsoft.com/office/powerpoint/2012/main" userId="S-1-5-21-334392860-1687531001-4089495415-1644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A6D-BD8D-4319-9B8F-54D25DEE77D2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027DB-7AC7-40AC-A4F9-E9E9D764A6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7837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449637"/>
            <a:ext cx="11614236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2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3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9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5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3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1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718" y="4332288"/>
            <a:ext cx="1930400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457200" y="6356350"/>
            <a:ext cx="982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7F7F7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9215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7506" y="1122363"/>
            <a:ext cx="11649694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CA" altLang="en-US" sz="6000" dirty="0" smtClean="0">
                <a:solidFill>
                  <a:schemeClr val="tx2"/>
                </a:solidFill>
                <a:latin typeface="+mn-lt"/>
                <a:ea typeface="Segoe UI Historic" panose="020B0502040204020203" pitchFamily="34" charset="0"/>
                <a:cs typeface="Segoe UI" panose="020B0502040204020203" pitchFamily="34" charset="0"/>
              </a:rPr>
              <a:t>Limit Reference Points and the </a:t>
            </a:r>
            <a:br>
              <a:rPr lang="en-CA" altLang="en-US" sz="6000" dirty="0" smtClean="0">
                <a:solidFill>
                  <a:schemeClr val="tx2"/>
                </a:solidFill>
                <a:latin typeface="+mn-lt"/>
                <a:ea typeface="Segoe UI Historic" panose="020B0502040204020203" pitchFamily="34" charset="0"/>
                <a:cs typeface="Segoe UI" panose="020B0502040204020203" pitchFamily="34" charset="0"/>
              </a:rPr>
            </a:br>
            <a:r>
              <a:rPr lang="en-CA" altLang="en-US" sz="6000" dirty="0" smtClean="0">
                <a:solidFill>
                  <a:schemeClr val="tx2"/>
                </a:solidFill>
                <a:latin typeface="+mn-lt"/>
                <a:ea typeface="Segoe UI Historic" panose="020B0502040204020203" pitchFamily="34" charset="0"/>
                <a:cs typeface="Segoe UI" panose="020B0502040204020203" pitchFamily="34" charset="0"/>
              </a:rPr>
              <a:t>Fish Stocks Provisions</a:t>
            </a:r>
            <a:endParaRPr lang="en-CA" sz="60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8" name="Picture 2" descr="Image result for fisheries and oceans ca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14300"/>
            <a:ext cx="29813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37506" y="3602038"/>
            <a:ext cx="1164969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en-US" sz="3600" i="1" dirty="0" smtClean="0">
                <a:solidFill>
                  <a:schemeClr val="tx2"/>
                </a:solidFill>
                <a:ea typeface="Segoe UI Historic" panose="020B0502040204020203" pitchFamily="34" charset="0"/>
                <a:cs typeface="Segoe UI" panose="020B0502040204020203" pitchFamily="34" charset="0"/>
              </a:rPr>
              <a:t>Joint </a:t>
            </a:r>
            <a:r>
              <a:rPr lang="en-US" altLang="en-US" sz="3600" i="1" dirty="0" smtClean="0">
                <a:solidFill>
                  <a:schemeClr val="tx2"/>
                </a:solidFill>
                <a:ea typeface="Segoe UI Historic" panose="020B0502040204020203" pitchFamily="34" charset="0"/>
                <a:cs typeface="Segoe UI" panose="020B0502040204020203" pitchFamily="34" charset="0"/>
              </a:rPr>
              <a:t>TESA/NOG Workshop</a:t>
            </a:r>
            <a:endParaRPr lang="en-US" altLang="en-US" sz="3600" dirty="0" smtClean="0">
              <a:solidFill>
                <a:schemeClr val="tx2"/>
              </a:solidFill>
              <a:ea typeface="Segoe UI Historic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r>
              <a:rPr lang="en-US" altLang="en-US" i="1" dirty="0">
                <a:solidFill>
                  <a:schemeClr val="tx2"/>
                </a:solidFill>
                <a:ea typeface="Segoe UI Historic" panose="020B0502040204020203" pitchFamily="34" charset="0"/>
                <a:cs typeface="Segoe UI" panose="020B0502040204020203" pitchFamily="34" charset="0"/>
              </a:rPr>
              <a:t>Break-out Group </a:t>
            </a:r>
            <a:r>
              <a:rPr lang="en-US" altLang="en-US" i="1" dirty="0" smtClean="0">
                <a:solidFill>
                  <a:schemeClr val="tx2"/>
                </a:solidFill>
                <a:ea typeface="Segoe UI Historic" panose="020B0502040204020203" pitchFamily="34" charset="0"/>
                <a:cs typeface="Segoe UI" panose="020B0502040204020203" pitchFamily="34" charset="0"/>
              </a:rPr>
              <a:t>Exercise 4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420938" y="5554663"/>
            <a:ext cx="9466262" cy="10128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/>
            </a:pPr>
            <a:endParaRPr lang="nb-NO" altLang="en-US" sz="2400" dirty="0" smtClean="0">
              <a:solidFill>
                <a:schemeClr val="tx2"/>
              </a:solidFill>
              <a:ea typeface="Segoe UI Historic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  <a:defRPr/>
            </a:pPr>
            <a:r>
              <a:rPr lang="nb-NO" altLang="en-US" sz="2400" dirty="0" smtClean="0">
                <a:solidFill>
                  <a:schemeClr val="tx2"/>
                </a:solidFill>
                <a:ea typeface="Segoe UI Historic" panose="020B0502040204020203" pitchFamily="34" charset="0"/>
                <a:cs typeface="Segoe UI" panose="020B0502040204020203" pitchFamily="34" charset="0"/>
              </a:rPr>
              <a:t>December 3 2021</a:t>
            </a:r>
            <a:endParaRPr lang="nb-NO" altLang="en-US" sz="2400" dirty="0" smtClean="0">
              <a:solidFill>
                <a:schemeClr val="tx2"/>
              </a:solidFill>
              <a:ea typeface="Segoe UI Historic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06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 Group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10464" cy="4351338"/>
          </a:xfrm>
        </p:spPr>
        <p:txBody>
          <a:bodyPr/>
          <a:lstStyle/>
          <a:p>
            <a:r>
              <a:rPr lang="en-US" dirty="0" smtClean="0"/>
              <a:t>F is almost identical between the 2 models at the end of the time series (focus management on F)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CA" dirty="0"/>
          </a:p>
        </p:txBody>
      </p:sp>
      <p:pic>
        <p:nvPicPr>
          <p:cNvPr id="4" name="Google Shape;13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63838" y="0"/>
            <a:ext cx="4828162" cy="4163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8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 Group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10464" cy="4351338"/>
          </a:xfrm>
        </p:spPr>
        <p:txBody>
          <a:bodyPr>
            <a:normAutofit fontScale="92500"/>
          </a:bodyPr>
          <a:lstStyle/>
          <a:p>
            <a:pPr marL="0" lvl="0" indent="0">
              <a:buClr>
                <a:schemeClr val="dk1"/>
              </a:buClr>
              <a:buSzPct val="100000"/>
              <a:buNone/>
            </a:pPr>
            <a:r>
              <a:rPr lang="en-US" dirty="0"/>
              <a:t>If one scenario is much more likely?</a:t>
            </a:r>
          </a:p>
          <a:p>
            <a:pPr marL="0" lvl="0" indent="457200">
              <a:buClr>
                <a:schemeClr val="dk1"/>
              </a:buClr>
              <a:buSzPct val="100000"/>
              <a:buNone/>
            </a:pPr>
            <a:r>
              <a:rPr lang="en-US" dirty="0"/>
              <a:t>yes -&gt;  pick a model</a:t>
            </a:r>
          </a:p>
          <a:p>
            <a:pPr marL="0" lvl="0" indent="457200">
              <a:buClr>
                <a:schemeClr val="dk1"/>
              </a:buClr>
              <a:buSzPct val="100000"/>
              <a:buNone/>
            </a:pPr>
            <a:r>
              <a:rPr lang="en-US" dirty="0"/>
              <a:t>no -&gt; is the status the same for both models?</a:t>
            </a:r>
          </a:p>
          <a:p>
            <a:pPr marL="0" lvl="0" indent="457200">
              <a:buClr>
                <a:schemeClr val="dk1"/>
              </a:buClr>
              <a:buSzPct val="100000"/>
              <a:buNone/>
            </a:pPr>
            <a:r>
              <a:rPr lang="en-US" dirty="0"/>
              <a:t>		yes -&gt; pick a model?</a:t>
            </a:r>
          </a:p>
          <a:p>
            <a:pPr marL="0" lvl="0" indent="457200">
              <a:buClr>
                <a:schemeClr val="dk1"/>
              </a:buClr>
              <a:buSzPct val="100000"/>
              <a:buNone/>
            </a:pPr>
            <a:r>
              <a:rPr lang="en-US" dirty="0"/>
              <a:t>		no -&gt; average </a:t>
            </a:r>
          </a:p>
          <a:p>
            <a:pPr marL="0" lvl="0" indent="0">
              <a:buClr>
                <a:schemeClr val="dk1"/>
              </a:buClr>
              <a:buSzPct val="100000"/>
              <a:buNone/>
            </a:pPr>
            <a:r>
              <a:rPr lang="en-US" dirty="0"/>
              <a:t>(weighted average or not, based on expert judgement or model fit)</a:t>
            </a:r>
          </a:p>
          <a:p>
            <a:pPr marL="0" lvl="0" indent="0"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0" lvl="0" indent="0">
              <a:buClr>
                <a:schemeClr val="dk1"/>
              </a:buClr>
              <a:buSzPct val="100000"/>
              <a:buNone/>
            </a:pPr>
            <a:r>
              <a:rPr lang="en-US" dirty="0"/>
              <a:t>Consider behavior of LRP with model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CA" dirty="0"/>
          </a:p>
        </p:txBody>
      </p:sp>
      <p:pic>
        <p:nvPicPr>
          <p:cNvPr id="5" name="Google Shape;13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1770" y="0"/>
            <a:ext cx="4460230" cy="27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750" y="2743050"/>
            <a:ext cx="4460250" cy="274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13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 Group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here was to discuss some of the considerations and not to focus too much selecting the “best” option for this specific example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053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4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38200" y="1825623"/>
            <a:ext cx="10515600" cy="20279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CA" sz="2800" b="1" i="0" dirty="0" smtClean="0">
                <a:effectLst/>
              </a:rPr>
              <a:t>Exercise Goal:</a:t>
            </a:r>
            <a:endParaRPr lang="en-CA" sz="2800" dirty="0" smtClean="0">
              <a:effectLst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Identify ways to define a single </a:t>
            </a:r>
            <a:r>
              <a:rPr lang="en-US" sz="28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metric of stock status</a:t>
            </a: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 for Arctic Sardine MU1 in a data-rich context when there is more than one model that is an acceptable characterization of the population dynamics.</a:t>
            </a:r>
            <a:endParaRPr lang="en-CA" sz="2800" i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440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80302" y="5924094"/>
            <a:ext cx="1950237" cy="593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Models with Different </a:t>
            </a:r>
            <a:r>
              <a:rPr lang="en-US" dirty="0" smtClean="0"/>
              <a:t>Assumptions for Historical Catch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prior to year 1 of the time series, there were international fleets fishing Arctic Sardine and the magnitude of those historical catches is unknown.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64" y="3301818"/>
            <a:ext cx="5337510" cy="3556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490" y="3301818"/>
            <a:ext cx="5337510" cy="35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80302" y="5924094"/>
            <a:ext cx="1950237" cy="593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 influences the initial depletion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Exercise 4</a:t>
            </a:r>
            <a:endParaRPr lang="en-CA" dirty="0"/>
          </a:p>
        </p:txBody>
      </p:sp>
      <p:sp>
        <p:nvSpPr>
          <p:cNvPr id="2" name="Rectangle 3"/>
          <p:cNvSpPr>
            <a:spLocks noChangeAspect="1"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4" name="Rectangle 4"/>
          <p:cNvSpPr>
            <a:spLocks noChangeAspect="1" noChangeArrowheads="1"/>
          </p:cNvSpPr>
          <p:nvPr/>
        </p:nvSpPr>
        <p:spPr bwMode="auto">
          <a:xfrm>
            <a:off x="0" y="441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3074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34" y="3301818"/>
            <a:ext cx="5337510" cy="355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490" y="3301818"/>
            <a:ext cx="5337510" cy="355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4572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CA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31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80302" y="5924094"/>
            <a:ext cx="1950237" cy="593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 influences the initial depletion</a:t>
            </a:r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0</a:t>
            </a:r>
            <a:r>
              <a:rPr lang="en-US" dirty="0" smtClean="0"/>
              <a:t>, SRR, and therefore B</a:t>
            </a:r>
            <a:r>
              <a:rPr lang="en-US" baseline="-25000" dirty="0" smtClean="0"/>
              <a:t>0</a:t>
            </a:r>
            <a:r>
              <a:rPr lang="en-US" dirty="0" smtClean="0"/>
              <a:t> and B</a:t>
            </a:r>
            <a:r>
              <a:rPr lang="en-US" baseline="-25000" dirty="0" smtClean="0"/>
              <a:t>MSY</a:t>
            </a:r>
            <a:r>
              <a:rPr lang="en-US" dirty="0" smtClean="0"/>
              <a:t> reference points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Exercise 4</a:t>
            </a:r>
            <a:endParaRPr lang="en-CA" dirty="0"/>
          </a:p>
        </p:txBody>
      </p:sp>
      <p:pic>
        <p:nvPicPr>
          <p:cNvPr id="2050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60" y="3287948"/>
            <a:ext cx="5355076" cy="357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996" y="3287949"/>
            <a:ext cx="5355076" cy="357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spect="1"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4" name="Rectangle 4"/>
          <p:cNvSpPr>
            <a:spLocks noChangeAspect="1" noChangeArrowheads="1"/>
          </p:cNvSpPr>
          <p:nvPr/>
        </p:nvSpPr>
        <p:spPr bwMode="auto">
          <a:xfrm>
            <a:off x="0" y="441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9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Evaluate </a:t>
            </a:r>
            <a:r>
              <a:rPr lang="en-CA" dirty="0"/>
              <a:t>at least 2 approaches to defining a </a:t>
            </a:r>
            <a:r>
              <a:rPr lang="en-CA" u="sng" dirty="0"/>
              <a:t>metric of stock status</a:t>
            </a:r>
            <a:r>
              <a:rPr lang="en-CA" dirty="0"/>
              <a:t> for Arctic Sardine MU1 and identify the preferred approach. </a:t>
            </a:r>
            <a:endParaRPr lang="en-CA" dirty="0" smtClean="0"/>
          </a:p>
          <a:p>
            <a:r>
              <a:rPr lang="en-CA" b="1" dirty="0" smtClean="0"/>
              <a:t>Use an LRP of 0.2SSB</a:t>
            </a:r>
            <a:r>
              <a:rPr lang="en-CA" b="1" baseline="-25000" dirty="0" smtClean="0"/>
              <a:t>0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14" y="3336587"/>
            <a:ext cx="5609843" cy="3521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157" y="3336586"/>
            <a:ext cx="5609843" cy="352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3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Some options:</a:t>
            </a:r>
          </a:p>
          <a:p>
            <a:pPr lvl="1"/>
            <a:r>
              <a:rPr lang="en-US" dirty="0" smtClean="0"/>
              <a:t>Indicator </a:t>
            </a:r>
            <a:r>
              <a:rPr lang="en-US" dirty="0"/>
              <a:t>based on </a:t>
            </a:r>
            <a:r>
              <a:rPr lang="en-US" u="sng" dirty="0"/>
              <a:t>one model</a:t>
            </a:r>
            <a:endParaRPr lang="en-CA" dirty="0"/>
          </a:p>
          <a:p>
            <a:pPr lvl="1"/>
            <a:r>
              <a:rPr lang="en-US" dirty="0" smtClean="0"/>
              <a:t>Indicator </a:t>
            </a:r>
            <a:r>
              <a:rPr lang="en-US" dirty="0"/>
              <a:t>based on </a:t>
            </a:r>
            <a:r>
              <a:rPr lang="en-US" u="sng" dirty="0"/>
              <a:t>multiple models</a:t>
            </a:r>
            <a:r>
              <a:rPr lang="en-US" dirty="0"/>
              <a:t> (mean, weighted </a:t>
            </a:r>
            <a:r>
              <a:rPr lang="en-US" dirty="0" smtClean="0"/>
              <a:t>mean base on plausibility) </a:t>
            </a:r>
            <a:endParaRPr lang="en-CA" dirty="0"/>
          </a:p>
          <a:p>
            <a:pPr lvl="1"/>
            <a:r>
              <a:rPr lang="en-US" dirty="0"/>
              <a:t>Empirical indicator (e.g., acoustic index of SSB, relative exploitation rate)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07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 Group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model vs. model ensemble</a:t>
            </a:r>
          </a:p>
          <a:p>
            <a:pPr lvl="1"/>
            <a:r>
              <a:rPr lang="en-US" dirty="0" smtClean="0"/>
              <a:t>Simple exercise – equal weight on each model</a:t>
            </a:r>
          </a:p>
          <a:p>
            <a:pPr lvl="1"/>
            <a:r>
              <a:rPr lang="en-US" dirty="0" smtClean="0"/>
              <a:t>Characterize the uncertainty</a:t>
            </a:r>
          </a:p>
          <a:p>
            <a:pPr lvl="2"/>
            <a:r>
              <a:rPr lang="en-US" dirty="0" smtClean="0"/>
              <a:t>SSB/LRP for individual models</a:t>
            </a:r>
          </a:p>
          <a:p>
            <a:pPr lvl="2"/>
            <a:r>
              <a:rPr lang="en-US" dirty="0" smtClean="0"/>
              <a:t>Between models</a:t>
            </a:r>
          </a:p>
          <a:p>
            <a:pPr lvl="1"/>
            <a:r>
              <a:rPr lang="en-US" dirty="0" smtClean="0"/>
              <a:t>Decision really depends on </a:t>
            </a:r>
            <a:r>
              <a:rPr lang="en-US" u="sng" dirty="0" smtClean="0"/>
              <a:t>plausibility</a:t>
            </a:r>
            <a:r>
              <a:rPr lang="en-US" dirty="0" smtClean="0"/>
              <a:t> and how different the status between the two models is</a:t>
            </a:r>
          </a:p>
          <a:p>
            <a:pPr lvl="1"/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4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18562</TotalTime>
  <Words>343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Segoe UI</vt:lpstr>
      <vt:lpstr>Segoe UI Historic</vt:lpstr>
      <vt:lpstr>Times New Roman</vt:lpstr>
      <vt:lpstr>Office Theme</vt:lpstr>
      <vt:lpstr>PowerPoint Presentation</vt:lpstr>
      <vt:lpstr>Exercise 4</vt:lpstr>
      <vt:lpstr>Exercise 4</vt:lpstr>
      <vt:lpstr>2 Models with Different Assumptions for Historical Catch</vt:lpstr>
      <vt:lpstr>Exercise 4</vt:lpstr>
      <vt:lpstr>Exercise 4</vt:lpstr>
      <vt:lpstr>Exercise 4</vt:lpstr>
      <vt:lpstr>Exercise 4</vt:lpstr>
      <vt:lpstr>BO Group Summary</vt:lpstr>
      <vt:lpstr>BO Group Summary</vt:lpstr>
      <vt:lpstr>BO Group Summary</vt:lpstr>
      <vt:lpstr>BO Group Summary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TESA/NOG LRP Workshop</dc:title>
  <dc:creator>Barrett, Tim</dc:creator>
  <cp:lastModifiedBy>Barrett, Tim</cp:lastModifiedBy>
  <cp:revision>163</cp:revision>
  <dcterms:created xsi:type="dcterms:W3CDTF">2021-10-28T18:18:48Z</dcterms:created>
  <dcterms:modified xsi:type="dcterms:W3CDTF">2021-12-06T12:52:54Z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2021-10-29T19:01:47Z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87e431e7-9cbb-4d92-a417-0000612a18d4</vt:lpwstr>
  </property>
</Properties>
</file>