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0" r:id="rId4"/>
    <p:sldId id="280" r:id="rId5"/>
    <p:sldId id="279" r:id="rId6"/>
    <p:sldId id="274" r:id="rId7"/>
    <p:sldId id="271" r:id="rId8"/>
    <p:sldId id="269" r:id="rId9"/>
    <p:sldId id="262" r:id="rId10"/>
    <p:sldId id="266" r:id="rId11"/>
    <p:sldId id="288" r:id="rId12"/>
    <p:sldId id="277" r:id="rId13"/>
    <p:sldId id="282" r:id="rId14"/>
    <p:sldId id="289" r:id="rId15"/>
    <p:sldId id="264" r:id="rId16"/>
    <p:sldId id="283" r:id="rId17"/>
    <p:sldId id="287" r:id="rId18"/>
    <p:sldId id="260" r:id="rId19"/>
    <p:sldId id="267" r:id="rId20"/>
    <p:sldId id="261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74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9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1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10337E8-BE8B-4423-88F4-43FDDB1BC6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110DEC8-C01D-4CF5-9B0D-F54D27BF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A2C0-6AD4-447F-9473-BB8FE652D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7" y="891541"/>
            <a:ext cx="11910874" cy="2710497"/>
          </a:xfrm>
        </p:spPr>
        <p:txBody>
          <a:bodyPr>
            <a:normAutofit/>
          </a:bodyPr>
          <a:lstStyle/>
          <a:p>
            <a:r>
              <a:rPr lang="en-US" sz="4800" b="0" i="0" dirty="0">
                <a:effectLst/>
              </a:rPr>
              <a:t> Length-stratified sampling and growth PARAMETER estimates: </a:t>
            </a:r>
            <a:br>
              <a:rPr lang="en-US" sz="4800" b="0" i="0" dirty="0">
                <a:effectLst/>
              </a:rPr>
            </a:br>
            <a:r>
              <a:rPr lang="en-US" sz="4800" dirty="0"/>
              <a:t>does it matter?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BA7E3-7F04-4AB4-97D4-67EA993A5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144" y="393051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Andrea Perreault – DFO Science NL Region</a:t>
            </a:r>
          </a:p>
          <a:p>
            <a:endParaRPr lang="en-US" sz="2000" dirty="0"/>
          </a:p>
          <a:p>
            <a:r>
              <a:rPr lang="en-US" sz="2000" dirty="0"/>
              <a:t>TESA Ageing best practices workshop 2023</a:t>
            </a:r>
          </a:p>
        </p:txBody>
      </p:sp>
    </p:spTree>
    <p:extLst>
      <p:ext uri="{BB962C8B-B14F-4D97-AF65-F5344CB8AC3E}">
        <p14:creationId xmlns:p14="http://schemas.microsoft.com/office/powerpoint/2010/main" val="172286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70BC727-CBBD-418F-B85E-0FD062ACB015}"/>
              </a:ext>
            </a:extLst>
          </p:cNvPr>
          <p:cNvSpPr txBox="1"/>
          <p:nvPr/>
        </p:nvSpPr>
        <p:spPr>
          <a:xfrm>
            <a:off x="709922" y="2213384"/>
            <a:ext cx="5273336" cy="39947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66" y="113588"/>
            <a:ext cx="9875520" cy="1356360"/>
          </a:xfrm>
        </p:spPr>
        <p:txBody>
          <a:bodyPr/>
          <a:lstStyle/>
          <a:p>
            <a:r>
              <a:rPr lang="en-US" dirty="0"/>
              <a:t>First: LSAS in a nutshell</a:t>
            </a:r>
          </a:p>
        </p:txBody>
      </p:sp>
      <p:pic>
        <p:nvPicPr>
          <p:cNvPr id="5" name="Content Placeholder 4" descr="Fish with solid fill">
            <a:extLst>
              <a:ext uri="{FF2B5EF4-FFF2-40B4-BE49-F238E27FC236}">
                <a16:creationId xmlns:a16="http://schemas.microsoft.com/office/drawing/2014/main" id="{DFE9FA5F-2B6A-4817-8A89-FA38A57C6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190" y="4807065"/>
            <a:ext cx="914400" cy="914400"/>
          </a:xfrm>
        </p:spPr>
      </p:pic>
      <p:pic>
        <p:nvPicPr>
          <p:cNvPr id="6" name="Content Placeholder 4" descr="Fish with solid fill">
            <a:extLst>
              <a:ext uri="{FF2B5EF4-FFF2-40B4-BE49-F238E27FC236}">
                <a16:creationId xmlns:a16="http://schemas.microsoft.com/office/drawing/2014/main" id="{0EF87B8B-D00C-4CD4-908F-C2DCB8B98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482" y="5161758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Fish with solid fill">
            <a:extLst>
              <a:ext uri="{FF2B5EF4-FFF2-40B4-BE49-F238E27FC236}">
                <a16:creationId xmlns:a16="http://schemas.microsoft.com/office/drawing/2014/main" id="{2A5CF615-7DBF-455D-82B3-AB0A6F45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190" y="4069058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Fish with solid fill">
            <a:extLst>
              <a:ext uri="{FF2B5EF4-FFF2-40B4-BE49-F238E27FC236}">
                <a16:creationId xmlns:a16="http://schemas.microsoft.com/office/drawing/2014/main" id="{03453C1B-F8DA-44F0-B5E3-9C56AAD1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4491" y="4441909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Fish with solid fill">
            <a:extLst>
              <a:ext uri="{FF2B5EF4-FFF2-40B4-BE49-F238E27FC236}">
                <a16:creationId xmlns:a16="http://schemas.microsoft.com/office/drawing/2014/main" id="{4EAB1BD2-960C-4C07-8226-AC118704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175" y="3296760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Fish with solid fill">
            <a:extLst>
              <a:ext uri="{FF2B5EF4-FFF2-40B4-BE49-F238E27FC236}">
                <a16:creationId xmlns:a16="http://schemas.microsoft.com/office/drawing/2014/main" id="{E69D5A49-21F1-4BEB-915B-43EF697B0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159" y="3689627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Fish with solid fill">
            <a:extLst>
              <a:ext uri="{FF2B5EF4-FFF2-40B4-BE49-F238E27FC236}">
                <a16:creationId xmlns:a16="http://schemas.microsoft.com/office/drawing/2014/main" id="{B45C451F-D90E-405E-A37B-A76A4CBF1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453" y="4964585"/>
            <a:ext cx="717167" cy="690492"/>
          </a:xfrm>
          <a:prstGeom prst="rect">
            <a:avLst/>
          </a:prstGeom>
        </p:spPr>
      </p:pic>
      <p:pic>
        <p:nvPicPr>
          <p:cNvPr id="12" name="Content Placeholder 4" descr="Fish with solid fill">
            <a:extLst>
              <a:ext uri="{FF2B5EF4-FFF2-40B4-BE49-F238E27FC236}">
                <a16:creationId xmlns:a16="http://schemas.microsoft.com/office/drawing/2014/main" id="{AC9B4DDB-7E3B-48EC-9C26-DAB81346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3315" y="3680756"/>
            <a:ext cx="717167" cy="717167"/>
          </a:xfrm>
          <a:prstGeom prst="rect">
            <a:avLst/>
          </a:prstGeom>
        </p:spPr>
      </p:pic>
      <p:pic>
        <p:nvPicPr>
          <p:cNvPr id="13" name="Content Placeholder 4" descr="Fish with solid fill">
            <a:extLst>
              <a:ext uri="{FF2B5EF4-FFF2-40B4-BE49-F238E27FC236}">
                <a16:creationId xmlns:a16="http://schemas.microsoft.com/office/drawing/2014/main" id="{E9D66456-533B-496F-8B0E-BE4D82855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714" y="4304910"/>
            <a:ext cx="717167" cy="717167"/>
          </a:xfrm>
          <a:prstGeom prst="rect">
            <a:avLst/>
          </a:prstGeom>
        </p:spPr>
      </p:pic>
      <p:pic>
        <p:nvPicPr>
          <p:cNvPr id="14" name="Content Placeholder 4" descr="Fish with solid fill">
            <a:extLst>
              <a:ext uri="{FF2B5EF4-FFF2-40B4-BE49-F238E27FC236}">
                <a16:creationId xmlns:a16="http://schemas.microsoft.com/office/drawing/2014/main" id="{0B54F59B-C6CA-4FCA-9872-5A9869B7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8975" y="4632531"/>
            <a:ext cx="717167" cy="717167"/>
          </a:xfrm>
          <a:prstGeom prst="rect">
            <a:avLst/>
          </a:prstGeom>
        </p:spPr>
      </p:pic>
      <p:pic>
        <p:nvPicPr>
          <p:cNvPr id="15" name="Content Placeholder 4" descr="Fish with solid fill">
            <a:extLst>
              <a:ext uri="{FF2B5EF4-FFF2-40B4-BE49-F238E27FC236}">
                <a16:creationId xmlns:a16="http://schemas.microsoft.com/office/drawing/2014/main" id="{B3131B81-5D54-45CD-B7AA-829A4304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292" y="5313537"/>
            <a:ext cx="717167" cy="717167"/>
          </a:xfrm>
          <a:prstGeom prst="rect">
            <a:avLst/>
          </a:prstGeom>
        </p:spPr>
      </p:pic>
      <p:pic>
        <p:nvPicPr>
          <p:cNvPr id="16" name="Content Placeholder 4" descr="Fish with solid fill">
            <a:extLst>
              <a:ext uri="{FF2B5EF4-FFF2-40B4-BE49-F238E27FC236}">
                <a16:creationId xmlns:a16="http://schemas.microsoft.com/office/drawing/2014/main" id="{A5A26F6E-8A9E-463F-881B-014E8266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884" y="2706056"/>
            <a:ext cx="717167" cy="717167"/>
          </a:xfrm>
          <a:prstGeom prst="rect">
            <a:avLst/>
          </a:prstGeom>
        </p:spPr>
      </p:pic>
      <p:pic>
        <p:nvPicPr>
          <p:cNvPr id="17" name="Content Placeholder 4" descr="Fish with solid fill">
            <a:extLst>
              <a:ext uri="{FF2B5EF4-FFF2-40B4-BE49-F238E27FC236}">
                <a16:creationId xmlns:a16="http://schemas.microsoft.com/office/drawing/2014/main" id="{110B0729-F042-4CDF-8A28-2F890A09B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884" y="3043655"/>
            <a:ext cx="717167" cy="717167"/>
          </a:xfrm>
          <a:prstGeom prst="rect">
            <a:avLst/>
          </a:prstGeom>
        </p:spPr>
      </p:pic>
      <p:pic>
        <p:nvPicPr>
          <p:cNvPr id="18" name="Content Placeholder 4" descr="Fish with solid fill">
            <a:extLst>
              <a:ext uri="{FF2B5EF4-FFF2-40B4-BE49-F238E27FC236}">
                <a16:creationId xmlns:a16="http://schemas.microsoft.com/office/drawing/2014/main" id="{98A8D866-5C42-4096-842C-BD5D51B1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5166" y="3382118"/>
            <a:ext cx="717167" cy="717167"/>
          </a:xfrm>
          <a:prstGeom prst="rect">
            <a:avLst/>
          </a:prstGeom>
        </p:spPr>
      </p:pic>
      <p:pic>
        <p:nvPicPr>
          <p:cNvPr id="19" name="Content Placeholder 4" descr="Fish with solid fill">
            <a:extLst>
              <a:ext uri="{FF2B5EF4-FFF2-40B4-BE49-F238E27FC236}">
                <a16:creationId xmlns:a16="http://schemas.microsoft.com/office/drawing/2014/main" id="{DB3E0B29-2EBD-4829-AE95-1FEF946B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39" y="3970007"/>
            <a:ext cx="717167" cy="717167"/>
          </a:xfrm>
          <a:prstGeom prst="rect">
            <a:avLst/>
          </a:prstGeom>
        </p:spPr>
      </p:pic>
      <p:pic>
        <p:nvPicPr>
          <p:cNvPr id="20" name="Content Placeholder 4" descr="Fish with solid fill">
            <a:extLst>
              <a:ext uri="{FF2B5EF4-FFF2-40B4-BE49-F238E27FC236}">
                <a16:creationId xmlns:a16="http://schemas.microsoft.com/office/drawing/2014/main" id="{FAAFD551-16EB-4C2C-9F66-CDF22DE8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90" y="5370729"/>
            <a:ext cx="563663" cy="563663"/>
          </a:xfrm>
          <a:prstGeom prst="rect">
            <a:avLst/>
          </a:prstGeom>
        </p:spPr>
      </p:pic>
      <p:pic>
        <p:nvPicPr>
          <p:cNvPr id="21" name="Content Placeholder 4" descr="Fish with solid fill">
            <a:extLst>
              <a:ext uri="{FF2B5EF4-FFF2-40B4-BE49-F238E27FC236}">
                <a16:creationId xmlns:a16="http://schemas.microsoft.com/office/drawing/2014/main" id="{5F66A358-0536-4824-B9E0-44B302155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74" y="3212433"/>
            <a:ext cx="563663" cy="563663"/>
          </a:xfrm>
          <a:prstGeom prst="rect">
            <a:avLst/>
          </a:prstGeom>
        </p:spPr>
      </p:pic>
      <p:pic>
        <p:nvPicPr>
          <p:cNvPr id="22" name="Content Placeholder 4" descr="Fish with solid fill">
            <a:extLst>
              <a:ext uri="{FF2B5EF4-FFF2-40B4-BE49-F238E27FC236}">
                <a16:creationId xmlns:a16="http://schemas.microsoft.com/office/drawing/2014/main" id="{4990F09F-C245-4367-848C-9EEC9C7B6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99" y="3864981"/>
            <a:ext cx="563663" cy="563663"/>
          </a:xfrm>
          <a:prstGeom prst="rect">
            <a:avLst/>
          </a:prstGeom>
        </p:spPr>
      </p:pic>
      <p:pic>
        <p:nvPicPr>
          <p:cNvPr id="23" name="Content Placeholder 4" descr="Fish with solid fill">
            <a:extLst>
              <a:ext uri="{FF2B5EF4-FFF2-40B4-BE49-F238E27FC236}">
                <a16:creationId xmlns:a16="http://schemas.microsoft.com/office/drawing/2014/main" id="{AB0D70B5-8F58-4C77-8FAB-DE501C6CB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326" y="4807065"/>
            <a:ext cx="563663" cy="563663"/>
          </a:xfrm>
          <a:prstGeom prst="rect">
            <a:avLst/>
          </a:prstGeom>
        </p:spPr>
      </p:pic>
      <p:pic>
        <p:nvPicPr>
          <p:cNvPr id="24" name="Content Placeholder 4" descr="Fish with solid fill">
            <a:extLst>
              <a:ext uri="{FF2B5EF4-FFF2-40B4-BE49-F238E27FC236}">
                <a16:creationId xmlns:a16="http://schemas.microsoft.com/office/drawing/2014/main" id="{747000A3-CCC8-4A89-882C-DD291AB86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337" y="4487901"/>
            <a:ext cx="563663" cy="563663"/>
          </a:xfrm>
          <a:prstGeom prst="rect">
            <a:avLst/>
          </a:prstGeom>
        </p:spPr>
      </p:pic>
      <p:pic>
        <p:nvPicPr>
          <p:cNvPr id="25" name="Content Placeholder 4" descr="Fish with solid fill">
            <a:extLst>
              <a:ext uri="{FF2B5EF4-FFF2-40B4-BE49-F238E27FC236}">
                <a16:creationId xmlns:a16="http://schemas.microsoft.com/office/drawing/2014/main" id="{53D675D8-E865-4523-9C74-55B9EA53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735" y="5088897"/>
            <a:ext cx="563663" cy="563663"/>
          </a:xfrm>
          <a:prstGeom prst="rect">
            <a:avLst/>
          </a:prstGeom>
        </p:spPr>
      </p:pic>
      <p:pic>
        <p:nvPicPr>
          <p:cNvPr id="26" name="Content Placeholder 4" descr="Fish with solid fill">
            <a:extLst>
              <a:ext uri="{FF2B5EF4-FFF2-40B4-BE49-F238E27FC236}">
                <a16:creationId xmlns:a16="http://schemas.microsoft.com/office/drawing/2014/main" id="{342EE488-57D6-433A-BD84-7C8E2D40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85" y="4165479"/>
            <a:ext cx="563663" cy="563663"/>
          </a:xfrm>
          <a:prstGeom prst="rect">
            <a:avLst/>
          </a:prstGeom>
        </p:spPr>
      </p:pic>
      <p:pic>
        <p:nvPicPr>
          <p:cNvPr id="27" name="Content Placeholder 4" descr="Fish with solid fill">
            <a:extLst>
              <a:ext uri="{FF2B5EF4-FFF2-40B4-BE49-F238E27FC236}">
                <a16:creationId xmlns:a16="http://schemas.microsoft.com/office/drawing/2014/main" id="{4E407775-6C92-402C-A523-744C478F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25" y="2517188"/>
            <a:ext cx="563663" cy="563663"/>
          </a:xfrm>
          <a:prstGeom prst="rect">
            <a:avLst/>
          </a:prstGeom>
        </p:spPr>
      </p:pic>
      <p:pic>
        <p:nvPicPr>
          <p:cNvPr id="28" name="Content Placeholder 4" descr="Fish with solid fill">
            <a:extLst>
              <a:ext uri="{FF2B5EF4-FFF2-40B4-BE49-F238E27FC236}">
                <a16:creationId xmlns:a16="http://schemas.microsoft.com/office/drawing/2014/main" id="{5DFDE42E-F348-46D7-9674-29DFB4AF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74" y="2894805"/>
            <a:ext cx="563663" cy="563663"/>
          </a:xfrm>
          <a:prstGeom prst="rect">
            <a:avLst/>
          </a:prstGeom>
        </p:spPr>
      </p:pic>
      <p:pic>
        <p:nvPicPr>
          <p:cNvPr id="29" name="Content Placeholder 4" descr="Fish with solid fill">
            <a:extLst>
              <a:ext uri="{FF2B5EF4-FFF2-40B4-BE49-F238E27FC236}">
                <a16:creationId xmlns:a16="http://schemas.microsoft.com/office/drawing/2014/main" id="{BBEFF261-0EB8-48D6-AB40-E2FB43611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90" y="3523893"/>
            <a:ext cx="563663" cy="563663"/>
          </a:xfrm>
          <a:prstGeom prst="rect">
            <a:avLst/>
          </a:prstGeom>
        </p:spPr>
      </p:pic>
      <p:pic>
        <p:nvPicPr>
          <p:cNvPr id="30" name="Content Placeholder 4" descr="Fish with solid fill">
            <a:extLst>
              <a:ext uri="{FF2B5EF4-FFF2-40B4-BE49-F238E27FC236}">
                <a16:creationId xmlns:a16="http://schemas.microsoft.com/office/drawing/2014/main" id="{68EFD5B6-1142-42AE-B04D-1898DA2F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24" y="2157433"/>
            <a:ext cx="563663" cy="563663"/>
          </a:xfrm>
          <a:prstGeom prst="rect">
            <a:avLst/>
          </a:prstGeom>
        </p:spPr>
      </p:pic>
      <p:pic>
        <p:nvPicPr>
          <p:cNvPr id="31" name="Content Placeholder 4" descr="Fish with solid fill">
            <a:extLst>
              <a:ext uri="{FF2B5EF4-FFF2-40B4-BE49-F238E27FC236}">
                <a16:creationId xmlns:a16="http://schemas.microsoft.com/office/drawing/2014/main" id="{E98C28F9-86A8-4E9B-B2DE-E8593851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4882" y="5019287"/>
            <a:ext cx="1222553" cy="1222553"/>
          </a:xfrm>
          <a:prstGeom prst="rect">
            <a:avLst/>
          </a:prstGeom>
        </p:spPr>
      </p:pic>
      <p:pic>
        <p:nvPicPr>
          <p:cNvPr id="35" name="Content Placeholder 4" descr="Fish with solid fill">
            <a:extLst>
              <a:ext uri="{FF2B5EF4-FFF2-40B4-BE49-F238E27FC236}">
                <a16:creationId xmlns:a16="http://schemas.microsoft.com/office/drawing/2014/main" id="{73ABB056-D8A7-4AFA-8708-63E3BCA1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4294" y="4604027"/>
            <a:ext cx="1222553" cy="1222553"/>
          </a:xfrm>
          <a:prstGeom prst="rect">
            <a:avLst/>
          </a:prstGeom>
        </p:spPr>
      </p:pic>
      <p:pic>
        <p:nvPicPr>
          <p:cNvPr id="36" name="Content Placeholder 4" descr="Fish with solid fill">
            <a:extLst>
              <a:ext uri="{FF2B5EF4-FFF2-40B4-BE49-F238E27FC236}">
                <a16:creationId xmlns:a16="http://schemas.microsoft.com/office/drawing/2014/main" id="{27131E2B-F348-46CB-A495-A382618A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4881" y="4134338"/>
            <a:ext cx="1222553" cy="1222553"/>
          </a:xfrm>
          <a:prstGeom prst="rect">
            <a:avLst/>
          </a:prstGeom>
        </p:spPr>
      </p:pic>
      <p:pic>
        <p:nvPicPr>
          <p:cNvPr id="37" name="Content Placeholder 4" descr="Fish with solid fill">
            <a:extLst>
              <a:ext uri="{FF2B5EF4-FFF2-40B4-BE49-F238E27FC236}">
                <a16:creationId xmlns:a16="http://schemas.microsoft.com/office/drawing/2014/main" id="{B9A77E3B-92A2-47E2-983E-1C7B1102B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468" y="3689034"/>
            <a:ext cx="1222553" cy="1222553"/>
          </a:xfrm>
          <a:prstGeom prst="rect">
            <a:avLst/>
          </a:prstGeom>
        </p:spPr>
      </p:pic>
      <p:pic>
        <p:nvPicPr>
          <p:cNvPr id="38" name="Content Placeholder 4" descr="Fish with solid fill">
            <a:extLst>
              <a:ext uri="{FF2B5EF4-FFF2-40B4-BE49-F238E27FC236}">
                <a16:creationId xmlns:a16="http://schemas.microsoft.com/office/drawing/2014/main" id="{6BBB6AB8-8D2F-4DFC-87E9-4018AD541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960" y="4994666"/>
            <a:ext cx="1354907" cy="1354907"/>
          </a:xfrm>
          <a:prstGeom prst="rect">
            <a:avLst/>
          </a:prstGeom>
        </p:spPr>
      </p:pic>
      <p:pic>
        <p:nvPicPr>
          <p:cNvPr id="39" name="Content Placeholder 4" descr="Fish with solid fill">
            <a:extLst>
              <a:ext uri="{FF2B5EF4-FFF2-40B4-BE49-F238E27FC236}">
                <a16:creationId xmlns:a16="http://schemas.microsoft.com/office/drawing/2014/main" id="{EB50ADDC-8B5D-4A04-85A8-97EEBB047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261" y="4487901"/>
            <a:ext cx="1354907" cy="13549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E79DA02-C1FE-4E3A-B422-3F77BC27E41D}"/>
              </a:ext>
            </a:extLst>
          </p:cNvPr>
          <p:cNvSpPr txBox="1"/>
          <p:nvPr/>
        </p:nvSpPr>
        <p:spPr>
          <a:xfrm>
            <a:off x="2370482" y="1736352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phase sample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1A0DF6-C5D8-4961-9DA9-B49AC06DFE0D}"/>
              </a:ext>
            </a:extLst>
          </p:cNvPr>
          <p:cNvSpPr txBox="1"/>
          <p:nvPr/>
        </p:nvSpPr>
        <p:spPr>
          <a:xfrm>
            <a:off x="1120374" y="5878637"/>
            <a:ext cx="4711493" cy="3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2cm      4cm       6cm              8cm               10cm </a:t>
            </a:r>
          </a:p>
        </p:txBody>
      </p:sp>
    </p:spTree>
    <p:extLst>
      <p:ext uri="{BB962C8B-B14F-4D97-AF65-F5344CB8AC3E}">
        <p14:creationId xmlns:p14="http://schemas.microsoft.com/office/powerpoint/2010/main" val="322415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175C614E-FD96-44E0-8D59-0AEC29D08D71}"/>
              </a:ext>
            </a:extLst>
          </p:cNvPr>
          <p:cNvSpPr txBox="1"/>
          <p:nvPr/>
        </p:nvSpPr>
        <p:spPr>
          <a:xfrm>
            <a:off x="6234777" y="2164236"/>
            <a:ext cx="5273336" cy="39947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0BC727-CBBD-418F-B85E-0FD062ACB015}"/>
              </a:ext>
            </a:extLst>
          </p:cNvPr>
          <p:cNvSpPr txBox="1"/>
          <p:nvPr/>
        </p:nvSpPr>
        <p:spPr>
          <a:xfrm>
            <a:off x="709922" y="2213384"/>
            <a:ext cx="5273336" cy="39947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66" y="113588"/>
            <a:ext cx="9875520" cy="1356360"/>
          </a:xfrm>
        </p:spPr>
        <p:txBody>
          <a:bodyPr/>
          <a:lstStyle/>
          <a:p>
            <a:r>
              <a:rPr lang="en-US" dirty="0"/>
              <a:t>First: LSAS in a nutshell</a:t>
            </a:r>
          </a:p>
        </p:txBody>
      </p:sp>
      <p:pic>
        <p:nvPicPr>
          <p:cNvPr id="5" name="Content Placeholder 4" descr="Fish with solid fill">
            <a:extLst>
              <a:ext uri="{FF2B5EF4-FFF2-40B4-BE49-F238E27FC236}">
                <a16:creationId xmlns:a16="http://schemas.microsoft.com/office/drawing/2014/main" id="{DFE9FA5F-2B6A-4817-8A89-FA38A57C6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190" y="4807065"/>
            <a:ext cx="914400" cy="914400"/>
          </a:xfrm>
        </p:spPr>
      </p:pic>
      <p:pic>
        <p:nvPicPr>
          <p:cNvPr id="6" name="Content Placeholder 4" descr="Fish with solid fill">
            <a:extLst>
              <a:ext uri="{FF2B5EF4-FFF2-40B4-BE49-F238E27FC236}">
                <a16:creationId xmlns:a16="http://schemas.microsoft.com/office/drawing/2014/main" id="{0EF87B8B-D00C-4CD4-908F-C2DCB8B98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0482" y="5161758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Fish with solid fill">
            <a:extLst>
              <a:ext uri="{FF2B5EF4-FFF2-40B4-BE49-F238E27FC236}">
                <a16:creationId xmlns:a16="http://schemas.microsoft.com/office/drawing/2014/main" id="{2A5CF615-7DBF-455D-82B3-AB0A6F45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190" y="4069058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Fish with solid fill">
            <a:extLst>
              <a:ext uri="{FF2B5EF4-FFF2-40B4-BE49-F238E27FC236}">
                <a16:creationId xmlns:a16="http://schemas.microsoft.com/office/drawing/2014/main" id="{03453C1B-F8DA-44F0-B5E3-9C56AAD1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4491" y="4441909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Fish with solid fill">
            <a:extLst>
              <a:ext uri="{FF2B5EF4-FFF2-40B4-BE49-F238E27FC236}">
                <a16:creationId xmlns:a16="http://schemas.microsoft.com/office/drawing/2014/main" id="{4EAB1BD2-960C-4C07-8226-AC118704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175" y="3296760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Fish with solid fill">
            <a:extLst>
              <a:ext uri="{FF2B5EF4-FFF2-40B4-BE49-F238E27FC236}">
                <a16:creationId xmlns:a16="http://schemas.microsoft.com/office/drawing/2014/main" id="{E69D5A49-21F1-4BEB-915B-43EF697B0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159" y="3689627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Fish with solid fill">
            <a:extLst>
              <a:ext uri="{FF2B5EF4-FFF2-40B4-BE49-F238E27FC236}">
                <a16:creationId xmlns:a16="http://schemas.microsoft.com/office/drawing/2014/main" id="{B45C451F-D90E-405E-A37B-A76A4CBF1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453" y="4964585"/>
            <a:ext cx="717167" cy="690492"/>
          </a:xfrm>
          <a:prstGeom prst="rect">
            <a:avLst/>
          </a:prstGeom>
        </p:spPr>
      </p:pic>
      <p:pic>
        <p:nvPicPr>
          <p:cNvPr id="12" name="Content Placeholder 4" descr="Fish with solid fill">
            <a:extLst>
              <a:ext uri="{FF2B5EF4-FFF2-40B4-BE49-F238E27FC236}">
                <a16:creationId xmlns:a16="http://schemas.microsoft.com/office/drawing/2014/main" id="{AC9B4DDB-7E3B-48EC-9C26-DAB81346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3315" y="3680756"/>
            <a:ext cx="717167" cy="717167"/>
          </a:xfrm>
          <a:prstGeom prst="rect">
            <a:avLst/>
          </a:prstGeom>
        </p:spPr>
      </p:pic>
      <p:pic>
        <p:nvPicPr>
          <p:cNvPr id="13" name="Content Placeholder 4" descr="Fish with solid fill">
            <a:extLst>
              <a:ext uri="{FF2B5EF4-FFF2-40B4-BE49-F238E27FC236}">
                <a16:creationId xmlns:a16="http://schemas.microsoft.com/office/drawing/2014/main" id="{E9D66456-533B-496F-8B0E-BE4D82855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714" y="4304910"/>
            <a:ext cx="717167" cy="717167"/>
          </a:xfrm>
          <a:prstGeom prst="rect">
            <a:avLst/>
          </a:prstGeom>
        </p:spPr>
      </p:pic>
      <p:pic>
        <p:nvPicPr>
          <p:cNvPr id="14" name="Content Placeholder 4" descr="Fish with solid fill">
            <a:extLst>
              <a:ext uri="{FF2B5EF4-FFF2-40B4-BE49-F238E27FC236}">
                <a16:creationId xmlns:a16="http://schemas.microsoft.com/office/drawing/2014/main" id="{0B54F59B-C6CA-4FCA-9872-5A9869B70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8975" y="4632531"/>
            <a:ext cx="717167" cy="717167"/>
          </a:xfrm>
          <a:prstGeom prst="rect">
            <a:avLst/>
          </a:prstGeom>
        </p:spPr>
      </p:pic>
      <p:pic>
        <p:nvPicPr>
          <p:cNvPr id="15" name="Content Placeholder 4" descr="Fish with solid fill">
            <a:extLst>
              <a:ext uri="{FF2B5EF4-FFF2-40B4-BE49-F238E27FC236}">
                <a16:creationId xmlns:a16="http://schemas.microsoft.com/office/drawing/2014/main" id="{B3131B81-5D54-45CD-B7AA-829A4304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292" y="5313537"/>
            <a:ext cx="717167" cy="717167"/>
          </a:xfrm>
          <a:prstGeom prst="rect">
            <a:avLst/>
          </a:prstGeom>
        </p:spPr>
      </p:pic>
      <p:pic>
        <p:nvPicPr>
          <p:cNvPr id="16" name="Content Placeholder 4" descr="Fish with solid fill">
            <a:extLst>
              <a:ext uri="{FF2B5EF4-FFF2-40B4-BE49-F238E27FC236}">
                <a16:creationId xmlns:a16="http://schemas.microsoft.com/office/drawing/2014/main" id="{A5A26F6E-8A9E-463F-881B-014E8266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884" y="2706056"/>
            <a:ext cx="717167" cy="717167"/>
          </a:xfrm>
          <a:prstGeom prst="rect">
            <a:avLst/>
          </a:prstGeom>
        </p:spPr>
      </p:pic>
      <p:pic>
        <p:nvPicPr>
          <p:cNvPr id="17" name="Content Placeholder 4" descr="Fish with solid fill">
            <a:extLst>
              <a:ext uri="{FF2B5EF4-FFF2-40B4-BE49-F238E27FC236}">
                <a16:creationId xmlns:a16="http://schemas.microsoft.com/office/drawing/2014/main" id="{110B0729-F042-4CDF-8A28-2F890A09B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884" y="3043655"/>
            <a:ext cx="717167" cy="717167"/>
          </a:xfrm>
          <a:prstGeom prst="rect">
            <a:avLst/>
          </a:prstGeom>
        </p:spPr>
      </p:pic>
      <p:pic>
        <p:nvPicPr>
          <p:cNvPr id="18" name="Content Placeholder 4" descr="Fish with solid fill">
            <a:extLst>
              <a:ext uri="{FF2B5EF4-FFF2-40B4-BE49-F238E27FC236}">
                <a16:creationId xmlns:a16="http://schemas.microsoft.com/office/drawing/2014/main" id="{98A8D866-5C42-4096-842C-BD5D51B1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5166" y="3382118"/>
            <a:ext cx="717167" cy="717167"/>
          </a:xfrm>
          <a:prstGeom prst="rect">
            <a:avLst/>
          </a:prstGeom>
        </p:spPr>
      </p:pic>
      <p:pic>
        <p:nvPicPr>
          <p:cNvPr id="19" name="Content Placeholder 4" descr="Fish with solid fill">
            <a:extLst>
              <a:ext uri="{FF2B5EF4-FFF2-40B4-BE49-F238E27FC236}">
                <a16:creationId xmlns:a16="http://schemas.microsoft.com/office/drawing/2014/main" id="{DB3E0B29-2EBD-4829-AE95-1FEF946B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39" y="3970007"/>
            <a:ext cx="717167" cy="717167"/>
          </a:xfrm>
          <a:prstGeom prst="rect">
            <a:avLst/>
          </a:prstGeom>
        </p:spPr>
      </p:pic>
      <p:pic>
        <p:nvPicPr>
          <p:cNvPr id="20" name="Content Placeholder 4" descr="Fish with solid fill">
            <a:extLst>
              <a:ext uri="{FF2B5EF4-FFF2-40B4-BE49-F238E27FC236}">
                <a16:creationId xmlns:a16="http://schemas.microsoft.com/office/drawing/2014/main" id="{FAAFD551-16EB-4C2C-9F66-CDF22DE8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90" y="5370729"/>
            <a:ext cx="563663" cy="563663"/>
          </a:xfrm>
          <a:prstGeom prst="rect">
            <a:avLst/>
          </a:prstGeom>
        </p:spPr>
      </p:pic>
      <p:pic>
        <p:nvPicPr>
          <p:cNvPr id="21" name="Content Placeholder 4" descr="Fish with solid fill">
            <a:extLst>
              <a:ext uri="{FF2B5EF4-FFF2-40B4-BE49-F238E27FC236}">
                <a16:creationId xmlns:a16="http://schemas.microsoft.com/office/drawing/2014/main" id="{5F66A358-0536-4824-B9E0-44B302155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74" y="3212433"/>
            <a:ext cx="563663" cy="563663"/>
          </a:xfrm>
          <a:prstGeom prst="rect">
            <a:avLst/>
          </a:prstGeom>
        </p:spPr>
      </p:pic>
      <p:pic>
        <p:nvPicPr>
          <p:cNvPr id="22" name="Content Placeholder 4" descr="Fish with solid fill">
            <a:extLst>
              <a:ext uri="{FF2B5EF4-FFF2-40B4-BE49-F238E27FC236}">
                <a16:creationId xmlns:a16="http://schemas.microsoft.com/office/drawing/2014/main" id="{4990F09F-C245-4367-848C-9EEC9C7B6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99" y="3864981"/>
            <a:ext cx="563663" cy="563663"/>
          </a:xfrm>
          <a:prstGeom prst="rect">
            <a:avLst/>
          </a:prstGeom>
        </p:spPr>
      </p:pic>
      <p:pic>
        <p:nvPicPr>
          <p:cNvPr id="23" name="Content Placeholder 4" descr="Fish with solid fill">
            <a:extLst>
              <a:ext uri="{FF2B5EF4-FFF2-40B4-BE49-F238E27FC236}">
                <a16:creationId xmlns:a16="http://schemas.microsoft.com/office/drawing/2014/main" id="{AB0D70B5-8F58-4C77-8FAB-DE501C6CB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326" y="4807065"/>
            <a:ext cx="563663" cy="563663"/>
          </a:xfrm>
          <a:prstGeom prst="rect">
            <a:avLst/>
          </a:prstGeom>
        </p:spPr>
      </p:pic>
      <p:pic>
        <p:nvPicPr>
          <p:cNvPr id="24" name="Content Placeholder 4" descr="Fish with solid fill">
            <a:extLst>
              <a:ext uri="{FF2B5EF4-FFF2-40B4-BE49-F238E27FC236}">
                <a16:creationId xmlns:a16="http://schemas.microsoft.com/office/drawing/2014/main" id="{747000A3-CCC8-4A89-882C-DD291AB86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337" y="4487901"/>
            <a:ext cx="563663" cy="563663"/>
          </a:xfrm>
          <a:prstGeom prst="rect">
            <a:avLst/>
          </a:prstGeom>
        </p:spPr>
      </p:pic>
      <p:pic>
        <p:nvPicPr>
          <p:cNvPr id="25" name="Content Placeholder 4" descr="Fish with solid fill">
            <a:extLst>
              <a:ext uri="{FF2B5EF4-FFF2-40B4-BE49-F238E27FC236}">
                <a16:creationId xmlns:a16="http://schemas.microsoft.com/office/drawing/2014/main" id="{53D675D8-E865-4523-9C74-55B9EA53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735" y="5088897"/>
            <a:ext cx="563663" cy="563663"/>
          </a:xfrm>
          <a:prstGeom prst="rect">
            <a:avLst/>
          </a:prstGeom>
        </p:spPr>
      </p:pic>
      <p:pic>
        <p:nvPicPr>
          <p:cNvPr id="26" name="Content Placeholder 4" descr="Fish with solid fill">
            <a:extLst>
              <a:ext uri="{FF2B5EF4-FFF2-40B4-BE49-F238E27FC236}">
                <a16:creationId xmlns:a16="http://schemas.microsoft.com/office/drawing/2014/main" id="{342EE488-57D6-433A-BD84-7C8E2D40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85" y="4165479"/>
            <a:ext cx="563663" cy="563663"/>
          </a:xfrm>
          <a:prstGeom prst="rect">
            <a:avLst/>
          </a:prstGeom>
        </p:spPr>
      </p:pic>
      <p:pic>
        <p:nvPicPr>
          <p:cNvPr id="27" name="Content Placeholder 4" descr="Fish with solid fill">
            <a:extLst>
              <a:ext uri="{FF2B5EF4-FFF2-40B4-BE49-F238E27FC236}">
                <a16:creationId xmlns:a16="http://schemas.microsoft.com/office/drawing/2014/main" id="{4E407775-6C92-402C-A523-744C478F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25" y="2517188"/>
            <a:ext cx="563663" cy="563663"/>
          </a:xfrm>
          <a:prstGeom prst="rect">
            <a:avLst/>
          </a:prstGeom>
        </p:spPr>
      </p:pic>
      <p:pic>
        <p:nvPicPr>
          <p:cNvPr id="28" name="Content Placeholder 4" descr="Fish with solid fill">
            <a:extLst>
              <a:ext uri="{FF2B5EF4-FFF2-40B4-BE49-F238E27FC236}">
                <a16:creationId xmlns:a16="http://schemas.microsoft.com/office/drawing/2014/main" id="{5DFDE42E-F348-46D7-9674-29DFB4AF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74" y="2894805"/>
            <a:ext cx="563663" cy="563663"/>
          </a:xfrm>
          <a:prstGeom prst="rect">
            <a:avLst/>
          </a:prstGeom>
        </p:spPr>
      </p:pic>
      <p:pic>
        <p:nvPicPr>
          <p:cNvPr id="29" name="Content Placeholder 4" descr="Fish with solid fill">
            <a:extLst>
              <a:ext uri="{FF2B5EF4-FFF2-40B4-BE49-F238E27FC236}">
                <a16:creationId xmlns:a16="http://schemas.microsoft.com/office/drawing/2014/main" id="{BBEFF261-0EB8-48D6-AB40-E2FB43611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90" y="3523893"/>
            <a:ext cx="563663" cy="563663"/>
          </a:xfrm>
          <a:prstGeom prst="rect">
            <a:avLst/>
          </a:prstGeom>
        </p:spPr>
      </p:pic>
      <p:pic>
        <p:nvPicPr>
          <p:cNvPr id="30" name="Content Placeholder 4" descr="Fish with solid fill">
            <a:extLst>
              <a:ext uri="{FF2B5EF4-FFF2-40B4-BE49-F238E27FC236}">
                <a16:creationId xmlns:a16="http://schemas.microsoft.com/office/drawing/2014/main" id="{68EFD5B6-1142-42AE-B04D-1898DA2F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924" y="2157433"/>
            <a:ext cx="563663" cy="563663"/>
          </a:xfrm>
          <a:prstGeom prst="rect">
            <a:avLst/>
          </a:prstGeom>
        </p:spPr>
      </p:pic>
      <p:pic>
        <p:nvPicPr>
          <p:cNvPr id="31" name="Content Placeholder 4" descr="Fish with solid fill">
            <a:extLst>
              <a:ext uri="{FF2B5EF4-FFF2-40B4-BE49-F238E27FC236}">
                <a16:creationId xmlns:a16="http://schemas.microsoft.com/office/drawing/2014/main" id="{E98C28F9-86A8-4E9B-B2DE-E8593851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4882" y="5019287"/>
            <a:ext cx="1222553" cy="1222553"/>
          </a:xfrm>
          <a:prstGeom prst="rect">
            <a:avLst/>
          </a:prstGeom>
        </p:spPr>
      </p:pic>
      <p:pic>
        <p:nvPicPr>
          <p:cNvPr id="35" name="Content Placeholder 4" descr="Fish with solid fill">
            <a:extLst>
              <a:ext uri="{FF2B5EF4-FFF2-40B4-BE49-F238E27FC236}">
                <a16:creationId xmlns:a16="http://schemas.microsoft.com/office/drawing/2014/main" id="{73ABB056-D8A7-4AFA-8708-63E3BCA1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4294" y="4604027"/>
            <a:ext cx="1222553" cy="1222553"/>
          </a:xfrm>
          <a:prstGeom prst="rect">
            <a:avLst/>
          </a:prstGeom>
        </p:spPr>
      </p:pic>
      <p:pic>
        <p:nvPicPr>
          <p:cNvPr id="36" name="Content Placeholder 4" descr="Fish with solid fill">
            <a:extLst>
              <a:ext uri="{FF2B5EF4-FFF2-40B4-BE49-F238E27FC236}">
                <a16:creationId xmlns:a16="http://schemas.microsoft.com/office/drawing/2014/main" id="{27131E2B-F348-46CB-A495-A382618A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4881" y="4134338"/>
            <a:ext cx="1222553" cy="1222553"/>
          </a:xfrm>
          <a:prstGeom prst="rect">
            <a:avLst/>
          </a:prstGeom>
        </p:spPr>
      </p:pic>
      <p:pic>
        <p:nvPicPr>
          <p:cNvPr id="37" name="Content Placeholder 4" descr="Fish with solid fill">
            <a:extLst>
              <a:ext uri="{FF2B5EF4-FFF2-40B4-BE49-F238E27FC236}">
                <a16:creationId xmlns:a16="http://schemas.microsoft.com/office/drawing/2014/main" id="{B9A77E3B-92A2-47E2-983E-1C7B1102B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468" y="3689034"/>
            <a:ext cx="1222553" cy="1222553"/>
          </a:xfrm>
          <a:prstGeom prst="rect">
            <a:avLst/>
          </a:prstGeom>
        </p:spPr>
      </p:pic>
      <p:pic>
        <p:nvPicPr>
          <p:cNvPr id="38" name="Content Placeholder 4" descr="Fish with solid fill">
            <a:extLst>
              <a:ext uri="{FF2B5EF4-FFF2-40B4-BE49-F238E27FC236}">
                <a16:creationId xmlns:a16="http://schemas.microsoft.com/office/drawing/2014/main" id="{6BBB6AB8-8D2F-4DFC-87E9-4018AD541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6960" y="4994666"/>
            <a:ext cx="1354907" cy="1354907"/>
          </a:xfrm>
          <a:prstGeom prst="rect">
            <a:avLst/>
          </a:prstGeom>
        </p:spPr>
      </p:pic>
      <p:pic>
        <p:nvPicPr>
          <p:cNvPr id="39" name="Content Placeholder 4" descr="Fish with solid fill">
            <a:extLst>
              <a:ext uri="{FF2B5EF4-FFF2-40B4-BE49-F238E27FC236}">
                <a16:creationId xmlns:a16="http://schemas.microsoft.com/office/drawing/2014/main" id="{EB50ADDC-8B5D-4A04-85A8-97EEBB047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261" y="4487901"/>
            <a:ext cx="1354907" cy="13549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E79DA02-C1FE-4E3A-B422-3F77BC27E41D}"/>
              </a:ext>
            </a:extLst>
          </p:cNvPr>
          <p:cNvSpPr txBox="1"/>
          <p:nvPr/>
        </p:nvSpPr>
        <p:spPr>
          <a:xfrm>
            <a:off x="2370482" y="1736352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phase sample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1A0DF6-C5D8-4961-9DA9-B49AC06DFE0D}"/>
              </a:ext>
            </a:extLst>
          </p:cNvPr>
          <p:cNvSpPr txBox="1"/>
          <p:nvPr/>
        </p:nvSpPr>
        <p:spPr>
          <a:xfrm>
            <a:off x="1120374" y="5878637"/>
            <a:ext cx="4711493" cy="3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2cm      4cm       6cm              8cm               10cm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F9E0BF-2ED6-430F-9E0A-E17C202B5955}"/>
              </a:ext>
            </a:extLst>
          </p:cNvPr>
          <p:cNvSpPr txBox="1"/>
          <p:nvPr/>
        </p:nvSpPr>
        <p:spPr>
          <a:xfrm>
            <a:off x="7893873" y="1736352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phase sample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68C1471-C458-462D-8FE2-122789875B77}"/>
              </a:ext>
            </a:extLst>
          </p:cNvPr>
          <p:cNvSpPr/>
          <p:nvPr/>
        </p:nvSpPr>
        <p:spPr>
          <a:xfrm>
            <a:off x="5450889" y="3467772"/>
            <a:ext cx="1662739" cy="1136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Content Placeholder 4" descr="Fish with solid fill">
            <a:extLst>
              <a:ext uri="{FF2B5EF4-FFF2-40B4-BE49-F238E27FC236}">
                <a16:creationId xmlns:a16="http://schemas.microsoft.com/office/drawing/2014/main" id="{2B86D1A0-A6D1-47F3-A6BC-2A80786F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817" y="4827177"/>
            <a:ext cx="563663" cy="563663"/>
          </a:xfrm>
          <a:prstGeom prst="rect">
            <a:avLst/>
          </a:prstGeom>
        </p:spPr>
      </p:pic>
      <p:pic>
        <p:nvPicPr>
          <p:cNvPr id="48" name="Content Placeholder 4" descr="Fish with solid fill">
            <a:extLst>
              <a:ext uri="{FF2B5EF4-FFF2-40B4-BE49-F238E27FC236}">
                <a16:creationId xmlns:a16="http://schemas.microsoft.com/office/drawing/2014/main" id="{9836C736-BA9B-423E-80FF-7BFB14846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355" y="5119696"/>
            <a:ext cx="563663" cy="563663"/>
          </a:xfrm>
          <a:prstGeom prst="rect">
            <a:avLst/>
          </a:prstGeom>
        </p:spPr>
      </p:pic>
      <p:pic>
        <p:nvPicPr>
          <p:cNvPr id="49" name="Content Placeholder 4" descr="Fish with solid fill">
            <a:extLst>
              <a:ext uri="{FF2B5EF4-FFF2-40B4-BE49-F238E27FC236}">
                <a16:creationId xmlns:a16="http://schemas.microsoft.com/office/drawing/2014/main" id="{407D39A8-ED11-4C5A-A7D4-981273C88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355" y="5403672"/>
            <a:ext cx="563663" cy="563663"/>
          </a:xfrm>
          <a:prstGeom prst="rect">
            <a:avLst/>
          </a:prstGeom>
        </p:spPr>
      </p:pic>
      <p:pic>
        <p:nvPicPr>
          <p:cNvPr id="50" name="Content Placeholder 4" descr="Fish with solid fill">
            <a:extLst>
              <a:ext uri="{FF2B5EF4-FFF2-40B4-BE49-F238E27FC236}">
                <a16:creationId xmlns:a16="http://schemas.microsoft.com/office/drawing/2014/main" id="{309D1D84-F0B1-43B6-BE1C-B73945AA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8680" y="4567094"/>
            <a:ext cx="717167" cy="717167"/>
          </a:xfrm>
          <a:prstGeom prst="rect">
            <a:avLst/>
          </a:prstGeom>
        </p:spPr>
      </p:pic>
      <p:pic>
        <p:nvPicPr>
          <p:cNvPr id="51" name="Content Placeholder 4" descr="Fish with solid fill">
            <a:extLst>
              <a:ext uri="{FF2B5EF4-FFF2-40B4-BE49-F238E27FC236}">
                <a16:creationId xmlns:a16="http://schemas.microsoft.com/office/drawing/2014/main" id="{E02DA1BF-4ABB-499A-9C75-19D794F2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20" y="4964585"/>
            <a:ext cx="717167" cy="717167"/>
          </a:xfrm>
          <a:prstGeom prst="rect">
            <a:avLst/>
          </a:prstGeom>
        </p:spPr>
      </p:pic>
      <p:pic>
        <p:nvPicPr>
          <p:cNvPr id="52" name="Content Placeholder 4" descr="Fish with solid fill">
            <a:extLst>
              <a:ext uri="{FF2B5EF4-FFF2-40B4-BE49-F238E27FC236}">
                <a16:creationId xmlns:a16="http://schemas.microsoft.com/office/drawing/2014/main" id="{D4BFD5D5-C8B7-4D58-AA3C-0C61ECA9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8680" y="5313537"/>
            <a:ext cx="717167" cy="717167"/>
          </a:xfrm>
          <a:prstGeom prst="rect">
            <a:avLst/>
          </a:prstGeom>
        </p:spPr>
      </p:pic>
      <p:pic>
        <p:nvPicPr>
          <p:cNvPr id="53" name="Content Placeholder 4" descr="Fish with solid fill">
            <a:extLst>
              <a:ext uri="{FF2B5EF4-FFF2-40B4-BE49-F238E27FC236}">
                <a16:creationId xmlns:a16="http://schemas.microsoft.com/office/drawing/2014/main" id="{B067A967-2352-488B-84A4-F7349FBD8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4918" y="4797466"/>
            <a:ext cx="914400" cy="914400"/>
          </a:xfrm>
          <a:prstGeom prst="rect">
            <a:avLst/>
          </a:prstGeom>
        </p:spPr>
      </p:pic>
      <p:pic>
        <p:nvPicPr>
          <p:cNvPr id="54" name="Content Placeholder 4" descr="Fish with solid fill">
            <a:extLst>
              <a:ext uri="{FF2B5EF4-FFF2-40B4-BE49-F238E27FC236}">
                <a16:creationId xmlns:a16="http://schemas.microsoft.com/office/drawing/2014/main" id="{6D277499-2324-4866-8BF8-A6675098C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6670" y="4365656"/>
            <a:ext cx="914400" cy="914400"/>
          </a:xfrm>
          <a:prstGeom prst="rect">
            <a:avLst/>
          </a:prstGeom>
        </p:spPr>
      </p:pic>
      <p:pic>
        <p:nvPicPr>
          <p:cNvPr id="55" name="Content Placeholder 4" descr="Fish with solid fill">
            <a:extLst>
              <a:ext uri="{FF2B5EF4-FFF2-40B4-BE49-F238E27FC236}">
                <a16:creationId xmlns:a16="http://schemas.microsoft.com/office/drawing/2014/main" id="{F8FA7BFB-7CD2-4BC1-9679-D053E658D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6608" y="5224552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C071E1F-CD10-4953-AA8F-421775EA5F87}"/>
              </a:ext>
            </a:extLst>
          </p:cNvPr>
          <p:cNvSpPr txBox="1"/>
          <p:nvPr/>
        </p:nvSpPr>
        <p:spPr>
          <a:xfrm>
            <a:off x="6683878" y="5788984"/>
            <a:ext cx="4711493" cy="3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2cm      4cm       6cm              8cm               10cm </a:t>
            </a:r>
          </a:p>
        </p:txBody>
      </p:sp>
      <p:pic>
        <p:nvPicPr>
          <p:cNvPr id="57" name="Content Placeholder 4" descr="Fish with solid fill">
            <a:extLst>
              <a:ext uri="{FF2B5EF4-FFF2-40B4-BE49-F238E27FC236}">
                <a16:creationId xmlns:a16="http://schemas.microsoft.com/office/drawing/2014/main" id="{0C52AA30-DDDE-4D70-819B-58F4956F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037" y="5019330"/>
            <a:ext cx="1222553" cy="1222553"/>
          </a:xfrm>
          <a:prstGeom prst="rect">
            <a:avLst/>
          </a:prstGeom>
        </p:spPr>
      </p:pic>
      <p:pic>
        <p:nvPicPr>
          <p:cNvPr id="58" name="Content Placeholder 4" descr="Fish with solid fill">
            <a:extLst>
              <a:ext uri="{FF2B5EF4-FFF2-40B4-BE49-F238E27FC236}">
                <a16:creationId xmlns:a16="http://schemas.microsoft.com/office/drawing/2014/main" id="{2E86D3F8-9D70-4BFB-8992-828298904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244" y="4473436"/>
            <a:ext cx="1222553" cy="1222553"/>
          </a:xfrm>
          <a:prstGeom prst="rect">
            <a:avLst/>
          </a:prstGeom>
        </p:spPr>
      </p:pic>
      <p:pic>
        <p:nvPicPr>
          <p:cNvPr id="59" name="Content Placeholder 4" descr="Fish with solid fill">
            <a:extLst>
              <a:ext uri="{FF2B5EF4-FFF2-40B4-BE49-F238E27FC236}">
                <a16:creationId xmlns:a16="http://schemas.microsoft.com/office/drawing/2014/main" id="{2DD5B5F8-57F8-4B91-8693-D41E61BD9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277" y="4941504"/>
            <a:ext cx="1354907" cy="1354907"/>
          </a:xfrm>
          <a:prstGeom prst="rect">
            <a:avLst/>
          </a:prstGeom>
        </p:spPr>
      </p:pic>
      <p:pic>
        <p:nvPicPr>
          <p:cNvPr id="60" name="Content Placeholder 4" descr="Fish with solid fill">
            <a:extLst>
              <a:ext uri="{FF2B5EF4-FFF2-40B4-BE49-F238E27FC236}">
                <a16:creationId xmlns:a16="http://schemas.microsoft.com/office/drawing/2014/main" id="{A02BCDD1-B6A2-4B54-B3F4-7B5C1AFC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0215" y="4341082"/>
            <a:ext cx="1354907" cy="1354907"/>
          </a:xfrm>
          <a:prstGeom prst="rect">
            <a:avLst/>
          </a:prstGeom>
        </p:spPr>
      </p:pic>
      <p:pic>
        <p:nvPicPr>
          <p:cNvPr id="61" name="Content Placeholder 4" descr="Fish with solid fill">
            <a:extLst>
              <a:ext uri="{FF2B5EF4-FFF2-40B4-BE49-F238E27FC236}">
                <a16:creationId xmlns:a16="http://schemas.microsoft.com/office/drawing/2014/main" id="{48BC0F13-BCD1-4706-840D-F8BB69B4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211" y="4021254"/>
            <a:ext cx="1222553" cy="12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Second: LSAS can we account for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F6EA-9C0E-413D-AF7B-C04FCD86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509470" cy="3135385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Yes! 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We performed a simulation study that explored model performance under LSAS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General take homes: </a:t>
            </a:r>
          </a:p>
          <a:p>
            <a:pPr marL="571500" lvl="1" indent="-342900"/>
            <a:r>
              <a:rPr lang="en-US" dirty="0">
                <a:solidFill>
                  <a:schemeClr val="tx1"/>
                </a:solidFill>
              </a:rPr>
              <a:t>Ignoring it was bad! (blue line)</a:t>
            </a:r>
          </a:p>
          <a:p>
            <a:pPr marL="571500" lvl="1" indent="-342900"/>
            <a:r>
              <a:rPr lang="en-US" dirty="0">
                <a:solidFill>
                  <a:schemeClr val="tx1"/>
                </a:solidFill>
              </a:rPr>
              <a:t>Approaches that incorporate information from the first and second phase sampling performed the best (green + yellow lines)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F10B9-7986-413B-BFDC-4E973033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19" y="2088299"/>
            <a:ext cx="4593188" cy="3390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264BA-C8EB-43E6-86B3-6C270B65B6F4}"/>
              </a:ext>
            </a:extLst>
          </p:cNvPr>
          <p:cNvSpPr txBox="1"/>
          <p:nvPr/>
        </p:nvSpPr>
        <p:spPr>
          <a:xfrm>
            <a:off x="9053167" y="5478928"/>
            <a:ext cx="269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Perreault et al. 2019</a:t>
            </a:r>
          </a:p>
        </p:txBody>
      </p:sp>
    </p:spTree>
    <p:extLst>
      <p:ext uri="{BB962C8B-B14F-4D97-AF65-F5344CB8AC3E}">
        <p14:creationId xmlns:p14="http://schemas.microsoft.com/office/powerpoint/2010/main" val="352326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Second: LSAS can we account for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F6EA-9C0E-413D-AF7B-C04FCD86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6" y="1759227"/>
            <a:ext cx="9785411" cy="4489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Log-likelihood functions to estimate </a:t>
            </a:r>
            <a:r>
              <a:rPr lang="en-US" sz="2400" dirty="0" err="1">
                <a:solidFill>
                  <a:schemeClr val="tx1"/>
                </a:solidFill>
              </a:rPr>
              <a:t>vonB</a:t>
            </a:r>
            <a:r>
              <a:rPr lang="en-US" sz="2400" dirty="0">
                <a:solidFill>
                  <a:schemeClr val="tx1"/>
                </a:solidFill>
              </a:rPr>
              <a:t> parameters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Random method 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EP method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7D25F5-6213-49ED-8431-51EB8607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45" y="4439603"/>
            <a:ext cx="5581650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15E27-5DF1-4452-A75C-501DAFEAB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3247902"/>
            <a:ext cx="3107635" cy="3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Second: LSAS can we account for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F6EA-9C0E-413D-AF7B-C04FCD86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509470" cy="3328332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EP method is pretty tricky to implement in practice (requires TMB and R)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But! There’s a working package out (</a:t>
            </a:r>
            <a:r>
              <a:rPr lang="en-US" dirty="0" err="1">
                <a:solidFill>
                  <a:schemeClr val="tx1"/>
                </a:solidFill>
              </a:rPr>
              <a:t>fishmethods</a:t>
            </a:r>
            <a:r>
              <a:rPr lang="en-US" dirty="0">
                <a:solidFill>
                  <a:schemeClr val="tx1"/>
                </a:solidFill>
              </a:rPr>
              <a:t>) that now includes the EP approach! </a:t>
            </a:r>
          </a:p>
          <a:p>
            <a:pPr marL="571500" lvl="1" indent="-342900"/>
            <a:r>
              <a:rPr lang="en-US" dirty="0">
                <a:solidFill>
                  <a:schemeClr val="tx1"/>
                </a:solidFill>
              </a:rPr>
              <a:t>Caveats: the package doesn’t yet include confidence intervals for the predictions, residual plots and model diagnostics. Have emailed the author and hoping to get that updated soon! Stay tuned!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F10B9-7986-413B-BFDC-4E973033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19" y="2088299"/>
            <a:ext cx="4593188" cy="3390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221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029EE-DB35-4636-8F78-6A89FBADA33A}"/>
              </a:ext>
            </a:extLst>
          </p:cNvPr>
          <p:cNvSpPr txBox="1"/>
          <p:nvPr/>
        </p:nvSpPr>
        <p:spPr>
          <a:xfrm>
            <a:off x="2791328" y="6143921"/>
            <a:ext cx="693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 out we had extra information about the first phase sample!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995EA3-A25A-402F-869D-4A97EF27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86" y="2788341"/>
            <a:ext cx="2200275" cy="1362075"/>
          </a:xfrm>
          <a:prstGeom prst="rect">
            <a:avLst/>
          </a:prstGeom>
        </p:spPr>
      </p:pic>
      <p:pic>
        <p:nvPicPr>
          <p:cNvPr id="17" name="Picture 1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E45F4AE-2D51-4E8D-B2BC-721B5672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28" y="1739104"/>
            <a:ext cx="7315215" cy="3657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F43BBE-0253-44AF-9698-4F72BEC7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11" y="2177402"/>
            <a:ext cx="22669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7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AE5813D-052A-476D-900E-809293ED1353}"/>
              </a:ext>
            </a:extLst>
          </p:cNvPr>
          <p:cNvSpPr txBox="1"/>
          <p:nvPr/>
        </p:nvSpPr>
        <p:spPr>
          <a:xfrm>
            <a:off x="5833059" y="3655942"/>
            <a:ext cx="46159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25108"/>
            <a:ext cx="9875520" cy="1356360"/>
          </a:xfrm>
        </p:spPr>
        <p:txBody>
          <a:bodyPr/>
          <a:lstStyle/>
          <a:p>
            <a:r>
              <a:rPr lang="en-US" dirty="0"/>
              <a:t>Back to our example!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BC0B3-A7FD-4EFD-BEF3-E0A8654B29EB}"/>
              </a:ext>
            </a:extLst>
          </p:cNvPr>
          <p:cNvSpPr txBox="1"/>
          <p:nvPr/>
        </p:nvSpPr>
        <p:spPr>
          <a:xfrm>
            <a:off x="1483235" y="2880881"/>
            <a:ext cx="412485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CA855E3-1218-4AA1-9429-9557565E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75" y="2964029"/>
            <a:ext cx="2895600" cy="18954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29A1113-9B96-4288-8B82-5D00C8A21FCE}"/>
              </a:ext>
            </a:extLst>
          </p:cNvPr>
          <p:cNvSpPr txBox="1"/>
          <p:nvPr/>
        </p:nvSpPr>
        <p:spPr>
          <a:xfrm>
            <a:off x="5833059" y="1552047"/>
            <a:ext cx="4615958" cy="2070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4778B08-7572-4C93-8DEB-921C43F68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65" y="1671478"/>
            <a:ext cx="3880560" cy="12473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7FE50D-BB6E-4BE3-8612-61DF5D51B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942" y="3722783"/>
            <a:ext cx="4157905" cy="1583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B39AE-A9C9-4964-986F-DB3B95AE1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175" y="1599877"/>
            <a:ext cx="2543175" cy="838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5EC9AB-F9B9-4001-BECF-F6565D57FE90}"/>
              </a:ext>
            </a:extLst>
          </p:cNvPr>
          <p:cNvSpPr txBox="1"/>
          <p:nvPr/>
        </p:nvSpPr>
        <p:spPr>
          <a:xfrm>
            <a:off x="1483235" y="1552047"/>
            <a:ext cx="41248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8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25108"/>
            <a:ext cx="9875520" cy="1356360"/>
          </a:xfrm>
        </p:spPr>
        <p:txBody>
          <a:bodyPr/>
          <a:lstStyle/>
          <a:p>
            <a:r>
              <a:rPr lang="en-US" sz="4400" dirty="0"/>
              <a:t>Ex: fit an EP model</a:t>
            </a:r>
            <a:endParaRPr lang="en-US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69353922-CC1A-45A1-8653-CCB3E324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982" y="1493342"/>
            <a:ext cx="5175833" cy="4140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15CB59-8004-4E84-A6A8-0AA75F32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72" y="2967205"/>
            <a:ext cx="5509470" cy="92359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Hooray the EP approach captured the true population trends!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4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3" y="0"/>
            <a:ext cx="10515600" cy="1325563"/>
          </a:xfrm>
        </p:spPr>
        <p:txBody>
          <a:bodyPr/>
          <a:lstStyle/>
          <a:p>
            <a:r>
              <a:rPr lang="en-US" dirty="0"/>
              <a:t>Examples in practice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FFEF8-F0E8-432D-AFE4-D1F15E067A1C}"/>
              </a:ext>
            </a:extLst>
          </p:cNvPr>
          <p:cNvSpPr txBox="1"/>
          <p:nvPr/>
        </p:nvSpPr>
        <p:spPr>
          <a:xfrm>
            <a:off x="7408612" y="5345158"/>
            <a:ext cx="395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Atlantic halibut (EP pink, </a:t>
            </a:r>
            <a:r>
              <a:rPr lang="en-US" dirty="0" err="1"/>
              <a:t>vonB</a:t>
            </a:r>
            <a:r>
              <a:rPr lang="en-US" dirty="0"/>
              <a:t> blue)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068A53-5494-42D1-8E92-C19A04155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3" y="1359662"/>
            <a:ext cx="5525420" cy="4138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C3A3E4-62A7-4CE4-88D5-5E08EB90B489}"/>
              </a:ext>
            </a:extLst>
          </p:cNvPr>
          <p:cNvSpPr txBox="1"/>
          <p:nvPr/>
        </p:nvSpPr>
        <p:spPr>
          <a:xfrm>
            <a:off x="2241147" y="5498338"/>
            <a:ext cx="247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3LNO American plaice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01015D0-6381-4265-9BBC-E3A548D0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71" y="1359662"/>
            <a:ext cx="4934128" cy="3947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1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F6EA-9C0E-413D-AF7B-C04FCD86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923"/>
            <a:ext cx="10515600" cy="23358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Pretty tricky methods to implement in practice (requires TMB + R)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But! Working package in progress (I can add updated package to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repo if there’s interest)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4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6049ECBB-2C77-4262-8F49-9EC2652362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80" y="1739140"/>
                <a:ext cx="10600308" cy="37578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Recall the </a:t>
                </a:r>
                <a:r>
                  <a:rPr lang="en-US" dirty="0" err="1"/>
                  <a:t>vonB</a:t>
                </a:r>
                <a:r>
                  <a:rPr lang="en-US" dirty="0"/>
                  <a:t> model: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mean length at 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theoretical max average length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exponential rate of approach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model intercept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6049ECBB-2C77-4262-8F49-9EC265236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0" y="1739140"/>
                <a:ext cx="10600308" cy="3757888"/>
              </a:xfrm>
              <a:prstGeom prst="rect">
                <a:avLst/>
              </a:prstGeom>
              <a:blipFill>
                <a:blip r:embed="rId3"/>
                <a:stretch>
                  <a:fillRect l="-1953" t="-387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0F13A19-7C21-43D1-8AE1-956B020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38125"/>
            <a:ext cx="9875520" cy="1356360"/>
          </a:xfrm>
        </p:spPr>
        <p:txBody>
          <a:bodyPr/>
          <a:lstStyle/>
          <a:p>
            <a:r>
              <a:rPr lang="en-US" dirty="0"/>
              <a:t>Fitting growth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898C-B663-47E0-B47F-5DC15757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684" y="5972176"/>
            <a:ext cx="4952492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Let’s look at another example!</a:t>
            </a:r>
          </a:p>
        </p:txBody>
      </p:sp>
    </p:spTree>
    <p:extLst>
      <p:ext uri="{BB962C8B-B14F-4D97-AF65-F5344CB8AC3E}">
        <p14:creationId xmlns:p14="http://schemas.microsoft.com/office/powerpoint/2010/main" val="39171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5928-0292-490D-8BC2-A209159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Length-stratified sampling and growth parameter estimates: does it matter?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F6EA-9C0E-413D-AF7B-C04FCD86E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7499" y="2367792"/>
                <a:ext cx="9872871" cy="2834641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saw briefly today how ignoring the LSAS design can bias our growth parameter estimates (i.e., overestimate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underestimate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is not unique to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vonB</a:t>
                </a:r>
                <a:r>
                  <a:rPr lang="en-US" dirty="0">
                    <a:solidFill>
                      <a:schemeClr val="tx1"/>
                    </a:solidFill>
                  </a:rPr>
                  <a:t> model, since the issue stems from the sampling design and not the model itself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Lots of DFO samples collected through LSAS – are we accounting for it? Potentially an interesting research topic across regions!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F6EA-9C0E-413D-AF7B-C04FCD86E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7499" y="2367792"/>
                <a:ext cx="9872871" cy="2834641"/>
              </a:xfrm>
              <a:blipFill>
                <a:blip r:embed="rId2"/>
                <a:stretch>
                  <a:fillRect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84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3A19-7C21-43D1-8AE1-956B020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72" y="2750820"/>
            <a:ext cx="10777399" cy="1208621"/>
          </a:xfrm>
        </p:spPr>
        <p:txBody>
          <a:bodyPr/>
          <a:lstStyle/>
          <a:p>
            <a:r>
              <a:rPr lang="en-US" dirty="0"/>
              <a:t>Thanks! Questions/comments/discussion?</a:t>
            </a:r>
          </a:p>
        </p:txBody>
      </p:sp>
    </p:spTree>
    <p:extLst>
      <p:ext uri="{BB962C8B-B14F-4D97-AF65-F5344CB8AC3E}">
        <p14:creationId xmlns:p14="http://schemas.microsoft.com/office/powerpoint/2010/main" val="124161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763-E72C-4AFE-BEA7-BD605A5C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69" y="487493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/>
              <a:t>Ex: we’re given a dataset of ages and lengths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12C12-916C-4933-B893-9E21495D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24" y="2156013"/>
            <a:ext cx="2333625" cy="10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63D3A-106B-468A-B205-8CC17A27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24" y="3260913"/>
            <a:ext cx="1619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1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763-E72C-4AFE-BEA7-BD605A5C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69" y="487493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/>
              <a:t>Ex: we’re given a dataset of ages and lengths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12C12-916C-4933-B893-9E21495D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50" y="2182625"/>
            <a:ext cx="2333625" cy="1019175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18F8334F-3C89-463B-A06D-2569B242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12" y="1843853"/>
            <a:ext cx="4572009" cy="3657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64C40F-3DEE-4E7F-B357-E01ADEF77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50" y="3201800"/>
            <a:ext cx="4886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763-E72C-4AFE-BEA7-BD605A5C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69" y="487493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/>
              <a:t>Ex: fit a </a:t>
            </a:r>
            <a:r>
              <a:rPr lang="en-US" sz="4000" dirty="0" err="1"/>
              <a:t>vonB</a:t>
            </a:r>
            <a:r>
              <a:rPr lang="en-US" sz="4000" dirty="0"/>
              <a:t> model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8E5B7-0A90-4892-9D26-C29B8C5A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29" y="3053925"/>
            <a:ext cx="1990725" cy="390525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9E0CE1CB-F4AB-47D2-BC9B-A861BB7F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09" y="1662641"/>
            <a:ext cx="4572009" cy="3657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E469C-3386-47D1-A040-DE9F4C734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29" y="2218163"/>
            <a:ext cx="48577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A57D3-C350-4400-BD9A-01707F146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329" y="3511507"/>
            <a:ext cx="5248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3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763-E72C-4AFE-BEA7-BD605A5C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90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Ex: check diagnostics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9FB5B-D7DB-474C-9862-F2AC552E8693}"/>
              </a:ext>
            </a:extLst>
          </p:cNvPr>
          <p:cNvSpPr txBox="1"/>
          <p:nvPr/>
        </p:nvSpPr>
        <p:spPr>
          <a:xfrm>
            <a:off x="4175847" y="6036843"/>
            <a:ext cx="338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vonB</a:t>
            </a:r>
            <a:r>
              <a:rPr lang="en-US" sz="2000" dirty="0"/>
              <a:t> looks reasonable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A2E55-0CDA-4751-AB3C-6AA7872F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39" y="1847329"/>
            <a:ext cx="319087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4CC16-EB8F-4E85-83B4-724FC545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39" y="2867554"/>
            <a:ext cx="3857625" cy="2324100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29F9A6D8-5688-4CDA-BB0B-091552C9A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03" y="1118809"/>
            <a:ext cx="5893268" cy="4209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694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763-E72C-4AFE-BEA7-BD605A5C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knew the true pop values?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538F4-210C-4D6D-BB19-820ADFF020A1}"/>
              </a:ext>
            </a:extLst>
          </p:cNvPr>
          <p:cNvSpPr txBox="1"/>
          <p:nvPr/>
        </p:nvSpPr>
        <p:spPr>
          <a:xfrm>
            <a:off x="656714" y="2576579"/>
            <a:ext cx="5527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did we go wrong?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err="1"/>
              <a:t>vonB</a:t>
            </a:r>
            <a:r>
              <a:rPr lang="en-US" sz="2400" dirty="0"/>
              <a:t> seemed to fit the data well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diagnostics looked good</a:t>
            </a:r>
          </a:p>
          <a:p>
            <a:endParaRPr lang="en-US" sz="2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360250B-BCC0-4BC6-970C-46C7F05C2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80" y="1965960"/>
            <a:ext cx="4572009" cy="3657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9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3A19-7C21-43D1-8AE1-956B020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10207305" cy="1277923"/>
          </a:xfrm>
        </p:spPr>
        <p:txBody>
          <a:bodyPr/>
          <a:lstStyle/>
          <a:p>
            <a:r>
              <a:rPr lang="en-US" dirty="0"/>
              <a:t>What are the impacts of getting it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898C-B663-47E0-B47F-5DC15757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7400"/>
            <a:ext cx="9872871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Estimates from growth models are used in many ways including:</a:t>
            </a:r>
          </a:p>
          <a:p>
            <a:r>
              <a:rPr lang="en-US" dirty="0">
                <a:solidFill>
                  <a:schemeClr val="tx1"/>
                </a:solidFill>
              </a:rPr>
              <a:t>In age-structured models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convert numbers to biomass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convert length-based to age-based selectivity</a:t>
            </a:r>
          </a:p>
          <a:p>
            <a:pPr marL="27432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derive life history parameters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e.g., natural mortality (Then et al., 2015, Hamel 2015)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Impacts can trickle down to management advice (e.g., SSB)</a:t>
            </a:r>
          </a:p>
        </p:txBody>
      </p:sp>
    </p:spTree>
    <p:extLst>
      <p:ext uri="{BB962C8B-B14F-4D97-AF65-F5344CB8AC3E}">
        <p14:creationId xmlns:p14="http://schemas.microsoft.com/office/powerpoint/2010/main" val="152617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E763-E72C-4AFE-BEA7-BD605A5C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example: what happened?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B81AE-7150-4910-B7DD-FCBD28349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0916" y="2426368"/>
                <a:ext cx="4985084" cy="25827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Turns out, our samples were collected via length-stratified age sampling (LSAS), and we didn’t account for it in our model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LSAS tends to overestimate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underestimate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B81AE-7150-4910-B7DD-FCBD28349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0916" y="2426368"/>
                <a:ext cx="4985084" cy="2582779"/>
              </a:xfrm>
              <a:blipFill>
                <a:blip r:embed="rId2"/>
                <a:stretch>
                  <a:fillRect t="-4245" r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F2EEC2-1704-4932-950B-FFEFCCBC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51" y="1965960"/>
            <a:ext cx="4572009" cy="3657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3F1BB-9CA5-4597-B9F9-6F7CA3BA420A}"/>
              </a:ext>
            </a:extLst>
          </p:cNvPr>
          <p:cNvSpPr txBox="1"/>
          <p:nvPr/>
        </p:nvSpPr>
        <p:spPr>
          <a:xfrm>
            <a:off x="936241" y="6331316"/>
            <a:ext cx="10617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Perreault, Andrea MJ, Nan Zheng, and Noel G. Cadigan. "Estimation of growth parameters based on length-stratified age samples." CJFAS 77.3 (2019): 439-450.</a:t>
            </a:r>
          </a:p>
        </p:txBody>
      </p:sp>
    </p:spTree>
    <p:extLst>
      <p:ext uri="{BB962C8B-B14F-4D97-AF65-F5344CB8AC3E}">
        <p14:creationId xmlns:p14="http://schemas.microsoft.com/office/powerpoint/2010/main" val="28402726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">
      <a:majorFont>
        <a:latin typeface="Cambria Math "/>
        <a:ea typeface=""/>
        <a:cs typeface=""/>
      </a:majorFont>
      <a:minorFont>
        <a:latin typeface="Cambria Math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1997</TotalTime>
  <Words>652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Cambria Math </vt:lpstr>
      <vt:lpstr>Corbel</vt:lpstr>
      <vt:lpstr>Basis</vt:lpstr>
      <vt:lpstr> Length-stratified sampling and growth PARAMETER estimates:  does it matter?</vt:lpstr>
      <vt:lpstr>Fitting growth models</vt:lpstr>
      <vt:lpstr>Ex: we’re given a dataset of ages and lengths </vt:lpstr>
      <vt:lpstr>Ex: we’re given a dataset of ages and lengths </vt:lpstr>
      <vt:lpstr>Ex: fit a vonB model </vt:lpstr>
      <vt:lpstr>Ex: check diagnostics </vt:lpstr>
      <vt:lpstr>What if we knew the true pop values?</vt:lpstr>
      <vt:lpstr>What are the impacts of getting it wrong?</vt:lpstr>
      <vt:lpstr>Back to example: what happened?</vt:lpstr>
      <vt:lpstr>First: LSAS in a nutshell</vt:lpstr>
      <vt:lpstr>First: LSAS in a nutshell</vt:lpstr>
      <vt:lpstr>Second: LSAS can we account for it?</vt:lpstr>
      <vt:lpstr>Second: LSAS can we account for it?</vt:lpstr>
      <vt:lpstr>Second: LSAS can we account for it?</vt:lpstr>
      <vt:lpstr>Back to our example!</vt:lpstr>
      <vt:lpstr>Back to our example!</vt:lpstr>
      <vt:lpstr>Ex: fit an EP model</vt:lpstr>
      <vt:lpstr>Examples in practice</vt:lpstr>
      <vt:lpstr>Some caveats</vt:lpstr>
      <vt:lpstr>Length-stratified sampling and growth parameter estimates: does it matter?</vt:lpstr>
      <vt:lpstr>Thanks! Questions/comments/discussion?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ignoring length-stratified sampling design</dc:title>
  <dc:creator>Perreault, Andrea</dc:creator>
  <cp:lastModifiedBy>Perreault, Andrea</cp:lastModifiedBy>
  <cp:revision>68</cp:revision>
  <dcterms:created xsi:type="dcterms:W3CDTF">2023-01-24T14:18:25Z</dcterms:created>
  <dcterms:modified xsi:type="dcterms:W3CDTF">2023-02-01T23:54:59Z</dcterms:modified>
</cp:coreProperties>
</file>