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029E-4A29-CFCF-A0C8-E57F7BAB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E10E1-370C-EDE5-4AE6-079BB69E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B455-CDE3-1683-0D08-637316B0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E3B3-C8B9-A730-9E02-043313F3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83D7-B97F-D1D7-B275-01067811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9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3F62-4B81-B15B-B61B-C66709F0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5E6CC-F36F-E15C-2B2A-7270B094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C687-C057-47AC-0EB1-8DA30562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700E-6B3D-B7C4-871B-C22F69ED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9DA5-9BE7-9908-A59F-C8A30608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0C9C3-1C8B-AF74-4A6F-4A0600C4B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2788-74EE-69EF-D88C-3FF9E9DA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8462-157C-FF4F-1E26-7B6C6CAA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903C-C7BC-347D-D534-FF590B3E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EAC3-0CF5-2526-B20A-7195B54E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7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384A-2923-FDCC-B7C6-48E60790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E90D-32C7-8816-91A0-D327AF0B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6B6D-9615-B6AB-E0EE-9926D1C5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F191-FFC6-EE38-75EC-6F6BC6E5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51EA-9B66-7FA6-F969-E8CAB94D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A9B2-D59C-CD0B-FD37-67AE4BE0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2D6C-A62F-9CF8-7B2A-A2D6D223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A7BD-F3A5-A616-35AD-DBCDBA2D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7EAC-B13B-AEE1-175D-93955458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AF143-8037-D3A1-715A-9766C9C1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70C6-AA10-0FF7-C995-2A797E8C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E0F3-89C1-0B0B-F42F-A5A84C1F5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C95EC-8B8E-BF56-40CA-04D2735D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6A63-9552-476E-784B-BA07CB96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D5765-401C-C381-49DA-DA9262D5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7389-CD0A-D22C-06B8-49224A8A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9155-6C10-F4A9-755E-BC365576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A6DD-E7EB-D4E8-E749-175B56CB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ADDE3-A815-9CB4-CC0C-01A14C10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00B5E-BA3B-D3CD-74EB-850727E44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CD0C2-F79E-5444-D950-63B77457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A6EFE-EE15-00E1-AAD1-8593F683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391AD-F3C2-2A49-3BCD-46FC6E08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A5178-A35F-7AEE-DB0C-4DEA0E9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9E53-2633-94A1-3C76-E90A8D60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51840-E259-2412-37BC-D08B6622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B32D-A60F-F5E2-5448-1B76B4B1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139F-66F1-F5B0-7EA1-9BF1FAB3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554E0-53BE-C0A4-D40F-59809548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9DCF6-26F7-1E8B-F5E8-D497AE42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2543-D46C-8189-F764-365043F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9CFA-4431-A248-87EE-DFCA5CBB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E89B-60D8-2B1F-8766-2BACC48B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B651D-9E6C-D239-F3A2-CCA6B0BC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64A2-AB12-2A8C-67A4-6F3C7C99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C681-093D-F612-620C-AA29774B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BB6F2-5324-C2DA-AA22-67DD7256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CC69-3EE0-1F33-BD6C-923E414D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B6FF-3093-9A1E-F794-9C91B6166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16570-0804-EBD4-C642-402B350F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F192D-110C-49C5-A853-B1466014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E2E6-0B3C-D072-92F4-54DDCAAB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EF36B-4A6D-4E67-0E28-99E0F217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466F3-84ED-9069-317A-271871EC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6E67-F5B7-4C68-9109-2D79AE1DD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DF46-4796-69CA-2295-FBF4D3A37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7EA6-2F17-ED49-ABC2-3AAEB60EC06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4E3D-A190-5577-11E1-370B5439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B4C5-98D4-5AFE-3762-7710F135C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860D-8E07-F54B-984C-5E6A0D02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81C6-93DE-0596-ECDC-7931AC71D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Fish Age Determination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B7B05-3ECC-F7EA-0DD8-5EF84BFBD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of the Basics</a:t>
            </a:r>
          </a:p>
        </p:txBody>
      </p:sp>
    </p:spTree>
    <p:extLst>
      <p:ext uri="{BB962C8B-B14F-4D97-AF65-F5344CB8AC3E}">
        <p14:creationId xmlns:p14="http://schemas.microsoft.com/office/powerpoint/2010/main" val="2926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C1E4-7D42-3F7C-E8BB-4FA7EBE8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DDBC-1389-D148-9B97-85750EF2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340 BC – Aristotle speculated you could </a:t>
            </a:r>
            <a:r>
              <a:rPr lang="en-US" dirty="0" err="1"/>
              <a:t>deterthe</a:t>
            </a:r>
            <a:r>
              <a:rPr lang="en-US" dirty="0"/>
              <a:t> age of fish from the size and hardness of their scales</a:t>
            </a:r>
          </a:p>
          <a:p>
            <a:r>
              <a:rPr lang="en-US" dirty="0"/>
              <a:t>1667 – Hooke mentions concentric circles on fish scales</a:t>
            </a:r>
          </a:p>
          <a:p>
            <a:r>
              <a:rPr lang="en-US" dirty="0"/>
              <a:t>1672 – </a:t>
            </a:r>
            <a:r>
              <a:rPr lang="en-US" dirty="0" err="1"/>
              <a:t>Leeuwenhook</a:t>
            </a:r>
            <a:r>
              <a:rPr lang="en-US" dirty="0"/>
              <a:t> speculated that a new scale was created each year and fused with previous scales</a:t>
            </a:r>
          </a:p>
          <a:p>
            <a:r>
              <a:rPr lang="en-US" dirty="0"/>
              <a:t>1859 – Bell reported that fish age could be determined by counting rings on scales</a:t>
            </a:r>
          </a:p>
          <a:p>
            <a:r>
              <a:rPr lang="en-US" dirty="0"/>
              <a:t>1898 – Hoffbauer examined captive raised carp and studied the seasonal pattern of scale structure</a:t>
            </a:r>
          </a:p>
          <a:p>
            <a:r>
              <a:rPr lang="en-US" dirty="0"/>
              <a:t>And we are off to the races!</a:t>
            </a:r>
          </a:p>
        </p:txBody>
      </p:sp>
    </p:spTree>
    <p:extLst>
      <p:ext uri="{BB962C8B-B14F-4D97-AF65-F5344CB8AC3E}">
        <p14:creationId xmlns:p14="http://schemas.microsoft.com/office/powerpoint/2010/main" val="54416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FC58-5D26-D738-06D9-49D6FDBC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used to age 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2DE4-BA15-E2A4-00D2-4B47981B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Scales</a:t>
            </a:r>
          </a:p>
          <a:p>
            <a:r>
              <a:rPr lang="en-US" dirty="0"/>
              <a:t>Otoliths</a:t>
            </a:r>
          </a:p>
          <a:p>
            <a:r>
              <a:rPr lang="en-US" dirty="0"/>
              <a:t>Vertebrae</a:t>
            </a:r>
          </a:p>
          <a:p>
            <a:r>
              <a:rPr lang="en-US" dirty="0"/>
              <a:t>Opercula</a:t>
            </a:r>
          </a:p>
          <a:p>
            <a:r>
              <a:rPr lang="en-US" dirty="0"/>
              <a:t>Fin Rays</a:t>
            </a:r>
          </a:p>
          <a:p>
            <a:r>
              <a:rPr lang="en-US" dirty="0"/>
              <a:t>Spines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2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716D-1FB7-EA09-1345-8B475F2C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7334"/>
            <a:ext cx="10515600" cy="3709918"/>
          </a:xfrm>
        </p:spPr>
        <p:txBody>
          <a:bodyPr>
            <a:normAutofit/>
          </a:bodyPr>
          <a:lstStyle/>
          <a:p>
            <a:r>
              <a:rPr lang="en-US" dirty="0"/>
              <a:t>It’s JUST Counting Rings!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Right?</a:t>
            </a:r>
          </a:p>
        </p:txBody>
      </p:sp>
    </p:spTree>
    <p:extLst>
      <p:ext uri="{BB962C8B-B14F-4D97-AF65-F5344CB8AC3E}">
        <p14:creationId xmlns:p14="http://schemas.microsoft.com/office/powerpoint/2010/main" val="5584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460D-ED34-4DB6-2246-64B0DC8B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EAEF-E699-5D6A-17CE-04E60199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Validation(accuracy):</a:t>
            </a:r>
          </a:p>
          <a:p>
            <a:pPr lvl="1"/>
            <a:r>
              <a:rPr lang="en-US" dirty="0"/>
              <a:t>Release and recapture of marked known aged fish</a:t>
            </a:r>
          </a:p>
          <a:p>
            <a:pPr lvl="1"/>
            <a:r>
              <a:rPr lang="en-US" dirty="0"/>
              <a:t>Bomb Radiocarbon</a:t>
            </a:r>
          </a:p>
          <a:p>
            <a:pPr lvl="1"/>
            <a:r>
              <a:rPr lang="en-US" dirty="0"/>
              <a:t>Mark-Recapture of chemically tagged fish</a:t>
            </a:r>
          </a:p>
          <a:p>
            <a:pPr lvl="1"/>
            <a:r>
              <a:rPr lang="en-US" dirty="0"/>
              <a:t>Radiochemical dating</a:t>
            </a:r>
          </a:p>
          <a:p>
            <a:pPr lvl="1"/>
            <a:r>
              <a:rPr lang="en-US" dirty="0"/>
              <a:t>Age structures sampled from discrete age modes</a:t>
            </a:r>
          </a:p>
          <a:p>
            <a:pPr lvl="1"/>
            <a:r>
              <a:rPr lang="en-US" dirty="0"/>
              <a:t>Marginal Increment Analysis</a:t>
            </a:r>
          </a:p>
          <a:p>
            <a:pPr lvl="1"/>
            <a:r>
              <a:rPr lang="en-US" dirty="0"/>
              <a:t>Captive rearing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DFE2-F7E9-ACAB-A59A-860B465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Ageing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E713-D48C-078D-D140-D44BDBC2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as the reproducibility of repeated measurements</a:t>
            </a:r>
          </a:p>
          <a:p>
            <a:r>
              <a:rPr lang="en-US" dirty="0"/>
              <a:t>Two frequently used metrics</a:t>
            </a:r>
          </a:p>
          <a:p>
            <a:pPr lvl="1"/>
            <a:r>
              <a:rPr lang="en-US" dirty="0"/>
              <a:t>Average Percent Error  -  APE</a:t>
            </a:r>
          </a:p>
          <a:p>
            <a:pPr lvl="1"/>
            <a:r>
              <a:rPr lang="en-US" dirty="0"/>
              <a:t>Coefficient of Variation - CV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8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DD53-044C-8273-7F1A-6B813704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037A-185F-24BB-8A26-FE17D40B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 of Reference Collection</a:t>
            </a:r>
          </a:p>
          <a:p>
            <a:pPr lvl="2"/>
            <a:r>
              <a:rPr lang="en-US" dirty="0"/>
              <a:t>A collection of prepared ageing structures, of known or </a:t>
            </a:r>
            <a:r>
              <a:rPr lang="en-US" dirty="0" err="1"/>
              <a:t>concensus</a:t>
            </a:r>
            <a:r>
              <a:rPr lang="en-US" dirty="0"/>
              <a:t>-derived ages</a:t>
            </a:r>
          </a:p>
          <a:p>
            <a:pPr lvl="2"/>
            <a:endParaRPr lang="en-US" dirty="0"/>
          </a:p>
          <a:p>
            <a:r>
              <a:rPr lang="en-US" dirty="0"/>
              <a:t>Quality Control Monitoring</a:t>
            </a:r>
          </a:p>
          <a:p>
            <a:pPr lvl="2"/>
            <a:r>
              <a:rPr lang="en-US" dirty="0"/>
              <a:t>Periodic testing of agers against a subset of the reference collection</a:t>
            </a:r>
          </a:p>
        </p:txBody>
      </p:sp>
    </p:spTree>
    <p:extLst>
      <p:ext uri="{BB962C8B-B14F-4D97-AF65-F5344CB8AC3E}">
        <p14:creationId xmlns:p14="http://schemas.microsoft.com/office/powerpoint/2010/main" val="336768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3B13-D15C-CD1E-8E6F-934774E7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1F5F5192-383B-A1E5-A0FC-3703F6B9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629947" y="-1"/>
            <a:ext cx="5160096" cy="678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9A012-4B4F-B10A-B211-C0838EAAA4B3}"/>
              </a:ext>
            </a:extLst>
          </p:cNvPr>
          <p:cNvSpPr txBox="1"/>
          <p:nvPr/>
        </p:nvSpPr>
        <p:spPr>
          <a:xfrm>
            <a:off x="1421296" y="2405270"/>
            <a:ext cx="320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Campana 2001</a:t>
            </a:r>
          </a:p>
        </p:txBody>
      </p:sp>
    </p:spTree>
    <p:extLst>
      <p:ext uri="{BB962C8B-B14F-4D97-AF65-F5344CB8AC3E}">
        <p14:creationId xmlns:p14="http://schemas.microsoft.com/office/powerpoint/2010/main" val="303623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3C49-FB20-D64D-FDFE-AB0CE3C0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my workshop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8709-6C6B-FD92-4F3A-04CDDD38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networking opportunities for staff involved with Ageing Fish</a:t>
            </a:r>
          </a:p>
          <a:p>
            <a:r>
              <a:rPr lang="en-US" dirty="0"/>
              <a:t>Have Agers and researchers / stock assessment staff involved in the same conversation so that they can discuss concerns and issues</a:t>
            </a:r>
          </a:p>
          <a:p>
            <a:r>
              <a:rPr lang="en-US" dirty="0"/>
              <a:t>Work towards an environment where staff wish they also had the chance to age fish!</a:t>
            </a:r>
          </a:p>
        </p:txBody>
      </p:sp>
    </p:spTree>
    <p:extLst>
      <p:ext uri="{BB962C8B-B14F-4D97-AF65-F5344CB8AC3E}">
        <p14:creationId xmlns:p14="http://schemas.microsoft.com/office/powerpoint/2010/main" val="24810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267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 2013 - 2022</vt:lpstr>
      <vt:lpstr>Fish Age Determination</vt:lpstr>
      <vt:lpstr>A bit of history:</vt:lpstr>
      <vt:lpstr>Structures used to age fish</vt:lpstr>
      <vt:lpstr>It’s JUST Counting Rings!   Right?</vt:lpstr>
      <vt:lpstr>Important things to consider</vt:lpstr>
      <vt:lpstr>Ageing Precision</vt:lpstr>
      <vt:lpstr>Quality Control</vt:lpstr>
      <vt:lpstr>Quality Control</vt:lpstr>
      <vt:lpstr>Some of my workshop goals: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Age Determination</dc:title>
  <dc:creator>Peter Comeau</dc:creator>
  <cp:lastModifiedBy>Peter Comeau</cp:lastModifiedBy>
  <cp:revision>1</cp:revision>
  <dcterms:created xsi:type="dcterms:W3CDTF">2023-01-31T01:44:17Z</dcterms:created>
  <dcterms:modified xsi:type="dcterms:W3CDTF">2023-01-31T02:45:51Z</dcterms:modified>
</cp:coreProperties>
</file>