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presProps" Target="presProps.xml" /><Relationship Id="rId1" Type="http://schemas.openxmlformats.org/officeDocument/2006/relationships/slideMaster" Target="slideMasters/slideMaster1.xml" /><Relationship Id="rId16" Type="http://schemas.openxmlformats.org/officeDocument/2006/relationships/tableStyles" Target="tableStyles.xml" /><Relationship Id="rId15" Type="http://schemas.openxmlformats.org/officeDocument/2006/relationships/theme" Target="theme/theme1.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90377D9-75BB-4FD4-9C1C-F07925587192}" type="datetimeFigureOut">
              <a:rPr lang="en-US" smtClean="0"/>
              <a:t>2021-02-04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3A3683-B5A2-4250-82BB-861977632FF5}" type="slidenum">
              <a:rPr lang="en-US" smtClean="0"/>
              <a:t>‹#›</a:t>
            </a:fld>
            <a:endParaRPr lang="en-US"/>
          </a:p>
        </p:txBody>
      </p:sp>
    </p:spTree>
    <p:extLst>
      <p:ext uri="{BB962C8B-B14F-4D97-AF65-F5344CB8AC3E}">
        <p14:creationId xmlns:p14="http://schemas.microsoft.com/office/powerpoint/2010/main" val="3426935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90377D9-75BB-4FD4-9C1C-F07925587192}" type="datetimeFigureOut">
              <a:rPr lang="en-US" smtClean="0"/>
              <a:t>2021-02-04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3A3683-B5A2-4250-82BB-861977632FF5}" type="slidenum">
              <a:rPr lang="en-US" smtClean="0"/>
              <a:t>‹#›</a:t>
            </a:fld>
            <a:endParaRPr lang="en-US"/>
          </a:p>
        </p:txBody>
      </p:sp>
    </p:spTree>
    <p:extLst>
      <p:ext uri="{BB962C8B-B14F-4D97-AF65-F5344CB8AC3E}">
        <p14:creationId xmlns:p14="http://schemas.microsoft.com/office/powerpoint/2010/main" val="3457713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90377D9-75BB-4FD4-9C1C-F07925587192}" type="datetimeFigureOut">
              <a:rPr lang="en-US" smtClean="0"/>
              <a:t>2021-02-04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3A3683-B5A2-4250-82BB-861977632FF5}"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2978910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90377D9-75BB-4FD4-9C1C-F07925587192}" type="datetimeFigureOut">
              <a:rPr lang="en-US" smtClean="0"/>
              <a:t>2021-02-04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3A3683-B5A2-4250-82BB-861977632FF5}" type="slidenum">
              <a:rPr lang="en-US" smtClean="0"/>
              <a:t>‹#›</a:t>
            </a:fld>
            <a:endParaRPr lang="en-US"/>
          </a:p>
        </p:txBody>
      </p:sp>
    </p:spTree>
    <p:extLst>
      <p:ext uri="{BB962C8B-B14F-4D97-AF65-F5344CB8AC3E}">
        <p14:creationId xmlns:p14="http://schemas.microsoft.com/office/powerpoint/2010/main" val="8104334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90377D9-75BB-4FD4-9C1C-F07925587192}" type="datetimeFigureOut">
              <a:rPr lang="en-US" smtClean="0"/>
              <a:t>2021-02-04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3A3683-B5A2-4250-82BB-861977632FF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876339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90377D9-75BB-4FD4-9C1C-F07925587192}" type="datetimeFigureOut">
              <a:rPr lang="en-US" smtClean="0"/>
              <a:t>2021-02-04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3A3683-B5A2-4250-82BB-861977632FF5}" type="slidenum">
              <a:rPr lang="en-US" smtClean="0"/>
              <a:t>‹#›</a:t>
            </a:fld>
            <a:endParaRPr lang="en-US"/>
          </a:p>
        </p:txBody>
      </p:sp>
    </p:spTree>
    <p:extLst>
      <p:ext uri="{BB962C8B-B14F-4D97-AF65-F5344CB8AC3E}">
        <p14:creationId xmlns:p14="http://schemas.microsoft.com/office/powerpoint/2010/main" val="36174463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0377D9-75BB-4FD4-9C1C-F07925587192}" type="datetimeFigureOut">
              <a:rPr lang="en-US" smtClean="0"/>
              <a:t>2021-02-04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3A3683-B5A2-4250-82BB-861977632FF5}" type="slidenum">
              <a:rPr lang="en-US" smtClean="0"/>
              <a:t>‹#›</a:t>
            </a:fld>
            <a:endParaRPr lang="en-US"/>
          </a:p>
        </p:txBody>
      </p:sp>
    </p:spTree>
    <p:extLst>
      <p:ext uri="{BB962C8B-B14F-4D97-AF65-F5344CB8AC3E}">
        <p14:creationId xmlns:p14="http://schemas.microsoft.com/office/powerpoint/2010/main" val="33941371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0377D9-75BB-4FD4-9C1C-F07925587192}" type="datetimeFigureOut">
              <a:rPr lang="en-US" smtClean="0"/>
              <a:t>2021-02-04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3A3683-B5A2-4250-82BB-861977632FF5}" type="slidenum">
              <a:rPr lang="en-US" smtClean="0"/>
              <a:t>‹#›</a:t>
            </a:fld>
            <a:endParaRPr lang="en-US"/>
          </a:p>
        </p:txBody>
      </p:sp>
    </p:spTree>
    <p:extLst>
      <p:ext uri="{BB962C8B-B14F-4D97-AF65-F5344CB8AC3E}">
        <p14:creationId xmlns:p14="http://schemas.microsoft.com/office/powerpoint/2010/main" val="3043668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0377D9-75BB-4FD4-9C1C-F07925587192}" type="datetimeFigureOut">
              <a:rPr lang="en-US" smtClean="0"/>
              <a:t>2021-02-04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3A3683-B5A2-4250-82BB-861977632FF5}" type="slidenum">
              <a:rPr lang="en-US" smtClean="0"/>
              <a:t>‹#›</a:t>
            </a:fld>
            <a:endParaRPr lang="en-US"/>
          </a:p>
        </p:txBody>
      </p:sp>
    </p:spTree>
    <p:extLst>
      <p:ext uri="{BB962C8B-B14F-4D97-AF65-F5344CB8AC3E}">
        <p14:creationId xmlns:p14="http://schemas.microsoft.com/office/powerpoint/2010/main" val="4257713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90377D9-75BB-4FD4-9C1C-F07925587192}" type="datetimeFigureOut">
              <a:rPr lang="en-US" smtClean="0"/>
              <a:t>2021-02-04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3A3683-B5A2-4250-82BB-861977632FF5}" type="slidenum">
              <a:rPr lang="en-US" smtClean="0"/>
              <a:t>‹#›</a:t>
            </a:fld>
            <a:endParaRPr lang="en-US"/>
          </a:p>
        </p:txBody>
      </p:sp>
    </p:spTree>
    <p:extLst>
      <p:ext uri="{BB962C8B-B14F-4D97-AF65-F5344CB8AC3E}">
        <p14:creationId xmlns:p14="http://schemas.microsoft.com/office/powerpoint/2010/main" val="2947918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90377D9-75BB-4FD4-9C1C-F07925587192}" type="datetimeFigureOut">
              <a:rPr lang="en-US" smtClean="0"/>
              <a:t>2021-02-04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3A3683-B5A2-4250-82BB-861977632FF5}" type="slidenum">
              <a:rPr lang="en-US" smtClean="0"/>
              <a:t>‹#›</a:t>
            </a:fld>
            <a:endParaRPr lang="en-US"/>
          </a:p>
        </p:txBody>
      </p:sp>
    </p:spTree>
    <p:extLst>
      <p:ext uri="{BB962C8B-B14F-4D97-AF65-F5344CB8AC3E}">
        <p14:creationId xmlns:p14="http://schemas.microsoft.com/office/powerpoint/2010/main" val="1009081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90377D9-75BB-4FD4-9C1C-F07925587192}" type="datetimeFigureOut">
              <a:rPr lang="en-US" smtClean="0"/>
              <a:t>2021-02-04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3A3683-B5A2-4250-82BB-861977632FF5}" type="slidenum">
              <a:rPr lang="en-US" smtClean="0"/>
              <a:t>‹#›</a:t>
            </a:fld>
            <a:endParaRPr lang="en-US"/>
          </a:p>
        </p:txBody>
      </p:sp>
    </p:spTree>
    <p:extLst>
      <p:ext uri="{BB962C8B-B14F-4D97-AF65-F5344CB8AC3E}">
        <p14:creationId xmlns:p14="http://schemas.microsoft.com/office/powerpoint/2010/main" val="3634294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90377D9-75BB-4FD4-9C1C-F07925587192}" type="datetimeFigureOut">
              <a:rPr lang="en-US" smtClean="0"/>
              <a:t>2021-02-04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3A3683-B5A2-4250-82BB-861977632FF5}" type="slidenum">
              <a:rPr lang="en-US" smtClean="0"/>
              <a:t>‹#›</a:t>
            </a:fld>
            <a:endParaRPr lang="en-US"/>
          </a:p>
        </p:txBody>
      </p:sp>
    </p:spTree>
    <p:extLst>
      <p:ext uri="{BB962C8B-B14F-4D97-AF65-F5344CB8AC3E}">
        <p14:creationId xmlns:p14="http://schemas.microsoft.com/office/powerpoint/2010/main" val="3566951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0377D9-75BB-4FD4-9C1C-F07925587192}" type="datetimeFigureOut">
              <a:rPr lang="en-US" smtClean="0"/>
              <a:t>2021-02-04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3A3683-B5A2-4250-82BB-861977632FF5}" type="slidenum">
              <a:rPr lang="en-US" smtClean="0"/>
              <a:t>‹#›</a:t>
            </a:fld>
            <a:endParaRPr lang="en-US"/>
          </a:p>
        </p:txBody>
      </p:sp>
    </p:spTree>
    <p:extLst>
      <p:ext uri="{BB962C8B-B14F-4D97-AF65-F5344CB8AC3E}">
        <p14:creationId xmlns:p14="http://schemas.microsoft.com/office/powerpoint/2010/main" val="2327190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90377D9-75BB-4FD4-9C1C-F07925587192}" type="datetimeFigureOut">
              <a:rPr lang="en-US" smtClean="0"/>
              <a:t>2021-02-04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3A3683-B5A2-4250-82BB-861977632FF5}" type="slidenum">
              <a:rPr lang="en-US" smtClean="0"/>
              <a:t>‹#›</a:t>
            </a:fld>
            <a:endParaRPr lang="en-US"/>
          </a:p>
        </p:txBody>
      </p:sp>
    </p:spTree>
    <p:extLst>
      <p:ext uri="{BB962C8B-B14F-4D97-AF65-F5344CB8AC3E}">
        <p14:creationId xmlns:p14="http://schemas.microsoft.com/office/powerpoint/2010/main" val="2209025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90377D9-75BB-4FD4-9C1C-F07925587192}" type="datetimeFigureOut">
              <a:rPr lang="en-US" smtClean="0"/>
              <a:t>2021-02-04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3A3683-B5A2-4250-82BB-861977632FF5}" type="slidenum">
              <a:rPr lang="en-US" smtClean="0"/>
              <a:t>‹#›</a:t>
            </a:fld>
            <a:endParaRPr lang="en-US"/>
          </a:p>
        </p:txBody>
      </p:sp>
    </p:spTree>
    <p:extLst>
      <p:ext uri="{BB962C8B-B14F-4D97-AF65-F5344CB8AC3E}">
        <p14:creationId xmlns:p14="http://schemas.microsoft.com/office/powerpoint/2010/main" val="4145483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90377D9-75BB-4FD4-9C1C-F07925587192}" type="datetimeFigureOut">
              <a:rPr lang="en-US" smtClean="0"/>
              <a:t>2021-02-04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23A3683-B5A2-4250-82BB-861977632FF5}" type="slidenum">
              <a:rPr lang="en-US" smtClean="0"/>
              <a:t>‹#›</a:t>
            </a:fld>
            <a:endParaRPr lang="en-US"/>
          </a:p>
        </p:txBody>
      </p:sp>
    </p:spTree>
    <p:extLst>
      <p:ext uri="{BB962C8B-B14F-4D97-AF65-F5344CB8AC3E}">
        <p14:creationId xmlns:p14="http://schemas.microsoft.com/office/powerpoint/2010/main" val="10810016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2404534"/>
            <a:ext cx="7766936" cy="1646302"/>
          </a:xfrm>
        </p:spPr>
        <p:txBody>
          <a:bodyPr/>
          <a:lstStyle/>
          <a:p>
            <a:pPr lvl="0" marL="0" indent="0">
              <a:buNone/>
            </a:pPr>
            <a:r>
              <a:rPr/>
              <a:t>Filling</a:t>
            </a:r>
            <a:r>
              <a:rPr/>
              <a:t> </a:t>
            </a:r>
            <a:r>
              <a:rPr/>
              <a:t>the</a:t>
            </a:r>
            <a:r>
              <a:rPr/>
              <a:t> </a:t>
            </a:r>
            <a:r>
              <a:rPr/>
              <a:t>gaps</a:t>
            </a:r>
          </a:p>
        </p:txBody>
      </p:sp>
      <p:sp>
        <p:nvSpPr>
          <p:cNvPr id="3" name="Subtitle 2"/>
          <p:cNvSpPr>
            <a:spLocks noGrp="1"/>
          </p:cNvSpPr>
          <p:nvPr>
            <p:ph type="subTitle" idx="1"/>
          </p:nvPr>
        </p:nvSpPr>
        <p:spPr>
          <a:xfrm>
            <a:off x="1507067" y="4050833"/>
            <a:ext cx="7766936" cy="1096899"/>
          </a:xfrm>
        </p:spPr>
        <p:txBody>
          <a:bodyPr/>
          <a:lstStyle/>
          <a:p>
            <a:pPr lvl="0" marL="0" indent="0">
              <a:buNone/>
            </a:pPr>
            <a:r>
              <a:rPr/>
              <a:t>Using</a:t>
            </a:r>
            <a:r>
              <a:rPr/>
              <a:t> </a:t>
            </a:r>
            <a:r>
              <a:rPr/>
              <a:t>simulation</a:t>
            </a:r>
            <a:r>
              <a:rPr/>
              <a:t> </a:t>
            </a:r>
            <a:r>
              <a:rPr/>
              <a:t>to</a:t>
            </a:r>
            <a:r>
              <a:rPr/>
              <a:t> </a:t>
            </a:r>
            <a:r>
              <a:rPr/>
              <a:t>test</a:t>
            </a:r>
            <a:r>
              <a:rPr/>
              <a:t> </a:t>
            </a:r>
            <a:r>
              <a:rPr/>
              <a:t>model-based</a:t>
            </a:r>
            <a:r>
              <a:rPr/>
              <a:t> </a:t>
            </a:r>
            <a:r>
              <a:rPr/>
              <a:t>solutions</a:t>
            </a:r>
            <a:r>
              <a:rPr/>
              <a:t> </a:t>
            </a:r>
            <a:r>
              <a:rPr/>
              <a:t>to</a:t>
            </a:r>
            <a:r>
              <a:rPr/>
              <a:t> </a:t>
            </a:r>
            <a:r>
              <a:rPr/>
              <a:t>survey</a:t>
            </a:r>
            <a:r>
              <a:rPr/>
              <a:t> </a:t>
            </a:r>
            <a:r>
              <a:rPr/>
              <a:t>problems</a:t>
            </a: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Next</a:t>
            </a:r>
            <a:r>
              <a:rPr/>
              <a:t> </a:t>
            </a:r>
            <a:r>
              <a:rPr/>
              <a:t>steps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Expected</a:t>
            </a:r>
            <a:r>
              <a:rPr/>
              <a:t> </a:t>
            </a:r>
            <a:r>
              <a:rPr/>
              <a:t>outcomes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Participants</a:t>
            </a:r>
          </a:p>
        </p:txBody>
      </p:sp>
      <p:graphicFrame xmlns:a="http://schemas.openxmlformats.org/drawingml/2006/main" xmlns:r="http://schemas.openxmlformats.org/officeDocument/2006/relationships" xmlns:p="http://schemas.openxmlformats.org/presentationml/2006/main">
        <p:nvGraphicFramePr>
          <p:cNvPr id="398858946" name=""/>
          <p:cNvGraphicFramePr>
            <a:graphicFrameLocks noGrp="true"/>
          </p:cNvGraphicFramePr>
          <p:nvPr/>
        </p:nvGraphicFramePr>
        <p:xfrm rot="0">
          <a:off x="914400" y="1828800"/>
          <a:ext cx="9144000" cy="5486400"/>
        </p:xfrm>
        <a:graphic>
          <a:graphicData uri="http://schemas.openxmlformats.org/drawingml/2006/table">
            <a:tbl>
              <a:tblPr/>
              <a:tblGrid>
                <a:gridCol w="3761209"/>
                <a:gridCol w="2743560"/>
                <a:gridCol w="2706613"/>
              </a:tblGrid>
              <a:tr h="407576">
                <a:tc>
                  <a:txBody>
                    <a:bodyPr/>
                    <a:lstStyle/>
                    <a:p>
                      <a:pPr algn="l" marL="38100" marR="38100">
                        <a:lnSpc>
                          <a:spcPct val="100000"/>
                        </a:lnSpc>
                        <a:spcBef>
                          <a:spcPts val="300"/>
                        </a:spcBef>
                        <a:spcAft>
                          <a:spcPts val="300"/>
                        </a:spcAft>
                        <a:buNone/>
                      </a:pPr>
                      <a:r>
                        <a:rPr sz="1800">
                          <a:solidFill>
                            <a:srgbClr val="000000">
                              <a:alpha val="100000"/>
                            </a:srgbClr>
                          </a:solidFill>
                          <a:latin typeface="Arial"/>
                          <a:cs typeface="Arial"/>
                        </a:rPr>
                        <a:t>Sean Anderson (Breakout lead)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800">
                          <a:solidFill>
                            <a:srgbClr val="000000">
                              <a:alpha val="100000"/>
                            </a:srgbClr>
                          </a:solidFill>
                          <a:latin typeface="Arial"/>
                          <a:cs typeface="Arial"/>
                        </a:rPr>
                        <a:t>Kevin Hedges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800">
                          <a:solidFill>
                            <a:srgbClr val="000000">
                              <a:alpha val="100000"/>
                            </a:srgbClr>
                          </a:solidFill>
                          <a:latin typeface="Arial"/>
                          <a:cs typeface="Arial"/>
                        </a:rPr>
                        <a:t>Philina English</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407687">
                <a:tc>
                  <a:txBody>
                    <a:bodyPr/>
                    <a:lstStyle/>
                    <a:p>
                      <a:pPr algn="l" marL="38100" marR="38100">
                        <a:lnSpc>
                          <a:spcPct val="100000"/>
                        </a:lnSpc>
                        <a:spcBef>
                          <a:spcPts val="300"/>
                        </a:spcBef>
                        <a:spcAft>
                          <a:spcPts val="300"/>
                        </a:spcAft>
                        <a:buNone/>
                      </a:pPr>
                      <a:r>
                        <a:rPr sz="1800">
                          <a:solidFill>
                            <a:srgbClr val="000000">
                              <a:alpha val="100000"/>
                            </a:srgbClr>
                          </a:solidFill>
                          <a:latin typeface="Arial"/>
                          <a:cs typeface="Arial"/>
                        </a:rPr>
                        <a:t>Paul Regular (Breakout lead)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800">
                          <a:solidFill>
                            <a:srgbClr val="000000">
                              <a:alpha val="100000"/>
                            </a:srgbClr>
                          </a:solidFill>
                          <a:latin typeface="Arial"/>
                          <a:cs typeface="Arial"/>
                        </a:rPr>
                        <a:t>Kotaro Ono</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800">
                          <a:solidFill>
                            <a:srgbClr val="000000">
                              <a:alpha val="100000"/>
                            </a:srgbClr>
                          </a:solidFill>
                          <a:latin typeface="Arial"/>
                          <a:cs typeface="Arial"/>
                        </a:rPr>
                        <a:t>Quang Huynh</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407576">
                <a:tc>
                  <a:txBody>
                    <a:bodyPr/>
                    <a:lstStyle/>
                    <a:p>
                      <a:pPr algn="l" marL="38100" marR="38100">
                        <a:lnSpc>
                          <a:spcPct val="100000"/>
                        </a:lnSpc>
                        <a:spcBef>
                          <a:spcPts val="300"/>
                        </a:spcBef>
                        <a:spcAft>
                          <a:spcPts val="300"/>
                        </a:spcAft>
                        <a:buNone/>
                      </a:pPr>
                      <a:r>
                        <a:rPr sz="1800">
                          <a:solidFill>
                            <a:srgbClr val="000000">
                              <a:alpha val="100000"/>
                            </a:srgbClr>
                          </a:solidFill>
                          <a:latin typeface="Arial"/>
                          <a:cs typeface="Arial"/>
                        </a:rPr>
                        <a:t>Alex Hanke,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800">
                          <a:solidFill>
                            <a:srgbClr val="000000">
                              <a:alpha val="100000"/>
                            </a:srgbClr>
                          </a:solidFill>
                          <a:latin typeface="Arial"/>
                          <a:cs typeface="Arial"/>
                        </a:rPr>
                        <a:t>Kyle Gillespie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800">
                          <a:solidFill>
                            <a:srgbClr val="000000">
                              <a:alpha val="100000"/>
                            </a:srgbClr>
                          </a:solidFill>
                          <a:latin typeface="Arial"/>
                          <a:cs typeface="Arial"/>
                        </a:rPr>
                        <a:t>Rajeev Kumar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59355">
                <a:tc>
                  <a:txBody>
                    <a:bodyPr/>
                    <a:lstStyle/>
                    <a:p>
                      <a:pPr algn="l" marL="38100" marR="38100">
                        <a:lnSpc>
                          <a:spcPct val="100000"/>
                        </a:lnSpc>
                        <a:spcBef>
                          <a:spcPts val="300"/>
                        </a:spcBef>
                        <a:spcAft>
                          <a:spcPts val="300"/>
                        </a:spcAft>
                        <a:buNone/>
                      </a:pPr>
                      <a:r>
                        <a:rPr sz="1800">
                          <a:solidFill>
                            <a:srgbClr val="000000">
                              <a:alpha val="100000"/>
                            </a:srgbClr>
                          </a:solidFill>
                          <a:latin typeface="Arial"/>
                          <a:cs typeface="Arial"/>
                        </a:rPr>
                        <a:t>Brooke Biddlecombe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800">
                          <a:solidFill>
                            <a:srgbClr val="000000">
                              <a:alpha val="100000"/>
                            </a:srgbClr>
                          </a:solidFill>
                          <a:latin typeface="Arial"/>
                          <a:cs typeface="Arial"/>
                        </a:rPr>
                        <a:t>Laura Bianucci</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800">
                          <a:solidFill>
                            <a:srgbClr val="000000">
                              <a:alpha val="100000"/>
                            </a:srgbClr>
                          </a:solidFill>
                          <a:latin typeface="Arial"/>
                          <a:cs typeface="Arial"/>
                        </a:rPr>
                        <a:t>Ross Tallman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2258">
                <a:tc>
                  <a:txBody>
                    <a:bodyPr/>
                    <a:lstStyle/>
                    <a:p>
                      <a:pPr algn="l" marL="38100" marR="38100">
                        <a:lnSpc>
                          <a:spcPct val="100000"/>
                        </a:lnSpc>
                        <a:spcBef>
                          <a:spcPts val="300"/>
                        </a:spcBef>
                        <a:spcAft>
                          <a:spcPts val="300"/>
                        </a:spcAft>
                        <a:buNone/>
                      </a:pPr>
                      <a:r>
                        <a:rPr sz="1800">
                          <a:solidFill>
                            <a:srgbClr val="000000">
                              <a:alpha val="100000"/>
                            </a:srgbClr>
                          </a:solidFill>
                          <a:latin typeface="Arial"/>
                          <a:cs typeface="Arial"/>
                        </a:rPr>
                        <a:t>Dan Ricard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800">
                          <a:solidFill>
                            <a:srgbClr val="000000">
                              <a:alpha val="100000"/>
                            </a:srgbClr>
                          </a:solidFill>
                          <a:latin typeface="Arial"/>
                          <a:cs typeface="Arial"/>
                        </a:rPr>
                        <a:t>Liza Tsitrin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800">
                          <a:solidFill>
                            <a:srgbClr val="000000">
                              <a:alpha val="100000"/>
                            </a:srgbClr>
                          </a:solidFill>
                          <a:latin typeface="Arial"/>
                          <a:cs typeface="Arial"/>
                        </a:rPr>
                        <a:t>Shani Rousseau</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402106">
                <a:tc>
                  <a:txBody>
                    <a:bodyPr/>
                    <a:lstStyle/>
                    <a:p>
                      <a:pPr algn="l" marL="38100" marR="38100">
                        <a:lnSpc>
                          <a:spcPct val="100000"/>
                        </a:lnSpc>
                        <a:spcBef>
                          <a:spcPts val="300"/>
                        </a:spcBef>
                        <a:spcAft>
                          <a:spcPts val="300"/>
                        </a:spcAft>
                        <a:buNone/>
                      </a:pPr>
                      <a:r>
                        <a:rPr sz="1800">
                          <a:solidFill>
                            <a:srgbClr val="000000">
                              <a:alpha val="100000"/>
                            </a:srgbClr>
                          </a:solidFill>
                          <a:latin typeface="Arial"/>
                          <a:cs typeface="Arial"/>
                        </a:rPr>
                        <a:t>Daniel Duplisea </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800">
                          <a:solidFill>
                            <a:srgbClr val="000000">
                              <a:alpha val="100000"/>
                            </a:srgbClr>
                          </a:solidFill>
                          <a:latin typeface="Arial"/>
                          <a:cs typeface="Arial"/>
                        </a:rPr>
                        <a:t>Marie-Julie Roux</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800">
                          <a:solidFill>
                            <a:srgbClr val="000000">
                              <a:alpha val="100000"/>
                            </a:srgbClr>
                          </a:solidFill>
                          <a:latin typeface="Arial"/>
                          <a:cs typeface="Arial"/>
                        </a:rPr>
                        <a:t>Shannon Obradovich</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404897">
                <a:tc>
                  <a:txBody>
                    <a:bodyPr/>
                    <a:lstStyle/>
                    <a:p>
                      <a:pPr algn="l" marL="38100" marR="38100">
                        <a:lnSpc>
                          <a:spcPct val="100000"/>
                        </a:lnSpc>
                        <a:spcBef>
                          <a:spcPts val="300"/>
                        </a:spcBef>
                        <a:spcAft>
                          <a:spcPts val="300"/>
                        </a:spcAft>
                        <a:buNone/>
                      </a:pPr>
                      <a:r>
                        <a:rPr sz="1800">
                          <a:solidFill>
                            <a:srgbClr val="000000">
                              <a:alpha val="100000"/>
                            </a:srgbClr>
                          </a:solidFill>
                          <a:latin typeface="Arial"/>
                          <a:cs typeface="Arial"/>
                        </a:rPr>
                        <a:t>Elisabeth Van Beveren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800">
                          <a:solidFill>
                            <a:srgbClr val="000000">
                              <a:alpha val="100000"/>
                            </a:srgbClr>
                          </a:solidFill>
                          <a:latin typeface="Arial"/>
                          <a:cs typeface="Arial"/>
                        </a:rPr>
                        <a:t>Mark Billard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800">
                          <a:solidFill>
                            <a:srgbClr val="000000">
                              <a:alpha val="100000"/>
                            </a:srgbClr>
                          </a:solidFill>
                          <a:latin typeface="Arial"/>
                          <a:cs typeface="Arial"/>
                        </a:rPr>
                        <a:t>Stephane Gauthier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404785">
                <a:tc>
                  <a:txBody>
                    <a:bodyPr/>
                    <a:lstStyle/>
                    <a:p>
                      <a:pPr algn="l" marL="38100" marR="38100">
                        <a:lnSpc>
                          <a:spcPct val="100000"/>
                        </a:lnSpc>
                        <a:spcBef>
                          <a:spcPts val="300"/>
                        </a:spcBef>
                        <a:spcAft>
                          <a:spcPts val="300"/>
                        </a:spcAft>
                        <a:buNone/>
                      </a:pPr>
                      <a:r>
                        <a:rPr sz="1800">
                          <a:solidFill>
                            <a:srgbClr val="000000">
                              <a:alpha val="100000"/>
                            </a:srgbClr>
                          </a:solidFill>
                          <a:latin typeface="Arial"/>
                          <a:cs typeface="Arial"/>
                        </a:rPr>
                        <a:t>Fatemeh Hatefi</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800">
                          <a:solidFill>
                            <a:srgbClr val="000000">
                              <a:alpha val="100000"/>
                            </a:srgbClr>
                          </a:solidFill>
                          <a:latin typeface="Arial"/>
                          <a:cs typeface="Arial"/>
                        </a:rPr>
                        <a:t>Mathieu Boudreau</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800">
                          <a:solidFill>
                            <a:srgbClr val="000000">
                              <a:alpha val="100000"/>
                            </a:srgbClr>
                          </a:solidFill>
                          <a:latin typeface="Arial"/>
                          <a:cs typeface="Arial"/>
                        </a:rPr>
                        <a:t>Tom Bermingham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404785">
                <a:tc>
                  <a:txBody>
                    <a:bodyPr/>
                    <a:lstStyle/>
                    <a:p>
                      <a:pPr algn="l" marL="38100" marR="38100">
                        <a:lnSpc>
                          <a:spcPct val="100000"/>
                        </a:lnSpc>
                        <a:spcBef>
                          <a:spcPts val="300"/>
                        </a:spcBef>
                        <a:spcAft>
                          <a:spcPts val="300"/>
                        </a:spcAft>
                        <a:buNone/>
                      </a:pPr>
                      <a:r>
                        <a:rPr sz="1800">
                          <a:solidFill>
                            <a:srgbClr val="000000">
                              <a:alpha val="100000"/>
                            </a:srgbClr>
                          </a:solidFill>
                          <a:latin typeface="Arial"/>
                          <a:cs typeface="Arial"/>
                        </a:rPr>
                        <a:t>Hannah Munro</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800">
                          <a:solidFill>
                            <a:srgbClr val="000000">
                              <a:alpha val="100000"/>
                            </a:srgbClr>
                          </a:solidFill>
                          <a:latin typeface="Arial"/>
                          <a:cs typeface="Arial"/>
                        </a:rPr>
                        <a:t>Meghan Burton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800">
                          <a:solidFill>
                            <a:srgbClr val="000000">
                              <a:alpha val="100000"/>
                            </a:srgbClr>
                          </a:solidFill>
                          <a:latin typeface="Arial"/>
                          <a:cs typeface="Arial"/>
                        </a:rPr>
                        <a:t>Wayne Hajas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404785">
                <a:tc>
                  <a:txBody>
                    <a:bodyPr/>
                    <a:lstStyle/>
                    <a:p>
                      <a:pPr algn="l" marL="38100" marR="38100">
                        <a:lnSpc>
                          <a:spcPct val="100000"/>
                        </a:lnSpc>
                        <a:spcBef>
                          <a:spcPts val="300"/>
                        </a:spcBef>
                        <a:spcAft>
                          <a:spcPts val="300"/>
                        </a:spcAft>
                        <a:buNone/>
                      </a:pPr>
                      <a:r>
                        <a:rPr sz="1800">
                          <a:solidFill>
                            <a:srgbClr val="000000">
                              <a:alpha val="100000"/>
                            </a:srgbClr>
                          </a:solidFill>
                          <a:latin typeface="Arial"/>
                          <a:cs typeface="Arial"/>
                        </a:rPr>
                        <a:t>Ian Perry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800">
                          <a:solidFill>
                            <a:srgbClr val="000000">
                              <a:alpha val="100000"/>
                            </a:srgbClr>
                          </a:solidFill>
                          <a:latin typeface="Arial"/>
                          <a:cs typeface="Arial"/>
                        </a:rPr>
                        <a:t>Michelle Fitzsimmons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800">
                          <a:solidFill>
                            <a:srgbClr val="000000">
                              <a:alpha val="100000"/>
                            </a:srgbClr>
                          </a:solidFill>
                          <a:latin typeface="Arial"/>
                          <a:cs typeface="Arial"/>
                        </a:rPr>
                        <a:t>Xinhua Zhu</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362369">
                <a:tc>
                  <a:txBody>
                    <a:bodyPr/>
                    <a:lstStyle/>
                    <a:p>
                      <a:pPr algn="l" marL="38100" marR="38100">
                        <a:lnSpc>
                          <a:spcPct val="100000"/>
                        </a:lnSpc>
                        <a:spcBef>
                          <a:spcPts val="300"/>
                        </a:spcBef>
                        <a:spcAft>
                          <a:spcPts val="300"/>
                        </a:spcAft>
                        <a:buNone/>
                      </a:pPr>
                      <a:r>
                        <a:rPr sz="1800">
                          <a:solidFill>
                            <a:srgbClr val="000000">
                              <a:alpha val="100000"/>
                            </a:srgbClr>
                          </a:solidFill>
                          <a:latin typeface="Arial"/>
                          <a:cs typeface="Arial"/>
                        </a:rPr>
                        <a:t>Jordan Ouellette-Plante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800">
                          <a:solidFill>
                            <a:srgbClr val="000000">
                              <a:alpha val="100000"/>
                            </a:srgbClr>
                          </a:solidFill>
                          <a:latin typeface="Arial"/>
                          <a:cs typeface="Arial"/>
                        </a:rPr>
                        <a:t>Michelle Greenlaw</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800">
                          <a:solidFill>
                            <a:srgbClr val="000000">
                              <a:alpha val="100000"/>
                            </a:srgbClr>
                          </a:solidFill>
                          <a:latin typeface="Arial"/>
                          <a:cs typeface="Arial"/>
                        </a:rPr>
                        <a:t> </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bl>
          </a:graphicData>
        </a:graphic>
      </p:graphicFrame>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challenge</a:t>
            </a:r>
          </a:p>
        </p:txBody>
      </p:sp>
      <p:sp>
        <p:nvSpPr>
          <p:cNvPr id="3" name="Content Placeholder 2"/>
          <p:cNvSpPr>
            <a:spLocks noGrp="1"/>
          </p:cNvSpPr>
          <p:nvPr>
            <p:ph idx="1"/>
          </p:nvPr>
        </p:nvSpPr>
        <p:spPr/>
        <p:txBody>
          <a:bodyPr/>
          <a:lstStyle/>
          <a:p>
            <a:pPr lvl="0" marL="0" indent="0">
              <a:buNone/>
            </a:pPr>
            <a:r>
              <a:rPr b="1"/>
              <a:t>General question:</a:t>
            </a:r>
            <a:r>
              <a:rPr/>
              <a:t> can geostatistical models solve common survey problems?</a:t>
            </a:r>
          </a:p>
          <a:p>
            <a:pPr lvl="0" marL="0" indent="0">
              <a:buNone/>
            </a:pPr>
            <a:r>
              <a:rPr b="1"/>
              <a:t>Specific focus topics:</a:t>
            </a:r>
          </a:p>
          <a:p>
            <a:pPr lvl="1">
              <a:buAutoNum type="alphaUcParenR"/>
            </a:pPr>
            <a:r>
              <a:rPr/>
              <a:t>Including covariates. Does including a covariate (depth) increase precision, estimate the right depth relationship, and maintain an unbiased index with greater precision compared to not including any covariates (or any one of these questions)? Are there scenarios where that is or isn’t the case?</a:t>
            </a:r>
          </a:p>
          <a:p>
            <a:pPr lvl="1">
              <a:buAutoNum type="alphaUcParenR"/>
            </a:pPr>
            <a:r>
              <a:rPr/>
              <a:t>Changes to spatial coverage from year to year. E.g. If part of the survey (e.g. multiple strata, half the survey area) is missed in some years, can the model recover the index? This includes “hole” filling.</a:t>
            </a:r>
          </a:p>
          <a:p>
            <a:pPr lvl="1">
              <a:buAutoNum startAt="5" type="alphaUcParenR"/>
            </a:pPr>
            <a:r>
              <a:rPr/>
              <a:t>If two surveys with different catchabilities are conducted in parallel at neighbouring divisions, could a model ‘stitch’ these surveys together to provide a unified estimate of the population?</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Other</a:t>
            </a:r>
            <a:r>
              <a:rPr/>
              <a:t> </a:t>
            </a:r>
            <a:r>
              <a:rPr/>
              <a:t>questions</a:t>
            </a:r>
          </a:p>
        </p:txBody>
      </p:sp>
      <p:sp>
        <p:nvSpPr>
          <p:cNvPr id="3" name="Content Placeholder 2"/>
          <p:cNvSpPr>
            <a:spLocks noGrp="1"/>
          </p:cNvSpPr>
          <p:nvPr>
            <p:ph idx="1"/>
          </p:nvPr>
        </p:nvSpPr>
        <p:spPr/>
        <p:txBody>
          <a:bodyPr/>
          <a:lstStyle/>
          <a:p>
            <a:pPr lvl="1"/>
            <a:r>
              <a:rPr/>
              <a:t>Does using an AR1 spatiotemporal field (without factor levels for years) constrain the model too much and result in hyperstability?</a:t>
            </a:r>
          </a:p>
          <a:p>
            <a:pPr lvl="1"/>
            <a:r>
              <a:rPr/>
              <a:t>Are there survey designs that result in the model-based index being more or less precise than the design based index?</a:t>
            </a:r>
          </a:p>
          <a:p>
            <a:pPr lvl="1"/>
            <a:r>
              <a:rPr/>
              <a:t>If the catchability of a survey changed along the time series, say the gear was changed and there was one year of calibration overlap, could the model estimate the catchability (q) offset and provide unbiased estimates of the population available to the contemporary survey as if those gear were used the whole time?</a:t>
            </a:r>
          </a:p>
          <a:p>
            <a:pPr lvl="1"/>
            <a:r>
              <a:rPr/>
              <a:t>Can we obtain an index at age using a geostatistical model?</a:t>
            </a:r>
          </a:p>
          <a:p>
            <a:pPr lvl="1"/>
            <a:r>
              <a:rPr/>
              <a:t>Does the model sufficiently account for spatial correlation and/or is it sufficiently free of assumption so as not to be affected by the stratified sampling design of the survey?</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Approach</a:t>
            </a:r>
            <a:r>
              <a:rPr/>
              <a:t> </a:t>
            </a:r>
            <a:r>
              <a:rPr/>
              <a:t>taken</a:t>
            </a:r>
          </a:p>
        </p:txBody>
      </p:sp>
      <p:sp>
        <p:nvSpPr>
          <p:cNvPr id="3" name="Content Placeholder 2"/>
          <p:cNvSpPr>
            <a:spLocks noGrp="1"/>
          </p:cNvSpPr>
          <p:nvPr>
            <p:ph idx="1"/>
          </p:nvPr>
        </p:nvSpPr>
        <p:spPr/>
        <p:txBody>
          <a:bodyPr/>
          <a:lstStyle/>
          <a:p>
            <a:pPr lvl="1">
              <a:buAutoNum type="arabicPeriod"/>
            </a:pPr>
            <a:r>
              <a:rPr/>
              <a:t>Simulate a population and a survey and calculate design-based indices using SimSurvey</a:t>
            </a:r>
          </a:p>
          <a:p>
            <a:pPr lvl="1">
              <a:buAutoNum type="arabicPeriod"/>
            </a:pPr>
            <a:r>
              <a:rPr/>
              <a:t>Fit a geostistical model to the simulated survey data using sdmTMB to obtain model-based indices</a:t>
            </a:r>
          </a:p>
          <a:p>
            <a:pPr lvl="1">
              <a:buAutoNum type="arabicPeriod"/>
            </a:pPr>
            <a:r>
              <a:rPr/>
              <a:t>Iterate the population simulation and data analysis</a:t>
            </a:r>
          </a:p>
          <a:p>
            <a:pPr lvl="1">
              <a:buAutoNum type="arabicPeriod"/>
            </a:pPr>
            <a:r>
              <a:rPr/>
              <a:t>Visually assess the bias and precision of the estimates</a:t>
            </a:r>
          </a:p>
          <a:p>
            <a:pPr lvl="1">
              <a:buAutoNum type="arabicPeriod"/>
            </a:pPr>
            <a:r>
              <a:rPr/>
              <a:t>Modify the simulation settings (e.g., impose partial survey coverage) and repeat setps 1-4</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Key</a:t>
            </a:r>
            <a:r>
              <a:rPr/>
              <a:t> </a:t>
            </a:r>
            <a:r>
              <a:rPr/>
              <a:t>points</a:t>
            </a:r>
            <a:r>
              <a:rPr/>
              <a:t> </a:t>
            </a:r>
            <a:r>
              <a:rPr/>
              <a:t>discussed</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Successes</a:t>
            </a:r>
          </a:p>
        </p:txBody>
      </p:sp>
      <p:sp>
        <p:nvSpPr>
          <p:cNvPr id="3" name="Content Placeholder 2"/>
          <p:cNvSpPr>
            <a:spLocks noGrp="1"/>
          </p:cNvSpPr>
          <p:nvPr>
            <p:ph idx="1"/>
          </p:nvPr>
        </p:nvSpPr>
        <p:spPr/>
        <p:txBody>
          <a:bodyPr/>
          <a:lstStyle/>
          <a:p>
            <a:pPr lvl="1"/>
            <a:r>
              <a:rPr/>
              <a:t>Prototype code to help kickstart subgroup explorations</a:t>
            </a:r>
          </a:p>
          <a:p>
            <a:pPr lvl="1"/>
            <a:r>
              <a:rPr/>
              <a:t>Preliminary results from each subgroup</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Challenges</a:t>
            </a:r>
          </a:p>
        </p:txBody>
      </p:sp>
      <p:sp>
        <p:nvSpPr>
          <p:cNvPr id="3" name="Content Placeholder 2"/>
          <p:cNvSpPr>
            <a:spLocks noGrp="1"/>
          </p:cNvSpPr>
          <p:nvPr>
            <p:ph idx="1"/>
          </p:nvPr>
        </p:nvSpPr>
        <p:spPr/>
        <p:txBody>
          <a:bodyPr/>
          <a:lstStyle/>
          <a:p>
            <a:pPr lvl="1"/>
            <a:r>
              <a:rPr/>
              <a:t>Time</a:t>
            </a:r>
          </a:p>
          <a:p>
            <a:pPr lvl="1"/>
            <a:r>
              <a:rPr/>
              <a:t>Virtual setting</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How</a:t>
            </a:r>
            <a:r>
              <a:rPr/>
              <a:t> </a:t>
            </a:r>
            <a:r>
              <a:rPr/>
              <a:t>far</a:t>
            </a:r>
            <a:r>
              <a:rPr/>
              <a:t> </a:t>
            </a:r>
            <a:r>
              <a:rPr/>
              <a:t>did</a:t>
            </a:r>
            <a:r>
              <a:rPr/>
              <a:t> </a:t>
            </a:r>
            <a:r>
              <a:rPr/>
              <a:t>we</a:t>
            </a:r>
            <a:r>
              <a:rPr/>
              <a:t> </a:t>
            </a:r>
            <a:r>
              <a:rPr/>
              <a:t>get?</a:t>
            </a:r>
          </a:p>
        </p:txBody>
      </p:sp>
    </p:spTree>
  </p:cSld>
</p:sld>
</file>

<file path=ppt/theme/theme1.xml><?xml version="1.0" encoding="utf-8"?>
<a:theme xmlns:a="http://schemas.openxmlformats.org/drawingml/2006/main" name="Face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0</TotalTime>
  <Words>0</Words>
  <Application>Microsoft Office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Trebuchet MS</vt:lpstr>
      <vt:lpstr>Wingdings 3</vt:lpstr>
      <vt:lpstr>Facet</vt:lpstr>
      <vt:lpstr>PowerPoint Presentation</vt:lpstr>
    </vt:vector>
  </TitlesOfParts>
  <Company>DFO-MPO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Filling the gaps</dc:title>
  <dc:creator/>
  <cp:keywords/>
  <dcterms:created xsi:type="dcterms:W3CDTF">2021-02-05T03:25:09Z</dcterms:created>
  <dcterms:modified xsi:type="dcterms:W3CDTF">2021-02-05T03:25:09Z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utput">
    <vt:lpwstr/>
  </property>
  <property fmtid="{D5CDD505-2E9C-101B-9397-08002B2CF9AE}" pid="3" name="subtitle">
    <vt:lpwstr>Using simulation to test model-based solutions to survey problems</vt:lpwstr>
  </property>
</Properties>
</file>