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2693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5771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89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81043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633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17446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39413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04366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25771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94791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100908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0377D9-75BB-4FD4-9C1C-F07925587192}" type="datetimeFigureOut">
              <a:rPr lang="en-US" smtClean="0"/>
              <a:t>2021-02-04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3429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0377D9-75BB-4FD4-9C1C-F07925587192}" type="datetimeFigureOut">
              <a:rPr lang="en-US" smtClean="0"/>
              <a:t>2021-02-04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56695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7D9-75BB-4FD4-9C1C-F07925587192}" type="datetimeFigureOut">
              <a:rPr lang="en-US" smtClean="0"/>
              <a:t>2021-02-04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32719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20902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14548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377D9-75BB-4FD4-9C1C-F07925587192}" type="datetimeFigureOut">
              <a:rPr lang="en-US" smtClean="0"/>
              <a:t>2021-02-04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3A3683-B5A2-4250-82BB-861977632FF5}" type="slidenum">
              <a:rPr lang="en-US" smtClean="0"/>
              <a:t>‹#›</a:t>
            </a:fld>
            <a:endParaRPr lang="en-US"/>
          </a:p>
        </p:txBody>
      </p:sp>
    </p:spTree>
    <p:extLst>
      <p:ext uri="{BB962C8B-B14F-4D97-AF65-F5344CB8AC3E}">
        <p14:creationId xmlns:p14="http://schemas.microsoft.com/office/powerpoint/2010/main" val="108100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marL="0" indent="0">
              <a:buNone/>
            </a:pPr>
            <a:r>
              <a:rPr/>
              <a:t>Filling</a:t>
            </a:r>
            <a:r>
              <a:rPr/>
              <a:t> </a:t>
            </a:r>
            <a:r>
              <a:rPr/>
              <a:t>the</a:t>
            </a:r>
            <a:r>
              <a:rPr/>
              <a:t> </a:t>
            </a:r>
            <a:r>
              <a:rPr/>
              <a:t>gaps</a:t>
            </a:r>
          </a:p>
        </p:txBody>
      </p:sp>
      <p:sp>
        <p:nvSpPr>
          <p:cNvPr id="3" name="Subtitle 2"/>
          <p:cNvSpPr>
            <a:spLocks noGrp="1"/>
          </p:cNvSpPr>
          <p:nvPr>
            <p:ph type="subTitle" idx="1"/>
          </p:nvPr>
        </p:nvSpPr>
        <p:spPr>
          <a:xfrm>
            <a:off x="1507067" y="4050833"/>
            <a:ext cx="7766936" cy="1096899"/>
          </a:xfrm>
        </p:spPr>
        <p:txBody>
          <a:bodyPr/>
          <a:lstStyle/>
          <a:p>
            <a:pPr lvl="0" marL="0" indent="0">
              <a:buNone/>
            </a:pPr>
            <a:r>
              <a:rPr/>
              <a:t>Using</a:t>
            </a:r>
            <a:r>
              <a:rPr/>
              <a:t> </a:t>
            </a:r>
            <a:r>
              <a:rPr/>
              <a:t>simulation</a:t>
            </a:r>
            <a:r>
              <a:rPr/>
              <a:t> </a:t>
            </a:r>
            <a:r>
              <a:rPr/>
              <a:t>to</a:t>
            </a:r>
            <a:r>
              <a:rPr/>
              <a:t> </a:t>
            </a:r>
            <a:r>
              <a:rPr/>
              <a:t>test</a:t>
            </a:r>
            <a:r>
              <a:rPr/>
              <a:t> </a:t>
            </a:r>
            <a:r>
              <a:rPr/>
              <a:t>model-based</a:t>
            </a:r>
            <a:r>
              <a:rPr/>
              <a:t> </a:t>
            </a:r>
            <a:r>
              <a:rPr/>
              <a:t>solutions</a:t>
            </a:r>
            <a:r>
              <a:rPr/>
              <a:t> </a:t>
            </a:r>
            <a:r>
              <a:rPr/>
              <a:t>to</a:t>
            </a:r>
            <a:r>
              <a:rPr/>
              <a:t> </a:t>
            </a:r>
            <a:r>
              <a:rPr/>
              <a:t>survey</a:t>
            </a:r>
            <a:r>
              <a:rPr/>
              <a:t> </a:t>
            </a:r>
            <a:r>
              <a:rPr/>
              <a:t>problems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outcomes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Participants</a:t>
            </a:r>
          </a:p>
        </p:txBody>
      </p:sp>
      <p:graphicFrame xmlns:a="http://schemas.openxmlformats.org/drawingml/2006/main" xmlns:r="http://schemas.openxmlformats.org/officeDocument/2006/relationships" xmlns:p="http://schemas.openxmlformats.org/presentationml/2006/main">
        <p:nvGraphicFramePr>
          <p:cNvPr id="236909694" name=""/>
          <p:cNvGraphicFramePr>
            <a:graphicFrameLocks noGrp="true"/>
          </p:cNvGraphicFramePr>
          <p:nvPr/>
        </p:nvGraphicFramePr>
        <p:xfrm rot="0">
          <a:off x="914400" y="1828800"/>
          <a:ext cx="9144000" cy="5486400"/>
        </p:xfrm>
        <a:graphic>
          <a:graphicData uri="http://schemas.openxmlformats.org/drawingml/2006/table">
            <a:tbl>
              <a:tblPr/>
              <a:tblGrid>
                <a:gridCol w="3761209"/>
                <a:gridCol w="2743560"/>
                <a:gridCol w="2706613"/>
              </a:tblGrid>
              <a:tr h="40757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Sean Anderson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Kevin Hedges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Philina English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7687">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Paul Regular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Kotaro Ono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Quang Huynh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757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Alex Hanke,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Kyle Gillespie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Rajeev Kumar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5935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Brooke Biddlecombe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Laura Bianucci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Ross Tallman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258">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Dan Ricard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Liza Tsitrin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Shani Rousseau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210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Daniel Duplisea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Marie-Julie Roux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Shannon Obradovich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897">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Elisabeth Van Beveren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Mark Billard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Stephane Gauthier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Fatemeh Hatefi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Mathieu Boudreau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Tom Bermingham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Hannah Munro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Meghan Burton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Wayne Hajas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Ian Perry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Michelle Fitzsimmons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Xinhua Zhu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369">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Jordan Ouellette-Plante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Michelle Greenlaw</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challenge</a:t>
            </a:r>
          </a:p>
        </p:txBody>
      </p:sp>
      <p:sp>
        <p:nvSpPr>
          <p:cNvPr id="3" name="Content Placeholder 2"/>
          <p:cNvSpPr>
            <a:spLocks noGrp="1"/>
          </p:cNvSpPr>
          <p:nvPr>
            <p:ph idx="1"/>
          </p:nvPr>
        </p:nvSpPr>
        <p:spPr/>
        <p:txBody>
          <a:bodyPr/>
          <a:lstStyle/>
          <a:p>
            <a:pPr lvl="0" marL="0" indent="0">
              <a:buNone/>
            </a:pPr>
            <a:r>
              <a:rPr b="1"/>
              <a:t>General question:</a:t>
            </a:r>
            <a:r>
              <a:rPr/>
              <a:t> can geostatistical models solve common survey problems?</a:t>
            </a:r>
          </a:p>
          <a:p>
            <a:pPr lvl="0" marL="0" indent="0">
              <a:buNone/>
            </a:pPr>
            <a:r>
              <a:rPr b="1"/>
              <a:t>Specific focus topics:</a:t>
            </a:r>
          </a:p>
          <a:p>
            <a:pPr lvl="1">
              <a:buAutoNum type="alphaUcParenR"/>
            </a:pPr>
            <a:r>
              <a:rPr/>
              <a:t>Including covariates. Does including a covariate (depth) increase precision, estimate the right depth relationship, and maintain an unbiased index with greater precision compared to not including any covariates (or any one of these questions)? Are there scenarios where that is or isn’t the case?</a:t>
            </a:r>
          </a:p>
          <a:p>
            <a:pPr lvl="1">
              <a:buAutoNum type="alphaUcParenR"/>
            </a:pPr>
            <a:r>
              <a:rPr/>
              <a:t>Changes to spatial coverage from year to year. E.g. If part of the survey (e.g. multiple strata, half the survey area) is missed in some years, can the model recover the index? This includes “hole” filling.</a:t>
            </a:r>
          </a:p>
          <a:p>
            <a:pPr lvl="1">
              <a:buAutoNum startAt="5" type="alphaUcParenR"/>
            </a:pPr>
            <a:r>
              <a:rPr/>
              <a:t>If two surveys with different catchabilities are conducted in parallel at neighbouring divisions, could a model ‘stitch’ these surveys together to provide a unified estimate of the population?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questions</a:t>
            </a:r>
          </a:p>
        </p:txBody>
      </p:sp>
      <p:sp>
        <p:nvSpPr>
          <p:cNvPr id="3" name="Content Placeholder 2"/>
          <p:cNvSpPr>
            <a:spLocks noGrp="1"/>
          </p:cNvSpPr>
          <p:nvPr>
            <p:ph idx="1"/>
          </p:nvPr>
        </p:nvSpPr>
        <p:spPr/>
        <p:txBody>
          <a:bodyPr/>
          <a:lstStyle/>
          <a:p>
            <a:pPr lvl="1"/>
            <a:r>
              <a:rPr/>
              <a:t>Does using an AR1 spatiotemporal field (without factor levels for years) constrain the model too much and result in hyperstability?</a:t>
            </a:r>
          </a:p>
          <a:p>
            <a:pPr lvl="1"/>
            <a:r>
              <a:rPr/>
              <a:t>Are there survey designs that result in the model-based index being more or less precise than the design based index?</a:t>
            </a:r>
          </a:p>
          <a:p>
            <a:pPr lvl="1"/>
            <a:r>
              <a:rPr/>
              <a:t>If the catchability of a survey changed along the time series, say the gear was changed and there was one year of calibration overlap, could the model estimate the catchability (q) offset and provide unbiased estimates of the population available to the contemporary survey as if those gear were used the whole time?</a:t>
            </a:r>
          </a:p>
          <a:p>
            <a:pPr lvl="1"/>
            <a:r>
              <a:rPr/>
              <a:t>Can we obtain an index at age using a geostatistical model?</a:t>
            </a:r>
          </a:p>
          <a:p>
            <a:pPr lvl="1"/>
            <a:r>
              <a:rPr/>
              <a:t>Does the model sufficiently account for spatial correlation and/or is it sufficiently free of assumption so as not to be affected by the stratified sampling design of the survey?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Approach</a:t>
            </a:r>
            <a:r>
              <a:rPr/>
              <a:t> </a:t>
            </a:r>
            <a:r>
              <a:rPr/>
              <a:t>taken</a:t>
            </a:r>
          </a:p>
        </p:txBody>
      </p:sp>
      <p:sp>
        <p:nvSpPr>
          <p:cNvPr id="3" name="Content Placeholder 2"/>
          <p:cNvSpPr>
            <a:spLocks noGrp="1"/>
          </p:cNvSpPr>
          <p:nvPr>
            <p:ph idx="1"/>
          </p:nvPr>
        </p:nvSpPr>
        <p:spPr/>
        <p:txBody>
          <a:bodyPr/>
          <a:lstStyle/>
          <a:p>
            <a:pPr lvl="1">
              <a:buAutoNum type="arabicPeriod"/>
            </a:pPr>
            <a:r>
              <a:rPr/>
              <a:t>Simulate a population and a survey and calculate design-based indices using SimSurvey</a:t>
            </a:r>
          </a:p>
          <a:p>
            <a:pPr lvl="1">
              <a:buAutoNum type="arabicPeriod"/>
            </a:pPr>
            <a:r>
              <a:rPr/>
              <a:t>Fit a geostistical model to the simulated survey data using sdmTMB to obtain model-based indices</a:t>
            </a:r>
          </a:p>
          <a:p>
            <a:pPr lvl="1">
              <a:buAutoNum type="arabicPeriod"/>
            </a:pPr>
            <a:r>
              <a:rPr/>
              <a:t>Iterate the population simulation and data analysis</a:t>
            </a:r>
          </a:p>
          <a:p>
            <a:pPr lvl="1">
              <a:buAutoNum type="arabicPeriod"/>
            </a:pPr>
            <a:r>
              <a:rPr/>
              <a:t>Visually assess the bias and precision of the estimates</a:t>
            </a:r>
          </a:p>
          <a:p>
            <a:pPr lvl="1">
              <a:buAutoNum type="arabicPeriod"/>
            </a:pPr>
            <a:r>
              <a:rPr/>
              <a:t>Modify the simulation settings (e.g., impose partial survey coverage) and repeat setps 1-4</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a:t>
            </a:r>
            <a:r>
              <a:rPr/>
              <a:t> </a:t>
            </a:r>
            <a:r>
              <a:rPr/>
              <a:t>points</a:t>
            </a:r>
            <a:r>
              <a:rPr/>
              <a:t> </a:t>
            </a:r>
            <a:r>
              <a:rPr/>
              <a:t>discussed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Successes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Challenges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far</a:t>
            </a:r>
            <a:r>
              <a:rPr/>
              <a:t> </a:t>
            </a:r>
            <a:r>
              <a:rPr/>
              <a:t>did</a:t>
            </a:r>
            <a:r>
              <a:rPr/>
              <a:t> </a:t>
            </a:r>
            <a:r>
              <a:rPr/>
              <a:t>we</a:t>
            </a:r>
            <a:r>
              <a:rPr/>
              <a:t> </a:t>
            </a:r>
            <a:r>
              <a:rPr/>
              <a:t>get?</a:t>
            </a:r>
          </a:p>
        </p:txBody>
      </p:sp>
    </p:spTree>
  </p:cSld>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Filling the gaps</dc:title>
  <dc:creator/>
  <cp:keywords/>
  <dcterms:created xsi:type="dcterms:W3CDTF">2021-02-05T03:14:58Z</dcterms:created>
  <dcterms:modified xsi:type="dcterms:W3CDTF">2021-02-05T03:14:58Z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Using simulation to test model-based solutions to survey problems</vt:lpwstr>
  </property>
</Properties>
</file>