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 Id="rId2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42693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45771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789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81043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7633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617446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394137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04366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425771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94791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100908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0377D9-75BB-4FD4-9C1C-F07925587192}" type="datetimeFigureOut">
              <a:rPr lang="en-US" smtClean="0"/>
              <a:t>2021-02-04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63429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0377D9-75BB-4FD4-9C1C-F07925587192}" type="datetimeFigureOut">
              <a:rPr lang="en-US" smtClean="0"/>
              <a:t>2021-02-04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56695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377D9-75BB-4FD4-9C1C-F07925587192}" type="datetimeFigureOut">
              <a:rPr lang="en-US" smtClean="0"/>
              <a:t>2021-02-04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32719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20902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414548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0377D9-75BB-4FD4-9C1C-F07925587192}" type="datetimeFigureOut">
              <a:rPr lang="en-US" smtClean="0"/>
              <a:t>2021-02-04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3A3683-B5A2-4250-82BB-861977632FF5}" type="slidenum">
              <a:rPr lang="en-US" smtClean="0"/>
              <a:t>‹#›</a:t>
            </a:fld>
            <a:endParaRPr lang="en-US"/>
          </a:p>
        </p:txBody>
      </p:sp>
    </p:spTree>
    <p:extLst>
      <p:ext uri="{BB962C8B-B14F-4D97-AF65-F5344CB8AC3E}">
        <p14:creationId xmlns:p14="http://schemas.microsoft.com/office/powerpoint/2010/main" val="1081001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pPr lvl="0" marL="0" indent="0">
              <a:buNone/>
            </a:pPr>
            <a:r>
              <a:rPr/>
              <a:t>Filling</a:t>
            </a:r>
            <a:r>
              <a:rPr/>
              <a:t> </a:t>
            </a:r>
            <a:r>
              <a:rPr/>
              <a:t>the</a:t>
            </a:r>
            <a:r>
              <a:rPr/>
              <a:t> </a:t>
            </a:r>
            <a:r>
              <a:rPr/>
              <a:t>gaps</a:t>
            </a:r>
          </a:p>
        </p:txBody>
      </p:sp>
      <p:sp>
        <p:nvSpPr>
          <p:cNvPr id="3" name="Subtitle 2"/>
          <p:cNvSpPr>
            <a:spLocks noGrp="1"/>
          </p:cNvSpPr>
          <p:nvPr>
            <p:ph type="subTitle" idx="1"/>
          </p:nvPr>
        </p:nvSpPr>
        <p:spPr>
          <a:xfrm>
            <a:off x="1507067" y="4050833"/>
            <a:ext cx="7766936" cy="1096899"/>
          </a:xfrm>
        </p:spPr>
        <p:txBody>
          <a:bodyPr/>
          <a:lstStyle/>
          <a:p>
            <a:pPr lvl="0" marL="0" indent="0">
              <a:buNone/>
            </a:pPr>
            <a:r>
              <a:rPr/>
              <a:t>Using</a:t>
            </a:r>
            <a:r>
              <a:rPr/>
              <a:t> </a:t>
            </a:r>
            <a:r>
              <a:rPr/>
              <a:t>simulation</a:t>
            </a:r>
            <a:r>
              <a:rPr/>
              <a:t> </a:t>
            </a:r>
            <a:r>
              <a:rPr/>
              <a:t>to</a:t>
            </a:r>
            <a:r>
              <a:rPr/>
              <a:t> </a:t>
            </a:r>
            <a:r>
              <a:rPr/>
              <a:t>test</a:t>
            </a:r>
            <a:r>
              <a:rPr/>
              <a:t> </a:t>
            </a:r>
            <a:r>
              <a:rPr/>
              <a:t>model-based</a:t>
            </a:r>
            <a:r>
              <a:rPr/>
              <a:t> </a:t>
            </a:r>
            <a:r>
              <a:rPr/>
              <a:t>solutions</a:t>
            </a:r>
            <a:r>
              <a:rPr/>
              <a:t> </a:t>
            </a:r>
            <a:r>
              <a:rPr/>
              <a:t>to</a:t>
            </a:r>
            <a:r>
              <a:rPr/>
              <a:t> </a:t>
            </a:r>
            <a:r>
              <a:rPr/>
              <a:t>survey</a:t>
            </a:r>
            <a:r>
              <a:rPr/>
              <a:t> </a:t>
            </a:r>
            <a:r>
              <a:rPr/>
              <a:t>problems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steps</a:t>
            </a:r>
          </a:p>
        </p:txBody>
      </p:sp>
      <p:sp>
        <p:nvSpPr>
          <p:cNvPr id="3" name="Content Placeholder 2"/>
          <p:cNvSpPr>
            <a:spLocks noGrp="1"/>
          </p:cNvSpPr>
          <p:nvPr>
            <p:ph idx="1"/>
          </p:nvPr>
        </p:nvSpPr>
        <p:spPr/>
        <p:txBody>
          <a:bodyPr/>
          <a:lstStyle/>
          <a:p>
            <a:pPr lvl="1"/>
            <a:r>
              <a:rPr/>
              <a:t>Use the tools to gain comfortable</a:t>
            </a:r>
          </a:p>
          <a:p>
            <a:pPr lvl="1"/>
            <a:r>
              <a:rPr/>
              <a:t>Future collaboration to explore important questions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outcomes</a:t>
            </a:r>
          </a:p>
        </p:txBody>
      </p:sp>
      <p:sp>
        <p:nvSpPr>
          <p:cNvPr id="3" name="Content Placeholder 2"/>
          <p:cNvSpPr>
            <a:spLocks noGrp="1"/>
          </p:cNvSpPr>
          <p:nvPr>
            <p:ph idx="1"/>
          </p:nvPr>
        </p:nvSpPr>
        <p:spPr/>
        <p:txBody>
          <a:bodyPr/>
          <a:lstStyle/>
          <a:p>
            <a:pPr lvl="1"/>
            <a:r>
              <a:rPr/>
              <a:t>Repo with code</a:t>
            </a:r>
          </a:p>
          <a:p>
            <a:pPr lvl="1"/>
            <a:r>
              <a:rPr/>
              <a:t>Some familiarity with these tools</a:t>
            </a:r>
          </a:p>
          <a:p>
            <a:pPr lvl="1"/>
            <a:r>
              <a:rPr/>
              <a:t>Ideas for additional functionality of SimSurvey</a:t>
            </a:r>
          </a:p>
          <a:p>
            <a:pPr lvl="1"/>
            <a:r>
              <a:rPr/>
              <a:t>Sense of potential real-world applications - need more time</a:t>
            </a:r>
          </a:p>
          <a:p>
            <a:pPr lvl="1"/>
            <a:r>
              <a:rPr/>
              <a:t>Lots of interesting questions raised and could be explored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Preliminary</a:t>
            </a:r>
            <a:r>
              <a:rPr/>
              <a:t> </a:t>
            </a:r>
            <a:r>
              <a:rPr/>
              <a:t>results</a:t>
            </a:r>
            <a:r>
              <a:rPr/>
              <a:t> </a:t>
            </a:r>
            <a:r>
              <a:rPr/>
              <a:t>from</a:t>
            </a:r>
            <a:r>
              <a:rPr/>
              <a:t> </a:t>
            </a:r>
            <a:r>
              <a:rPr/>
              <a:t>sub-groups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Covariates</a:t>
            </a:r>
            <a:r>
              <a:rPr/>
              <a:t> </a:t>
            </a:r>
            <a:r>
              <a:rPr/>
              <a:t>-</a:t>
            </a:r>
            <a:r>
              <a:rPr/>
              <a:t> </a:t>
            </a:r>
            <a:r>
              <a:rPr/>
              <a:t>Philina</a:t>
            </a:r>
          </a:p>
        </p:txBody>
      </p:sp>
      <p:sp>
        <p:nvSpPr>
          <p:cNvPr id="3" name="Content Placeholder 2"/>
          <p:cNvSpPr>
            <a:spLocks noGrp="1"/>
          </p:cNvSpPr>
          <p:nvPr>
            <p:ph idx="1"/>
          </p:nvPr>
        </p:nvSpPr>
        <p:spPr/>
        <p:txBody>
          <a:bodyPr/>
          <a:lstStyle/>
          <a:p>
            <a:pPr lvl="1"/>
            <a:r>
              <a:rPr/>
              <a:t>simulating relationships with depth benefit from realistic depth profiles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al-depth-profile.png" id="0" name="Picture 1"/>
          <p:cNvPicPr>
            <a:picLocks noGrp="1" noChangeAspect="1"/>
          </p:cNvPicPr>
          <p:nvPr/>
        </p:nvPicPr>
        <p:blipFill>
          <a:blip r:embed="rId2"/>
          <a:stretch>
            <a:fillRect/>
          </a:stretch>
        </p:blipFill>
        <p:spPr bwMode="auto">
          <a:xfrm>
            <a:off x="2755900" y="2159000"/>
            <a:ext cx="4419600" cy="38735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Covariates</a:t>
            </a:r>
            <a:r>
              <a:rPr/>
              <a:t> </a:t>
            </a:r>
            <a:r>
              <a:rPr/>
              <a:t>-</a:t>
            </a:r>
            <a:r>
              <a:rPr/>
              <a:t> </a:t>
            </a:r>
            <a:r>
              <a:rPr/>
              <a:t>Philina</a:t>
            </a:r>
          </a:p>
        </p:txBody>
      </p:sp>
      <p:sp>
        <p:nvSpPr>
          <p:cNvPr id="3" name="Content Placeholder 2"/>
          <p:cNvSpPr>
            <a:spLocks noGrp="1"/>
          </p:cNvSpPr>
          <p:nvPr>
            <p:ph idx="1"/>
          </p:nvPr>
        </p:nvSpPr>
        <p:spPr/>
        <p:txBody>
          <a:bodyPr/>
          <a:lstStyle/>
          <a:p>
            <a:pPr lvl="1"/>
            <a:r>
              <a:rPr/>
              <a:t>sdmTMB was able to resolve the underlying depth preference (red = true, black = model prediction)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epth-estimate.png" id="0" name="Picture 1"/>
          <p:cNvPicPr>
            <a:picLocks noGrp="1" noChangeAspect="1"/>
          </p:cNvPicPr>
          <p:nvPr/>
        </p:nvPicPr>
        <p:blipFill>
          <a:blip r:embed="rId2"/>
          <a:stretch>
            <a:fillRect/>
          </a:stretch>
        </p:blipFill>
        <p:spPr bwMode="auto">
          <a:xfrm>
            <a:off x="2540000" y="2159000"/>
            <a:ext cx="4864100" cy="38735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Covariates</a:t>
            </a:r>
            <a:r>
              <a:rPr/>
              <a:t> </a:t>
            </a:r>
            <a:r>
              <a:rPr/>
              <a:t>-</a:t>
            </a:r>
            <a:r>
              <a:rPr/>
              <a:t> </a:t>
            </a:r>
            <a:r>
              <a:rPr/>
              <a:t>Philina</a:t>
            </a:r>
          </a:p>
        </p:txBody>
      </p:sp>
      <p:sp>
        <p:nvSpPr>
          <p:cNvPr id="3" name="Content Placeholder 2"/>
          <p:cNvSpPr>
            <a:spLocks noGrp="1"/>
          </p:cNvSpPr>
          <p:nvPr>
            <p:ph idx="1"/>
          </p:nvPr>
        </p:nvSpPr>
        <p:spPr/>
        <p:txBody>
          <a:bodyPr/>
          <a:lstStyle/>
          <a:p>
            <a:pPr lvl="1"/>
            <a:r>
              <a:rPr/>
              <a:t>adding depth can narrow uncertainty in model based estimates (at least when data available to model is very limited)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variate-sims-w-real-depth.png" id="0" name="Picture 1"/>
          <p:cNvPicPr>
            <a:picLocks noGrp="1" noChangeAspect="1"/>
          </p:cNvPicPr>
          <p:nvPr/>
        </p:nvPicPr>
        <p:blipFill>
          <a:blip r:embed="rId2"/>
          <a:stretch>
            <a:fillRect/>
          </a:stretch>
        </p:blipFill>
        <p:spPr bwMode="auto">
          <a:xfrm>
            <a:off x="2133600" y="2159000"/>
            <a:ext cx="5651500" cy="3873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Stitching</a:t>
            </a:r>
            <a:r>
              <a:rPr/>
              <a:t> </a:t>
            </a:r>
            <a:r>
              <a:rPr/>
              <a:t>-</a:t>
            </a:r>
            <a:r>
              <a:rPr/>
              <a:t> </a:t>
            </a:r>
            <a:r>
              <a:rPr/>
              <a:t>Quang</a:t>
            </a:r>
          </a:p>
        </p:txBody>
      </p:sp>
      <p:sp>
        <p:nvSpPr>
          <p:cNvPr id="3" name="Content Placeholder 2"/>
          <p:cNvSpPr>
            <a:spLocks noGrp="1"/>
          </p:cNvSpPr>
          <p:nvPr>
            <p:ph idx="1"/>
          </p:nvPr>
        </p:nvSpPr>
        <p:spPr/>
        <p:txBody>
          <a:bodyPr/>
          <a:lstStyle/>
          <a:p>
            <a:pPr lvl="1"/>
            <a:r>
              <a:rPr/>
              <a:t>1: Surveys A and B each sample different areas in each year</a:t>
            </a:r>
          </a:p>
          <a:p>
            <a:pPr lvl="1"/>
            <a:r>
              <a:rPr/>
              <a:t>2: Surveys A and B each sample different areas in alternate years</a:t>
            </a:r>
          </a:p>
          <a:p>
            <a:pPr lvl="1"/>
            <a:r>
              <a:rPr/>
              <a:t>3: Surveys A and B each sample different areas in alternate years, both sample their respective areas in terminal year</a:t>
            </a:r>
          </a:p>
          <a:p>
            <a:pPr lvl="1"/>
            <a:r>
              <a:rPr/>
              <a:t>4: Same as #3, also compare to situation where survey A samples entire stock area at half the set density (same effort)</a:t>
            </a:r>
          </a:p>
          <a:p>
            <a:pPr lvl="1"/>
            <a:r>
              <a:rPr/>
              <a:t>5: Surveys A and B each sample different areas in alternate years, both sample the same area in terminal year</a:t>
            </a:r>
          </a:p>
          <a:p>
            <a:pPr lvl="1"/>
            <a:r>
              <a:rPr/>
              <a:t>6: Same vessel samples different areas in alternating years, one year, both surveys sample both areas in terminal year</a:t>
            </a:r>
          </a:p>
          <a:p>
            <a:pPr lvl="1"/>
            <a:r>
              <a:rPr/>
              <a:t>Catchability differ between surveys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Participants</a:t>
            </a:r>
          </a:p>
        </p:txBody>
      </p:sp>
      <p:graphicFrame xmlns:a="http://schemas.openxmlformats.org/drawingml/2006/main" xmlns:r="http://schemas.openxmlformats.org/officeDocument/2006/relationships" xmlns:p="http://schemas.openxmlformats.org/presentationml/2006/main">
        <p:nvGraphicFramePr>
          <p:cNvPr id="792110046" name=""/>
          <p:cNvGraphicFramePr>
            <a:graphicFrameLocks noGrp="true"/>
          </p:cNvGraphicFramePr>
          <p:nvPr/>
        </p:nvGraphicFramePr>
        <p:xfrm rot="0">
          <a:off x="914400" y="1828800"/>
          <a:ext cx="9144000" cy="5486400"/>
        </p:xfrm>
        <a:graphic>
          <a:graphicData uri="http://schemas.openxmlformats.org/drawingml/2006/table">
            <a:tbl>
              <a:tblPr/>
              <a:tblGrid>
                <a:gridCol w="3761209"/>
                <a:gridCol w="2743560"/>
                <a:gridCol w="2706613"/>
              </a:tblGrid>
              <a:tr h="407576">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Sean Anderson (Breakout lead)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Kevin Hedges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Philina English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7687">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Paul Regular (Breakout lead)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Kotaro Ono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Quang Huynh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7576">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Alex Hanke,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Kyle Gillespie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Rajeev Kumar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5935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Brooke Biddlecombe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Laura Bianucci</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Ross Tallman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258">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Dan Ricard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Liza Tsitrin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Shani Rousseau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2106">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Daniel Duplisea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Marie-Julie Roux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Shannon Obradovich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897">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Elisabeth Van Beveren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Mark Billard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Stephane Gauthier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78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Fatemeh Hatefi</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Mathieu Boudreau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Tom Bermingham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78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Hannah Munro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Meghan Burton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Wayne Hajas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78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Ian Perry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Michelle Fitzsimmons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Xinhua Zhu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369">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Jordan Ouellette-Plante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Michelle Greenlaw</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bl>
          </a:graphicData>
        </a:graphic>
      </p:graphicFrame>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Alternating</a:t>
            </a:r>
            <a:r>
              <a:rPr/>
              <a:t> </a:t>
            </a:r>
            <a:r>
              <a:rPr/>
              <a:t>surveys</a:t>
            </a:r>
            <a:r>
              <a:rPr/>
              <a:t> </a:t>
            </a:r>
            <a:r>
              <a:rPr/>
              <a:t>in</a:t>
            </a:r>
            <a:r>
              <a:rPr/>
              <a:t> </a:t>
            </a:r>
            <a:r>
              <a:rPr/>
              <a:t>alternate</a:t>
            </a:r>
            <a:r>
              <a:rPr/>
              <a:t> </a:t>
            </a:r>
            <a:r>
              <a:rPr/>
              <a:t>years</a:t>
            </a:r>
            <a:r>
              <a:rPr/>
              <a:t> </a:t>
            </a:r>
            <a:r>
              <a:rPr/>
              <a:t>with</a:t>
            </a:r>
            <a:r>
              <a:rPr/>
              <a:t> </a:t>
            </a:r>
            <a:r>
              <a:rPr/>
              <a:t>a</a:t>
            </a:r>
            <a:r>
              <a:rPr/>
              <a:t> </a:t>
            </a:r>
            <a:r>
              <a:rPr/>
              <a:t>calibrating</a:t>
            </a:r>
            <a:r>
              <a:rPr/>
              <a:t> </a:t>
            </a:r>
            <a:r>
              <a:rPr/>
              <a:t>year</a:t>
            </a:r>
            <a:r>
              <a:rPr/>
              <a:t> </a:t>
            </a:r>
            <a:r>
              <a:rPr/>
              <a:t>(Q3-4)</a:t>
            </a:r>
          </a:p>
        </p:txBody>
      </p:sp>
      <p:pic>
        <p:nvPicPr>
          <p:cNvPr descr="../stitching/stitched_design.png" id="0" name="Picture 1"/>
          <p:cNvPicPr>
            <a:picLocks noGrp="1" noChangeAspect="1"/>
          </p:cNvPicPr>
          <p:nvPr/>
        </p:nvPicPr>
        <p:blipFill>
          <a:blip r:embed="rId2"/>
          <a:stretch>
            <a:fillRect/>
          </a:stretch>
        </p:blipFill>
        <p:spPr bwMode="auto">
          <a:xfrm>
            <a:off x="2057400" y="2159000"/>
            <a:ext cx="5816600" cy="38735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Alternating</a:t>
            </a:r>
            <a:r>
              <a:rPr/>
              <a:t> </a:t>
            </a:r>
            <a:r>
              <a:rPr/>
              <a:t>surveys</a:t>
            </a:r>
            <a:r>
              <a:rPr/>
              <a:t> </a:t>
            </a:r>
            <a:r>
              <a:rPr/>
              <a:t>in</a:t>
            </a:r>
            <a:r>
              <a:rPr/>
              <a:t> </a:t>
            </a:r>
            <a:r>
              <a:rPr/>
              <a:t>alternate</a:t>
            </a:r>
            <a:r>
              <a:rPr/>
              <a:t> </a:t>
            </a:r>
            <a:r>
              <a:rPr/>
              <a:t>years</a:t>
            </a:r>
            <a:r>
              <a:rPr/>
              <a:t> </a:t>
            </a:r>
            <a:r>
              <a:rPr/>
              <a:t>(Q2)</a:t>
            </a:r>
          </a:p>
        </p:txBody>
      </p:sp>
      <p:pic>
        <p:nvPicPr>
          <p:cNvPr descr="../stitching/stitch_iter_Q2.png" id="0" name="Picture 1"/>
          <p:cNvPicPr>
            <a:picLocks noGrp="1" noChangeAspect="1"/>
          </p:cNvPicPr>
          <p:nvPr/>
        </p:nvPicPr>
        <p:blipFill>
          <a:blip r:embed="rId2"/>
          <a:stretch>
            <a:fillRect/>
          </a:stretch>
        </p:blipFill>
        <p:spPr bwMode="auto">
          <a:xfrm>
            <a:off x="1574800" y="2159000"/>
            <a:ext cx="6781800" cy="3873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Alternating</a:t>
            </a:r>
            <a:r>
              <a:rPr/>
              <a:t> </a:t>
            </a:r>
            <a:r>
              <a:rPr/>
              <a:t>surveys</a:t>
            </a:r>
            <a:r>
              <a:rPr/>
              <a:t> </a:t>
            </a:r>
            <a:r>
              <a:rPr/>
              <a:t>in</a:t>
            </a:r>
            <a:r>
              <a:rPr/>
              <a:t> </a:t>
            </a:r>
            <a:r>
              <a:rPr/>
              <a:t>alternate</a:t>
            </a:r>
            <a:r>
              <a:rPr/>
              <a:t> </a:t>
            </a:r>
            <a:r>
              <a:rPr/>
              <a:t>years</a:t>
            </a:r>
            <a:r>
              <a:rPr/>
              <a:t> </a:t>
            </a:r>
            <a:r>
              <a:rPr/>
              <a:t>(Q2)</a:t>
            </a:r>
          </a:p>
        </p:txBody>
      </p:sp>
      <p:pic>
        <p:nvPicPr>
          <p:cNvPr descr="../stitching/stitch_iter_with_errorbar_Q2.png" id="0" name="Picture 1"/>
          <p:cNvPicPr>
            <a:picLocks noGrp="1" noChangeAspect="1"/>
          </p:cNvPicPr>
          <p:nvPr/>
        </p:nvPicPr>
        <p:blipFill>
          <a:blip r:embed="rId2"/>
          <a:stretch>
            <a:fillRect/>
          </a:stretch>
        </p:blipFill>
        <p:spPr bwMode="auto">
          <a:xfrm>
            <a:off x="1574800" y="2159000"/>
            <a:ext cx="6781800" cy="38735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Alternating</a:t>
            </a:r>
            <a:r>
              <a:rPr/>
              <a:t> </a:t>
            </a:r>
            <a:r>
              <a:rPr/>
              <a:t>surveys</a:t>
            </a:r>
            <a:r>
              <a:rPr/>
              <a:t> </a:t>
            </a:r>
            <a:r>
              <a:rPr/>
              <a:t>in</a:t>
            </a:r>
            <a:r>
              <a:rPr/>
              <a:t> </a:t>
            </a:r>
            <a:r>
              <a:rPr/>
              <a:t>alternate</a:t>
            </a:r>
            <a:r>
              <a:rPr/>
              <a:t> </a:t>
            </a:r>
            <a:r>
              <a:rPr/>
              <a:t>years</a:t>
            </a:r>
            <a:r>
              <a:rPr/>
              <a:t> </a:t>
            </a:r>
            <a:r>
              <a:rPr/>
              <a:t>with</a:t>
            </a:r>
            <a:r>
              <a:rPr/>
              <a:t> </a:t>
            </a:r>
            <a:r>
              <a:rPr/>
              <a:t>a</a:t>
            </a:r>
            <a:r>
              <a:rPr/>
              <a:t> </a:t>
            </a:r>
            <a:r>
              <a:rPr/>
              <a:t>calibrating</a:t>
            </a:r>
            <a:r>
              <a:rPr/>
              <a:t> </a:t>
            </a:r>
            <a:r>
              <a:rPr/>
              <a:t>year,</a:t>
            </a:r>
            <a:r>
              <a:rPr/>
              <a:t> </a:t>
            </a:r>
            <a:r>
              <a:rPr/>
              <a:t>compare</a:t>
            </a:r>
            <a:r>
              <a:rPr/>
              <a:t> </a:t>
            </a:r>
            <a:r>
              <a:rPr/>
              <a:t>to</a:t>
            </a:r>
            <a:r>
              <a:rPr/>
              <a:t> </a:t>
            </a:r>
            <a:r>
              <a:rPr/>
              <a:t>global</a:t>
            </a:r>
            <a:r>
              <a:rPr/>
              <a:t> </a:t>
            </a:r>
            <a:r>
              <a:rPr/>
              <a:t>survey</a:t>
            </a:r>
            <a:r>
              <a:rPr/>
              <a:t> </a:t>
            </a:r>
            <a:r>
              <a:rPr/>
              <a:t>(Q4)</a:t>
            </a:r>
          </a:p>
        </p:txBody>
      </p:sp>
      <p:pic>
        <p:nvPicPr>
          <p:cNvPr descr="../stitching/stitch_iter_Q4.png" id="0" name="Picture 1"/>
          <p:cNvPicPr>
            <a:picLocks noGrp="1" noChangeAspect="1"/>
          </p:cNvPicPr>
          <p:nvPr/>
        </p:nvPicPr>
        <p:blipFill>
          <a:blip r:embed="rId2"/>
          <a:stretch>
            <a:fillRect/>
          </a:stretch>
        </p:blipFill>
        <p:spPr bwMode="auto">
          <a:xfrm>
            <a:off x="1574800" y="2159000"/>
            <a:ext cx="6781800" cy="38735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Alternating</a:t>
            </a:r>
            <a:r>
              <a:rPr/>
              <a:t> </a:t>
            </a:r>
            <a:r>
              <a:rPr/>
              <a:t>surveys</a:t>
            </a:r>
            <a:r>
              <a:rPr/>
              <a:t> </a:t>
            </a:r>
            <a:r>
              <a:rPr/>
              <a:t>in</a:t>
            </a:r>
            <a:r>
              <a:rPr/>
              <a:t> </a:t>
            </a:r>
            <a:r>
              <a:rPr/>
              <a:t>alternate</a:t>
            </a:r>
            <a:r>
              <a:rPr/>
              <a:t> </a:t>
            </a:r>
            <a:r>
              <a:rPr/>
              <a:t>years</a:t>
            </a:r>
            <a:r>
              <a:rPr/>
              <a:t> </a:t>
            </a:r>
            <a:r>
              <a:rPr/>
              <a:t>with</a:t>
            </a:r>
            <a:r>
              <a:rPr/>
              <a:t> </a:t>
            </a:r>
            <a:r>
              <a:rPr/>
              <a:t>a</a:t>
            </a:r>
            <a:r>
              <a:rPr/>
              <a:t> </a:t>
            </a:r>
            <a:r>
              <a:rPr/>
              <a:t>calibrating</a:t>
            </a:r>
            <a:r>
              <a:rPr/>
              <a:t> </a:t>
            </a:r>
            <a:r>
              <a:rPr/>
              <a:t>year,</a:t>
            </a:r>
            <a:r>
              <a:rPr/>
              <a:t> </a:t>
            </a:r>
            <a:r>
              <a:rPr/>
              <a:t>compare</a:t>
            </a:r>
            <a:r>
              <a:rPr/>
              <a:t> </a:t>
            </a:r>
            <a:r>
              <a:rPr/>
              <a:t>to</a:t>
            </a:r>
            <a:r>
              <a:rPr/>
              <a:t> </a:t>
            </a:r>
            <a:r>
              <a:rPr/>
              <a:t>global</a:t>
            </a:r>
            <a:r>
              <a:rPr/>
              <a:t> </a:t>
            </a:r>
            <a:r>
              <a:rPr/>
              <a:t>survey</a:t>
            </a:r>
            <a:r>
              <a:rPr/>
              <a:t> </a:t>
            </a:r>
            <a:r>
              <a:rPr/>
              <a:t>(Q4)</a:t>
            </a:r>
          </a:p>
        </p:txBody>
      </p:sp>
      <p:pic>
        <p:nvPicPr>
          <p:cNvPr descr="../stitching/stitch_iter_with_errorbar_Q4.png" id="0" name="Picture 1"/>
          <p:cNvPicPr>
            <a:picLocks noGrp="1" noChangeAspect="1"/>
          </p:cNvPicPr>
          <p:nvPr/>
        </p:nvPicPr>
        <p:blipFill>
          <a:blip r:embed="rId2"/>
          <a:stretch>
            <a:fillRect/>
          </a:stretch>
        </p:blipFill>
        <p:spPr bwMode="auto">
          <a:xfrm>
            <a:off x="1574800" y="2159000"/>
            <a:ext cx="6781800" cy="38735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Coverage</a:t>
            </a:r>
            <a:r>
              <a:rPr/>
              <a:t> </a:t>
            </a:r>
            <a:r>
              <a:rPr/>
              <a:t>-</a:t>
            </a:r>
            <a:r>
              <a:rPr/>
              <a:t> </a:t>
            </a:r>
            <a:r>
              <a:rPr/>
              <a:t>Kotaro</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Covariates</a:t>
            </a:r>
            <a:r>
              <a:rPr/>
              <a:t> </a:t>
            </a:r>
            <a:r>
              <a:rPr/>
              <a:t>-</a:t>
            </a:r>
            <a:r>
              <a:rPr/>
              <a:t> </a:t>
            </a:r>
            <a:r>
              <a:rPr/>
              <a:t>Dan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challenge</a:t>
            </a:r>
          </a:p>
        </p:txBody>
      </p:sp>
      <p:sp>
        <p:nvSpPr>
          <p:cNvPr id="3" name="Content Placeholder 2"/>
          <p:cNvSpPr>
            <a:spLocks noGrp="1"/>
          </p:cNvSpPr>
          <p:nvPr>
            <p:ph idx="1"/>
          </p:nvPr>
        </p:nvSpPr>
        <p:spPr/>
        <p:txBody>
          <a:bodyPr/>
          <a:lstStyle/>
          <a:p>
            <a:pPr lvl="0" marL="0" indent="0">
              <a:buNone/>
            </a:pPr>
            <a:r>
              <a:rPr b="1"/>
              <a:t>General question:</a:t>
            </a:r>
            <a:r>
              <a:rPr/>
              <a:t> can geostatistical models solve common survey problems?</a:t>
            </a:r>
          </a:p>
          <a:p>
            <a:pPr lvl="0" marL="0" indent="0">
              <a:buNone/>
            </a:pPr>
            <a:r>
              <a:rPr b="1"/>
              <a:t>Specific focus topics:</a:t>
            </a:r>
          </a:p>
          <a:p>
            <a:pPr lvl="1">
              <a:buAutoNum type="alphaUcParenR"/>
            </a:pPr>
            <a:r>
              <a:rPr/>
              <a:t>Including covariates. Does including a covariate (depth) increase precision, estimate the right depth relationship, and maintain an unbiased index with greater precision compared to not including any covariates (or any one of these questions)? Are there scenarios where that is or isn’t the case?</a:t>
            </a:r>
          </a:p>
          <a:p>
            <a:pPr lvl="1">
              <a:buAutoNum type="alphaUcParenR"/>
            </a:pPr>
            <a:r>
              <a:rPr/>
              <a:t>Changes to spatial coverage from year to year. E.g. If part of the survey (e.g. multiple strata, half the survey area) is missed in some years, can the model recover the index? This includes “hole” filling.</a:t>
            </a:r>
          </a:p>
          <a:p>
            <a:pPr lvl="1">
              <a:buAutoNum startAt="5" type="alphaUcParenR"/>
            </a:pPr>
            <a:r>
              <a:rPr/>
              <a:t>If two surveys with different catchabilities are conducted in parallel at neighbouring divisions, could a model ‘stitch’ these surveys together to provide a unified estimate of the population?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questions</a:t>
            </a:r>
          </a:p>
        </p:txBody>
      </p:sp>
      <p:sp>
        <p:nvSpPr>
          <p:cNvPr id="3" name="Content Placeholder 2"/>
          <p:cNvSpPr>
            <a:spLocks noGrp="1"/>
          </p:cNvSpPr>
          <p:nvPr>
            <p:ph idx="1"/>
          </p:nvPr>
        </p:nvSpPr>
        <p:spPr/>
        <p:txBody>
          <a:bodyPr/>
          <a:lstStyle/>
          <a:p>
            <a:pPr lvl="1"/>
            <a:r>
              <a:rPr/>
              <a:t>Does using an AR1 spatiotemporal field (without factor levels for years) constrain the model too much and result in hyperstability?</a:t>
            </a:r>
          </a:p>
          <a:p>
            <a:pPr lvl="1"/>
            <a:r>
              <a:rPr/>
              <a:t>Are there survey designs that result in the model-based index being more or less precise than the design based index?</a:t>
            </a:r>
          </a:p>
          <a:p>
            <a:pPr lvl="1"/>
            <a:r>
              <a:rPr/>
              <a:t>If the catchability of a survey changed along the time series, say the gear was changed and there was one year of calibration overlap, could the model estimate the catchability (q) offset and provide unbiased estimates of the population available to the contemporary survey as if those gear were used the whole time?</a:t>
            </a:r>
          </a:p>
          <a:p>
            <a:pPr lvl="1"/>
            <a:r>
              <a:rPr/>
              <a:t>Can we obtain an index at age using a geostatistical model?</a:t>
            </a:r>
          </a:p>
          <a:p>
            <a:pPr lvl="1"/>
            <a:r>
              <a:rPr/>
              <a:t>Does the model sufficiently account for spatial correlation and/or is it sufficiently free of assumption so as not to be affected by the stratified sampling design of the survey?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Approach</a:t>
            </a:r>
            <a:r>
              <a:rPr/>
              <a:t> </a:t>
            </a:r>
            <a:r>
              <a:rPr/>
              <a:t>taken</a:t>
            </a:r>
          </a:p>
        </p:txBody>
      </p:sp>
      <p:sp>
        <p:nvSpPr>
          <p:cNvPr id="3" name="Content Placeholder 2"/>
          <p:cNvSpPr>
            <a:spLocks noGrp="1"/>
          </p:cNvSpPr>
          <p:nvPr>
            <p:ph idx="1"/>
          </p:nvPr>
        </p:nvSpPr>
        <p:spPr/>
        <p:txBody>
          <a:bodyPr/>
          <a:lstStyle/>
          <a:p>
            <a:pPr lvl="1">
              <a:buAutoNum type="arabicPeriod"/>
            </a:pPr>
            <a:r>
              <a:rPr/>
              <a:t>Simulate a population and a survey and calculate design-based indices using SimSurvey</a:t>
            </a:r>
          </a:p>
          <a:p>
            <a:pPr lvl="1">
              <a:buAutoNum type="arabicPeriod"/>
            </a:pPr>
            <a:r>
              <a:rPr/>
              <a:t>Fit a geostistical model to the simulated survey data using sdmTMB to obtain model-based indices</a:t>
            </a:r>
          </a:p>
          <a:p>
            <a:pPr lvl="1">
              <a:buAutoNum type="arabicPeriod"/>
            </a:pPr>
            <a:r>
              <a:rPr/>
              <a:t>Iterate the population simulation and data analysis</a:t>
            </a:r>
          </a:p>
          <a:p>
            <a:pPr lvl="1">
              <a:buAutoNum type="arabicPeriod"/>
            </a:pPr>
            <a:r>
              <a:rPr/>
              <a:t>Visually assess the bias and precision of the estimates</a:t>
            </a:r>
          </a:p>
          <a:p>
            <a:pPr lvl="1">
              <a:buAutoNum type="arabicPeriod"/>
            </a:pPr>
            <a:r>
              <a:rPr/>
              <a:t>Modify the simulation settings (e.g., impose partial survey coverage) and repeat setps 1-4</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a:t>
            </a:r>
            <a:r>
              <a:rPr/>
              <a:t> </a:t>
            </a:r>
            <a:r>
              <a:rPr/>
              <a:t>points</a:t>
            </a:r>
            <a:r>
              <a:rPr/>
              <a:t> </a:t>
            </a:r>
            <a:r>
              <a:rPr/>
              <a:t>discussed</a:t>
            </a:r>
          </a:p>
        </p:txBody>
      </p:sp>
      <p:sp>
        <p:nvSpPr>
          <p:cNvPr id="3" name="Content Placeholder 2"/>
          <p:cNvSpPr>
            <a:spLocks noGrp="1"/>
          </p:cNvSpPr>
          <p:nvPr>
            <p:ph idx="1"/>
          </p:nvPr>
        </p:nvSpPr>
        <p:spPr/>
        <p:txBody>
          <a:bodyPr/>
          <a:lstStyle/>
          <a:p>
            <a:pPr lvl="1"/>
            <a:r>
              <a:rPr/>
              <a:t>The capabilities of SimSurvey and sdmTMB</a:t>
            </a:r>
          </a:p>
          <a:p>
            <a:pPr lvl="1"/>
            <a:r>
              <a:rPr/>
              <a:t>Tractable topics to explore</a:t>
            </a:r>
          </a:p>
          <a:p>
            <a:pPr lvl="1"/>
            <a:r>
              <a:rPr/>
              <a:t>Sub-group specific discussions of the focus topics listed in </a:t>
            </a:r>
            <a:r>
              <a:rPr b="1"/>
              <a:t>The challenge</a:t>
            </a:r>
            <a:r>
              <a:rPr/>
              <a:t> slide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Successes</a:t>
            </a:r>
          </a:p>
        </p:txBody>
      </p:sp>
      <p:sp>
        <p:nvSpPr>
          <p:cNvPr id="3" name="Content Placeholder 2"/>
          <p:cNvSpPr>
            <a:spLocks noGrp="1"/>
          </p:cNvSpPr>
          <p:nvPr>
            <p:ph idx="1"/>
          </p:nvPr>
        </p:nvSpPr>
        <p:spPr/>
        <p:txBody>
          <a:bodyPr/>
          <a:lstStyle/>
          <a:p>
            <a:pPr lvl="1"/>
            <a:r>
              <a:rPr/>
              <a:t>Prototype code to help kickstart subgroup explorations</a:t>
            </a:r>
          </a:p>
          <a:p>
            <a:pPr lvl="1"/>
            <a:r>
              <a:rPr/>
              <a:t>Preliminary results from each subgroup</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Challenges</a:t>
            </a:r>
          </a:p>
        </p:txBody>
      </p:sp>
      <p:sp>
        <p:nvSpPr>
          <p:cNvPr id="3" name="Content Placeholder 2"/>
          <p:cNvSpPr>
            <a:spLocks noGrp="1"/>
          </p:cNvSpPr>
          <p:nvPr>
            <p:ph idx="1"/>
          </p:nvPr>
        </p:nvSpPr>
        <p:spPr/>
        <p:txBody>
          <a:bodyPr/>
          <a:lstStyle/>
          <a:p>
            <a:pPr lvl="1"/>
            <a:r>
              <a:rPr/>
              <a:t>Time flies</a:t>
            </a:r>
          </a:p>
          <a:p>
            <a:pPr lvl="1"/>
            <a:r>
              <a:rPr/>
              <a:t>Virtual setting</a:t>
            </a:r>
          </a:p>
          <a:p>
            <a:pPr lvl="1"/>
            <a:r>
              <a:rPr/>
              <a:t>Black-box effect - reverse engineering what is going on</a:t>
            </a:r>
          </a:p>
          <a:p>
            <a:pPr lvl="1"/>
            <a:r>
              <a:rPr/>
              <a:t>Computational demands</a:t>
            </a:r>
          </a:p>
          <a:p>
            <a:pPr lvl="1"/>
            <a:r>
              <a:rPr/>
              <a:t>Visualizing high-dimensional problem / summarizing results</a:t>
            </a:r>
          </a:p>
          <a:p>
            <a:pPr lvl="1"/>
            <a:r>
              <a:rPr/>
              <a:t>Free-form structure - “This bog is thick and easy to get lost in”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far</a:t>
            </a:r>
            <a:r>
              <a:rPr/>
              <a:t> </a:t>
            </a:r>
            <a:r>
              <a:rPr/>
              <a:t>did</a:t>
            </a:r>
            <a:r>
              <a:rPr/>
              <a:t> </a:t>
            </a:r>
            <a:r>
              <a:rPr/>
              <a:t>we</a:t>
            </a:r>
            <a:r>
              <a:rPr/>
              <a:t> </a:t>
            </a:r>
            <a:r>
              <a:rPr/>
              <a:t>get?</a:t>
            </a:r>
          </a:p>
        </p:txBody>
      </p:sp>
      <p:sp>
        <p:nvSpPr>
          <p:cNvPr id="3" name="Content Placeholder 2"/>
          <p:cNvSpPr>
            <a:spLocks noGrp="1"/>
          </p:cNvSpPr>
          <p:nvPr>
            <p:ph idx="1"/>
          </p:nvPr>
        </p:nvSpPr>
        <p:spPr/>
        <p:txBody>
          <a:bodyPr/>
          <a:lstStyle/>
          <a:p>
            <a:pPr lvl="1"/>
            <a:r>
              <a:rPr/>
              <a:t>Lots of brainstorming, some preliminary results</a:t>
            </a:r>
          </a:p>
        </p:txBody>
      </p:sp>
    </p:spTree>
  </p:cSld>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Filling the gaps</dc:title>
  <dc:creator/>
  <cp:keywords/>
  <dcterms:created xsi:type="dcterms:W3CDTF">2021-02-05T17:30:40Z</dcterms:created>
  <dcterms:modified xsi:type="dcterms:W3CDTF">2021-02-05T17:30:40Z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Using simulation to test model-based solutions to survey problems</vt:lpwstr>
  </property>
</Properties>
</file>