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76" r:id="rId5"/>
    <p:sldId id="258" r:id="rId6"/>
    <p:sldId id="268" r:id="rId7"/>
    <p:sldId id="259" r:id="rId8"/>
    <p:sldId id="277" r:id="rId9"/>
    <p:sldId id="260" r:id="rId10"/>
    <p:sldId id="278" r:id="rId11"/>
    <p:sldId id="279" r:id="rId12"/>
    <p:sldId id="261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571A0-BDBC-485E-86A0-73914A35D924}" type="doc">
      <dgm:prSet loTypeId="urn:microsoft.com/office/officeart/2018/2/layout/IconVerticalSolidList" loCatId="icon" qsTypeId="urn:microsoft.com/office/officeart/2005/8/quickstyle/3d1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A3D881-08A6-41B3-BA60-7270E01FB21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Introduction</a:t>
          </a:r>
          <a:endParaRPr lang="en-US" dirty="0"/>
        </a:p>
      </dgm:t>
    </dgm:pt>
    <dgm:pt modelId="{FFDB62DF-F2ED-469A-B424-ADD306528A63}" type="parTrans" cxnId="{A1E0812F-24FE-461A-9160-3B4941873182}">
      <dgm:prSet/>
      <dgm:spPr/>
      <dgm:t>
        <a:bodyPr/>
        <a:lstStyle/>
        <a:p>
          <a:endParaRPr lang="en-US"/>
        </a:p>
      </dgm:t>
    </dgm:pt>
    <dgm:pt modelId="{3018EAC3-27AB-4CB9-BD5F-0456AA2ADF6E}" type="sibTrans" cxnId="{A1E0812F-24FE-461A-9160-3B4941873182}">
      <dgm:prSet/>
      <dgm:spPr/>
      <dgm:t>
        <a:bodyPr/>
        <a:lstStyle/>
        <a:p>
          <a:endParaRPr lang="en-US"/>
        </a:p>
      </dgm:t>
    </dgm:pt>
    <dgm:pt modelId="{A2FB4D41-6ECC-48BE-8844-A1CB02DB58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Contexte &amp; Dataset</a:t>
          </a:r>
          <a:endParaRPr lang="en-US"/>
        </a:p>
      </dgm:t>
    </dgm:pt>
    <dgm:pt modelId="{4C0FD365-6F33-4EC7-9E99-32F07D6CF813}" type="parTrans" cxnId="{E0E76D55-B8BC-47CE-B757-EA54EF9E8865}">
      <dgm:prSet/>
      <dgm:spPr/>
      <dgm:t>
        <a:bodyPr/>
        <a:lstStyle/>
        <a:p>
          <a:endParaRPr lang="en-US"/>
        </a:p>
      </dgm:t>
    </dgm:pt>
    <dgm:pt modelId="{7257DFF8-26A9-4554-A736-6CCDC49E4695}" type="sibTrans" cxnId="{E0E76D55-B8BC-47CE-B757-EA54EF9E8865}">
      <dgm:prSet/>
      <dgm:spPr/>
      <dgm:t>
        <a:bodyPr/>
        <a:lstStyle/>
        <a:p>
          <a:endParaRPr lang="en-US"/>
        </a:p>
      </dgm:t>
    </dgm:pt>
    <dgm:pt modelId="{955CD8F9-66CB-427B-BD13-3E652E7ED22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Pré-</a:t>
          </a:r>
          <a:r>
            <a:rPr lang="fr-FR" dirty="0" err="1"/>
            <a:t>processing</a:t>
          </a:r>
          <a:r>
            <a:rPr lang="fr-FR" dirty="0"/>
            <a:t> et visualisation</a:t>
          </a:r>
          <a:endParaRPr lang="en-US" dirty="0"/>
        </a:p>
      </dgm:t>
    </dgm:pt>
    <dgm:pt modelId="{FC3BAED0-B480-46AE-8D10-CAFEDAEE615A}" type="parTrans" cxnId="{F45DA77E-9A0A-4BFB-AD9C-B7F3D5D60BDA}">
      <dgm:prSet/>
      <dgm:spPr/>
      <dgm:t>
        <a:bodyPr/>
        <a:lstStyle/>
        <a:p>
          <a:endParaRPr lang="en-US"/>
        </a:p>
      </dgm:t>
    </dgm:pt>
    <dgm:pt modelId="{032AC459-6E1F-4D04-BC13-B81802A9F483}" type="sibTrans" cxnId="{F45DA77E-9A0A-4BFB-AD9C-B7F3D5D60BDA}">
      <dgm:prSet/>
      <dgm:spPr/>
      <dgm:t>
        <a:bodyPr/>
        <a:lstStyle/>
        <a:p>
          <a:endParaRPr lang="en-US"/>
        </a:p>
      </dgm:t>
    </dgm:pt>
    <dgm:pt modelId="{1162CC2B-CBCF-4B0E-B56F-CFA1D7A7A27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Modèles de prédictions</a:t>
          </a:r>
          <a:endParaRPr lang="en-US"/>
        </a:p>
      </dgm:t>
    </dgm:pt>
    <dgm:pt modelId="{C0514E84-1996-4785-815E-4885D0035708}" type="parTrans" cxnId="{29BA2277-A29E-4BF2-B5AD-DAA2A38C5C26}">
      <dgm:prSet/>
      <dgm:spPr/>
      <dgm:t>
        <a:bodyPr/>
        <a:lstStyle/>
        <a:p>
          <a:endParaRPr lang="en-US"/>
        </a:p>
      </dgm:t>
    </dgm:pt>
    <dgm:pt modelId="{8827B19D-8D76-4AA7-81A6-9B9DB9E40B31}" type="sibTrans" cxnId="{29BA2277-A29E-4BF2-B5AD-DAA2A38C5C26}">
      <dgm:prSet/>
      <dgm:spPr/>
      <dgm:t>
        <a:bodyPr/>
        <a:lstStyle/>
        <a:p>
          <a:endParaRPr lang="en-US"/>
        </a:p>
      </dgm:t>
    </dgm:pt>
    <dgm:pt modelId="{69AA5750-796B-459D-89C4-3602F26E16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Conclusions</a:t>
          </a:r>
          <a:endParaRPr lang="en-US"/>
        </a:p>
      </dgm:t>
    </dgm:pt>
    <dgm:pt modelId="{2AA837C8-E042-49D5-A69E-7FD134418619}" type="parTrans" cxnId="{50D1675E-0CEC-4C81-A693-41D850723A87}">
      <dgm:prSet/>
      <dgm:spPr/>
      <dgm:t>
        <a:bodyPr/>
        <a:lstStyle/>
        <a:p>
          <a:endParaRPr lang="en-US"/>
        </a:p>
      </dgm:t>
    </dgm:pt>
    <dgm:pt modelId="{9C4A3035-EDD7-4F94-9061-399C75A406C9}" type="sibTrans" cxnId="{50D1675E-0CEC-4C81-A693-41D850723A87}">
      <dgm:prSet/>
      <dgm:spPr/>
      <dgm:t>
        <a:bodyPr/>
        <a:lstStyle/>
        <a:p>
          <a:endParaRPr lang="en-US"/>
        </a:p>
      </dgm:t>
    </dgm:pt>
    <dgm:pt modelId="{00966F7F-BCB0-4C18-B351-02C12996B552}" type="pres">
      <dgm:prSet presAssocID="{F83571A0-BDBC-485E-86A0-73914A35D924}" presName="root" presStyleCnt="0">
        <dgm:presLayoutVars>
          <dgm:dir/>
          <dgm:resizeHandles val="exact"/>
        </dgm:presLayoutVars>
      </dgm:prSet>
      <dgm:spPr/>
    </dgm:pt>
    <dgm:pt modelId="{A6539893-975B-4426-9FE2-AA01EF4EB041}" type="pres">
      <dgm:prSet presAssocID="{65A3D881-08A6-41B3-BA60-7270E01FB21D}" presName="compNode" presStyleCnt="0"/>
      <dgm:spPr/>
    </dgm:pt>
    <dgm:pt modelId="{90843886-E9CD-478E-B4BC-3F0D81DDFCA8}" type="pres">
      <dgm:prSet presAssocID="{65A3D881-08A6-41B3-BA60-7270E01FB21D}" presName="bgRect" presStyleLbl="bgShp" presStyleIdx="0" presStyleCnt="5"/>
      <dgm:spPr/>
    </dgm:pt>
    <dgm:pt modelId="{3F6EEC59-2576-4C97-9DC8-6E8F7101EF3C}" type="pres">
      <dgm:prSet presAssocID="{65A3D881-08A6-41B3-BA60-7270E01FB2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D17C15A-F35E-4A1E-A284-9DBB7115DE2F}" type="pres">
      <dgm:prSet presAssocID="{65A3D881-08A6-41B3-BA60-7270E01FB21D}" presName="spaceRect" presStyleCnt="0"/>
      <dgm:spPr/>
    </dgm:pt>
    <dgm:pt modelId="{A9D74517-B244-4C72-9534-47656097D0DB}" type="pres">
      <dgm:prSet presAssocID="{65A3D881-08A6-41B3-BA60-7270E01FB21D}" presName="parTx" presStyleLbl="revTx" presStyleIdx="0" presStyleCnt="5">
        <dgm:presLayoutVars>
          <dgm:chMax val="0"/>
          <dgm:chPref val="0"/>
        </dgm:presLayoutVars>
      </dgm:prSet>
      <dgm:spPr/>
    </dgm:pt>
    <dgm:pt modelId="{7DE9330B-BB93-41CE-8E89-A66ED979F3A4}" type="pres">
      <dgm:prSet presAssocID="{3018EAC3-27AB-4CB9-BD5F-0456AA2ADF6E}" presName="sibTrans" presStyleCnt="0"/>
      <dgm:spPr/>
    </dgm:pt>
    <dgm:pt modelId="{A72F8C7A-CCDA-44AB-9F5A-31FB7D496984}" type="pres">
      <dgm:prSet presAssocID="{A2FB4D41-6ECC-48BE-8844-A1CB02DB58C4}" presName="compNode" presStyleCnt="0"/>
      <dgm:spPr/>
    </dgm:pt>
    <dgm:pt modelId="{2F062BBC-5A90-4116-9ED8-C21D48EDE539}" type="pres">
      <dgm:prSet presAssocID="{A2FB4D41-6ECC-48BE-8844-A1CB02DB58C4}" presName="bgRect" presStyleLbl="bgShp" presStyleIdx="1" presStyleCnt="5"/>
      <dgm:spPr/>
    </dgm:pt>
    <dgm:pt modelId="{4656AE14-BED0-4523-B4AF-002F5C5D9DED}" type="pres">
      <dgm:prSet presAssocID="{A2FB4D41-6ECC-48BE-8844-A1CB02DB58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F5C830-D7FF-4040-8C1D-2972ADF767DF}" type="pres">
      <dgm:prSet presAssocID="{A2FB4D41-6ECC-48BE-8844-A1CB02DB58C4}" presName="spaceRect" presStyleCnt="0"/>
      <dgm:spPr/>
    </dgm:pt>
    <dgm:pt modelId="{331AC840-62D8-4ADE-BBEC-6993C7FD6AEC}" type="pres">
      <dgm:prSet presAssocID="{A2FB4D41-6ECC-48BE-8844-A1CB02DB58C4}" presName="parTx" presStyleLbl="revTx" presStyleIdx="1" presStyleCnt="5">
        <dgm:presLayoutVars>
          <dgm:chMax val="0"/>
          <dgm:chPref val="0"/>
        </dgm:presLayoutVars>
      </dgm:prSet>
      <dgm:spPr/>
    </dgm:pt>
    <dgm:pt modelId="{DFD8FC82-2F19-4E4A-8709-B42F58532DD7}" type="pres">
      <dgm:prSet presAssocID="{7257DFF8-26A9-4554-A736-6CCDC49E4695}" presName="sibTrans" presStyleCnt="0"/>
      <dgm:spPr/>
    </dgm:pt>
    <dgm:pt modelId="{4AE635DE-A52A-4385-9260-C86E475D1E4C}" type="pres">
      <dgm:prSet presAssocID="{955CD8F9-66CB-427B-BD13-3E652E7ED222}" presName="compNode" presStyleCnt="0"/>
      <dgm:spPr/>
    </dgm:pt>
    <dgm:pt modelId="{7C48397E-B511-4696-8654-1E4FE3207CB3}" type="pres">
      <dgm:prSet presAssocID="{955CD8F9-66CB-427B-BD13-3E652E7ED222}" presName="bgRect" presStyleLbl="bgShp" presStyleIdx="2" presStyleCnt="5"/>
      <dgm:spPr/>
    </dgm:pt>
    <dgm:pt modelId="{CF753C96-4ECC-4E46-A452-3580DD99871D}" type="pres">
      <dgm:prSet presAssocID="{955CD8F9-66CB-427B-BD13-3E652E7ED2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30BAF4-C230-4A66-96E5-C8EDF378E453}" type="pres">
      <dgm:prSet presAssocID="{955CD8F9-66CB-427B-BD13-3E652E7ED222}" presName="spaceRect" presStyleCnt="0"/>
      <dgm:spPr/>
    </dgm:pt>
    <dgm:pt modelId="{2461ABA5-E971-4AF0-8441-0905FB3FCBF2}" type="pres">
      <dgm:prSet presAssocID="{955CD8F9-66CB-427B-BD13-3E652E7ED222}" presName="parTx" presStyleLbl="revTx" presStyleIdx="2" presStyleCnt="5">
        <dgm:presLayoutVars>
          <dgm:chMax val="0"/>
          <dgm:chPref val="0"/>
        </dgm:presLayoutVars>
      </dgm:prSet>
      <dgm:spPr/>
    </dgm:pt>
    <dgm:pt modelId="{928193D8-CF5C-4F39-A556-EDBC6D67B8B4}" type="pres">
      <dgm:prSet presAssocID="{032AC459-6E1F-4D04-BC13-B81802A9F483}" presName="sibTrans" presStyleCnt="0"/>
      <dgm:spPr/>
    </dgm:pt>
    <dgm:pt modelId="{D118F3E9-F864-4854-BAE4-C4C4555FE424}" type="pres">
      <dgm:prSet presAssocID="{1162CC2B-CBCF-4B0E-B56F-CFA1D7A7A277}" presName="compNode" presStyleCnt="0"/>
      <dgm:spPr/>
    </dgm:pt>
    <dgm:pt modelId="{B560E094-C6D6-466F-8F1A-E189D5CF78C4}" type="pres">
      <dgm:prSet presAssocID="{1162CC2B-CBCF-4B0E-B56F-CFA1D7A7A277}" presName="bgRect" presStyleLbl="bgShp" presStyleIdx="3" presStyleCnt="5"/>
      <dgm:spPr/>
    </dgm:pt>
    <dgm:pt modelId="{1F51F4D5-8638-4A36-A0E6-948381AADF39}" type="pres">
      <dgm:prSet presAssocID="{1162CC2B-CBCF-4B0E-B56F-CFA1D7A7A2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20E16B88-93AF-40DD-95B7-03E1855E4386}" type="pres">
      <dgm:prSet presAssocID="{1162CC2B-CBCF-4B0E-B56F-CFA1D7A7A277}" presName="spaceRect" presStyleCnt="0"/>
      <dgm:spPr/>
    </dgm:pt>
    <dgm:pt modelId="{2CB51742-34AE-4198-AFDA-4C3B857D6190}" type="pres">
      <dgm:prSet presAssocID="{1162CC2B-CBCF-4B0E-B56F-CFA1D7A7A277}" presName="parTx" presStyleLbl="revTx" presStyleIdx="3" presStyleCnt="5">
        <dgm:presLayoutVars>
          <dgm:chMax val="0"/>
          <dgm:chPref val="0"/>
        </dgm:presLayoutVars>
      </dgm:prSet>
      <dgm:spPr/>
    </dgm:pt>
    <dgm:pt modelId="{8A3A0AFA-FC4C-4D92-9BF9-D0B215900359}" type="pres">
      <dgm:prSet presAssocID="{8827B19D-8D76-4AA7-81A6-9B9DB9E40B31}" presName="sibTrans" presStyleCnt="0"/>
      <dgm:spPr/>
    </dgm:pt>
    <dgm:pt modelId="{E9A4DB09-7F58-49CC-9D7E-838A854011DB}" type="pres">
      <dgm:prSet presAssocID="{69AA5750-796B-459D-89C4-3602F26E162D}" presName="compNode" presStyleCnt="0"/>
      <dgm:spPr/>
    </dgm:pt>
    <dgm:pt modelId="{DDC40744-5038-4456-BFE1-9373964A056B}" type="pres">
      <dgm:prSet presAssocID="{69AA5750-796B-459D-89C4-3602F26E162D}" presName="bgRect" presStyleLbl="bgShp" presStyleIdx="4" presStyleCnt="5"/>
      <dgm:spPr/>
    </dgm:pt>
    <dgm:pt modelId="{B18F1756-6FB4-4FFA-9530-527B5425970C}" type="pres">
      <dgm:prSet presAssocID="{69AA5750-796B-459D-89C4-3602F26E16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FD90B9-3534-47BA-AD0D-0345A0FF81D8}" type="pres">
      <dgm:prSet presAssocID="{69AA5750-796B-459D-89C4-3602F26E162D}" presName="spaceRect" presStyleCnt="0"/>
      <dgm:spPr/>
    </dgm:pt>
    <dgm:pt modelId="{EB1D50B2-1900-41DE-99EB-851DC293903E}" type="pres">
      <dgm:prSet presAssocID="{69AA5750-796B-459D-89C4-3602F26E16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FB711B-87E6-4D1C-B88C-D0F6C4FEFED5}" type="presOf" srcId="{F83571A0-BDBC-485E-86A0-73914A35D924}" destId="{00966F7F-BCB0-4C18-B351-02C12996B552}" srcOrd="0" destOrd="0" presId="urn:microsoft.com/office/officeart/2018/2/layout/IconVerticalSolidList"/>
    <dgm:cxn modelId="{A1E0812F-24FE-461A-9160-3B4941873182}" srcId="{F83571A0-BDBC-485E-86A0-73914A35D924}" destId="{65A3D881-08A6-41B3-BA60-7270E01FB21D}" srcOrd="0" destOrd="0" parTransId="{FFDB62DF-F2ED-469A-B424-ADD306528A63}" sibTransId="{3018EAC3-27AB-4CB9-BD5F-0456AA2ADF6E}"/>
    <dgm:cxn modelId="{50D1675E-0CEC-4C81-A693-41D850723A87}" srcId="{F83571A0-BDBC-485E-86A0-73914A35D924}" destId="{69AA5750-796B-459D-89C4-3602F26E162D}" srcOrd="4" destOrd="0" parTransId="{2AA837C8-E042-49D5-A69E-7FD134418619}" sibTransId="{9C4A3035-EDD7-4F94-9061-399C75A406C9}"/>
    <dgm:cxn modelId="{DE989570-12C5-4707-AAC8-5F8622FF1A28}" type="presOf" srcId="{1162CC2B-CBCF-4B0E-B56F-CFA1D7A7A277}" destId="{2CB51742-34AE-4198-AFDA-4C3B857D6190}" srcOrd="0" destOrd="0" presId="urn:microsoft.com/office/officeart/2018/2/layout/IconVerticalSolidList"/>
    <dgm:cxn modelId="{E0E76D55-B8BC-47CE-B757-EA54EF9E8865}" srcId="{F83571A0-BDBC-485E-86A0-73914A35D924}" destId="{A2FB4D41-6ECC-48BE-8844-A1CB02DB58C4}" srcOrd="1" destOrd="0" parTransId="{4C0FD365-6F33-4EC7-9E99-32F07D6CF813}" sibTransId="{7257DFF8-26A9-4554-A736-6CCDC49E4695}"/>
    <dgm:cxn modelId="{29BA2277-A29E-4BF2-B5AD-DAA2A38C5C26}" srcId="{F83571A0-BDBC-485E-86A0-73914A35D924}" destId="{1162CC2B-CBCF-4B0E-B56F-CFA1D7A7A277}" srcOrd="3" destOrd="0" parTransId="{C0514E84-1996-4785-815E-4885D0035708}" sibTransId="{8827B19D-8D76-4AA7-81A6-9B9DB9E40B31}"/>
    <dgm:cxn modelId="{F45DA77E-9A0A-4BFB-AD9C-B7F3D5D60BDA}" srcId="{F83571A0-BDBC-485E-86A0-73914A35D924}" destId="{955CD8F9-66CB-427B-BD13-3E652E7ED222}" srcOrd="2" destOrd="0" parTransId="{FC3BAED0-B480-46AE-8D10-CAFEDAEE615A}" sibTransId="{032AC459-6E1F-4D04-BC13-B81802A9F483}"/>
    <dgm:cxn modelId="{4781E689-660F-40CB-9B6E-52D500609105}" type="presOf" srcId="{955CD8F9-66CB-427B-BD13-3E652E7ED222}" destId="{2461ABA5-E971-4AF0-8441-0905FB3FCBF2}" srcOrd="0" destOrd="0" presId="urn:microsoft.com/office/officeart/2018/2/layout/IconVerticalSolidList"/>
    <dgm:cxn modelId="{3F0C69D7-7108-4D51-9EFC-B63E11CAB998}" type="presOf" srcId="{65A3D881-08A6-41B3-BA60-7270E01FB21D}" destId="{A9D74517-B244-4C72-9534-47656097D0DB}" srcOrd="0" destOrd="0" presId="urn:microsoft.com/office/officeart/2018/2/layout/IconVerticalSolidList"/>
    <dgm:cxn modelId="{04C69AEB-219B-43B4-BEEC-A903950FBE3B}" type="presOf" srcId="{69AA5750-796B-459D-89C4-3602F26E162D}" destId="{EB1D50B2-1900-41DE-99EB-851DC293903E}" srcOrd="0" destOrd="0" presId="urn:microsoft.com/office/officeart/2018/2/layout/IconVerticalSolidList"/>
    <dgm:cxn modelId="{DC0DA4F1-A5CE-4F49-9572-7D59A8BD6C80}" type="presOf" srcId="{A2FB4D41-6ECC-48BE-8844-A1CB02DB58C4}" destId="{331AC840-62D8-4ADE-BBEC-6993C7FD6AEC}" srcOrd="0" destOrd="0" presId="urn:microsoft.com/office/officeart/2018/2/layout/IconVerticalSolidList"/>
    <dgm:cxn modelId="{256561A8-D9C2-4AE6-BAE4-439ECD895F1B}" type="presParOf" srcId="{00966F7F-BCB0-4C18-B351-02C12996B552}" destId="{A6539893-975B-4426-9FE2-AA01EF4EB041}" srcOrd="0" destOrd="0" presId="urn:microsoft.com/office/officeart/2018/2/layout/IconVerticalSolidList"/>
    <dgm:cxn modelId="{8A235359-7F7D-4B1F-96C6-7E7EC955D046}" type="presParOf" srcId="{A6539893-975B-4426-9FE2-AA01EF4EB041}" destId="{90843886-E9CD-478E-B4BC-3F0D81DDFCA8}" srcOrd="0" destOrd="0" presId="urn:microsoft.com/office/officeart/2018/2/layout/IconVerticalSolidList"/>
    <dgm:cxn modelId="{8D8D34FE-61A1-47D8-B664-856860BCC890}" type="presParOf" srcId="{A6539893-975B-4426-9FE2-AA01EF4EB041}" destId="{3F6EEC59-2576-4C97-9DC8-6E8F7101EF3C}" srcOrd="1" destOrd="0" presId="urn:microsoft.com/office/officeart/2018/2/layout/IconVerticalSolidList"/>
    <dgm:cxn modelId="{6089771C-475F-4C05-AA92-E1D4CF7F2244}" type="presParOf" srcId="{A6539893-975B-4426-9FE2-AA01EF4EB041}" destId="{7D17C15A-F35E-4A1E-A284-9DBB7115DE2F}" srcOrd="2" destOrd="0" presId="urn:microsoft.com/office/officeart/2018/2/layout/IconVerticalSolidList"/>
    <dgm:cxn modelId="{C3D1C728-0464-4CEF-A4C3-836D1EF063ED}" type="presParOf" srcId="{A6539893-975B-4426-9FE2-AA01EF4EB041}" destId="{A9D74517-B244-4C72-9534-47656097D0DB}" srcOrd="3" destOrd="0" presId="urn:microsoft.com/office/officeart/2018/2/layout/IconVerticalSolidList"/>
    <dgm:cxn modelId="{2D3537CC-B6AB-4557-838A-1CA89984A05A}" type="presParOf" srcId="{00966F7F-BCB0-4C18-B351-02C12996B552}" destId="{7DE9330B-BB93-41CE-8E89-A66ED979F3A4}" srcOrd="1" destOrd="0" presId="urn:microsoft.com/office/officeart/2018/2/layout/IconVerticalSolidList"/>
    <dgm:cxn modelId="{F8A3D411-A5C1-41CD-BE7E-0C5210E29FAF}" type="presParOf" srcId="{00966F7F-BCB0-4C18-B351-02C12996B552}" destId="{A72F8C7A-CCDA-44AB-9F5A-31FB7D496984}" srcOrd="2" destOrd="0" presId="urn:microsoft.com/office/officeart/2018/2/layout/IconVerticalSolidList"/>
    <dgm:cxn modelId="{7F14E6CD-4CF3-4F1C-9AA4-AA1806EE8168}" type="presParOf" srcId="{A72F8C7A-CCDA-44AB-9F5A-31FB7D496984}" destId="{2F062BBC-5A90-4116-9ED8-C21D48EDE539}" srcOrd="0" destOrd="0" presId="urn:microsoft.com/office/officeart/2018/2/layout/IconVerticalSolidList"/>
    <dgm:cxn modelId="{E46E7870-AECA-4A13-BE95-B03FA44222DA}" type="presParOf" srcId="{A72F8C7A-CCDA-44AB-9F5A-31FB7D496984}" destId="{4656AE14-BED0-4523-B4AF-002F5C5D9DED}" srcOrd="1" destOrd="0" presId="urn:microsoft.com/office/officeart/2018/2/layout/IconVerticalSolidList"/>
    <dgm:cxn modelId="{4FBD6808-A3D6-49F8-92A7-D555710F1CE1}" type="presParOf" srcId="{A72F8C7A-CCDA-44AB-9F5A-31FB7D496984}" destId="{D5F5C830-D7FF-4040-8C1D-2972ADF767DF}" srcOrd="2" destOrd="0" presId="urn:microsoft.com/office/officeart/2018/2/layout/IconVerticalSolidList"/>
    <dgm:cxn modelId="{0871D97A-D3CA-4077-BCCC-12744974F6AA}" type="presParOf" srcId="{A72F8C7A-CCDA-44AB-9F5A-31FB7D496984}" destId="{331AC840-62D8-4ADE-BBEC-6993C7FD6AEC}" srcOrd="3" destOrd="0" presId="urn:microsoft.com/office/officeart/2018/2/layout/IconVerticalSolidList"/>
    <dgm:cxn modelId="{6F7A33B0-D572-4BC0-BEA0-9641522AE7AA}" type="presParOf" srcId="{00966F7F-BCB0-4C18-B351-02C12996B552}" destId="{DFD8FC82-2F19-4E4A-8709-B42F58532DD7}" srcOrd="3" destOrd="0" presId="urn:microsoft.com/office/officeart/2018/2/layout/IconVerticalSolidList"/>
    <dgm:cxn modelId="{29370F19-5DD2-4550-ACD2-40DCC27CC542}" type="presParOf" srcId="{00966F7F-BCB0-4C18-B351-02C12996B552}" destId="{4AE635DE-A52A-4385-9260-C86E475D1E4C}" srcOrd="4" destOrd="0" presId="urn:microsoft.com/office/officeart/2018/2/layout/IconVerticalSolidList"/>
    <dgm:cxn modelId="{52B46F9D-6885-4712-9E43-9847F6D69108}" type="presParOf" srcId="{4AE635DE-A52A-4385-9260-C86E475D1E4C}" destId="{7C48397E-B511-4696-8654-1E4FE3207CB3}" srcOrd="0" destOrd="0" presId="urn:microsoft.com/office/officeart/2018/2/layout/IconVerticalSolidList"/>
    <dgm:cxn modelId="{9790C7F1-6F4E-4A5D-A32D-358D7265967B}" type="presParOf" srcId="{4AE635DE-A52A-4385-9260-C86E475D1E4C}" destId="{CF753C96-4ECC-4E46-A452-3580DD99871D}" srcOrd="1" destOrd="0" presId="urn:microsoft.com/office/officeart/2018/2/layout/IconVerticalSolidList"/>
    <dgm:cxn modelId="{AA1F72A4-C3FE-4B9A-8571-A1ADC6F711A6}" type="presParOf" srcId="{4AE635DE-A52A-4385-9260-C86E475D1E4C}" destId="{4030BAF4-C230-4A66-96E5-C8EDF378E453}" srcOrd="2" destOrd="0" presId="urn:microsoft.com/office/officeart/2018/2/layout/IconVerticalSolidList"/>
    <dgm:cxn modelId="{436A8F9E-9F07-4C59-82C2-FD4232FDCA95}" type="presParOf" srcId="{4AE635DE-A52A-4385-9260-C86E475D1E4C}" destId="{2461ABA5-E971-4AF0-8441-0905FB3FCBF2}" srcOrd="3" destOrd="0" presId="urn:microsoft.com/office/officeart/2018/2/layout/IconVerticalSolidList"/>
    <dgm:cxn modelId="{0A9B5947-1E68-491E-8902-20D31E1F7431}" type="presParOf" srcId="{00966F7F-BCB0-4C18-B351-02C12996B552}" destId="{928193D8-CF5C-4F39-A556-EDBC6D67B8B4}" srcOrd="5" destOrd="0" presId="urn:microsoft.com/office/officeart/2018/2/layout/IconVerticalSolidList"/>
    <dgm:cxn modelId="{A5160012-4A18-4EC8-84D4-31AC2E9F2143}" type="presParOf" srcId="{00966F7F-BCB0-4C18-B351-02C12996B552}" destId="{D118F3E9-F864-4854-BAE4-C4C4555FE424}" srcOrd="6" destOrd="0" presId="urn:microsoft.com/office/officeart/2018/2/layout/IconVerticalSolidList"/>
    <dgm:cxn modelId="{5BD81F88-5454-4438-83E0-194ABF2FCEF8}" type="presParOf" srcId="{D118F3E9-F864-4854-BAE4-C4C4555FE424}" destId="{B560E094-C6D6-466F-8F1A-E189D5CF78C4}" srcOrd="0" destOrd="0" presId="urn:microsoft.com/office/officeart/2018/2/layout/IconVerticalSolidList"/>
    <dgm:cxn modelId="{A5320051-41CE-4510-8F8A-8B4C69319BA1}" type="presParOf" srcId="{D118F3E9-F864-4854-BAE4-C4C4555FE424}" destId="{1F51F4D5-8638-4A36-A0E6-948381AADF39}" srcOrd="1" destOrd="0" presId="urn:microsoft.com/office/officeart/2018/2/layout/IconVerticalSolidList"/>
    <dgm:cxn modelId="{B547C027-7FC4-4BAF-9724-6CCB11658957}" type="presParOf" srcId="{D118F3E9-F864-4854-BAE4-C4C4555FE424}" destId="{20E16B88-93AF-40DD-95B7-03E1855E4386}" srcOrd="2" destOrd="0" presId="urn:microsoft.com/office/officeart/2018/2/layout/IconVerticalSolidList"/>
    <dgm:cxn modelId="{DC13EB8D-691B-408D-B1A6-F92A0600C8D2}" type="presParOf" srcId="{D118F3E9-F864-4854-BAE4-C4C4555FE424}" destId="{2CB51742-34AE-4198-AFDA-4C3B857D6190}" srcOrd="3" destOrd="0" presId="urn:microsoft.com/office/officeart/2018/2/layout/IconVerticalSolidList"/>
    <dgm:cxn modelId="{6D2D3E8E-B8BE-43A1-96B9-AEE70DCA8E8F}" type="presParOf" srcId="{00966F7F-BCB0-4C18-B351-02C12996B552}" destId="{8A3A0AFA-FC4C-4D92-9BF9-D0B215900359}" srcOrd="7" destOrd="0" presId="urn:microsoft.com/office/officeart/2018/2/layout/IconVerticalSolidList"/>
    <dgm:cxn modelId="{882B6600-A4FA-49F0-8F4E-CB9270B264CC}" type="presParOf" srcId="{00966F7F-BCB0-4C18-B351-02C12996B552}" destId="{E9A4DB09-7F58-49CC-9D7E-838A854011DB}" srcOrd="8" destOrd="0" presId="urn:microsoft.com/office/officeart/2018/2/layout/IconVerticalSolidList"/>
    <dgm:cxn modelId="{8F2FB3A9-11D9-4A55-83CD-90B165511D76}" type="presParOf" srcId="{E9A4DB09-7F58-49CC-9D7E-838A854011DB}" destId="{DDC40744-5038-4456-BFE1-9373964A056B}" srcOrd="0" destOrd="0" presId="urn:microsoft.com/office/officeart/2018/2/layout/IconVerticalSolidList"/>
    <dgm:cxn modelId="{7C6ED004-917A-4466-80DD-9D7B38A95858}" type="presParOf" srcId="{E9A4DB09-7F58-49CC-9D7E-838A854011DB}" destId="{B18F1756-6FB4-4FFA-9530-527B5425970C}" srcOrd="1" destOrd="0" presId="urn:microsoft.com/office/officeart/2018/2/layout/IconVerticalSolidList"/>
    <dgm:cxn modelId="{05936F24-C6A0-45BB-A70F-E7C3830AD614}" type="presParOf" srcId="{E9A4DB09-7F58-49CC-9D7E-838A854011DB}" destId="{48FD90B9-3534-47BA-AD0D-0345A0FF81D8}" srcOrd="2" destOrd="0" presId="urn:microsoft.com/office/officeart/2018/2/layout/IconVerticalSolidList"/>
    <dgm:cxn modelId="{0179E16F-0256-434E-9526-39EC2A45192B}" type="presParOf" srcId="{E9A4DB09-7F58-49CC-9D7E-838A854011DB}" destId="{EB1D50B2-1900-41DE-99EB-851DC29390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43886-E9CD-478E-B4BC-3F0D81DDFCA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lumMod val="9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F6EEC59-2576-4C97-9DC8-6E8F7101EF3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D74517-B244-4C72-9534-47656097D0D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Introduction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2F062BBC-5A90-4116-9ED8-C21D48EDE539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lumMod val="9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656AE14-BED0-4523-B4AF-002F5C5D9DED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1AC840-62D8-4ADE-BBEC-6993C7FD6AEC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Contexte &amp; Dataset</a:t>
          </a:r>
          <a:endParaRPr lang="en-US" sz="1900" kern="1200"/>
        </a:p>
      </dsp:txBody>
      <dsp:txXfrm>
        <a:off x="1131174" y="1228812"/>
        <a:ext cx="5382429" cy="979371"/>
      </dsp:txXfrm>
    </dsp:sp>
    <dsp:sp modelId="{7C48397E-B511-4696-8654-1E4FE3207CB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lumMod val="9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F753C96-4ECC-4E46-A452-3580DD99871D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1ABA5-E971-4AF0-8441-0905FB3FCBF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Pré-</a:t>
          </a:r>
          <a:r>
            <a:rPr lang="fr-FR" sz="1900" kern="1200" dirty="0" err="1"/>
            <a:t>processing</a:t>
          </a:r>
          <a:r>
            <a:rPr lang="fr-FR" sz="1900" kern="1200" dirty="0"/>
            <a:t> et visualisation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B560E094-C6D6-466F-8F1A-E189D5CF78C4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lumMod val="9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51F4D5-8638-4A36-A0E6-948381AADF3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B51742-34AE-4198-AFDA-4C3B857D619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Modèles de prédictions</a:t>
          </a:r>
          <a:endParaRPr lang="en-US" sz="1900" kern="1200"/>
        </a:p>
      </dsp:txBody>
      <dsp:txXfrm>
        <a:off x="1131174" y="3677241"/>
        <a:ext cx="5382429" cy="979371"/>
      </dsp:txXfrm>
    </dsp:sp>
    <dsp:sp modelId="{DDC40744-5038-4456-BFE1-9373964A056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bg1">
                <a:lumMod val="9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bg1">
                <a:lumMod val="9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1">
                <a:lumMod val="9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18F1756-6FB4-4FFA-9530-527B5425970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D50B2-1900-41DE-99EB-851DC293903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2CA0A-C413-4FAE-BAB6-B9FEB15077AB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766C-5F08-4C81-93DB-1A7C4CDD6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60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qu’est ce que L’IA / Machine Learning / </a:t>
            </a:r>
            <a:r>
              <a:rPr lang="fr-FR" dirty="0" err="1"/>
              <a:t>Deep</a:t>
            </a:r>
            <a:r>
              <a:rPr lang="fr-FR" dirty="0"/>
              <a:t> Learning : </a:t>
            </a:r>
            <a:r>
              <a:rPr lang="fr-FR" dirty="0" err="1"/>
              <a:t>Defintions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F766C-5F08-4C81-93DB-1A7C4CDD66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72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24FC8-CD5B-4801-990E-E2C150225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EC904F-7CF2-43C3-BC27-251AD53C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B9461-6FF8-47AD-A93F-2C73E335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AE809E-E88F-4699-95C3-CF3E0432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A7398-F8A2-4AEA-B07E-7FCC2ACA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87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CD0F67-B742-4311-8F6C-DE4090FA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17FAB1-79E1-466C-8C61-36950D3DB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CC0E4-0390-4077-A92E-17319833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94422-F2E8-40FD-970B-8B3C195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9686D-68AD-4F5D-B330-30363D46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BC0B95-5C55-43E0-95BE-9B829ED5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4F2746-65EB-4275-94D5-478EB069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9B0CA-AAFC-408A-BFBD-C172BE84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F356F-556F-4275-A47A-7ED1D349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01325-8CCB-47CF-8ADC-7E5056A1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2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21604-202C-4C56-B031-F75C284F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27332-D99F-4502-8F81-2A6B1362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F3AF5-D5B6-464B-9721-8CD88A42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907C2-0D40-4DA4-A7D7-073C2AEB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AD482-C8A4-45BE-B1A6-F5AAAA62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3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BE211-13C7-46C0-80C7-49B1C951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3D1FC-6280-47B5-997E-6599AFBB1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6413E-8BA7-4FEC-806E-FF512BC8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0ED52-9B00-4DD6-9E4A-F217FF46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2179E-C59F-4A5E-A922-E2A5E01C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388D4-F922-47C9-ADF5-0E2C3B63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0B077-60BB-4053-879D-BC99566A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CFF21-B7C3-4C8C-B8AD-EFEC190E5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359B1B-7AD8-4201-A636-37768D6A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0C7072-6659-4B0D-8076-F37556E5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7492FD-451A-4579-B151-2F9B7272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4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2F51A-E313-4890-8495-3EAA0DD7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54D9F-E2EC-4DB8-8A78-DD8269CC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DC2245-F012-4353-A9B3-49D6FBB6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F80D06-4B64-4E7F-AFA7-95550751E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DDDBC-4B29-4E24-BE0A-D5FD07ADC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8EF470-7A1D-442C-B7FA-ECF5B83F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C0E3E-2B72-4280-B62A-27722508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3BEC32-A148-46DE-936A-949C8BD4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32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8841A-AE46-40EF-97FF-92CFDE9A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146260-0B9F-4E00-A236-283C1F0E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7F79C-7B01-4873-8600-F5422CA0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774984-7DDF-4A10-A9C5-4261EA36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18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BC0C09-6CCD-4165-BA51-7C8C9EB9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E51980-9528-430E-9317-BDBA8992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26E8DC-B8C5-4442-B3E9-14C43D5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9E9E-5AB3-4F5B-9522-4F4DC93C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B4705-2064-4A5A-BCB6-4C883F43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9FF989-CAB6-4F19-AD1C-289FA19EC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01DDF-9EAC-4D38-8034-6885899C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1EA86-D1D5-4629-BA3B-B4F1EA66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A8501-E0EB-41D4-A8AC-37A5B26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1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7428-51E6-40D5-B41A-9EE4B899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873937-DCEE-4D20-B038-74803719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5C0FFA-5594-448E-A477-E6504604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37BAB-181B-4F26-B7C3-BD729C7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25813-DEDB-4943-AFBE-DDD0FEC8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55B9D-ADF3-4CE5-B0D9-B2E8BE98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3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21494B-19B9-4F3D-A3EA-DA613FF0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8B9E61-8C95-4A87-9161-1D334593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9EE8B-6B26-4166-92F0-4781EB9E7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1393B-212F-4176-8B5B-95130E3D4B0E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DB5DA-BF75-4C9E-81A3-A45856D3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EDE06-6167-4A42-B655-113C8DC3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4E16-8395-46BE-89A7-37AA52D7B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2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55F081DA-047B-4D85-8CC6-784AE365AE62}"/>
              </a:ext>
            </a:extLst>
          </p:cNvPr>
          <p:cNvSpPr txBox="1"/>
          <p:nvPr/>
        </p:nvSpPr>
        <p:spPr>
          <a:xfrm>
            <a:off x="21049" y="619598"/>
            <a:ext cx="4616578" cy="374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4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Python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4D3302-994C-497E-9768-BBAA1970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27" y="1258448"/>
            <a:ext cx="6847062" cy="4210943"/>
          </a:xfrm>
          <a:prstGeom prst="rect">
            <a:avLst/>
          </a:prstGeom>
        </p:spPr>
      </p:pic>
      <p:pic>
        <p:nvPicPr>
          <p:cNvPr id="12" name="Image 2">
            <a:extLst>
              <a:ext uri="{FF2B5EF4-FFF2-40B4-BE49-F238E27FC236}">
                <a16:creationId xmlns:a16="http://schemas.microsoft.com/office/drawing/2014/main" id="{A0C3E69D-A11B-49F3-BBAA-04C1B1DD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2" y="6003841"/>
            <a:ext cx="2145404" cy="6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329D91-165D-46A2-ABBB-2F413D6CB8A4}"/>
              </a:ext>
            </a:extLst>
          </p:cNvPr>
          <p:cNvSpPr txBox="1"/>
          <p:nvPr/>
        </p:nvSpPr>
        <p:spPr>
          <a:xfrm>
            <a:off x="10159431" y="6314251"/>
            <a:ext cx="150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Paul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Tesnières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E659C8-B158-4254-8E90-A165EF025FA3}"/>
              </a:ext>
            </a:extLst>
          </p:cNvPr>
          <p:cNvSpPr txBox="1"/>
          <p:nvPr/>
        </p:nvSpPr>
        <p:spPr>
          <a:xfrm>
            <a:off x="5099900" y="468957"/>
            <a:ext cx="8173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INCIDENT MANAGEMENT PROCESS ENRICHED EVENT LOG</a:t>
            </a:r>
          </a:p>
        </p:txBody>
      </p:sp>
    </p:spTree>
    <p:extLst>
      <p:ext uri="{BB962C8B-B14F-4D97-AF65-F5344CB8AC3E}">
        <p14:creationId xmlns:p14="http://schemas.microsoft.com/office/powerpoint/2010/main" val="38847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D8A46A5A-5C83-42BD-8C1D-173DB4CEFF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436" y="553076"/>
            <a:ext cx="8389937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MODELES &amp; PREDICTIONS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4E56D9-A549-45BC-9882-F0AD25F61FEE}"/>
              </a:ext>
            </a:extLst>
          </p:cNvPr>
          <p:cNvCxnSpPr/>
          <p:nvPr/>
        </p:nvCxnSpPr>
        <p:spPr>
          <a:xfrm>
            <a:off x="272881" y="321423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F05C5EE-A7A9-4E06-9B04-0A66E51DA90C}"/>
              </a:ext>
            </a:extLst>
          </p:cNvPr>
          <p:cNvCxnSpPr/>
          <p:nvPr/>
        </p:nvCxnSpPr>
        <p:spPr>
          <a:xfrm>
            <a:off x="257915" y="321423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">
            <a:extLst>
              <a:ext uri="{FF2B5EF4-FFF2-40B4-BE49-F238E27FC236}">
                <a16:creationId xmlns:a16="http://schemas.microsoft.com/office/drawing/2014/main" id="{4F1ACF56-3684-40C9-B8C6-0C966772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419633"/>
            <a:ext cx="1199395" cy="3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0C6955-27AC-4565-BA9A-CFB3A12AF58A}"/>
              </a:ext>
            </a:extLst>
          </p:cNvPr>
          <p:cNvSpPr txBox="1"/>
          <p:nvPr/>
        </p:nvSpPr>
        <p:spPr>
          <a:xfrm>
            <a:off x="1783638" y="1346021"/>
            <a:ext cx="86247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b="1" dirty="0" err="1"/>
              <a:t>Tree</a:t>
            </a:r>
            <a:r>
              <a:rPr lang="fr-FR" b="1" dirty="0"/>
              <a:t> </a:t>
            </a:r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Regressor</a:t>
            </a:r>
            <a:r>
              <a:rPr lang="fr-FR" b="1" dirty="0"/>
              <a:t> </a:t>
            </a:r>
            <a:r>
              <a:rPr lang="fr-FR" dirty="0"/>
              <a:t>pour prédire et aussi observer les </a:t>
            </a:r>
            <a:r>
              <a:rPr lang="fr-FR" dirty="0" err="1"/>
              <a:t>features</a:t>
            </a:r>
            <a:r>
              <a:rPr lang="fr-FR" dirty="0"/>
              <a:t> qui sont pertinentes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Régression Linéaire </a:t>
            </a:r>
            <a:r>
              <a:rPr lang="fr-FR" dirty="0"/>
              <a:t>pour proposer une prédiction d’un modèle simple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b="1" dirty="0" err="1"/>
              <a:t>GradientBoostingRegressor</a:t>
            </a:r>
            <a:r>
              <a:rPr lang="fr-FR" b="1" dirty="0"/>
              <a:t> </a:t>
            </a:r>
            <a:r>
              <a:rPr lang="fr-FR" dirty="0"/>
              <a:t>pour obtenir un meilleur score de précision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b="1" dirty="0" err="1"/>
              <a:t>RandomForestRegressor</a:t>
            </a:r>
            <a:r>
              <a:rPr lang="fr-FR" b="1" dirty="0"/>
              <a:t> </a:t>
            </a:r>
            <a:r>
              <a:rPr lang="fr-FR" dirty="0"/>
              <a:t>pour à nouveau améliorer notre score de précision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b="1" dirty="0" err="1"/>
              <a:t>Grid</a:t>
            </a:r>
            <a:r>
              <a:rPr lang="fr-FR" b="1" dirty="0"/>
              <a:t> </a:t>
            </a:r>
            <a:r>
              <a:rPr lang="fr-FR" b="1" dirty="0" err="1"/>
              <a:t>Search</a:t>
            </a:r>
            <a:r>
              <a:rPr lang="fr-FR" b="1" dirty="0"/>
              <a:t> </a:t>
            </a:r>
            <a:r>
              <a:rPr lang="fr-FR" dirty="0"/>
              <a:t>sur </a:t>
            </a:r>
            <a:r>
              <a:rPr lang="fr-FR" b="1" dirty="0" err="1"/>
              <a:t>RandomForestRegressor</a:t>
            </a:r>
            <a:r>
              <a:rPr lang="fr-FR" b="1" dirty="0"/>
              <a:t> </a:t>
            </a:r>
            <a:r>
              <a:rPr lang="fr-FR" dirty="0"/>
              <a:t>pour trouver les meilleurs hyperparamètres de notre meilleur modèle et ainsi proposer la meilleur précision possible</a:t>
            </a:r>
          </a:p>
          <a:p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5CDF2C4-CA9E-44D4-ADF5-0866FA416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536" y="4697099"/>
            <a:ext cx="11814928" cy="1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040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3A2CD-DEE2-44B6-A16D-9EEECFFD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118666"/>
            <a:ext cx="5276088" cy="23346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3F1168-5367-4F56-9187-EEC57E303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1158236"/>
            <a:ext cx="5276088" cy="22555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902C565-466E-4A34-92E8-54BAFA5278F4}"/>
              </a:ext>
            </a:extLst>
          </p:cNvPr>
          <p:cNvSpPr txBox="1"/>
          <p:nvPr/>
        </p:nvSpPr>
        <p:spPr>
          <a:xfrm>
            <a:off x="3082925" y="4879527"/>
            <a:ext cx="6675627" cy="160508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Après </a:t>
            </a:r>
            <a:r>
              <a:rPr lang="en-US" sz="2000" b="1" dirty="0" err="1"/>
              <a:t>avoir</a:t>
            </a:r>
            <a:r>
              <a:rPr lang="en-US" sz="2000" b="1" dirty="0"/>
              <a:t> </a:t>
            </a:r>
            <a:r>
              <a:rPr lang="en-US" sz="2000" b="1" dirty="0" err="1"/>
              <a:t>implémenté</a:t>
            </a:r>
            <a:r>
              <a:rPr lang="en-US" sz="2000" b="1" dirty="0"/>
              <a:t> </a:t>
            </a:r>
            <a:r>
              <a:rPr lang="en-US" sz="2000" b="1" dirty="0" err="1"/>
              <a:t>l’API</a:t>
            </a:r>
            <a:r>
              <a:rPr lang="en-US" sz="2000" b="1" dirty="0"/>
              <a:t> DJANGO, </a:t>
            </a:r>
            <a:r>
              <a:rPr lang="en-US" sz="2000" b="1" dirty="0" err="1"/>
              <a:t>affichons</a:t>
            </a:r>
            <a:r>
              <a:rPr lang="en-US" sz="2000" b="1" dirty="0"/>
              <a:t> </a:t>
            </a:r>
            <a:r>
              <a:rPr lang="en-US" sz="2000" b="1" dirty="0" err="1"/>
              <a:t>une</a:t>
            </a:r>
            <a:r>
              <a:rPr lang="en-US" sz="2000" b="1" dirty="0"/>
              <a:t> </a:t>
            </a:r>
            <a:r>
              <a:rPr lang="en-US" sz="2000" b="1" dirty="0" err="1"/>
              <a:t>prédiction</a:t>
            </a:r>
            <a:r>
              <a:rPr lang="en-US" sz="2000" b="1" dirty="0"/>
              <a:t> de </a:t>
            </a:r>
            <a:r>
              <a:rPr lang="en-US" sz="2000" b="1" dirty="0" err="1"/>
              <a:t>notre</a:t>
            </a:r>
            <a:r>
              <a:rPr lang="en-US" sz="2000" b="1" dirty="0"/>
              <a:t> </a:t>
            </a:r>
            <a:r>
              <a:rPr lang="en-US" sz="2000" b="1" dirty="0" err="1"/>
              <a:t>meilleur</a:t>
            </a:r>
            <a:r>
              <a:rPr lang="en-US" sz="2000" b="1" dirty="0"/>
              <a:t> </a:t>
            </a:r>
            <a:r>
              <a:rPr lang="en-US" sz="2000" b="1" dirty="0" err="1"/>
              <a:t>modèle</a:t>
            </a:r>
            <a:r>
              <a:rPr lang="en-US" sz="2000" b="1" dirty="0"/>
              <a:t> sous </a:t>
            </a:r>
            <a:r>
              <a:rPr lang="en-US" sz="2000" b="1" dirty="0" err="1"/>
              <a:t>forme</a:t>
            </a:r>
            <a:r>
              <a:rPr lang="en-US" sz="2000" b="1" dirty="0"/>
              <a:t> de Json</a:t>
            </a:r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4F1ACF56-3684-40C9-B8C6-0C966772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419633"/>
            <a:ext cx="1199395" cy="3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90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C72095-E8D7-4E83-92BB-ADA975664444}"/>
              </a:ext>
            </a:extLst>
          </p:cNvPr>
          <p:cNvCxnSpPr/>
          <p:nvPr/>
        </p:nvCxnSpPr>
        <p:spPr>
          <a:xfrm flipH="1">
            <a:off x="7084381" y="1970843"/>
            <a:ext cx="5107619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5E9051-60FF-46A5-A4AF-6228FBC65486}"/>
              </a:ext>
            </a:extLst>
          </p:cNvPr>
          <p:cNvCxnSpPr/>
          <p:nvPr/>
        </p:nvCxnSpPr>
        <p:spPr>
          <a:xfrm flipH="1">
            <a:off x="5770485" y="1970843"/>
            <a:ext cx="325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0B4879B-0476-4F68-A71D-17E113097D2E}"/>
              </a:ext>
            </a:extLst>
          </p:cNvPr>
          <p:cNvCxnSpPr/>
          <p:nvPr/>
        </p:nvCxnSpPr>
        <p:spPr>
          <a:xfrm>
            <a:off x="5779363" y="1970843"/>
            <a:ext cx="0" cy="3710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16669A-0BD4-456D-BDBF-661F426D8BCF}"/>
              </a:ext>
            </a:extLst>
          </p:cNvPr>
          <p:cNvCxnSpPr/>
          <p:nvPr/>
        </p:nvCxnSpPr>
        <p:spPr>
          <a:xfrm>
            <a:off x="5770485" y="5663953"/>
            <a:ext cx="6421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978EE33-60FB-49F8-8AED-59B552945648}"/>
              </a:ext>
            </a:extLst>
          </p:cNvPr>
          <p:cNvSpPr txBox="1"/>
          <p:nvPr/>
        </p:nvSpPr>
        <p:spPr>
          <a:xfrm>
            <a:off x="6241377" y="106532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F8A83BF-0008-4EDF-9DCD-31F5D54936B8}"/>
              </a:ext>
            </a:extLst>
          </p:cNvPr>
          <p:cNvSpPr txBox="1">
            <a:spLocks/>
          </p:cNvSpPr>
          <p:nvPr/>
        </p:nvSpPr>
        <p:spPr>
          <a:xfrm>
            <a:off x="7711759" y="3377578"/>
            <a:ext cx="3852862" cy="2484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altLang="fr-F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0C42FAD9-5525-4D87-A7FF-5C0115F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152225"/>
            <a:ext cx="2123491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DC20988-86A0-4BDA-A583-6377FDDA8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91" y="2332021"/>
            <a:ext cx="3324179" cy="2193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87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34C0A82C-87FF-47A5-9BFA-60F736FEED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0182" y="678383"/>
            <a:ext cx="15294388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80EDDB-9268-4DBF-B7B0-492BE8778946}"/>
              </a:ext>
            </a:extLst>
          </p:cNvPr>
          <p:cNvCxnSpPr/>
          <p:nvPr/>
        </p:nvCxnSpPr>
        <p:spPr>
          <a:xfrm>
            <a:off x="396706" y="378444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99014DC-2C75-4693-AE3C-8D886A750AC3}"/>
              </a:ext>
            </a:extLst>
          </p:cNvPr>
          <p:cNvCxnSpPr/>
          <p:nvPr/>
        </p:nvCxnSpPr>
        <p:spPr>
          <a:xfrm>
            <a:off x="381740" y="378444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2">
            <a:extLst>
              <a:ext uri="{FF2B5EF4-FFF2-40B4-BE49-F238E27FC236}">
                <a16:creationId xmlns:a16="http://schemas.microsoft.com/office/drawing/2014/main" id="{36A5689D-890F-4F26-8901-8661CE28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06" y="5209429"/>
            <a:ext cx="3352729" cy="9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C996B84-0569-4B0D-B209-634CAD850DFE}"/>
              </a:ext>
            </a:extLst>
          </p:cNvPr>
          <p:cNvSpPr txBox="1"/>
          <p:nvPr/>
        </p:nvSpPr>
        <p:spPr>
          <a:xfrm>
            <a:off x="905994" y="1360662"/>
            <a:ext cx="1010571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Tree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Decision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Regressor</a:t>
            </a:r>
            <a:r>
              <a:rPr lang="fr-FR" dirty="0">
                <a:solidFill>
                  <a:srgbClr val="FF0000"/>
                </a:solidFill>
              </a:rPr>
              <a:t> -&gt; 52%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Regression</a:t>
            </a:r>
            <a:r>
              <a:rPr lang="fr-FR" dirty="0">
                <a:solidFill>
                  <a:srgbClr val="FF0000"/>
                </a:solidFill>
              </a:rPr>
              <a:t> Linéaire -&gt; 45%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FF0000"/>
                </a:solidFill>
              </a:rPr>
              <a:t>GradientBoostingRegressor</a:t>
            </a:r>
            <a:r>
              <a:rPr lang="fr-FR" dirty="0">
                <a:solidFill>
                  <a:srgbClr val="FF0000"/>
                </a:solidFill>
              </a:rPr>
              <a:t> -&gt;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6"/>
                </a:solidFill>
              </a:rPr>
              <a:t>RandomForestRegressor</a:t>
            </a:r>
            <a:r>
              <a:rPr lang="fr-FR" dirty="0">
                <a:solidFill>
                  <a:schemeClr val="accent6"/>
                </a:solidFill>
              </a:rPr>
              <a:t> -&gt;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6"/>
                </a:solidFill>
              </a:rPr>
              <a:t>Grid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Search</a:t>
            </a:r>
            <a:r>
              <a:rPr lang="fr-FR" dirty="0">
                <a:solidFill>
                  <a:schemeClr val="accent6"/>
                </a:solidFill>
              </a:rPr>
              <a:t> sur </a:t>
            </a:r>
            <a:r>
              <a:rPr lang="fr-FR" dirty="0" err="1">
                <a:solidFill>
                  <a:schemeClr val="accent6"/>
                </a:solidFill>
              </a:rPr>
              <a:t>RandomForestRegressor</a:t>
            </a:r>
            <a:r>
              <a:rPr lang="fr-FR" dirty="0">
                <a:solidFill>
                  <a:schemeClr val="accent6"/>
                </a:solidFill>
              </a:rPr>
              <a:t> -&gt; 84%</a:t>
            </a:r>
          </a:p>
          <a:p>
            <a:endParaRPr lang="fr-FR" dirty="0"/>
          </a:p>
          <a:p>
            <a:r>
              <a:rPr lang="fr-FR" dirty="0"/>
              <a:t>Le modèle présentant la meilleure précision sur notre </a:t>
            </a:r>
            <a:r>
              <a:rPr lang="fr-FR" dirty="0" err="1"/>
              <a:t>dataset</a:t>
            </a:r>
            <a:r>
              <a:rPr lang="fr-FR" dirty="0"/>
              <a:t> est </a:t>
            </a:r>
            <a:r>
              <a:rPr lang="fr-FR" dirty="0" err="1"/>
              <a:t>RandomForestRegressor</a:t>
            </a:r>
            <a:r>
              <a:rPr lang="fr-FR" dirty="0"/>
              <a:t>. Ce score peut-être amélioré en adoptant une autre stratégie sur le pré-</a:t>
            </a:r>
            <a:r>
              <a:rPr lang="fr-FR" dirty="0" err="1"/>
              <a:t>processing</a:t>
            </a:r>
            <a:r>
              <a:rPr lang="fr-FR" dirty="0"/>
              <a:t> (</a:t>
            </a:r>
            <a:r>
              <a:rPr lang="fr-FR" dirty="0" err="1"/>
              <a:t>dummies</a:t>
            </a:r>
            <a:r>
              <a:rPr lang="fr-FR" dirty="0"/>
              <a:t>).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3168C3-4054-4FA7-BB3C-39EF3CF21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91" y="4901181"/>
            <a:ext cx="4158403" cy="15866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4E36CFE-E2F3-42AB-96E1-851580A36D85}"/>
              </a:ext>
            </a:extLst>
          </p:cNvPr>
          <p:cNvSpPr txBox="1"/>
          <p:nvPr/>
        </p:nvSpPr>
        <p:spPr>
          <a:xfrm>
            <a:off x="798990" y="4069875"/>
            <a:ext cx="832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détails du raisonnement sont indiqués dans le fichier </a:t>
            </a:r>
            <a:r>
              <a:rPr lang="fr-FR" b="1" dirty="0" err="1"/>
              <a:t>pythonfordataanalysis.ipynb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943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F84F46-0D44-43EA-A4F6-D154B71C027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3029" y="1012004"/>
            <a:ext cx="3416158" cy="479540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fr-FR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1517767-2E21-4F61-A091-C1DA99F55537}"/>
              </a:ext>
            </a:extLst>
          </p:cNvPr>
          <p:cNvCxnSpPr/>
          <p:nvPr/>
        </p:nvCxnSpPr>
        <p:spPr>
          <a:xfrm>
            <a:off x="396706" y="378444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7368011-717E-4E73-8FE6-977025C14C56}"/>
              </a:ext>
            </a:extLst>
          </p:cNvPr>
          <p:cNvCxnSpPr/>
          <p:nvPr/>
        </p:nvCxnSpPr>
        <p:spPr>
          <a:xfrm>
            <a:off x="381740" y="378444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2">
            <a:extLst>
              <a:ext uri="{FF2B5EF4-FFF2-40B4-BE49-F238E27FC236}">
                <a16:creationId xmlns:a16="http://schemas.microsoft.com/office/drawing/2014/main" id="{39F57578-5226-435F-880E-5CB3D37E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7" y="6403499"/>
            <a:ext cx="1255147" cy="36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Rectangle 3">
            <a:extLst>
              <a:ext uri="{FF2B5EF4-FFF2-40B4-BE49-F238E27FC236}">
                <a16:creationId xmlns:a16="http://schemas.microsoft.com/office/drawing/2014/main" id="{2D907119-A038-435F-90A9-42ED5D733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5034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59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C72095-E8D7-4E83-92BB-ADA975664444}"/>
              </a:ext>
            </a:extLst>
          </p:cNvPr>
          <p:cNvCxnSpPr/>
          <p:nvPr/>
        </p:nvCxnSpPr>
        <p:spPr>
          <a:xfrm flipH="1">
            <a:off x="7084381" y="1970843"/>
            <a:ext cx="5107619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5E9051-60FF-46A5-A4AF-6228FBC65486}"/>
              </a:ext>
            </a:extLst>
          </p:cNvPr>
          <p:cNvCxnSpPr/>
          <p:nvPr/>
        </p:nvCxnSpPr>
        <p:spPr>
          <a:xfrm flipH="1">
            <a:off x="5770485" y="1970843"/>
            <a:ext cx="325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0B4879B-0476-4F68-A71D-17E113097D2E}"/>
              </a:ext>
            </a:extLst>
          </p:cNvPr>
          <p:cNvCxnSpPr/>
          <p:nvPr/>
        </p:nvCxnSpPr>
        <p:spPr>
          <a:xfrm>
            <a:off x="5779363" y="1970843"/>
            <a:ext cx="0" cy="3710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16669A-0BD4-456D-BDBF-661F426D8BCF}"/>
              </a:ext>
            </a:extLst>
          </p:cNvPr>
          <p:cNvCxnSpPr/>
          <p:nvPr/>
        </p:nvCxnSpPr>
        <p:spPr>
          <a:xfrm>
            <a:off x="5770485" y="5663953"/>
            <a:ext cx="6421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978EE33-60FB-49F8-8AED-59B552945648}"/>
              </a:ext>
            </a:extLst>
          </p:cNvPr>
          <p:cNvSpPr txBox="1"/>
          <p:nvPr/>
        </p:nvSpPr>
        <p:spPr>
          <a:xfrm>
            <a:off x="6241377" y="106532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F8A83BF-0008-4EDF-9DCD-31F5D54936B8}"/>
              </a:ext>
            </a:extLst>
          </p:cNvPr>
          <p:cNvSpPr txBox="1">
            <a:spLocks/>
          </p:cNvSpPr>
          <p:nvPr/>
        </p:nvSpPr>
        <p:spPr>
          <a:xfrm>
            <a:off x="7711759" y="3377578"/>
            <a:ext cx="3852862" cy="2484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altLang="fr-FR" sz="3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0C42FAD9-5525-4D87-A7FF-5C0115F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152225"/>
            <a:ext cx="2123491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6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68A47C-20A9-4250-950F-26F7735DED4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4261" y="610097"/>
            <a:ext cx="8389937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2489EC8-A97D-4CB3-8EAA-D292A00815CD}"/>
              </a:ext>
            </a:extLst>
          </p:cNvPr>
          <p:cNvCxnSpPr/>
          <p:nvPr/>
        </p:nvCxnSpPr>
        <p:spPr>
          <a:xfrm>
            <a:off x="396706" y="378444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E0E08C-443D-48F6-941E-D469EF209E97}"/>
              </a:ext>
            </a:extLst>
          </p:cNvPr>
          <p:cNvCxnSpPr/>
          <p:nvPr/>
        </p:nvCxnSpPr>
        <p:spPr>
          <a:xfrm>
            <a:off x="381740" y="378444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2">
            <a:extLst>
              <a:ext uri="{FF2B5EF4-FFF2-40B4-BE49-F238E27FC236}">
                <a16:creationId xmlns:a16="http://schemas.microsoft.com/office/drawing/2014/main" id="{4109ADBE-E9B0-4376-A7C2-EF6DED7E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339599"/>
            <a:ext cx="1475969" cy="42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BAFA2A7-7E9F-4D53-BE9E-07A3A672F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227" y="1174643"/>
            <a:ext cx="3676650" cy="45624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703F973-12B2-405C-BF85-CC89D508BF2A}"/>
              </a:ext>
            </a:extLst>
          </p:cNvPr>
          <p:cNvSpPr txBox="1"/>
          <p:nvPr/>
        </p:nvSpPr>
        <p:spPr>
          <a:xfrm>
            <a:off x="574261" y="1877049"/>
            <a:ext cx="7059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 ce dernier projet, nous devons effectuer un travail sur une problématique classique où sont recherchés plusieurs objectifs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Comprendre un </a:t>
            </a:r>
            <a:r>
              <a:rPr lang="fr-FR" dirty="0" err="1"/>
              <a:t>dataset</a:t>
            </a:r>
            <a:r>
              <a:rPr lang="fr-FR" dirty="0"/>
              <a:t> et son contexte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Analyser le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Effectuer des traitements de nettoyage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Proposer des modèles de prédictions avec un raisonnement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des prédictions via une API</a:t>
            </a:r>
          </a:p>
        </p:txBody>
      </p:sp>
    </p:spTree>
    <p:extLst>
      <p:ext uri="{BB962C8B-B14F-4D97-AF65-F5344CB8AC3E}">
        <p14:creationId xmlns:p14="http://schemas.microsoft.com/office/powerpoint/2010/main" val="182758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9910E4B-FACC-4CC2-8F87-D39D855D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9" y="2265650"/>
            <a:ext cx="6672678" cy="2820411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C72095-E8D7-4E83-92BB-ADA975664444}"/>
              </a:ext>
            </a:extLst>
          </p:cNvPr>
          <p:cNvCxnSpPr/>
          <p:nvPr/>
        </p:nvCxnSpPr>
        <p:spPr>
          <a:xfrm flipH="1">
            <a:off x="7084381" y="1970843"/>
            <a:ext cx="5107619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5E9051-60FF-46A5-A4AF-6228FBC65486}"/>
              </a:ext>
            </a:extLst>
          </p:cNvPr>
          <p:cNvCxnSpPr/>
          <p:nvPr/>
        </p:nvCxnSpPr>
        <p:spPr>
          <a:xfrm flipH="1">
            <a:off x="5770485" y="1970843"/>
            <a:ext cx="325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0B4879B-0476-4F68-A71D-17E113097D2E}"/>
              </a:ext>
            </a:extLst>
          </p:cNvPr>
          <p:cNvCxnSpPr/>
          <p:nvPr/>
        </p:nvCxnSpPr>
        <p:spPr>
          <a:xfrm>
            <a:off x="5779363" y="1970843"/>
            <a:ext cx="0" cy="3710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16669A-0BD4-456D-BDBF-661F426D8BCF}"/>
              </a:ext>
            </a:extLst>
          </p:cNvPr>
          <p:cNvCxnSpPr/>
          <p:nvPr/>
        </p:nvCxnSpPr>
        <p:spPr>
          <a:xfrm>
            <a:off x="5770485" y="5663953"/>
            <a:ext cx="6421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978EE33-60FB-49F8-8AED-59B552945648}"/>
              </a:ext>
            </a:extLst>
          </p:cNvPr>
          <p:cNvSpPr txBox="1"/>
          <p:nvPr/>
        </p:nvSpPr>
        <p:spPr>
          <a:xfrm>
            <a:off x="6241377" y="106532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F8A83BF-0008-4EDF-9DCD-31F5D54936B8}"/>
              </a:ext>
            </a:extLst>
          </p:cNvPr>
          <p:cNvSpPr txBox="1">
            <a:spLocks/>
          </p:cNvSpPr>
          <p:nvPr/>
        </p:nvSpPr>
        <p:spPr>
          <a:xfrm>
            <a:off x="7384765" y="3426643"/>
            <a:ext cx="4965553" cy="2484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fr-F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&amp; </a:t>
            </a:r>
            <a:r>
              <a:rPr lang="fr-FR" altLang="fr-FR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altLang="fr-FR" sz="3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0C42FAD9-5525-4D87-A7FF-5C0115F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152225"/>
            <a:ext cx="2123491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28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D8A46A5A-5C83-42BD-8C1D-173DB4CEFF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436" y="553076"/>
            <a:ext cx="8389937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&amp; DATASET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4E56D9-A549-45BC-9882-F0AD25F61FEE}"/>
              </a:ext>
            </a:extLst>
          </p:cNvPr>
          <p:cNvCxnSpPr/>
          <p:nvPr/>
        </p:nvCxnSpPr>
        <p:spPr>
          <a:xfrm>
            <a:off x="272881" y="321423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F05C5EE-A7A9-4E06-9B04-0A66E51DA90C}"/>
              </a:ext>
            </a:extLst>
          </p:cNvPr>
          <p:cNvCxnSpPr/>
          <p:nvPr/>
        </p:nvCxnSpPr>
        <p:spPr>
          <a:xfrm>
            <a:off x="257915" y="321423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">
            <a:extLst>
              <a:ext uri="{FF2B5EF4-FFF2-40B4-BE49-F238E27FC236}">
                <a16:creationId xmlns:a16="http://schemas.microsoft.com/office/drawing/2014/main" id="{4F1ACF56-3684-40C9-B8C6-0C966772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419633"/>
            <a:ext cx="1199395" cy="3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1B19261-9F31-4508-8079-2E45492B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73" y="1505453"/>
            <a:ext cx="6644735" cy="3017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99A73ED-9708-4E48-BFD8-06E502FB5F74}"/>
              </a:ext>
            </a:extLst>
          </p:cNvPr>
          <p:cNvSpPr txBox="1"/>
          <p:nvPr/>
        </p:nvSpPr>
        <p:spPr>
          <a:xfrm>
            <a:off x="450436" y="2291300"/>
            <a:ext cx="4135361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/>
              <a:t>Le </a:t>
            </a:r>
            <a:r>
              <a:rPr lang="fr-FR" b="1" dirty="0" err="1"/>
              <a:t>dataset</a:t>
            </a:r>
            <a:r>
              <a:rPr lang="fr-FR" b="1" dirty="0"/>
              <a:t> est une sorte de répertoire d’incidents et les paramètres associés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/>
              <a:t>Il est composé de 34 paramètres (colonnes et plus de 100 k incidents !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A3DB81-4B06-426B-B89A-C1DB31CFEC03}"/>
              </a:ext>
            </a:extLst>
          </p:cNvPr>
          <p:cNvSpPr txBox="1"/>
          <p:nvPr/>
        </p:nvSpPr>
        <p:spPr>
          <a:xfrm>
            <a:off x="2805516" y="5663325"/>
            <a:ext cx="610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Problématique </a:t>
            </a:r>
            <a:r>
              <a:rPr lang="fr-FR" b="1" dirty="0"/>
              <a:t>: Prédire le temps de résolutions d’un incident.</a:t>
            </a:r>
          </a:p>
        </p:txBody>
      </p:sp>
    </p:spTree>
    <p:extLst>
      <p:ext uri="{BB962C8B-B14F-4D97-AF65-F5344CB8AC3E}">
        <p14:creationId xmlns:p14="http://schemas.microsoft.com/office/powerpoint/2010/main" val="2866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2B824FA-328B-4B2C-9E66-4B6953D6C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28" y="1456218"/>
            <a:ext cx="3900733" cy="4207735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C72095-E8D7-4E83-92BB-ADA975664444}"/>
              </a:ext>
            </a:extLst>
          </p:cNvPr>
          <p:cNvCxnSpPr/>
          <p:nvPr/>
        </p:nvCxnSpPr>
        <p:spPr>
          <a:xfrm flipH="1">
            <a:off x="7084381" y="1970843"/>
            <a:ext cx="5107619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5E9051-60FF-46A5-A4AF-6228FBC65486}"/>
              </a:ext>
            </a:extLst>
          </p:cNvPr>
          <p:cNvCxnSpPr/>
          <p:nvPr/>
        </p:nvCxnSpPr>
        <p:spPr>
          <a:xfrm flipH="1">
            <a:off x="5770485" y="1970843"/>
            <a:ext cx="325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0B4879B-0476-4F68-A71D-17E113097D2E}"/>
              </a:ext>
            </a:extLst>
          </p:cNvPr>
          <p:cNvCxnSpPr/>
          <p:nvPr/>
        </p:nvCxnSpPr>
        <p:spPr>
          <a:xfrm>
            <a:off x="5779363" y="1970843"/>
            <a:ext cx="0" cy="3710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16669A-0BD4-456D-BDBF-661F426D8BCF}"/>
              </a:ext>
            </a:extLst>
          </p:cNvPr>
          <p:cNvCxnSpPr/>
          <p:nvPr/>
        </p:nvCxnSpPr>
        <p:spPr>
          <a:xfrm>
            <a:off x="5770485" y="5663953"/>
            <a:ext cx="6421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978EE33-60FB-49F8-8AED-59B552945648}"/>
              </a:ext>
            </a:extLst>
          </p:cNvPr>
          <p:cNvSpPr txBox="1"/>
          <p:nvPr/>
        </p:nvSpPr>
        <p:spPr>
          <a:xfrm>
            <a:off x="6241377" y="1056443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F8A83BF-0008-4EDF-9DCD-31F5D54936B8}"/>
              </a:ext>
            </a:extLst>
          </p:cNvPr>
          <p:cNvSpPr txBox="1">
            <a:spLocks/>
          </p:cNvSpPr>
          <p:nvPr/>
        </p:nvSpPr>
        <p:spPr>
          <a:xfrm>
            <a:off x="6590190" y="2584057"/>
            <a:ext cx="5427187" cy="2484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buNone/>
            </a:pPr>
            <a:r>
              <a:rPr lang="fr-FR" sz="3600" dirty="0"/>
              <a:t>Pré-</a:t>
            </a:r>
            <a:r>
              <a:rPr lang="fr-FR" sz="3600" dirty="0" err="1"/>
              <a:t>Processing</a:t>
            </a:r>
            <a:r>
              <a:rPr lang="fr-FR" sz="3600" dirty="0"/>
              <a:t> 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fr-FR" sz="3600" dirty="0"/>
              <a:t>et </a:t>
            </a:r>
          </a:p>
          <a:p>
            <a:pPr marL="0" lvl="0" indent="0" algn="ctr">
              <a:lnSpc>
                <a:spcPct val="100000"/>
              </a:lnSpc>
              <a:buNone/>
            </a:pPr>
            <a:r>
              <a:rPr lang="fr-FR" sz="3600" dirty="0"/>
              <a:t>visualisation</a:t>
            </a:r>
            <a:endParaRPr lang="en-US" sz="3600" dirty="0"/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0C42FAD9-5525-4D87-A7FF-5C0115F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152225"/>
            <a:ext cx="2123491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8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id="{D8A46A5A-5C83-42BD-8C1D-173DB4CEFF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436" y="553076"/>
            <a:ext cx="8389937" cy="7207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65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2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 et VISUALISATION</a:t>
            </a:r>
            <a:endParaRPr lang="fr-FR" altLang="fr-FR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4E56D9-A549-45BC-9882-F0AD25F61FEE}"/>
              </a:ext>
            </a:extLst>
          </p:cNvPr>
          <p:cNvCxnSpPr/>
          <p:nvPr/>
        </p:nvCxnSpPr>
        <p:spPr>
          <a:xfrm>
            <a:off x="272881" y="321423"/>
            <a:ext cx="0" cy="79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F05C5EE-A7A9-4E06-9B04-0A66E51DA90C}"/>
              </a:ext>
            </a:extLst>
          </p:cNvPr>
          <p:cNvCxnSpPr/>
          <p:nvPr/>
        </p:nvCxnSpPr>
        <p:spPr>
          <a:xfrm>
            <a:off x="257915" y="321423"/>
            <a:ext cx="83450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">
            <a:extLst>
              <a:ext uri="{FF2B5EF4-FFF2-40B4-BE49-F238E27FC236}">
                <a16:creationId xmlns:a16="http://schemas.microsoft.com/office/drawing/2014/main" id="{4F1ACF56-3684-40C9-B8C6-0C966772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419633"/>
            <a:ext cx="1199395" cy="3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2316C20-7F47-420B-829A-05A6399BCF3E}"/>
              </a:ext>
            </a:extLst>
          </p:cNvPr>
          <p:cNvSpPr txBox="1"/>
          <p:nvPr/>
        </p:nvSpPr>
        <p:spPr>
          <a:xfrm>
            <a:off x="375021" y="3277378"/>
            <a:ext cx="27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ETAPES de pré-</a:t>
            </a:r>
            <a:r>
              <a:rPr lang="fr-FR" b="1" u="sng" dirty="0" err="1"/>
              <a:t>processing</a:t>
            </a:r>
            <a:r>
              <a:rPr lang="fr-FR" b="1" u="sng" dirty="0"/>
              <a:t>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731F19-B69D-4442-87DD-D07A926598C4}"/>
              </a:ext>
            </a:extLst>
          </p:cNvPr>
          <p:cNvSpPr txBox="1"/>
          <p:nvPr/>
        </p:nvSpPr>
        <p:spPr>
          <a:xfrm>
            <a:off x="272881" y="4006379"/>
            <a:ext cx="8015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Calcul de la colonne à prédire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Adaptations des types des colonnes pour les exploiter (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 On transforme les ? en NA et on supprime les colonnes comportant trop de NA et les dates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observe les corrélations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On encode la donnée et normalise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27D484-43D4-40CF-BC23-A3358122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07" y="4986772"/>
            <a:ext cx="2368138" cy="17799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930FFB-8371-442C-8510-F0A693C30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538" y="5022041"/>
            <a:ext cx="2059658" cy="15032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0087CC-4D24-4A8F-A3ED-13260FE7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66" y="1051047"/>
            <a:ext cx="5079226" cy="290330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5E9BDF-5789-4D29-BA95-BE15AAE9A31F}"/>
              </a:ext>
            </a:extLst>
          </p:cNvPr>
          <p:cNvSpPr txBox="1"/>
          <p:nvPr/>
        </p:nvSpPr>
        <p:spPr>
          <a:xfrm>
            <a:off x="732023" y="1638671"/>
            <a:ext cx="384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On visualise pour mieux comprendre ce qui impacte notre paramètre à prédire </a:t>
            </a:r>
          </a:p>
        </p:txBody>
      </p:sp>
    </p:spTree>
    <p:extLst>
      <p:ext uri="{BB962C8B-B14F-4D97-AF65-F5344CB8AC3E}">
        <p14:creationId xmlns:p14="http://schemas.microsoft.com/office/powerpoint/2010/main" val="348779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192DB63-7099-4422-AA41-134066CAB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8" y="2265650"/>
            <a:ext cx="6265352" cy="31326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6C72095-E8D7-4E83-92BB-ADA975664444}"/>
              </a:ext>
            </a:extLst>
          </p:cNvPr>
          <p:cNvCxnSpPr/>
          <p:nvPr/>
        </p:nvCxnSpPr>
        <p:spPr>
          <a:xfrm flipH="1">
            <a:off x="7084381" y="1970843"/>
            <a:ext cx="5107619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5E9051-60FF-46A5-A4AF-6228FBC65486}"/>
              </a:ext>
            </a:extLst>
          </p:cNvPr>
          <p:cNvCxnSpPr/>
          <p:nvPr/>
        </p:nvCxnSpPr>
        <p:spPr>
          <a:xfrm flipH="1">
            <a:off x="5770485" y="1970843"/>
            <a:ext cx="325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0B4879B-0476-4F68-A71D-17E113097D2E}"/>
              </a:ext>
            </a:extLst>
          </p:cNvPr>
          <p:cNvCxnSpPr/>
          <p:nvPr/>
        </p:nvCxnSpPr>
        <p:spPr>
          <a:xfrm>
            <a:off x="5779363" y="1970843"/>
            <a:ext cx="0" cy="3710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16669A-0BD4-456D-BDBF-661F426D8BCF}"/>
              </a:ext>
            </a:extLst>
          </p:cNvPr>
          <p:cNvCxnSpPr/>
          <p:nvPr/>
        </p:nvCxnSpPr>
        <p:spPr>
          <a:xfrm>
            <a:off x="5770485" y="5663953"/>
            <a:ext cx="64215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A978EE33-60FB-49F8-8AED-59B552945648}"/>
              </a:ext>
            </a:extLst>
          </p:cNvPr>
          <p:cNvSpPr txBox="1"/>
          <p:nvPr/>
        </p:nvSpPr>
        <p:spPr>
          <a:xfrm>
            <a:off x="6241377" y="1065321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8F8A83BF-0008-4EDF-9DCD-31F5D54936B8}"/>
              </a:ext>
            </a:extLst>
          </p:cNvPr>
          <p:cNvSpPr txBox="1">
            <a:spLocks/>
          </p:cNvSpPr>
          <p:nvPr/>
        </p:nvSpPr>
        <p:spPr>
          <a:xfrm>
            <a:off x="6412638" y="2438952"/>
            <a:ext cx="5510075" cy="2774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altLang="fr-FR" sz="3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alt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</a:t>
            </a:r>
          </a:p>
          <a:p>
            <a:pPr marL="0" indent="0" algn="ctr">
              <a:buNone/>
            </a:pPr>
            <a:r>
              <a:rPr lang="fr-FR" alt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</a:p>
          <a:p>
            <a:pPr marL="0" indent="0" algn="ctr">
              <a:buNone/>
            </a:pPr>
            <a:r>
              <a:rPr lang="fr-FR" alt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Prédictions</a:t>
            </a:r>
          </a:p>
        </p:txBody>
      </p:sp>
      <p:pic>
        <p:nvPicPr>
          <p:cNvPr id="27" name="Image 2">
            <a:extLst>
              <a:ext uri="{FF2B5EF4-FFF2-40B4-BE49-F238E27FC236}">
                <a16:creationId xmlns:a16="http://schemas.microsoft.com/office/drawing/2014/main" id="{0C42FAD9-5525-4D87-A7FF-5C0115F6A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6" y="6152225"/>
            <a:ext cx="2123491" cy="6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58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357</Words>
  <Application>Microsoft Office PowerPoint</Application>
  <PresentationFormat>Grand écran</PresentationFormat>
  <Paragraphs>74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</dc:creator>
  <cp:lastModifiedBy>Paul</cp:lastModifiedBy>
  <cp:revision>3</cp:revision>
  <dcterms:created xsi:type="dcterms:W3CDTF">2020-01-31T23:16:32Z</dcterms:created>
  <dcterms:modified xsi:type="dcterms:W3CDTF">2020-01-31T23:18:16Z</dcterms:modified>
</cp:coreProperties>
</file>