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90" r:id="rId3"/>
    <p:sldId id="291" r:id="rId4"/>
    <p:sldId id="292" r:id="rId5"/>
    <p:sldId id="271" r:id="rId6"/>
    <p:sldId id="293" r:id="rId7"/>
    <p:sldId id="294" r:id="rId8"/>
    <p:sldId id="295" r:id="rId9"/>
    <p:sldId id="296" r:id="rId10"/>
    <p:sldId id="299" r:id="rId11"/>
    <p:sldId id="300" r:id="rId12"/>
    <p:sldId id="302" r:id="rId13"/>
    <p:sldId id="304" r:id="rId14"/>
    <p:sldId id="305" r:id="rId15"/>
    <p:sldId id="306" r:id="rId16"/>
    <p:sldId id="307" r:id="rId17"/>
    <p:sldId id="286" r:id="rId1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C80"/>
    <a:srgbClr val="008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6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3EA6F-7393-4ACE-8260-0B54D976B720}" type="datetimeFigureOut">
              <a:rPr lang="en-US" smtClean="0"/>
              <a:t>4/8/16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7AAE6-B019-484C-B8FB-41D1CE1E8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8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B7AAE6-B019-484C-B8FB-41D1CE1E8B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05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3.emf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1.emf"/><Relationship Id="rId6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Seasonality in Amazon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41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Jin Wu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03/23/2016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8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19935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600" y="23622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7243" y="2730843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5778" y="34413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5778" y="3834714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5778" y="4203357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3421" y="4572000"/>
            <a:ext cx="1763530" cy="228600"/>
          </a:xfrm>
          <a:prstGeom prst="rect">
            <a:avLst/>
          </a:prstGeom>
          <a:solidFill>
            <a:srgbClr val="00CC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35254" y="295944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85484" y="16002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385484" y="19935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85484" y="23622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73127" y="2730843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391662" y="34413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391662" y="3834714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91662" y="4203357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379305" y="4572000"/>
            <a:ext cx="1763530" cy="228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1138" y="295944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3810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whole forest canopy into N layers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0" y="1850299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direct beam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diffuse light Idi were calculated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76800" y="2619970"/>
            <a:ext cx="4114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Vcmax25 were calculated based on the relationship between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LAI along vertical canopy profile in Lloyd et al. 2010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0" y="4251186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leaf level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FvCB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photosynthesis were applied to sunlit/shade leaves respectively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41789" y="1104900"/>
            <a:ext cx="411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layer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sunlit leaf LAI and shaded leaf LAI were calculated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76800" y="5317986"/>
            <a:ext cx="411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up all the layer photosynthesis for accumulated canopy-scale photosynthesis</a:t>
            </a:r>
          </a:p>
        </p:txBody>
      </p:sp>
    </p:spTree>
    <p:extLst>
      <p:ext uri="{BB962C8B-B14F-4D97-AF65-F5344CB8AC3E}">
        <p14:creationId xmlns:p14="http://schemas.microsoft.com/office/powerpoint/2010/main" val="2489335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87514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 of layer number N on multi-layer model simulated photosynthesis</a:t>
            </a: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263" y="2105025"/>
            <a:ext cx="10296526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7" t="8123" r="76903" b="83753"/>
          <a:stretch/>
        </p:blipFill>
        <p:spPr bwMode="auto">
          <a:xfrm>
            <a:off x="821932" y="2348674"/>
            <a:ext cx="780836" cy="464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6477000" y="1920359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Ib0=0; Id0=360.90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1400" y="1952625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Ib0=665.7; Id0=737.5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85800" y="1952625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Ib0=1766.0; Id0=163.4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93332" y="1581090"/>
            <a:ext cx="2378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Sunny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575431" y="1600200"/>
            <a:ext cx="2378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cloudy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384532" y="1581090"/>
            <a:ext cx="23784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cloudy</a:t>
            </a:r>
          </a:p>
        </p:txBody>
      </p:sp>
    </p:spTree>
    <p:extLst>
      <p:ext uri="{BB962C8B-B14F-4D97-AF65-F5344CB8AC3E}">
        <p14:creationId xmlns:p14="http://schemas.microsoft.com/office/powerpoint/2010/main" val="276328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670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vs.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 photosynthesis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" y="304800"/>
            <a:ext cx="84963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90599" y="6172200"/>
            <a:ext cx="1860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Layer Number=30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76200" y="0"/>
            <a:ext cx="7467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model: Model sensitivity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065141"/>
            <a:ext cx="43148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19200" y="706993"/>
            <a:ext cx="6560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 T=25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Vcmax25=40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57045" y="1630221"/>
            <a:ext cx="2057400" cy="838200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02207" y="2449205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ɸ: 0.1-1.0;</a:t>
            </a:r>
          </a:p>
          <a:p>
            <a:r>
              <a:rPr lang="en-US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=0.75;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76325"/>
            <a:ext cx="43148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5078980" y="1535185"/>
            <a:ext cx="2057400" cy="838200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38273" y="2332018"/>
            <a:ext cx="857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ɸ=0.7;</a:t>
            </a:r>
          </a:p>
          <a:p>
            <a:r>
              <a:rPr lang="en-US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:0.1-1.0</a:t>
            </a:r>
          </a:p>
        </p:txBody>
      </p:sp>
    </p:spTree>
    <p:extLst>
      <p:ext uri="{BB962C8B-B14F-4D97-AF65-F5344CB8AC3E}">
        <p14:creationId xmlns:p14="http://schemas.microsoft.com/office/powerpoint/2010/main" val="373848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76200" y="0"/>
            <a:ext cx="632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model: H1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7828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 PAR=1320; T=30°C;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Vcmax25=40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9"/>
          <a:stretch/>
        </p:blipFill>
        <p:spPr bwMode="auto">
          <a:xfrm>
            <a:off x="432425" y="1016821"/>
            <a:ext cx="4391025" cy="266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87588" y="1152406"/>
            <a:ext cx="14366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ɸ_shaed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0.1-1.0;</a:t>
            </a:r>
          </a:p>
          <a:p>
            <a:r>
              <a:rPr lang="en-US" sz="1400" dirty="0" err="1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sz="1400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=0.4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</a:t>
            </a:r>
            <a:endParaRPr lang="en-US" sz="1400" dirty="0">
              <a:solidFill>
                <a:srgbClr val="FF7C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515749" y="1697318"/>
            <a:ext cx="1687436" cy="1107309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4"/>
          <a:stretch/>
        </p:blipFill>
        <p:spPr bwMode="auto">
          <a:xfrm>
            <a:off x="4533900" y="990600"/>
            <a:ext cx="4381500" cy="269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6705600" y="1697317"/>
            <a:ext cx="1687436" cy="1107309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15000" y="1114425"/>
            <a:ext cx="14366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ɸ_shaed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0.1-1.0;</a:t>
            </a:r>
          </a:p>
          <a:p>
            <a:r>
              <a:rPr lang="en-US" sz="14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=0.9;</a:t>
            </a:r>
          </a:p>
          <a:p>
            <a:r>
              <a:rPr lang="en-US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</a:t>
            </a:r>
            <a:endParaRPr lang="en-US" sz="1400" dirty="0">
              <a:solidFill>
                <a:srgbClr val="FF7C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4992469"/>
            <a:ext cx="2190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553093" y="4813293"/>
            <a:ext cx="343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95153" y="4774849"/>
            <a:ext cx="76200" cy="838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0733" y="462268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EC-derived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56500" y="5111161"/>
            <a:ext cx="34350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41724" y="4927489"/>
            <a:ext cx="97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Wu2016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554629" y="5417335"/>
            <a:ext cx="34350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39853" y="523366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DG2008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557706" y="5698383"/>
            <a:ext cx="343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96359" y="5639997"/>
            <a:ext cx="105890" cy="1058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42930" y="551471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DF1997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76800" y="49752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*</a:t>
            </a:r>
            <a:endParaRPr lang="en-US" sz="2000" dirty="0"/>
          </a:p>
        </p:txBody>
      </p:sp>
      <p:sp>
        <p:nvSpPr>
          <p:cNvPr id="33" name="Isosceles Triangle 32"/>
          <p:cNvSpPr/>
          <p:nvPr/>
        </p:nvSpPr>
        <p:spPr>
          <a:xfrm rot="2052343">
            <a:off x="6698135" y="5371966"/>
            <a:ext cx="88392" cy="76200"/>
          </a:xfrm>
          <a:prstGeom prst="triangle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6" r="7155"/>
          <a:stretch/>
        </p:blipFill>
        <p:spPr bwMode="auto">
          <a:xfrm>
            <a:off x="424187" y="3682315"/>
            <a:ext cx="3944176" cy="1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6" r="7155"/>
          <a:stretch/>
        </p:blipFill>
        <p:spPr bwMode="auto">
          <a:xfrm>
            <a:off x="4639088" y="3660870"/>
            <a:ext cx="3944176" cy="1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5" y="4037145"/>
            <a:ext cx="4257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6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76200" y="0"/>
            <a:ext cx="632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model: H2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7828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 PAR=1320; T=30°C;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Vcmax25=40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4992469"/>
            <a:ext cx="2190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553093" y="4813293"/>
            <a:ext cx="343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695153" y="4774849"/>
            <a:ext cx="76200" cy="838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0733" y="462268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EC-derived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56500" y="5111161"/>
            <a:ext cx="34350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841724" y="4927489"/>
            <a:ext cx="97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Wu2016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554629" y="5417335"/>
            <a:ext cx="34350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39853" y="523366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DG2008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557706" y="5698383"/>
            <a:ext cx="343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96359" y="5639997"/>
            <a:ext cx="105890" cy="1058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42930" y="551471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DF1997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76800" y="49752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*</a:t>
            </a:r>
            <a:endParaRPr lang="en-US" sz="2000" dirty="0"/>
          </a:p>
        </p:txBody>
      </p:sp>
      <p:sp>
        <p:nvSpPr>
          <p:cNvPr id="33" name="Isosceles Triangle 32"/>
          <p:cNvSpPr/>
          <p:nvPr/>
        </p:nvSpPr>
        <p:spPr>
          <a:xfrm rot="2052343">
            <a:off x="6698135" y="5371966"/>
            <a:ext cx="88392" cy="76200"/>
          </a:xfrm>
          <a:prstGeom prst="triangle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7"/>
          <a:stretch/>
        </p:blipFill>
        <p:spPr bwMode="auto">
          <a:xfrm>
            <a:off x="2590800" y="1238250"/>
            <a:ext cx="4343400" cy="251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/>
          <p:nvPr/>
        </p:nvCxnSpPr>
        <p:spPr>
          <a:xfrm>
            <a:off x="4876800" y="1677331"/>
            <a:ext cx="1894553" cy="1065869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84361" y="2741140"/>
            <a:ext cx="28756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leaf flushing fraction in top canopy (top 2.5 layer LAI)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26997" y="2056376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Fraction: 0.2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US" sz="1400" dirty="0">
              <a:solidFill>
                <a:srgbClr val="FF7C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16" r="7155"/>
          <a:stretch/>
        </p:blipFill>
        <p:spPr bwMode="auto">
          <a:xfrm>
            <a:off x="2667000" y="3761773"/>
            <a:ext cx="3944176" cy="1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5" y="4037145"/>
            <a:ext cx="4257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54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76200" y="0"/>
            <a:ext cx="6324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photosynthesis model: H1+H2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685800"/>
            <a:ext cx="78286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 PAR=1320; T=30°C;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Vcmax25=40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6"/>
          <a:stretch/>
        </p:blipFill>
        <p:spPr bwMode="auto">
          <a:xfrm>
            <a:off x="88557" y="1408102"/>
            <a:ext cx="4343400" cy="2558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8" name="Straight Arrow Connector 37"/>
          <p:cNvCxnSpPr/>
          <p:nvPr/>
        </p:nvCxnSpPr>
        <p:spPr>
          <a:xfrm>
            <a:off x="2362200" y="1831218"/>
            <a:ext cx="1894553" cy="1065869"/>
          </a:xfrm>
          <a:prstGeom prst="straightConnector1">
            <a:avLst/>
          </a:prstGeom>
          <a:ln w="19050">
            <a:solidFill>
              <a:srgbClr val="FF7C8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84264" y="2690856"/>
            <a:ext cx="28756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leaf flushing fraction in top canopy (top 2.5 layer LAI)</a:t>
            </a:r>
            <a:endParaRPr lang="en-US" sz="2000" dirty="0">
              <a:solidFill>
                <a:srgbClr val="FF7C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12397" y="2210263"/>
            <a:ext cx="15921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Fraction: 0.2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4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US" sz="1400" dirty="0">
              <a:solidFill>
                <a:srgbClr val="FF7C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4498" y="1838082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0341"/>
            <a:ext cx="425767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381000" y="4827413"/>
            <a:ext cx="2190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Model: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fraction=0.75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553093" y="4813293"/>
            <a:ext cx="343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695153" y="4774849"/>
            <a:ext cx="76200" cy="838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30733" y="462268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EC-derived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6556500" y="5111161"/>
            <a:ext cx="34350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41724" y="4927489"/>
            <a:ext cx="97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Wu2016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554629" y="5417335"/>
            <a:ext cx="34350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839853" y="523366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DG2008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6557706" y="5698383"/>
            <a:ext cx="343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696359" y="5639997"/>
            <a:ext cx="105890" cy="1058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42930" y="551471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576800" y="497529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*</a:t>
            </a:r>
            <a:endParaRPr lang="en-US" sz="2000" dirty="0"/>
          </a:p>
        </p:txBody>
      </p:sp>
      <p:sp>
        <p:nvSpPr>
          <p:cNvPr id="53" name="Isosceles Triangle 52"/>
          <p:cNvSpPr/>
          <p:nvPr/>
        </p:nvSpPr>
        <p:spPr>
          <a:xfrm rot="2052343">
            <a:off x="6698135" y="5371966"/>
            <a:ext cx="88392" cy="76200"/>
          </a:xfrm>
          <a:prstGeom prst="triangle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9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inwu\Desktop\2016-02-23 15.00.5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999"/>
            <a:ext cx="8382000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2097634" cy="6614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914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*Importance of tropical forests to global carbon/water cycles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1981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*More recent studies indicate the importance of phenology in controlling photosynthesis in the tropics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*However, how to represent the phenology effect on tropical forest photosynthesis is still largely lacking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2097634" cy="6614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990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*There are two potential approaches to link leaf phenology to photosynthesis process: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19050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big leaf based light-use efficiency model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[Eq. 1] GPP=ɛ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×FAPAR×f(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×PAR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3200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Sophisticated sun/shade leaf photosynthesis model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[Eq. 2] GPP=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LAI_sun×Asun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/area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LAI_shade×Ashade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/area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1108" y="41910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[Eq.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GPP=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Asun+Ashade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3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2097634" cy="6614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9144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*Goals of this paper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1676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Reconcile different approaches in modeling leaf phenology effect on tropical forest photosynthesis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31108" y="25908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Partition leaf quantity and quality effect on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photosynthesis seasonality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581400"/>
            <a:ext cx="7772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Make inference of key information needed to improve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photosynthesis modeling in the tropics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2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95400" y="457200"/>
            <a:ext cx="6477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Farquhar’s 1997 Model (DF97)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24712" y="1475232"/>
            <a:ext cx="7866888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Canopy radiative transfer: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Beers’ law to partition light (beam + diffuse) into vertical canopy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[PAR, LAI, SZA, Clumping Index]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67512" y="1399032"/>
            <a:ext cx="457200" cy="227380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203198" y="2377440"/>
            <a:ext cx="7788402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Canopy radiative transfer: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Beers’ law to identify the sunlit leaf fraction and shaded leaf fraction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[LAI, SZA, Clumping Index]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15390" y="3383280"/>
            <a:ext cx="77000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level Farquhar’s photosynthesis model: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applies to both sunlit leaves and shaded leaves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[Vcmax25,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LAIsun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LAIshade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T, Ci]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07945" y="4011168"/>
            <a:ext cx="27470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An=min(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57500" y="4355592"/>
            <a:ext cx="969645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91000" y="4340352"/>
            <a:ext cx="0" cy="43891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589147" y="4355592"/>
            <a:ext cx="914398" cy="42367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1998345" y="4913376"/>
            <a:ext cx="17183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Vcmax25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Ci=0.7*Ca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328035" y="5141976"/>
            <a:ext cx="17183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Jmax25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Ci=0.7*Ca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817745" y="4779264"/>
            <a:ext cx="17183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0.5*</a:t>
            </a:r>
            <a:r>
              <a:rPr lang="en-US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endParaRPr lang="en-US" sz="1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219701" y="4296156"/>
            <a:ext cx="1731644" cy="525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6265545" y="4821936"/>
            <a:ext cx="171831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0.015*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560451" y="6187440"/>
            <a:ext cx="8050149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Farquhar, 1997;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Bonan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2012; Lloyd et al., 2010;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2011;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Knorr, 2007;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Bernacchi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2001, 2003, 2013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-152400" y="24384"/>
            <a:ext cx="2097634" cy="6614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403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9" y="2593777"/>
            <a:ext cx="4324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-76200" y="0"/>
            <a:ext cx="9296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Representation of Plant Physiology in DF97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95258" y="762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(using Lloyd et al. 2010 to define the vertical change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Refers 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0" y="2286000"/>
            <a:ext cx="31630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J25=Vc25*1.64+29.1; Rd=0.015*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9171" y="2057400"/>
            <a:ext cx="29658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level photosynthesis model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91248" y="2109582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distribution of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Vcmax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Lloyd et al. 2010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058" y="2743200"/>
            <a:ext cx="40481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110220" y="3256690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</a:t>
            </a:r>
            <a:endParaRPr lang="en-US" sz="1600" b="1" dirty="0">
              <a:solidFill>
                <a:srgbClr val="00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0" y="3802227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4301873"/>
            <a:ext cx="1447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1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9600" y="2782669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Tleaf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 </a:t>
            </a:r>
            <a:r>
              <a:rPr lang="en-US" sz="1200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ɸPSII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0.7;</a:t>
            </a:r>
          </a:p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ɵPSII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4600" y="448957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17917" y="430735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14600" y="410244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00185" y="393562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02243" y="373380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89886" y="354432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93203" y="337751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489886" y="318907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87828" y="300887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38400" y="2819400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56263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22860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Model Comparisons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91935"/>
              </p:ext>
            </p:extLst>
          </p:nvPr>
        </p:nvGraphicFramePr>
        <p:xfrm>
          <a:off x="1600200" y="4236720"/>
          <a:ext cx="6096000" cy="208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Model\Phenology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Leaf 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Age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Wu et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al. 2016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(R2=0.89; p&lt;1e-5)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(R2=0.07; p=0.044)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(R2=0.87; p&lt;1e-5)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Doughty &amp;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Goulden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2008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(R2=0.88; p&lt;1e-5)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(R2=0.29; p=0.037)</a:t>
                      </a:r>
                    </a:p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(R2=0.87; p&lt;1e-5)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DePury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Farquhar, 1997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(R2=0.66; p&lt;1e-5)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(R2=0.13; p=0.044)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(R2=0.57; p&lt;1e-5)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4" name="Straight Connector 53"/>
          <p:cNvCxnSpPr/>
          <p:nvPr/>
        </p:nvCxnSpPr>
        <p:spPr>
          <a:xfrm>
            <a:off x="4096576" y="1783774"/>
            <a:ext cx="343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238636" y="1745330"/>
            <a:ext cx="76200" cy="838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374216" y="1593170"/>
            <a:ext cx="3853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EC-derived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(GPP under reference environment)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099983" y="2081642"/>
            <a:ext cx="34350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385207" y="1897970"/>
            <a:ext cx="973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Wu2016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098112" y="2387816"/>
            <a:ext cx="343501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83336" y="220414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DG2008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4101189" y="2668864"/>
            <a:ext cx="3435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239842" y="2610478"/>
            <a:ext cx="105890" cy="10589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386413" y="248519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DF1997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20283" y="1945779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*</a:t>
            </a:r>
            <a:endParaRPr lang="en-US" sz="2000" dirty="0"/>
          </a:p>
        </p:txBody>
      </p:sp>
      <p:sp>
        <p:nvSpPr>
          <p:cNvPr id="65" name="Isosceles Triangle 64"/>
          <p:cNvSpPr/>
          <p:nvPr/>
        </p:nvSpPr>
        <p:spPr>
          <a:xfrm rot="2052343">
            <a:off x="4241618" y="2342447"/>
            <a:ext cx="88392" cy="76200"/>
          </a:xfrm>
          <a:prstGeom prst="triangle">
            <a:avLst/>
          </a:prstGeom>
          <a:noFill/>
          <a:ln w="127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122406" y="645387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PAR=1320; SZA=30</a:t>
            </a:r>
            <a:r>
              <a:rPr lang="en-US" dirty="0" smtClean="0">
                <a:latin typeface="Calibri"/>
                <a:cs typeface="Times New Roman" panose="02020603050405020304" pitchFamily="18" charset="0"/>
              </a:rPr>
              <a:t>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V25=40; Clumping index=0.7;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=35</a:t>
            </a:r>
            <a:r>
              <a:rPr lang="en-US" dirty="0" smtClean="0">
                <a:cs typeface="Times New Roman" panose="02020603050405020304" pitchFamily="18" charset="0"/>
              </a:rPr>
              <a:t>°C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Tleaf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  <a:r>
              <a:rPr lang="en-US" dirty="0">
                <a:cs typeface="Times New Roman" panose="02020603050405020304" pitchFamily="18" charset="0"/>
              </a:rPr>
              <a:t>°C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9202" y="1904834"/>
            <a:ext cx="1408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(PC=ɛ</a:t>
            </a:r>
            <a:r>
              <a:rPr lang="en-US" sz="1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×FAPAR)</a:t>
            </a:r>
            <a:endParaRPr lang="en-US" sz="1400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26678" y="2215702"/>
            <a:ext cx="3959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(PC=</a:t>
            </a:r>
            <a:r>
              <a:rPr lang="en-US" sz="1400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LAI_sun</a:t>
            </a:r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</a:t>
            </a:r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area+LAI_shade</a:t>
            </a:r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Ashade</a:t>
            </a:r>
            <a:r>
              <a:rPr lang="en-US" sz="14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/area)</a:t>
            </a:r>
            <a:endParaRPr lang="en-US" sz="1400" baseline="-25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31028" y="2496477"/>
            <a:ext cx="16450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(PC=</a:t>
            </a:r>
            <a:r>
              <a:rPr lang="en-US" sz="1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Asun+Ashade</a:t>
            </a:r>
            <a:r>
              <a:rPr 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0" y="1272215"/>
            <a:ext cx="42576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4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362200"/>
            <a:ext cx="5562600" cy="386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-30480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Model Diagnosis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435" y="533400"/>
            <a:ext cx="4897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input: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LAI and demography seasonality</a:t>
            </a: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setting: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Clumping index=0.7; PAR=1320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umol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/m2/s; Ta=30 °C; SZA=30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Vcmax25=40;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ɸ_shade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ʘ_sun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ʘ_shade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=0.75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316"/>
          <a:stretch/>
        </p:blipFill>
        <p:spPr bwMode="auto">
          <a:xfrm>
            <a:off x="6096" y="2016213"/>
            <a:ext cx="5324475" cy="32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457200" y="2356670"/>
            <a:ext cx="1143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941320" y="2362200"/>
            <a:ext cx="1426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Canopy leaf area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" y="4188023"/>
            <a:ext cx="2256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Vcmax</a:t>
            </a:r>
            <a:r>
              <a:rPr lang="en-US" sz="1400" b="1" dirty="0">
                <a:solidFill>
                  <a:srgbClr val="FF0000"/>
                </a:solidFill>
              </a:rPr>
              <a:t>-</a:t>
            </a:r>
            <a:r>
              <a:rPr lang="en-US" sz="1400" b="1" dirty="0" smtClean="0">
                <a:solidFill>
                  <a:srgbClr val="FF0000"/>
                </a:solidFill>
              </a:rPr>
              <a:t>sun vs. </a:t>
            </a:r>
            <a:r>
              <a:rPr lang="en-US" sz="1400" b="1" dirty="0" err="1" smtClean="0">
                <a:solidFill>
                  <a:srgbClr val="FF0000"/>
                </a:solidFill>
              </a:rPr>
              <a:t>Vcmax</a:t>
            </a:r>
            <a:r>
              <a:rPr lang="en-US" sz="1400" b="1" dirty="0">
                <a:solidFill>
                  <a:srgbClr val="FF0000"/>
                </a:solidFill>
              </a:rPr>
              <a:t>-</a:t>
            </a:r>
            <a:r>
              <a:rPr lang="en-US" sz="1400" b="1" dirty="0" smtClean="0">
                <a:solidFill>
                  <a:srgbClr val="FF0000"/>
                </a:solidFill>
              </a:rPr>
              <a:t>shade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3264" y="4188023"/>
            <a:ext cx="2182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Anet</a:t>
            </a:r>
            <a:r>
              <a:rPr lang="en-US" sz="1400" b="1" dirty="0" smtClean="0">
                <a:solidFill>
                  <a:srgbClr val="FF0000"/>
                </a:solidFill>
              </a:rPr>
              <a:t>: sun, shade, and total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2921748">
            <a:off x="2116571" y="5479567"/>
            <a:ext cx="636802" cy="178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350008" y="5777233"/>
            <a:ext cx="794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Leaf age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8171729">
            <a:off x="4332" y="5276477"/>
            <a:ext cx="1311734" cy="160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96" y="5918399"/>
            <a:ext cx="13567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LAI and leaf age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760945"/>
            <a:ext cx="43243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5479346" y="949837"/>
            <a:ext cx="9541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Tleaf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=25 </a:t>
            </a:r>
            <a:r>
              <a:rPr lang="en-US" sz="1200" dirty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ɸPSII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0.7;</a:t>
            </a:r>
          </a:p>
          <a:p>
            <a:r>
              <a:rPr lang="en-US" sz="1200" dirty="0" err="1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ɵPSII</a:t>
            </a:r>
            <a:r>
              <a:rPr lang="en-US" sz="1200" dirty="0" smtClean="0">
                <a:solidFill>
                  <a:srgbClr val="FF7C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=0.75;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384346" y="265673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387663" y="247452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84346" y="226961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69931" y="210279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71989" y="190096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359632" y="171149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362949" y="15446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59632" y="135624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57574" y="117603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308146" y="986568"/>
            <a:ext cx="415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4248150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791200" y="4188023"/>
            <a:ext cx="381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110415" y="4049314"/>
            <a:ext cx="1214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</a:rPr>
              <a:t>EC-derived PC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1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-304800" y="0"/>
            <a:ext cx="451330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Model Diagnosis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4607" y="615124"/>
            <a:ext cx="8783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hypothesis as to the relative poorer performance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DePury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Farquhar’s model</a:t>
            </a: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304800" y="1600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*H1 (Physiological constraint) 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sunlit leaves and shaded leaves have different maximum light use efficiency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81000" y="2590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*H2 (Evolutionary constraint):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Leaf phenology is not homogeneous within canopy profile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685800" y="3962400"/>
            <a:ext cx="685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219200" y="3881735"/>
            <a:ext cx="605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to multiple-layer photosynthesis models</a:t>
            </a:r>
          </a:p>
        </p:txBody>
      </p:sp>
    </p:spTree>
    <p:extLst>
      <p:ext uri="{BB962C8B-B14F-4D97-AF65-F5344CB8AC3E}">
        <p14:creationId xmlns:p14="http://schemas.microsoft.com/office/powerpoint/2010/main" val="230740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16166</TotalTime>
  <Words>1255</Words>
  <Application>Microsoft Macintosh PowerPoint</Application>
  <PresentationFormat>On-screen Show (4:3)</PresentationFormat>
  <Paragraphs>192</Paragraphs>
  <Slides>17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Photosynthetic Seasonality in Amazon</vt:lpstr>
      <vt:lpstr>Background</vt:lpstr>
      <vt:lpstr>Background</vt:lpstr>
      <vt:lpstr>Background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Jin</dc:creator>
  <cp:lastModifiedBy>Jin Wu</cp:lastModifiedBy>
  <cp:revision>60</cp:revision>
  <cp:lastPrinted>2016-03-23T16:03:21Z</cp:lastPrinted>
  <dcterms:created xsi:type="dcterms:W3CDTF">2006-08-16T00:00:00Z</dcterms:created>
  <dcterms:modified xsi:type="dcterms:W3CDTF">2016-04-10T00:10:13Z</dcterms:modified>
</cp:coreProperties>
</file>