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925D-2659-414D-8F1E-DAF50E473B0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4749-B563-8747-982A-3DD412E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934B-A9D0-0649-A9A9-35123A371A96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E57D-1754-FF42-BABF-D708A30C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Multi-Layer Photosynthesis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 Wu</a:t>
            </a:r>
          </a:p>
          <a:p>
            <a:r>
              <a:rPr lang="en-US" dirty="0" smtClean="0"/>
              <a:t>04/08/2016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3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19935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23622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7243" y="2730843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778" y="34413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5778" y="3834714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778" y="42033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3421" y="45720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5254" y="295944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5484" y="16002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5484" y="19935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85484" y="23622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73127" y="2730843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91662" y="34413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91662" y="3834714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91662" y="42033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79305" y="45720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1138" y="295944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3810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whole forest canopy into N layers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1850299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direct beam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diffuse light Idi were calculated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6800" y="261997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Vcmax25 were calculated based on the relationship between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LAI along vertical canopy profile in Lloyd et al. 2010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0" y="4251186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leaf level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FvCB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photosynthesis were applied to sunlit/shade leaves respectively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41789" y="11049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sunlit leaf LAI and shaded leaf LAI were calculated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5317986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up all the layer photosynthesis for accumulated canopy-scale photosynthesis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8505" y="5446176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Farquhar, 1997; Sellers, 1985;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2011</a:t>
            </a:r>
          </a:p>
        </p:txBody>
      </p:sp>
    </p:spTree>
    <p:extLst>
      <p:ext uri="{BB962C8B-B14F-4D97-AF65-F5344CB8AC3E}">
        <p14:creationId xmlns:p14="http://schemas.microsoft.com/office/powerpoint/2010/main" val="9485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378460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Func_Light_Partitioning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067" y="6203009"/>
            <a:ext cx="6159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 Model: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Weiss and Norman, 1985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695" y="590643"/>
            <a:ext cx="789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zenith angle (degree), air-pressure (pa), PAR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142" y="1079013"/>
            <a:ext cx="83401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LQ.Model_DV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model partitioned direct visible beam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LQ.Model_dV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model partitioned diffuse visible radiation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LQ.Model_DN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model partitioned direct NIR beam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LQ.Model_dN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model partitioned diffuse NIR radiation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LQ.Ratio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clear index (1-for clear sky; 0-for fully diffuse)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4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475033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Func_Canopy_Radiance_Transfer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6067" y="6203009"/>
            <a:ext cx="8526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 Model: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Farquhar, 1997;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2011; Chen et al., 2005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695" y="590643"/>
            <a:ext cx="789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FLAG, SZA, LAI, Ib0, Id0, Vcmax0_25, CI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695" y="3325786"/>
            <a:ext cx="83401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LRT</a:t>
            </a:r>
          </a:p>
          <a:p>
            <a:r>
              <a:rPr lang="en-US" sz="2000" dirty="0" smtClean="0"/>
              <a:t>% </a:t>
            </a:r>
            <a:r>
              <a:rPr lang="en-US" sz="2000" dirty="0" err="1" smtClean="0"/>
              <a:t>LRT.Lsun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Sunlit LAI</a:t>
            </a:r>
          </a:p>
          <a:p>
            <a:r>
              <a:rPr lang="en-US" sz="2000" dirty="0"/>
              <a:t>% </a:t>
            </a:r>
            <a:r>
              <a:rPr lang="en-US" sz="2000" dirty="0" err="1" smtClean="0"/>
              <a:t>LRT.Lshade</a:t>
            </a:r>
            <a:r>
              <a:rPr lang="en-US" sz="2000" dirty="0" smtClean="0"/>
              <a:t>: Shade </a:t>
            </a:r>
            <a:r>
              <a:rPr lang="en-US" sz="2000" dirty="0"/>
              <a:t>LAI</a:t>
            </a:r>
          </a:p>
          <a:p>
            <a:r>
              <a:rPr lang="en-US" sz="2000" dirty="0"/>
              <a:t>% </a:t>
            </a:r>
            <a:r>
              <a:rPr lang="en-US" sz="2000" dirty="0" err="1" smtClean="0"/>
              <a:t>LRT.Ic</a:t>
            </a:r>
            <a:r>
              <a:rPr lang="en-US" sz="2000" dirty="0" smtClean="0"/>
              <a:t>:  </a:t>
            </a:r>
            <a:r>
              <a:rPr lang="en-US" sz="2000" dirty="0"/>
              <a:t>Canopy total absorbed irradiance</a:t>
            </a:r>
          </a:p>
          <a:p>
            <a:r>
              <a:rPr lang="en-US" sz="2000" dirty="0"/>
              <a:t>% </a:t>
            </a:r>
            <a:r>
              <a:rPr lang="en-US" sz="2000" dirty="0" err="1" smtClean="0"/>
              <a:t>LRT.Isun</a:t>
            </a:r>
            <a:r>
              <a:rPr lang="en-US" sz="2000" dirty="0" smtClean="0"/>
              <a:t>: </a:t>
            </a:r>
            <a:r>
              <a:rPr lang="en-US" sz="2000" dirty="0"/>
              <a:t>Sunlit leaf absorbed irradiance</a:t>
            </a:r>
          </a:p>
          <a:p>
            <a:r>
              <a:rPr lang="en-US" sz="2000" dirty="0"/>
              <a:t>% </a:t>
            </a:r>
            <a:r>
              <a:rPr lang="en-US" sz="2000" dirty="0" err="1" smtClean="0"/>
              <a:t>LRT.Ishade</a:t>
            </a:r>
            <a:r>
              <a:rPr lang="en-US" sz="2000" dirty="0" smtClean="0"/>
              <a:t>: </a:t>
            </a:r>
            <a:r>
              <a:rPr lang="en-US" sz="2000" dirty="0"/>
              <a:t>Shade leaf absorbed irradiance</a:t>
            </a:r>
          </a:p>
          <a:p>
            <a:r>
              <a:rPr lang="en-US" sz="2000" dirty="0"/>
              <a:t>% </a:t>
            </a:r>
            <a:r>
              <a:rPr lang="en-US" sz="2000" dirty="0" err="1" smtClean="0"/>
              <a:t>LRT.Vc</a:t>
            </a:r>
            <a:r>
              <a:rPr lang="en-US" sz="2000" dirty="0" smtClean="0"/>
              <a:t>: </a:t>
            </a:r>
            <a:r>
              <a:rPr lang="en-US" sz="2000" dirty="0" err="1"/>
              <a:t>Canop</a:t>
            </a:r>
            <a:r>
              <a:rPr lang="en-US" sz="2000" dirty="0"/>
              <a:t> total </a:t>
            </a:r>
            <a:r>
              <a:rPr lang="en-US" sz="2000" dirty="0" err="1"/>
              <a:t>Vcmax</a:t>
            </a:r>
            <a:endParaRPr lang="en-US" sz="2000" dirty="0"/>
          </a:p>
          <a:p>
            <a:r>
              <a:rPr lang="en-US" sz="2000" dirty="0"/>
              <a:t>% </a:t>
            </a:r>
            <a:r>
              <a:rPr lang="en-US" sz="2000" dirty="0" err="1" smtClean="0"/>
              <a:t>LRT.Vcsun</a:t>
            </a:r>
            <a:r>
              <a:rPr lang="en-US" sz="2000" dirty="0" smtClean="0"/>
              <a:t>: </a:t>
            </a:r>
            <a:r>
              <a:rPr lang="en-US" sz="2000" dirty="0"/>
              <a:t>Sunlit leaf </a:t>
            </a:r>
            <a:r>
              <a:rPr lang="en-US" sz="2000" dirty="0" err="1"/>
              <a:t>Vcmax</a:t>
            </a:r>
            <a:endParaRPr lang="en-US" sz="2000" dirty="0"/>
          </a:p>
          <a:p>
            <a:r>
              <a:rPr lang="en-US" sz="2000" dirty="0"/>
              <a:t>% </a:t>
            </a:r>
            <a:r>
              <a:rPr lang="en-US" sz="2000" dirty="0" err="1" smtClean="0"/>
              <a:t>LRT.Vcshade</a:t>
            </a:r>
            <a:r>
              <a:rPr lang="en-US" sz="2000" dirty="0" smtClean="0"/>
              <a:t>: </a:t>
            </a:r>
            <a:r>
              <a:rPr lang="en-US" sz="2000" dirty="0"/>
              <a:t>Shade leaf </a:t>
            </a:r>
            <a:r>
              <a:rPr lang="en-US" sz="2000" dirty="0" err="1"/>
              <a:t>Vcmax</a:t>
            </a:r>
            <a:endParaRPr lang="en-US" sz="2000" dirty="0"/>
          </a:p>
          <a:p>
            <a:endParaRPr lang="en-US" sz="2000" b="0" i="0" u="none" strike="noStrike" baseline="0" dirty="0" smtClean="0"/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142" y="938065"/>
            <a:ext cx="8676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 FLAG: Model version controller;  0--Lloyd et al. 2010 Model for </a:t>
            </a:r>
            <a:r>
              <a:rPr lang="en-US" dirty="0" err="1"/>
              <a:t>Vcmax</a:t>
            </a:r>
            <a:r>
              <a:rPr lang="en-US" dirty="0"/>
              <a:t>-LAI relationship; 1--Mercado et al. 2006 </a:t>
            </a:r>
            <a:r>
              <a:rPr lang="en-US" dirty="0" smtClean="0"/>
              <a:t>Model </a:t>
            </a:r>
            <a:r>
              <a:rPr lang="en-US" dirty="0"/>
              <a:t>for </a:t>
            </a:r>
            <a:r>
              <a:rPr lang="en-US" dirty="0" err="1"/>
              <a:t>Vcmax</a:t>
            </a:r>
            <a:r>
              <a:rPr lang="en-US" dirty="0"/>
              <a:t>-LAI relationship in the tropics</a:t>
            </a:r>
          </a:p>
          <a:p>
            <a:r>
              <a:rPr lang="en-US" dirty="0"/>
              <a:t>% SZA: solar zenith angle, in degree</a:t>
            </a:r>
          </a:p>
          <a:p>
            <a:r>
              <a:rPr lang="en-US" dirty="0"/>
              <a:t>% LAI: </a:t>
            </a:r>
            <a:r>
              <a:rPr lang="en-US" dirty="0" smtClean="0"/>
              <a:t>Canopy leaf </a:t>
            </a:r>
            <a:r>
              <a:rPr lang="en-US" dirty="0"/>
              <a:t>area index</a:t>
            </a:r>
          </a:p>
          <a:p>
            <a:r>
              <a:rPr lang="en-US" dirty="0"/>
              <a:t>% Ib0: direct beam at canopy top</a:t>
            </a:r>
          </a:p>
          <a:p>
            <a:r>
              <a:rPr lang="en-US" dirty="0"/>
              <a:t>% Id0: diffuse </a:t>
            </a:r>
            <a:r>
              <a:rPr lang="en-US" dirty="0" smtClean="0"/>
              <a:t>irradiance at </a:t>
            </a:r>
            <a:r>
              <a:rPr lang="en-US" dirty="0"/>
              <a:t>canopy top</a:t>
            </a:r>
          </a:p>
          <a:p>
            <a:r>
              <a:rPr lang="en-US" dirty="0"/>
              <a:t>% Vcmax0_25: </a:t>
            </a:r>
            <a:r>
              <a:rPr lang="en-US" dirty="0" err="1"/>
              <a:t>Vcmax</a:t>
            </a:r>
            <a:r>
              <a:rPr lang="en-US" dirty="0"/>
              <a:t> at reference 25 </a:t>
            </a:r>
            <a:r>
              <a:rPr lang="en-US" dirty="0" err="1"/>
              <a:t>centi</a:t>
            </a:r>
            <a:r>
              <a:rPr lang="en-US" dirty="0"/>
              <a:t>-degree for canopy top leaves</a:t>
            </a:r>
          </a:p>
          <a:p>
            <a:r>
              <a:rPr lang="en-US" dirty="0"/>
              <a:t>% CI: Clumping </a:t>
            </a:r>
            <a:r>
              <a:rPr lang="en-US" dirty="0" err="1" smtClean="0"/>
              <a:t>inedx</a:t>
            </a:r>
            <a:r>
              <a:rPr lang="en-US" dirty="0" smtClean="0"/>
              <a:t>; 0.63 for tropical evergreen forests (Chen et al, 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4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250849" y="-62720"/>
            <a:ext cx="619267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Func_Leaf_FvCB_Photosynthesis_Model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033" y="6203009"/>
            <a:ext cx="8526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 Model: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Farquhar, 1997;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2001;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Long, 2003; June et al., 2004;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2013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339" y="433843"/>
            <a:ext cx="789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dirty="0"/>
              <a:t>V25, J25, T, </a:t>
            </a:r>
            <a:r>
              <a:rPr lang="en-US" sz="2000" dirty="0" err="1"/>
              <a:t>Topt</a:t>
            </a:r>
            <a:r>
              <a:rPr lang="en-US" sz="2000" dirty="0"/>
              <a:t>, I, </a:t>
            </a:r>
            <a:r>
              <a:rPr lang="en-US" sz="2000" dirty="0" err="1"/>
              <a:t>Ci</a:t>
            </a:r>
            <a:r>
              <a:rPr lang="en-US" sz="2000" dirty="0"/>
              <a:t>, </a:t>
            </a:r>
            <a:r>
              <a:rPr lang="en-US" sz="2000" dirty="0" err="1"/>
              <a:t>Pres</a:t>
            </a:r>
            <a:r>
              <a:rPr lang="en-US" sz="2000" dirty="0"/>
              <a:t>, </a:t>
            </a:r>
            <a:r>
              <a:rPr lang="en-US" sz="2000" dirty="0" err="1"/>
              <a:t>PSII_in</a:t>
            </a:r>
            <a:r>
              <a:rPr lang="en-US" sz="2000" dirty="0"/>
              <a:t>, </a:t>
            </a:r>
            <a:r>
              <a:rPr lang="en-US" sz="2000" dirty="0" err="1"/>
              <a:t>Phi_in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44661" y="2794626"/>
            <a:ext cx="834018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FvCB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/>
              <a:t>FvCB.An</a:t>
            </a:r>
            <a:r>
              <a:rPr lang="en-US" sz="1400" dirty="0" smtClean="0"/>
              <a:t>: </a:t>
            </a:r>
            <a:r>
              <a:rPr lang="en-US" sz="1400" dirty="0"/>
              <a:t>net assimilation rate (</a:t>
            </a:r>
            <a:r>
              <a:rPr lang="en-US" sz="1400" dirty="0" err="1"/>
              <a:t>umol</a:t>
            </a:r>
            <a:r>
              <a:rPr lang="en-US" sz="1400" dirty="0"/>
              <a:t>/m2/s)</a:t>
            </a:r>
          </a:p>
          <a:p>
            <a:r>
              <a:rPr lang="en-US" sz="1400" dirty="0" err="1" smtClean="0"/>
              <a:t>FvCB.Rd</a:t>
            </a:r>
            <a:r>
              <a:rPr lang="en-US" sz="1400" dirty="0" smtClean="0"/>
              <a:t>: </a:t>
            </a:r>
            <a:r>
              <a:rPr lang="en-US" sz="1400" dirty="0"/>
              <a:t>dark respiration rate (</a:t>
            </a:r>
            <a:r>
              <a:rPr lang="en-US" sz="1400" dirty="0" err="1"/>
              <a:t>umol</a:t>
            </a:r>
            <a:r>
              <a:rPr lang="en-US" sz="1400" dirty="0"/>
              <a:t>/m2/s)</a:t>
            </a:r>
          </a:p>
          <a:p>
            <a:r>
              <a:rPr lang="en-US" sz="1400" dirty="0" err="1" smtClean="0"/>
              <a:t>FvCB.Wc</a:t>
            </a:r>
            <a:r>
              <a:rPr lang="en-US" sz="1400" dirty="0" smtClean="0"/>
              <a:t>: photosynthesis </a:t>
            </a:r>
            <a:r>
              <a:rPr lang="en-US" sz="1400" dirty="0"/>
              <a:t>path via </a:t>
            </a:r>
            <a:r>
              <a:rPr lang="en-US" sz="1400" dirty="0" err="1"/>
              <a:t>Rubisco</a:t>
            </a:r>
            <a:r>
              <a:rPr lang="en-US" sz="1400" dirty="0"/>
              <a:t> (</a:t>
            </a:r>
            <a:r>
              <a:rPr lang="en-US" sz="1400" dirty="0" err="1"/>
              <a:t>umol</a:t>
            </a:r>
            <a:r>
              <a:rPr lang="en-US" sz="1400" dirty="0"/>
              <a:t>/m2/s)</a:t>
            </a:r>
          </a:p>
          <a:p>
            <a:r>
              <a:rPr lang="en-US" sz="1400" dirty="0" err="1" smtClean="0"/>
              <a:t>FvCB.Wj</a:t>
            </a:r>
            <a:r>
              <a:rPr lang="en-US" sz="1400" dirty="0" smtClean="0"/>
              <a:t>: </a:t>
            </a:r>
            <a:r>
              <a:rPr lang="en-US" sz="1400" dirty="0"/>
              <a:t>photosynthesis path via RUBP regeneration (</a:t>
            </a:r>
            <a:r>
              <a:rPr lang="en-US" sz="1400" dirty="0" err="1"/>
              <a:t>umol</a:t>
            </a:r>
            <a:r>
              <a:rPr lang="en-US" sz="1400" dirty="0"/>
              <a:t>/m2/s)</a:t>
            </a:r>
          </a:p>
          <a:p>
            <a:r>
              <a:rPr lang="en-US" sz="1400" dirty="0" err="1" smtClean="0"/>
              <a:t>FvCB.Vcmax</a:t>
            </a:r>
            <a:r>
              <a:rPr lang="en-US" sz="1400" dirty="0" smtClean="0"/>
              <a:t>: </a:t>
            </a:r>
            <a:r>
              <a:rPr lang="en-US" sz="1400" dirty="0" err="1"/>
              <a:t>Vcmax</a:t>
            </a:r>
            <a:r>
              <a:rPr lang="en-US" sz="1400" dirty="0"/>
              <a:t> (</a:t>
            </a:r>
            <a:r>
              <a:rPr lang="en-US" sz="1400" dirty="0" err="1"/>
              <a:t>umol</a:t>
            </a:r>
            <a:r>
              <a:rPr lang="en-US" sz="1400" dirty="0"/>
              <a:t>/m2/s), after temperature adjustment </a:t>
            </a:r>
          </a:p>
          <a:p>
            <a:r>
              <a:rPr lang="en-US" sz="1400" dirty="0" err="1" smtClean="0"/>
              <a:t>FvCB.Jmax</a:t>
            </a:r>
            <a:r>
              <a:rPr lang="en-US" sz="1400" dirty="0" smtClean="0"/>
              <a:t>: </a:t>
            </a:r>
            <a:r>
              <a:rPr lang="en-US" sz="1400" dirty="0" err="1"/>
              <a:t>Jmax</a:t>
            </a:r>
            <a:r>
              <a:rPr lang="en-US" sz="1400" dirty="0"/>
              <a:t>(</a:t>
            </a:r>
            <a:r>
              <a:rPr lang="en-US" sz="1400" dirty="0" err="1"/>
              <a:t>umol</a:t>
            </a:r>
            <a:r>
              <a:rPr lang="en-US" sz="1400" dirty="0"/>
              <a:t>/m2/s), after temperature adjustment</a:t>
            </a:r>
          </a:p>
          <a:p>
            <a:r>
              <a:rPr lang="en-US" sz="1400" dirty="0" err="1" smtClean="0"/>
              <a:t>FvCB.Tau_star</a:t>
            </a:r>
            <a:r>
              <a:rPr lang="en-US" sz="1400" dirty="0" smtClean="0"/>
              <a:t>: </a:t>
            </a:r>
            <a:r>
              <a:rPr lang="en-US" sz="1400" dirty="0" err="1"/>
              <a:t>Tau_star</a:t>
            </a:r>
            <a:r>
              <a:rPr lang="en-US" sz="1400" dirty="0"/>
              <a:t>, after temperature adjustment</a:t>
            </a:r>
          </a:p>
          <a:p>
            <a:r>
              <a:rPr lang="en-US" sz="1400" dirty="0" err="1" smtClean="0"/>
              <a:t>FvCB.Kc</a:t>
            </a:r>
            <a:r>
              <a:rPr lang="en-US" sz="1400" dirty="0" smtClean="0"/>
              <a:t>: </a:t>
            </a:r>
            <a:r>
              <a:rPr lang="en-US" sz="1400" dirty="0" err="1"/>
              <a:t>Kc</a:t>
            </a:r>
            <a:r>
              <a:rPr lang="en-US" sz="1400" dirty="0"/>
              <a:t>, after temperature adjustment</a:t>
            </a:r>
          </a:p>
          <a:p>
            <a:r>
              <a:rPr lang="en-US" sz="1400" dirty="0" err="1" smtClean="0"/>
              <a:t>FvCB.Ko</a:t>
            </a:r>
            <a:r>
              <a:rPr lang="en-US" sz="1400" dirty="0" smtClean="0"/>
              <a:t>: </a:t>
            </a:r>
            <a:r>
              <a:rPr lang="en-US" sz="1400" dirty="0" err="1"/>
              <a:t>Ko</a:t>
            </a:r>
            <a:r>
              <a:rPr lang="en-US" sz="1400" dirty="0"/>
              <a:t>, after temperature </a:t>
            </a:r>
            <a:r>
              <a:rPr lang="en-US" sz="1400" dirty="0" smtClean="0"/>
              <a:t>adjustment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58786" y="765585"/>
            <a:ext cx="86766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% V25: </a:t>
            </a:r>
            <a:r>
              <a:rPr lang="en-US" sz="1400" dirty="0" err="1"/>
              <a:t>Vcmax</a:t>
            </a:r>
            <a:r>
              <a:rPr lang="en-US" sz="1400" dirty="0"/>
              <a:t> standardized at 25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J25: </a:t>
            </a:r>
            <a:r>
              <a:rPr lang="en-US" sz="1400" dirty="0" err="1"/>
              <a:t>Jmax</a:t>
            </a:r>
            <a:r>
              <a:rPr lang="en-US" sz="1400" dirty="0"/>
              <a:t> standardized at 25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I: incoming light</a:t>
            </a:r>
          </a:p>
          <a:p>
            <a:r>
              <a:rPr lang="en-US" sz="1400" dirty="0"/>
              <a:t>% T: leaf temperature in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Topt</a:t>
            </a:r>
            <a:r>
              <a:rPr lang="en-US" sz="1400" dirty="0"/>
              <a:t>: optimal temperature for </a:t>
            </a:r>
            <a:r>
              <a:rPr lang="en-US" sz="1400" dirty="0" err="1"/>
              <a:t>Jmax</a:t>
            </a:r>
            <a:r>
              <a:rPr lang="en-US" sz="1400" dirty="0"/>
              <a:t> in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Ci</a:t>
            </a:r>
            <a:r>
              <a:rPr lang="en-US" sz="1400" dirty="0"/>
              <a:t>: internal CO2, </a:t>
            </a:r>
            <a:r>
              <a:rPr lang="en-US" sz="1400" dirty="0" err="1"/>
              <a:t>umol</a:t>
            </a:r>
            <a:r>
              <a:rPr lang="en-US" sz="1400" dirty="0"/>
              <a:t>/</a:t>
            </a:r>
            <a:r>
              <a:rPr lang="en-US" sz="1400" dirty="0" err="1"/>
              <a:t>mol</a:t>
            </a:r>
            <a:r>
              <a:rPr lang="en-US" sz="1400" dirty="0"/>
              <a:t> or ppm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Pres</a:t>
            </a:r>
            <a:r>
              <a:rPr lang="en-US" sz="1400" dirty="0"/>
              <a:t>: air pressure, in pa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PSII_in</a:t>
            </a:r>
            <a:r>
              <a:rPr lang="en-US" sz="1400" dirty="0"/>
              <a:t>: input PSII for maximum quantum yield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Phi_in</a:t>
            </a:r>
            <a:r>
              <a:rPr lang="en-US" sz="1400" dirty="0"/>
              <a:t>: input Phi for curvature factor for light response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087" y="5115761"/>
            <a:ext cx="83401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1: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PSII_in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Phi_in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are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mannually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input, though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Long, 2003 has some mathematical description on their temperature sensitivity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979" y="5638601"/>
            <a:ext cx="83401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2: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“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Func_Leaf_Physiology_Temperature_Response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next slide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41103" y="-62720"/>
            <a:ext cx="671004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Func_Leaf_Physiology_Temperature_Response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033" y="6203009"/>
            <a:ext cx="8526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 Model: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2001;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Long, 2003; June et al., 2004;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2013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339" y="433843"/>
            <a:ext cx="7899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V25, J25, 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661" y="1891487"/>
            <a:ext cx="83401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LPT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LPT.Jmax</a:t>
            </a:r>
            <a:r>
              <a:rPr lang="en-US" sz="1600" dirty="0"/>
              <a:t>: </a:t>
            </a:r>
            <a:r>
              <a:rPr lang="en-US" sz="1600" dirty="0" err="1"/>
              <a:t>Jmax</a:t>
            </a:r>
            <a:r>
              <a:rPr lang="en-US" sz="1600" dirty="0"/>
              <a:t> after temperature adjustment from J25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LPT.Vmax</a:t>
            </a:r>
            <a:r>
              <a:rPr lang="en-US" sz="1600" dirty="0"/>
              <a:t>: </a:t>
            </a:r>
            <a:r>
              <a:rPr lang="en-US" sz="1600" dirty="0" err="1"/>
              <a:t>Vmax</a:t>
            </a:r>
            <a:r>
              <a:rPr lang="en-US" sz="1600" dirty="0"/>
              <a:t> after temperature adjustment from V25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LPT.Tau_star</a:t>
            </a:r>
            <a:r>
              <a:rPr lang="en-US" sz="1600" dirty="0"/>
              <a:t>: </a:t>
            </a:r>
            <a:r>
              <a:rPr lang="en-US" sz="1600" dirty="0" err="1"/>
              <a:t>Tau_star</a:t>
            </a:r>
            <a:r>
              <a:rPr lang="en-US" sz="1600" dirty="0"/>
              <a:t>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LPT.Kc</a:t>
            </a:r>
            <a:r>
              <a:rPr lang="en-US" sz="1600" dirty="0"/>
              <a:t>: </a:t>
            </a:r>
            <a:r>
              <a:rPr lang="en-US" sz="1600" dirty="0" err="1"/>
              <a:t>Kc</a:t>
            </a:r>
            <a:r>
              <a:rPr lang="en-US" sz="1600" dirty="0"/>
              <a:t>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LPT.Ko</a:t>
            </a:r>
            <a:r>
              <a:rPr lang="en-US" sz="1600" dirty="0"/>
              <a:t>: </a:t>
            </a:r>
            <a:r>
              <a:rPr lang="en-US" sz="1600" dirty="0" err="1"/>
              <a:t>Ko</a:t>
            </a:r>
            <a:r>
              <a:rPr lang="en-US" sz="1600" dirty="0"/>
              <a:t>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LPT.PSII: PSII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LPT.Phi</a:t>
            </a:r>
            <a:r>
              <a:rPr lang="en-US" sz="1600" dirty="0"/>
              <a:t>: Phi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 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LPT.Rd</a:t>
            </a:r>
            <a:r>
              <a:rPr lang="en-US" sz="1600" dirty="0"/>
              <a:t>: Rd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LPT.Vomax</a:t>
            </a:r>
            <a:r>
              <a:rPr lang="en-US" sz="1600" dirty="0"/>
              <a:t>: </a:t>
            </a:r>
            <a:r>
              <a:rPr lang="en-US" sz="1600" dirty="0" err="1"/>
              <a:t>Vomax</a:t>
            </a:r>
            <a:r>
              <a:rPr lang="en-US" sz="1600" dirty="0"/>
              <a:t> after temperature adjustment from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786" y="765585"/>
            <a:ext cx="86766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% V25: </a:t>
            </a:r>
            <a:r>
              <a:rPr lang="en-US" sz="1600" dirty="0" err="1"/>
              <a:t>Vcmax</a:t>
            </a:r>
            <a:r>
              <a:rPr lang="en-US" sz="1600" dirty="0"/>
              <a:t> standardized at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J25: </a:t>
            </a:r>
            <a:r>
              <a:rPr lang="en-US" sz="1600" dirty="0" err="1"/>
              <a:t>Jmax</a:t>
            </a:r>
            <a:r>
              <a:rPr lang="en-US" sz="1600" dirty="0"/>
              <a:t> standardized at 25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T: leaf temperature in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Topt</a:t>
            </a:r>
            <a:r>
              <a:rPr lang="en-US" sz="1600" dirty="0"/>
              <a:t>: optimal temperature for </a:t>
            </a:r>
            <a:r>
              <a:rPr lang="en-US" sz="1600" dirty="0" err="1"/>
              <a:t>Jmax</a:t>
            </a:r>
            <a:r>
              <a:rPr lang="en-US" sz="1600" dirty="0"/>
              <a:t> in </a:t>
            </a:r>
            <a:r>
              <a:rPr lang="en-US" sz="1600" dirty="0" err="1"/>
              <a:t>centi</a:t>
            </a:r>
            <a:r>
              <a:rPr lang="en-US" sz="1600" dirty="0"/>
              <a:t>-degree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339" y="4554576"/>
            <a:ext cx="83401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Note1: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“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Func_Temperature_June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 temperature response function for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Jmax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2013; June et al., 2004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231" y="5130336"/>
            <a:ext cx="8340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Note2: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“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Func_Temperature_Bernacchi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 temperature response function for other physiological parameters (except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Jmax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2001;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Long, 2003;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2013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8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79207" y="-62720"/>
            <a:ext cx="671004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Func_Multi_Layer_Photosynthesis_Model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007" y="433843"/>
            <a:ext cx="789965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"/>
                <a:cs typeface="Times"/>
              </a:rPr>
              <a:t>Input: </a:t>
            </a:r>
            <a:r>
              <a:rPr lang="en-US" sz="1600" dirty="0">
                <a:latin typeface="Times"/>
                <a:cs typeface="Times"/>
              </a:rPr>
              <a:t>FLAG, SZA, </a:t>
            </a:r>
            <a:r>
              <a:rPr lang="en-US" sz="1600" dirty="0" err="1">
                <a:latin typeface="Times"/>
                <a:cs typeface="Times"/>
              </a:rPr>
              <a:t>Pres</a:t>
            </a:r>
            <a:r>
              <a:rPr lang="en-US" sz="1600" dirty="0">
                <a:latin typeface="Times"/>
                <a:cs typeface="Times"/>
              </a:rPr>
              <a:t>, LQ, LAI, </a:t>
            </a:r>
            <a:r>
              <a:rPr lang="en-US" sz="1600" dirty="0" err="1">
                <a:latin typeface="Times"/>
                <a:cs typeface="Times"/>
              </a:rPr>
              <a:t>Tl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Tldiff</a:t>
            </a:r>
            <a:r>
              <a:rPr lang="en-US" sz="1600" dirty="0">
                <a:latin typeface="Times"/>
                <a:cs typeface="Times"/>
              </a:rPr>
              <a:t>, ambCO2, Vcmax0_25, CI, </a:t>
            </a:r>
            <a:r>
              <a:rPr lang="en-US" sz="1600" dirty="0" err="1">
                <a:latin typeface="Times"/>
                <a:cs typeface="Times"/>
              </a:rPr>
              <a:t>Topt</a:t>
            </a:r>
            <a:r>
              <a:rPr lang="en-US" sz="1600" dirty="0">
                <a:latin typeface="Times"/>
                <a:cs typeface="Times"/>
              </a:rPr>
              <a:t>, N, </a:t>
            </a:r>
            <a:r>
              <a:rPr lang="en-US" sz="1600" dirty="0" err="1">
                <a:latin typeface="Times"/>
                <a:cs typeface="Times"/>
              </a:rPr>
              <a:t>Phi_sun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PSII_sun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Phi_shade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PSII_shade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sf_sun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sf_shade</a:t>
            </a:r>
            <a:r>
              <a:rPr lang="en-US" sz="1600" dirty="0">
                <a:latin typeface="Times"/>
                <a:cs typeface="Times"/>
              </a:rPr>
              <a:t>, </a:t>
            </a:r>
            <a:r>
              <a:rPr lang="en-US" sz="1600" dirty="0" err="1">
                <a:latin typeface="Times"/>
                <a:cs typeface="Times"/>
              </a:rPr>
              <a:t>sf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007" y="5841411"/>
            <a:ext cx="83401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DF, ML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012" y="1022576"/>
            <a:ext cx="82632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% FLAG: model version controller;  % 1--Lloyd et al. 2010 </a:t>
            </a:r>
            <a:r>
              <a:rPr lang="en-US" sz="1400" dirty="0" err="1"/>
              <a:t>Vc</a:t>
            </a:r>
            <a:r>
              <a:rPr lang="en-US" sz="1400" dirty="0"/>
              <a:t>-LAI relationship; 2--Mercado et al. 2006 </a:t>
            </a:r>
            <a:r>
              <a:rPr lang="en-US" sz="1400" dirty="0" err="1"/>
              <a:t>Vc</a:t>
            </a:r>
            <a:r>
              <a:rPr lang="en-US" sz="1400" dirty="0"/>
              <a:t>-LAI relationship;</a:t>
            </a:r>
          </a:p>
          <a:p>
            <a:r>
              <a:rPr lang="en-US" sz="1400" dirty="0"/>
              <a:t>% SZA: Solar zenith angle, in degree; 0 for nadir view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Pres</a:t>
            </a:r>
            <a:r>
              <a:rPr lang="en-US" sz="1400" dirty="0"/>
              <a:t>: atmosphere pressure, in pa</a:t>
            </a:r>
          </a:p>
          <a:p>
            <a:r>
              <a:rPr lang="en-US" sz="1400" dirty="0"/>
              <a:t>% LQ: </a:t>
            </a:r>
            <a:r>
              <a:rPr lang="en-US" sz="1400" dirty="0" smtClean="0"/>
              <a:t>diffuse/direct light calculated from </a:t>
            </a:r>
            <a:r>
              <a:rPr lang="en-US" sz="1400" dirty="0"/>
              <a:t>the function of </a:t>
            </a:r>
            <a:r>
              <a:rPr lang="en-US" sz="1400" dirty="0" smtClean="0"/>
              <a:t>"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Func_Light_Partitioning</a:t>
            </a:r>
            <a:r>
              <a:rPr lang="en-US" sz="1400" dirty="0" smtClean="0"/>
              <a:t>"</a:t>
            </a:r>
            <a:endParaRPr lang="en-US" sz="1400" dirty="0"/>
          </a:p>
          <a:p>
            <a:r>
              <a:rPr lang="en-US" sz="1400" dirty="0"/>
              <a:t>% LAI: leaf area </a:t>
            </a:r>
            <a:r>
              <a:rPr lang="en-US" sz="1400" dirty="0" smtClean="0"/>
              <a:t>index</a:t>
            </a:r>
            <a:endParaRPr lang="en-US" sz="1400" dirty="0"/>
          </a:p>
          <a:p>
            <a:r>
              <a:rPr lang="en-US" sz="1400" dirty="0"/>
              <a:t>% </a:t>
            </a:r>
            <a:r>
              <a:rPr lang="en-US" sz="1400" dirty="0" err="1"/>
              <a:t>Tl</a:t>
            </a:r>
            <a:r>
              <a:rPr lang="en-US" sz="1400" dirty="0"/>
              <a:t>: leaf temperature, in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Tldiff</a:t>
            </a:r>
            <a:r>
              <a:rPr lang="en-US" sz="1400" dirty="0"/>
              <a:t>: leaf temperature difference between sunlit leaves and shade leaves; in </a:t>
            </a:r>
            <a:r>
              <a:rPr lang="en-US" sz="1400" dirty="0" err="1"/>
              <a:t>centi</a:t>
            </a:r>
            <a:r>
              <a:rPr lang="en-US" sz="1400" dirty="0"/>
              <a:t>-degree</a:t>
            </a:r>
          </a:p>
          <a:p>
            <a:r>
              <a:rPr lang="en-US" sz="1400" dirty="0"/>
              <a:t>% ambCO2: ambient CO2 concentration, in ppm </a:t>
            </a:r>
          </a:p>
          <a:p>
            <a:r>
              <a:rPr lang="en-US" sz="1400" dirty="0"/>
              <a:t>% Vcmax0_25: the </a:t>
            </a:r>
            <a:r>
              <a:rPr lang="en-US" sz="1400" dirty="0" err="1"/>
              <a:t>Vcmax</a:t>
            </a:r>
            <a:r>
              <a:rPr lang="en-US" sz="1400" dirty="0"/>
              <a:t> for the canopy top leaves at reference temperature 25 </a:t>
            </a:r>
            <a:r>
              <a:rPr lang="en-US" sz="1400" dirty="0" err="1"/>
              <a:t>centi</a:t>
            </a:r>
            <a:r>
              <a:rPr lang="en-US" sz="1400" dirty="0"/>
              <a:t>-degree; </a:t>
            </a:r>
            <a:r>
              <a:rPr lang="en-US" sz="1400" dirty="0" smtClean="0"/>
              <a:t>Vcmax0_25=40 for tropical evergreen forests </a:t>
            </a:r>
            <a:r>
              <a:rPr lang="en-US" sz="1400" dirty="0"/>
              <a:t>from </a:t>
            </a:r>
            <a:r>
              <a:rPr lang="en-US" sz="1400" dirty="0" err="1"/>
              <a:t>Bonan</a:t>
            </a:r>
            <a:r>
              <a:rPr lang="en-US" sz="1400" dirty="0"/>
              <a:t> et al., 2012</a:t>
            </a:r>
          </a:p>
          <a:p>
            <a:r>
              <a:rPr lang="en-US" sz="1400" dirty="0"/>
              <a:t>% CI: clumping index for tropical evergreen forests</a:t>
            </a:r>
            <a:r>
              <a:rPr lang="en-US" sz="1400" dirty="0" smtClean="0"/>
              <a:t>, CI=0.63 for tropical evergreen forests </a:t>
            </a:r>
            <a:r>
              <a:rPr lang="en-US" sz="1400" dirty="0"/>
              <a:t>from Chen et al. 2005  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Topt</a:t>
            </a:r>
            <a:r>
              <a:rPr lang="en-US" sz="1400" dirty="0"/>
              <a:t>: optimal leaf temperature for tropical evergreen forests</a:t>
            </a:r>
            <a:r>
              <a:rPr lang="en-US" sz="1400" dirty="0" smtClean="0"/>
              <a:t>, </a:t>
            </a:r>
            <a:r>
              <a:rPr lang="en-US" sz="1400" dirty="0" err="1" smtClean="0"/>
              <a:t>Topt</a:t>
            </a:r>
            <a:r>
              <a:rPr lang="en-US" sz="1400" dirty="0" smtClean="0"/>
              <a:t>=35</a:t>
            </a:r>
            <a:r>
              <a:rPr lang="en-US" sz="1400" baseline="30000" dirty="0" smtClean="0"/>
              <a:t>o</a:t>
            </a:r>
            <a:r>
              <a:rPr lang="en-US" sz="1400" dirty="0" smtClean="0"/>
              <a:t>C </a:t>
            </a:r>
            <a:r>
              <a:rPr lang="en-US" sz="1400" dirty="0"/>
              <a:t>from Lloyd and Farquhar, 2008</a:t>
            </a:r>
          </a:p>
          <a:p>
            <a:r>
              <a:rPr lang="en-US" sz="1400" dirty="0"/>
              <a:t>% N--number of layers for Multi-Layer Photosynthesis Modeling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Phi_sun</a:t>
            </a:r>
            <a:r>
              <a:rPr lang="en-US" sz="1400" dirty="0"/>
              <a:t>: the curvature factor for light response curves for sunlit leaves 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PSII_sun</a:t>
            </a:r>
            <a:r>
              <a:rPr lang="en-US" sz="1400" dirty="0"/>
              <a:t>: maximum quantum yield for sunlit leaves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Phi_shade</a:t>
            </a:r>
            <a:r>
              <a:rPr lang="en-US" sz="1400" dirty="0"/>
              <a:t>: the curvature factor for light response curves for sunlit leaves 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PSII_shade</a:t>
            </a:r>
            <a:r>
              <a:rPr lang="en-US" sz="1400" dirty="0"/>
              <a:t>: maximum quantum yield for shade leaves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sf_sun</a:t>
            </a:r>
            <a:r>
              <a:rPr lang="en-US" sz="1400" dirty="0"/>
              <a:t>: scaling factor for sunlit leaves, due to leaf age effect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sf_shade</a:t>
            </a:r>
            <a:r>
              <a:rPr lang="en-US" sz="1400" dirty="0"/>
              <a:t>: scaling factor for shade leaves, due to leaf age effect</a:t>
            </a:r>
          </a:p>
          <a:p>
            <a:r>
              <a:rPr lang="en-US" sz="1400" dirty="0"/>
              <a:t>% </a:t>
            </a:r>
            <a:r>
              <a:rPr lang="en-US" sz="1400" dirty="0" err="1"/>
              <a:t>sf</a:t>
            </a:r>
            <a:r>
              <a:rPr lang="en-US" sz="1400" dirty="0"/>
              <a:t>: scaling factor due to leaf age effect, assuming no </a:t>
            </a:r>
            <a:r>
              <a:rPr lang="en-US" sz="1400" dirty="0" err="1"/>
              <a:t>phenological</a:t>
            </a:r>
            <a:r>
              <a:rPr lang="en-US" sz="1400" dirty="0"/>
              <a:t> partitioning across vertical canopy profile</a:t>
            </a:r>
          </a:p>
          <a:p>
            <a:endParaRPr lang="en-US" sz="1400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9686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79207" y="-62720"/>
            <a:ext cx="671004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Func_Multi_Layer_Photosynthesis_Model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007" y="507190"/>
            <a:ext cx="83401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DF, 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919" y="858974"/>
            <a:ext cx="8427438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DF: </a:t>
            </a:r>
            <a:r>
              <a:rPr lang="en-US" sz="1600" dirty="0" err="1" smtClean="0"/>
              <a:t>dePury</a:t>
            </a:r>
            <a:r>
              <a:rPr lang="en-US" sz="1600" dirty="0" smtClean="0"/>
              <a:t> and Farquhar, 1997 model; ML, or </a:t>
            </a:r>
            <a:r>
              <a:rPr lang="en-US" sz="1600" dirty="0" err="1" smtClean="0"/>
              <a:t>MLCan</a:t>
            </a:r>
            <a:r>
              <a:rPr lang="en-US" sz="1600" dirty="0" smtClean="0"/>
              <a:t>: Multiple-Layer Canopy photosynthesis model</a:t>
            </a:r>
            <a:endParaRPr lang="en-US" sz="1600" dirty="0"/>
          </a:p>
          <a:p>
            <a:r>
              <a:rPr lang="en-US" sz="1600" dirty="0" smtClean="0"/>
              <a:t>% </a:t>
            </a:r>
            <a:r>
              <a:rPr lang="en-US" sz="1600" dirty="0" err="1"/>
              <a:t>DF.An_tot</a:t>
            </a:r>
            <a:r>
              <a:rPr lang="en-US" sz="1600" dirty="0"/>
              <a:t>: total An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DF.Rd_tot</a:t>
            </a:r>
            <a:r>
              <a:rPr lang="en-US" sz="1600" dirty="0"/>
              <a:t>: total Rd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DF.An_sun</a:t>
            </a:r>
            <a:r>
              <a:rPr lang="en-US" sz="1600" dirty="0"/>
              <a:t>: Sunlit leaf An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DF.An_shade</a:t>
            </a:r>
            <a:r>
              <a:rPr lang="en-US" sz="1600" dirty="0"/>
              <a:t>: Shade leaf An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DF.Vcmax_sun</a:t>
            </a:r>
            <a:r>
              <a:rPr lang="en-US" sz="1600" dirty="0"/>
              <a:t>: Sunlit leaf </a:t>
            </a:r>
            <a:r>
              <a:rPr lang="en-US" sz="1600" dirty="0" err="1"/>
              <a:t>Vcmax</a:t>
            </a:r>
            <a:r>
              <a:rPr lang="en-US" sz="1600" dirty="0"/>
              <a:t>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DF.Vcmax_shade</a:t>
            </a:r>
            <a:r>
              <a:rPr lang="en-US" sz="1600" dirty="0"/>
              <a:t>: Shade leaf </a:t>
            </a:r>
            <a:r>
              <a:rPr lang="en-US" sz="1600" dirty="0" err="1"/>
              <a:t>Vcmax</a:t>
            </a:r>
            <a:r>
              <a:rPr lang="en-US" sz="1600" dirty="0"/>
              <a:t>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DF.LAI_sun</a:t>
            </a:r>
            <a:r>
              <a:rPr lang="en-US" sz="1600" dirty="0"/>
              <a:t>: Sunlit leaf LAI for DF1997 model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DF.LAI_shade</a:t>
            </a:r>
            <a:r>
              <a:rPr lang="en-US" sz="1600" dirty="0"/>
              <a:t>: Shade leaf LAI for DF1997 model</a:t>
            </a:r>
          </a:p>
          <a:p>
            <a:r>
              <a:rPr lang="en-US" sz="1600" dirty="0"/>
              <a:t>% 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ML.Profile</a:t>
            </a:r>
            <a:r>
              <a:rPr lang="en-US" sz="1600" dirty="0"/>
              <a:t>: All important variables along vertical profiles in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ML.V25_sun: Sunlit leaf V25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ML.V25_shade: Shade leaf V25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ML.An_sun</a:t>
            </a:r>
            <a:r>
              <a:rPr lang="en-US" sz="1600" dirty="0"/>
              <a:t>: Sunlit leaf An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ML.An_shade</a:t>
            </a:r>
            <a:r>
              <a:rPr lang="en-US" sz="1600" dirty="0"/>
              <a:t>: Shade leaf An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ML.An_tot</a:t>
            </a:r>
            <a:r>
              <a:rPr lang="en-US" sz="1600" dirty="0"/>
              <a:t>: Total An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ML.I_sun</a:t>
            </a:r>
            <a:r>
              <a:rPr lang="en-US" sz="1600" dirty="0"/>
              <a:t>: Sunlit leaf total absorbed light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ML.I_shade</a:t>
            </a:r>
            <a:r>
              <a:rPr lang="en-US" sz="1600" dirty="0"/>
              <a:t>: Shade leaf total absorbed light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ML.Rd_tot</a:t>
            </a:r>
            <a:r>
              <a:rPr lang="en-US" sz="1600" dirty="0"/>
              <a:t>: Total dark respiration rate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ML.LAI_sun</a:t>
            </a:r>
            <a:r>
              <a:rPr lang="en-US" sz="1600" dirty="0"/>
              <a:t>: Sunlit leaf LAI for </a:t>
            </a:r>
            <a:r>
              <a:rPr lang="en-US" sz="1600" dirty="0" err="1"/>
              <a:t>MLCan</a:t>
            </a:r>
            <a:endParaRPr lang="en-US" sz="1600" dirty="0"/>
          </a:p>
          <a:p>
            <a:r>
              <a:rPr lang="en-US" sz="1600" dirty="0"/>
              <a:t>% </a:t>
            </a:r>
            <a:r>
              <a:rPr lang="en-US" sz="1600" dirty="0" err="1"/>
              <a:t>ML.LAI_shade</a:t>
            </a:r>
            <a:r>
              <a:rPr lang="en-US" sz="1600" dirty="0"/>
              <a:t>: Shade Leaf LAI for </a:t>
            </a:r>
            <a:r>
              <a:rPr lang="en-US" sz="1600" dirty="0" err="1"/>
              <a:t>MLCan</a:t>
            </a:r>
            <a:endParaRPr lang="en-US" sz="1600" dirty="0"/>
          </a:p>
          <a:p>
            <a:endParaRPr lang="en-US" sz="1600" b="0" i="0" u="none" strike="noStrike" baseline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9033" y="6203009"/>
            <a:ext cx="8526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 Model: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Farquhar, 1997; Sellers, 1985</a:t>
            </a:r>
          </a:p>
        </p:txBody>
      </p:sp>
    </p:spTree>
    <p:extLst>
      <p:ext uri="{BB962C8B-B14F-4D97-AF65-F5344CB8AC3E}">
        <p14:creationId xmlns:p14="http://schemas.microsoft.com/office/powerpoint/2010/main" val="25604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1527</Words>
  <Application>Microsoft Macintosh PowerPoint</Application>
  <PresentationFormat>On-screen Show (4:3)</PresentationFormat>
  <Paragraphs>132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Matlab Code for Multi-Layer Photosynthesis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Code for Multi-Layer Photosynthesis Model</dc:title>
  <dc:creator>Jin Wu</dc:creator>
  <cp:lastModifiedBy>Jin Wu</cp:lastModifiedBy>
  <cp:revision>20</cp:revision>
  <dcterms:created xsi:type="dcterms:W3CDTF">2016-04-08T12:55:14Z</dcterms:created>
  <dcterms:modified xsi:type="dcterms:W3CDTF">2016-04-10T17:34:58Z</dcterms:modified>
</cp:coreProperties>
</file>