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0" r:id="rId4"/>
    <p:sldId id="260" r:id="rId5"/>
    <p:sldId id="264" r:id="rId6"/>
    <p:sldId id="268" r:id="rId7"/>
    <p:sldId id="269" r:id="rId8"/>
    <p:sldId id="259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F71B1-5214-4AB6-B1E5-A1F39560EE64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5E73-11C1-4CA7-9C75-9792042986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65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05E73-11C1-4CA7-9C75-9792042986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32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7166-28CC-457B-87BE-C0CF460753FA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D083-3B11-4D5C-84EF-34A6FE744ED3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3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87DF-2CE6-4C8E-B99D-A3049029C0AD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3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AFBA-11EC-4166-92BB-F7AD8D8DCD6B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B58B33A-1A2C-4362-B2FC-6295794362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1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0C46-1176-4F13-8F93-91AE08180E2B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75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2B94-3599-4ABE-AA9F-85D736EA4118}" type="datetime1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16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1C5F-DCA1-483A-A533-755BB249DEBA}" type="datetime1">
              <a:rPr lang="en-GB" smtClean="0"/>
              <a:t>19/01/2020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35FD-C0F4-46A2-ABA5-CFA1790C8B5A}" type="datetime1">
              <a:rPr lang="en-GB" smtClean="0"/>
              <a:t>19/01/2020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50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5352-AD5B-4CF5-878A-9C883C233E18}" type="datetime1">
              <a:rPr lang="en-GB" smtClean="0"/>
              <a:t>19/01/2020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5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BEFD-7146-4B9A-BAAD-7096DDFB63B2}" type="datetime1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9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EBE8-79B9-4AE7-8A44-D5B93E53F2FB}" type="datetime1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7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A127-8542-41AB-9192-1CFD915BCBA8}" type="datetime1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8B33A-1A2C-4362-B2FC-629579436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4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50E0-59A2-4D73-B5DB-135CE331C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00530"/>
            <a:ext cx="9144000" cy="1479550"/>
          </a:xfrm>
        </p:spPr>
        <p:txBody>
          <a:bodyPr>
            <a:noAutofit/>
          </a:bodyPr>
          <a:lstStyle/>
          <a:p>
            <a:r>
              <a:rPr lang="en-US" sz="4500" b="1" dirty="0">
                <a:latin typeface="+mn-lt"/>
              </a:rPr>
              <a:t>Building an Intelligent Curriculum Framework </a:t>
            </a:r>
            <a:endParaRPr lang="en-GB" sz="45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D4A6F-BB42-4911-A2D4-AF8226636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84838"/>
            <a:ext cx="6858000" cy="1986042"/>
          </a:xfrm>
        </p:spPr>
        <p:txBody>
          <a:bodyPr>
            <a:noAutofit/>
          </a:bodyPr>
          <a:lstStyle/>
          <a:p>
            <a:r>
              <a:rPr lang="en-US" sz="2500" dirty="0"/>
              <a:t>By</a:t>
            </a:r>
          </a:p>
          <a:p>
            <a:r>
              <a:rPr lang="en-US" sz="2500" b="1" dirty="0"/>
              <a:t>Danial, Hassan, Hichem, Mohammad</a:t>
            </a:r>
          </a:p>
          <a:p>
            <a:endParaRPr lang="en-US" sz="2500" dirty="0"/>
          </a:p>
          <a:p>
            <a:r>
              <a:rPr lang="en-US" sz="2000" dirty="0"/>
              <a:t>Winter 2020</a:t>
            </a:r>
            <a:endParaRPr lang="en-GB" sz="2000" dirty="0"/>
          </a:p>
        </p:txBody>
      </p:sp>
      <p:pic>
        <p:nvPicPr>
          <p:cNvPr id="1026" name="Picture 2" descr="Image result for candev logo">
            <a:extLst>
              <a:ext uri="{FF2B5EF4-FFF2-40B4-BE49-F238E27FC236}">
                <a16:creationId xmlns:a16="http://schemas.microsoft.com/office/drawing/2014/main" id="{95E5123C-061B-44F7-8791-7DFD95F08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55" y="605751"/>
            <a:ext cx="3716893" cy="84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81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CF92-1589-439A-933D-CAA89D18D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81100"/>
            <a:ext cx="7886700" cy="6958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41787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AABC-BC06-48FE-B2D1-C84BF177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760"/>
            <a:ext cx="7886700" cy="1346973"/>
          </a:xfrm>
        </p:spPr>
        <p:txBody>
          <a:bodyPr>
            <a:normAutofit/>
          </a:bodyPr>
          <a:lstStyle/>
          <a:p>
            <a:r>
              <a:rPr lang="en-GB" b="1" dirty="0"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1FA5-6D8F-441D-A1C0-886DDCC7D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2734"/>
            <a:ext cx="7886700" cy="3777239"/>
          </a:xfrm>
        </p:spPr>
        <p:txBody>
          <a:bodyPr>
            <a:normAutofit/>
          </a:bodyPr>
          <a:lstStyle/>
          <a:p>
            <a:r>
              <a:rPr lang="en-US" sz="3200" dirty="0"/>
              <a:t>Identify gaps, related and/or conflicting contents, and outdated content from the Canadian School of Public Service's learning curriculum, and </a:t>
            </a:r>
          </a:p>
          <a:p>
            <a:r>
              <a:rPr lang="en-US" sz="3200" dirty="0"/>
              <a:t>Develop an intelligent curriculum architecture framework.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14C48-4CDB-42DB-8272-9907A0F8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38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AABC-BC06-48FE-B2D1-C84BF177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760"/>
            <a:ext cx="7886700" cy="134697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+mn-lt"/>
              </a:rPr>
              <a:t>General idea behind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1FA5-6D8F-441D-A1C0-886DDCC7D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2734"/>
            <a:ext cx="7886700" cy="3777239"/>
          </a:xfrm>
        </p:spPr>
        <p:txBody>
          <a:bodyPr>
            <a:normAutofit/>
          </a:bodyPr>
          <a:lstStyle/>
          <a:p>
            <a:r>
              <a:rPr lang="en-US" sz="3200" dirty="0"/>
              <a:t>To identify an automated method for matching the keywords of the new policy with the current courses and some other external courses.</a:t>
            </a:r>
          </a:p>
          <a:p>
            <a:r>
              <a:rPr lang="en-US" sz="3200" dirty="0"/>
              <a:t>To overcome suggestions with overlaps.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14C48-4CDB-42DB-8272-9907A0F8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4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EE35-A0FC-49EB-BAB2-01BE5FD9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50113"/>
            <a:ext cx="7886700" cy="814952"/>
          </a:xfrm>
        </p:spPr>
        <p:txBody>
          <a:bodyPr>
            <a:normAutofit/>
          </a:bodyPr>
          <a:lstStyle/>
          <a:p>
            <a:r>
              <a:rPr lang="en-GB" b="1" dirty="0">
                <a:latin typeface="+mn-lt"/>
              </a:rPr>
              <a:t>Solution approach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8ED8EC-D4EB-436F-90E5-4529284DF3EB}"/>
              </a:ext>
            </a:extLst>
          </p:cNvPr>
          <p:cNvSpPr/>
          <p:nvPr/>
        </p:nvSpPr>
        <p:spPr>
          <a:xfrm rot="16200000">
            <a:off x="714115" y="2409582"/>
            <a:ext cx="1349525" cy="5692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dirty="0"/>
              <a:t>Government policy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59443-4718-4298-A1EF-2C5B8F6607D1}"/>
              </a:ext>
            </a:extLst>
          </p:cNvPr>
          <p:cNvSpPr/>
          <p:nvPr/>
        </p:nvSpPr>
        <p:spPr>
          <a:xfrm>
            <a:off x="1076132" y="1742429"/>
            <a:ext cx="62549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350" dirty="0"/>
              <a:t>INPUT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6357232-E6F6-44F6-9E92-71E93168BE43}"/>
              </a:ext>
            </a:extLst>
          </p:cNvPr>
          <p:cNvSpPr/>
          <p:nvPr/>
        </p:nvSpPr>
        <p:spPr>
          <a:xfrm>
            <a:off x="1680181" y="2517901"/>
            <a:ext cx="342900" cy="50340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6C81B6-6E94-4AC9-A420-55B5D5F5602B}"/>
              </a:ext>
            </a:extLst>
          </p:cNvPr>
          <p:cNvSpPr/>
          <p:nvPr/>
        </p:nvSpPr>
        <p:spPr>
          <a:xfrm>
            <a:off x="655363" y="3559734"/>
            <a:ext cx="1889504" cy="5692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dirty="0"/>
              <a:t>Metadata</a:t>
            </a:r>
          </a:p>
          <a:p>
            <a:pPr algn="ctr"/>
            <a:r>
              <a:rPr lang="en-GB" sz="1350" dirty="0" err="1"/>
              <a:t>GcCampus</a:t>
            </a:r>
            <a:r>
              <a:rPr lang="en-GB" sz="1350" dirty="0"/>
              <a:t> metadata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870846-8679-41D9-AA9B-E1AF7AFD6CAA}"/>
              </a:ext>
            </a:extLst>
          </p:cNvPr>
          <p:cNvSpPr/>
          <p:nvPr/>
        </p:nvSpPr>
        <p:spPr>
          <a:xfrm rot="16200000">
            <a:off x="1626007" y="2409582"/>
            <a:ext cx="1349526" cy="5692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dirty="0"/>
              <a:t>Keywords (manual)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6445638-9EE5-49FA-B9F9-15E5953D50CB}"/>
              </a:ext>
            </a:extLst>
          </p:cNvPr>
          <p:cNvSpPr/>
          <p:nvPr/>
        </p:nvSpPr>
        <p:spPr>
          <a:xfrm>
            <a:off x="2596937" y="2517900"/>
            <a:ext cx="342900" cy="50340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908B17B-7F7D-45D6-865E-6916BC3FC8B7}"/>
              </a:ext>
            </a:extLst>
          </p:cNvPr>
          <p:cNvSpPr/>
          <p:nvPr/>
        </p:nvSpPr>
        <p:spPr>
          <a:xfrm>
            <a:off x="2574528" y="3601471"/>
            <a:ext cx="342900" cy="50340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4BBACC-F858-42FC-9DDC-678508382458}"/>
              </a:ext>
            </a:extLst>
          </p:cNvPr>
          <p:cNvSpPr/>
          <p:nvPr/>
        </p:nvSpPr>
        <p:spPr>
          <a:xfrm>
            <a:off x="3407913" y="1653784"/>
            <a:ext cx="145625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50" dirty="0"/>
              <a:t>PROCESS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B32B413-E185-4FA0-942F-B7F334D32AB9}"/>
              </a:ext>
            </a:extLst>
          </p:cNvPr>
          <p:cNvSpPr/>
          <p:nvPr/>
        </p:nvSpPr>
        <p:spPr>
          <a:xfrm>
            <a:off x="3156901" y="1913467"/>
            <a:ext cx="1990883" cy="23652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Matching keywords with course title and description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16F94B-9816-496D-AB33-56FDDA1151C8}"/>
              </a:ext>
            </a:extLst>
          </p:cNvPr>
          <p:cNvSpPr/>
          <p:nvPr/>
        </p:nvSpPr>
        <p:spPr>
          <a:xfrm>
            <a:off x="5254084" y="2218700"/>
            <a:ext cx="682544" cy="63162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25" dirty="0"/>
              <a:t>If </a:t>
            </a:r>
          </a:p>
          <a:p>
            <a:pPr algn="ctr"/>
            <a:r>
              <a:rPr lang="en-GB" sz="825" dirty="0"/>
              <a:t>Matched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ED2DF3-C54F-4063-BB8B-233F4665BDCC}"/>
              </a:ext>
            </a:extLst>
          </p:cNvPr>
          <p:cNvSpPr/>
          <p:nvPr/>
        </p:nvSpPr>
        <p:spPr>
          <a:xfrm>
            <a:off x="5946785" y="2065648"/>
            <a:ext cx="2202311" cy="8352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dirty="0"/>
              <a:t>Ranked list of courses based on similarity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069927-BCC6-4D26-BD4E-D335FAF29D71}"/>
              </a:ext>
            </a:extLst>
          </p:cNvPr>
          <p:cNvSpPr/>
          <p:nvPr/>
        </p:nvSpPr>
        <p:spPr>
          <a:xfrm>
            <a:off x="6194324" y="1763241"/>
            <a:ext cx="170723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50" dirty="0"/>
              <a:t>OUTPUT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EABE454-D303-48EE-9CB9-D8F4A8A5EC2E}"/>
              </a:ext>
            </a:extLst>
          </p:cNvPr>
          <p:cNvSpPr/>
          <p:nvPr/>
        </p:nvSpPr>
        <p:spPr>
          <a:xfrm>
            <a:off x="5936628" y="3970477"/>
            <a:ext cx="2687958" cy="10263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dirty="0"/>
              <a:t>Content comparison with given threshold (percentage)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63EE5CA-6C26-40A2-B9DA-3C7CFA734D40}"/>
              </a:ext>
            </a:extLst>
          </p:cNvPr>
          <p:cNvSpPr/>
          <p:nvPr/>
        </p:nvSpPr>
        <p:spPr>
          <a:xfrm>
            <a:off x="2900191" y="4996799"/>
            <a:ext cx="2446789" cy="9671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50" dirty="0"/>
              <a:t>New Course Development</a:t>
            </a:r>
          </a:p>
          <a:p>
            <a:pPr algn="ctr"/>
            <a:r>
              <a:rPr lang="en-GB" sz="1350" dirty="0"/>
              <a:t>Matching external resources (Coursera) 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27F928D-E964-40DC-B5E6-05CC600C5CA8}"/>
              </a:ext>
            </a:extLst>
          </p:cNvPr>
          <p:cNvSpPr/>
          <p:nvPr/>
        </p:nvSpPr>
        <p:spPr>
          <a:xfrm rot="5400000">
            <a:off x="6629888" y="3022616"/>
            <a:ext cx="835240" cy="83262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Overlap 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3E1DDA4-693F-455C-9F7F-AF3BC19B490D}"/>
              </a:ext>
            </a:extLst>
          </p:cNvPr>
          <p:cNvSpPr/>
          <p:nvPr/>
        </p:nvSpPr>
        <p:spPr>
          <a:xfrm rot="5400000">
            <a:off x="3729443" y="4280893"/>
            <a:ext cx="600707" cy="73652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No Match</a:t>
            </a:r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963C294B-C057-432B-90B5-8FDCE854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B58B33A-1A2C-4362-B2FC-62957943629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93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BD3B-B67E-43E9-B10A-4E5BDC2F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An example for a ranked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8E3F3-C4EE-4E30-A89A-53B6D8EF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A3A3F-A5E5-42D9-877D-98FE203D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38" y="1610360"/>
            <a:ext cx="55075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4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BD3B-B67E-43E9-B10A-4E5BDC2F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An example showing the overlap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8E3F3-C4EE-4E30-A89A-53B6D8EF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438CA-4F3E-47D8-9EE8-8AC7970C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4" y="1779270"/>
            <a:ext cx="778565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5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BD3B-B67E-43E9-B10A-4E5BDC2F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</a:rPr>
              <a:t>An example for a list of new courses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8E3F3-C4EE-4E30-A89A-53B6D8EF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04854-2D50-4D94-9D89-FF7A973F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87" y="1441451"/>
            <a:ext cx="67532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0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9F95-B0B9-4686-BE69-B5BEA8BB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 general framework for a form</a:t>
            </a:r>
            <a:endParaRPr lang="en-GB" b="1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621F4-6B6B-4789-B4F5-B55FCAE2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C0E4B7-75BE-4BAC-B0C9-B21A589A2FBC}"/>
              </a:ext>
            </a:extLst>
          </p:cNvPr>
          <p:cNvSpPr/>
          <p:nvPr/>
        </p:nvSpPr>
        <p:spPr>
          <a:xfrm>
            <a:off x="883920" y="1960880"/>
            <a:ext cx="7631430" cy="4206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63258-4089-4626-8BCB-E9A230F46C7C}"/>
              </a:ext>
            </a:extLst>
          </p:cNvPr>
          <p:cNvSpPr/>
          <p:nvPr/>
        </p:nvSpPr>
        <p:spPr>
          <a:xfrm>
            <a:off x="1564640" y="2397760"/>
            <a:ext cx="1310640" cy="416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35FED2-9641-4E91-9216-BC9E93E54AE2}"/>
              </a:ext>
            </a:extLst>
          </p:cNvPr>
          <p:cNvSpPr/>
          <p:nvPr/>
        </p:nvSpPr>
        <p:spPr>
          <a:xfrm>
            <a:off x="1564640" y="3139440"/>
            <a:ext cx="3007360" cy="629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Ranked list of available course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9262E-FD6F-47C4-86A7-F8A4599C39BA}"/>
              </a:ext>
            </a:extLst>
          </p:cNvPr>
          <p:cNvSpPr/>
          <p:nvPr/>
        </p:nvSpPr>
        <p:spPr>
          <a:xfrm>
            <a:off x="3210560" y="2397760"/>
            <a:ext cx="4643120" cy="416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DFF49-1EE3-442E-B232-B1F774683DDE}"/>
              </a:ext>
            </a:extLst>
          </p:cNvPr>
          <p:cNvSpPr/>
          <p:nvPr/>
        </p:nvSpPr>
        <p:spPr>
          <a:xfrm>
            <a:off x="1564640" y="3992880"/>
            <a:ext cx="3007360" cy="1960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CEA45E-C6C3-44E5-B63B-9EAFCBC6EE86}"/>
              </a:ext>
            </a:extLst>
          </p:cNvPr>
          <p:cNvSpPr/>
          <p:nvPr/>
        </p:nvSpPr>
        <p:spPr>
          <a:xfrm>
            <a:off x="4846320" y="3139440"/>
            <a:ext cx="3007360" cy="629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Ranked list of external course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59EE5C-C8BB-43A2-9F66-E5FAA8478DA3}"/>
              </a:ext>
            </a:extLst>
          </p:cNvPr>
          <p:cNvSpPr/>
          <p:nvPr/>
        </p:nvSpPr>
        <p:spPr>
          <a:xfrm>
            <a:off x="4846320" y="3992880"/>
            <a:ext cx="3007360" cy="1960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BD3B-B67E-43E9-B10A-4E5BDC2F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Further Development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0C6B-C794-41ED-8E05-7845FC0E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89" y="2063856"/>
            <a:ext cx="7886700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Scope 1: </a:t>
            </a:r>
          </a:p>
          <a:p>
            <a:pPr marL="342900" lvl="1" indent="0">
              <a:buNone/>
            </a:pPr>
            <a:r>
              <a:rPr lang="en-GB" dirty="0"/>
              <a:t>Automated curriculum architecture framework development</a:t>
            </a:r>
          </a:p>
          <a:p>
            <a:pPr marL="342900" lvl="1" indent="0">
              <a:buNone/>
            </a:pPr>
            <a:r>
              <a:rPr lang="en-GB" dirty="0"/>
              <a:t>Method: Text mining- Machine Learning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Scope 2: </a:t>
            </a:r>
          </a:p>
          <a:p>
            <a:pPr marL="342900" lvl="1" indent="0">
              <a:buNone/>
            </a:pPr>
            <a:r>
              <a:rPr lang="en-GB" dirty="0"/>
              <a:t>Matching the current functional communities with corresponding job titles based on </a:t>
            </a:r>
            <a:r>
              <a:rPr lang="en-GB" dirty="0" err="1"/>
              <a:t>NOC</a:t>
            </a:r>
            <a:r>
              <a:rPr lang="en-GB" dirty="0"/>
              <a:t> listing </a:t>
            </a:r>
          </a:p>
          <a:p>
            <a:pPr marL="342900" lvl="1" indent="0">
              <a:buNone/>
            </a:pPr>
            <a:r>
              <a:rPr lang="en-GB" dirty="0"/>
              <a:t>Method: Text mining- Machine Learning </a:t>
            </a:r>
          </a:p>
          <a:p>
            <a:pPr marL="3429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Scope 3: </a:t>
            </a:r>
          </a:p>
          <a:p>
            <a:pPr marL="342900" lvl="1" indent="0">
              <a:buNone/>
            </a:pPr>
            <a:r>
              <a:rPr lang="en-GB" dirty="0"/>
              <a:t>Automated keywords extraction from the new policies  </a:t>
            </a:r>
          </a:p>
          <a:p>
            <a:pPr marL="342900" lvl="1" indent="0">
              <a:buNone/>
            </a:pPr>
            <a:r>
              <a:rPr lang="en-GB" dirty="0"/>
              <a:t>Method: Text mining- Machine Learning </a:t>
            </a:r>
          </a:p>
          <a:p>
            <a:pPr marL="342900" lvl="1" indent="0">
              <a:buNone/>
            </a:pPr>
            <a:endParaRPr lang="en-GB" dirty="0"/>
          </a:p>
          <a:p>
            <a:pPr marL="342900" lvl="1" indent="0">
              <a:buNone/>
            </a:pPr>
            <a:endParaRPr lang="en-GB" dirty="0"/>
          </a:p>
          <a:p>
            <a:pPr marL="3429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4E389-F451-414C-B352-DDDB00DE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B33A-1A2C-4362-B2FC-629579436293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84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235</Words>
  <Application>Microsoft Office PowerPoint</Application>
  <PresentationFormat>On-screen Show (4:3)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Building an Intelligent Curriculum Framework </vt:lpstr>
      <vt:lpstr>Problem statement</vt:lpstr>
      <vt:lpstr>General idea behind our approach</vt:lpstr>
      <vt:lpstr>Solution approach</vt:lpstr>
      <vt:lpstr>An example for a ranked list</vt:lpstr>
      <vt:lpstr>An example showing the overlap</vt:lpstr>
      <vt:lpstr>An example for a list of new courses</vt:lpstr>
      <vt:lpstr>A general framework for a form</vt:lpstr>
      <vt:lpstr>Further Development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CANDEV Data Challenge January 2020 </dc:title>
  <dc:creator>Hassan PM Ebrahimi</dc:creator>
  <cp:lastModifiedBy>Danial Khorasanian</cp:lastModifiedBy>
  <cp:revision>86</cp:revision>
  <dcterms:created xsi:type="dcterms:W3CDTF">2020-01-18T22:47:20Z</dcterms:created>
  <dcterms:modified xsi:type="dcterms:W3CDTF">2020-01-19T16:50:22Z</dcterms:modified>
</cp:coreProperties>
</file>