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3" r:id="rId5"/>
    <p:sldId id="264" r:id="rId6"/>
    <p:sldId id="260" r:id="rId7"/>
    <p:sldId id="262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0F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94682" autoAdjust="0"/>
  </p:normalViewPr>
  <p:slideViewPr>
    <p:cSldViewPr snapToGrid="0" showGuides="1">
      <p:cViewPr varScale="1">
        <p:scale>
          <a:sx n="68" d="100"/>
          <a:sy n="68" d="100"/>
        </p:scale>
        <p:origin x="61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5BF80-4C5C-4279-A6AE-50058878E983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F07D6-5175-4C82-831E-47EA6098D6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2760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F07D6-5175-4C82-831E-47EA6098D6F1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446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270" y="2424387"/>
            <a:ext cx="11946834" cy="869535"/>
          </a:xfrm>
          <a:prstGeom prst="rect">
            <a:avLst/>
          </a:prstGeom>
        </p:spPr>
        <p:txBody>
          <a:bodyPr anchor="t"/>
          <a:lstStyle>
            <a:lvl1pPr marL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CA" sz="5400" b="0" kern="1200" spc="100" baseline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270" y="3330736"/>
            <a:ext cx="11946834" cy="60754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3200" b="0" kern="4600" spc="1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65437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4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47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L Text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534" y="849200"/>
            <a:ext cx="10615617" cy="794337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CA" sz="4400" b="0" u="none" kern="1200" dirty="0">
                <a:solidFill>
                  <a:srgbClr val="C00000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6534" y="1750797"/>
            <a:ext cx="10615617" cy="4123229"/>
          </a:xfrm>
          <a:prstGeom prst="rect">
            <a:avLst/>
          </a:prstGeom>
        </p:spPr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00" marR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29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Wingdings" panose="05000000000000000000" pitchFamily="2" charset="2"/>
              <a:buChar char="§"/>
              <a:tabLst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Suheadings </a:t>
            </a:r>
          </a:p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one bullet text</a:t>
            </a:r>
          </a:p>
          <a:p>
            <a:pPr marL="70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two bullet text</a:t>
            </a:r>
          </a:p>
          <a:p>
            <a:pPr marL="1242900" marR="0" lvl="2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three bullet text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2859" y="5968729"/>
            <a:ext cx="6208642" cy="233290"/>
          </a:xfrm>
          <a:prstGeom prst="rect">
            <a:avLst/>
          </a:prstGeom>
        </p:spPr>
        <p:txBody>
          <a:bodyPr/>
          <a:lstStyle>
            <a:lvl1pPr>
              <a:defRPr sz="1000" b="1" spc="6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r>
              <a:rPr lang="en-CA" dirty="0"/>
              <a:t>STATISTICS CANADA   CANDEV DATA CHALLENGE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90241" y="5968727"/>
            <a:ext cx="530087" cy="233291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43E9593E-4846-4B5D-9BF7-4BF4DBE40B8E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15623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3906" userDrawn="1">
          <p15:clr>
            <a:srgbClr val="FBAE40"/>
          </p15:clr>
        </p15:guide>
        <p15:guide id="3" pos="529" userDrawn="1">
          <p15:clr>
            <a:srgbClr val="FBAE40"/>
          </p15:clr>
        </p15:guide>
        <p15:guide id="4" pos="461" userDrawn="1">
          <p15:clr>
            <a:srgbClr val="FBAE40"/>
          </p15:clr>
        </p15:guide>
        <p15:guide id="5" pos="7151" userDrawn="1">
          <p15:clr>
            <a:srgbClr val="FBAE40"/>
          </p15:clr>
        </p15:guide>
        <p15:guide id="6" pos="7446" userDrawn="1">
          <p15:clr>
            <a:srgbClr val="FBAE40"/>
          </p15:clr>
        </p15:guide>
        <p15:guide id="8" orient="horz" pos="527" userDrawn="1">
          <p15:clr>
            <a:srgbClr val="FBAE40"/>
          </p15:clr>
        </p15:guide>
        <p15:guide id="9" orient="horz" pos="109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359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31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668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894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163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730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47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18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gif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AI Model for Enabling Smart Cities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270" y="4062256"/>
            <a:ext cx="11946834" cy="607543"/>
          </a:xfrm>
        </p:spPr>
        <p:txBody>
          <a:bodyPr/>
          <a:lstStyle/>
          <a:p>
            <a:r>
              <a:rPr lang="en-CA" dirty="0" err="1"/>
              <a:t>JiChu</a:t>
            </a:r>
            <a:r>
              <a:rPr lang="en-CA" dirty="0"/>
              <a:t> Jiang, </a:t>
            </a:r>
            <a:r>
              <a:rPr lang="en-CA" dirty="0" err="1"/>
              <a:t>Nima</a:t>
            </a:r>
            <a:r>
              <a:rPr lang="en-CA" dirty="0"/>
              <a:t> </a:t>
            </a:r>
            <a:r>
              <a:rPr lang="en-CA" dirty="0" err="1"/>
              <a:t>Taherifard</a:t>
            </a:r>
            <a:r>
              <a:rPr lang="en-CA" dirty="0"/>
              <a:t>, Johan </a:t>
            </a:r>
            <a:r>
              <a:rPr lang="en-CA" dirty="0" err="1"/>
              <a:t>Fernades</a:t>
            </a:r>
            <a:r>
              <a:rPr lang="en-CA" dirty="0"/>
              <a:t>, Ahmed Omara</a:t>
            </a:r>
          </a:p>
        </p:txBody>
      </p:sp>
    </p:spTree>
    <p:extLst>
      <p:ext uri="{BB962C8B-B14F-4D97-AF65-F5344CB8AC3E}">
        <p14:creationId xmlns:p14="http://schemas.microsoft.com/office/powerpoint/2010/main" val="170320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5A07-F127-4585-8C87-9A56AC09F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7CA5D-1309-4E3E-AE3A-A4AFC4AC6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Identifying major contributors that determine a smart city on a Global scale</a:t>
            </a:r>
          </a:p>
          <a:p>
            <a:r>
              <a:rPr lang="en-CA" dirty="0"/>
              <a:t>Identifying features of Canadian communities that satisfy criteria for certain smart technologies </a:t>
            </a:r>
          </a:p>
          <a:p>
            <a:pPr lvl="1"/>
            <a:r>
              <a:rPr lang="en-CA" dirty="0"/>
              <a:t>Example: Smart Emergence, smart transportation</a:t>
            </a:r>
          </a:p>
          <a:p>
            <a:r>
              <a:rPr lang="en-CA" dirty="0"/>
              <a:t>How far away are certain cities from being capable of smart cities 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741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ABFF-CE19-4279-9D8D-A980E981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661" y="1943482"/>
            <a:ext cx="10615617" cy="794337"/>
          </a:xfrm>
        </p:spPr>
        <p:txBody>
          <a:bodyPr/>
          <a:lstStyle/>
          <a:p>
            <a:r>
              <a:rPr lang="en-CA" dirty="0"/>
              <a:t>Methodology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142303-218F-42A5-830E-87F165733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87" y="914400"/>
            <a:ext cx="6924952" cy="4895084"/>
          </a:xfrm>
        </p:spPr>
      </p:pic>
    </p:spTree>
    <p:extLst>
      <p:ext uri="{BB962C8B-B14F-4D97-AF65-F5344CB8AC3E}">
        <p14:creationId xmlns:p14="http://schemas.microsoft.com/office/powerpoint/2010/main" val="183732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60EF-A5C1-4E34-A415-1DBEE27B9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Global Smart City Dataset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E0D9F-39F7-4DEF-8068-8D85339A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/>
              <a:t>STATISTICS CANADA   CANDEV DATA CHALLENGE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D04ED-97B2-4687-AE42-26D61D3B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593E-4846-4B5D-9BF7-4BF4DBE40B8E}" type="slidenum">
              <a:rPr lang="en-CA" smtClean="0"/>
              <a:pPr/>
              <a:t>4</a:t>
            </a:fld>
            <a:endParaRPr lang="en-CA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3BD94F-82D8-4F81-98EC-C1A69F1CE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275" y="1643537"/>
            <a:ext cx="11369449" cy="40679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486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CB0A-5651-46D2-A6EC-2D91F051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Canadian City Geographical Dataset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D65FE2-8273-464E-96E9-C0789F0CD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8" y="2206244"/>
            <a:ext cx="12058784" cy="237982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CFBCB-B7A2-49FC-9F9A-B0CCEB987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/>
              <a:t>STATISTICS CANADA   CANDEV DATA CHALLENGE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C70AD-3618-4D4D-972A-B7853B4F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593E-4846-4B5D-9BF7-4BF4DBE40B8E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909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49F3C-7700-4013-BCE4-04A14613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5685C-A56D-4EFA-B400-1CE30B761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Most impactful smart technology to smart city ranking:</a:t>
            </a:r>
          </a:p>
          <a:p>
            <a:pPr lvl="1"/>
            <a:r>
              <a:rPr lang="en-CA" dirty="0"/>
              <a:t>Smartphone penetration </a:t>
            </a:r>
          </a:p>
          <a:p>
            <a:pPr lvl="1"/>
            <a:r>
              <a:rPr lang="en-CA" dirty="0"/>
              <a:t>Living standard</a:t>
            </a:r>
          </a:p>
          <a:p>
            <a:pPr lvl="1"/>
            <a:r>
              <a:rPr lang="en-CA" dirty="0"/>
              <a:t>Cyber security</a:t>
            </a:r>
          </a:p>
          <a:p>
            <a:pPr lvl="1"/>
            <a:r>
              <a:rPr lang="en-CA" dirty="0" err="1"/>
              <a:t>Wifi</a:t>
            </a:r>
            <a:r>
              <a:rPr lang="en-CA" dirty="0"/>
              <a:t> hotspots</a:t>
            </a:r>
          </a:p>
          <a:p>
            <a:pPr lvl="1"/>
            <a:r>
              <a:rPr lang="en-CA" dirty="0"/>
              <a:t>Car sharing/traffic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046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72A39-F978-42A7-8977-AD668043F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534" y="849200"/>
            <a:ext cx="10615617" cy="794337"/>
          </a:xfrm>
        </p:spPr>
        <p:txBody>
          <a:bodyPr/>
          <a:lstStyle/>
          <a:p>
            <a:r>
              <a:rPr lang="en-CA"/>
              <a:t>Application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98B12-48B6-4E3D-9644-E9E4797D7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Globalized Smart City trends </a:t>
            </a:r>
          </a:p>
          <a:p>
            <a:r>
              <a:rPr lang="en-CA" dirty="0"/>
              <a:t>Efficient funding concentration</a:t>
            </a:r>
          </a:p>
          <a:p>
            <a:r>
              <a:rPr lang="en-CA" dirty="0"/>
              <a:t>Value time invested</a:t>
            </a:r>
          </a:p>
          <a:p>
            <a:r>
              <a:rPr lang="en-CA" dirty="0"/>
              <a:t>Canada wide application to create a Smart Canada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0805C-0864-4150-93D4-D20E8334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2859" y="5968729"/>
            <a:ext cx="6208642" cy="233290"/>
          </a:xfrm>
        </p:spPr>
        <p:txBody>
          <a:bodyPr/>
          <a:lstStyle/>
          <a:p>
            <a:pPr algn="ctr"/>
            <a:r>
              <a:rPr lang="en-CA"/>
              <a:t>STATISTICS CANADA   CANDEV DATA CHALLENGE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92DFE-3A14-4966-A103-9E1462AC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0241" y="5968727"/>
            <a:ext cx="530087" cy="233291"/>
          </a:xfrm>
        </p:spPr>
        <p:txBody>
          <a:bodyPr/>
          <a:lstStyle/>
          <a:p>
            <a:fld id="{43E9593E-4846-4B5D-9BF7-4BF4DBE40B8E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804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33E1-67E8-4D77-B300-AD74F60F9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534" y="849200"/>
            <a:ext cx="10615617" cy="794337"/>
          </a:xfrm>
        </p:spPr>
        <p:txBody>
          <a:bodyPr/>
          <a:lstStyle/>
          <a:p>
            <a:r>
              <a:rPr lang="en-CA"/>
              <a:t>Scalability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B7411-D6A7-49E4-800D-E9292FA06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More features points for comparison</a:t>
            </a:r>
          </a:p>
          <a:p>
            <a:r>
              <a:rPr lang="en-CA" dirty="0"/>
              <a:t>Detailed data on smaller Canadian cities </a:t>
            </a:r>
          </a:p>
          <a:p>
            <a:r>
              <a:rPr lang="en-CA" dirty="0"/>
              <a:t>What investments do certain Canadian cities need to work on to become smart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3BFD3-B697-41DA-9604-BD7BE7A5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2859" y="5968729"/>
            <a:ext cx="6208642" cy="233290"/>
          </a:xfrm>
        </p:spPr>
        <p:txBody>
          <a:bodyPr/>
          <a:lstStyle/>
          <a:p>
            <a:pPr algn="ctr"/>
            <a:r>
              <a:rPr lang="en-CA"/>
              <a:t>STATISTICS CANADA   CANDEV DATA CHALLENGE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C29051-AB6D-4CAE-A6F2-215F47606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0241" y="5968727"/>
            <a:ext cx="530087" cy="233291"/>
          </a:xfrm>
        </p:spPr>
        <p:txBody>
          <a:bodyPr/>
          <a:lstStyle/>
          <a:p>
            <a:fld id="{43E9593E-4846-4B5D-9BF7-4BF4DBE40B8E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82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D478-9ECB-47E0-A85A-8093EE88C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560" y="2952560"/>
            <a:ext cx="6208642" cy="1415082"/>
          </a:xfrm>
        </p:spPr>
        <p:txBody>
          <a:bodyPr/>
          <a:lstStyle/>
          <a:p>
            <a:r>
              <a:rPr lang="en-CA" sz="5400" dirty="0"/>
              <a:t>Thank you! </a:t>
            </a:r>
            <a:br>
              <a:rPr lang="en-CA" sz="5400" dirty="0"/>
            </a:br>
            <a:r>
              <a:rPr lang="en-CA" sz="5400" dirty="0"/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7EF5F-044C-49DC-9495-36A59B66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/>
              <a:t>STATISTICS CANADA   CANDEV DATA CHALLENGE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E620B-812C-48D9-8435-4AB5D0238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593E-4846-4B5D-9BF7-4BF4DBE40B8E}" type="slidenum">
              <a:rPr lang="en-CA" smtClean="0"/>
              <a:pPr/>
              <a:t>9</a:t>
            </a:fld>
            <a:endParaRPr lang="en-CA" dirty="0"/>
          </a:p>
        </p:txBody>
      </p:sp>
      <p:pic>
        <p:nvPicPr>
          <p:cNvPr id="1026" name="Picture 2" descr="http://nextconlab.academy/nextcon_files/image004.jpg">
            <a:extLst>
              <a:ext uri="{FF2B5EF4-FFF2-40B4-BE49-F238E27FC236}">
                <a16:creationId xmlns:a16="http://schemas.microsoft.com/office/drawing/2014/main" id="{1041F698-5797-48E4-B68A-FB300319B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84" y="994171"/>
            <a:ext cx="3811398" cy="115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ima">
            <a:extLst>
              <a:ext uri="{FF2B5EF4-FFF2-40B4-BE49-F238E27FC236}">
                <a16:creationId xmlns:a16="http://schemas.microsoft.com/office/drawing/2014/main" id="{DB0F038D-8C8F-44B9-B5EA-AC7C9ED4B6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55"/>
          <a:stretch/>
        </p:blipFill>
        <p:spPr bwMode="auto">
          <a:xfrm>
            <a:off x="405912" y="1156834"/>
            <a:ext cx="1451023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id:16b32fb6107732232ea1">
            <a:extLst>
              <a:ext uri="{FF2B5EF4-FFF2-40B4-BE49-F238E27FC236}">
                <a16:creationId xmlns:a16="http://schemas.microsoft.com/office/drawing/2014/main" id="{AD96B848-59F3-40CF-9449-A9D24881B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94" y="1156833"/>
            <a:ext cx="1379711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">
            <a:extLst>
              <a:ext uri="{FF2B5EF4-FFF2-40B4-BE49-F238E27FC236}">
                <a16:creationId xmlns:a16="http://schemas.microsoft.com/office/drawing/2014/main" id="{FBC1B6B3-1FF6-4920-A814-BEA3B1301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98" y="2923060"/>
            <a:ext cx="16192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atsApp Image 2019-11-27 at 3.30.20 PM">
            <a:extLst>
              <a:ext uri="{FF2B5EF4-FFF2-40B4-BE49-F238E27FC236}">
                <a16:creationId xmlns:a16="http://schemas.microsoft.com/office/drawing/2014/main" id="{C284444C-E789-43AD-A111-B05F7A1006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691"/>
          <a:stretch/>
        </p:blipFill>
        <p:spPr bwMode="auto">
          <a:xfrm>
            <a:off x="2362294" y="2923060"/>
            <a:ext cx="1379712" cy="180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073973"/>
      </p:ext>
    </p:extLst>
  </p:cSld>
  <p:clrMapOvr>
    <a:masterClrMapping/>
  </p:clrMapOvr>
</p:sld>
</file>

<file path=ppt/theme/theme1.xml><?xml version="1.0" encoding="utf-8"?>
<a:theme xmlns:a="http://schemas.openxmlformats.org/drawingml/2006/main" name="DL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170</Words>
  <Application>Microsoft Office PowerPoint</Application>
  <PresentationFormat>Widescreen</PresentationFormat>
  <Paragraphs>40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Wingdings</vt:lpstr>
      <vt:lpstr>DL Theme</vt:lpstr>
      <vt:lpstr>AI Model for Enabling Smart Cities</vt:lpstr>
      <vt:lpstr>Problem</vt:lpstr>
      <vt:lpstr>Methodology</vt:lpstr>
      <vt:lpstr>Global Smart City Dataset</vt:lpstr>
      <vt:lpstr>Canadian City Geographical Dataset</vt:lpstr>
      <vt:lpstr>Results</vt:lpstr>
      <vt:lpstr>Application</vt:lpstr>
      <vt:lpstr>Scalability</vt:lpstr>
      <vt:lpstr>Thank you!  Questions?</vt:lpstr>
    </vt:vector>
  </TitlesOfParts>
  <Company>StatCan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Pfitzer, Jennifer - HRPBTD/DPRHTO</dc:creator>
  <cp:lastModifiedBy>Ahmed Mohamed Elsayed Omara</cp:lastModifiedBy>
  <cp:revision>44</cp:revision>
  <dcterms:created xsi:type="dcterms:W3CDTF">2019-07-30T16:57:20Z</dcterms:created>
  <dcterms:modified xsi:type="dcterms:W3CDTF">2020-01-19T16:53:09Z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-268891320</vt:i4>
  </property>
  <property fmtid="{D5CDD505-2E9C-101B-9397-08002B2CF9AE}" pid="3" name="_NewReviewCycle">
    <vt:lpwstr/>
  </property>
  <property fmtid="{D5CDD505-2E9C-101B-9397-08002B2CF9AE}" pid="4" name="_EmailSubject">
    <vt:lpwstr>CANDEV Slide deck</vt:lpwstr>
  </property>
  <property fmtid="{D5CDD505-2E9C-101B-9397-08002B2CF9AE}" pid="5" name="_AuthorEmail">
    <vt:lpwstr>heidi.boles@canada.ca</vt:lpwstr>
  </property>
  <property fmtid="{D5CDD505-2E9C-101B-9397-08002B2CF9AE}" pid="6" name="_AuthorEmailDisplayName">
    <vt:lpwstr>Boles, Heidi (STATCAN)</vt:lpwstr>
  </property>
  <property fmtid="{D5CDD505-2E9C-101B-9397-08002B2CF9AE}" pid="7" name="_PreviousAdHocReviewCycleID">
    <vt:i4>1857029606</vt:i4>
  </property>
</Properties>
</file>