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85" r:id="rId4"/>
    <p:sldId id="286" r:id="rId5"/>
    <p:sldId id="284" r:id="rId6"/>
    <p:sldId id="287" r:id="rId7"/>
    <p:sldId id="269" r:id="rId8"/>
  </p:sldIdLst>
  <p:sldSz cx="9144000" cy="5143500" type="screen16x9"/>
  <p:notesSz cx="6858000" cy="9144000"/>
  <p:embeddedFontLst>
    <p:embeddedFont>
      <p:font typeface="Poppins" panose="020B0604020202020204" charset="0"/>
      <p:regular r:id="rId10"/>
      <p:bold r:id="rId11"/>
      <p:italic r:id="rId12"/>
      <p:boldItalic r:id="rId13"/>
    </p:embeddedFont>
    <p:embeddedFont>
      <p:font typeface="Montserrat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21A"/>
    <a:srgbClr val="C5C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F9AE7-EE9C-49BF-BB28-4FA34FFFE3CF}">
  <a:tblStyle styleId="{FB4F9AE7-EE9C-49BF-BB28-4FA34FFFE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077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4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2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5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44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24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51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9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847718" y="1915477"/>
            <a:ext cx="54107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 the Machine Beat the Analyst</a:t>
            </a:r>
            <a:endParaRPr dirty="0"/>
          </a:p>
        </p:txBody>
      </p:sp>
      <p:sp>
        <p:nvSpPr>
          <p:cNvPr id="3" name="Google Shape;311;p12"/>
          <p:cNvSpPr txBox="1">
            <a:spLocks/>
          </p:cNvSpPr>
          <p:nvPr/>
        </p:nvSpPr>
        <p:spPr>
          <a:xfrm>
            <a:off x="1090974" y="3486773"/>
            <a:ext cx="670349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2400" dirty="0" smtClean="0"/>
              <a:t>Team 2475</a:t>
            </a:r>
          </a:p>
          <a:p>
            <a:pPr algn="ctr"/>
            <a:r>
              <a:rPr lang="en-CA" sz="2400" dirty="0" smtClean="0"/>
              <a:t>Sophia Duong, Emerson Harkin, Xin Wang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7779327" y="4734075"/>
            <a:ext cx="1364673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Input / Output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0976" y="3081564"/>
            <a:ext cx="7214300" cy="945931"/>
          </a:xfrm>
        </p:spPr>
        <p:txBody>
          <a:bodyPr/>
          <a:lstStyle/>
          <a:p>
            <a:pPr marL="101600" indent="0" algn="ctr">
              <a:buNone/>
            </a:pPr>
            <a:r>
              <a:rPr lang="en-CA" dirty="0" smtClean="0"/>
              <a:t>“The manufacturing industry declined 1.9% to $197.5 billion in October, the third consecutive decrease.”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 rot="5400000">
            <a:off x="3991825" y="2356446"/>
            <a:ext cx="712601" cy="599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26" y="1185861"/>
            <a:ext cx="4800600" cy="79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7955276" y="4734075"/>
            <a:ext cx="1188724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0976" y="1037856"/>
            <a:ext cx="7214300" cy="1261835"/>
          </a:xfrm>
        </p:spPr>
        <p:txBody>
          <a:bodyPr/>
          <a:lstStyle/>
          <a:p>
            <a:pPr marL="101600" indent="0" algn="ctr">
              <a:buNone/>
            </a:pPr>
            <a:r>
              <a:rPr lang="en-CA" dirty="0" smtClean="0"/>
              <a:t>“The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[industry name] </a:t>
            </a:r>
            <a:r>
              <a:rPr lang="en-CA" dirty="0" smtClean="0"/>
              <a:t>industry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[direction of change] [rate of change] </a:t>
            </a:r>
            <a:r>
              <a:rPr lang="en-CA" dirty="0" smtClean="0"/>
              <a:t>to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[value] </a:t>
            </a:r>
            <a:r>
              <a:rPr lang="en-CA" dirty="0" smtClean="0"/>
              <a:t>in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[current period]</a:t>
            </a:r>
            <a:r>
              <a:rPr lang="en-CA" dirty="0" smtClean="0"/>
              <a:t>, the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[trend length]</a:t>
            </a:r>
            <a:r>
              <a:rPr lang="en-CA" dirty="0" smtClean="0"/>
              <a:t> consecutive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[direction of change]</a:t>
            </a:r>
            <a:r>
              <a:rPr lang="en-CA" dirty="0" smtClean="0"/>
              <a:t>.”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"/>
          </p:nvPr>
        </p:nvSpPr>
        <p:spPr>
          <a:xfrm>
            <a:off x="740976" y="3081564"/>
            <a:ext cx="7214300" cy="945931"/>
          </a:xfrm>
        </p:spPr>
        <p:txBody>
          <a:bodyPr/>
          <a:lstStyle/>
          <a:p>
            <a:pPr marL="101600" indent="0" algn="ctr">
              <a:buNone/>
            </a:pPr>
            <a:r>
              <a:rPr lang="en-CA" dirty="0" smtClean="0"/>
              <a:t>“The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manufacturing</a:t>
            </a:r>
            <a:r>
              <a:rPr lang="en-CA" dirty="0" smtClean="0"/>
              <a:t> industry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declined 1.9% </a:t>
            </a:r>
            <a:r>
              <a:rPr lang="en-CA" dirty="0" smtClean="0"/>
              <a:t>to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$197.5 billion</a:t>
            </a:r>
            <a:r>
              <a:rPr lang="en-CA" dirty="0" smtClean="0"/>
              <a:t> in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October</a:t>
            </a:r>
            <a:r>
              <a:rPr lang="en-CA" dirty="0" smtClean="0"/>
              <a:t>, the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third</a:t>
            </a:r>
            <a:r>
              <a:rPr lang="en-CA" dirty="0" smtClean="0"/>
              <a:t> consecutive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decrease</a:t>
            </a:r>
            <a:r>
              <a:rPr lang="en-CA" dirty="0" smtClean="0"/>
              <a:t>.”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 rot="5400000">
            <a:off x="3991825" y="2356447"/>
            <a:ext cx="712601" cy="599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7578436" y="4734075"/>
            <a:ext cx="1565564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‘Surprisingness’</a:t>
            </a:r>
            <a:endParaRPr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2"/>
          </p:nvPr>
        </p:nvSpPr>
        <p:spPr>
          <a:xfrm>
            <a:off x="775659" y="1627909"/>
            <a:ext cx="3325286" cy="2625213"/>
          </a:xfrm>
        </p:spPr>
        <p:txBody>
          <a:bodyPr/>
          <a:lstStyle/>
          <a:p>
            <a:pPr marL="101600" indent="0" algn="ctr">
              <a:buNone/>
            </a:pPr>
            <a:r>
              <a:rPr lang="en-CA" dirty="0" smtClean="0"/>
              <a:t>What’s the growth rate this month?</a:t>
            </a:r>
          </a:p>
          <a:p>
            <a:pPr marL="101600" indent="0" algn="ctr">
              <a:buNone/>
            </a:pPr>
            <a:r>
              <a:rPr lang="en-CA" dirty="0" smtClean="0"/>
              <a:t>What has the growth rate been historically?</a:t>
            </a:r>
          </a:p>
          <a:p>
            <a:pPr marL="101600" indent="0" algn="ctr">
              <a:buNone/>
            </a:pPr>
            <a:r>
              <a:rPr lang="en-CA" dirty="0" smtClean="0"/>
              <a:t>Is there a significant difference?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2"/>
          </p:nvPr>
        </p:nvSpPr>
        <p:spPr>
          <a:xfrm>
            <a:off x="4758841" y="1821873"/>
            <a:ext cx="3907177" cy="2085110"/>
          </a:xfrm>
        </p:spPr>
        <p:txBody>
          <a:bodyPr anchor="ctr"/>
          <a:lstStyle/>
          <a:p>
            <a:pPr marL="101600" indent="0" algn="ctr">
              <a:buNone/>
            </a:pPr>
            <a:r>
              <a:rPr lang="en-CA" sz="3000" dirty="0" smtClean="0"/>
              <a:t>Is it ‘surprising’?</a:t>
            </a:r>
          </a:p>
        </p:txBody>
      </p:sp>
      <p:sp>
        <p:nvSpPr>
          <p:cNvPr id="5" name="Chevron 4"/>
          <p:cNvSpPr/>
          <p:nvPr/>
        </p:nvSpPr>
        <p:spPr>
          <a:xfrm>
            <a:off x="4158080" y="1821873"/>
            <a:ext cx="712601" cy="20851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7920592" y="4734075"/>
            <a:ext cx="1223407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Variations</a:t>
            </a:r>
            <a:endParaRPr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2"/>
          </p:nvPr>
        </p:nvSpPr>
        <p:spPr>
          <a:xfrm>
            <a:off x="775659" y="1627909"/>
            <a:ext cx="7144934" cy="2625213"/>
          </a:xfrm>
        </p:spPr>
        <p:txBody>
          <a:bodyPr/>
          <a:lstStyle/>
          <a:p>
            <a:pPr marL="101600" indent="0" algn="ctr">
              <a:buNone/>
            </a:pPr>
            <a:r>
              <a:rPr lang="en-CA" dirty="0"/>
              <a:t>“The manufacturing industry declined 1.9% to $197.5 billion in October, the third consecutive decrease.”</a:t>
            </a:r>
            <a:endParaRPr lang="en-US" dirty="0"/>
          </a:p>
          <a:p>
            <a:pPr marL="101600" indent="0" algn="ctr">
              <a:buNone/>
            </a:pPr>
            <a:endParaRPr lang="en-US" dirty="0"/>
          </a:p>
          <a:p>
            <a:pPr marL="101600" indent="0" algn="ctr">
              <a:buNone/>
            </a:pPr>
            <a:r>
              <a:rPr lang="en-CA" dirty="0" smtClean="0"/>
              <a:t>“The manufacturing industry was down for the third consecutive month, falling 1.9% to $197.5 billion in October.”</a:t>
            </a:r>
          </a:p>
        </p:txBody>
      </p:sp>
    </p:spTree>
    <p:extLst>
      <p:ext uri="{BB962C8B-B14F-4D97-AF65-F5344CB8AC3E}">
        <p14:creationId xmlns:p14="http://schemas.microsoft.com/office/powerpoint/2010/main" val="36798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7169727" y="4734075"/>
            <a:ext cx="1974273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Solution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74071" y="552484"/>
            <a:ext cx="3463635" cy="1537479"/>
          </a:xfrm>
        </p:spPr>
        <p:txBody>
          <a:bodyPr anchor="ctr"/>
          <a:lstStyle/>
          <a:p>
            <a:pPr marL="101600" indent="0" algn="ctr">
              <a:buNone/>
            </a:pPr>
            <a:r>
              <a:rPr lang="en-CA" sz="2800" dirty="0" smtClean="0"/>
              <a:t>Pull dataset from StatsCan website</a:t>
            </a:r>
            <a:endParaRPr lang="en-US" sz="2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"/>
          </p:nvPr>
        </p:nvSpPr>
        <p:spPr>
          <a:xfrm>
            <a:off x="374073" y="2556538"/>
            <a:ext cx="3463635" cy="1211898"/>
          </a:xfrm>
        </p:spPr>
        <p:txBody>
          <a:bodyPr anchor="ctr"/>
          <a:lstStyle/>
          <a:p>
            <a:pPr marL="101600" indent="0" algn="ctr">
              <a:buNone/>
            </a:pPr>
            <a:r>
              <a:rPr lang="en-CA" sz="2800" dirty="0" smtClean="0"/>
              <a:t>Clean the data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09" y="304084"/>
            <a:ext cx="4250321" cy="4429991"/>
          </a:xfrm>
          <a:prstGeom prst="rect">
            <a:avLst/>
          </a:prstGeom>
        </p:spPr>
      </p:pic>
      <p:sp>
        <p:nvSpPr>
          <p:cNvPr id="11" name="Chevron 10"/>
          <p:cNvSpPr/>
          <p:nvPr/>
        </p:nvSpPr>
        <p:spPr>
          <a:xfrm rot="5400000">
            <a:off x="1749589" y="2167126"/>
            <a:ext cx="712601" cy="599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806344" y="3685309"/>
            <a:ext cx="712601" cy="599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7779326" y="4734075"/>
            <a:ext cx="1364673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Comparison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24345" y="1531675"/>
            <a:ext cx="3719947" cy="2493443"/>
          </a:xfrm>
          <a:prstGeom prst="rect">
            <a:avLst/>
          </a:prstGeom>
        </p:spPr>
        <p:txBody>
          <a:bodyPr numCol="1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r>
              <a:rPr lang="en-CA" sz="2200" dirty="0" smtClean="0">
                <a:latin typeface="Montserrat Light" panose="020B0604020202020204" charset="0"/>
              </a:rPr>
              <a:t>Template NLG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 Light" panose="020B0604020202020204" charset="0"/>
              </a:rPr>
              <a:t>More tailored to content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 Light" panose="020B0604020202020204" charset="0"/>
              </a:rPr>
              <a:t>Simpler to implement</a:t>
            </a:r>
          </a:p>
          <a:p>
            <a:pPr marL="101600"/>
            <a:endParaRPr lang="en-US" dirty="0">
              <a:latin typeface="Montserrat Light" panose="020B0604020202020204" charset="0"/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544292" y="1503592"/>
            <a:ext cx="3740726" cy="2493443"/>
          </a:xfrm>
          <a:prstGeom prst="rect">
            <a:avLst/>
          </a:prstGeom>
        </p:spPr>
        <p:txBody>
          <a:bodyPr numCol="1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r>
              <a:rPr lang="en-CA" sz="2200" dirty="0" smtClean="0">
                <a:latin typeface="Montserrat Light" panose="020B0604020202020204" charset="0"/>
              </a:rPr>
              <a:t>Machine Learning NLG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 Light" panose="020B0604020202020204" charset="0"/>
              </a:rPr>
              <a:t>More flexibility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 Light" panose="020B0604020202020204" charset="0"/>
              </a:rPr>
              <a:t>More variance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 Light" panose="020B0604020202020204" charset="0"/>
              </a:rPr>
              <a:t>Still improving</a:t>
            </a:r>
          </a:p>
          <a:p>
            <a:pPr marL="101600"/>
            <a:endParaRPr lang="en-US" dirty="0">
              <a:latin typeface="Montserrat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196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Poppins</vt:lpstr>
      <vt:lpstr>Montserrat Light</vt:lpstr>
      <vt:lpstr>Volsce template</vt:lpstr>
      <vt:lpstr>Let the Machine Beat the Analyst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the Machine Beat the Analyst</dc:title>
  <dc:creator>Andi</dc:creator>
  <cp:lastModifiedBy>Andi</cp:lastModifiedBy>
  <cp:revision>14</cp:revision>
  <dcterms:modified xsi:type="dcterms:W3CDTF">2020-01-19T16:44:46Z</dcterms:modified>
</cp:coreProperties>
</file>