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58DCEF-713F-48F1-A1B1-CA04C5D616BA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CA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3D122B3-A803-492E-B51C-DEC127246ED2}" type="slidenum">
              <a:rPr b="0" lang="en-C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358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25040" y="175068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466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358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25040" y="3904200"/>
            <a:ext cx="34178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6640" y="849240"/>
            <a:ext cx="10615320" cy="368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41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6240" y="390420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86240" y="1750680"/>
            <a:ext cx="518004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46640" y="3904200"/>
            <a:ext cx="10615320" cy="196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9160" y="2424240"/>
            <a:ext cx="11946600" cy="8690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46640" y="849240"/>
            <a:ext cx="10615320" cy="793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Arial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46640" y="1750680"/>
            <a:ext cx="10615320" cy="4122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Suheadings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Level one bullet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100000"/>
              </a:lnSpc>
              <a:spcBef>
                <a:spcPts val="499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 two bullet text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43080" indent="-179640">
              <a:lnSpc>
                <a:spcPct val="100000"/>
              </a:lnSpc>
              <a:buClr>
                <a:srgbClr val="a6a6a6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 three bullet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342960" y="5968800"/>
            <a:ext cx="620820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11390400" y="5968800"/>
            <a:ext cx="529560" cy="232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E69AEBB-32C6-4A54-AA77-F149B939917E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9160" y="1992240"/>
            <a:ext cx="11946600" cy="86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97" strike="noStrike">
                <a:solidFill>
                  <a:srgbClr val="ffffff"/>
                </a:solidFill>
                <a:latin typeface="Arial Black"/>
              </a:rPr>
              <a:t>Cyber Preparedness of Critical Infrastructure</a:t>
            </a:r>
            <a:endParaRPr b="0" lang="en-US" sz="5400" spc="97" strike="noStrike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00" y="4104000"/>
            <a:ext cx="11946600" cy="60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CA" sz="2400" spc="97" strike="noStrike">
                <a:solidFill>
                  <a:srgbClr val="ffffff"/>
                </a:solidFill>
                <a:latin typeface="Calibri"/>
              </a:rPr>
              <a:t>Tom Nguyen, Gregory Wilson, Dima Cherepovskyi, Pierfrancesco Cervellini</a:t>
            </a:r>
            <a:endParaRPr b="0" lang="en-CA" sz="2400" spc="97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46640" y="1426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  <a:ea typeface="WenQuanYi Micro Hei"/>
              </a:rPr>
              <a:t>Ukraine - </a:t>
            </a: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2015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known successful cyber attack on a power grid.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North American power grids use many of the same components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spcBef>
                <a:spcPts val="1134"/>
              </a:spcBef>
              <a:buClr>
                <a:srgbClr val="c00000"/>
              </a:buClr>
              <a:buFont typeface="Wingdings" charset="2"/>
              <a:buChar char="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North American Regulators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NERC, CER, Provincial Regulators, Nuclear Safety Commission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03080" indent="-342720">
              <a:lnSpc>
                <a:spcPct val="90000"/>
              </a:lnSpc>
              <a:spcBef>
                <a:spcPts val="1417"/>
              </a:spcBef>
              <a:buClr>
                <a:srgbClr val="c00000"/>
              </a:buClr>
              <a:buFont typeface="Wingdings" charset="2"/>
              <a:buChar char="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CIP Standards for Generation, Distribution and Delivery of Electricity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F45F73A-4A4D-45DA-BEF8-BC179BBE8699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855CC86-8B6F-4F45-8B51-72C3BF078259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0" t="0" r="8986" b="2360"/>
          <a:stretch/>
        </p:blipFill>
        <p:spPr>
          <a:xfrm>
            <a:off x="2304000" y="1008000"/>
            <a:ext cx="7380360" cy="47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46640" y="1008000"/>
            <a:ext cx="321336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Methodology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BA6509B-01C7-404E-A4E6-2CA7D10DAF22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500000" y="1306440"/>
            <a:ext cx="7308000" cy="23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46640" y="1426680"/>
            <a:ext cx="10615320" cy="412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499"/>
              </a:spcAft>
            </a:pPr>
            <a:r>
              <a:rPr b="0" lang="en-US" sz="2800" spc="-1" strike="noStrike">
                <a:solidFill>
                  <a:srgbClr val="808080"/>
                </a:solidFill>
                <a:latin typeface="Arial Black"/>
              </a:rPr>
              <a:t>Additional / Future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Ranking of most urgent standards to comply with.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Risk assessment based on power contribution to the grid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80000" indent="-179640">
              <a:spcBef>
                <a:spcPts val="1417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Geographic mapping of impact of failure due to Cyber attack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342960" y="5968800"/>
            <a:ext cx="620820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CA" sz="1000" spc="599" strike="noStrike">
                <a:solidFill>
                  <a:srgbClr val="ffffff"/>
                </a:solidFill>
                <a:latin typeface="Calibri"/>
              </a:rPr>
              <a:t>STATISTICS CANADA   CANDEV DATA CHALLENGE</a:t>
            </a:r>
            <a:endParaRPr b="0" lang="en-CA" sz="1000" spc="-1" strike="noStrike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390400" y="5968800"/>
            <a:ext cx="529560" cy="23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424F24D-E36F-4ACB-A641-57A99F5452BF}" type="slidenum">
              <a:rPr b="1" lang="en-CA" sz="10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LibreOffice/6.1.5.2$Linux_X86_64 LibreOffice_project/10$Build-2</Application>
  <Words>20</Words>
  <Paragraphs>7</Paragraphs>
  <Company>StatCan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2019-07-30T16:57:20Z</dcterms:created>
  <dc:creator>Pfitzer, Jennifer - HRPBTD/DPRHTO</dc:creator>
  <dc:description/>
  <dc:language>en-CA</dc:language>
  <cp:lastModifiedBy/>
  <dcterms:modified xsi:type="dcterms:W3CDTF">2020-01-19T11:58:14Z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StatCan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  <property fmtid="{D5CDD505-2E9C-101B-9397-08002B2CF9AE}" pid="13" name="_AdHocReviewCycleID">
    <vt:i4>-268891320</vt:i4>
  </property>
  <property fmtid="{D5CDD505-2E9C-101B-9397-08002B2CF9AE}" pid="14" name="_AuthorEmail">
    <vt:lpwstr>heidi.boles@canada.ca</vt:lpwstr>
  </property>
  <property fmtid="{D5CDD505-2E9C-101B-9397-08002B2CF9AE}" pid="15" name="_AuthorEmailDisplayName">
    <vt:lpwstr>Boles, Heidi (STATCAN)</vt:lpwstr>
  </property>
  <property fmtid="{D5CDD505-2E9C-101B-9397-08002B2CF9AE}" pid="16" name="_EmailSubject">
    <vt:lpwstr>CANDEV Slide deck</vt:lpwstr>
  </property>
  <property fmtid="{D5CDD505-2E9C-101B-9397-08002B2CF9AE}" pid="17" name="_NewReviewCycle">
    <vt:lpwstr/>
  </property>
  <property fmtid="{D5CDD505-2E9C-101B-9397-08002B2CF9AE}" pid="18" name="_PreviousAdHocReviewCycleID">
    <vt:i4>1857029606</vt:i4>
  </property>
</Properties>
</file>