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1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0F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9" autoAdjust="0"/>
    <p:restoredTop sz="94682" autoAdjust="0"/>
  </p:normalViewPr>
  <p:slideViewPr>
    <p:cSldViewPr snapToGrid="0" showGuides="1">
      <p:cViewPr varScale="1">
        <p:scale>
          <a:sx n="85" d="100"/>
          <a:sy n="85" d="100"/>
        </p:scale>
        <p:origin x="54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5BF80-4C5C-4279-A6AE-50058878E983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F07D6-5175-4C82-831E-47EA6098D6F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2760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F07D6-5175-4C82-831E-47EA6098D6F1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9446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270" y="2424387"/>
            <a:ext cx="11946834" cy="869535"/>
          </a:xfrm>
          <a:prstGeom prst="rect">
            <a:avLst/>
          </a:prstGeom>
        </p:spPr>
        <p:txBody>
          <a:bodyPr anchor="t"/>
          <a:lstStyle>
            <a:lvl1pPr marL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CA" sz="5400" b="0" kern="1200" spc="100" baseline="0">
                <a:solidFill>
                  <a:schemeClr val="bg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270" y="3330736"/>
            <a:ext cx="11946834" cy="60754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3200" b="0" kern="4600" spc="1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865437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CA"/>
              <a:t>STATISTICS CANADA   CANDEV DATA CHALLENGE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9593E-4846-4B5D-9BF7-4BF4DBE40B8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240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CA"/>
              <a:t>STATISTICS CANADA   CANDEV DATA CHALLENGE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9593E-4846-4B5D-9BF7-4BF4DBE40B8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2474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L Text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534" y="849200"/>
            <a:ext cx="10615617" cy="794337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CA" sz="4400" b="0" u="none" kern="1200" dirty="0">
                <a:solidFill>
                  <a:srgbClr val="C00000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46534" y="1750797"/>
            <a:ext cx="10615617" cy="4123229"/>
          </a:xfrm>
          <a:prstGeom prst="rect">
            <a:avLst/>
          </a:prstGeom>
        </p:spPr>
        <p:txBody>
          <a:bodyPr/>
          <a:lstStyle>
            <a:lvl1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Tx/>
              <a:buFont typeface="Arial" panose="020B0604020202020204" pitchFamily="34" charset="0"/>
              <a:buChar char="•"/>
              <a:tabLst/>
              <a:defRPr 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2900" marR="0" indent="-3429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429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Tx/>
              <a:buFont typeface="Wingdings" panose="05000000000000000000" pitchFamily="2" charset="2"/>
              <a:buChar char="§"/>
              <a:tabLst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C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Suheadings </a:t>
            </a:r>
          </a:p>
          <a:p>
            <a:pPr marL="180000" marR="0" lvl="0" indent="-1800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one bullet text</a:t>
            </a:r>
          </a:p>
          <a:p>
            <a:pPr marL="7029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two bullet text</a:t>
            </a:r>
          </a:p>
          <a:p>
            <a:pPr marL="1242900" marR="0" lvl="2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three bullet text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42859" y="5968729"/>
            <a:ext cx="6208642" cy="233290"/>
          </a:xfrm>
          <a:prstGeom prst="rect">
            <a:avLst/>
          </a:prstGeom>
        </p:spPr>
        <p:txBody>
          <a:bodyPr/>
          <a:lstStyle>
            <a:lvl1pPr>
              <a:defRPr sz="1000" b="1" spc="600">
                <a:solidFill>
                  <a:schemeClr val="bg1"/>
                </a:solidFill>
                <a:latin typeface="+mn-lt"/>
              </a:defRPr>
            </a:lvl1pPr>
          </a:lstStyle>
          <a:p>
            <a:pPr algn="ctr"/>
            <a:r>
              <a:rPr lang="en-CA" dirty="0"/>
              <a:t>STATISTICS CANADA   CANDEV DATA CHALLENGE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90241" y="5968727"/>
            <a:ext cx="530087" cy="233291"/>
          </a:xfrm>
          <a:prstGeom prst="rect">
            <a:avLst/>
          </a:prstGeo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43E9593E-4846-4B5D-9BF7-4BF4DBE40B8E}" type="slidenum">
              <a:rPr lang="en-CA" smtClean="0"/>
              <a:pPr/>
              <a:t>‹N°›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415623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3906" userDrawn="1">
          <p15:clr>
            <a:srgbClr val="FBAE40"/>
          </p15:clr>
        </p15:guide>
        <p15:guide id="3" pos="529" userDrawn="1">
          <p15:clr>
            <a:srgbClr val="FBAE40"/>
          </p15:clr>
        </p15:guide>
        <p15:guide id="4" pos="461" userDrawn="1">
          <p15:clr>
            <a:srgbClr val="FBAE40"/>
          </p15:clr>
        </p15:guide>
        <p15:guide id="5" pos="7151" userDrawn="1">
          <p15:clr>
            <a:srgbClr val="FBAE40"/>
          </p15:clr>
        </p15:guide>
        <p15:guide id="6" pos="7446" userDrawn="1">
          <p15:clr>
            <a:srgbClr val="FBAE40"/>
          </p15:clr>
        </p15:guide>
        <p15:guide id="8" orient="horz" pos="527" userDrawn="1">
          <p15:clr>
            <a:srgbClr val="FBAE40"/>
          </p15:clr>
        </p15:guide>
        <p15:guide id="9" orient="horz" pos="109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CA"/>
              <a:t>STATISTICS CANADA   CANDEV DATA CHALLENGE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9593E-4846-4B5D-9BF7-4BF4DBE40B8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3592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CA"/>
              <a:t>STATISTICS CANADA   CANDEV DATA CHALLENGE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9593E-4846-4B5D-9BF7-4BF4DBE40B8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331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CA"/>
              <a:t>STATISTICS CANADA   CANDEV DATA CHALLENGE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9593E-4846-4B5D-9BF7-4BF4DBE40B8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6688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CA"/>
              <a:t>STATISTICS CANADA   CANDEV DATA CHALLENGE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9593E-4846-4B5D-9BF7-4BF4DBE40B8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894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CA"/>
              <a:t>STATISTICS CANADA   CANDEV DATA CHALLENGE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9593E-4846-4B5D-9BF7-4BF4DBE40B8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1636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CA"/>
              <a:t>STATISTICS CANADA   CANDEV DATA CHALLENGE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9593E-4846-4B5D-9BF7-4BF4DBE40B8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7304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CA"/>
              <a:t>STATISTICS CANADA   CANDEV DATA CHALLENGE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9593E-4846-4B5D-9BF7-4BF4DBE40B8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147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6184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270" y="1848654"/>
            <a:ext cx="11946834" cy="1188057"/>
          </a:xfrm>
        </p:spPr>
        <p:txBody>
          <a:bodyPr/>
          <a:lstStyle/>
          <a:p>
            <a:r>
              <a:rPr lang="en-CA" sz="3600" dirty="0"/>
              <a:t>Improve user experience on </a:t>
            </a:r>
            <a:r>
              <a:rPr lang="en-CA" sz="3600" dirty="0" err="1"/>
              <a:t>GCcollab</a:t>
            </a:r>
            <a:r>
              <a:rPr lang="en-CA" sz="3600" dirty="0"/>
              <a:t> : </a:t>
            </a:r>
            <a:r>
              <a:rPr lang="en-CA" sz="3600" dirty="0" err="1"/>
              <a:t>GCcarpool</a:t>
            </a:r>
            <a:endParaRPr lang="en-CA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270" y="3821290"/>
            <a:ext cx="11946834" cy="607543"/>
          </a:xfrm>
        </p:spPr>
        <p:txBody>
          <a:bodyPr/>
          <a:lstStyle/>
          <a:p>
            <a:r>
              <a:rPr lang="en-CA" dirty="0"/>
              <a:t>Team 2166</a:t>
            </a:r>
          </a:p>
        </p:txBody>
      </p:sp>
    </p:spTree>
    <p:extLst>
      <p:ext uri="{BB962C8B-B14F-4D97-AF65-F5344CB8AC3E}">
        <p14:creationId xmlns:p14="http://schemas.microsoft.com/office/powerpoint/2010/main" val="1703205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Problematic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sz="3600" dirty="0"/>
              <a:t>Frequent delay in public transport</a:t>
            </a:r>
          </a:p>
          <a:p>
            <a:pPr lvl="0">
              <a:defRPr/>
            </a:pPr>
            <a:r>
              <a:rPr lang="en-CA" sz="3600" dirty="0"/>
              <a:t>Traffic jam on kilometers</a:t>
            </a:r>
          </a:p>
          <a:p>
            <a:pPr lvl="0">
              <a:defRPr/>
            </a:pPr>
            <a:r>
              <a:rPr lang="en-CA" sz="3600" dirty="0"/>
              <a:t>Nature pollution</a:t>
            </a:r>
          </a:p>
          <a:p>
            <a:pPr lvl="0">
              <a:defRPr/>
            </a:pPr>
            <a:r>
              <a:rPr lang="en-US" sz="3600" dirty="0"/>
              <a:t>Insufficient parking space for the number of vehicles</a:t>
            </a:r>
            <a:endParaRPr lang="en-CA" sz="36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CA"/>
              <a:t>STATISTICS CANADA   CANDEV DATA CHALLENGE</a:t>
            </a:r>
            <a:endParaRPr lang="en-CA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593E-4846-4B5D-9BF7-4BF4DBE40B8E}" type="slidenum">
              <a:rPr lang="en-CA" smtClean="0"/>
              <a:pPr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5240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4114B2-396F-47E1-817E-30F603643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Solutions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64A1FE-EF13-4DB1-B31E-8346448A5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Set up an economical and fast means of transport for </a:t>
            </a:r>
            <a:r>
              <a:rPr lang="en-US" sz="3600" dirty="0" err="1"/>
              <a:t>GCcollab</a:t>
            </a:r>
            <a:r>
              <a:rPr lang="en-US" sz="3600" dirty="0"/>
              <a:t> users</a:t>
            </a:r>
          </a:p>
          <a:p>
            <a:r>
              <a:rPr lang="fr-FR" sz="3600" dirty="0" err="1"/>
              <a:t>Create</a:t>
            </a:r>
            <a:r>
              <a:rPr lang="fr-FR" sz="3600" dirty="0"/>
              <a:t> a </a:t>
            </a:r>
            <a:r>
              <a:rPr lang="fr-FR" sz="3600" dirty="0" err="1"/>
              <a:t>knowledge</a:t>
            </a:r>
            <a:r>
              <a:rPr lang="fr-FR" sz="3600" dirty="0"/>
              <a:t> network </a:t>
            </a:r>
            <a:r>
              <a:rPr lang="fr-FR" sz="3600" dirty="0" err="1"/>
              <a:t>between</a:t>
            </a:r>
            <a:r>
              <a:rPr lang="fr-FR" sz="3600" dirty="0"/>
              <a:t> </a:t>
            </a:r>
            <a:r>
              <a:rPr lang="fr-FR" sz="3600" dirty="0" err="1"/>
              <a:t>users</a:t>
            </a:r>
            <a:endParaRPr lang="fr-FR" sz="3600" dirty="0"/>
          </a:p>
          <a:p>
            <a:r>
              <a:rPr lang="en-US" sz="3600" dirty="0"/>
              <a:t>Avoid traffic jams during rush hour</a:t>
            </a:r>
          </a:p>
          <a:p>
            <a:r>
              <a:rPr lang="en-US" sz="3600" dirty="0"/>
              <a:t>Free parking for visitors</a:t>
            </a:r>
          </a:p>
          <a:p>
            <a:endParaRPr lang="en-US" dirty="0"/>
          </a:p>
          <a:p>
            <a:endParaRPr lang="en-US" dirty="0"/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BA4F97C-05D8-4438-BF35-68ECEA8C6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CA"/>
              <a:t>STATISTICS CANADA   CANDEV DATA CHALLENGE</a:t>
            </a:r>
            <a:endParaRPr lang="en-CA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CE19857-0EFE-455D-ADE7-52EED680D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593E-4846-4B5D-9BF7-4BF4DBE40B8E}" type="slidenum">
              <a:rPr lang="en-CA" smtClean="0"/>
              <a:pPr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1207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A6E2CE6-E3E8-4B63-8AE0-66FCAD490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CA"/>
              <a:t>STATISTICS CANADA   CANDEV DATA CHALLENGE</a:t>
            </a:r>
            <a:endParaRPr lang="en-CA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39B015A-89C5-47DB-AB0C-4E8FC9A28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593E-4846-4B5D-9BF7-4BF4DBE40B8E}" type="slidenum">
              <a:rPr lang="en-CA" smtClean="0"/>
              <a:pPr/>
              <a:t>4</a:t>
            </a:fld>
            <a:endParaRPr lang="en-CA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9B7638-F250-4174-BEC7-20B834D25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95" y="849200"/>
            <a:ext cx="10615617" cy="794337"/>
          </a:xfrm>
        </p:spPr>
        <p:txBody>
          <a:bodyPr/>
          <a:lstStyle/>
          <a:p>
            <a:r>
              <a:rPr lang="en-US" dirty="0"/>
              <a:t>Cost estimate</a:t>
            </a:r>
            <a:endParaRPr lang="en-CA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A08E83-8AA7-4ABD-8EB1-9B34B41A7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534" y="1820371"/>
            <a:ext cx="10615617" cy="38817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A. Agreement between employees</a:t>
            </a:r>
          </a:p>
          <a:p>
            <a:pPr>
              <a:lnSpc>
                <a:spcPct val="150000"/>
              </a:lnSpc>
            </a:pPr>
            <a:r>
              <a:rPr lang="en-US" dirty="0"/>
              <a:t>B. </a:t>
            </a:r>
            <a:endParaRPr lang="en-CA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021BFC44-C46E-43F5-AFE7-3901C5B9E89C}"/>
              </a:ext>
            </a:extLst>
          </p:cNvPr>
          <p:cNvSpPr txBox="1">
            <a:spLocks/>
          </p:cNvSpPr>
          <p:nvPr/>
        </p:nvSpPr>
        <p:spPr>
          <a:xfrm>
            <a:off x="2845903" y="5968729"/>
            <a:ext cx="7252254" cy="23328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/>
              <a:t>STATISTIQUE CANADA   CANDEV DÉFI DES DONNÉES</a:t>
            </a:r>
            <a:endParaRPr lang="en-CA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6B1206C-1BAC-4745-8446-C48ACEAEFABF}"/>
              </a:ext>
            </a:extLst>
          </p:cNvPr>
          <p:cNvSpPr txBox="1">
            <a:spLocks/>
          </p:cNvSpPr>
          <p:nvPr/>
        </p:nvSpPr>
        <p:spPr>
          <a:xfrm>
            <a:off x="11390241" y="5968727"/>
            <a:ext cx="530087" cy="23329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3E9593E-4846-4B5D-9BF7-4BF4DBE40B8E}" type="slidenum">
              <a:rPr lang="en-CA" smtClean="0"/>
              <a:pPr/>
              <a:t>4</a:t>
            </a:fld>
            <a:endParaRPr lang="en-CA" dirty="0"/>
          </a:p>
        </p:txBody>
      </p:sp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1EF856B0-2096-4663-8EA0-9F00866E7C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760359"/>
              </p:ext>
            </p:extLst>
          </p:nvPr>
        </p:nvGraphicFramePr>
        <p:xfrm>
          <a:off x="1392702" y="3183249"/>
          <a:ext cx="8032652" cy="153251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48661">
                  <a:extLst>
                    <a:ext uri="{9D8B030D-6E8A-4147-A177-3AD203B41FA5}">
                      <a16:colId xmlns:a16="http://schemas.microsoft.com/office/drawing/2014/main" val="304202921"/>
                    </a:ext>
                  </a:extLst>
                </a:gridCol>
                <a:gridCol w="1630390">
                  <a:extLst>
                    <a:ext uri="{9D8B030D-6E8A-4147-A177-3AD203B41FA5}">
                      <a16:colId xmlns:a16="http://schemas.microsoft.com/office/drawing/2014/main" val="2632489039"/>
                    </a:ext>
                  </a:extLst>
                </a:gridCol>
                <a:gridCol w="1511094">
                  <a:extLst>
                    <a:ext uri="{9D8B030D-6E8A-4147-A177-3AD203B41FA5}">
                      <a16:colId xmlns:a16="http://schemas.microsoft.com/office/drawing/2014/main" val="2078152204"/>
                    </a:ext>
                  </a:extLst>
                </a:gridCol>
                <a:gridCol w="1589548">
                  <a:extLst>
                    <a:ext uri="{9D8B030D-6E8A-4147-A177-3AD203B41FA5}">
                      <a16:colId xmlns:a16="http://schemas.microsoft.com/office/drawing/2014/main" val="3393808131"/>
                    </a:ext>
                  </a:extLst>
                </a:gridCol>
                <a:gridCol w="1652959">
                  <a:extLst>
                    <a:ext uri="{9D8B030D-6E8A-4147-A177-3AD203B41FA5}">
                      <a16:colId xmlns:a16="http://schemas.microsoft.com/office/drawing/2014/main" val="739111862"/>
                    </a:ext>
                  </a:extLst>
                </a:gridCol>
              </a:tblGrid>
              <a:tr h="9656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 err="1">
                          <a:effectLst/>
                        </a:rPr>
                        <a:t>Cost</a:t>
                      </a:r>
                      <a:r>
                        <a:rPr lang="fr-FR" sz="2400" dirty="0">
                          <a:effectLst/>
                        </a:rPr>
                        <a:t> </a:t>
                      </a:r>
                      <a:r>
                        <a:rPr lang="fr-FR" sz="2400" dirty="0" err="1">
                          <a:effectLst/>
                        </a:rPr>
                        <a:t>estimate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 err="1">
                          <a:effectLst/>
                        </a:rPr>
                        <a:t>Personal</a:t>
                      </a:r>
                      <a:r>
                        <a:rPr lang="fr-FR" sz="2400" dirty="0">
                          <a:effectLst/>
                        </a:rPr>
                        <a:t> </a:t>
                      </a:r>
                      <a:r>
                        <a:rPr lang="fr-FR" sz="2400" dirty="0" err="1">
                          <a:effectLst/>
                        </a:rPr>
                        <a:t>vehicle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>
                          <a:effectLst/>
                        </a:rPr>
                        <a:t>STO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>
                          <a:effectLst/>
                        </a:rPr>
                        <a:t>OC Transport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>
                          <a:effectLst/>
                        </a:rPr>
                        <a:t>Solution </a:t>
                      </a:r>
                      <a:endParaRPr lang="en-CA" sz="24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 err="1">
                          <a:effectLst/>
                        </a:rPr>
                        <a:t>GCcarpool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84510643"/>
                  </a:ext>
                </a:extLst>
              </a:tr>
              <a:tr h="4831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$CA / mois</a:t>
                      </a:r>
                      <a:endParaRPr lang="en-CA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>
                          <a:effectLst/>
                        </a:rPr>
                        <a:t>$140&lt; </a:t>
                      </a:r>
                      <a:r>
                        <a:rPr lang="fr-FR" sz="2400" dirty="0" err="1">
                          <a:effectLst/>
                        </a:rPr>
                        <a:t>cost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>
                          <a:effectLst/>
                        </a:rPr>
                        <a:t>$99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>
                          <a:effectLst/>
                        </a:rPr>
                        <a:t>$119.50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>
                          <a:effectLst/>
                        </a:rPr>
                        <a:t>$50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94165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7830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898891-AA9F-4531-89E0-264A5C5D7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534" y="849200"/>
            <a:ext cx="10615617" cy="794337"/>
          </a:xfrm>
        </p:spPr>
        <p:txBody>
          <a:bodyPr/>
          <a:lstStyle/>
          <a:p>
            <a:r>
              <a:rPr lang="fr-FR"/>
              <a:t>Analytics data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AF8A411-6951-472E-8999-B1FA6366B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2859" y="5968729"/>
            <a:ext cx="6208642" cy="233290"/>
          </a:xfrm>
        </p:spPr>
        <p:txBody>
          <a:bodyPr/>
          <a:lstStyle/>
          <a:p>
            <a:pPr algn="ctr"/>
            <a:r>
              <a:rPr lang="en-CA"/>
              <a:t>STATISTICS CANADA   CANDEV DATA CHALLENGE</a:t>
            </a:r>
            <a:endParaRPr lang="en-CA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83DDC7-68F7-48B6-A09F-7355BB540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0241" y="5968727"/>
            <a:ext cx="530087" cy="233291"/>
          </a:xfrm>
        </p:spPr>
        <p:txBody>
          <a:bodyPr/>
          <a:lstStyle/>
          <a:p>
            <a:fld id="{43E9593E-4846-4B5D-9BF7-4BF4DBE40B8E}" type="slidenum">
              <a:rPr lang="en-CA" smtClean="0"/>
              <a:pPr/>
              <a:t>5</a:t>
            </a:fld>
            <a:endParaRPr lang="en-CA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C2FF1457-88B5-40E1-A90C-A0172ABAB4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18" y="1744764"/>
            <a:ext cx="8650781" cy="412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01513"/>
      </p:ext>
    </p:extLst>
  </p:cSld>
  <p:clrMapOvr>
    <a:masterClrMapping/>
  </p:clrMapOvr>
</p:sld>
</file>

<file path=ppt/theme/theme1.xml><?xml version="1.0" encoding="utf-8"?>
<a:theme xmlns:a="http://schemas.openxmlformats.org/drawingml/2006/main" name="DL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122</Words>
  <Application>Microsoft Office PowerPoint</Application>
  <PresentationFormat>Grand écran</PresentationFormat>
  <Paragraphs>39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Wingdings</vt:lpstr>
      <vt:lpstr>DL Theme</vt:lpstr>
      <vt:lpstr>Improve user experience on GCcollab : GCcarpool</vt:lpstr>
      <vt:lpstr>Problematic</vt:lpstr>
      <vt:lpstr>Solutions</vt:lpstr>
      <vt:lpstr>Cost estimate</vt:lpstr>
      <vt:lpstr>Analytics data</vt:lpstr>
    </vt:vector>
  </TitlesOfParts>
  <Company>StatCan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Pfitzer, Jennifer - HRPBTD/DPRHTO</dc:creator>
  <cp:lastModifiedBy>Dogboevi, Koku Hervé</cp:lastModifiedBy>
  <cp:revision>40</cp:revision>
  <dcterms:created xsi:type="dcterms:W3CDTF">2019-07-30T16:57:20Z</dcterms:created>
  <dcterms:modified xsi:type="dcterms:W3CDTF">2020-01-19T16:52:49Z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-268891320</vt:i4>
  </property>
  <property fmtid="{D5CDD505-2E9C-101B-9397-08002B2CF9AE}" pid="3" name="_NewReviewCycle">
    <vt:lpwstr/>
  </property>
  <property fmtid="{D5CDD505-2E9C-101B-9397-08002B2CF9AE}" pid="4" name="_EmailSubject">
    <vt:lpwstr>CANDEV Slide deck</vt:lpwstr>
  </property>
  <property fmtid="{D5CDD505-2E9C-101B-9397-08002B2CF9AE}" pid="5" name="_AuthorEmail">
    <vt:lpwstr>heidi.boles@canada.ca</vt:lpwstr>
  </property>
  <property fmtid="{D5CDD505-2E9C-101B-9397-08002B2CF9AE}" pid="6" name="_AuthorEmailDisplayName">
    <vt:lpwstr>Boles, Heidi (STATCAN)</vt:lpwstr>
  </property>
  <property fmtid="{D5CDD505-2E9C-101B-9397-08002B2CF9AE}" pid="7" name="_PreviousAdHocReviewCycleID">
    <vt:i4>1857029606</vt:i4>
  </property>
</Properties>
</file>