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7255-2DDE-4B5A-AB34-7BD6BF7ED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6130D-3782-4B58-9A6F-E4360D8ED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30CD3-BED8-4645-8D5E-252B5955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629C3-EA69-44C1-BBA5-1E4B8858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D0AE0-1372-43C3-B6CC-921DA479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2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1D0C-13D9-4FEA-9169-873BE8A1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6A6A3-C40A-4E02-9493-E8AF646B9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2DFEB-614B-4D17-8931-B13330C6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08FAE-B6F3-4C25-88AE-B84E0AD9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3C480-8757-4013-AABC-58ACFC7F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3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4E28D9-4471-42CD-A5AE-5BF2F52D6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08D6F-9DF7-4CF0-86BB-F980BEA7D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58121-248D-4A85-A616-05E6C567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9382B-34D5-4EA5-B4D1-6BCCDCF6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782A0-AF22-4582-811F-CD448C0A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1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463B-187B-42F7-BB56-7F462780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2E787-228E-464E-9EDE-4BF4ADB8F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61DB2-785A-4556-9879-50FA37439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2FB8E-97FB-4E3E-A38A-DB197FBF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E354D-C888-4E7B-A4BE-60DDE3D2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2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031FE-D0DE-477B-8103-EE3DC308E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12689-3D6F-4C98-8DA7-052ADC2C6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0A571-6CF0-4F36-B584-0829B4F6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DC0B8-B764-4AB5-9E61-25AD073B0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309D6-1E58-4C9E-81CB-A9A9911C1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0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52E6-C4D7-476C-8071-50EDB5924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A6F7D-9D13-42EC-A047-3331E2F7B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3F3B8-E5A3-47E2-A7C4-77D62A530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C0BEF-C5F0-418E-B4EA-E572DE7B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C4526-FC95-4263-BF74-540D8CDE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63715-F1A1-4C52-A081-51CEEDFF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5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EEFB-6D17-43C7-BB00-7802AFD4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5688E-DD5A-4FF8-9C19-5363925F9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D08FA-AE11-4A5F-922D-010A473A2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0C799-4326-48C8-8139-6FBE5A106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A28D7-73A0-4BAE-A11B-8EFBFEFBA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38E9D0-AF79-412C-9426-0DB0BB84B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F2EE0D-C065-462A-A898-D436F774D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0825C-9C9D-4436-913F-8E281A8A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4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9C88-2804-43D2-8429-E5D16F038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AC2A08-3961-4632-9B8A-F96628A74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D35D1-3FCD-409D-ABB3-399632F9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FB816-CDA5-4750-ADB5-6093419F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C23BDA-5C59-40D1-B76B-BBE90F4C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9C95B9-0A00-416F-AA1D-9EC6DA3A1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1543D-1890-4FE5-80A9-927A1409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2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2464-3675-4A63-B6B9-A9EA28F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138BC-E0A8-4EF2-AFF3-5F32C5B52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7489F-E91B-4159-ABD4-4907D8052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C35F9-E85F-4F26-B5A1-52804E90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1925E-CBBB-4941-A5C2-0554869F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B6FAB-C58D-4924-8FA1-2CB92B87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4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F07DF-9D2F-4711-855E-36790DD07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417742-7B02-499E-A461-B225E03B9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7142E-7A38-437C-9FC4-2BF89DB85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EE548-ACE6-4961-A7D3-518F3C01A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80B44-2C45-4B9F-B5C2-54667A50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1F0D7-AF63-49B1-8BE5-4931D2FF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C1C0C1-6FBE-402C-BA24-04C75D99A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8AE57-A33B-437F-947E-DCD835690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F9068-2273-4136-B461-D4D80D569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87539-ED79-4958-8487-251D7A27B66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F462E-3DEA-4555-B84A-84C4A92DB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D3E93-7DF3-46EE-9B81-22E7A7AD6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4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63341C0A-AA28-4916-87A6-56859926CACA}"/>
              </a:ext>
            </a:extLst>
          </p:cNvPr>
          <p:cNvSpPr txBox="1"/>
          <p:nvPr/>
        </p:nvSpPr>
        <p:spPr>
          <a:xfrm>
            <a:off x="552454" y="46143"/>
            <a:ext cx="10791821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b="1" dirty="0" err="1"/>
              <a:t>Representation</a:t>
            </a:r>
            <a:r>
              <a:rPr lang="fr-FR" sz="1400" b="1" dirty="0"/>
              <a:t> of the data </a:t>
            </a:r>
            <a:r>
              <a:rPr lang="fr-FR" sz="1400" b="1" dirty="0" err="1"/>
              <a:t>that</a:t>
            </a:r>
            <a:r>
              <a:rPr lang="fr-FR" sz="1400" b="1" dirty="0"/>
              <a:t> has to </a:t>
            </a:r>
            <a:r>
              <a:rPr lang="fr-FR" sz="1400" b="1" dirty="0" err="1"/>
              <a:t>be</a:t>
            </a:r>
            <a:r>
              <a:rPr lang="fr-FR" sz="1400" b="1" dirty="0"/>
              <a:t> </a:t>
            </a:r>
            <a:r>
              <a:rPr lang="fr-FR" sz="1400" b="1" dirty="0" err="1"/>
              <a:t>included</a:t>
            </a:r>
            <a:r>
              <a:rPr lang="fr-FR" sz="1400" b="1" dirty="0"/>
              <a:t> in </a:t>
            </a:r>
            <a:r>
              <a:rPr lang="fr-FR" sz="1400" b="1" dirty="0" err="1"/>
              <a:t>each</a:t>
            </a:r>
            <a:r>
              <a:rPr lang="fr-FR" sz="1400" b="1" dirty="0"/>
              <a:t> </a:t>
            </a:r>
            <a:r>
              <a:rPr lang="fr-FR" sz="1400" b="1" dirty="0" err="1"/>
              <a:t>dataset</a:t>
            </a:r>
            <a:r>
              <a:rPr lang="fr-FR" sz="1400" b="1" dirty="0"/>
              <a:t>.</a:t>
            </a:r>
            <a:r>
              <a:rPr lang="fr-FR" sz="1400" dirty="0"/>
              <a:t> </a:t>
            </a:r>
            <a:r>
              <a:rPr lang="fr-FR" sz="1400" dirty="0" err="1"/>
              <a:t>Each</a:t>
            </a:r>
            <a:r>
              <a:rPr lang="fr-FR" sz="1400" dirty="0"/>
              <a:t> Rectangle </a:t>
            </a:r>
            <a:r>
              <a:rPr lang="fr-FR" sz="1400" dirty="0" err="1"/>
              <a:t>represents</a:t>
            </a:r>
            <a:r>
              <a:rPr lang="fr-FR" sz="1400" dirty="0"/>
              <a:t> one type of data. The black rectangles </a:t>
            </a:r>
            <a:r>
              <a:rPr lang="fr-FR" sz="1400" dirty="0" err="1"/>
              <a:t>represent</a:t>
            </a:r>
            <a:r>
              <a:rPr lang="fr-FR" sz="1400" dirty="0"/>
              <a:t> free format data and the </a:t>
            </a:r>
            <a:r>
              <a:rPr lang="fr-FR" sz="1400" dirty="0" err="1"/>
              <a:t>blue</a:t>
            </a:r>
            <a:r>
              <a:rPr lang="fr-FR" sz="1400" dirty="0"/>
              <a:t> rectangles </a:t>
            </a:r>
            <a:r>
              <a:rPr lang="fr-FR" sz="1400" dirty="0" err="1"/>
              <a:t>represent</a:t>
            </a:r>
            <a:r>
              <a:rPr lang="fr-FR" sz="1400" dirty="0"/>
              <a:t> </a:t>
            </a:r>
            <a:r>
              <a:rPr lang="fr-FR" sz="1400" dirty="0" err="1"/>
              <a:t>standardized</a:t>
            </a:r>
            <a:r>
              <a:rPr lang="fr-FR" sz="1400" dirty="0"/>
              <a:t> format data. The </a:t>
            </a:r>
            <a:r>
              <a:rPr lang="fr-FR" sz="1400" dirty="0" err="1"/>
              <a:t>list</a:t>
            </a:r>
            <a:r>
              <a:rPr lang="fr-FR" sz="1400" dirty="0"/>
              <a:t> of </a:t>
            </a:r>
            <a:r>
              <a:rPr lang="fr-FR" sz="1400" dirty="0" err="1"/>
              <a:t>names</a:t>
            </a:r>
            <a:r>
              <a:rPr lang="fr-FR" sz="1400" dirty="0"/>
              <a:t> </a:t>
            </a:r>
            <a:r>
              <a:rPr lang="fr-FR" sz="1400" dirty="0" err="1"/>
              <a:t>associated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the </a:t>
            </a:r>
            <a:r>
              <a:rPr lang="fr-FR" sz="1400" dirty="0" err="1"/>
              <a:t>blue</a:t>
            </a:r>
            <a:r>
              <a:rPr lang="fr-FR" sz="1400" dirty="0"/>
              <a:t> rectangles </a:t>
            </a:r>
            <a:r>
              <a:rPr lang="fr-FR" sz="1400" dirty="0" err="1"/>
              <a:t>represents</a:t>
            </a:r>
            <a:r>
              <a:rPr lang="fr-FR" sz="1400" dirty="0"/>
              <a:t> the </a:t>
            </a:r>
            <a:r>
              <a:rPr lang="fr-FR" sz="1400" dirty="0" err="1"/>
              <a:t>required</a:t>
            </a:r>
            <a:r>
              <a:rPr lang="fr-FR" sz="1400" dirty="0"/>
              <a:t> </a:t>
            </a:r>
            <a:r>
              <a:rPr lang="fr-FR" sz="1400" dirty="0" err="1"/>
              <a:t>column</a:t>
            </a:r>
            <a:r>
              <a:rPr lang="fr-FR" sz="1400" dirty="0"/>
              <a:t> </a:t>
            </a:r>
            <a:r>
              <a:rPr lang="fr-FR" sz="1400" dirty="0" err="1"/>
              <a:t>names</a:t>
            </a:r>
            <a:r>
              <a:rPr lang="fr-FR" sz="1400" dirty="0"/>
              <a:t>. </a:t>
            </a:r>
            <a:r>
              <a:rPr lang="fr-FR" sz="1400" dirty="0" err="1"/>
              <a:t>Each</a:t>
            </a:r>
            <a:r>
              <a:rPr lang="fr-FR" sz="1400" dirty="0"/>
              <a:t> </a:t>
            </a:r>
            <a:r>
              <a:rPr lang="fr-FR" sz="1400" dirty="0" err="1"/>
              <a:t>bubble</a:t>
            </a:r>
            <a:r>
              <a:rPr lang="fr-FR" sz="1400" dirty="0"/>
              <a:t> </a:t>
            </a:r>
            <a:r>
              <a:rPr lang="fr-FR" sz="1400" dirty="0" err="1"/>
              <a:t>represents</a:t>
            </a:r>
            <a:r>
              <a:rPr lang="fr-FR" sz="1400" dirty="0"/>
              <a:t> the </a:t>
            </a:r>
            <a:r>
              <a:rPr lang="fr-FR" sz="1400" dirty="0" err="1"/>
              <a:t>name</a:t>
            </a:r>
            <a:r>
              <a:rPr lang="fr-FR" sz="1400" dirty="0"/>
              <a:t> of the code </a:t>
            </a:r>
            <a:r>
              <a:rPr lang="fr-FR" sz="1400" dirty="0" err="1"/>
              <a:t>used</a:t>
            </a:r>
            <a:r>
              <a:rPr lang="fr-FR" sz="1400" dirty="0"/>
              <a:t> to </a:t>
            </a:r>
            <a:r>
              <a:rPr lang="fr-FR" sz="1400" dirty="0" err="1"/>
              <a:t>produce</a:t>
            </a:r>
            <a:r>
              <a:rPr lang="fr-FR" sz="1400" dirty="0"/>
              <a:t> the </a:t>
            </a:r>
            <a:r>
              <a:rPr lang="fr-FR" sz="1400" dirty="0" err="1"/>
              <a:t>fixed</a:t>
            </a:r>
            <a:r>
              <a:rPr lang="fr-FR" sz="1400" dirty="0"/>
              <a:t> format data.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2D8C0D-8FB5-49E9-8F18-7E2D08482E39}"/>
              </a:ext>
            </a:extLst>
          </p:cNvPr>
          <p:cNvSpPr/>
          <p:nvPr/>
        </p:nvSpPr>
        <p:spPr>
          <a:xfrm>
            <a:off x="7451082" y="1154195"/>
            <a:ext cx="1100682" cy="63556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Original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leaf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details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(free format)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D999F2-29D8-410E-B57F-A67505B7F063}"/>
              </a:ext>
            </a:extLst>
          </p:cNvPr>
          <p:cNvSpPr/>
          <p:nvPr/>
        </p:nvSpPr>
        <p:spPr>
          <a:xfrm>
            <a:off x="10681902" y="2881324"/>
            <a:ext cx="1238772" cy="634377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Site(s) information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(Site.csv)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33F95C-1C35-4CFC-9324-7B9A382BCF87}"/>
              </a:ext>
            </a:extLst>
          </p:cNvPr>
          <p:cNvSpPr/>
          <p:nvPr/>
        </p:nvSpPr>
        <p:spPr>
          <a:xfrm>
            <a:off x="8953737" y="2881324"/>
            <a:ext cx="1569227" cy="635562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Dataset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contact information (Description.csv)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54B9B1F-2F11-484F-AF7D-8D21FF4F9687}"/>
              </a:ext>
            </a:extLst>
          </p:cNvPr>
          <p:cNvSpPr/>
          <p:nvPr/>
        </p:nvSpPr>
        <p:spPr>
          <a:xfrm>
            <a:off x="7330742" y="2881324"/>
            <a:ext cx="1382947" cy="625153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Curated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leaf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details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(SampleDetails.csv)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C0AE2A-8D2F-4636-BC4A-B9563474368A}"/>
              </a:ext>
            </a:extLst>
          </p:cNvPr>
          <p:cNvSpPr/>
          <p:nvPr/>
        </p:nvSpPr>
        <p:spPr>
          <a:xfrm>
            <a:off x="10681901" y="3521415"/>
            <a:ext cx="1238773" cy="1041725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Site_name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Longitude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Latitude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Elevation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Biome_number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981D952-81B2-471C-9263-FF443A34CD1A}"/>
              </a:ext>
            </a:extLst>
          </p:cNvPr>
          <p:cNvSpPr/>
          <p:nvPr/>
        </p:nvSpPr>
        <p:spPr>
          <a:xfrm>
            <a:off x="8953736" y="3522544"/>
            <a:ext cx="1569727" cy="1233541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Dataset_name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Authors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Acknowledgment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Dataset_DOI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Publication_citation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Contact_email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6357282-DFF7-46D2-B12B-7453D897F122}"/>
              </a:ext>
            </a:extLst>
          </p:cNvPr>
          <p:cNvSpPr/>
          <p:nvPr/>
        </p:nvSpPr>
        <p:spPr>
          <a:xfrm>
            <a:off x="7335676" y="3506476"/>
            <a:ext cx="1378013" cy="2523152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SampleID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Site_name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Dataset_name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Species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Sun_Shade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Plant_type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Soil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LMA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Narea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Nmass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200" kern="1200" dirty="0">
                <a:solidFill>
                  <a:srgbClr val="4472C4"/>
                </a:solidFill>
                <a:latin typeface="Calibri" panose="020F0502020204030204"/>
                <a:ea typeface="+mn-ea"/>
                <a:cs typeface="+mn-cs"/>
              </a:rPr>
              <a:t>- </a:t>
            </a:r>
            <a:r>
              <a:rPr lang="fr-FR" sz="1200" kern="1200" dirty="0" err="1">
                <a:solidFill>
                  <a:srgbClr val="4472C4"/>
                </a:solidFill>
                <a:latin typeface="Calibri" panose="020F0502020204030204"/>
                <a:ea typeface="+mn-ea"/>
                <a:cs typeface="+mn-cs"/>
              </a:rPr>
              <a:t>Parea</a:t>
            </a:r>
            <a:endParaRPr lang="fr-FR" sz="1200" kern="1200" dirty="0">
              <a:solidFill>
                <a:srgbClr val="4472C4"/>
              </a:solidFill>
              <a:latin typeface="Calibri" panose="020F0502020204030204"/>
              <a:ea typeface="+mn-ea"/>
              <a:cs typeface="+mn-cs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Pmass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LWC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FE4F71-4F6D-4972-ABDE-3BBE27079775}"/>
              </a:ext>
            </a:extLst>
          </p:cNvPr>
          <p:cNvSpPr/>
          <p:nvPr/>
        </p:nvSpPr>
        <p:spPr>
          <a:xfrm>
            <a:off x="9102105" y="1150238"/>
            <a:ext cx="1506206" cy="823771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Article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associated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dataset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or/and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protocol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(free format)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6F4B92C0-71AA-4C67-A251-471147F7C463}"/>
              </a:ext>
            </a:extLst>
          </p:cNvPr>
          <p:cNvCxnSpPr>
            <a:cxnSpLocks/>
            <a:stCxn id="32" idx="2"/>
            <a:endCxn id="41" idx="0"/>
          </p:cNvCxnSpPr>
          <p:nvPr/>
        </p:nvCxnSpPr>
        <p:spPr>
          <a:xfrm>
            <a:off x="8001423" y="1789757"/>
            <a:ext cx="20793" cy="1091567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CD1F8DC0-0DAA-4CD9-88F8-341CF338D49E}"/>
              </a:ext>
            </a:extLst>
          </p:cNvPr>
          <p:cNvSpPr/>
          <p:nvPr/>
        </p:nvSpPr>
        <p:spPr>
          <a:xfrm>
            <a:off x="6978536" y="2020581"/>
            <a:ext cx="2000250" cy="629919"/>
          </a:xfrm>
          <a:prstGeom prst="ellipse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Import_transform_SampleDetails.R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814583AF-3149-40DB-BB46-39FDF6320614}"/>
              </a:ext>
            </a:extLst>
          </p:cNvPr>
          <p:cNvSpPr txBox="1"/>
          <p:nvPr/>
        </p:nvSpPr>
        <p:spPr>
          <a:xfrm>
            <a:off x="10255886" y="1045228"/>
            <a:ext cx="352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*</a:t>
            </a:r>
            <a:endParaRPr lang="en-US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58C47784-6EDD-457D-8C99-21E65A78254C}"/>
              </a:ext>
            </a:extLst>
          </p:cNvPr>
          <p:cNvSpPr txBox="1"/>
          <p:nvPr/>
        </p:nvSpPr>
        <p:spPr>
          <a:xfrm>
            <a:off x="11563802" y="2798590"/>
            <a:ext cx="352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*</a:t>
            </a:r>
            <a:endParaRPr lang="en-US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5E09A023-4754-4033-8B5A-C18A51B387BB}"/>
              </a:ext>
            </a:extLst>
          </p:cNvPr>
          <p:cNvSpPr txBox="1"/>
          <p:nvPr/>
        </p:nvSpPr>
        <p:spPr>
          <a:xfrm>
            <a:off x="10170788" y="2798590"/>
            <a:ext cx="352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*</a:t>
            </a:r>
            <a:endParaRPr lang="en-US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DB7D93B-CEB9-4EA7-8CE9-AB1191E13BD5}"/>
              </a:ext>
            </a:extLst>
          </p:cNvPr>
          <p:cNvSpPr txBox="1"/>
          <p:nvPr/>
        </p:nvSpPr>
        <p:spPr>
          <a:xfrm>
            <a:off x="8209735" y="1003039"/>
            <a:ext cx="352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*</a:t>
            </a:r>
            <a:endParaRPr lang="en-US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B6F413ED-058C-4078-8F44-840AB8E6012B}"/>
              </a:ext>
            </a:extLst>
          </p:cNvPr>
          <p:cNvSpPr txBox="1"/>
          <p:nvPr/>
        </p:nvSpPr>
        <p:spPr>
          <a:xfrm>
            <a:off x="9501048" y="5403789"/>
            <a:ext cx="352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*</a:t>
            </a:r>
            <a:endParaRPr lang="en-US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F324832F-4586-4836-B82F-D8C562BBBBFB}"/>
              </a:ext>
            </a:extLst>
          </p:cNvPr>
          <p:cNvSpPr txBox="1"/>
          <p:nvPr/>
        </p:nvSpPr>
        <p:spPr>
          <a:xfrm>
            <a:off x="9853473" y="5234512"/>
            <a:ext cx="2017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Required</a:t>
            </a:r>
            <a:r>
              <a:rPr lang="fr-FR" dirty="0"/>
              <a:t> to </a:t>
            </a:r>
            <a:r>
              <a:rPr lang="fr-FR" dirty="0" err="1"/>
              <a:t>participate</a:t>
            </a:r>
            <a:r>
              <a:rPr lang="fr-FR" dirty="0"/>
              <a:t> to the </a:t>
            </a:r>
            <a:r>
              <a:rPr lang="fr-FR" dirty="0" err="1"/>
              <a:t>project</a:t>
            </a:r>
            <a:endParaRPr lang="en-US" dirty="0"/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9A66F633-75F2-4C62-803D-CB8D61FF6306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>
            <a:off x="5717164" y="1810938"/>
            <a:ext cx="1" cy="1060593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D201C0B5-E984-4CBA-B64D-0998664F8FEE}"/>
              </a:ext>
            </a:extLst>
          </p:cNvPr>
          <p:cNvSpPr/>
          <p:nvPr/>
        </p:nvSpPr>
        <p:spPr>
          <a:xfrm>
            <a:off x="5097777" y="1181018"/>
            <a:ext cx="1238773" cy="629920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Original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leaf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reflectance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 (free format)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941D3AB-7B72-4144-B3A2-8084BA93ABED}"/>
              </a:ext>
            </a:extLst>
          </p:cNvPr>
          <p:cNvSpPr/>
          <p:nvPr/>
        </p:nvSpPr>
        <p:spPr>
          <a:xfrm>
            <a:off x="4837537" y="2871531"/>
            <a:ext cx="1759255" cy="625153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Curated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Reflectance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QC_Reflectance_data.Rdata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B60B309-3587-4A4C-9459-B852D9E7B80D}"/>
              </a:ext>
            </a:extLst>
          </p:cNvPr>
          <p:cNvSpPr/>
          <p:nvPr/>
        </p:nvSpPr>
        <p:spPr>
          <a:xfrm>
            <a:off x="4837537" y="3496684"/>
            <a:ext cx="1759255" cy="877140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SampleID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Reflectance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200" kern="1200" dirty="0">
                <a:solidFill>
                  <a:srgbClr val="4472C4"/>
                </a:solidFill>
                <a:latin typeface="Calibri" panose="020F0502020204030204"/>
                <a:ea typeface="+mn-ea"/>
                <a:cs typeface="+mn-cs"/>
              </a:rPr>
              <a:t>- </a:t>
            </a:r>
            <a:r>
              <a:rPr lang="fr-FR" sz="1200" kern="1200" dirty="0" err="1">
                <a:solidFill>
                  <a:srgbClr val="4472C4"/>
                </a:solidFill>
                <a:latin typeface="Calibri" panose="020F0502020204030204"/>
                <a:ea typeface="+mn-ea"/>
                <a:cs typeface="+mn-cs"/>
              </a:rPr>
              <a:t>Spectrometer</a:t>
            </a:r>
            <a:endParaRPr lang="fr-FR" sz="1200" kern="1200" dirty="0">
              <a:solidFill>
                <a:srgbClr val="4472C4"/>
              </a:solidFill>
              <a:latin typeface="Calibri" panose="020F0502020204030204"/>
              <a:ea typeface="+mn-ea"/>
              <a:cs typeface="+mn-cs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Leaf_clip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57E8FE7B-A6D2-4E34-82D2-06749F7B3B05}"/>
              </a:ext>
            </a:extLst>
          </p:cNvPr>
          <p:cNvSpPr/>
          <p:nvPr/>
        </p:nvSpPr>
        <p:spPr>
          <a:xfrm>
            <a:off x="4711887" y="2020581"/>
            <a:ext cx="2000250" cy="629919"/>
          </a:xfrm>
          <a:prstGeom prst="ellipse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Import_transform_Reflectance.R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4AC0B03A-5F92-42BB-9D2A-04E939E55D6A}"/>
              </a:ext>
            </a:extLst>
          </p:cNvPr>
          <p:cNvSpPr txBox="1"/>
          <p:nvPr/>
        </p:nvSpPr>
        <p:spPr>
          <a:xfrm>
            <a:off x="5984125" y="1056017"/>
            <a:ext cx="352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*</a:t>
            </a:r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F14FA47-80D3-4FB3-8706-7E8CD2C0CBE3}"/>
              </a:ext>
            </a:extLst>
          </p:cNvPr>
          <p:cNvSpPr/>
          <p:nvPr/>
        </p:nvSpPr>
        <p:spPr>
          <a:xfrm>
            <a:off x="547420" y="1144050"/>
            <a:ext cx="1369377" cy="53277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Original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A-Ci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(free format)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E469BAD-8121-4561-A9CA-0D2C94890F75}"/>
              </a:ext>
            </a:extLst>
          </p:cNvPr>
          <p:cNvSpPr/>
          <p:nvPr/>
        </p:nvSpPr>
        <p:spPr>
          <a:xfrm>
            <a:off x="314065" y="3714402"/>
            <a:ext cx="1497180" cy="625153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Curated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A-Ci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QC</a:t>
            </a:r>
            <a:r>
              <a:rPr kumimoji="0" lang="fr-FR" sz="1200" b="0" i="0" u="none" strike="noStrike" kern="1200" cap="none" spc="0" normalizeH="0" baseline="0" noProof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</a:t>
            </a: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ACi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_data.Rdata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9F8AC82-9772-4BA8-BB69-9E6E6232B9C6}"/>
              </a:ext>
            </a:extLst>
          </p:cNvPr>
          <p:cNvSpPr/>
          <p:nvPr/>
        </p:nvSpPr>
        <p:spPr>
          <a:xfrm>
            <a:off x="2634143" y="2894167"/>
            <a:ext cx="1497180" cy="625153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Fitted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A-Ci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Fitted_Aci_data.Rdata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1CDC1AE-7094-4006-8919-BAB9ED8A6DE3}"/>
              </a:ext>
            </a:extLst>
          </p:cNvPr>
          <p:cNvSpPr/>
          <p:nvPr/>
        </p:nvSpPr>
        <p:spPr>
          <a:xfrm>
            <a:off x="314556" y="4339555"/>
            <a:ext cx="1497178" cy="1509085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SampleID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SampleID_num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Record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Ci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Patm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Qin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Tleaf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66CD107-0E54-4284-AF76-67D5099A8AE1}"/>
              </a:ext>
            </a:extLst>
          </p:cNvPr>
          <p:cNvSpPr/>
          <p:nvPr/>
        </p:nvSpPr>
        <p:spPr>
          <a:xfrm>
            <a:off x="2634145" y="3522544"/>
            <a:ext cx="1497178" cy="2912738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SampleID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SampleID_num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Vcmax25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Jmax25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TPU25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Rday25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StdError_Vcmax25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StdError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 Jmax25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StdError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 TPU25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StdError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 Rday25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Tleaf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Sigma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AIC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Model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Fitting_method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CF0FCCE2-CFF2-48A3-8242-AFC653D1CCF8}"/>
              </a:ext>
            </a:extLst>
          </p:cNvPr>
          <p:cNvSpPr/>
          <p:nvPr/>
        </p:nvSpPr>
        <p:spPr>
          <a:xfrm>
            <a:off x="231983" y="1972345"/>
            <a:ext cx="2000250" cy="629919"/>
          </a:xfrm>
          <a:prstGeom prst="ellipse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Import_transform_Aci.R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3CD9EC4F-D953-4C10-97E5-3012988E2396}"/>
              </a:ext>
            </a:extLst>
          </p:cNvPr>
          <p:cNvSpPr/>
          <p:nvPr/>
        </p:nvSpPr>
        <p:spPr>
          <a:xfrm>
            <a:off x="997515" y="6029628"/>
            <a:ext cx="1133713" cy="629919"/>
          </a:xfrm>
          <a:prstGeom prst="ellipse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Fit_Aci.R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9F5AEAAB-C0D4-48E8-A4E0-012BA717F01A}"/>
              </a:ext>
            </a:extLst>
          </p:cNvPr>
          <p:cNvCxnSpPr>
            <a:cxnSpLocks/>
            <a:stCxn id="82" idx="2"/>
            <a:endCxn id="87" idx="0"/>
          </p:cNvCxnSpPr>
          <p:nvPr/>
        </p:nvCxnSpPr>
        <p:spPr>
          <a:xfrm flipH="1">
            <a:off x="1232108" y="1676822"/>
            <a:ext cx="1" cy="295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8D2960B9-4A4F-4B07-B318-60326024735A}"/>
              </a:ext>
            </a:extLst>
          </p:cNvPr>
          <p:cNvCxnSpPr>
            <a:cxnSpLocks/>
            <a:stCxn id="93" idx="4"/>
            <a:endCxn id="83" idx="0"/>
          </p:cNvCxnSpPr>
          <p:nvPr/>
        </p:nvCxnSpPr>
        <p:spPr>
          <a:xfrm flipH="1">
            <a:off x="1062655" y="3415896"/>
            <a:ext cx="169453" cy="29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FA1D6D55-0368-42AF-B7C9-76AF805D6180}"/>
              </a:ext>
            </a:extLst>
          </p:cNvPr>
          <p:cNvCxnSpPr>
            <a:cxnSpLocks/>
            <a:stCxn id="85" idx="2"/>
            <a:endCxn id="88" idx="1"/>
          </p:cNvCxnSpPr>
          <p:nvPr/>
        </p:nvCxnSpPr>
        <p:spPr>
          <a:xfrm>
            <a:off x="1063145" y="5848640"/>
            <a:ext cx="100398" cy="273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3" name="Ellipse 92">
            <a:extLst>
              <a:ext uri="{FF2B5EF4-FFF2-40B4-BE49-F238E27FC236}">
                <a16:creationId xmlns:a16="http://schemas.microsoft.com/office/drawing/2014/main" id="{E5B44CD4-4AB7-4CAE-A6D6-F5E4AAEE6C2B}"/>
              </a:ext>
            </a:extLst>
          </p:cNvPr>
          <p:cNvSpPr/>
          <p:nvPr/>
        </p:nvSpPr>
        <p:spPr>
          <a:xfrm>
            <a:off x="157026" y="2785977"/>
            <a:ext cx="2150164" cy="629919"/>
          </a:xfrm>
          <a:prstGeom prst="ellipse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buClrTx/>
            </a:pPr>
            <a:r>
              <a:rPr lang="fr-FR" sz="120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QaQc_curated_Aci.R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313C4BE0-302E-4ADD-9E38-9DC633BD9C02}"/>
              </a:ext>
            </a:extLst>
          </p:cNvPr>
          <p:cNvCxnSpPr>
            <a:cxnSpLocks/>
            <a:stCxn id="87" idx="4"/>
            <a:endCxn id="93" idx="0"/>
          </p:cNvCxnSpPr>
          <p:nvPr/>
        </p:nvCxnSpPr>
        <p:spPr>
          <a:xfrm>
            <a:off x="1232108" y="2602264"/>
            <a:ext cx="0" cy="183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7" name="ZoneTexte 96">
            <a:extLst>
              <a:ext uri="{FF2B5EF4-FFF2-40B4-BE49-F238E27FC236}">
                <a16:creationId xmlns:a16="http://schemas.microsoft.com/office/drawing/2014/main" id="{180A490F-735D-4EC7-BF80-932D16F26D6C}"/>
              </a:ext>
            </a:extLst>
          </p:cNvPr>
          <p:cNvSpPr txBox="1"/>
          <p:nvPr/>
        </p:nvSpPr>
        <p:spPr>
          <a:xfrm>
            <a:off x="1564372" y="1246945"/>
            <a:ext cx="352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*</a:t>
            </a:r>
            <a:endParaRPr lang="en-US" dirty="0"/>
          </a:p>
        </p:txBody>
      </p: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229CAE77-F7FE-4017-9100-A7068B4982B2}"/>
              </a:ext>
            </a:extLst>
          </p:cNvPr>
          <p:cNvCxnSpPr>
            <a:cxnSpLocks/>
            <a:stCxn id="88" idx="7"/>
            <a:endCxn id="86" idx="1"/>
          </p:cNvCxnSpPr>
          <p:nvPr/>
        </p:nvCxnSpPr>
        <p:spPr>
          <a:xfrm flipV="1">
            <a:off x="1965200" y="4978913"/>
            <a:ext cx="668945" cy="1142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36565EF-BB51-4DB2-94D0-0122DF87A488}"/>
              </a:ext>
            </a:extLst>
          </p:cNvPr>
          <p:cNvSpPr/>
          <p:nvPr/>
        </p:nvSpPr>
        <p:spPr>
          <a:xfrm>
            <a:off x="4918680" y="4775412"/>
            <a:ext cx="1497180" cy="625153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Dark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respiration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Rdark.Rdata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C1A6837-4F4D-4604-941D-43BA30CA0195}"/>
              </a:ext>
            </a:extLst>
          </p:cNvPr>
          <p:cNvSpPr/>
          <p:nvPr/>
        </p:nvSpPr>
        <p:spPr>
          <a:xfrm>
            <a:off x="4918682" y="5403789"/>
            <a:ext cx="1497178" cy="707886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SampleID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Rdark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Tleaf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1016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Office PowerPoint</Application>
  <PresentationFormat>Grand écran</PresentationFormat>
  <Paragraphs>87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Lamour, Julien</dc:creator>
  <cp:lastModifiedBy>Julien LAMOUR</cp:lastModifiedBy>
  <cp:revision>17</cp:revision>
  <dcterms:created xsi:type="dcterms:W3CDTF">2021-10-14T16:17:39Z</dcterms:created>
  <dcterms:modified xsi:type="dcterms:W3CDTF">2023-02-09T08:32:58Z</dcterms:modified>
</cp:coreProperties>
</file>