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7255-2DDE-4B5A-AB34-7BD6BF7E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6130D-3782-4B58-9A6F-E4360D8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CD3-BED8-4645-8D5E-252B595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9C3-EA69-44C1-BBA5-1E4B8858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0AE0-1372-43C3-B6CC-921DA479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D0C-13D9-4FEA-9169-873BE8A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A6A3-C40A-4E02-9493-E8AF646B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DFEB-614B-4D17-8931-B13330C6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8FAE-B6F3-4C25-88AE-B84E0AD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C480-8757-4013-AABC-58ACFC7F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E28D9-4471-42CD-A5AE-5BF2F52D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08D6F-9DF7-4CF0-86BB-F980BEA7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21-248D-4A85-A616-05E6C56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382B-34D5-4EA5-B4D1-6BCCDCF6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2A0-AF22-4582-811F-CD448C0A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63B-187B-42F7-BB56-7F462780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E787-228E-464E-9EDE-4BF4ADB8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61DB2-785A-4556-9879-50FA3743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B8E-97FB-4E3E-A38A-DB197FBF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54D-C888-4E7B-A4BE-60DDE3D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31FE-D0DE-477B-8103-EE3DC308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12689-3D6F-4C98-8DA7-052ADC2C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571-6CF0-4F36-B584-0829B4F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C0B8-B764-4AB5-9E61-25AD073B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09D6-1E58-4C9E-81CB-A9A9911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52E6-C4D7-476C-8071-50EDB592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6F7D-9D13-42EC-A047-3331E2F7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3F3B8-E5A3-47E2-A7C4-77D62A530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0BEF-C5F0-418E-B4EA-E572DE7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C4526-FC95-4263-BF74-540D8CD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3715-F1A1-4C52-A081-51CEEDF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EEFB-6D17-43C7-BB00-7802AFD4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88E-DD5A-4FF8-9C19-5363925F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08FA-AE11-4A5F-922D-010A473A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0C799-4326-48C8-8139-6FBE5A10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28D7-73A0-4BAE-A11B-8EFBFEFBA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E9D0-AF79-412C-9426-0DB0BB84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2EE0D-C065-462A-A898-D436F77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825C-9C9D-4436-913F-8E281A8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C88-2804-43D2-8429-E5D16F03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C2A08-3961-4632-9B8A-F96628A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D35D1-3FCD-409D-ABB3-399632F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B816-CDA5-4750-ADB5-6093419F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23BDA-5C59-40D1-B76B-BBE90F4C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C95B9-0A00-416F-AA1D-9EC6DA3A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543D-1890-4FE5-80A9-927A140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464-3675-4A63-B6B9-A9EA28F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38BC-E0A8-4EF2-AFF3-5F32C5B5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489F-E91B-4159-ABD4-4907D805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35F9-E85F-4F26-B5A1-52804E90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925E-CBBB-4941-A5C2-0554869F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B6FAB-C58D-4924-8FA1-2CB92B87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7DF-9D2F-4711-855E-36790DD0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17742-7B02-499E-A461-B225E03B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142E-7A38-437C-9FC4-2BF89DB8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548-ACE6-4961-A7D3-518F3C0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80B44-2C45-4B9F-B5C2-54667A5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F0D7-AF63-49B1-8BE5-4931D2FF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1C0C1-6FBE-402C-BA24-04C75D9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AE57-A33B-437F-947E-DCD835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9068-2273-4136-B461-D4D80D5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539-ED79-4958-8487-251D7A27B66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462E-3DEA-4555-B84A-84C4A92D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3E93-7DF3-46EE-9B81-22E7A7AD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D9D60-7FA9-4A2D-ADCB-5ABA9EAAA8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F9BF1AF-B845-40B1-A6CB-CA633DBDADBE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5613532" y="1671942"/>
            <a:ext cx="1" cy="106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A6F7856-B728-425A-A388-AAF33BD49E52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>
            <a:off x="1614695" y="1671942"/>
            <a:ext cx="0" cy="10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F1248F-487D-42C7-A75F-0331F971E62C}"/>
              </a:ext>
            </a:extLst>
          </p:cNvPr>
          <p:cNvSpPr/>
          <p:nvPr/>
        </p:nvSpPr>
        <p:spPr>
          <a:xfrm>
            <a:off x="1064354" y="1042022"/>
            <a:ext cx="1100682" cy="62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Original </a:t>
            </a:r>
            <a:r>
              <a:rPr lang="fr-FR" sz="1200" dirty="0" err="1">
                <a:solidFill>
                  <a:schemeClr val="tx1"/>
                </a:solidFill>
              </a:rPr>
              <a:t>A-Ci</a:t>
            </a:r>
            <a:r>
              <a:rPr lang="fr-FR" sz="1200" dirty="0">
                <a:solidFill>
                  <a:schemeClr val="tx1"/>
                </a:solidFill>
              </a:rPr>
              <a:t> data </a:t>
            </a:r>
          </a:p>
          <a:p>
            <a:r>
              <a:rPr lang="fr-FR" sz="1200" dirty="0">
                <a:solidFill>
                  <a:schemeClr val="tx1"/>
                </a:solidFill>
              </a:rPr>
              <a:t>(free format)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655004-242E-4034-BE87-B22AD6AEEAF9}"/>
              </a:ext>
            </a:extLst>
          </p:cNvPr>
          <p:cNvSpPr/>
          <p:nvPr/>
        </p:nvSpPr>
        <p:spPr>
          <a:xfrm>
            <a:off x="7147945" y="1062824"/>
            <a:ext cx="1100682" cy="635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Original </a:t>
            </a:r>
            <a:r>
              <a:rPr lang="fr-FR" sz="1200" dirty="0" err="1">
                <a:solidFill>
                  <a:schemeClr val="tx1"/>
                </a:solidFill>
              </a:rPr>
              <a:t>leaf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sample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details</a:t>
            </a:r>
            <a:r>
              <a:rPr lang="fr-FR" sz="1200" dirty="0">
                <a:solidFill>
                  <a:schemeClr val="tx1"/>
                </a:solidFill>
              </a:rPr>
              <a:t> (free format)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766BD-63CF-4706-987A-48FE69CE1030}"/>
              </a:ext>
            </a:extLst>
          </p:cNvPr>
          <p:cNvSpPr/>
          <p:nvPr/>
        </p:nvSpPr>
        <p:spPr>
          <a:xfrm>
            <a:off x="10378765" y="2789953"/>
            <a:ext cx="1238772" cy="634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1"/>
                </a:solidFill>
              </a:rPr>
              <a:t>Site(s) information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(Site.csv)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7CD37D-336A-4FB9-8710-2511868ECCED}"/>
              </a:ext>
            </a:extLst>
          </p:cNvPr>
          <p:cNvSpPr/>
          <p:nvPr/>
        </p:nvSpPr>
        <p:spPr>
          <a:xfrm>
            <a:off x="8650600" y="2789953"/>
            <a:ext cx="1569227" cy="6355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accent1"/>
                </a:solidFill>
              </a:rPr>
              <a:t>Dataset</a:t>
            </a:r>
            <a:r>
              <a:rPr lang="fr-FR" sz="1200" dirty="0">
                <a:solidFill>
                  <a:schemeClr val="accent1"/>
                </a:solidFill>
              </a:rPr>
              <a:t> contact information (Description.csv)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0A092A-C42B-42C6-A0B2-DAC0CC5391D6}"/>
              </a:ext>
            </a:extLst>
          </p:cNvPr>
          <p:cNvSpPr/>
          <p:nvPr/>
        </p:nvSpPr>
        <p:spPr>
          <a:xfrm>
            <a:off x="4994145" y="1042022"/>
            <a:ext cx="1238773" cy="62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Original </a:t>
            </a:r>
            <a:r>
              <a:rPr lang="fr-FR" sz="1200" dirty="0" err="1">
                <a:solidFill>
                  <a:schemeClr val="tx1"/>
                </a:solidFill>
              </a:rPr>
              <a:t>leaf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reflectance</a:t>
            </a:r>
            <a:r>
              <a:rPr lang="fr-FR" sz="1200" dirty="0">
                <a:solidFill>
                  <a:schemeClr val="tx1"/>
                </a:solidFill>
              </a:rPr>
              <a:t> data (free format)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71B196-D147-489A-A291-740CFADB7C10}"/>
              </a:ext>
            </a:extLst>
          </p:cNvPr>
          <p:cNvSpPr/>
          <p:nvPr/>
        </p:nvSpPr>
        <p:spPr>
          <a:xfrm>
            <a:off x="7027605" y="2789953"/>
            <a:ext cx="1382947" cy="6251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accent1"/>
                </a:solidFill>
              </a:rPr>
              <a:t>Curated</a:t>
            </a:r>
            <a:r>
              <a:rPr lang="fr-FR" sz="1200" dirty="0">
                <a:solidFill>
                  <a:schemeClr val="accent1"/>
                </a:solidFill>
              </a:rPr>
              <a:t> </a:t>
            </a:r>
            <a:r>
              <a:rPr lang="fr-FR" sz="1200" dirty="0" err="1">
                <a:solidFill>
                  <a:schemeClr val="accent1"/>
                </a:solidFill>
              </a:rPr>
              <a:t>leaf</a:t>
            </a:r>
            <a:r>
              <a:rPr lang="fr-FR" sz="1200" dirty="0">
                <a:solidFill>
                  <a:schemeClr val="accent1"/>
                </a:solidFill>
              </a:rPr>
              <a:t> </a:t>
            </a:r>
            <a:r>
              <a:rPr lang="fr-FR" sz="1200" dirty="0" err="1">
                <a:solidFill>
                  <a:schemeClr val="accent1"/>
                </a:solidFill>
              </a:rPr>
              <a:t>sample</a:t>
            </a:r>
            <a:r>
              <a:rPr lang="fr-FR" sz="1200" dirty="0">
                <a:solidFill>
                  <a:schemeClr val="accent1"/>
                </a:solidFill>
              </a:rPr>
              <a:t> </a:t>
            </a:r>
            <a:r>
              <a:rPr lang="fr-FR" sz="1200" dirty="0" err="1">
                <a:solidFill>
                  <a:schemeClr val="accent1"/>
                </a:solidFill>
              </a:rPr>
              <a:t>details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(SampleDetails.csv)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9A96B6-A0DE-44D6-80D3-5C35DB897A9E}"/>
              </a:ext>
            </a:extLst>
          </p:cNvPr>
          <p:cNvSpPr/>
          <p:nvPr/>
        </p:nvSpPr>
        <p:spPr>
          <a:xfrm>
            <a:off x="866105" y="2734124"/>
            <a:ext cx="1497180" cy="6251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accent1"/>
                </a:solidFill>
              </a:rPr>
              <a:t>Curated</a:t>
            </a:r>
            <a:r>
              <a:rPr lang="fr-FR" sz="1200" dirty="0">
                <a:solidFill>
                  <a:schemeClr val="accent1"/>
                </a:solidFill>
              </a:rPr>
              <a:t> </a:t>
            </a:r>
            <a:r>
              <a:rPr lang="fr-FR" sz="1200" dirty="0" err="1">
                <a:solidFill>
                  <a:schemeClr val="accent1"/>
                </a:solidFill>
              </a:rPr>
              <a:t>A-Ci</a:t>
            </a:r>
            <a:r>
              <a:rPr lang="fr-FR" sz="1200" dirty="0">
                <a:solidFill>
                  <a:schemeClr val="accent1"/>
                </a:solidFill>
              </a:rPr>
              <a:t> data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(</a:t>
            </a:r>
            <a:r>
              <a:rPr lang="fr-FR" sz="1200" dirty="0" err="1">
                <a:solidFill>
                  <a:schemeClr val="accent1"/>
                </a:solidFill>
              </a:rPr>
              <a:t>QC</a:t>
            </a:r>
            <a:r>
              <a:rPr lang="fr-FR" sz="1200" err="1">
                <a:solidFill>
                  <a:schemeClr val="accent1"/>
                </a:solidFill>
              </a:rPr>
              <a:t>_</a:t>
            </a:r>
            <a:r>
              <a:rPr lang="fr-FR" sz="1200">
                <a:solidFill>
                  <a:schemeClr val="accent1"/>
                </a:solidFill>
              </a:rPr>
              <a:t>ACi</a:t>
            </a:r>
            <a:r>
              <a:rPr lang="fr-FR" sz="1200" dirty="0" err="1">
                <a:solidFill>
                  <a:schemeClr val="accent1"/>
                </a:solidFill>
              </a:rPr>
              <a:t>_data.Rdata</a:t>
            </a:r>
            <a:r>
              <a:rPr lang="fr-FR" sz="1200" dirty="0">
                <a:solidFill>
                  <a:schemeClr val="accent1"/>
                </a:solidFill>
              </a:rPr>
              <a:t>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F99063-0AE7-4B7F-B386-FA8F2C0B2A4B}"/>
              </a:ext>
            </a:extLst>
          </p:cNvPr>
          <p:cNvSpPr/>
          <p:nvPr/>
        </p:nvSpPr>
        <p:spPr>
          <a:xfrm>
            <a:off x="4733905" y="2732535"/>
            <a:ext cx="1759255" cy="6251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accent1"/>
                </a:solidFill>
              </a:rPr>
              <a:t>Curated</a:t>
            </a:r>
            <a:r>
              <a:rPr lang="fr-FR" sz="1200" dirty="0">
                <a:solidFill>
                  <a:schemeClr val="accent1"/>
                </a:solidFill>
              </a:rPr>
              <a:t> </a:t>
            </a:r>
            <a:r>
              <a:rPr lang="fr-FR" sz="1200" dirty="0" err="1">
                <a:solidFill>
                  <a:schemeClr val="accent1"/>
                </a:solidFill>
              </a:rPr>
              <a:t>Reflectance</a:t>
            </a:r>
            <a:r>
              <a:rPr lang="fr-FR" sz="1200" dirty="0">
                <a:solidFill>
                  <a:schemeClr val="accent1"/>
                </a:solidFill>
              </a:rPr>
              <a:t> data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(</a:t>
            </a:r>
            <a:r>
              <a:rPr lang="fr-FR" sz="1200" dirty="0" err="1">
                <a:solidFill>
                  <a:schemeClr val="accent1"/>
                </a:solidFill>
              </a:rPr>
              <a:t>QC_Reflectance_data.Rdata</a:t>
            </a:r>
            <a:r>
              <a:rPr lang="fr-FR" sz="1200" dirty="0">
                <a:solidFill>
                  <a:schemeClr val="accent1"/>
                </a:solidFill>
              </a:rPr>
              <a:t>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36E84F-8A69-43F6-8973-F0762AD7F132}"/>
              </a:ext>
            </a:extLst>
          </p:cNvPr>
          <p:cNvSpPr/>
          <p:nvPr/>
        </p:nvSpPr>
        <p:spPr>
          <a:xfrm>
            <a:off x="2967719" y="3146747"/>
            <a:ext cx="1497180" cy="6251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>
                <a:solidFill>
                  <a:schemeClr val="accent1"/>
                </a:solidFill>
              </a:rPr>
              <a:t>Fitted</a:t>
            </a:r>
            <a:r>
              <a:rPr lang="fr-FR" sz="1200" dirty="0">
                <a:solidFill>
                  <a:schemeClr val="accent1"/>
                </a:solidFill>
              </a:rPr>
              <a:t> </a:t>
            </a:r>
            <a:r>
              <a:rPr lang="fr-FR" sz="1200" dirty="0" err="1">
                <a:solidFill>
                  <a:schemeClr val="accent1"/>
                </a:solidFill>
              </a:rPr>
              <a:t>A-Ci</a:t>
            </a:r>
            <a:r>
              <a:rPr lang="fr-FR" sz="1200" dirty="0">
                <a:solidFill>
                  <a:schemeClr val="accent1"/>
                </a:solidFill>
              </a:rPr>
              <a:t> data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(</a:t>
            </a:r>
            <a:r>
              <a:rPr lang="fr-FR" sz="1200" dirty="0" err="1">
                <a:solidFill>
                  <a:schemeClr val="accent1"/>
                </a:solidFill>
              </a:rPr>
              <a:t>Fitted_Aci_data.Rdata</a:t>
            </a:r>
            <a:r>
              <a:rPr lang="fr-FR" sz="1200" dirty="0">
                <a:solidFill>
                  <a:schemeClr val="accent1"/>
                </a:solidFill>
              </a:rPr>
              <a:t>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5CC32C-E651-4EB6-B5C6-48E5316D0525}"/>
              </a:ext>
            </a:extLst>
          </p:cNvPr>
          <p:cNvSpPr/>
          <p:nvPr/>
        </p:nvSpPr>
        <p:spPr>
          <a:xfrm>
            <a:off x="10378764" y="3430044"/>
            <a:ext cx="1238773" cy="1041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Site_name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Longitude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Latitude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Elevation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Biome_number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8E1389-0A44-49C8-99F3-A1292C291F67}"/>
              </a:ext>
            </a:extLst>
          </p:cNvPr>
          <p:cNvSpPr/>
          <p:nvPr/>
        </p:nvSpPr>
        <p:spPr>
          <a:xfrm>
            <a:off x="8650599" y="3431173"/>
            <a:ext cx="1569727" cy="1233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Dataset_name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Authors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Acknowledgment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Dataset_DOI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Publication_citation</a:t>
            </a:r>
            <a:r>
              <a:rPr lang="fr-FR" sz="1200" dirty="0">
                <a:solidFill>
                  <a:schemeClr val="accent1"/>
                </a:solidFill>
              </a:rPr>
              <a:t> 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Contact_email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4C4B36-395C-4C12-A9F2-DDB964EFF44D}"/>
              </a:ext>
            </a:extLst>
          </p:cNvPr>
          <p:cNvSpPr/>
          <p:nvPr/>
        </p:nvSpPr>
        <p:spPr>
          <a:xfrm>
            <a:off x="863839" y="3357688"/>
            <a:ext cx="1497178" cy="1509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SampleID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SampleID_num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Record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A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Ci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Patm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Qin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Tleaf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70BA76-6E33-4E19-ADA9-8A2CD1DED2BF}"/>
              </a:ext>
            </a:extLst>
          </p:cNvPr>
          <p:cNvSpPr/>
          <p:nvPr/>
        </p:nvSpPr>
        <p:spPr>
          <a:xfrm>
            <a:off x="7032539" y="3415105"/>
            <a:ext cx="1378013" cy="21281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SampleID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Site_name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Dataset_name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Species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Sun_Shade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Plant_type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Soil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LMA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Narea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Nmass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LWC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15FF09-56A1-4B1B-B2F2-1D0722B76978}"/>
              </a:ext>
            </a:extLst>
          </p:cNvPr>
          <p:cNvSpPr/>
          <p:nvPr/>
        </p:nvSpPr>
        <p:spPr>
          <a:xfrm>
            <a:off x="4733905" y="3357688"/>
            <a:ext cx="1759255" cy="51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SampleID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Reflectance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341C0A-AA28-4916-87A6-56859926CACA}"/>
              </a:ext>
            </a:extLst>
          </p:cNvPr>
          <p:cNvSpPr txBox="1"/>
          <p:nvPr/>
        </p:nvSpPr>
        <p:spPr>
          <a:xfrm>
            <a:off x="552454" y="46143"/>
            <a:ext cx="1079182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Representation</a:t>
            </a:r>
            <a:r>
              <a:rPr lang="fr-FR" sz="1400" b="1" dirty="0"/>
              <a:t> of the data </a:t>
            </a:r>
            <a:r>
              <a:rPr lang="fr-FR" sz="1400" b="1" dirty="0" err="1"/>
              <a:t>that</a:t>
            </a:r>
            <a:r>
              <a:rPr lang="fr-FR" sz="1400" b="1" dirty="0"/>
              <a:t> has to </a:t>
            </a:r>
            <a:r>
              <a:rPr lang="fr-FR" sz="1400" b="1" dirty="0" err="1"/>
              <a:t>be</a:t>
            </a:r>
            <a:r>
              <a:rPr lang="fr-FR" sz="1400" b="1" dirty="0"/>
              <a:t> </a:t>
            </a:r>
            <a:r>
              <a:rPr lang="fr-FR" sz="1400" b="1" dirty="0" err="1"/>
              <a:t>included</a:t>
            </a:r>
            <a:r>
              <a:rPr lang="fr-FR" sz="1400" b="1" dirty="0"/>
              <a:t> in </a:t>
            </a:r>
            <a:r>
              <a:rPr lang="fr-FR" sz="1400" b="1" dirty="0" err="1"/>
              <a:t>each</a:t>
            </a:r>
            <a:r>
              <a:rPr lang="fr-FR" sz="1400" b="1" dirty="0"/>
              <a:t> </a:t>
            </a:r>
            <a:r>
              <a:rPr lang="fr-FR" sz="1400" b="1" dirty="0" err="1"/>
              <a:t>dataset</a:t>
            </a:r>
            <a:r>
              <a:rPr lang="fr-FR" sz="1400" b="1" dirty="0"/>
              <a:t>.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Rectangle </a:t>
            </a:r>
            <a:r>
              <a:rPr lang="fr-FR" sz="1400" dirty="0" err="1"/>
              <a:t>represents</a:t>
            </a:r>
            <a:r>
              <a:rPr lang="fr-FR" sz="1400" dirty="0"/>
              <a:t> one type of data. The black rectangles </a:t>
            </a:r>
            <a:r>
              <a:rPr lang="fr-FR" sz="1400" dirty="0" err="1"/>
              <a:t>represent</a:t>
            </a:r>
            <a:r>
              <a:rPr lang="fr-FR" sz="1400" dirty="0"/>
              <a:t> free format data and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</a:t>
            </a:r>
            <a:r>
              <a:rPr lang="fr-FR" sz="1400" dirty="0"/>
              <a:t> </a:t>
            </a:r>
            <a:r>
              <a:rPr lang="fr-FR" sz="1400" dirty="0" err="1"/>
              <a:t>standardized</a:t>
            </a:r>
            <a:r>
              <a:rPr lang="fr-FR" sz="1400" dirty="0"/>
              <a:t> format data. The </a:t>
            </a:r>
            <a:r>
              <a:rPr lang="fr-FR" sz="1400" dirty="0" err="1"/>
              <a:t>list</a:t>
            </a:r>
            <a:r>
              <a:rPr lang="fr-FR" sz="1400" dirty="0"/>
              <a:t> of </a:t>
            </a:r>
            <a:r>
              <a:rPr lang="fr-FR" sz="1400" dirty="0" err="1"/>
              <a:t>names</a:t>
            </a:r>
            <a:r>
              <a:rPr lang="fr-FR" sz="1400" dirty="0"/>
              <a:t> </a:t>
            </a:r>
            <a:r>
              <a:rPr lang="fr-FR" sz="1400" dirty="0" err="1"/>
              <a:t>associated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</a:t>
            </a:r>
            <a:r>
              <a:rPr lang="fr-FR" sz="1400" dirty="0" err="1"/>
              <a:t>blue</a:t>
            </a:r>
            <a:r>
              <a:rPr lang="fr-FR" sz="1400" dirty="0"/>
              <a:t> rectangles </a:t>
            </a:r>
            <a:r>
              <a:rPr lang="fr-FR" sz="1400" dirty="0" err="1"/>
              <a:t>represent</a:t>
            </a:r>
            <a:r>
              <a:rPr lang="fr-FR" sz="1400" dirty="0"/>
              <a:t> </a:t>
            </a:r>
            <a:r>
              <a:rPr lang="fr-FR" sz="1400" dirty="0" err="1"/>
              <a:t>required</a:t>
            </a:r>
            <a:r>
              <a:rPr lang="fr-FR" sz="1400" dirty="0"/>
              <a:t> </a:t>
            </a:r>
            <a:r>
              <a:rPr lang="fr-FR" sz="1400" dirty="0" err="1"/>
              <a:t>column</a:t>
            </a:r>
            <a:r>
              <a:rPr lang="fr-FR" sz="1400" dirty="0"/>
              <a:t> </a:t>
            </a:r>
            <a:r>
              <a:rPr lang="fr-FR" sz="1400" dirty="0" err="1"/>
              <a:t>names</a:t>
            </a:r>
            <a:r>
              <a:rPr lang="fr-FR" sz="1400" dirty="0"/>
              <a:t>.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buble</a:t>
            </a:r>
            <a:r>
              <a:rPr lang="fr-FR" sz="1400" dirty="0"/>
              <a:t> </a:t>
            </a:r>
            <a:r>
              <a:rPr lang="fr-FR" sz="1400" dirty="0" err="1"/>
              <a:t>represent</a:t>
            </a:r>
            <a:r>
              <a:rPr lang="fr-FR" sz="1400" dirty="0"/>
              <a:t> the </a:t>
            </a:r>
            <a:r>
              <a:rPr lang="fr-FR" sz="1400" dirty="0" err="1"/>
              <a:t>name</a:t>
            </a:r>
            <a:r>
              <a:rPr lang="fr-FR" sz="1400" dirty="0"/>
              <a:t> of the code </a:t>
            </a:r>
            <a:r>
              <a:rPr lang="fr-FR" sz="1400" dirty="0" err="1"/>
              <a:t>that</a:t>
            </a:r>
            <a:r>
              <a:rPr lang="fr-FR" sz="1400" dirty="0"/>
              <a:t> 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used</a:t>
            </a:r>
            <a:r>
              <a:rPr lang="fr-FR" sz="1400" dirty="0"/>
              <a:t> to </a:t>
            </a:r>
            <a:r>
              <a:rPr lang="fr-FR" sz="1400" dirty="0" err="1"/>
              <a:t>produce</a:t>
            </a:r>
            <a:r>
              <a:rPr lang="fr-FR" sz="1400" dirty="0"/>
              <a:t> the </a:t>
            </a:r>
            <a:r>
              <a:rPr lang="fr-FR" sz="1400" dirty="0" err="1"/>
              <a:t>fixed</a:t>
            </a:r>
            <a:r>
              <a:rPr lang="fr-FR" sz="1400" dirty="0"/>
              <a:t> format data.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345793-9B6D-4576-A3EF-3814653A1F68}"/>
              </a:ext>
            </a:extLst>
          </p:cNvPr>
          <p:cNvSpPr/>
          <p:nvPr/>
        </p:nvSpPr>
        <p:spPr>
          <a:xfrm>
            <a:off x="8607075" y="972119"/>
            <a:ext cx="1506206" cy="82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Article </a:t>
            </a:r>
            <a:r>
              <a:rPr lang="fr-FR" sz="1200" dirty="0" err="1">
                <a:solidFill>
                  <a:schemeClr val="tx1"/>
                </a:solidFill>
              </a:rPr>
              <a:t>associated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with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dataset</a:t>
            </a:r>
            <a:r>
              <a:rPr lang="fr-FR" sz="1200" dirty="0">
                <a:solidFill>
                  <a:schemeClr val="tx1"/>
                </a:solidFill>
              </a:rPr>
              <a:t> or/and </a:t>
            </a:r>
            <a:r>
              <a:rPr lang="fr-FR" sz="1200" dirty="0" err="1">
                <a:solidFill>
                  <a:schemeClr val="tx1"/>
                </a:solidFill>
              </a:rPr>
              <a:t>protocol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</a:p>
          <a:p>
            <a:r>
              <a:rPr lang="fr-FR" sz="1200" dirty="0">
                <a:solidFill>
                  <a:schemeClr val="tx1"/>
                </a:solidFill>
              </a:rPr>
              <a:t>(free format)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B10922-D59D-4D52-BF8F-0CB3741097A1}"/>
              </a:ext>
            </a:extLst>
          </p:cNvPr>
          <p:cNvSpPr/>
          <p:nvPr/>
        </p:nvSpPr>
        <p:spPr>
          <a:xfrm>
            <a:off x="2967720" y="3771900"/>
            <a:ext cx="1497178" cy="2912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SampleID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SampleID_num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Vcmax25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Jmax25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TPU25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Rday25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StdError_Vcmax25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StdError</a:t>
            </a:r>
            <a:r>
              <a:rPr lang="fr-FR" sz="1200" dirty="0">
                <a:solidFill>
                  <a:schemeClr val="accent1"/>
                </a:solidFill>
              </a:rPr>
              <a:t>_ Jmax25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StdError</a:t>
            </a:r>
            <a:r>
              <a:rPr lang="fr-FR" sz="1200" dirty="0">
                <a:solidFill>
                  <a:schemeClr val="accent1"/>
                </a:solidFill>
              </a:rPr>
              <a:t>_ TPU25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StdError</a:t>
            </a:r>
            <a:r>
              <a:rPr lang="fr-FR" sz="1200" dirty="0">
                <a:solidFill>
                  <a:schemeClr val="accent1"/>
                </a:solidFill>
              </a:rPr>
              <a:t>_ Rday25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Tleaf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- Sigma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AIC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Model</a:t>
            </a:r>
          </a:p>
          <a:p>
            <a:r>
              <a:rPr lang="fr-FR" sz="1200" dirty="0">
                <a:solidFill>
                  <a:schemeClr val="accent1"/>
                </a:solidFill>
              </a:rPr>
              <a:t>- </a:t>
            </a:r>
            <a:r>
              <a:rPr lang="fr-FR" sz="1200" dirty="0" err="1">
                <a:solidFill>
                  <a:schemeClr val="accent1"/>
                </a:solidFill>
              </a:rPr>
              <a:t>Fitting_method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E45FE3B-74C9-4299-A5DF-F6471FB497D8}"/>
              </a:ext>
            </a:extLst>
          </p:cNvPr>
          <p:cNvSpPr/>
          <p:nvPr/>
        </p:nvSpPr>
        <p:spPr>
          <a:xfrm>
            <a:off x="695325" y="1844576"/>
            <a:ext cx="2000250" cy="6299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Import_transform_Aci.R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ABB2DF9-AA11-457B-A235-F9DEEA95880C}"/>
              </a:ext>
            </a:extLst>
          </p:cNvPr>
          <p:cNvSpPr/>
          <p:nvPr/>
        </p:nvSpPr>
        <p:spPr>
          <a:xfrm>
            <a:off x="4608255" y="1881585"/>
            <a:ext cx="2000250" cy="6299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Import_transform_Reflectance.R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31C537B-E59A-4931-805F-2FDB6DC07CE4}"/>
              </a:ext>
            </a:extLst>
          </p:cNvPr>
          <p:cNvCxnSpPr>
            <a:stCxn id="38" idx="2"/>
            <a:endCxn id="44" idx="1"/>
          </p:cNvCxnSpPr>
          <p:nvPr/>
        </p:nvCxnSpPr>
        <p:spPr>
          <a:xfrm rot="16200000" flipH="1">
            <a:off x="2109326" y="4369875"/>
            <a:ext cx="361496" cy="1355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07D0D4E1-A72E-4F86-B5D3-FFD38E00B110}"/>
              </a:ext>
            </a:extLst>
          </p:cNvPr>
          <p:cNvSpPr/>
          <p:nvPr/>
        </p:nvSpPr>
        <p:spPr>
          <a:xfrm>
            <a:off x="1718878" y="4913309"/>
            <a:ext cx="1043372" cy="6299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Fit_Aci.R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4E811BD7-8BDE-4CF0-9E0D-F71035F17320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7698286" y="1698386"/>
            <a:ext cx="20793" cy="109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27DDCCE7-17C4-4D37-8CD7-1B6359A10ED4}"/>
              </a:ext>
            </a:extLst>
          </p:cNvPr>
          <p:cNvSpPr/>
          <p:nvPr/>
        </p:nvSpPr>
        <p:spPr>
          <a:xfrm>
            <a:off x="6675399" y="1929210"/>
            <a:ext cx="2000250" cy="6299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Import_transform_SampleDetails.R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1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Grand écran</PresentationFormat>
  <Paragraphs>69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Lamour, Julien</dc:creator>
  <cp:lastModifiedBy>Julien LAMOUR</cp:lastModifiedBy>
  <cp:revision>15</cp:revision>
  <dcterms:created xsi:type="dcterms:W3CDTF">2021-10-14T16:17:39Z</dcterms:created>
  <dcterms:modified xsi:type="dcterms:W3CDTF">2023-01-05T11:37:01Z</dcterms:modified>
</cp:coreProperties>
</file>