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70" r:id="rId2"/>
    <p:sldId id="471" r:id="rId3"/>
    <p:sldId id="475" r:id="rId4"/>
    <p:sldId id="473" r:id="rId5"/>
    <p:sldId id="479" r:id="rId6"/>
    <p:sldId id="476" r:id="rId7"/>
    <p:sldId id="477" r:id="rId8"/>
    <p:sldId id="478" r:id="rId9"/>
    <p:sldId id="480" r:id="rId10"/>
    <p:sldId id="4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27633"/>
            <a:ext cx="12206480" cy="161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로고.png"/>
          <p:cNvPicPr>
            <a:picLocks noChangeAspect="1"/>
          </p:cNvPicPr>
          <p:nvPr userDrawn="1"/>
        </p:nvPicPr>
        <p:blipFill>
          <a:blip r:embed="rId3" cstate="print"/>
          <a:srcRect l="16557" t="15483" r="17215" b="22586"/>
          <a:stretch>
            <a:fillRect/>
          </a:stretch>
        </p:blipFill>
        <p:spPr>
          <a:xfrm>
            <a:off x="5419214" y="831318"/>
            <a:ext cx="1353573" cy="769127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5644454" y="5956367"/>
            <a:ext cx="903093" cy="0"/>
          </a:xfrm>
          <a:prstGeom prst="line">
            <a:avLst/>
          </a:prstGeom>
          <a:ln>
            <a:solidFill>
              <a:srgbClr val="ED18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9677429" y="1157"/>
            <a:ext cx="2491511" cy="265597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pPr algn="r"/>
            <a:r>
              <a:rPr lang="en-US" altLang="ko-KR" sz="1200" b="1" i="1" dirty="0">
                <a:solidFill>
                  <a:srgbClr val="F0385B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No Risk, No Glory</a:t>
            </a:r>
            <a:endParaRPr lang="ko-KR" altLang="en-US" sz="1200" b="1" i="1" dirty="0">
              <a:solidFill>
                <a:srgbClr val="F0385B"/>
              </a:solidFill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sp>
        <p:nvSpPr>
          <p:cNvPr id="6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5978945"/>
            <a:ext cx="12192000" cy="5755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DEPARTMENT</a:t>
            </a:r>
          </a:p>
          <a:p>
            <a:r>
              <a:rPr lang="en-US" altLang="ko-KR" dirty="0"/>
              <a:t>NAME - POSITION</a:t>
            </a:r>
            <a:endParaRPr lang="ko-KR" altLang="en-US" dirty="0"/>
          </a:p>
        </p:txBody>
      </p:sp>
      <p:sp>
        <p:nvSpPr>
          <p:cNvPr id="7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5661248"/>
            <a:ext cx="12192000" cy="2796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8" name="제목 26"/>
          <p:cNvSpPr>
            <a:spLocks noGrp="1"/>
          </p:cNvSpPr>
          <p:nvPr>
            <p:ph type="title" hasCustomPrompt="1"/>
          </p:nvPr>
        </p:nvSpPr>
        <p:spPr>
          <a:xfrm>
            <a:off x="609600" y="2060848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INPUT TITLE</a:t>
            </a:r>
            <a:endParaRPr lang="ko-KR" altLang="en-US" dirty="0"/>
          </a:p>
        </p:txBody>
      </p:sp>
      <p:sp>
        <p:nvSpPr>
          <p:cNvPr id="9" name="텍스트 개체 틀 46"/>
          <p:cNvSpPr>
            <a:spLocks noGrp="1"/>
          </p:cNvSpPr>
          <p:nvPr>
            <p:ph type="body" sz="quarter" idx="12" hasCustomPrompt="1"/>
          </p:nvPr>
        </p:nvSpPr>
        <p:spPr>
          <a:xfrm>
            <a:off x="143933" y="1727201"/>
            <a:ext cx="1535576" cy="333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Chapter 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97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3" y="415074"/>
            <a:ext cx="3628525" cy="216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246299" y="1961378"/>
            <a:ext cx="3386720" cy="642046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pPr algn="r"/>
            <a:r>
              <a:rPr lang="en-US" altLang="ko-KR" sz="3500" b="1" spc="-131" dirty="0">
                <a:solidFill>
                  <a:schemeClr val="bg1"/>
                </a:solidFill>
                <a:latin typeface="+mj-lt"/>
                <a:ea typeface="다음_Regular" panose="02000603060000000000" pitchFamily="2" charset="-127"/>
                <a:cs typeface="Arial" pitchFamily="34" charset="0"/>
              </a:rPr>
              <a:t>CONTENTS</a:t>
            </a:r>
            <a:endParaRPr lang="ko-KR" altLang="en-US" sz="3500" b="1" spc="-131" dirty="0">
              <a:solidFill>
                <a:schemeClr val="bg1"/>
              </a:solidFill>
              <a:latin typeface="+mj-lt"/>
              <a:ea typeface="다음_Regular" panose="02000603060000000000" pitchFamily="2" charset="-127"/>
              <a:cs typeface="Arial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163468"/>
          </a:xfrm>
          <a:prstGeom prst="rect">
            <a:avLst/>
          </a:prstGeom>
          <a:solidFill>
            <a:srgbClr val="ED1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endParaRPr lang="ko-KR" altLang="en-US" sz="1800" dirty="0">
              <a:solidFill>
                <a:srgbClr val="ED18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655110"/>
            <a:ext cx="12192000" cy="219314"/>
          </a:xfrm>
          <a:prstGeom prst="rect">
            <a:avLst/>
          </a:prstGeom>
          <a:solidFill>
            <a:srgbClr val="ED1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endParaRPr lang="ko-KR" altLang="en-US" sz="1800" dirty="0">
              <a:solidFill>
                <a:srgbClr val="ED1840"/>
              </a:solidFill>
              <a:latin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"/>
            <a:ext cx="12192000" cy="41467"/>
          </a:xfrm>
          <a:prstGeom prst="rect">
            <a:avLst/>
          </a:prstGeom>
          <a:solidFill>
            <a:srgbClr val="ED1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endParaRPr lang="en-US" altLang="ko-KR" sz="1800" b="1" dirty="0">
              <a:solidFill>
                <a:srgbClr val="ED1840"/>
              </a:solidFill>
              <a:latin typeface="+mn-ea"/>
            </a:endParaRPr>
          </a:p>
          <a:p>
            <a:pPr algn="ctr"/>
            <a:endParaRPr lang="ko-KR" altLang="en-US" sz="1800" b="1" dirty="0">
              <a:solidFill>
                <a:srgbClr val="ED1840"/>
              </a:solidFill>
              <a:latin typeface="+mn-ea"/>
            </a:endParaRPr>
          </a:p>
        </p:txBody>
      </p:sp>
      <p:pic>
        <p:nvPicPr>
          <p:cNvPr id="10" name="Picture 3" descr="C:\Users\srkim\Pictures\제목-없음-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665" y="6694533"/>
            <a:ext cx="1313591" cy="13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 userDrawn="1"/>
        </p:nvCxnSpPr>
        <p:spPr>
          <a:xfrm>
            <a:off x="225895" y="674383"/>
            <a:ext cx="11740212" cy="0"/>
          </a:xfrm>
          <a:prstGeom prst="line">
            <a:avLst/>
          </a:prstGeom>
          <a:ln>
            <a:solidFill>
              <a:srgbClr val="ED18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0646" y="6631059"/>
            <a:ext cx="2491511" cy="251236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r>
              <a:rPr lang="en-US" altLang="ko-KR" sz="1100" b="1" i="1" dirty="0">
                <a:solidFill>
                  <a:srgbClr val="FFFF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No Risk, No Glory</a:t>
            </a:r>
            <a:endParaRPr lang="ko-KR" altLang="en-US" sz="1100" b="1" i="1" dirty="0">
              <a:solidFill>
                <a:srgbClr val="FFFF00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 hasCustomPrompt="1"/>
          </p:nvPr>
        </p:nvSpPr>
        <p:spPr>
          <a:xfrm>
            <a:off x="210400" y="110206"/>
            <a:ext cx="11755707" cy="506209"/>
          </a:xfrm>
          <a:prstGeom prst="rect">
            <a:avLst/>
          </a:prstGeom>
        </p:spPr>
        <p:txBody>
          <a:bodyPr/>
          <a:lstStyle>
            <a:lvl1pPr algn="l">
              <a:defRPr sz="2800" b="0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0. </a:t>
            </a:r>
            <a:r>
              <a:rPr lang="en-US" altLang="ko-K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altLang="ko-K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9324139" y="63122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5BF4BEA-2200-494A-93EF-F85165D488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0"/>
          </p:nvPr>
        </p:nvSpPr>
        <p:spPr>
          <a:xfrm>
            <a:off x="226485" y="765176"/>
            <a:ext cx="11739033" cy="547211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 sz="2000" b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540000" indent="-285750">
              <a:buFont typeface="Wingdings" panose="05000000000000000000" pitchFamily="2" charset="2"/>
              <a:buChar char="Ø"/>
              <a:defRPr sz="2000" b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720000" indent="-228600">
              <a:buFont typeface="Wingdings" panose="05000000000000000000" pitchFamily="2" charset="2"/>
              <a:buChar char="ü"/>
              <a:defRPr sz="2000" b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080000" indent="-228600">
              <a:buFont typeface="Wingdings" panose="05000000000000000000" pitchFamily="2" charset="2"/>
              <a:buChar char="§"/>
              <a:defRPr sz="2000" b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1332000" indent="-228600">
              <a:buFont typeface="Arial" panose="020B0604020202020204" pitchFamily="34" charset="0"/>
              <a:buChar char="­"/>
              <a:defRPr sz="2000" b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8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41641" y="1012507"/>
            <a:ext cx="4187068" cy="388707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r>
              <a:rPr lang="en-US" altLang="ko-KR" sz="2000" b="1" dirty="0">
                <a:solidFill>
                  <a:srgbClr val="ED1840"/>
                </a:solidFill>
                <a:latin typeface="+mj-lt"/>
                <a:cs typeface="Arial" pitchFamily="34" charset="0"/>
              </a:rPr>
              <a:t>NO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RISK,</a:t>
            </a:r>
            <a:r>
              <a:rPr lang="en-US" altLang="ko-KR" sz="2000" b="1" dirty="0">
                <a:solidFill>
                  <a:srgbClr val="ED1840"/>
                </a:solidFill>
                <a:latin typeface="+mj-lt"/>
                <a:cs typeface="Arial" pitchFamily="34" charset="0"/>
              </a:rPr>
              <a:t> NO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GLORY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886228" y="2841204"/>
            <a:ext cx="4142480" cy="0"/>
          </a:xfrm>
          <a:prstGeom prst="line">
            <a:avLst/>
          </a:prstGeom>
          <a:ln>
            <a:solidFill>
              <a:srgbClr val="DD2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639" y="2059582"/>
            <a:ext cx="5746957" cy="781622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r>
              <a:rPr lang="en-US" altLang="ko-KR" sz="4400" b="1" spc="-263" dirty="0">
                <a:solidFill>
                  <a:srgbClr val="DD213F"/>
                </a:solidFill>
                <a:latin typeface="+mj-lt"/>
                <a:ea typeface="맑은 고딕" pitchFamily="50" charset="-127"/>
                <a:cs typeface="Arial" pitchFamily="34" charset="0"/>
              </a:rPr>
              <a:t>THANK YOU</a:t>
            </a:r>
            <a:endParaRPr lang="ko-KR" altLang="en-US" sz="4400" b="1" spc="-263" dirty="0">
              <a:solidFill>
                <a:srgbClr val="DD213F"/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163468"/>
          </a:xfrm>
          <a:prstGeom prst="rect">
            <a:avLst/>
          </a:prstGeom>
          <a:solidFill>
            <a:srgbClr val="ED1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endParaRPr lang="ko-KR" altLang="en-US" sz="1800" dirty="0">
              <a:solidFill>
                <a:srgbClr val="ED1840"/>
              </a:solidFill>
            </a:endParaRPr>
          </a:p>
        </p:txBody>
      </p:sp>
      <p:pic>
        <p:nvPicPr>
          <p:cNvPr id="14" name="그림 13" descr="로고.png"/>
          <p:cNvPicPr>
            <a:picLocks noChangeAspect="1"/>
          </p:cNvPicPr>
          <p:nvPr userDrawn="1"/>
        </p:nvPicPr>
        <p:blipFill>
          <a:blip r:embed="rId2" cstate="print"/>
          <a:srcRect l="16557" t="15483" r="17215" b="22586"/>
          <a:stretch>
            <a:fillRect/>
          </a:stretch>
        </p:blipFill>
        <p:spPr>
          <a:xfrm>
            <a:off x="9648395" y="5697665"/>
            <a:ext cx="1353573" cy="7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9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9324139" y="63122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5BF4BEA-2200-494A-93EF-F85165D488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26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.VnArial Narrow" panose="020B7200000000000000" pitchFamily="34" charset="0"/>
              </a:rPr>
              <a:t>Project Report: Calculator Desktop App</a:t>
            </a:r>
            <a:endParaRPr lang="ko-KR" altLang="en-US" sz="3200" dirty="0">
              <a:latin typeface=".VnArial Narrow" panose="020B7200000000000000" pitchFamily="34" charset="0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Hanoi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2024.02.21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80625-2A5C-ADE2-118D-6F6518BCE066}"/>
              </a:ext>
            </a:extLst>
          </p:cNvPr>
          <p:cNvSpPr txBox="1"/>
          <p:nvPr/>
        </p:nvSpPr>
        <p:spPr>
          <a:xfrm>
            <a:off x="3416300" y="3841738"/>
            <a:ext cx="734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.VnArial Narrow" panose="020B7200000000000000" pitchFamily="34" charset="0"/>
              </a:rPr>
              <a:t>Part Leader:   	Nguyen Huu Dung</a:t>
            </a:r>
          </a:p>
          <a:p>
            <a:r>
              <a:rPr lang="en-US" dirty="0">
                <a:latin typeface=".VnArial Narrow" panose="020B7200000000000000" pitchFamily="34" charset="0"/>
              </a:rPr>
              <a:t>Staff:             	Nguyen Huy Ngo - TEV124020260</a:t>
            </a:r>
          </a:p>
          <a:p>
            <a:r>
              <a:rPr lang="en-US" dirty="0">
                <a:latin typeface=".VnArial Narrow" panose="020B7200000000000000" pitchFamily="34" charset="0"/>
              </a:rPr>
              <a:t>Department:	</a:t>
            </a:r>
            <a:r>
              <a:rPr lang="en-US" b="0" i="0" dirty="0">
                <a:solidFill>
                  <a:srgbClr val="000000"/>
                </a:solidFill>
                <a:effectLst/>
                <a:latin typeface=".VnArial Narrow" panose="020B7200000000000000" pitchFamily="34" charset="0"/>
              </a:rPr>
              <a:t>Development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05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0EFEE-C101-6609-1FB6-3AEF6EEBC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766C257-9EE6-CE08-307A-A31EC51B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.VnArial Narrow" panose="020B7200000000000000" pitchFamily="34" charset="0"/>
              </a:rPr>
              <a:t>THANK YOU!</a:t>
            </a:r>
            <a:endParaRPr lang="ko-KR" altLang="en-US" sz="3200" dirty="0">
              <a:latin typeface=".VnArial Narrow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7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22906" y="1168187"/>
            <a:ext cx="677320" cy="718417"/>
          </a:xfrm>
          <a:prstGeom prst="rect">
            <a:avLst/>
          </a:prstGeom>
          <a:solidFill>
            <a:srgbClr val="ED1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 latinLnBrk="1"/>
            <a:r>
              <a:rPr lang="en-US" altLang="ko-KR" b="1" dirty="0">
                <a:solidFill>
                  <a:prstClr val="white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2</a:t>
            </a:r>
            <a:endParaRPr lang="ko-KR" altLang="en-US" b="1" dirty="0">
              <a:solidFill>
                <a:prstClr val="white"/>
              </a:solidFill>
              <a:latin typeface=".VnArial Narrow" panose="020B7200000000000000" pitchFamily="34" charset="0"/>
              <a:ea typeface="맑은 고딕" panose="020B0503020000020004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2844" y="1354628"/>
            <a:ext cx="4420865" cy="357930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pPr defTabSz="914239" latinLnBrk="1"/>
            <a:r>
              <a:rPr lang="en-US" altLang="ko-KR" b="1" dirty="0">
                <a:solidFill>
                  <a:srgbClr val="C00000"/>
                </a:solidFill>
                <a:latin typeface=".VnArial Narrow" panose="020B7200000000000000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Project Objective</a:t>
            </a:r>
            <a:endParaRPr lang="ko-KR" altLang="en-US" b="1" dirty="0">
              <a:solidFill>
                <a:srgbClr val="C00000"/>
              </a:solidFill>
              <a:latin typeface=".VnArial Narrow" panose="020B7200000000000000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2906" y="2049836"/>
            <a:ext cx="677320" cy="718417"/>
          </a:xfrm>
          <a:prstGeom prst="rect">
            <a:avLst/>
          </a:prstGeom>
          <a:solidFill>
            <a:srgbClr val="ED1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 latinLnBrk="1"/>
            <a:r>
              <a:rPr lang="en-US" altLang="ko-KR" b="1" dirty="0">
                <a:solidFill>
                  <a:prstClr val="white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3</a:t>
            </a:r>
            <a:endParaRPr lang="ko-KR" altLang="en-US" b="1" dirty="0">
              <a:solidFill>
                <a:prstClr val="white"/>
              </a:solidFill>
              <a:latin typeface=".VnArial Narrow" panose="020B7200000000000000" pitchFamily="34" charset="0"/>
              <a:ea typeface="맑은 고딕" panose="020B0503020000020004" pitchFamily="34" charset="-127"/>
            </a:endParaRPr>
          </a:p>
        </p:txBody>
      </p:sp>
      <p:sp>
        <p:nvSpPr>
          <p:cNvPr id="11" name="직사각형 7"/>
          <p:cNvSpPr/>
          <p:nvPr/>
        </p:nvSpPr>
        <p:spPr>
          <a:xfrm>
            <a:off x="6422906" y="2981838"/>
            <a:ext cx="677320" cy="718417"/>
          </a:xfrm>
          <a:prstGeom prst="rect">
            <a:avLst/>
          </a:prstGeom>
          <a:solidFill>
            <a:srgbClr val="ED1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 latinLnBrk="1"/>
            <a:r>
              <a:rPr lang="en-US" altLang="ko-KR" b="1" dirty="0">
                <a:solidFill>
                  <a:prstClr val="white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4</a:t>
            </a:r>
            <a:endParaRPr lang="ko-KR" altLang="en-US" b="1" dirty="0">
              <a:solidFill>
                <a:prstClr val="white"/>
              </a:solidFill>
              <a:latin typeface=".VnArial Narrow" panose="020B7200000000000000" pitchFamily="34" charset="0"/>
              <a:ea typeface="맑은 고딕" panose="020B05030200000200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12845" y="2248059"/>
            <a:ext cx="4420865" cy="357930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pPr defTabSz="914239" latinLnBrk="1"/>
            <a:r>
              <a:rPr lang="en-US" altLang="ko-KR" b="1" dirty="0">
                <a:solidFill>
                  <a:srgbClr val="C00000"/>
                </a:solidFill>
                <a:latin typeface=".VnArial Narrow" panose="020B7200000000000000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Software Requirements</a:t>
            </a:r>
            <a:endParaRPr lang="ko-KR" altLang="en-US" b="1" dirty="0">
              <a:solidFill>
                <a:srgbClr val="C00000"/>
              </a:solidFill>
              <a:latin typeface=".VnArial Narrow" panose="020B7200000000000000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2344" y="3218292"/>
            <a:ext cx="4420865" cy="357930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pPr defTabSz="914239" latinLnBrk="1"/>
            <a:r>
              <a:rPr lang="en-US" altLang="ko-KR" b="1" dirty="0">
                <a:solidFill>
                  <a:srgbClr val="C00000"/>
                </a:solidFill>
                <a:latin typeface=".VnArial Narrow" panose="020B7200000000000000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What I learn?</a:t>
            </a:r>
            <a:endParaRPr lang="ko-KR" altLang="en-US" b="1" dirty="0">
              <a:solidFill>
                <a:srgbClr val="C00000"/>
              </a:solidFill>
              <a:latin typeface=".VnArial Narrow" panose="020B7200000000000000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52E430E4-8DAD-9C06-14E2-DF4BDF6AB4B9}"/>
              </a:ext>
            </a:extLst>
          </p:cNvPr>
          <p:cNvSpPr/>
          <p:nvPr/>
        </p:nvSpPr>
        <p:spPr>
          <a:xfrm>
            <a:off x="6422906" y="3876614"/>
            <a:ext cx="677320" cy="718417"/>
          </a:xfrm>
          <a:prstGeom prst="rect">
            <a:avLst/>
          </a:prstGeom>
          <a:solidFill>
            <a:srgbClr val="ED1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 latinLnBrk="1"/>
            <a:r>
              <a:rPr lang="en-US" altLang="ko-KR" b="1" dirty="0">
                <a:solidFill>
                  <a:prstClr val="white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5</a:t>
            </a:r>
            <a:endParaRPr lang="ko-KR" altLang="en-US" b="1" dirty="0">
              <a:solidFill>
                <a:prstClr val="white"/>
              </a:solidFill>
              <a:latin typeface=".VnArial Narrow" panose="020B7200000000000000" pitchFamily="34" charset="0"/>
              <a:ea typeface="맑은 고딕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C0210-A48A-DEFA-60F9-883C6F6878CE}"/>
              </a:ext>
            </a:extLst>
          </p:cNvPr>
          <p:cNvSpPr txBox="1"/>
          <p:nvPr/>
        </p:nvSpPr>
        <p:spPr>
          <a:xfrm>
            <a:off x="7342344" y="4084093"/>
            <a:ext cx="4420865" cy="357930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pPr defTabSz="914239" latinLnBrk="1"/>
            <a:r>
              <a:rPr lang="en-US" altLang="ko-KR" b="1" dirty="0">
                <a:solidFill>
                  <a:srgbClr val="C00000"/>
                </a:solidFill>
                <a:latin typeface=".VnArial Narrow" panose="020B7200000000000000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Future enhancement</a:t>
            </a:r>
            <a:endParaRPr lang="ko-KR" altLang="en-US" b="1" dirty="0">
              <a:solidFill>
                <a:srgbClr val="C00000"/>
              </a:solidFill>
              <a:latin typeface=".VnArial Narrow" panose="020B7200000000000000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" name="직사각형 7">
            <a:extLst>
              <a:ext uri="{FF2B5EF4-FFF2-40B4-BE49-F238E27FC236}">
                <a16:creationId xmlns:a16="http://schemas.microsoft.com/office/drawing/2014/main" id="{257B3BE3-D388-4AFC-2A24-4A684058B8BB}"/>
              </a:ext>
            </a:extLst>
          </p:cNvPr>
          <p:cNvSpPr/>
          <p:nvPr/>
        </p:nvSpPr>
        <p:spPr>
          <a:xfrm>
            <a:off x="6432051" y="4787239"/>
            <a:ext cx="677320" cy="718417"/>
          </a:xfrm>
          <a:prstGeom prst="rect">
            <a:avLst/>
          </a:prstGeom>
          <a:solidFill>
            <a:srgbClr val="ED1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 latinLnBrk="1"/>
            <a:r>
              <a:rPr lang="en-US" altLang="ko-KR" b="1" dirty="0">
                <a:solidFill>
                  <a:prstClr val="white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6</a:t>
            </a:r>
            <a:endParaRPr lang="ko-KR" altLang="en-US" b="1" dirty="0">
              <a:solidFill>
                <a:prstClr val="white"/>
              </a:solidFill>
              <a:latin typeface=".VnArial Narrow" panose="020B7200000000000000" pitchFamily="34" charset="0"/>
              <a:ea typeface="맑은 고딕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2F819-C4CD-88C7-AD7B-367B0D1F5293}"/>
              </a:ext>
            </a:extLst>
          </p:cNvPr>
          <p:cNvSpPr txBox="1"/>
          <p:nvPr/>
        </p:nvSpPr>
        <p:spPr>
          <a:xfrm>
            <a:off x="7351489" y="4994718"/>
            <a:ext cx="4420865" cy="357930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pPr defTabSz="914239" latinLnBrk="1"/>
            <a:r>
              <a:rPr lang="en-US" altLang="ko-KR" b="1" dirty="0">
                <a:solidFill>
                  <a:srgbClr val="C00000"/>
                </a:solidFill>
                <a:latin typeface=".VnArial Narrow" panose="020B7200000000000000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Reference</a:t>
            </a:r>
            <a:endParaRPr lang="ko-KR" altLang="en-US" b="1" dirty="0">
              <a:solidFill>
                <a:srgbClr val="C00000"/>
              </a:solidFill>
              <a:latin typeface=".VnArial Narrow" panose="020B7200000000000000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직사각형 1">
            <a:extLst>
              <a:ext uri="{FF2B5EF4-FFF2-40B4-BE49-F238E27FC236}">
                <a16:creationId xmlns:a16="http://schemas.microsoft.com/office/drawing/2014/main" id="{4FE0D6D8-D622-0772-EA03-C2224A731B6E}"/>
              </a:ext>
            </a:extLst>
          </p:cNvPr>
          <p:cNvSpPr/>
          <p:nvPr/>
        </p:nvSpPr>
        <p:spPr>
          <a:xfrm>
            <a:off x="6422906" y="286172"/>
            <a:ext cx="677320" cy="718417"/>
          </a:xfrm>
          <a:prstGeom prst="rect">
            <a:avLst/>
          </a:prstGeom>
          <a:solidFill>
            <a:srgbClr val="ED1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 latinLnBrk="1"/>
            <a:r>
              <a:rPr lang="en-US" altLang="ko-KR" b="1" dirty="0">
                <a:solidFill>
                  <a:prstClr val="white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1</a:t>
            </a:r>
            <a:endParaRPr lang="ko-KR" altLang="en-US" b="1" dirty="0">
              <a:solidFill>
                <a:prstClr val="white"/>
              </a:solidFill>
              <a:latin typeface=".VnArial Narrow" panose="020B7200000000000000" pitchFamily="34" charset="0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16AEA-D7B6-F321-7D87-790EC19FCC14}"/>
              </a:ext>
            </a:extLst>
          </p:cNvPr>
          <p:cNvSpPr txBox="1"/>
          <p:nvPr/>
        </p:nvSpPr>
        <p:spPr>
          <a:xfrm>
            <a:off x="7312844" y="472613"/>
            <a:ext cx="4420865" cy="357930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pPr defTabSz="914239" latinLnBrk="1"/>
            <a:r>
              <a:rPr lang="en-US" altLang="ko-KR" b="1" dirty="0">
                <a:solidFill>
                  <a:srgbClr val="C00000"/>
                </a:solidFill>
                <a:latin typeface=".VnArial Narrow" panose="020B7200000000000000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Introduction</a:t>
            </a:r>
            <a:endParaRPr lang="ko-KR" altLang="en-US" b="1" dirty="0">
              <a:solidFill>
                <a:srgbClr val="C00000"/>
              </a:solidFill>
              <a:latin typeface=".VnArial Narrow" panose="020B7200000000000000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60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5AACD-7BA6-EC88-20A1-7D1208E36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6D53B-EFF5-8406-A52D-F8337E19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FF"/>
                </a:solidFill>
                <a:latin typeface=".VnArial Narrow" panose="020B7200000000000000" pitchFamily="34" charset="0"/>
              </a:rPr>
              <a:t>Introduction</a:t>
            </a:r>
            <a:endParaRPr lang="ko-KR" altLang="en-US" dirty="0">
              <a:latin typeface=".VnArial Narrow" panose="020B7200000000000000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21A4133D-A67D-0A85-9BA6-2D490E7FA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99" y="865948"/>
            <a:ext cx="7526141" cy="365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- A calculator that is used to perform both basic and complex operation of arithmetic.</a:t>
            </a:r>
          </a:p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- In this calculator project, I opted for WPF due to its excellent interface customization capabilities. Furthermore, by implementing the MVVM design pattern, the calculator application exhibits characteristics such as easy extensibility, </a:t>
            </a:r>
            <a:r>
              <a:rPr lang="en-US" altLang="ko-KR" sz="2400" b="1" dirty="0" err="1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maintainabilitym</a:t>
            </a:r>
            <a:r>
              <a:rPr lang="en-US" altLang="ko-KR" sz="2400" b="1" dirty="0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 and loose coupling.</a:t>
            </a:r>
          </a:p>
        </p:txBody>
      </p:sp>
      <p:pic>
        <p:nvPicPr>
          <p:cNvPr id="1026" name="Picture 2" descr="Calculator Vectors &amp; Illustrations for Free Download | Freepik">
            <a:extLst>
              <a:ext uri="{FF2B5EF4-FFF2-40B4-BE49-F238E27FC236}">
                <a16:creationId xmlns:a16="http://schemas.microsoft.com/office/drawing/2014/main" id="{5475D7A6-7BEE-2BE2-C459-61DAAC322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655" y="497975"/>
            <a:ext cx="4517345" cy="58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05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FF"/>
                </a:solidFill>
                <a:latin typeface=".VnArial Narrow" panose="020B7200000000000000" pitchFamily="34" charset="0"/>
              </a:rPr>
              <a:t>Project Objective</a:t>
            </a:r>
            <a:endParaRPr lang="ko-KR" altLang="en-US" dirty="0">
              <a:latin typeface=".VnArial Narrow" panose="020B7200000000000000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5"/>
              <p:cNvSpPr txBox="1">
                <a:spLocks noChangeArrowheads="1"/>
              </p:cNvSpPr>
              <p:nvPr/>
            </p:nvSpPr>
            <p:spPr bwMode="auto">
              <a:xfrm>
                <a:off x="210400" y="865948"/>
                <a:ext cx="11755706" cy="46858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defTabSz="914239" latinLnBrk="1">
                  <a:lnSpc>
                    <a:spcPct val="140000"/>
                  </a:lnSpc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.VnArial Narrow" panose="020B7200000000000000" pitchFamily="34" charset="0"/>
                    <a:ea typeface="맑은 고딕" panose="020B0503020000020004" pitchFamily="34" charset="-127"/>
                  </a:rPr>
                  <a:t>To develop an simple calculator using C# which provides:</a:t>
                </a:r>
              </a:p>
              <a:p>
                <a:pPr defTabSz="914239" latinLnBrk="1">
                  <a:lnSpc>
                    <a:spcPct val="140000"/>
                  </a:lnSpc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.VnArial Narrow" panose="020B7200000000000000" pitchFamily="34" charset="0"/>
                    <a:ea typeface="맑은 고딕" panose="020B0503020000020004" pitchFamily="34" charset="-127"/>
                  </a:rPr>
                  <a:t>- Simple arithmetic operation.</a:t>
                </a:r>
              </a:p>
              <a:p>
                <a:pPr defTabSz="914239" latinLnBrk="1">
                  <a:lnSpc>
                    <a:spcPct val="140000"/>
                  </a:lnSpc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.VnArial Narrow" panose="020B7200000000000000" pitchFamily="34" charset="0"/>
                    <a:ea typeface="맑은 고딕" panose="020B0503020000020004" pitchFamily="34" charset="-127"/>
                  </a:rPr>
                  <a:t>- The operation performed are:</a:t>
                </a:r>
              </a:p>
              <a:p>
                <a:pPr defTabSz="914239" latinLnBrk="1">
                  <a:lnSpc>
                    <a:spcPct val="140000"/>
                  </a:lnSpc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.VnArial Narrow" panose="020B7200000000000000" pitchFamily="34" charset="0"/>
                    <a:ea typeface="맑은 고딕" panose="020B0503020000020004" pitchFamily="34" charset="-127"/>
                  </a:rPr>
                  <a:t>	+ Addition, Subtraction, Multiplication, Division.</a:t>
                </a:r>
              </a:p>
              <a:p>
                <a:pPr defTabSz="914239" latinLnBrk="1">
                  <a:lnSpc>
                    <a:spcPct val="140000"/>
                  </a:lnSpc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.VnArial Narrow" panose="020B7200000000000000" pitchFamily="34" charset="0"/>
                    <a:ea typeface="맑은 고딕" panose="020B0503020000020004" pitchFamily="34" charset="-127"/>
                  </a:rPr>
                  <a:t>      	+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34" charset="-127"/>
                      </a:rPr>
                      <m:t>𝑺𝒊𝒏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34" charset="-127"/>
                      </a:rPr>
                      <m:t>, 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34" charset="-127"/>
                      </a:rPr>
                      <m:t>𝑪𝒐𝒔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34" charset="-127"/>
                      </a:rPr>
                      <m:t>, 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34" charset="-127"/>
                      </a:rPr>
                      <m:t>𝑻𝒂𝒏</m:t>
                    </m:r>
                  </m:oMath>
                </a14:m>
                <a:r>
                  <a:rPr lang="en-US" altLang="ko-KR" sz="2400" b="1" dirty="0">
                    <a:solidFill>
                      <a:prstClr val="black"/>
                    </a:solidFill>
                    <a:latin typeface=".VnArial Narrow" panose="020B7200000000000000" pitchFamily="34" charset="0"/>
                    <a:ea typeface="맑은 고딕" panose="020B0503020000020004" pitchFamily="34" charset="-127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𝑰𝒏𝒗</m:t>
                    </m:r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𝑺𝒊𝒏</m:t>
                    </m:r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𝑰𝒏𝒗</m:t>
                    </m:r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𝑪𝒐𝒔</m:t>
                    </m:r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𝑰𝒏𝒗</m:t>
                    </m:r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𝑻𝒂𝒏</m:t>
                    </m:r>
                  </m:oMath>
                </a14:m>
                <a:r>
                  <a:rPr lang="en-US" altLang="ko-KR" sz="2400" b="1" dirty="0">
                    <a:solidFill>
                      <a:prstClr val="black"/>
                    </a:solidFill>
                    <a:latin typeface=".VnArial Narrow" panose="020B7200000000000000" pitchFamily="34" charset="0"/>
                    <a:ea typeface="맑은 고딕" panose="020B0503020000020004" pitchFamily="34" charset="-127"/>
                  </a:rPr>
                  <a:t>, ln, log, ^, </a:t>
                </a:r>
                <a:r>
                  <a:rPr lang="en-US" sz="2400" b="0" i="1" dirty="0">
                    <a:solidFill>
                      <a:srgbClr val="1F2328"/>
                    </a:solidFill>
                    <a:effectLst/>
                    <a:latin typeface=".VnArial Narrow" panose="020B7200000000000000" pitchFamily="34" charset="0"/>
                    <a:ea typeface="Cambria Math" panose="02040503050406030204" pitchFamily="18" charset="0"/>
                  </a:rPr>
                  <a:t>xⁿ</a:t>
                </a:r>
                <a:r>
                  <a:rPr lang="en-US" sz="2400" b="0" i="0" dirty="0">
                    <a:solidFill>
                      <a:srgbClr val="1F2328"/>
                    </a:solidFill>
                    <a:effectLst/>
                    <a:latin typeface=".VnArial Narrow" panose="020B7200000000000000" pitchFamily="34" charset="0"/>
                    <a:ea typeface="Cambria Math" panose="02040503050406030204" pitchFamily="18" charset="0"/>
                  </a:rPr>
                  <a:t>, </a:t>
                </a:r>
                <a:r>
                  <a:rPr lang="en-US" sz="2400" b="0" i="1" dirty="0">
                    <a:solidFill>
                      <a:srgbClr val="1F2328"/>
                    </a:solidFill>
                    <a:effectLst/>
                    <a:latin typeface=".VnArial Narrow" panose="020B7200000000000000" pitchFamily="34" charset="0"/>
                    <a:ea typeface="Cambria Math" panose="02040503050406030204" pitchFamily="18" charset="0"/>
                  </a:rPr>
                  <a:t>x²</a:t>
                </a:r>
                <a:r>
                  <a:rPr lang="en-US" sz="2400" b="0" i="0" dirty="0">
                    <a:solidFill>
                      <a:srgbClr val="1F2328"/>
                    </a:solidFill>
                    <a:effectLst/>
                    <a:latin typeface=".VnArial Narrow" panose="020B7200000000000000" pitchFamily="34" charset="0"/>
                    <a:ea typeface="Cambria Math" panose="02040503050406030204" pitchFamily="18" charset="0"/>
                  </a:rPr>
                  <a:t>, </a:t>
                </a:r>
                <a:r>
                  <a:rPr lang="en-US" sz="2400" b="0" i="1" dirty="0">
                    <a:solidFill>
                      <a:srgbClr val="1F2328"/>
                    </a:solidFill>
                    <a:effectLst/>
                    <a:latin typeface=".VnArial Narrow" panose="020B7200000000000000" pitchFamily="34" charset="0"/>
                    <a:ea typeface="Cambria Math" panose="02040503050406030204" pitchFamily="18" charset="0"/>
                  </a:rPr>
                  <a:t>√</a:t>
                </a:r>
                <a:r>
                  <a:rPr lang="en-US" sz="2400" b="0" i="0" dirty="0">
                    <a:solidFill>
                      <a:srgbClr val="1F2328"/>
                    </a:solidFill>
                    <a:effectLst/>
                    <a:latin typeface=".VnArial Narrow" panose="020B7200000000000000" pitchFamily="34" charset="0"/>
                    <a:ea typeface="Cambria Math" panose="02040503050406030204" pitchFamily="18" charset="0"/>
                  </a:rPr>
                  <a:t>, </a:t>
                </a:r>
                <a:r>
                  <a:rPr lang="en-US" sz="2400" b="0" i="1" dirty="0">
                    <a:solidFill>
                      <a:srgbClr val="1F2328"/>
                    </a:solidFill>
                    <a:effectLst/>
                    <a:latin typeface=".VnArial Narrow" panose="020B7200000000000000" pitchFamily="34" charset="0"/>
                    <a:ea typeface="Cambria Math" panose="02040503050406030204" pitchFamily="18" charset="0"/>
                  </a:rPr>
                  <a:t>√ₓ .</a:t>
                </a:r>
              </a:p>
              <a:p>
                <a:pPr defTabSz="914239" latinLnBrk="1">
                  <a:lnSpc>
                    <a:spcPct val="140000"/>
                  </a:lnSpc>
                </a:pPr>
                <a:r>
                  <a:rPr lang="en-US" altLang="ko-KR" sz="2400" i="1" dirty="0">
                    <a:solidFill>
                      <a:srgbClr val="1F2328"/>
                    </a:solidFill>
                    <a:latin typeface=".VnArial Narrow" panose="020B7200000000000000" pitchFamily="34" charset="0"/>
                    <a:ea typeface="Cambria Math" panose="02040503050406030204" pitchFamily="18" charset="0"/>
                  </a:rPr>
                  <a:t>   	</a:t>
                </a:r>
                <a:r>
                  <a:rPr lang="en-US" altLang="ko-KR" sz="2400" b="1" dirty="0">
                    <a:solidFill>
                      <a:prstClr val="black"/>
                    </a:solidFill>
                    <a:latin typeface=".VnArial Narrow" panose="020B7200000000000000" pitchFamily="34" charset="0"/>
                    <a:ea typeface="맑은 고딕" panose="020B0503020000020004" pitchFamily="34" charset="-127"/>
                  </a:rPr>
                  <a:t>+ This application support using the following mathematical constants: PI and E Number 	   (from </a:t>
                </a:r>
                <a:r>
                  <a:rPr lang="en-US" altLang="ko-KR" sz="2400" b="1" dirty="0" err="1">
                    <a:solidFill>
                      <a:prstClr val="black"/>
                    </a:solidFill>
                    <a:latin typeface=".VnArial Narrow" panose="020B7200000000000000" pitchFamily="34" charset="0"/>
                    <a:ea typeface="맑은 고딕" panose="020B0503020000020004" pitchFamily="34" charset="-127"/>
                  </a:rPr>
                  <a:t>System.Math</a:t>
                </a:r>
                <a:r>
                  <a:rPr lang="en-US" altLang="ko-KR" sz="2400" b="1" dirty="0">
                    <a:solidFill>
                      <a:prstClr val="black"/>
                    </a:solidFill>
                    <a:latin typeface=".VnArial Narrow" panose="020B7200000000000000" pitchFamily="34" charset="0"/>
                    <a:ea typeface="맑은 고딕" panose="020B0503020000020004" pitchFamily="34" charset="-127"/>
                  </a:rPr>
                  <a:t>).</a:t>
                </a:r>
              </a:p>
              <a:p>
                <a:pPr defTabSz="914239" latinLnBrk="1">
                  <a:lnSpc>
                    <a:spcPct val="140000"/>
                  </a:lnSpc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.VnArial Narrow" panose="020B7200000000000000" pitchFamily="34" charset="0"/>
                    <a:ea typeface="맑은 고딕" panose="020B0503020000020004" pitchFamily="34" charset="-127"/>
                  </a:rPr>
                  <a:t>	+ Clearing the content of the screen.</a:t>
                </a:r>
              </a:p>
              <a:p>
                <a:pPr defTabSz="914239" latinLnBrk="1">
                  <a:lnSpc>
                    <a:spcPct val="140000"/>
                  </a:lnSpc>
                </a:pPr>
                <a:endParaRPr lang="en-US" altLang="ko-KR" sz="2400" b="1" dirty="0">
                  <a:solidFill>
                    <a:prstClr val="black"/>
                  </a:solidFill>
                  <a:latin typeface=".VnArial Narrow" panose="020B7200000000000000" pitchFamily="34" charset="0"/>
                  <a:ea typeface="맑은 고딕" panose="020B0503020000020004" pitchFamily="34" charset="-127"/>
                </a:endParaRPr>
              </a:p>
            </p:txBody>
          </p:sp>
        </mc:Choice>
        <mc:Fallback>
          <p:sp>
            <p:nvSpPr>
              <p:cNvPr id="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400" y="865948"/>
                <a:ext cx="11755706" cy="4685835"/>
              </a:xfrm>
              <a:prstGeom prst="rect">
                <a:avLst/>
              </a:prstGeom>
              <a:blipFill>
                <a:blip r:embed="rId2"/>
                <a:stretch>
                  <a:fillRect l="-830" r="-4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02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AE40C-8F75-E38D-D3BA-11A9C24F8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CA672-9142-E1FC-7638-7AB66395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FF"/>
                </a:solidFill>
                <a:latin typeface=".VnArial Narrow" panose="020B7200000000000000" pitchFamily="34" charset="0"/>
              </a:rPr>
              <a:t>Software requirements</a:t>
            </a:r>
            <a:endParaRPr lang="ko-KR" altLang="en-US" dirty="0">
              <a:latin typeface=".VnArial Narrow" panose="020B7200000000000000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2AEA7AB-BBC8-CA29-F98E-CE7277288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99" y="865948"/>
            <a:ext cx="11755707" cy="364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- IDE:</a:t>
            </a:r>
          </a:p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	+ Visual Studio 2022.</a:t>
            </a:r>
          </a:p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- Frameworks:</a:t>
            </a:r>
          </a:p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	+ .NET 7.0.</a:t>
            </a:r>
          </a:p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	+ WPF.</a:t>
            </a:r>
          </a:p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- Packages:</a:t>
            </a:r>
          </a:p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	+ Unity (5.11.10)</a:t>
            </a:r>
          </a:p>
        </p:txBody>
      </p:sp>
    </p:spTree>
    <p:extLst>
      <p:ext uri="{BB962C8B-B14F-4D97-AF65-F5344CB8AC3E}">
        <p14:creationId xmlns:p14="http://schemas.microsoft.com/office/powerpoint/2010/main" val="65002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9A650-3C15-6D57-A5BC-45324476E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A2F74-307B-4151-0027-B91EDBC8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FF"/>
                </a:solidFill>
                <a:latin typeface=".VnArial Narrow" panose="020B7200000000000000" pitchFamily="34" charset="0"/>
              </a:rPr>
              <a:t>Methods</a:t>
            </a:r>
            <a:endParaRPr lang="ko-KR" altLang="en-US" dirty="0">
              <a:latin typeface=".VnArial Narrow" panose="020B7200000000000000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1F5E6B24-C65C-BFCB-AD30-6FD99A91A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400" y="865948"/>
            <a:ext cx="6773106" cy="106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- Install .NET 7 on mine machine.</a:t>
            </a:r>
          </a:p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- Install .NET IDE (</a:t>
            </a:r>
            <a:r>
              <a:rPr lang="en-US" altLang="ko-KR" sz="2400" b="1" dirty="0" err="1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eg</a:t>
            </a:r>
            <a:r>
              <a:rPr lang="en-US" altLang="ko-KR" sz="2400" b="1" dirty="0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: Visual Studio, Rider).</a:t>
            </a:r>
          </a:p>
        </p:txBody>
      </p:sp>
      <p:pic>
        <p:nvPicPr>
          <p:cNvPr id="2050" name="Picture 2" descr="Why you should upgrade to .NET 7 - Squeed">
            <a:extLst>
              <a:ext uri="{FF2B5EF4-FFF2-40B4-BE49-F238E27FC236}">
                <a16:creationId xmlns:a16="http://schemas.microsoft.com/office/drawing/2014/main" id="{63B0804F-4E55-A61F-4BCE-19B9D487E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13" y="2411505"/>
            <a:ext cx="4956487" cy="278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69E1F740-95BB-A832-E4BC-36BAF4BB4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725" y="2312269"/>
            <a:ext cx="4956487" cy="288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97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AFD60-9B9E-9B21-63BE-C9F6D51C8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E6DFF-8911-B298-2BD3-F8CB8808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FF"/>
                </a:solidFill>
                <a:latin typeface=".VnArial Narrow" panose="020B7200000000000000" pitchFamily="34" charset="0"/>
              </a:rPr>
              <a:t>What I learnt?</a:t>
            </a:r>
            <a:endParaRPr lang="ko-KR" altLang="en-US" dirty="0">
              <a:latin typeface=".VnArial Narrow" panose="020B7200000000000000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D54150EC-6819-F6B4-EFD6-A5689D26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99" y="865948"/>
            <a:ext cx="11755707" cy="520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- Technical Learning:</a:t>
            </a:r>
          </a:p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	+ C# Programming.</a:t>
            </a:r>
          </a:p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	+ </a:t>
            </a:r>
            <a:r>
              <a:rPr lang="en-US" altLang="ko-KR" sz="2400" b="1" dirty="0" err="1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FrontEnd</a:t>
            </a:r>
            <a:r>
              <a:rPr lang="en-US" altLang="ko-KR" sz="2400" b="1" dirty="0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 Slide: Windows Presentation Foundation (WPF) - .NET Core.</a:t>
            </a:r>
          </a:p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	+ </a:t>
            </a:r>
            <a:r>
              <a:rPr lang="en-US" altLang="ko-KR" sz="2400" b="1" dirty="0" err="1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BackEnd</a:t>
            </a:r>
            <a:r>
              <a:rPr lang="en-US" altLang="ko-KR" sz="2400" b="1" dirty="0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 Slide: .NET Core.</a:t>
            </a:r>
          </a:p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	+ Visual Studio.</a:t>
            </a:r>
          </a:p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	+ Git &amp; </a:t>
            </a:r>
            <a:r>
              <a:rPr lang="en-US" altLang="ko-KR" sz="2400" b="1" dirty="0" err="1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Github</a:t>
            </a:r>
            <a:r>
              <a:rPr lang="en-US" altLang="ko-KR" sz="2400" b="1" dirty="0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.</a:t>
            </a:r>
          </a:p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	+ Other used </a:t>
            </a:r>
            <a:r>
              <a:rPr lang="en-US" altLang="ko-KR" sz="2400" b="1" dirty="0" err="1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modul</a:t>
            </a:r>
            <a:r>
              <a:rPr lang="en-US" altLang="ko-KR" sz="2400" b="1" dirty="0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: Unity DI Container.</a:t>
            </a:r>
          </a:p>
          <a:p>
            <a:pPr algn="just" defTabSz="914239" latinLnBrk="1">
              <a:lnSpc>
                <a:spcPct val="140000"/>
              </a:lnSpc>
            </a:pPr>
            <a:endParaRPr lang="en-US" altLang="ko-KR" sz="2400" b="1" dirty="0">
              <a:solidFill>
                <a:prstClr val="black"/>
              </a:solidFill>
              <a:latin typeface=".VnArial Narrow" panose="020B7200000000000000" pitchFamily="34" charset="0"/>
              <a:ea typeface="맑은 고딕" panose="020B0503020000020004" pitchFamily="34" charset="-127"/>
            </a:endParaRPr>
          </a:p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- General Learning:</a:t>
            </a:r>
          </a:p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	+ How to design and implement </a:t>
            </a:r>
            <a:r>
              <a:rPr lang="en-US" altLang="ko-KR" sz="2400" b="1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coding skills</a:t>
            </a:r>
            <a:r>
              <a:rPr lang="en-US" altLang="ko-KR" sz="2400" b="1" dirty="0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57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6F009-E322-9001-A5C4-4474E2D32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24A99-2B82-CD3C-9E79-F7673057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FF"/>
                </a:solidFill>
                <a:latin typeface=".VnArial Narrow" panose="020B7200000000000000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Future enhancement</a:t>
            </a:r>
            <a:br>
              <a:rPr lang="ko-KR" altLang="en-US" b="1" dirty="0">
                <a:solidFill>
                  <a:srgbClr val="C00000"/>
                </a:solidFill>
                <a:latin typeface=".VnArial Narrow" panose="020B7200000000000000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endParaRPr lang="ko-KR" altLang="en-US" dirty="0">
              <a:latin typeface=".VnArial Narrow" panose="020B7200000000000000" pitchFamily="34" charset="0"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386AF2DD-59D7-1BB4-785C-3A8DE97BE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99" y="865948"/>
            <a:ext cx="11755707" cy="106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- Expansion of additional complex mathematical functions such as integration, matrices, etc.</a:t>
            </a:r>
          </a:p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- Rectification of keyboard event handling issues to capture all keystrokes accurately.</a:t>
            </a:r>
          </a:p>
        </p:txBody>
      </p:sp>
    </p:spTree>
    <p:extLst>
      <p:ext uri="{BB962C8B-B14F-4D97-AF65-F5344CB8AC3E}">
        <p14:creationId xmlns:p14="http://schemas.microsoft.com/office/powerpoint/2010/main" val="399892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4AE63-3CC2-063E-FE79-714EBCAC8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EC499-B0B6-EF50-9350-419A9DCE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FF"/>
                </a:solidFill>
                <a:latin typeface=".VnArial Narrow" panose="020B7200000000000000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Reference</a:t>
            </a:r>
            <a:endParaRPr lang="ko-KR" altLang="en-US" dirty="0">
              <a:latin typeface=".VnArial Narrow" panose="020B7200000000000000" pitchFamily="34" charset="0"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CB25915D-F622-20F9-0952-F7F280D2D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99" y="865948"/>
            <a:ext cx="11755707" cy="54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defTabSz="914239" latinLnBrk="1">
              <a:lnSpc>
                <a:spcPct val="14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.VnArial Narrow" panose="020B7200000000000000" pitchFamily="34" charset="0"/>
                <a:ea typeface="맑은 고딕" panose="020B0503020000020004" pitchFamily="34" charset="-127"/>
              </a:rPr>
              <a:t>- https://learn.microsoft.com/en-us/dotnet/</a:t>
            </a:r>
          </a:p>
        </p:txBody>
      </p:sp>
    </p:spTree>
    <p:extLst>
      <p:ext uri="{BB962C8B-B14F-4D97-AF65-F5344CB8AC3E}">
        <p14:creationId xmlns:p14="http://schemas.microsoft.com/office/powerpoint/2010/main" val="424119403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379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맑은 고딕</vt:lpstr>
      <vt:lpstr>.VnArial Narrow</vt:lpstr>
      <vt:lpstr>Arial</vt:lpstr>
      <vt:lpstr>Arial Unicode MS</vt:lpstr>
      <vt:lpstr>Cambria Math</vt:lpstr>
      <vt:lpstr>Wingdings</vt:lpstr>
      <vt:lpstr>디자인 사용자 지정</vt:lpstr>
      <vt:lpstr>Project Report: Calculator Desktop App</vt:lpstr>
      <vt:lpstr>PowerPoint Presentation</vt:lpstr>
      <vt:lpstr>Introduction</vt:lpstr>
      <vt:lpstr>Project Objective</vt:lpstr>
      <vt:lpstr>Software requirements</vt:lpstr>
      <vt:lpstr>Methods</vt:lpstr>
      <vt:lpstr>What I learnt?</vt:lpstr>
      <vt:lpstr>Future enhancement </vt:lpstr>
      <vt:lpstr>Reference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Report: Calculator Desktop App</dc:title>
  <dc:creator>ADMIN</dc:creator>
  <cp:lastModifiedBy>ADMIN</cp:lastModifiedBy>
  <cp:revision>9</cp:revision>
  <dcterms:created xsi:type="dcterms:W3CDTF">2024-02-21T03:41:09Z</dcterms:created>
  <dcterms:modified xsi:type="dcterms:W3CDTF">2024-02-22T01:36:38Z</dcterms:modified>
</cp:coreProperties>
</file>