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5"/>
  </p:sldMasterIdLst>
  <p:notesMasterIdLst>
    <p:notesMasterId r:id="rId26"/>
  </p:notesMasterIdLst>
  <p:handoutMasterIdLst>
    <p:handoutMasterId r:id="rId27"/>
  </p:handoutMasterIdLst>
  <p:sldIdLst>
    <p:sldId id="256" r:id="rId6"/>
    <p:sldId id="311" r:id="rId7"/>
    <p:sldId id="257" r:id="rId8"/>
    <p:sldId id="307" r:id="rId9"/>
    <p:sldId id="258" r:id="rId10"/>
    <p:sldId id="259" r:id="rId11"/>
    <p:sldId id="261" r:id="rId12"/>
    <p:sldId id="262" r:id="rId13"/>
    <p:sldId id="263" r:id="rId14"/>
    <p:sldId id="264" r:id="rId15"/>
    <p:sldId id="265" r:id="rId16"/>
    <p:sldId id="266" r:id="rId17"/>
    <p:sldId id="267" r:id="rId18"/>
    <p:sldId id="268" r:id="rId19"/>
    <p:sldId id="269" r:id="rId20"/>
    <p:sldId id="310" r:id="rId21"/>
    <p:sldId id="271" r:id="rId22"/>
    <p:sldId id="272" r:id="rId23"/>
    <p:sldId id="273" r:id="rId24"/>
    <p:sldId id="274" r:id="rId25"/>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alimj1" initials="MJG" lastIdx="6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EEEEEE"/>
    <a:srgbClr val="E8E8E8"/>
    <a:srgbClr val="FDFDFD"/>
    <a:srgbClr val="85D7C9"/>
    <a:srgbClr val="A5845D"/>
    <a:srgbClr val="AF926F"/>
    <a:srgbClr val="BFA88D"/>
    <a:srgbClr val="4020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09" autoAdjust="0"/>
    <p:restoredTop sz="84050" autoAdjust="0"/>
  </p:normalViewPr>
  <p:slideViewPr>
    <p:cSldViewPr snapToObjects="1">
      <p:cViewPr>
        <p:scale>
          <a:sx n="110" d="100"/>
          <a:sy n="110" d="100"/>
        </p:scale>
        <p:origin x="-1230" y="522"/>
      </p:cViewPr>
      <p:guideLst>
        <p:guide orient="horz" pos="2160"/>
        <p:guide pos="2880"/>
      </p:guideLst>
    </p:cSldViewPr>
  </p:slideViewPr>
  <p:outlineViewPr>
    <p:cViewPr>
      <p:scale>
        <a:sx n="33" d="100"/>
        <a:sy n="33" d="100"/>
      </p:scale>
      <p:origin x="0" y="12372"/>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9" d="100"/>
          <a:sy n="89" d="100"/>
        </p:scale>
        <p:origin x="-312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4-28T14:19:47.080" idx="65">
    <p:pos x="1319" y="1518"/>
    <p:text>281405-Apr
Jeremy Blum: books, tutorials, blogs and videos
http://www.jeremyblum.com/category/arduino-tutorials/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99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r>
              <a:rPr lang="en-US" smtClean="0"/>
              <a:t>20140402@2025</a:t>
            </a:r>
            <a:endParaRPr lang="en-US"/>
          </a:p>
        </p:txBody>
      </p:sp>
      <p:sp>
        <p:nvSpPr>
          <p:cNvPr id="99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r>
              <a:rPr lang="en-US" dirty="0" smtClean="0"/>
              <a:t>Arduino Course 2014 Main Track</a:t>
            </a:r>
            <a:endParaRPr lang="en-US" dirty="0"/>
          </a:p>
        </p:txBody>
      </p:sp>
      <p:sp>
        <p:nvSpPr>
          <p:cNvPr id="99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F2191A7-E699-4255-8A04-0BCA0765ABC9}" type="slidenum">
              <a:rPr lang="en-US"/>
              <a:pPr/>
              <a:t>‹#›</a:t>
            </a:fld>
            <a:endParaRPr lang="en-US"/>
          </a:p>
        </p:txBody>
      </p:sp>
    </p:spTree>
    <p:extLst>
      <p:ext uri="{BB962C8B-B14F-4D97-AF65-F5344CB8AC3E}">
        <p14:creationId xmlns:p14="http://schemas.microsoft.com/office/powerpoint/2010/main" val="13098285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r>
              <a:rPr lang="en-US" smtClean="0"/>
              <a:t>20140402@2025</a:t>
            </a: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r>
              <a:rPr lang="en-US" dirty="0" smtClean="0"/>
              <a:t>Arduino Course 2014 Main Track</a:t>
            </a:r>
            <a:endParaRPr lang="en-US" dirty="0"/>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506A3B0-61D2-4B40-A582-CECA3FD8D618}" type="slidenum">
              <a:rPr lang="en-US"/>
              <a:pPr/>
              <a:t>‹#›</a:t>
            </a:fld>
            <a:endParaRPr lang="en-US"/>
          </a:p>
        </p:txBody>
      </p:sp>
    </p:spTree>
    <p:extLst>
      <p:ext uri="{BB962C8B-B14F-4D97-AF65-F5344CB8AC3E}">
        <p14:creationId xmlns:p14="http://schemas.microsoft.com/office/powerpoint/2010/main" val="2977120254"/>
      </p:ext>
    </p:extLst>
  </p:cSld>
  <p:clrMap bg1="lt1" tx1="dk1" bg2="lt2" tx2="dk2" accent1="accent1" accent2="accent2" accent3="accent3" accent4="accent4" accent5="accent5" accent6="accent6" hlink="hlink" folHlink="folHlink"/>
  <p:hf hdr="0"/>
  <p:notesStyle>
    <a:lvl1pPr marL="0" indent="0" algn="l" rtl="0" fontAlgn="base">
      <a:spcBef>
        <a:spcPct val="30000"/>
      </a:spcBef>
      <a:spcAft>
        <a:spcPct val="0"/>
      </a:spcAft>
      <a:buNone/>
      <a:defRPr sz="1000" kern="1200">
        <a:solidFill>
          <a:schemeClr val="tx1"/>
        </a:solidFill>
        <a:latin typeface="Arial" charset="0"/>
        <a:ea typeface="+mn-ea"/>
        <a:cs typeface="+mn-cs"/>
      </a:defRPr>
    </a:lvl1pPr>
    <a:lvl2pPr marL="628650" indent="-171450" algn="l" rtl="0" fontAlgn="base">
      <a:spcBef>
        <a:spcPct val="30000"/>
      </a:spcBef>
      <a:spcAft>
        <a:spcPct val="0"/>
      </a:spcAft>
      <a:buFont typeface="Arial" panose="020B0604020202020204" pitchFamily="34" charset="0"/>
      <a:buChar char="•"/>
      <a:defRPr sz="1000" kern="1200">
        <a:solidFill>
          <a:schemeClr val="tx1"/>
        </a:solidFill>
        <a:latin typeface="Arial" charset="0"/>
        <a:ea typeface="+mn-ea"/>
        <a:cs typeface="+mn-cs"/>
      </a:defRPr>
    </a:lvl2pPr>
    <a:lvl3pPr marL="1085850" indent="-171450" algn="l" rtl="0" fontAlgn="base">
      <a:spcBef>
        <a:spcPct val="30000"/>
      </a:spcBef>
      <a:spcAft>
        <a:spcPct val="0"/>
      </a:spcAft>
      <a:buFont typeface="Arial" panose="020B0604020202020204" pitchFamily="34" charset="0"/>
      <a:buChar char="•"/>
      <a:defRPr sz="1000" kern="1200">
        <a:solidFill>
          <a:schemeClr val="tx1"/>
        </a:solidFill>
        <a:latin typeface="Arial" charset="0"/>
        <a:ea typeface="+mn-ea"/>
        <a:cs typeface="+mn-cs"/>
      </a:defRPr>
    </a:lvl3pPr>
    <a:lvl4pPr marL="1543050" indent="-171450" algn="l" rtl="0" fontAlgn="base">
      <a:spcBef>
        <a:spcPct val="30000"/>
      </a:spcBef>
      <a:spcAft>
        <a:spcPct val="0"/>
      </a:spcAft>
      <a:buFont typeface="Arial" panose="020B0604020202020204" pitchFamily="34" charset="0"/>
      <a:buChar char="•"/>
      <a:defRPr sz="1000" kern="1200">
        <a:solidFill>
          <a:schemeClr val="tx1"/>
        </a:solidFill>
        <a:latin typeface="Arial" charset="0"/>
        <a:ea typeface="+mn-ea"/>
        <a:cs typeface="+mn-cs"/>
      </a:defRPr>
    </a:lvl4pPr>
    <a:lvl5pPr marL="2000250" indent="-171450" algn="l" rtl="0" fontAlgn="base">
      <a:spcBef>
        <a:spcPct val="30000"/>
      </a:spcBef>
      <a:spcAft>
        <a:spcPct val="0"/>
      </a:spcAft>
      <a:buFont typeface="Arial" panose="020B0604020202020204" pitchFamily="34"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massimobanzi.com/about/" TargetMode="External"/><Relationship Id="rId7" Type="http://schemas.openxmlformats.org/officeDocument/2006/relationships/hyperlink" Target="http://dam.mellis.org/"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www.smartprojects.it/" TargetMode="External"/><Relationship Id="rId5" Type="http://schemas.openxmlformats.org/officeDocument/2006/relationships/hyperlink" Target="http://tigoe.net/" TargetMode="External"/><Relationship Id="rId4" Type="http://schemas.openxmlformats.org/officeDocument/2006/relationships/hyperlink" Target="http://www.blushingboy.or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arduino.cc/en/Main/Products" TargetMode="External"/><Relationship Id="rId7" Type="http://schemas.openxmlformats.org/officeDocument/2006/relationships/hyperlink" Target="http://arduino.cc/en/Main/Board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nostarch.com/arduino" TargetMode="External"/><Relationship Id="rId5" Type="http://schemas.openxmlformats.org/officeDocument/2006/relationships/hyperlink" Target="http://tronixstuff.com/2012/06/21/first-look-the-arduino-leonardo/" TargetMode="External"/><Relationship Id="rId4" Type="http://schemas.openxmlformats.org/officeDocument/2006/relationships/hyperlink" Target="http://arduino.cc/en/Main/arduinoBoardUno"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jeremyblum.com/category/arduino-tutorial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r>
              <a:rPr lang="en-US" smtClean="0"/>
              <a:t>20140402@2025</a:t>
            </a:r>
            <a:endParaRPr lang="en-US"/>
          </a:p>
        </p:txBody>
      </p:sp>
      <p:sp>
        <p:nvSpPr>
          <p:cNvPr id="5" name="Rectangle 6"/>
          <p:cNvSpPr>
            <a:spLocks noGrp="1" noChangeArrowheads="1"/>
          </p:cNvSpPr>
          <p:nvPr>
            <p:ph type="ftr" sz="quarter" idx="4"/>
          </p:nvPr>
        </p:nvSpPr>
        <p:spPr>
          <a:ln/>
        </p:spPr>
        <p:txBody>
          <a:bodyPr/>
          <a:lstStyle/>
          <a:p>
            <a:r>
              <a:rPr lang="en-US" dirty="0" smtClean="0"/>
              <a:t>Arduino Course 2014 Main Track</a:t>
            </a:r>
            <a:endParaRPr lang="en-US" dirty="0"/>
          </a:p>
        </p:txBody>
      </p:sp>
      <p:sp>
        <p:nvSpPr>
          <p:cNvPr id="6" name="Rectangle 7"/>
          <p:cNvSpPr>
            <a:spLocks noGrp="1" noChangeArrowheads="1"/>
          </p:cNvSpPr>
          <p:nvPr>
            <p:ph type="sldNum" sz="quarter" idx="5"/>
          </p:nvPr>
        </p:nvSpPr>
        <p:spPr>
          <a:ln/>
        </p:spPr>
        <p:txBody>
          <a:bodyPr/>
          <a:lstStyle/>
          <a:p>
            <a:fld id="{754204F4-40D3-4B78-AF70-71D36B0348C3}" type="slidenum">
              <a:rPr lang="en-US"/>
              <a:pPr/>
              <a:t>1</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lang="en-US" dirty="0" smtClean="0"/>
              <a:t>Please hold questions</a:t>
            </a:r>
            <a:r>
              <a:rPr lang="en-US" baseline="0" dirty="0" smtClean="0"/>
              <a:t> </a:t>
            </a:r>
            <a:r>
              <a:rPr lang="en-US" baseline="0" dirty="0" err="1" smtClean="0"/>
              <a:t>til</a:t>
            </a:r>
            <a:r>
              <a:rPr lang="en-US" baseline="0" dirty="0" smtClean="0"/>
              <a:t> the end of the intro.</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To Start:</a:t>
            </a:r>
          </a:p>
          <a:p>
            <a:pPr lvl="1"/>
            <a:r>
              <a:rPr lang="en-US" dirty="0" smtClean="0"/>
              <a:t>Getting Started in Electronics by Forrest Mims III </a:t>
            </a:r>
          </a:p>
          <a:p>
            <a:pPr lvl="1"/>
            <a:r>
              <a:rPr lang="en-US" dirty="0" smtClean="0"/>
              <a:t>Make: Electronics Book</a:t>
            </a:r>
          </a:p>
          <a:p>
            <a:pPr lvl="1"/>
            <a:r>
              <a:rPr lang="en-US" dirty="0" smtClean="0"/>
              <a:t>"Learn Electronics with Arduino“ by Don Wilcher *</a:t>
            </a:r>
          </a:p>
          <a:p>
            <a:pPr lvl="1"/>
            <a:endParaRPr lang="en-US" dirty="0" smtClean="0"/>
          </a:p>
          <a:p>
            <a:pPr marL="0" indent="0">
              <a:buNone/>
            </a:pPr>
            <a:r>
              <a:rPr lang="en-US" dirty="0" smtClean="0"/>
              <a:t>Advanced:</a:t>
            </a:r>
          </a:p>
          <a:p>
            <a:pPr lvl="1"/>
            <a:r>
              <a:rPr lang="en-US" dirty="0" smtClean="0"/>
              <a:t>The Art of Electronics*</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*Recommending based on others’ experience.</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Common way to learn electronics is to learn Arduino then extend the electronics outboard of the Arduino itself.  E.g., add sensors and actuators via the "I2C bus". E.g., "Learn Electronics with Arduino“ by Don Wilcher </a:t>
            </a:r>
          </a:p>
          <a:p>
            <a:endParaRPr lang="en-US" dirty="0"/>
          </a:p>
        </p:txBody>
      </p:sp>
      <p:sp>
        <p:nvSpPr>
          <p:cNvPr id="4" name="Date Placeholder 3"/>
          <p:cNvSpPr>
            <a:spLocks noGrp="1"/>
          </p:cNvSpPr>
          <p:nvPr>
            <p:ph type="dt" idx="10"/>
          </p:nvPr>
        </p:nvSpPr>
        <p:spPr/>
        <p:txBody>
          <a:bodyPr/>
          <a:lstStyle/>
          <a:p>
            <a:r>
              <a:rPr lang="en-US" smtClean="0"/>
              <a:t>20140402@2025</a:t>
            </a:r>
            <a:endParaRPr lang="en-US"/>
          </a:p>
        </p:txBody>
      </p:sp>
      <p:sp>
        <p:nvSpPr>
          <p:cNvPr id="5" name="Footer Placeholder 4"/>
          <p:cNvSpPr>
            <a:spLocks noGrp="1"/>
          </p:cNvSpPr>
          <p:nvPr>
            <p:ph type="ftr" sz="quarter" idx="11"/>
          </p:nvPr>
        </p:nvSpPr>
        <p:spPr/>
        <p:txBody>
          <a:bodyPr/>
          <a:lstStyle/>
          <a:p>
            <a:r>
              <a:rPr lang="en-US" dirty="0" smtClean="0"/>
              <a:t>Arduino Course 2014 Main Track</a:t>
            </a:r>
            <a:endParaRPr lang="en-US" dirty="0"/>
          </a:p>
        </p:txBody>
      </p:sp>
      <p:sp>
        <p:nvSpPr>
          <p:cNvPr id="6" name="Slide Number Placeholder 5"/>
          <p:cNvSpPr>
            <a:spLocks noGrp="1"/>
          </p:cNvSpPr>
          <p:nvPr>
            <p:ph type="sldNum" sz="quarter" idx="12"/>
          </p:nvPr>
        </p:nvSpPr>
        <p:spPr/>
        <p:txBody>
          <a:bodyPr/>
          <a:lstStyle/>
          <a:p>
            <a:fld id="{1506A3B0-61D2-4B40-A582-CECA3FD8D618}" type="slidenum">
              <a:rPr lang="en-US" smtClean="0"/>
              <a:pPr/>
              <a:t>20</a:t>
            </a:fld>
            <a:endParaRPr lang="en-US"/>
          </a:p>
        </p:txBody>
      </p:sp>
    </p:spTree>
    <p:extLst>
      <p:ext uri="{BB962C8B-B14F-4D97-AF65-F5344CB8AC3E}">
        <p14:creationId xmlns:p14="http://schemas.microsoft.com/office/powerpoint/2010/main" val="1376651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base" latinLnBrk="0" hangingPunct="1">
              <a:lnSpc>
                <a:spcPct val="100000"/>
              </a:lnSpc>
              <a:spcBef>
                <a:spcPct val="30000"/>
              </a:spcBef>
              <a:spcAft>
                <a:spcPct val="0"/>
              </a:spcAft>
              <a:buClrTx/>
              <a:buSzTx/>
              <a:buFontTx/>
              <a:buAutoNum type="alphaLcParenR"/>
              <a:tabLst/>
              <a:defRPr/>
            </a:pPr>
            <a:r>
              <a:rPr lang="en-US" dirty="0" smtClean="0"/>
              <a:t>low-cost, ubiquitous open source microcontroller</a:t>
            </a:r>
          </a:p>
          <a:p>
            <a:pPr marL="228600" marR="0" indent="-228600" algn="l" defTabSz="914400" rtl="0" eaLnBrk="1" fontAlgn="base" latinLnBrk="0" hangingPunct="1">
              <a:lnSpc>
                <a:spcPct val="100000"/>
              </a:lnSpc>
              <a:spcBef>
                <a:spcPct val="30000"/>
              </a:spcBef>
              <a:spcAft>
                <a:spcPct val="0"/>
              </a:spcAft>
              <a:buClrTx/>
              <a:buSzTx/>
              <a:buFontTx/>
              <a:buAutoNum type="alphaLcParenR"/>
              <a:tabLst/>
              <a:defRPr/>
            </a:pPr>
            <a:endParaRPr lang="en-US" dirty="0" smtClean="0"/>
          </a:p>
          <a:p>
            <a:pPr algn="just"/>
            <a:r>
              <a:rPr lang="en-US" sz="1000" b="1" kern="1200" dirty="0" smtClean="0">
                <a:solidFill>
                  <a:srgbClr val="0A237A"/>
                </a:solidFill>
                <a:latin typeface="Arial" charset="0"/>
                <a:ea typeface="+mn-ea"/>
                <a:cs typeface="+mn-cs"/>
              </a:rPr>
              <a:t>Cheap replacement cost + </a:t>
            </a:r>
            <a:r>
              <a:rPr lang="en-US" sz="1000" b="1" dirty="0" smtClean="0">
                <a:solidFill>
                  <a:srgbClr val="0A237A"/>
                </a:solidFill>
              </a:rPr>
              <a:t>Huge supporting community</a:t>
            </a:r>
          </a:p>
          <a:p>
            <a:pPr marL="342900" indent="-342900" algn="just">
              <a:buFont typeface="Symbol"/>
              <a:buChar char="Þ"/>
            </a:pPr>
            <a:r>
              <a:rPr lang="en-US" sz="1000" b="1" kern="1200" dirty="0" smtClean="0">
                <a:solidFill>
                  <a:srgbClr val="0A237A"/>
                </a:solidFill>
                <a:latin typeface="Arial" charset="0"/>
                <a:ea typeface="+mn-ea"/>
                <a:cs typeface="+mn-cs"/>
              </a:rPr>
              <a:t>reduced price of failure</a:t>
            </a:r>
          </a:p>
          <a:p>
            <a:pPr marL="342900" indent="-342900" algn="just">
              <a:buFont typeface="Symbol"/>
              <a:buChar char="Þ"/>
            </a:pPr>
            <a:r>
              <a:rPr lang="en-US" sz="1000" b="1" kern="1200" dirty="0" smtClean="0">
                <a:solidFill>
                  <a:srgbClr val="0A237A"/>
                </a:solidFill>
                <a:latin typeface="Arial" charset="0"/>
                <a:ea typeface="+mn-ea"/>
                <a:cs typeface="+mn-cs"/>
              </a:rPr>
              <a:t>++creativity</a:t>
            </a:r>
          </a:p>
          <a:p>
            <a:pPr marL="0" indent="0">
              <a:buNone/>
            </a:pPr>
            <a:endParaRPr lang="en-US" sz="1000" b="1" kern="1200" dirty="0" smtClean="0">
              <a:solidFill>
                <a:srgbClr val="0A237A"/>
              </a:solidFill>
              <a:latin typeface="Arial" charset="0"/>
              <a:ea typeface="+mn-ea"/>
              <a:cs typeface="+mn-cs"/>
            </a:endParaRPr>
          </a:p>
          <a:p>
            <a:pPr marL="0" indent="0" algn="just">
              <a:buNone/>
            </a:pPr>
            <a:r>
              <a:rPr lang="en-US" sz="1000" b="1" kern="1200" dirty="0" smtClean="0">
                <a:solidFill>
                  <a:srgbClr val="0A237A"/>
                </a:solidFill>
                <a:latin typeface="Arial" charset="0"/>
                <a:ea typeface="+mn-ea"/>
                <a:cs typeface="+mn-cs"/>
              </a:rPr>
              <a:t>Information Hiding: turn tough hardware problems into easy software problems</a:t>
            </a:r>
          </a:p>
          <a:p>
            <a:pPr marL="0" indent="0" algn="just">
              <a:buNone/>
            </a:pPr>
            <a:r>
              <a:rPr lang="en-US" sz="1000" b="1" kern="1200" dirty="0" smtClean="0">
                <a:solidFill>
                  <a:srgbClr val="0A237A"/>
                </a:solidFill>
                <a:latin typeface="Arial" charset="0"/>
                <a:ea typeface="+mn-ea"/>
                <a:cs typeface="+mn-cs"/>
              </a:rPr>
              <a:t>=&gt; Rapid Prototyping</a:t>
            </a:r>
          </a:p>
          <a:p>
            <a:endParaRPr lang="en-US" sz="1000" kern="1200" dirty="0" smtClean="0">
              <a:solidFill>
                <a:schemeClr val="tx1"/>
              </a:solidFill>
              <a:effectLst/>
              <a:latin typeface="Arial" charset="0"/>
              <a:ea typeface="+mn-ea"/>
              <a:cs typeface="+mn-cs"/>
            </a:endParaRPr>
          </a:p>
          <a:p>
            <a:r>
              <a:rPr lang="en-US" sz="1000" kern="1200" dirty="0" smtClean="0">
                <a:solidFill>
                  <a:schemeClr val="tx1"/>
                </a:solidFill>
                <a:effectLst/>
                <a:latin typeface="Arial" charset="0"/>
                <a:ea typeface="+mn-ea"/>
                <a:cs typeface="+mn-cs"/>
              </a:rPr>
              <a:t>“Every so often a piece of technology can be- come a lever that moves the world, just a little bit. The Arduino is one of those levers. </a:t>
            </a:r>
          </a:p>
          <a:p>
            <a:r>
              <a:rPr lang="en-US" sz="1000" kern="1200" dirty="0" smtClean="0">
                <a:solidFill>
                  <a:schemeClr val="tx1"/>
                </a:solidFill>
                <a:effectLst/>
                <a:latin typeface="Arial" charset="0"/>
                <a:ea typeface="+mn-ea"/>
                <a:cs typeface="+mn-cs"/>
              </a:rPr>
              <a:t>It started off as a project to give artists ac- </a:t>
            </a:r>
            <a:r>
              <a:rPr lang="en-US" sz="1000" kern="1200" dirty="0" err="1" smtClean="0">
                <a:solidFill>
                  <a:schemeClr val="tx1"/>
                </a:solidFill>
                <a:effectLst/>
                <a:latin typeface="Arial" charset="0"/>
                <a:ea typeface="+mn-ea"/>
                <a:cs typeface="+mn-cs"/>
              </a:rPr>
              <a:t>cess</a:t>
            </a:r>
            <a:r>
              <a:rPr lang="en-US" sz="1000" kern="1200" dirty="0" smtClean="0">
                <a:solidFill>
                  <a:schemeClr val="tx1"/>
                </a:solidFill>
                <a:effectLst/>
                <a:latin typeface="Arial" charset="0"/>
                <a:ea typeface="+mn-ea"/>
                <a:cs typeface="+mn-cs"/>
              </a:rPr>
              <a:t> to embedded microprocessors for inter- action design projects, but I think it’s going to end up in a museum, someday, as a building block of the future world. Arduino allows rapid, cheap, prototyping for embedded systems. It turns what used to be fairly tough hardware problems into much simpler software </a:t>
            </a:r>
            <a:r>
              <a:rPr lang="en-US" sz="1000" kern="1200" dirty="0" err="1" smtClean="0">
                <a:solidFill>
                  <a:schemeClr val="tx1"/>
                </a:solidFill>
                <a:effectLst/>
                <a:latin typeface="Arial" charset="0"/>
                <a:ea typeface="+mn-ea"/>
                <a:cs typeface="+mn-cs"/>
              </a:rPr>
              <a:t>prob</a:t>
            </a:r>
            <a:r>
              <a:rPr lang="en-US" sz="1000" kern="1200" dirty="0" smtClean="0">
                <a:solidFill>
                  <a:schemeClr val="tx1"/>
                </a:solidFill>
                <a:effectLst/>
                <a:latin typeface="Arial" charset="0"/>
                <a:ea typeface="+mn-ea"/>
                <a:cs typeface="+mn-cs"/>
              </a:rPr>
              <a:t>- </a:t>
            </a:r>
            <a:r>
              <a:rPr lang="en-US" sz="1000" kern="1200" dirty="0" err="1" smtClean="0">
                <a:solidFill>
                  <a:schemeClr val="tx1"/>
                </a:solidFill>
                <a:effectLst/>
                <a:latin typeface="Arial" charset="0"/>
                <a:ea typeface="+mn-ea"/>
                <a:cs typeface="+mn-cs"/>
              </a:rPr>
              <a:t>lems</a:t>
            </a:r>
            <a:r>
              <a:rPr lang="en-US" sz="1000" kern="1200" dirty="0" smtClean="0">
                <a:solidFill>
                  <a:schemeClr val="tx1"/>
                </a:solidFill>
                <a:effectLst/>
                <a:latin typeface="Arial" charset="0"/>
                <a:ea typeface="+mn-ea"/>
                <a:cs typeface="+mn-cs"/>
              </a:rPr>
              <a:t>. And it’s become the poster child of the Maker Movement. </a:t>
            </a:r>
          </a:p>
          <a:p>
            <a:r>
              <a:rPr lang="en-US" sz="1000" kern="1200" dirty="0" smtClean="0">
                <a:solidFill>
                  <a:schemeClr val="tx1"/>
                </a:solidFill>
                <a:effectLst/>
                <a:latin typeface="Arial" charset="0"/>
                <a:ea typeface="+mn-ea"/>
                <a:cs typeface="+mn-cs"/>
              </a:rPr>
              <a:t>Based around the 8-bit Atmel AVR micro- controller line, the Arduino board breaks out digital, analog, and other pins from the con- </a:t>
            </a:r>
            <a:r>
              <a:rPr lang="en-US" sz="1000" kern="1200" dirty="0" err="1" smtClean="0">
                <a:solidFill>
                  <a:schemeClr val="tx1"/>
                </a:solidFill>
                <a:effectLst/>
                <a:latin typeface="Arial" charset="0"/>
                <a:ea typeface="+mn-ea"/>
                <a:cs typeface="+mn-cs"/>
              </a:rPr>
              <a:t>troller</a:t>
            </a:r>
            <a:r>
              <a:rPr lang="en-US" sz="1000" kern="1200" dirty="0" smtClean="0">
                <a:solidFill>
                  <a:schemeClr val="tx1"/>
                </a:solidFill>
                <a:effectLst/>
                <a:latin typeface="Arial" charset="0"/>
                <a:ea typeface="+mn-ea"/>
                <a:cs typeface="+mn-cs"/>
              </a:rPr>
              <a:t> in an idiosyncratic footprint that’s be- come a de facto industry standard. It’s a solid development platform, both for experienced hardware hackers and absolute beginners. </a:t>
            </a:r>
          </a:p>
          <a:p>
            <a:r>
              <a:rPr lang="en-US" sz="1000" kern="1200" dirty="0" smtClean="0">
                <a:solidFill>
                  <a:schemeClr val="tx1"/>
                </a:solidFill>
                <a:effectLst/>
                <a:latin typeface="Arial" charset="0"/>
                <a:ea typeface="+mn-ea"/>
                <a:cs typeface="+mn-cs"/>
              </a:rPr>
              <a:t>The real power of Arduino isn’t really in the hardware, but the software — the Arduino IDE. While there are many other boards offering similar functionality, the Arduino has best </a:t>
            </a:r>
            <a:r>
              <a:rPr lang="en-US" sz="1000" kern="1200" dirty="0" err="1" smtClean="0">
                <a:solidFill>
                  <a:schemeClr val="tx1"/>
                </a:solidFill>
                <a:effectLst/>
                <a:latin typeface="Arial" charset="0"/>
                <a:ea typeface="+mn-ea"/>
                <a:cs typeface="+mn-cs"/>
              </a:rPr>
              <a:t>suc</a:t>
            </a:r>
            <a:r>
              <a:rPr lang="en-US" sz="1000" kern="1200" dirty="0" smtClean="0">
                <a:solidFill>
                  <a:schemeClr val="tx1"/>
                </a:solidFill>
                <a:effectLst/>
                <a:latin typeface="Arial" charset="0"/>
                <a:ea typeface="+mn-ea"/>
                <a:cs typeface="+mn-cs"/>
              </a:rPr>
              <a:t>- </a:t>
            </a:r>
            <a:r>
              <a:rPr lang="en-US" sz="1000" kern="1200" dirty="0" err="1" smtClean="0">
                <a:solidFill>
                  <a:schemeClr val="tx1"/>
                </a:solidFill>
                <a:effectLst/>
                <a:latin typeface="Arial" charset="0"/>
                <a:ea typeface="+mn-ea"/>
                <a:cs typeface="+mn-cs"/>
              </a:rPr>
              <a:t>ceeded</a:t>
            </a:r>
            <a:r>
              <a:rPr lang="en-US" sz="1000" kern="1200" dirty="0" smtClean="0">
                <a:solidFill>
                  <a:schemeClr val="tx1"/>
                </a:solidFill>
                <a:effectLst/>
                <a:latin typeface="Arial" charset="0"/>
                <a:ea typeface="+mn-ea"/>
                <a:cs typeface="+mn-cs"/>
              </a:rPr>
              <a:t> at packing the complex, messy details of microcontroller programming in a user- friendly package. It has spawned many </a:t>
            </a:r>
            <a:r>
              <a:rPr lang="en-US" sz="1000" kern="1200" dirty="0" err="1" smtClean="0">
                <a:solidFill>
                  <a:schemeClr val="tx1"/>
                </a:solidFill>
                <a:effectLst/>
                <a:latin typeface="Arial" charset="0"/>
                <a:ea typeface="+mn-ea"/>
                <a:cs typeface="+mn-cs"/>
              </a:rPr>
              <a:t>imita</a:t>
            </a:r>
            <a:r>
              <a:rPr lang="en-US" sz="1000" kern="1200" dirty="0" smtClean="0">
                <a:solidFill>
                  <a:schemeClr val="tx1"/>
                </a:solidFill>
                <a:effectLst/>
                <a:latin typeface="Arial" charset="0"/>
                <a:ea typeface="+mn-ea"/>
                <a:cs typeface="+mn-cs"/>
              </a:rPr>
              <a:t>- tors and derivatives, and a huge community. </a:t>
            </a:r>
          </a:p>
          <a:p>
            <a:r>
              <a:rPr lang="en-US" sz="1000" kern="1200" dirty="0" smtClean="0">
                <a:solidFill>
                  <a:schemeClr val="tx1"/>
                </a:solidFill>
                <a:effectLst/>
                <a:latin typeface="Arial" charset="0"/>
                <a:ea typeface="+mn-ea"/>
                <a:cs typeface="+mn-cs"/>
              </a:rPr>
              <a:t>For now, at least, Arduino sits apart from the rest of the microcontroller market, and 20 or 30 years in the future we may look back on it like the Commodore 64, the Apple II, or (for the true old-timers) the PDP-11. These days Arduino is almost always a newbie’s “first board,” and it's influencing an entire genera- </a:t>
            </a:r>
            <a:r>
              <a:rPr lang="en-US" sz="1000" kern="1200" dirty="0" err="1" smtClean="0">
                <a:solidFill>
                  <a:schemeClr val="tx1"/>
                </a:solidFill>
                <a:effectLst/>
                <a:latin typeface="Arial" charset="0"/>
                <a:ea typeface="+mn-ea"/>
                <a:cs typeface="+mn-cs"/>
              </a:rPr>
              <a:t>tion</a:t>
            </a:r>
            <a:r>
              <a:rPr lang="en-US" sz="1000" kern="1200" dirty="0" smtClean="0">
                <a:solidFill>
                  <a:schemeClr val="tx1"/>
                </a:solidFill>
                <a:effectLst/>
                <a:latin typeface="Arial" charset="0"/>
                <a:ea typeface="+mn-ea"/>
                <a:cs typeface="+mn-cs"/>
              </a:rPr>
              <a:t> of makers</a:t>
            </a:r>
            <a:r>
              <a:rPr lang="en-US" dirty="0" smtClean="0"/>
              <a:t>.” </a:t>
            </a:r>
          </a:p>
          <a:p>
            <a:pPr marL="0" indent="0">
              <a:buNone/>
            </a:pPr>
            <a:r>
              <a:rPr lang="en-US" dirty="0" smtClean="0"/>
              <a:t>	- Alasdair Allan, Make:36, p.51</a:t>
            </a:r>
          </a:p>
          <a:p>
            <a:endParaRPr lang="en-US" dirty="0"/>
          </a:p>
        </p:txBody>
      </p:sp>
      <p:sp>
        <p:nvSpPr>
          <p:cNvPr id="4" name="Date Placeholder 3"/>
          <p:cNvSpPr>
            <a:spLocks noGrp="1"/>
          </p:cNvSpPr>
          <p:nvPr>
            <p:ph type="dt" idx="10"/>
          </p:nvPr>
        </p:nvSpPr>
        <p:spPr/>
        <p:txBody>
          <a:bodyPr/>
          <a:lstStyle/>
          <a:p>
            <a:r>
              <a:rPr lang="en-US" smtClean="0"/>
              <a:t>20140402@2025</a:t>
            </a:r>
            <a:endParaRPr lang="en-US"/>
          </a:p>
        </p:txBody>
      </p:sp>
      <p:sp>
        <p:nvSpPr>
          <p:cNvPr id="5" name="Footer Placeholder 4"/>
          <p:cNvSpPr>
            <a:spLocks noGrp="1"/>
          </p:cNvSpPr>
          <p:nvPr>
            <p:ph type="ftr" sz="quarter" idx="11"/>
          </p:nvPr>
        </p:nvSpPr>
        <p:spPr/>
        <p:txBody>
          <a:bodyPr/>
          <a:lstStyle/>
          <a:p>
            <a:r>
              <a:rPr lang="en-US" dirty="0" smtClean="0"/>
              <a:t>Arduino Course 2014 Main Track</a:t>
            </a:r>
            <a:endParaRPr lang="en-US" dirty="0"/>
          </a:p>
        </p:txBody>
      </p:sp>
      <p:sp>
        <p:nvSpPr>
          <p:cNvPr id="6" name="Slide Number Placeholder 5"/>
          <p:cNvSpPr>
            <a:spLocks noGrp="1"/>
          </p:cNvSpPr>
          <p:nvPr>
            <p:ph type="sldNum" sz="quarter" idx="12"/>
          </p:nvPr>
        </p:nvSpPr>
        <p:spPr/>
        <p:txBody>
          <a:bodyPr/>
          <a:lstStyle/>
          <a:p>
            <a:fld id="{1506A3B0-61D2-4B40-A582-CECA3FD8D618}" type="slidenum">
              <a:rPr lang="en-US" smtClean="0"/>
              <a:pPr/>
              <a:t>5</a:t>
            </a:fld>
            <a:endParaRPr lang="en-US"/>
          </a:p>
        </p:txBody>
      </p:sp>
    </p:spTree>
    <p:extLst>
      <p:ext uri="{BB962C8B-B14F-4D97-AF65-F5344CB8AC3E}">
        <p14:creationId xmlns:p14="http://schemas.microsoft.com/office/powerpoint/2010/main" val="3501025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 Arduino boards are a </a:t>
            </a:r>
            <a:r>
              <a:rPr lang="en-US" dirty="0" err="1" smtClean="0"/>
              <a:t>mashup</a:t>
            </a:r>
            <a:r>
              <a:rPr lang="en-US" dirty="0" smtClean="0"/>
              <a:t> of open technologies wrapped up in a unified user experience. From the out-of-the-box experience we want to know how long it takes you to go from zero to something that works. This is very important because it creates positive reinforcement that you are on the right path. The longer that time is, the more people you lose in the process. … You can put in a processor that is 100MHz more than another one, but the way you interact with it makes a huge difference to people. It’s more important to take care of the experience people have when they learn than to give them power they don’t know what to do with.” </a:t>
            </a:r>
          </a:p>
          <a:p>
            <a:pPr marL="0" indent="0">
              <a:buNone/>
            </a:pPr>
            <a:r>
              <a:rPr lang="en-US" dirty="0" smtClean="0"/>
              <a:t>	- Massimo Banzi, co-founder of the Arduino project, Make:36, p.14</a:t>
            </a:r>
          </a:p>
          <a:p>
            <a:endParaRPr lang="en-US" dirty="0"/>
          </a:p>
        </p:txBody>
      </p:sp>
      <p:sp>
        <p:nvSpPr>
          <p:cNvPr id="4" name="Date Placeholder 3"/>
          <p:cNvSpPr>
            <a:spLocks noGrp="1"/>
          </p:cNvSpPr>
          <p:nvPr>
            <p:ph type="dt" idx="10"/>
          </p:nvPr>
        </p:nvSpPr>
        <p:spPr/>
        <p:txBody>
          <a:bodyPr/>
          <a:lstStyle/>
          <a:p>
            <a:r>
              <a:rPr lang="en-US" smtClean="0"/>
              <a:t>20140402@2025</a:t>
            </a:r>
            <a:endParaRPr lang="en-US"/>
          </a:p>
        </p:txBody>
      </p:sp>
      <p:sp>
        <p:nvSpPr>
          <p:cNvPr id="5" name="Footer Placeholder 4"/>
          <p:cNvSpPr>
            <a:spLocks noGrp="1"/>
          </p:cNvSpPr>
          <p:nvPr>
            <p:ph type="ftr" sz="quarter" idx="11"/>
          </p:nvPr>
        </p:nvSpPr>
        <p:spPr/>
        <p:txBody>
          <a:bodyPr/>
          <a:lstStyle/>
          <a:p>
            <a:r>
              <a:rPr lang="en-US" dirty="0" smtClean="0"/>
              <a:t>Arduino Course 2014 Main Track</a:t>
            </a:r>
            <a:endParaRPr lang="en-US" dirty="0"/>
          </a:p>
        </p:txBody>
      </p:sp>
      <p:sp>
        <p:nvSpPr>
          <p:cNvPr id="6" name="Slide Number Placeholder 5"/>
          <p:cNvSpPr>
            <a:spLocks noGrp="1"/>
          </p:cNvSpPr>
          <p:nvPr>
            <p:ph type="sldNum" sz="quarter" idx="12"/>
          </p:nvPr>
        </p:nvSpPr>
        <p:spPr/>
        <p:txBody>
          <a:bodyPr/>
          <a:lstStyle/>
          <a:p>
            <a:fld id="{1506A3B0-61D2-4B40-A582-CECA3FD8D618}" type="slidenum">
              <a:rPr lang="en-US" smtClean="0"/>
              <a:pPr/>
              <a:t>6</a:t>
            </a:fld>
            <a:endParaRPr lang="en-US"/>
          </a:p>
        </p:txBody>
      </p:sp>
    </p:spTree>
    <p:extLst>
      <p:ext uri="{BB962C8B-B14F-4D97-AF65-F5344CB8AC3E}">
        <p14:creationId xmlns:p14="http://schemas.microsoft.com/office/powerpoint/2010/main" val="3501025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charset="0"/>
              </a:rPr>
              <a:t>A microcontroller board designed by </a:t>
            </a:r>
            <a:r>
              <a:rPr lang="en-US" dirty="0" smtClean="0"/>
              <a:t>Massimo Banzi &amp; team at </a:t>
            </a:r>
            <a:r>
              <a:rPr lang="en-US" dirty="0" smtClean="0">
                <a:latin typeface="Arial" charset="0"/>
              </a:rPr>
              <a:t>The Arduino Project (arduino.cc)</a:t>
            </a:r>
          </a:p>
          <a:p>
            <a:r>
              <a:rPr lang="en-US" dirty="0" smtClean="0">
                <a:latin typeface="Arial" charset="0"/>
              </a:rPr>
              <a:t>Processors: mostly 8-bit Atmel AVR microcontroller line</a:t>
            </a:r>
          </a:p>
          <a:p>
            <a:r>
              <a:rPr lang="en-US" dirty="0" smtClean="0">
                <a:latin typeface="Arial" charset="0"/>
              </a:rPr>
              <a:t>Selection of I/O &amp; power pins, USB connection</a:t>
            </a:r>
          </a:p>
          <a:p>
            <a:r>
              <a:rPr lang="en-US" dirty="0" smtClean="0">
                <a:latin typeface="Arial" charset="0"/>
              </a:rPr>
              <a:t>Hardware specific to the Arduino board </a:t>
            </a:r>
          </a:p>
          <a:p>
            <a:r>
              <a:rPr lang="en-US" dirty="0" smtClean="0">
                <a:latin typeface="Arial" charset="0"/>
              </a:rPr>
              <a:t>Add “shields” or “breakout boards” to gain functionality</a:t>
            </a:r>
            <a:endParaRPr lang="en-US" dirty="0" smtClean="0">
              <a:solidFill>
                <a:schemeClr val="tx1"/>
              </a:solidFill>
              <a:latin typeface="Arial" charset="0"/>
            </a:endParaRPr>
          </a:p>
          <a:p>
            <a:r>
              <a:rPr lang="en-US" dirty="0" smtClean="0">
                <a:latin typeface="Arial" charset="0"/>
              </a:rPr>
              <a:t>Arduino programming language </a:t>
            </a:r>
          </a:p>
          <a:p>
            <a:pPr lvl="1"/>
            <a:r>
              <a:rPr lang="en-US" dirty="0" smtClean="0">
                <a:latin typeface="Arial" charset="0"/>
              </a:rPr>
              <a:t>A subset of </a:t>
            </a:r>
            <a:r>
              <a:rPr lang="en-US" dirty="0" smtClean="0">
                <a:solidFill>
                  <a:schemeClr val="tx1"/>
                </a:solidFill>
                <a:latin typeface="Arial" charset="0"/>
              </a:rPr>
              <a:t>C</a:t>
            </a:r>
          </a:p>
          <a:p>
            <a:r>
              <a:rPr lang="en-US" dirty="0" err="1" smtClean="0">
                <a:latin typeface="Arial" charset="0"/>
              </a:rPr>
              <a:t>Arduino</a:t>
            </a:r>
            <a:r>
              <a:rPr lang="en-US" dirty="0" smtClean="0">
                <a:latin typeface="Arial" charset="0"/>
              </a:rPr>
              <a:t> Integrated Development Environment (IDE)</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The Arduino founders are: </a:t>
            </a:r>
            <a:r>
              <a:rPr lang="en-US" dirty="0" smtClean="0">
                <a:hlinkClick r:id="rId3"/>
              </a:rPr>
              <a:t>Massimo Banzi</a:t>
            </a:r>
            <a:r>
              <a:rPr lang="en-US" dirty="0" smtClean="0"/>
              <a:t>, </a:t>
            </a:r>
            <a:r>
              <a:rPr lang="en-US" dirty="0" smtClean="0">
                <a:hlinkClick r:id="rId4"/>
              </a:rPr>
              <a:t>David </a:t>
            </a:r>
            <a:r>
              <a:rPr lang="en-US" dirty="0" err="1" smtClean="0">
                <a:hlinkClick r:id="rId4"/>
              </a:rPr>
              <a:t>Cuartielles</a:t>
            </a:r>
            <a:r>
              <a:rPr lang="en-US" dirty="0" smtClean="0"/>
              <a:t>, </a:t>
            </a:r>
            <a:r>
              <a:rPr lang="en-US" dirty="0" smtClean="0">
                <a:hlinkClick r:id="rId5"/>
              </a:rPr>
              <a:t>Tom </a:t>
            </a:r>
            <a:r>
              <a:rPr lang="en-US" dirty="0" err="1" smtClean="0">
                <a:hlinkClick r:id="rId5"/>
              </a:rPr>
              <a:t>Igoe</a:t>
            </a:r>
            <a:r>
              <a:rPr lang="en-US" dirty="0" smtClean="0"/>
              <a:t>, </a:t>
            </a:r>
            <a:r>
              <a:rPr lang="en-US" dirty="0" err="1" smtClean="0">
                <a:hlinkClick r:id="rId6"/>
              </a:rPr>
              <a:t>Gianluca</a:t>
            </a:r>
            <a:r>
              <a:rPr lang="en-US" dirty="0" smtClean="0">
                <a:hlinkClick r:id="rId6"/>
              </a:rPr>
              <a:t> Martino</a:t>
            </a:r>
            <a:r>
              <a:rPr lang="en-US" dirty="0" smtClean="0"/>
              <a:t>, and </a:t>
            </a:r>
            <a:r>
              <a:rPr lang="en-US" dirty="0" smtClean="0">
                <a:hlinkClick r:id="rId7"/>
              </a:rPr>
              <a:t>David </a:t>
            </a:r>
            <a:r>
              <a:rPr lang="en-US" dirty="0" err="1" smtClean="0">
                <a:hlinkClick r:id="rId7"/>
              </a:rPr>
              <a:t>Mellis</a:t>
            </a:r>
            <a:r>
              <a:rPr lang="en-US" dirty="0" smtClean="0"/>
              <a:t>.</a:t>
            </a:r>
            <a:r>
              <a:rPr lang="en-US" baseline="0" dirty="0" smtClean="0"/>
              <a:t> </a:t>
            </a:r>
            <a:r>
              <a:rPr lang="en-US" baseline="0" dirty="0" smtClean="0">
                <a:latin typeface="Arial" charset="0"/>
              </a:rPr>
              <a:t>  T</a:t>
            </a:r>
            <a:r>
              <a:rPr lang="en-US" dirty="0" smtClean="0">
                <a:latin typeface="Arial" charset="0"/>
              </a:rPr>
              <a:t>he Arduino Project’s website is arduino.cc.</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solidFill>
                  <a:schemeClr val="tx1"/>
                </a:solidFill>
                <a:latin typeface="Arial" charset="0"/>
              </a:rPr>
              <a:t>Processors chosen from the 8-bit Atmel AVR microcontroller line,</a:t>
            </a:r>
            <a:r>
              <a:rPr lang="en-US" baseline="0" dirty="0" smtClean="0">
                <a:solidFill>
                  <a:schemeClr val="tx1"/>
                </a:solidFill>
                <a:latin typeface="Arial" charset="0"/>
              </a:rPr>
              <a:t> until recently: the new </a:t>
            </a:r>
            <a:r>
              <a:rPr lang="en-US" dirty="0" smtClean="0">
                <a:solidFill>
                  <a:schemeClr val="tx1"/>
                </a:solidFill>
                <a:latin typeface="Arial" charset="0"/>
              </a:rPr>
              <a:t>Arduino Due uses a</a:t>
            </a:r>
            <a:r>
              <a:rPr lang="en-US" baseline="0" dirty="0" smtClean="0">
                <a:solidFill>
                  <a:schemeClr val="tx1"/>
                </a:solidFill>
                <a:latin typeface="Arial" charset="0"/>
              </a:rPr>
              <a:t> 32 bit </a:t>
            </a:r>
            <a:r>
              <a:rPr lang="en-US" dirty="0" smtClean="0">
                <a:solidFill>
                  <a:schemeClr val="tx1"/>
                </a:solidFill>
                <a:latin typeface="Arial" charset="0"/>
              </a:rPr>
              <a:t>ARM.</a:t>
            </a:r>
            <a:endParaRPr lang="en-US" baseline="0" dirty="0" smtClean="0">
              <a:solidFill>
                <a:schemeClr val="tx1"/>
              </a:solidFill>
              <a:latin typeface="Arial"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baseline="0" dirty="0" err="1" smtClean="0">
                <a:solidFill>
                  <a:schemeClr val="tx1"/>
                </a:solidFill>
                <a:latin typeface="Arial" charset="0"/>
              </a:rPr>
              <a:t>Arduinos</a:t>
            </a:r>
            <a:r>
              <a:rPr lang="en-US" baseline="0" dirty="0" smtClean="0">
                <a:solidFill>
                  <a:schemeClr val="tx1"/>
                </a:solidFill>
                <a:latin typeface="Arial" charset="0"/>
              </a:rPr>
              <a:t> &amp; compatible systems: Processors chosen from a </a:t>
            </a:r>
            <a:r>
              <a:rPr lang="en-US" baseline="0" dirty="0" err="1" smtClean="0">
                <a:solidFill>
                  <a:schemeClr val="tx1"/>
                </a:solidFill>
                <a:latin typeface="Arial" charset="0"/>
              </a:rPr>
              <a:t>handfull</a:t>
            </a:r>
            <a:r>
              <a:rPr lang="en-US" baseline="0" dirty="0" smtClean="0">
                <a:solidFill>
                  <a:schemeClr val="tx1"/>
                </a:solidFill>
                <a:latin typeface="Arial" charset="0"/>
              </a:rPr>
              <a:t> of microcontrollers, ranging from 8 to 32 bits. (Ref: https://en.wikipedia.org/wiki/List_of_Arduino_boards_and_compatible_systems).</a:t>
            </a:r>
            <a:endParaRPr lang="en-US" dirty="0" smtClean="0">
              <a:solidFill>
                <a:schemeClr val="tx1"/>
              </a:solidFill>
              <a:latin typeface="Arial" charset="0"/>
            </a:endParaRPr>
          </a:p>
        </p:txBody>
      </p:sp>
      <p:sp>
        <p:nvSpPr>
          <p:cNvPr id="4" name="Date Placeholder 3"/>
          <p:cNvSpPr>
            <a:spLocks noGrp="1"/>
          </p:cNvSpPr>
          <p:nvPr>
            <p:ph type="dt" idx="10"/>
          </p:nvPr>
        </p:nvSpPr>
        <p:spPr/>
        <p:txBody>
          <a:bodyPr/>
          <a:lstStyle/>
          <a:p>
            <a:r>
              <a:rPr lang="en-US" smtClean="0"/>
              <a:t>20140402@2025</a:t>
            </a:r>
            <a:endParaRPr lang="en-US"/>
          </a:p>
        </p:txBody>
      </p:sp>
      <p:sp>
        <p:nvSpPr>
          <p:cNvPr id="5" name="Footer Placeholder 4"/>
          <p:cNvSpPr>
            <a:spLocks noGrp="1"/>
          </p:cNvSpPr>
          <p:nvPr>
            <p:ph type="ftr" sz="quarter" idx="11"/>
          </p:nvPr>
        </p:nvSpPr>
        <p:spPr/>
        <p:txBody>
          <a:bodyPr/>
          <a:lstStyle/>
          <a:p>
            <a:r>
              <a:rPr lang="en-US" dirty="0" smtClean="0"/>
              <a:t>Arduino Course 2014 Main Track</a:t>
            </a:r>
            <a:endParaRPr lang="en-US" dirty="0"/>
          </a:p>
        </p:txBody>
      </p:sp>
      <p:sp>
        <p:nvSpPr>
          <p:cNvPr id="6" name="Slide Number Placeholder 5"/>
          <p:cNvSpPr>
            <a:spLocks noGrp="1"/>
          </p:cNvSpPr>
          <p:nvPr>
            <p:ph type="sldNum" sz="quarter" idx="12"/>
          </p:nvPr>
        </p:nvSpPr>
        <p:spPr/>
        <p:txBody>
          <a:bodyPr/>
          <a:lstStyle/>
          <a:p>
            <a:fld id="{1506A3B0-61D2-4B40-A582-CECA3FD8D618}" type="slidenum">
              <a:rPr lang="en-US" smtClean="0"/>
              <a:pPr/>
              <a:t>7</a:t>
            </a:fld>
            <a:endParaRPr lang="en-US"/>
          </a:p>
        </p:txBody>
      </p:sp>
    </p:spTree>
    <p:extLst>
      <p:ext uri="{BB962C8B-B14F-4D97-AF65-F5344CB8AC3E}">
        <p14:creationId xmlns:p14="http://schemas.microsoft.com/office/powerpoint/2010/main" val="3321544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en-US" u="sng" dirty="0" smtClean="0">
              <a:hlinkClick r:id="rId3"/>
            </a:endParaRPr>
          </a:p>
          <a:p>
            <a:r>
              <a:rPr lang="en-US" dirty="0" smtClean="0"/>
              <a:t>Currently 19 “official” boards </a:t>
            </a:r>
          </a:p>
          <a:p>
            <a:r>
              <a:rPr lang="en-US" dirty="0" smtClean="0"/>
              <a:t>24 (?) “official” boards over 10 years</a:t>
            </a:r>
          </a:p>
          <a:p>
            <a:r>
              <a:rPr lang="en-US" dirty="0" smtClean="0"/>
              <a:t>Many clones/variants</a:t>
            </a:r>
          </a:p>
          <a:p>
            <a:r>
              <a:rPr lang="en-US" dirty="0" smtClean="0"/>
              <a:t>Some vendors have cheaper/faster/more powerful alternatives</a:t>
            </a:r>
          </a:p>
          <a:p>
            <a:pPr lvl="1"/>
            <a:r>
              <a:rPr lang="en-US" dirty="0" smtClean="0"/>
              <a:t>Support &amp; quality?</a:t>
            </a:r>
          </a:p>
          <a:p>
            <a:r>
              <a:rPr lang="en-US" dirty="0" smtClean="0"/>
              <a:t>Reasons to use the Arduino Uno Rev 3 (R3) for this course:</a:t>
            </a:r>
          </a:p>
          <a:p>
            <a:pPr lvl="1"/>
            <a:r>
              <a:rPr lang="en-US" dirty="0" smtClean="0"/>
              <a:t>The Uno is the “official reference model” for the Arduino platform</a:t>
            </a:r>
            <a:r>
              <a:rPr lang="en-US" baseline="30000" dirty="0" smtClean="0"/>
              <a:t>1</a:t>
            </a:r>
          </a:p>
          <a:p>
            <a:pPr lvl="1"/>
            <a:r>
              <a:rPr lang="en-US" dirty="0" smtClean="0"/>
              <a:t>Most recent tutorials/projects are based on the Uno</a:t>
            </a:r>
          </a:p>
          <a:p>
            <a:pPr lvl="1"/>
            <a:r>
              <a:rPr lang="en-US" dirty="0" smtClean="0"/>
              <a:t>R3 is the current revision</a:t>
            </a:r>
          </a:p>
          <a:p>
            <a:pPr lvl="1"/>
            <a:r>
              <a:rPr lang="en-US" dirty="0" smtClean="0"/>
              <a:t>Using a Leonardo instead </a:t>
            </a:r>
            <a:r>
              <a:rPr lang="en-US" i="1" dirty="0" smtClean="0"/>
              <a:t>might</a:t>
            </a:r>
            <a:r>
              <a:rPr lang="en-US" dirty="0" smtClean="0"/>
              <a:t> be confusing because</a:t>
            </a:r>
            <a:r>
              <a:rPr lang="en-US" baseline="0" dirty="0" smtClean="0"/>
              <a:t> the USB port has dual use (serial &amp; USB </a:t>
            </a:r>
            <a:r>
              <a:rPr lang="en-US" baseline="0" dirty="0" err="1" smtClean="0"/>
              <a:t>comms</a:t>
            </a:r>
            <a:r>
              <a:rPr lang="en-US" baseline="0" dirty="0" smtClean="0"/>
              <a:t>)</a:t>
            </a:r>
            <a:r>
              <a:rPr lang="en-US" dirty="0" smtClean="0"/>
              <a:t>; see John</a:t>
            </a:r>
            <a:r>
              <a:rPr lang="en-US" baseline="0" dirty="0" smtClean="0"/>
              <a:t> </a:t>
            </a:r>
            <a:r>
              <a:rPr lang="en-US" baseline="0" dirty="0" err="1" smtClean="0"/>
              <a:t>Boxall</a:t>
            </a:r>
            <a:r>
              <a:rPr lang="en-US" baseline="0" dirty="0" smtClean="0"/>
              <a:t> reference below</a:t>
            </a:r>
            <a:endParaRPr lang="en-US" dirty="0" smtClean="0"/>
          </a:p>
          <a:p>
            <a:pPr lvl="2"/>
            <a:endParaRPr lang="en-US" dirty="0" smtClean="0"/>
          </a:p>
          <a:p>
            <a:pPr marL="1085850" marR="0" lvl="2"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000" u="sng" dirty="0" smtClean="0">
                <a:hlinkClick r:id="rId4"/>
              </a:rPr>
              <a:t>1. http://arduino.cc/en/Main/arduinoBoardUno</a:t>
            </a:r>
            <a:endParaRPr lang="en-US" sz="1000" dirty="0" smtClean="0"/>
          </a:p>
          <a:p>
            <a:pPr lvl="2"/>
            <a:endParaRPr lang="en-US" dirty="0" smtClean="0"/>
          </a:p>
          <a:p>
            <a:pPr marL="0" indent="0">
              <a:buNone/>
            </a:pPr>
            <a:endParaRPr lang="en-US" dirty="0" smtClean="0"/>
          </a:p>
          <a:p>
            <a:pPr marL="0" indent="0">
              <a:buNone/>
            </a:pPr>
            <a:r>
              <a:rPr lang="en-US" dirty="0" smtClean="0"/>
              <a:t>“If you are shopping for your first Arduino board, please don’t use an </a:t>
            </a:r>
            <a:r>
              <a:rPr lang="en-US" dirty="0" smtClean="0">
                <a:hlinkClick r:id="rId5"/>
              </a:rPr>
              <a:t>Arduino Leonardo</a:t>
            </a:r>
            <a:r>
              <a:rPr lang="en-US" dirty="0" smtClean="0"/>
              <a:t> – the </a:t>
            </a:r>
            <a:r>
              <a:rPr lang="en-US" dirty="0" err="1" smtClean="0"/>
              <a:t>pinouts</a:t>
            </a:r>
            <a:r>
              <a:rPr lang="en-US" dirty="0" smtClean="0"/>
              <a:t> vary and for some chapters of this tutorial the board will not work and is not supported here. There isn’t anything wrong with the Leonardo, it just isn’t fully backwards compatible with Uno boards” - John </a:t>
            </a:r>
            <a:r>
              <a:rPr lang="en-US" dirty="0" err="1" smtClean="0"/>
              <a:t>Boxall</a:t>
            </a:r>
            <a:r>
              <a:rPr lang="en-US" dirty="0" smtClean="0"/>
              <a:t>, author of </a:t>
            </a:r>
            <a:r>
              <a:rPr lang="en-US" b="1" dirty="0" smtClean="0">
                <a:hlinkClick r:id="rId6"/>
              </a:rPr>
              <a:t>Arduino Workshop</a:t>
            </a:r>
            <a:r>
              <a:rPr lang="en-US" dirty="0" smtClean="0"/>
              <a:t> from No Starch Press</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u="sng" dirty="0" smtClean="0">
              <a:hlinkClick r:id=""/>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u="sng" dirty="0" smtClean="0">
                <a:hlinkClick r:id=""/>
              </a:rPr>
              <a:t>Current boards: </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u="sng" dirty="0" smtClean="0">
                <a:hlinkClick r:id=""/>
              </a:rPr>
              <a:t>http://arduino.cc/en/Main/Products</a:t>
            </a:r>
            <a:endParaRPr lang="en-US" u="sng" dirty="0" smtClean="0"/>
          </a:p>
          <a:p>
            <a:r>
              <a:rPr lang="en-US" dirty="0" smtClean="0"/>
              <a:t>All boards including “legacy” products:</a:t>
            </a:r>
          </a:p>
          <a:p>
            <a:pPr lvl="1"/>
            <a:r>
              <a:rPr lang="en-US" u="sng" dirty="0" smtClean="0">
                <a:hlinkClick r:id="rId7"/>
              </a:rPr>
              <a:t>http://arduino.cc/en/Main/Boards</a:t>
            </a:r>
            <a:endParaRPr lang="en-US" dirty="0" smtClean="0"/>
          </a:p>
        </p:txBody>
      </p:sp>
      <p:sp>
        <p:nvSpPr>
          <p:cNvPr id="4" name="Date Placeholder 3"/>
          <p:cNvSpPr>
            <a:spLocks noGrp="1"/>
          </p:cNvSpPr>
          <p:nvPr>
            <p:ph type="dt" idx="10"/>
          </p:nvPr>
        </p:nvSpPr>
        <p:spPr/>
        <p:txBody>
          <a:bodyPr/>
          <a:lstStyle/>
          <a:p>
            <a:r>
              <a:rPr lang="en-US" smtClean="0"/>
              <a:t>20140402@2025</a:t>
            </a:r>
            <a:endParaRPr lang="en-US"/>
          </a:p>
        </p:txBody>
      </p:sp>
      <p:sp>
        <p:nvSpPr>
          <p:cNvPr id="5" name="Footer Placeholder 4"/>
          <p:cNvSpPr>
            <a:spLocks noGrp="1"/>
          </p:cNvSpPr>
          <p:nvPr>
            <p:ph type="ftr" sz="quarter" idx="11"/>
          </p:nvPr>
        </p:nvSpPr>
        <p:spPr/>
        <p:txBody>
          <a:bodyPr/>
          <a:lstStyle/>
          <a:p>
            <a:r>
              <a:rPr lang="en-US" dirty="0" smtClean="0"/>
              <a:t>Arduino Course 2014 Main Track</a:t>
            </a:r>
            <a:endParaRPr lang="en-US" dirty="0"/>
          </a:p>
        </p:txBody>
      </p:sp>
      <p:sp>
        <p:nvSpPr>
          <p:cNvPr id="6" name="Slide Number Placeholder 5"/>
          <p:cNvSpPr>
            <a:spLocks noGrp="1"/>
          </p:cNvSpPr>
          <p:nvPr>
            <p:ph type="sldNum" sz="quarter" idx="12"/>
          </p:nvPr>
        </p:nvSpPr>
        <p:spPr/>
        <p:txBody>
          <a:bodyPr/>
          <a:lstStyle/>
          <a:p>
            <a:fld id="{1506A3B0-61D2-4B40-A582-CECA3FD8D618}" type="slidenum">
              <a:rPr lang="en-US" smtClean="0"/>
              <a:pPr/>
              <a:t>9</a:t>
            </a:fld>
            <a:endParaRPr lang="en-US"/>
          </a:p>
        </p:txBody>
      </p:sp>
    </p:spTree>
    <p:extLst>
      <p:ext uri="{BB962C8B-B14F-4D97-AF65-F5344CB8AC3E}">
        <p14:creationId xmlns:p14="http://schemas.microsoft.com/office/powerpoint/2010/main" val="237714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smtClean="0"/>
              <a:t>20140402@2025</a:t>
            </a:r>
            <a:endParaRPr lang="en-US"/>
          </a:p>
        </p:txBody>
      </p:sp>
      <p:sp>
        <p:nvSpPr>
          <p:cNvPr id="5" name="Footer Placeholder 4"/>
          <p:cNvSpPr>
            <a:spLocks noGrp="1"/>
          </p:cNvSpPr>
          <p:nvPr>
            <p:ph type="ftr" sz="quarter" idx="11"/>
          </p:nvPr>
        </p:nvSpPr>
        <p:spPr/>
        <p:txBody>
          <a:bodyPr/>
          <a:lstStyle/>
          <a:p>
            <a:r>
              <a:rPr lang="en-US" dirty="0" smtClean="0"/>
              <a:t>Arduino Course 2014 Main Track</a:t>
            </a:r>
            <a:endParaRPr lang="en-US" dirty="0"/>
          </a:p>
        </p:txBody>
      </p:sp>
      <p:sp>
        <p:nvSpPr>
          <p:cNvPr id="6" name="Slide Number Placeholder 5"/>
          <p:cNvSpPr>
            <a:spLocks noGrp="1"/>
          </p:cNvSpPr>
          <p:nvPr>
            <p:ph type="sldNum" sz="quarter" idx="12"/>
          </p:nvPr>
        </p:nvSpPr>
        <p:spPr/>
        <p:txBody>
          <a:bodyPr/>
          <a:lstStyle/>
          <a:p>
            <a:fld id="{1506A3B0-61D2-4B40-A582-CECA3FD8D618}" type="slidenum">
              <a:rPr lang="en-US" smtClean="0"/>
              <a:pPr/>
              <a:t>11</a:t>
            </a:fld>
            <a:endParaRPr lang="en-US"/>
          </a:p>
        </p:txBody>
      </p:sp>
    </p:spTree>
    <p:extLst>
      <p:ext uri="{BB962C8B-B14F-4D97-AF65-F5344CB8AC3E}">
        <p14:creationId xmlns:p14="http://schemas.microsoft.com/office/powerpoint/2010/main" val="3272934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p:txBody>
      </p:sp>
      <p:sp>
        <p:nvSpPr>
          <p:cNvPr id="4" name="Date Placeholder 3"/>
          <p:cNvSpPr>
            <a:spLocks noGrp="1"/>
          </p:cNvSpPr>
          <p:nvPr>
            <p:ph type="dt" idx="10"/>
          </p:nvPr>
        </p:nvSpPr>
        <p:spPr/>
        <p:txBody>
          <a:bodyPr/>
          <a:lstStyle/>
          <a:p>
            <a:r>
              <a:rPr lang="en-US" smtClean="0"/>
              <a:t>20140402@2025</a:t>
            </a:r>
            <a:endParaRPr lang="en-US"/>
          </a:p>
        </p:txBody>
      </p:sp>
      <p:sp>
        <p:nvSpPr>
          <p:cNvPr id="5" name="Footer Placeholder 4"/>
          <p:cNvSpPr>
            <a:spLocks noGrp="1"/>
          </p:cNvSpPr>
          <p:nvPr>
            <p:ph type="ftr" sz="quarter" idx="11"/>
          </p:nvPr>
        </p:nvSpPr>
        <p:spPr/>
        <p:txBody>
          <a:bodyPr/>
          <a:lstStyle/>
          <a:p>
            <a:r>
              <a:rPr lang="en-US" dirty="0" smtClean="0"/>
              <a:t>Arduino Course 2014 Main Track</a:t>
            </a:r>
            <a:endParaRPr lang="en-US" dirty="0"/>
          </a:p>
        </p:txBody>
      </p:sp>
      <p:sp>
        <p:nvSpPr>
          <p:cNvPr id="6" name="Slide Number Placeholder 5"/>
          <p:cNvSpPr>
            <a:spLocks noGrp="1"/>
          </p:cNvSpPr>
          <p:nvPr>
            <p:ph type="sldNum" sz="quarter" idx="12"/>
          </p:nvPr>
        </p:nvSpPr>
        <p:spPr/>
        <p:txBody>
          <a:bodyPr/>
          <a:lstStyle/>
          <a:p>
            <a:fld id="{1506A3B0-61D2-4B40-A582-CECA3FD8D618}" type="slidenum">
              <a:rPr lang="en-US" smtClean="0"/>
              <a:pPr/>
              <a:t>14</a:t>
            </a:fld>
            <a:endParaRPr lang="en-US"/>
          </a:p>
        </p:txBody>
      </p:sp>
    </p:spTree>
    <p:extLst>
      <p:ext uri="{BB962C8B-B14F-4D97-AF65-F5344CB8AC3E}">
        <p14:creationId xmlns:p14="http://schemas.microsoft.com/office/powerpoint/2010/main" val="2733862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p:txBody>
      </p:sp>
      <p:sp>
        <p:nvSpPr>
          <p:cNvPr id="4" name="Date Placeholder 3"/>
          <p:cNvSpPr>
            <a:spLocks noGrp="1"/>
          </p:cNvSpPr>
          <p:nvPr>
            <p:ph type="dt" idx="10"/>
          </p:nvPr>
        </p:nvSpPr>
        <p:spPr/>
        <p:txBody>
          <a:bodyPr/>
          <a:lstStyle/>
          <a:p>
            <a:r>
              <a:rPr lang="en-US" smtClean="0"/>
              <a:t>20140402@2025</a:t>
            </a:r>
            <a:endParaRPr lang="en-US"/>
          </a:p>
        </p:txBody>
      </p:sp>
      <p:sp>
        <p:nvSpPr>
          <p:cNvPr id="5" name="Footer Placeholder 4"/>
          <p:cNvSpPr>
            <a:spLocks noGrp="1"/>
          </p:cNvSpPr>
          <p:nvPr>
            <p:ph type="ftr" sz="quarter" idx="11"/>
          </p:nvPr>
        </p:nvSpPr>
        <p:spPr/>
        <p:txBody>
          <a:bodyPr/>
          <a:lstStyle/>
          <a:p>
            <a:r>
              <a:rPr lang="en-US" dirty="0" smtClean="0"/>
              <a:t>Arduino Course 2014 Main Track</a:t>
            </a:r>
            <a:endParaRPr lang="en-US" dirty="0"/>
          </a:p>
        </p:txBody>
      </p:sp>
      <p:sp>
        <p:nvSpPr>
          <p:cNvPr id="6" name="Slide Number Placeholder 5"/>
          <p:cNvSpPr>
            <a:spLocks noGrp="1"/>
          </p:cNvSpPr>
          <p:nvPr>
            <p:ph type="sldNum" sz="quarter" idx="12"/>
          </p:nvPr>
        </p:nvSpPr>
        <p:spPr/>
        <p:txBody>
          <a:bodyPr/>
          <a:lstStyle/>
          <a:p>
            <a:fld id="{1506A3B0-61D2-4B40-A582-CECA3FD8D618}" type="slidenum">
              <a:rPr lang="en-US" smtClean="0"/>
              <a:pPr/>
              <a:t>15</a:t>
            </a:fld>
            <a:endParaRPr lang="en-US"/>
          </a:p>
        </p:txBody>
      </p:sp>
    </p:spTree>
    <p:extLst>
      <p:ext uri="{BB962C8B-B14F-4D97-AF65-F5344CB8AC3E}">
        <p14:creationId xmlns:p14="http://schemas.microsoft.com/office/powerpoint/2010/main" val="135459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 Arduino Projects for the Evil Genius, Second Edition uses the Uno (easier).</a:t>
            </a:r>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hlinkClick r:id="rId3"/>
              </a:rPr>
              <a:t>http://www.jeremyblum.com/category/arduino-tutorials/</a:t>
            </a:r>
            <a:endParaRPr lang="en-US" dirty="0" smtClean="0"/>
          </a:p>
          <a:p>
            <a:endParaRPr lang="en-US" dirty="0"/>
          </a:p>
        </p:txBody>
      </p:sp>
      <p:sp>
        <p:nvSpPr>
          <p:cNvPr id="4" name="Date Placeholder 3"/>
          <p:cNvSpPr>
            <a:spLocks noGrp="1"/>
          </p:cNvSpPr>
          <p:nvPr>
            <p:ph type="dt" idx="10"/>
          </p:nvPr>
        </p:nvSpPr>
        <p:spPr/>
        <p:txBody>
          <a:bodyPr/>
          <a:lstStyle/>
          <a:p>
            <a:r>
              <a:rPr lang="en-US" smtClean="0"/>
              <a:t>20140402@2025</a:t>
            </a:r>
            <a:endParaRPr lang="en-US"/>
          </a:p>
        </p:txBody>
      </p:sp>
      <p:sp>
        <p:nvSpPr>
          <p:cNvPr id="5" name="Footer Placeholder 4"/>
          <p:cNvSpPr>
            <a:spLocks noGrp="1"/>
          </p:cNvSpPr>
          <p:nvPr>
            <p:ph type="ftr" sz="quarter" idx="11"/>
          </p:nvPr>
        </p:nvSpPr>
        <p:spPr/>
        <p:txBody>
          <a:bodyPr/>
          <a:lstStyle/>
          <a:p>
            <a:r>
              <a:rPr lang="en-US" dirty="0" smtClean="0"/>
              <a:t>Arduino Course 2014 Main Track</a:t>
            </a:r>
            <a:endParaRPr lang="en-US" dirty="0"/>
          </a:p>
        </p:txBody>
      </p:sp>
      <p:sp>
        <p:nvSpPr>
          <p:cNvPr id="6" name="Slide Number Placeholder 5"/>
          <p:cNvSpPr>
            <a:spLocks noGrp="1"/>
          </p:cNvSpPr>
          <p:nvPr>
            <p:ph type="sldNum" sz="quarter" idx="12"/>
          </p:nvPr>
        </p:nvSpPr>
        <p:spPr/>
        <p:txBody>
          <a:bodyPr/>
          <a:lstStyle/>
          <a:p>
            <a:fld id="{1506A3B0-61D2-4B40-A582-CECA3FD8D618}" type="slidenum">
              <a:rPr lang="en-US" smtClean="0"/>
              <a:pPr/>
              <a:t>19</a:t>
            </a:fld>
            <a:endParaRPr lang="en-US"/>
          </a:p>
        </p:txBody>
      </p:sp>
    </p:spTree>
    <p:extLst>
      <p:ext uri="{BB962C8B-B14F-4D97-AF65-F5344CB8AC3E}">
        <p14:creationId xmlns:p14="http://schemas.microsoft.com/office/powerpoint/2010/main" val="13766511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71509" y="1240507"/>
            <a:ext cx="7772491" cy="1142693"/>
          </a:xfrm>
        </p:spPr>
        <p:txBody>
          <a:bodyPr anchor="ctr" anchorCtr="0">
            <a:normAutofit/>
          </a:bodyPr>
          <a:lstStyle>
            <a:lvl1pPr algn="ctr">
              <a:spcBef>
                <a:spcPts val="300"/>
              </a:spcBef>
              <a:spcAft>
                <a:spcPts val="300"/>
              </a:spcAft>
              <a:defRPr sz="3200" i="1">
                <a:solidFill>
                  <a:srgbClr val="0A237A"/>
                </a:solidFill>
                <a:effectLst>
                  <a:outerShdw blurRad="38100" dist="38100" dir="2700000" algn="tl">
                    <a:srgbClr val="000000">
                      <a:alpha val="43137"/>
                    </a:srgbClr>
                  </a:outerShdw>
                </a:effectLst>
              </a:defRPr>
            </a:lvl1pPr>
          </a:lstStyle>
          <a:p>
            <a:r>
              <a:rPr lang="en-US" dirty="0" smtClean="0"/>
              <a:t>Title</a:t>
            </a:r>
            <a:endParaRPr lang="en-US" dirty="0"/>
          </a:p>
        </p:txBody>
      </p:sp>
      <p:sp>
        <p:nvSpPr>
          <p:cNvPr id="3" name="Subtitle 2"/>
          <p:cNvSpPr>
            <a:spLocks noGrp="1"/>
          </p:cNvSpPr>
          <p:nvPr>
            <p:ph type="subTitle" idx="1" hasCustomPrompt="1"/>
          </p:nvPr>
        </p:nvSpPr>
        <p:spPr>
          <a:xfrm>
            <a:off x="1371509" y="2888133"/>
            <a:ext cx="7772492" cy="1186074"/>
          </a:xfrm>
          <a:prstGeom prst="rect">
            <a:avLst/>
          </a:prstGeom>
        </p:spPr>
        <p:txBody>
          <a:bodyPr>
            <a:normAutofit/>
          </a:bodyPr>
          <a:lstStyle>
            <a:lvl1pPr marL="0" indent="0" algn="ctr">
              <a:buNone/>
              <a:defRPr sz="2400" i="1">
                <a:solidFill>
                  <a:srgbClr val="0A237A"/>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Date</a:t>
            </a:r>
            <a:endParaRPr lang="en-US" dirty="0"/>
          </a:p>
        </p:txBody>
      </p:sp>
      <p:pic>
        <p:nvPicPr>
          <p:cNvPr id="7" name="Picture 6" descr="apl_small_vertical_blue.png"/>
          <p:cNvPicPr>
            <a:picLocks noChangeAspect="1"/>
          </p:cNvPicPr>
          <p:nvPr/>
        </p:nvPicPr>
        <p:blipFill rotWithShape="1">
          <a:blip r:embed="rId2" cstate="print">
            <a:extLst>
              <a:ext uri="{28A0092B-C50C-407E-A947-70E740481C1C}">
                <a14:useLocalDpi xmlns:a14="http://schemas.microsoft.com/office/drawing/2010/main" val="0"/>
              </a:ext>
            </a:extLst>
          </a:blip>
          <a:srcRect r="2102" b="8895"/>
          <a:stretch/>
        </p:blipFill>
        <p:spPr>
          <a:xfrm>
            <a:off x="6383867" y="5177780"/>
            <a:ext cx="2760133" cy="1680220"/>
          </a:xfrm>
          <a:prstGeom prst="rect">
            <a:avLst/>
          </a:prstGeom>
        </p:spPr>
      </p:pic>
      <p:sp>
        <p:nvSpPr>
          <p:cNvPr id="9" name="Text Placeholder 8"/>
          <p:cNvSpPr>
            <a:spLocks noGrp="1"/>
          </p:cNvSpPr>
          <p:nvPr>
            <p:ph type="body" sz="quarter" idx="10" hasCustomPrompt="1"/>
          </p:nvPr>
        </p:nvSpPr>
        <p:spPr>
          <a:xfrm>
            <a:off x="1591734" y="4585830"/>
            <a:ext cx="4495195" cy="2063524"/>
          </a:xfrm>
          <a:prstGeom prst="rect">
            <a:avLst/>
          </a:prstGeom>
        </p:spPr>
        <p:txBody>
          <a:bodyPr anchor="b" anchorCtr="0">
            <a:normAutofit/>
          </a:bodyPr>
          <a:lstStyle>
            <a:lvl1pPr marL="0" indent="0" algn="l">
              <a:buNone/>
              <a:defRPr sz="1800" i="1" baseline="0">
                <a:solidFill>
                  <a:srgbClr val="0A237A"/>
                </a:solidFill>
                <a:effectLst>
                  <a:outerShdw blurRad="38100" dist="38100" dir="2700000" algn="tl">
                    <a:srgbClr val="000000">
                      <a:alpha val="43137"/>
                    </a:srgbClr>
                  </a:outerShdw>
                </a:effectLst>
              </a:defRPr>
            </a:lvl1pPr>
          </a:lstStyle>
          <a:p>
            <a:pPr lvl="0"/>
            <a:r>
              <a:rPr lang="en-US" dirty="0" smtClean="0"/>
              <a:t>Name</a:t>
            </a:r>
            <a:br>
              <a:rPr lang="en-US" dirty="0" smtClean="0"/>
            </a:br>
            <a:r>
              <a:rPr lang="en-US" dirty="0" smtClean="0"/>
              <a:t>Title</a:t>
            </a:r>
            <a:br>
              <a:rPr lang="en-US" dirty="0" smtClean="0"/>
            </a:br>
            <a:r>
              <a:rPr lang="en-US" dirty="0" smtClean="0"/>
              <a:t>Contact info</a:t>
            </a:r>
            <a:endParaRPr lang="en-US" dirty="0"/>
          </a:p>
        </p:txBody>
      </p:sp>
      <p:pic>
        <p:nvPicPr>
          <p:cNvPr id="5" name="Picture 4" descr="PPT Template Bar Vertical Flat indexe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6858000"/>
          </a:xfrm>
          <a:prstGeom prst="rect">
            <a:avLst/>
          </a:prstGeom>
        </p:spPr>
      </p:pic>
    </p:spTree>
    <p:extLst>
      <p:ext uri="{BB962C8B-B14F-4D97-AF65-F5344CB8AC3E}">
        <p14:creationId xmlns:p14="http://schemas.microsoft.com/office/powerpoint/2010/main" val="20410749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2"/>
          <p:cNvSpPr>
            <a:spLocks noGrp="1"/>
          </p:cNvSpPr>
          <p:nvPr>
            <p:ph idx="1"/>
          </p:nvPr>
        </p:nvSpPr>
        <p:spPr>
          <a:xfrm>
            <a:off x="457200" y="1126398"/>
            <a:ext cx="8228542" cy="5257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6261405"/>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3 Line Title Templat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1216152"/>
          </a:xfrm>
          <a:prstGeom prst="rect">
            <a:avLst/>
          </a:prstGeom>
        </p:spPr>
      </p:pic>
      <p:sp>
        <p:nvSpPr>
          <p:cNvPr id="2" name="Title 1"/>
          <p:cNvSpPr>
            <a:spLocks noGrp="1"/>
          </p:cNvSpPr>
          <p:nvPr>
            <p:ph type="title" hasCustomPrompt="1"/>
          </p:nvPr>
        </p:nvSpPr>
        <p:spPr>
          <a:xfrm>
            <a:off x="241200" y="-16934"/>
            <a:ext cx="8229600" cy="1224425"/>
          </a:xfrm>
        </p:spPr>
        <p:txBody>
          <a:bodyPr anchor="b" anchorCtr="0">
            <a:normAutofit/>
          </a:bodyPr>
          <a:lstStyle>
            <a:lvl1pPr>
              <a:defRPr sz="2800" baseline="0"/>
            </a:lvl1pPr>
          </a:lstStyle>
          <a:p>
            <a:r>
              <a:rPr lang="en-US" dirty="0" smtClean="0"/>
              <a:t>Click to edit Master title style:</a:t>
            </a:r>
            <a:br>
              <a:rPr lang="en-US" dirty="0" smtClean="0"/>
            </a:br>
            <a:r>
              <a:rPr lang="en-US" dirty="0" smtClean="0"/>
              <a:t>Two or Three Lines</a:t>
            </a:r>
            <a:br>
              <a:rPr lang="en-US" dirty="0" smtClean="0"/>
            </a:br>
            <a:r>
              <a:rPr lang="en-US" dirty="0" smtClean="0"/>
              <a:t>of Title Text</a:t>
            </a:r>
            <a:endParaRPr lang="en-US" dirty="0"/>
          </a:p>
        </p:txBody>
      </p:sp>
      <p:sp>
        <p:nvSpPr>
          <p:cNvPr id="3" name="Content Placeholder 2"/>
          <p:cNvSpPr>
            <a:spLocks noGrp="1"/>
          </p:cNvSpPr>
          <p:nvPr>
            <p:ph idx="1"/>
          </p:nvPr>
        </p:nvSpPr>
        <p:spPr>
          <a:xfrm>
            <a:off x="457200" y="1374513"/>
            <a:ext cx="8229600" cy="499242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2666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Template">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281800" y="1126063"/>
            <a:ext cx="4222800" cy="5257800"/>
          </a:xfrm>
          <a:prstGeom prst="rect">
            <a:avLst/>
          </a:prstGeo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2063" y="1126063"/>
            <a:ext cx="4224528" cy="5257800"/>
          </a:xfrm>
          <a:prstGeom prst="rect">
            <a:avLst/>
          </a:prstGeo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5993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3871850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Back Cover">
    <p:spTree>
      <p:nvGrpSpPr>
        <p:cNvPr id="1" name=""/>
        <p:cNvGrpSpPr/>
        <p:nvPr/>
      </p:nvGrpSpPr>
      <p:grpSpPr>
        <a:xfrm>
          <a:off x="0" y="0"/>
          <a:ext cx="0" cy="0"/>
          <a:chOff x="0" y="0"/>
          <a:chExt cx="0" cy="0"/>
        </a:xfrm>
      </p:grpSpPr>
      <p:pic>
        <p:nvPicPr>
          <p:cNvPr id="2" name="Picture 1" descr="apl_small_vertical_blu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533" y="1536046"/>
            <a:ext cx="5096934" cy="3334084"/>
          </a:xfrm>
          <a:prstGeom prst="rect">
            <a:avLst/>
          </a:prstGeom>
        </p:spPr>
      </p:pic>
    </p:spTree>
    <p:extLst>
      <p:ext uri="{BB962C8B-B14F-4D97-AF65-F5344CB8AC3E}">
        <p14:creationId xmlns:p14="http://schemas.microsoft.com/office/powerpoint/2010/main" val="38394441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8435" name="Rectangle 3"/>
          <p:cNvSpPr>
            <a:spLocks noGrp="1" noChangeArrowheads="1"/>
          </p:cNvSpPr>
          <p:nvPr>
            <p:ph type="subTitle" idx="1"/>
          </p:nvPr>
        </p:nvSpPr>
        <p:spPr bwMode="black">
          <a:xfrm>
            <a:off x="1041400" y="3133725"/>
            <a:ext cx="4827588" cy="1177925"/>
          </a:xfrm>
        </p:spPr>
        <p:txBody>
          <a:bodyPr/>
          <a:lstStyle>
            <a:lvl1pPr marL="0" indent="0" algn="ctr">
              <a:spcAft>
                <a:spcPct val="0"/>
              </a:spcAft>
              <a:buFont typeface="Wingdings" pitchFamily="2" charset="2"/>
              <a:buNone/>
              <a:defRPr sz="2800" i="1">
                <a:solidFill>
                  <a:schemeClr val="tx2"/>
                </a:solidFill>
              </a:defRPr>
            </a:lvl1pPr>
          </a:lstStyle>
          <a:p>
            <a:r>
              <a:rPr lang="en-US"/>
              <a:t>Click to edit Master subtitle style</a:t>
            </a:r>
          </a:p>
        </p:txBody>
      </p:sp>
      <p:sp>
        <p:nvSpPr>
          <p:cNvPr id="18438" name="Rectangle 6"/>
          <p:cNvSpPr>
            <a:spLocks noGrp="1" noChangeArrowheads="1"/>
          </p:cNvSpPr>
          <p:nvPr>
            <p:ph type="ctrTitle"/>
          </p:nvPr>
        </p:nvSpPr>
        <p:spPr bwMode="black">
          <a:xfrm>
            <a:off x="523875" y="1431925"/>
            <a:ext cx="5862638" cy="1470025"/>
          </a:xfrm>
        </p:spPr>
        <p:txBody>
          <a:bodyPr/>
          <a:lstStyle>
            <a:lvl1pPr algn="ctr">
              <a:lnSpc>
                <a:spcPct val="85000"/>
              </a:lnSpc>
              <a:defRPr sz="3600"/>
            </a:lvl1pPr>
          </a:lstStyle>
          <a:p>
            <a:r>
              <a:rPr lang="en-US" dirty="0"/>
              <a:t>Click to edit Master title style</a:t>
            </a:r>
          </a:p>
        </p:txBody>
      </p:sp>
      <p:sp>
        <p:nvSpPr>
          <p:cNvPr id="18456" name="Rectangle 24"/>
          <p:cNvSpPr>
            <a:spLocks noGrp="1" noChangeArrowheads="1"/>
          </p:cNvSpPr>
          <p:nvPr>
            <p:ph type="dt" sz="half" idx="2"/>
          </p:nvPr>
        </p:nvSpPr>
        <p:spPr>
          <a:xfrm>
            <a:off x="6640513" y="6362700"/>
            <a:ext cx="2133600" cy="198438"/>
          </a:xfrm>
          <a:prstGeom prst="rect">
            <a:avLst/>
          </a:prstGeom>
        </p:spPr>
        <p:txBody>
          <a:bodyPr/>
          <a:lstStyle>
            <a:lvl1pPr>
              <a:defRPr>
                <a:solidFill>
                  <a:srgbClr val="A5845D"/>
                </a:solidFill>
              </a:defRPr>
            </a:lvl1pPr>
          </a:lstStyle>
          <a:p>
            <a:endParaRPr lang="en-US"/>
          </a:p>
        </p:txBody>
      </p:sp>
      <p:pic>
        <p:nvPicPr>
          <p:cNvPr id="2" name="687ac6c9-b0b7-4233-9d21-4c6cef00467d" descr="B6DABBB3-0377-4BAD-AC9F-F675CA9116B3@vcaantech"/>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39730" y="4587866"/>
            <a:ext cx="1300222" cy="133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0125922"/>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9144000" cy="914400"/>
          </a:xfrm>
          <a:prstGeom prst="rect">
            <a:avLst/>
          </a:prstGeom>
        </p:spPr>
      </p:pic>
      <p:sp>
        <p:nvSpPr>
          <p:cNvPr id="2" name="Title Placeholder 1"/>
          <p:cNvSpPr>
            <a:spLocks noGrp="1"/>
          </p:cNvSpPr>
          <p:nvPr>
            <p:ph type="title"/>
          </p:nvPr>
        </p:nvSpPr>
        <p:spPr>
          <a:xfrm>
            <a:off x="241200" y="71739"/>
            <a:ext cx="8766000" cy="803443"/>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pic>
        <p:nvPicPr>
          <p:cNvPr id="7" name="Picture 6" descr="apl_small_shield_blue.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51624" y="6460067"/>
            <a:ext cx="361925" cy="370474"/>
          </a:xfrm>
          <a:prstGeom prst="rect">
            <a:avLst/>
          </a:prstGeom>
        </p:spPr>
      </p:pic>
      <p:cxnSp>
        <p:nvCxnSpPr>
          <p:cNvPr id="9" name="Straight Connector 8"/>
          <p:cNvCxnSpPr/>
          <p:nvPr/>
        </p:nvCxnSpPr>
        <p:spPr>
          <a:xfrm>
            <a:off x="168274" y="6635750"/>
            <a:ext cx="8474076" cy="0"/>
          </a:xfrm>
          <a:prstGeom prst="line">
            <a:avLst/>
          </a:prstGeom>
          <a:ln>
            <a:solidFill>
              <a:schemeClr val="tx2"/>
            </a:solidFill>
            <a:tailEnd type="none" w="med" len="lg"/>
          </a:ln>
        </p:spPr>
        <p:style>
          <a:lnRef idx="1">
            <a:schemeClr val="dk1"/>
          </a:lnRef>
          <a:fillRef idx="0">
            <a:schemeClr val="dk1"/>
          </a:fillRef>
          <a:effectRef idx="0">
            <a:schemeClr val="dk1"/>
          </a:effectRef>
          <a:fontRef idx="minor">
            <a:schemeClr val="tx1"/>
          </a:fontRef>
        </p:style>
      </p:cxnSp>
      <p:sp>
        <p:nvSpPr>
          <p:cNvPr id="16" name="Text Box 24"/>
          <p:cNvSpPr txBox="1">
            <a:spLocks noChangeArrowheads="1"/>
          </p:cNvSpPr>
          <p:nvPr/>
        </p:nvSpPr>
        <p:spPr bwMode="auto">
          <a:xfrm>
            <a:off x="79060" y="6636866"/>
            <a:ext cx="312906" cy="215444"/>
          </a:xfrm>
          <a:prstGeom prst="rect">
            <a:avLst/>
          </a:prstGeom>
          <a:noFill/>
          <a:ln w="9525">
            <a:noFill/>
            <a:miter lim="800000"/>
            <a:headEnd/>
            <a:tailEnd/>
          </a:ln>
          <a:effec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fld id="{3D10290D-4606-4C02-B498-50EFD41AC8B6}" type="slidenum">
              <a:rPr kumimoji="0" lang="en-US" sz="800" b="0" i="0" u="none" strike="noStrike" kern="0" cap="none" spc="0" normalizeH="0" baseline="0" noProof="0">
                <a:ln>
                  <a:noFill/>
                </a:ln>
                <a:solidFill>
                  <a:schemeClr val="tx1">
                    <a:alpha val="60000"/>
                  </a:schemeClr>
                </a:solidFill>
                <a:effectLst/>
                <a:uLnTx/>
                <a:uFillTx/>
              </a:rPr>
              <a:pPr marL="0" marR="0" lvl="0" indent="0" algn="l"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chemeClr val="tx1">
                  <a:alpha val="60000"/>
                </a:schemeClr>
              </a:solidFill>
              <a:effectLst/>
              <a:uLnTx/>
              <a:uFillTx/>
            </a:endParaRPr>
          </a:p>
        </p:txBody>
      </p:sp>
      <p:sp>
        <p:nvSpPr>
          <p:cNvPr id="17" name="Text Placeholder 2"/>
          <p:cNvSpPr>
            <a:spLocks noGrp="1"/>
          </p:cNvSpPr>
          <p:nvPr>
            <p:ph type="body" idx="1"/>
          </p:nvPr>
        </p:nvSpPr>
        <p:spPr>
          <a:xfrm>
            <a:off x="457200" y="1126399"/>
            <a:ext cx="8229600" cy="5257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423672" y="1066800"/>
            <a:ext cx="526256" cy="539750"/>
          </a:xfrm>
          <a:prstGeom prst="rect">
            <a:avLst/>
          </a:prstGeom>
        </p:spPr>
      </p:pic>
    </p:spTree>
    <p:extLst>
      <p:ext uri="{BB962C8B-B14F-4D97-AF65-F5344CB8AC3E}">
        <p14:creationId xmlns:p14="http://schemas.microsoft.com/office/powerpoint/2010/main" val="76959792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Lst>
  <p:transition spd="med">
    <p:fade/>
  </p:transition>
  <p:timing>
    <p:tnLst>
      <p:par>
        <p:cTn id="1" dur="indefinite" restart="never" nodeType="tmRoot"/>
      </p:par>
    </p:tnLst>
  </p:timing>
  <p:hf sldNum="0" hdr="0" ftr="0" dt="0"/>
  <p:txStyles>
    <p:titleStyle>
      <a:lvl1pPr algn="l" defTabSz="457200" rtl="0" eaLnBrk="1" latinLnBrk="0" hangingPunct="1">
        <a:lnSpc>
          <a:spcPct val="90000"/>
        </a:lnSpc>
        <a:spcBef>
          <a:spcPct val="0"/>
        </a:spcBef>
        <a:buNone/>
        <a:defRPr sz="2800" b="1" i="1" u="none" kern="1200">
          <a:solidFill>
            <a:schemeClr val="bg1"/>
          </a:solidFill>
          <a:effectLst>
            <a:outerShdw blurRad="38100" dist="38100" dir="2700000" algn="tl">
              <a:srgbClr val="000000">
                <a:alpha val="43137"/>
              </a:srgbClr>
            </a:outerShdw>
          </a:effectLst>
          <a:latin typeface="Arial"/>
          <a:ea typeface="+mj-ea"/>
          <a:cs typeface="Arial"/>
        </a:defRPr>
      </a:lvl1pPr>
    </p:titleStyle>
    <p:bodyStyle>
      <a:lvl1pPr marL="230188" indent="-230188" algn="l" defTabSz="457200" rtl="0" eaLnBrk="1" latinLnBrk="0" hangingPunct="1">
        <a:lnSpc>
          <a:spcPct val="100000"/>
        </a:lnSpc>
        <a:spcBef>
          <a:spcPts val="300"/>
        </a:spcBef>
        <a:spcAft>
          <a:spcPts val="300"/>
        </a:spcAft>
        <a:buClrTx/>
        <a:buFont typeface="Wingdings" charset="2"/>
        <a:buChar char="§"/>
        <a:defRPr sz="2000" b="1" kern="1200">
          <a:solidFill>
            <a:srgbClr val="0A237A"/>
          </a:solidFill>
          <a:latin typeface="+mn-lt"/>
          <a:ea typeface="+mn-ea"/>
          <a:cs typeface="+mn-cs"/>
        </a:defRPr>
      </a:lvl1pPr>
      <a:lvl2pPr marL="627063" indent="-228600" algn="l" defTabSz="457200" rtl="0" eaLnBrk="1" latinLnBrk="0" hangingPunct="1">
        <a:lnSpc>
          <a:spcPct val="100000"/>
        </a:lnSpc>
        <a:spcBef>
          <a:spcPts val="300"/>
        </a:spcBef>
        <a:spcAft>
          <a:spcPts val="300"/>
        </a:spcAft>
        <a:buClrTx/>
        <a:buSzPct val="75000"/>
        <a:buFont typeface="Wingdings" charset="2"/>
        <a:buChar char="Ø"/>
        <a:defRPr sz="1800" b="1" kern="1200">
          <a:solidFill>
            <a:schemeClr val="tx1"/>
          </a:solidFill>
          <a:latin typeface="+mn-lt"/>
          <a:ea typeface="+mn-ea"/>
          <a:cs typeface="+mn-cs"/>
        </a:defRPr>
      </a:lvl2pPr>
      <a:lvl3pPr marL="1033463" indent="-228600" algn="l" defTabSz="457200" rtl="0" eaLnBrk="1" latinLnBrk="0" hangingPunct="1">
        <a:lnSpc>
          <a:spcPct val="100000"/>
        </a:lnSpc>
        <a:spcBef>
          <a:spcPts val="300"/>
        </a:spcBef>
        <a:spcAft>
          <a:spcPts val="300"/>
        </a:spcAft>
        <a:buClrTx/>
        <a:buFont typeface="Lucida Grande"/>
        <a:buChar char="–"/>
        <a:defRPr sz="1600" b="1" kern="1200">
          <a:solidFill>
            <a:schemeClr val="tx1"/>
          </a:solidFill>
          <a:latin typeface="+mn-lt"/>
          <a:ea typeface="+mn-ea"/>
          <a:cs typeface="+mn-cs"/>
        </a:defRPr>
      </a:lvl3pPr>
      <a:lvl4pPr marL="1430338" indent="-228600" algn="l" defTabSz="457200" rtl="0" eaLnBrk="1" latinLnBrk="0" hangingPunct="1">
        <a:lnSpc>
          <a:spcPct val="100000"/>
        </a:lnSpc>
        <a:spcBef>
          <a:spcPts val="300"/>
        </a:spcBef>
        <a:spcAft>
          <a:spcPts val="300"/>
        </a:spcAft>
        <a:buClrTx/>
        <a:buFont typeface="Arial"/>
        <a:buChar char="•"/>
        <a:defRPr sz="1600" b="1" kern="1200">
          <a:solidFill>
            <a:schemeClr val="tx1"/>
          </a:solidFill>
          <a:latin typeface="+mn-lt"/>
          <a:ea typeface="+mn-ea"/>
          <a:cs typeface="+mn-cs"/>
        </a:defRPr>
      </a:lvl4pPr>
      <a:lvl5pPr marL="1828800" indent="-228600" algn="l" defTabSz="457200" rtl="0" eaLnBrk="1" latinLnBrk="0" hangingPunct="1">
        <a:lnSpc>
          <a:spcPct val="100000"/>
        </a:lnSpc>
        <a:spcBef>
          <a:spcPts val="300"/>
        </a:spcBef>
        <a:spcAft>
          <a:spcPts val="300"/>
        </a:spcAft>
        <a:buClrTx/>
        <a:buSzPct val="75000"/>
        <a:buFont typeface="Wingdings" charset="2"/>
        <a:buChar char="v"/>
        <a:defRPr sz="1600" b="1"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image" Target="../media/image3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eg"/><Relationship Id="rId4" Type="http://schemas.openxmlformats.org/officeDocument/2006/relationships/image" Target="../media/image2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adafruit.com/lesson-0-getting-started" TargetMode="External"/><Relationship Id="rId7" Type="http://schemas.openxmlformats.org/officeDocument/2006/relationships/image" Target="../media/image34.png"/><Relationship Id="rId2" Type="http://schemas.openxmlformats.org/officeDocument/2006/relationships/hyperlink" Target="https://learn.adafruit.com/category/learn-arduino" TargetMode="Externa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makezine.com/category/electronics/arduino/"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37.jpe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jpg"/><Relationship Id="rId13" Type="http://schemas.openxmlformats.org/officeDocument/2006/relationships/image" Target="../media/image23.jpg"/><Relationship Id="rId3" Type="http://schemas.openxmlformats.org/officeDocument/2006/relationships/image" Target="../media/image13.jpg"/><Relationship Id="rId7" Type="http://schemas.openxmlformats.org/officeDocument/2006/relationships/image" Target="../media/image17.jpg"/><Relationship Id="rId12" Type="http://schemas.openxmlformats.org/officeDocument/2006/relationships/image" Target="../media/image22.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g"/><Relationship Id="rId11" Type="http://schemas.openxmlformats.org/officeDocument/2006/relationships/image" Target="../media/image21.jpg"/><Relationship Id="rId5" Type="http://schemas.openxmlformats.org/officeDocument/2006/relationships/image" Target="../media/image15.jpg"/><Relationship Id="rId10" Type="http://schemas.openxmlformats.org/officeDocument/2006/relationships/image" Target="../media/image20.jpeg"/><Relationship Id="rId4" Type="http://schemas.openxmlformats.org/officeDocument/2006/relationships/image" Target="../media/image14.jpg"/><Relationship Id="rId9" Type="http://schemas.openxmlformats.org/officeDocument/2006/relationships/image" Target="../media/image19.jpeg"/><Relationship Id="rId14" Type="http://schemas.openxmlformats.org/officeDocument/2006/relationships/image" Target="../media/image2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subTitle" idx="1"/>
          </p:nvPr>
        </p:nvSpPr>
        <p:spPr>
          <a:xfrm>
            <a:off x="1133475" y="3028950"/>
            <a:ext cx="4827588" cy="1177925"/>
          </a:xfrm>
          <a:noFill/>
          <a:ln/>
        </p:spPr>
        <p:txBody>
          <a:bodyPr>
            <a:normAutofit/>
          </a:bodyPr>
          <a:lstStyle/>
          <a:p>
            <a:r>
              <a:rPr lang="en-US" sz="2000" dirty="0" smtClean="0">
                <a:solidFill>
                  <a:schemeClr val="tx1"/>
                </a:solidFill>
              </a:rPr>
              <a:t>May 12, 2014</a:t>
            </a:r>
          </a:p>
          <a:p>
            <a:r>
              <a:rPr lang="en-US" sz="2000" dirty="0" smtClean="0">
                <a:solidFill>
                  <a:schemeClr val="tx1"/>
                </a:solidFill>
              </a:rPr>
              <a:t>Tara Echlin &amp; Team</a:t>
            </a:r>
            <a:endParaRPr lang="en-US" sz="2000" dirty="0">
              <a:solidFill>
                <a:schemeClr val="tx1"/>
              </a:solidFill>
            </a:endParaRPr>
          </a:p>
        </p:txBody>
      </p:sp>
      <p:sp>
        <p:nvSpPr>
          <p:cNvPr id="23554" name="Rectangle 2"/>
          <p:cNvSpPr>
            <a:spLocks noGrp="1" noChangeArrowheads="1"/>
          </p:cNvSpPr>
          <p:nvPr>
            <p:ph type="ctrTitle"/>
          </p:nvPr>
        </p:nvSpPr>
        <p:spPr>
          <a:xfrm>
            <a:off x="523874" y="862013"/>
            <a:ext cx="6486525" cy="1470025"/>
          </a:xfrm>
        </p:spPr>
        <p:txBody>
          <a:bodyPr/>
          <a:lstStyle/>
          <a:p>
            <a:r>
              <a:rPr lang="en-US" sz="2800" dirty="0" smtClean="0">
                <a:solidFill>
                  <a:schemeClr val="tx1"/>
                </a:solidFill>
              </a:rPr>
              <a:t>APL Arduino Course </a:t>
            </a:r>
            <a:r>
              <a:rPr lang="en-US" sz="2400" dirty="0" smtClean="0">
                <a:solidFill>
                  <a:schemeClr val="tx1"/>
                </a:solidFill>
              </a:rPr>
              <a:t/>
            </a:r>
            <a:br>
              <a:rPr lang="en-US" sz="2400" dirty="0" smtClean="0">
                <a:solidFill>
                  <a:schemeClr val="tx1"/>
                </a:solidFill>
              </a:rPr>
            </a:br>
            <a:r>
              <a:rPr lang="en-US" sz="2000" dirty="0" smtClean="0">
                <a:solidFill>
                  <a:schemeClr val="tx1"/>
                </a:solidFill>
              </a:rPr>
              <a:t>Spring 2014 Edition</a:t>
            </a:r>
            <a:r>
              <a:rPr lang="en-US" dirty="0" smtClean="0">
                <a:solidFill>
                  <a:schemeClr val="tx1"/>
                </a:solidFill>
              </a:rPr>
              <a:t/>
            </a:r>
            <a:br>
              <a:rPr lang="en-US" dirty="0" smtClean="0">
                <a:solidFill>
                  <a:schemeClr val="tx1"/>
                </a:solidFill>
              </a:rPr>
            </a:br>
            <a:r>
              <a:rPr lang="en-US" dirty="0" smtClean="0">
                <a:solidFill>
                  <a:schemeClr val="tx1"/>
                </a:solidFill>
              </a:rPr>
              <a:t>Introduction</a:t>
            </a:r>
            <a:endParaRPr lang="en-US" dirty="0">
              <a:solidFill>
                <a:schemeClr val="tx1"/>
              </a:solidFill>
            </a:endParaRPr>
          </a:p>
        </p:txBody>
      </p:sp>
    </p:spTree>
    <p:extLst>
      <p:ext uri="{BB962C8B-B14F-4D97-AF65-F5344CB8AC3E}">
        <p14:creationId xmlns:p14="http://schemas.microsoft.com/office/powerpoint/2010/main" val="195499910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Your Arduino Uno R3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9669568"/>
              </p:ext>
            </p:extLst>
          </p:nvPr>
        </p:nvGraphicFramePr>
        <p:xfrm>
          <a:off x="457200" y="1424413"/>
          <a:ext cx="8228012" cy="4663224"/>
        </p:xfrm>
        <a:graphic>
          <a:graphicData uri="http://schemas.openxmlformats.org/drawingml/2006/table">
            <a:tbl>
              <a:tblPr/>
              <a:tblGrid>
                <a:gridCol w="4114006"/>
                <a:gridCol w="4114006"/>
              </a:tblGrid>
              <a:tr h="365689">
                <a:tc>
                  <a:txBody>
                    <a:bodyPr/>
                    <a:lstStyle/>
                    <a:p>
                      <a:pPr algn="l"/>
                      <a:r>
                        <a:rPr lang="en-US" sz="1800" dirty="0"/>
                        <a:t>Microcontroller</a:t>
                      </a:r>
                    </a:p>
                  </a:txBody>
                  <a:tcPr marL="91422" marR="91422" marT="45711" marB="45711" anchor="ctr">
                    <a:lnL>
                      <a:noFill/>
                    </a:lnL>
                    <a:lnR>
                      <a:noFill/>
                    </a:lnR>
                    <a:lnT>
                      <a:noFill/>
                    </a:lnT>
                    <a:lnB>
                      <a:noFill/>
                    </a:lnB>
                  </a:tcPr>
                </a:tc>
                <a:tc>
                  <a:txBody>
                    <a:bodyPr/>
                    <a:lstStyle/>
                    <a:p>
                      <a:pPr algn="l"/>
                      <a:r>
                        <a:rPr lang="en-US" sz="1800"/>
                        <a:t>ATmega328</a:t>
                      </a:r>
                    </a:p>
                  </a:txBody>
                  <a:tcPr marL="91422" marR="91422" marT="45711" marB="45711" anchor="ctr">
                    <a:lnL>
                      <a:noFill/>
                    </a:lnL>
                    <a:lnR>
                      <a:noFill/>
                    </a:lnR>
                    <a:lnT>
                      <a:noFill/>
                    </a:lnT>
                    <a:lnB>
                      <a:noFill/>
                    </a:lnB>
                  </a:tcPr>
                </a:tc>
              </a:tr>
              <a:tr h="365689">
                <a:tc>
                  <a:txBody>
                    <a:bodyPr/>
                    <a:lstStyle/>
                    <a:p>
                      <a:pPr algn="l"/>
                      <a:r>
                        <a:rPr lang="en-US" sz="1800"/>
                        <a:t>Operating Voltage</a:t>
                      </a:r>
                    </a:p>
                  </a:txBody>
                  <a:tcPr marL="91422" marR="91422" marT="45711" marB="45711" anchor="ctr">
                    <a:lnL>
                      <a:noFill/>
                    </a:lnL>
                    <a:lnR>
                      <a:noFill/>
                    </a:lnR>
                    <a:lnT>
                      <a:noFill/>
                    </a:lnT>
                    <a:lnB>
                      <a:noFill/>
                    </a:lnB>
                  </a:tcPr>
                </a:tc>
                <a:tc>
                  <a:txBody>
                    <a:bodyPr/>
                    <a:lstStyle/>
                    <a:p>
                      <a:pPr algn="l"/>
                      <a:r>
                        <a:rPr lang="en-US" sz="1800"/>
                        <a:t>5V</a:t>
                      </a:r>
                    </a:p>
                  </a:txBody>
                  <a:tcPr marL="91422" marR="91422" marT="45711" marB="45711" anchor="ctr">
                    <a:lnL>
                      <a:noFill/>
                    </a:lnL>
                    <a:lnR>
                      <a:noFill/>
                    </a:lnR>
                    <a:lnT>
                      <a:noFill/>
                    </a:lnT>
                    <a:lnB>
                      <a:noFill/>
                    </a:lnB>
                  </a:tcPr>
                </a:tc>
              </a:tr>
              <a:tr h="365689">
                <a:tc>
                  <a:txBody>
                    <a:bodyPr/>
                    <a:lstStyle/>
                    <a:p>
                      <a:pPr algn="l"/>
                      <a:r>
                        <a:rPr lang="en-US" sz="1800"/>
                        <a:t>Input Voltage (recommended)</a:t>
                      </a:r>
                    </a:p>
                  </a:txBody>
                  <a:tcPr marL="91422" marR="91422" marT="45711" marB="45711" anchor="ctr">
                    <a:lnL>
                      <a:noFill/>
                    </a:lnL>
                    <a:lnR>
                      <a:noFill/>
                    </a:lnR>
                    <a:lnT>
                      <a:noFill/>
                    </a:lnT>
                    <a:lnB>
                      <a:noFill/>
                    </a:lnB>
                  </a:tcPr>
                </a:tc>
                <a:tc>
                  <a:txBody>
                    <a:bodyPr/>
                    <a:lstStyle/>
                    <a:p>
                      <a:pPr algn="l"/>
                      <a:r>
                        <a:rPr lang="en-US" sz="1800"/>
                        <a:t>7-12V</a:t>
                      </a:r>
                    </a:p>
                  </a:txBody>
                  <a:tcPr marL="91422" marR="91422" marT="45711" marB="45711" anchor="ctr">
                    <a:lnL>
                      <a:noFill/>
                    </a:lnL>
                    <a:lnR>
                      <a:noFill/>
                    </a:lnR>
                    <a:lnT>
                      <a:noFill/>
                    </a:lnT>
                    <a:lnB>
                      <a:noFill/>
                    </a:lnB>
                  </a:tcPr>
                </a:tc>
              </a:tr>
              <a:tr h="365689">
                <a:tc>
                  <a:txBody>
                    <a:bodyPr/>
                    <a:lstStyle/>
                    <a:p>
                      <a:pPr algn="l"/>
                      <a:r>
                        <a:rPr lang="en-US" sz="1800"/>
                        <a:t>Input Voltage (limits)</a:t>
                      </a:r>
                    </a:p>
                  </a:txBody>
                  <a:tcPr marL="91422" marR="91422" marT="45711" marB="45711" anchor="ctr">
                    <a:lnL>
                      <a:noFill/>
                    </a:lnL>
                    <a:lnR>
                      <a:noFill/>
                    </a:lnR>
                    <a:lnT>
                      <a:noFill/>
                    </a:lnT>
                    <a:lnB>
                      <a:noFill/>
                    </a:lnB>
                  </a:tcPr>
                </a:tc>
                <a:tc>
                  <a:txBody>
                    <a:bodyPr/>
                    <a:lstStyle/>
                    <a:p>
                      <a:pPr algn="l"/>
                      <a:r>
                        <a:rPr lang="en-US" sz="1800"/>
                        <a:t>6-20V</a:t>
                      </a:r>
                    </a:p>
                  </a:txBody>
                  <a:tcPr marL="91422" marR="91422" marT="45711" marB="45711" anchor="ctr">
                    <a:lnL>
                      <a:noFill/>
                    </a:lnL>
                    <a:lnR>
                      <a:noFill/>
                    </a:lnR>
                    <a:lnT>
                      <a:noFill/>
                    </a:lnT>
                    <a:lnB>
                      <a:noFill/>
                    </a:lnB>
                  </a:tcPr>
                </a:tc>
              </a:tr>
              <a:tr h="365689">
                <a:tc>
                  <a:txBody>
                    <a:bodyPr/>
                    <a:lstStyle/>
                    <a:p>
                      <a:pPr algn="l"/>
                      <a:r>
                        <a:rPr lang="en-US" sz="1800"/>
                        <a:t>Digital I/O Pins</a:t>
                      </a:r>
                    </a:p>
                  </a:txBody>
                  <a:tcPr marL="91422" marR="91422" marT="45711" marB="45711" anchor="ctr">
                    <a:lnL>
                      <a:noFill/>
                    </a:lnL>
                    <a:lnR>
                      <a:noFill/>
                    </a:lnR>
                    <a:lnT>
                      <a:noFill/>
                    </a:lnT>
                    <a:lnB>
                      <a:noFill/>
                    </a:lnB>
                  </a:tcPr>
                </a:tc>
                <a:tc>
                  <a:txBody>
                    <a:bodyPr/>
                    <a:lstStyle/>
                    <a:p>
                      <a:pPr algn="l"/>
                      <a:r>
                        <a:rPr lang="en-US" sz="1800"/>
                        <a:t>14 (of which 6 provide PWM output)</a:t>
                      </a:r>
                    </a:p>
                  </a:txBody>
                  <a:tcPr marL="91422" marR="91422" marT="45711" marB="45711" anchor="ctr">
                    <a:lnL>
                      <a:noFill/>
                    </a:lnL>
                    <a:lnR>
                      <a:noFill/>
                    </a:lnR>
                    <a:lnT>
                      <a:noFill/>
                    </a:lnT>
                    <a:lnB>
                      <a:noFill/>
                    </a:lnB>
                  </a:tcPr>
                </a:tc>
              </a:tr>
              <a:tr h="365689">
                <a:tc>
                  <a:txBody>
                    <a:bodyPr/>
                    <a:lstStyle/>
                    <a:p>
                      <a:pPr algn="l"/>
                      <a:r>
                        <a:rPr lang="en-US" sz="1800"/>
                        <a:t>Analog Input Pins</a:t>
                      </a:r>
                    </a:p>
                  </a:txBody>
                  <a:tcPr marL="91422" marR="91422" marT="45711" marB="45711" anchor="ctr">
                    <a:lnL>
                      <a:noFill/>
                    </a:lnL>
                    <a:lnR>
                      <a:noFill/>
                    </a:lnR>
                    <a:lnT>
                      <a:noFill/>
                    </a:lnT>
                    <a:lnB>
                      <a:noFill/>
                    </a:lnB>
                  </a:tcPr>
                </a:tc>
                <a:tc>
                  <a:txBody>
                    <a:bodyPr/>
                    <a:lstStyle/>
                    <a:p>
                      <a:pPr algn="l"/>
                      <a:r>
                        <a:rPr lang="en-US" sz="1800"/>
                        <a:t>6</a:t>
                      </a:r>
                    </a:p>
                  </a:txBody>
                  <a:tcPr marL="91422" marR="91422" marT="45711" marB="45711" anchor="ctr">
                    <a:lnL>
                      <a:noFill/>
                    </a:lnL>
                    <a:lnR>
                      <a:noFill/>
                    </a:lnR>
                    <a:lnT>
                      <a:noFill/>
                    </a:lnT>
                    <a:lnB>
                      <a:noFill/>
                    </a:lnB>
                  </a:tcPr>
                </a:tc>
              </a:tr>
              <a:tr h="365689">
                <a:tc>
                  <a:txBody>
                    <a:bodyPr/>
                    <a:lstStyle/>
                    <a:p>
                      <a:pPr algn="l"/>
                      <a:r>
                        <a:rPr lang="it-IT" sz="1800"/>
                        <a:t>DC Current per I/O Pin</a:t>
                      </a:r>
                    </a:p>
                  </a:txBody>
                  <a:tcPr marL="91422" marR="91422" marT="45711" marB="45711" anchor="ctr">
                    <a:lnL>
                      <a:noFill/>
                    </a:lnL>
                    <a:lnR>
                      <a:noFill/>
                    </a:lnR>
                    <a:lnT>
                      <a:noFill/>
                    </a:lnT>
                    <a:lnB>
                      <a:noFill/>
                    </a:lnB>
                  </a:tcPr>
                </a:tc>
                <a:tc>
                  <a:txBody>
                    <a:bodyPr/>
                    <a:lstStyle/>
                    <a:p>
                      <a:pPr algn="l"/>
                      <a:r>
                        <a:rPr lang="en-US" sz="1800"/>
                        <a:t>40 mA</a:t>
                      </a:r>
                    </a:p>
                  </a:txBody>
                  <a:tcPr marL="91422" marR="91422" marT="45711" marB="45711" anchor="ctr">
                    <a:lnL>
                      <a:noFill/>
                    </a:lnL>
                    <a:lnR>
                      <a:noFill/>
                    </a:lnR>
                    <a:lnT>
                      <a:noFill/>
                    </a:lnT>
                    <a:lnB>
                      <a:noFill/>
                    </a:lnB>
                  </a:tcPr>
                </a:tc>
              </a:tr>
              <a:tr h="365689">
                <a:tc>
                  <a:txBody>
                    <a:bodyPr/>
                    <a:lstStyle/>
                    <a:p>
                      <a:pPr algn="l"/>
                      <a:r>
                        <a:rPr lang="en-US" sz="1800"/>
                        <a:t>DC Current for 3.3V Pin</a:t>
                      </a:r>
                    </a:p>
                  </a:txBody>
                  <a:tcPr marL="91422" marR="91422" marT="45711" marB="45711" anchor="ctr">
                    <a:lnL>
                      <a:noFill/>
                    </a:lnL>
                    <a:lnR>
                      <a:noFill/>
                    </a:lnR>
                    <a:lnT>
                      <a:noFill/>
                    </a:lnT>
                    <a:lnB>
                      <a:noFill/>
                    </a:lnB>
                  </a:tcPr>
                </a:tc>
                <a:tc>
                  <a:txBody>
                    <a:bodyPr/>
                    <a:lstStyle/>
                    <a:p>
                      <a:pPr algn="l"/>
                      <a:r>
                        <a:rPr lang="en-US" sz="1800"/>
                        <a:t>50 mA</a:t>
                      </a:r>
                    </a:p>
                  </a:txBody>
                  <a:tcPr marL="91422" marR="91422" marT="45711" marB="45711" anchor="ctr">
                    <a:lnL>
                      <a:noFill/>
                    </a:lnL>
                    <a:lnR>
                      <a:noFill/>
                    </a:lnR>
                    <a:lnT>
                      <a:noFill/>
                    </a:lnT>
                    <a:lnB>
                      <a:noFill/>
                    </a:lnB>
                  </a:tcPr>
                </a:tc>
              </a:tr>
              <a:tr h="639957">
                <a:tc>
                  <a:txBody>
                    <a:bodyPr/>
                    <a:lstStyle/>
                    <a:p>
                      <a:pPr algn="l"/>
                      <a:r>
                        <a:rPr lang="en-US" sz="1800"/>
                        <a:t>Flash Memory</a:t>
                      </a:r>
                    </a:p>
                  </a:txBody>
                  <a:tcPr marL="91422" marR="91422" marT="45711" marB="45711" anchor="ctr">
                    <a:lnL>
                      <a:noFill/>
                    </a:lnL>
                    <a:lnR>
                      <a:noFill/>
                    </a:lnR>
                    <a:lnT>
                      <a:noFill/>
                    </a:lnT>
                    <a:lnB>
                      <a:noFill/>
                    </a:lnB>
                  </a:tcPr>
                </a:tc>
                <a:tc>
                  <a:txBody>
                    <a:bodyPr/>
                    <a:lstStyle/>
                    <a:p>
                      <a:pPr algn="l"/>
                      <a:r>
                        <a:rPr lang="en-US" sz="1800" dirty="0"/>
                        <a:t>32 KB </a:t>
                      </a:r>
                      <a:r>
                        <a:rPr lang="en-US" sz="1800" dirty="0" smtClean="0"/>
                        <a:t>of </a:t>
                      </a:r>
                      <a:r>
                        <a:rPr lang="en-US" sz="1800" dirty="0"/>
                        <a:t>which 0.5 KB used by bootloader</a:t>
                      </a:r>
                    </a:p>
                  </a:txBody>
                  <a:tcPr marL="91422" marR="91422" marT="45711" marB="45711" anchor="ctr">
                    <a:lnL>
                      <a:noFill/>
                    </a:lnL>
                    <a:lnR>
                      <a:noFill/>
                    </a:lnR>
                    <a:lnT>
                      <a:noFill/>
                    </a:lnT>
                    <a:lnB>
                      <a:noFill/>
                    </a:lnB>
                  </a:tcPr>
                </a:tc>
              </a:tr>
              <a:tr h="365689">
                <a:tc>
                  <a:txBody>
                    <a:bodyPr/>
                    <a:lstStyle/>
                    <a:p>
                      <a:pPr algn="l"/>
                      <a:r>
                        <a:rPr lang="en-US" sz="1800"/>
                        <a:t>SRAM</a:t>
                      </a:r>
                    </a:p>
                  </a:txBody>
                  <a:tcPr marL="91422" marR="91422" marT="45711" marB="45711" anchor="ctr">
                    <a:lnL>
                      <a:noFill/>
                    </a:lnL>
                    <a:lnR>
                      <a:noFill/>
                    </a:lnR>
                    <a:lnT>
                      <a:noFill/>
                    </a:lnT>
                    <a:lnB>
                      <a:noFill/>
                    </a:lnB>
                  </a:tcPr>
                </a:tc>
                <a:tc>
                  <a:txBody>
                    <a:bodyPr/>
                    <a:lstStyle/>
                    <a:p>
                      <a:pPr algn="l"/>
                      <a:r>
                        <a:rPr lang="en-US" sz="1800" dirty="0"/>
                        <a:t>2 KB </a:t>
                      </a:r>
                    </a:p>
                  </a:txBody>
                  <a:tcPr marL="91422" marR="91422" marT="45711" marB="45711" anchor="ctr">
                    <a:lnL>
                      <a:noFill/>
                    </a:lnL>
                    <a:lnR>
                      <a:noFill/>
                    </a:lnR>
                    <a:lnT>
                      <a:noFill/>
                    </a:lnT>
                    <a:lnB>
                      <a:noFill/>
                    </a:lnB>
                  </a:tcPr>
                </a:tc>
              </a:tr>
              <a:tr h="365689">
                <a:tc>
                  <a:txBody>
                    <a:bodyPr/>
                    <a:lstStyle/>
                    <a:p>
                      <a:pPr algn="l"/>
                      <a:r>
                        <a:rPr lang="en-US" sz="1800"/>
                        <a:t>EEPROM</a:t>
                      </a:r>
                    </a:p>
                  </a:txBody>
                  <a:tcPr marL="91422" marR="91422" marT="45711" marB="45711" anchor="ctr">
                    <a:lnL>
                      <a:noFill/>
                    </a:lnL>
                    <a:lnR>
                      <a:noFill/>
                    </a:lnR>
                    <a:lnT>
                      <a:noFill/>
                    </a:lnT>
                    <a:lnB>
                      <a:noFill/>
                    </a:lnB>
                  </a:tcPr>
                </a:tc>
                <a:tc>
                  <a:txBody>
                    <a:bodyPr/>
                    <a:lstStyle/>
                    <a:p>
                      <a:pPr algn="l"/>
                      <a:r>
                        <a:rPr lang="en-US" sz="1800" dirty="0"/>
                        <a:t>1 KB </a:t>
                      </a:r>
                    </a:p>
                  </a:txBody>
                  <a:tcPr marL="91422" marR="91422" marT="45711" marB="45711" anchor="ctr">
                    <a:lnL>
                      <a:noFill/>
                    </a:lnL>
                    <a:lnR>
                      <a:noFill/>
                    </a:lnR>
                    <a:lnT>
                      <a:noFill/>
                    </a:lnT>
                    <a:lnB>
                      <a:noFill/>
                    </a:lnB>
                  </a:tcPr>
                </a:tc>
              </a:tr>
              <a:tr h="365689">
                <a:tc>
                  <a:txBody>
                    <a:bodyPr/>
                    <a:lstStyle/>
                    <a:p>
                      <a:pPr algn="l"/>
                      <a:r>
                        <a:rPr lang="en-US" sz="1800"/>
                        <a:t>Clock Speed</a:t>
                      </a:r>
                    </a:p>
                  </a:txBody>
                  <a:tcPr marL="91422" marR="91422" marT="45711" marB="45711" anchor="ctr">
                    <a:lnL>
                      <a:noFill/>
                    </a:lnL>
                    <a:lnR>
                      <a:noFill/>
                    </a:lnR>
                    <a:lnT>
                      <a:noFill/>
                    </a:lnT>
                    <a:lnB>
                      <a:noFill/>
                    </a:lnB>
                  </a:tcPr>
                </a:tc>
                <a:tc>
                  <a:txBody>
                    <a:bodyPr/>
                    <a:lstStyle/>
                    <a:p>
                      <a:pPr algn="l"/>
                      <a:r>
                        <a:rPr lang="en-US" sz="1800" dirty="0"/>
                        <a:t>16 MHz</a:t>
                      </a:r>
                    </a:p>
                  </a:txBody>
                  <a:tcPr marL="91422" marR="91422" marT="45711" marB="45711" anchor="ctr">
                    <a:lnL>
                      <a:noFill/>
                    </a:lnL>
                    <a:lnR>
                      <a:noFill/>
                    </a:lnR>
                    <a:lnT>
                      <a:noFill/>
                    </a:lnT>
                    <a:lnB>
                      <a:noFill/>
                    </a:lnB>
                  </a:tcPr>
                </a:tc>
              </a:tr>
            </a:tbl>
          </a:graphicData>
        </a:graphic>
      </p:graphicFrame>
    </p:spTree>
    <p:extLst>
      <p:ext uri="{BB962C8B-B14F-4D97-AF65-F5344CB8AC3E}">
        <p14:creationId xmlns:p14="http://schemas.microsoft.com/office/powerpoint/2010/main" val="7585235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19200" y="1752600"/>
            <a:ext cx="5955044" cy="4115598"/>
          </a:xfrm>
        </p:spPr>
      </p:pic>
      <p:sp>
        <p:nvSpPr>
          <p:cNvPr id="2" name="Title 1"/>
          <p:cNvSpPr>
            <a:spLocks noGrp="1"/>
          </p:cNvSpPr>
          <p:nvPr>
            <p:ph type="title"/>
          </p:nvPr>
        </p:nvSpPr>
        <p:spPr>
          <a:xfrm>
            <a:off x="314226" y="106362"/>
            <a:ext cx="8226425" cy="655638"/>
          </a:xfrm>
        </p:spPr>
        <p:txBody>
          <a:bodyPr/>
          <a:lstStyle/>
          <a:p>
            <a:r>
              <a:rPr lang="en-US" dirty="0" smtClean="0"/>
              <a:t>Welcome to Your Arduino Uno Rev 3</a:t>
            </a:r>
            <a:endParaRPr lang="en-US" dirty="0"/>
          </a:p>
        </p:txBody>
      </p:sp>
      <p:cxnSp>
        <p:nvCxnSpPr>
          <p:cNvPr id="10" name="Straight Arrow Connector 9"/>
          <p:cNvCxnSpPr/>
          <p:nvPr/>
        </p:nvCxnSpPr>
        <p:spPr bwMode="auto">
          <a:xfrm>
            <a:off x="915766" y="3048000"/>
            <a:ext cx="335756" cy="0"/>
          </a:xfrm>
          <a:prstGeom prst="straightConnector1">
            <a:avLst/>
          </a:prstGeom>
          <a:blipFill dpi="0" rotWithShape="0">
            <a:blip r:embed="rId4"/>
            <a:srcRect/>
            <a:stretch>
              <a:fillRect/>
            </a:stretch>
          </a:blipFill>
          <a:ln w="25400" cap="flat" cmpd="sng" algn="ctr">
            <a:solidFill>
              <a:srgbClr val="FF0000"/>
            </a:solidFill>
            <a:prstDash val="solid"/>
            <a:round/>
            <a:headEnd type="none" w="med" len="med"/>
            <a:tailEnd type="arrow"/>
          </a:ln>
          <a:effectLst/>
        </p:spPr>
      </p:cxnSp>
      <p:sp>
        <p:nvSpPr>
          <p:cNvPr id="11" name="TextBox 10"/>
          <p:cNvSpPr txBox="1"/>
          <p:nvPr/>
        </p:nvSpPr>
        <p:spPr>
          <a:xfrm>
            <a:off x="-76200" y="2844225"/>
            <a:ext cx="1175322" cy="584775"/>
          </a:xfrm>
          <a:prstGeom prst="rect">
            <a:avLst/>
          </a:prstGeom>
          <a:noFill/>
        </p:spPr>
        <p:txBody>
          <a:bodyPr wrap="none" rtlCol="0">
            <a:spAutoFit/>
          </a:bodyPr>
          <a:lstStyle/>
          <a:p>
            <a:r>
              <a:rPr lang="en-US" sz="1600" dirty="0" smtClean="0">
                <a:solidFill>
                  <a:srgbClr val="FF0000"/>
                </a:solidFill>
              </a:rPr>
              <a:t>USB </a:t>
            </a:r>
          </a:p>
          <a:p>
            <a:r>
              <a:rPr lang="en-US" sz="1600" dirty="0" smtClean="0">
                <a:solidFill>
                  <a:srgbClr val="FF0000"/>
                </a:solidFill>
              </a:rPr>
              <a:t>connection</a:t>
            </a:r>
            <a:endParaRPr lang="en-US" sz="1600" dirty="0">
              <a:solidFill>
                <a:srgbClr val="FF0000"/>
              </a:solidFill>
            </a:endParaRPr>
          </a:p>
        </p:txBody>
      </p:sp>
      <p:cxnSp>
        <p:nvCxnSpPr>
          <p:cNvPr id="12" name="Straight Arrow Connector 11"/>
          <p:cNvCxnSpPr/>
          <p:nvPr/>
        </p:nvCxnSpPr>
        <p:spPr bwMode="auto">
          <a:xfrm flipH="1" flipV="1">
            <a:off x="6798778" y="4686413"/>
            <a:ext cx="684271" cy="228600"/>
          </a:xfrm>
          <a:prstGeom prst="straightConnector1">
            <a:avLst/>
          </a:prstGeom>
          <a:blipFill dpi="0" rotWithShape="0">
            <a:blip r:embed="rId4"/>
            <a:srcRect/>
            <a:stretch>
              <a:fillRect/>
            </a:stretch>
          </a:blipFill>
          <a:ln w="25400" cap="flat" cmpd="sng" algn="ctr">
            <a:solidFill>
              <a:srgbClr val="FF0000"/>
            </a:solidFill>
            <a:prstDash val="solid"/>
            <a:round/>
            <a:headEnd type="none" w="med" len="med"/>
            <a:tailEnd type="arrow"/>
          </a:ln>
          <a:effectLst/>
        </p:spPr>
      </p:cxnSp>
      <p:sp>
        <p:nvSpPr>
          <p:cNvPr id="13" name="TextBox 12"/>
          <p:cNvSpPr txBox="1"/>
          <p:nvPr/>
        </p:nvSpPr>
        <p:spPr>
          <a:xfrm>
            <a:off x="7563240" y="4622625"/>
            <a:ext cx="1285095" cy="584775"/>
          </a:xfrm>
          <a:prstGeom prst="rect">
            <a:avLst/>
          </a:prstGeom>
          <a:noFill/>
        </p:spPr>
        <p:txBody>
          <a:bodyPr wrap="none" rtlCol="0">
            <a:spAutoFit/>
          </a:bodyPr>
          <a:lstStyle/>
          <a:p>
            <a:r>
              <a:rPr lang="en-US" sz="1600" dirty="0" smtClean="0">
                <a:solidFill>
                  <a:srgbClr val="FF0000"/>
                </a:solidFill>
              </a:rPr>
              <a:t>ATMega328</a:t>
            </a:r>
          </a:p>
          <a:p>
            <a:r>
              <a:rPr lang="en-US" sz="1600" dirty="0" smtClean="0">
                <a:solidFill>
                  <a:srgbClr val="FF0000"/>
                </a:solidFill>
              </a:rPr>
              <a:t>processor</a:t>
            </a:r>
            <a:endParaRPr lang="en-US" sz="1600" dirty="0">
              <a:solidFill>
                <a:srgbClr val="FF0000"/>
              </a:solidFill>
            </a:endParaRPr>
          </a:p>
        </p:txBody>
      </p:sp>
      <p:cxnSp>
        <p:nvCxnSpPr>
          <p:cNvPr id="15" name="Straight Arrow Connector 14"/>
          <p:cNvCxnSpPr/>
          <p:nvPr/>
        </p:nvCxnSpPr>
        <p:spPr bwMode="auto">
          <a:xfrm>
            <a:off x="1291154" y="5232975"/>
            <a:ext cx="335756" cy="0"/>
          </a:xfrm>
          <a:prstGeom prst="straightConnector1">
            <a:avLst/>
          </a:prstGeom>
          <a:blipFill dpi="0" rotWithShape="0">
            <a:blip r:embed="rId4"/>
            <a:srcRect/>
            <a:stretch>
              <a:fillRect/>
            </a:stretch>
          </a:blipFill>
          <a:ln w="25400" cap="flat" cmpd="sng" algn="ctr">
            <a:solidFill>
              <a:srgbClr val="FF0000"/>
            </a:solidFill>
            <a:prstDash val="solid"/>
            <a:round/>
            <a:headEnd type="none" w="med" len="med"/>
            <a:tailEnd type="arrow"/>
          </a:ln>
          <a:effectLst/>
        </p:spPr>
      </p:cxnSp>
      <p:sp>
        <p:nvSpPr>
          <p:cNvPr id="16" name="TextBox 15"/>
          <p:cNvSpPr txBox="1"/>
          <p:nvPr/>
        </p:nvSpPr>
        <p:spPr>
          <a:xfrm>
            <a:off x="152400" y="5029200"/>
            <a:ext cx="1164101" cy="338554"/>
          </a:xfrm>
          <a:prstGeom prst="rect">
            <a:avLst/>
          </a:prstGeom>
          <a:noFill/>
        </p:spPr>
        <p:txBody>
          <a:bodyPr wrap="none" rtlCol="0">
            <a:spAutoFit/>
          </a:bodyPr>
          <a:lstStyle/>
          <a:p>
            <a:r>
              <a:rPr lang="en-US" sz="1600" dirty="0">
                <a:solidFill>
                  <a:srgbClr val="FF0000"/>
                </a:solidFill>
              </a:rPr>
              <a:t>p</a:t>
            </a:r>
            <a:r>
              <a:rPr lang="en-US" sz="1600" dirty="0" smtClean="0">
                <a:solidFill>
                  <a:srgbClr val="FF0000"/>
                </a:solidFill>
              </a:rPr>
              <a:t>ower jack</a:t>
            </a:r>
            <a:endParaRPr lang="en-US" sz="1600" dirty="0">
              <a:solidFill>
                <a:srgbClr val="FF0000"/>
              </a:solidFill>
            </a:endParaRPr>
          </a:p>
        </p:txBody>
      </p:sp>
      <p:cxnSp>
        <p:nvCxnSpPr>
          <p:cNvPr id="17" name="Straight Arrow Connector 16"/>
          <p:cNvCxnSpPr/>
          <p:nvPr/>
        </p:nvCxnSpPr>
        <p:spPr bwMode="auto">
          <a:xfrm>
            <a:off x="1537772" y="2074277"/>
            <a:ext cx="335756" cy="0"/>
          </a:xfrm>
          <a:prstGeom prst="straightConnector1">
            <a:avLst/>
          </a:prstGeom>
          <a:blipFill dpi="0" rotWithShape="0">
            <a:blip r:embed="rId4"/>
            <a:srcRect/>
            <a:stretch>
              <a:fillRect/>
            </a:stretch>
          </a:blipFill>
          <a:ln w="25400" cap="flat" cmpd="sng" algn="ctr">
            <a:solidFill>
              <a:srgbClr val="FF0000"/>
            </a:solidFill>
            <a:prstDash val="solid"/>
            <a:round/>
            <a:headEnd type="none" w="med" len="med"/>
            <a:tailEnd type="arrow"/>
          </a:ln>
          <a:effectLst/>
        </p:spPr>
      </p:cxnSp>
      <p:sp>
        <p:nvSpPr>
          <p:cNvPr id="18" name="TextBox 17"/>
          <p:cNvSpPr txBox="1"/>
          <p:nvPr/>
        </p:nvSpPr>
        <p:spPr>
          <a:xfrm>
            <a:off x="228600" y="1905000"/>
            <a:ext cx="1269899" cy="338554"/>
          </a:xfrm>
          <a:prstGeom prst="rect">
            <a:avLst/>
          </a:prstGeom>
          <a:noFill/>
        </p:spPr>
        <p:txBody>
          <a:bodyPr wrap="none" rtlCol="0">
            <a:spAutoFit/>
          </a:bodyPr>
          <a:lstStyle/>
          <a:p>
            <a:r>
              <a:rPr lang="en-US" sz="1600" dirty="0">
                <a:solidFill>
                  <a:srgbClr val="FF0000"/>
                </a:solidFill>
              </a:rPr>
              <a:t>r</a:t>
            </a:r>
            <a:r>
              <a:rPr lang="en-US" sz="1600" dirty="0" smtClean="0">
                <a:solidFill>
                  <a:srgbClr val="FF0000"/>
                </a:solidFill>
              </a:rPr>
              <a:t>eset button</a:t>
            </a:r>
            <a:endParaRPr lang="en-US" sz="1600" dirty="0">
              <a:solidFill>
                <a:srgbClr val="FF0000"/>
              </a:solidFill>
            </a:endParaRPr>
          </a:p>
        </p:txBody>
      </p:sp>
      <p:sp>
        <p:nvSpPr>
          <p:cNvPr id="20" name="TextBox 19"/>
          <p:cNvSpPr txBox="1"/>
          <p:nvPr/>
        </p:nvSpPr>
        <p:spPr>
          <a:xfrm>
            <a:off x="5573821" y="5924455"/>
            <a:ext cx="1447833" cy="338554"/>
          </a:xfrm>
          <a:prstGeom prst="rect">
            <a:avLst/>
          </a:prstGeom>
          <a:noFill/>
        </p:spPr>
        <p:txBody>
          <a:bodyPr wrap="none" rtlCol="0">
            <a:spAutoFit/>
          </a:bodyPr>
          <a:lstStyle/>
          <a:p>
            <a:r>
              <a:rPr lang="en-US" sz="1600" dirty="0">
                <a:solidFill>
                  <a:srgbClr val="FF0000"/>
                </a:solidFill>
              </a:rPr>
              <a:t>a</a:t>
            </a:r>
            <a:r>
              <a:rPr lang="en-US" sz="1600" dirty="0" smtClean="0">
                <a:solidFill>
                  <a:srgbClr val="FF0000"/>
                </a:solidFill>
              </a:rPr>
              <a:t>nalog in pins</a:t>
            </a:r>
            <a:endParaRPr lang="en-US" sz="1600" dirty="0">
              <a:solidFill>
                <a:srgbClr val="FF0000"/>
              </a:solidFill>
            </a:endParaRPr>
          </a:p>
        </p:txBody>
      </p:sp>
      <p:sp>
        <p:nvSpPr>
          <p:cNvPr id="22" name="Rectangle 21"/>
          <p:cNvSpPr/>
          <p:nvPr/>
        </p:nvSpPr>
        <p:spPr bwMode="auto">
          <a:xfrm>
            <a:off x="5603037" y="5029200"/>
            <a:ext cx="1295400" cy="889575"/>
          </a:xfrm>
          <a:prstGeom prst="rect">
            <a:avLst/>
          </a:prstGeom>
          <a:noFill/>
          <a:ln w="25400" cap="flat" cmpd="sng" algn="ctr">
            <a:solidFill>
              <a:srgbClr val="FF0000"/>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9" name="Footer Placeholder 3"/>
          <p:cNvSpPr txBox="1">
            <a:spLocks/>
          </p:cNvSpPr>
          <p:nvPr/>
        </p:nvSpPr>
        <p:spPr>
          <a:xfrm>
            <a:off x="6248400" y="6565900"/>
            <a:ext cx="2895600" cy="292100"/>
          </a:xfrm>
          <a:prstGeom prst="rect">
            <a:avLst/>
          </a:prstGeom>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mtClean="0"/>
              <a:t>Introduction</a:t>
            </a:r>
            <a:endParaRPr lang="en-US" dirty="0"/>
          </a:p>
        </p:txBody>
      </p:sp>
      <p:sp>
        <p:nvSpPr>
          <p:cNvPr id="23" name="TextBox 22"/>
          <p:cNvSpPr txBox="1"/>
          <p:nvPr/>
        </p:nvSpPr>
        <p:spPr>
          <a:xfrm>
            <a:off x="4495800" y="5924455"/>
            <a:ext cx="1050120" cy="584775"/>
          </a:xfrm>
          <a:prstGeom prst="rect">
            <a:avLst/>
          </a:prstGeom>
          <a:noFill/>
        </p:spPr>
        <p:txBody>
          <a:bodyPr wrap="square" rtlCol="0">
            <a:spAutoFit/>
          </a:bodyPr>
          <a:lstStyle/>
          <a:p>
            <a:r>
              <a:rPr lang="en-US" sz="1600" dirty="0">
                <a:solidFill>
                  <a:srgbClr val="FF0000"/>
                </a:solidFill>
              </a:rPr>
              <a:t>p</a:t>
            </a:r>
            <a:r>
              <a:rPr lang="en-US" sz="1600" dirty="0" smtClean="0">
                <a:solidFill>
                  <a:srgbClr val="FF0000"/>
                </a:solidFill>
              </a:rPr>
              <a:t>ower pins</a:t>
            </a:r>
            <a:endParaRPr lang="en-US" sz="1600" dirty="0">
              <a:solidFill>
                <a:srgbClr val="FF0000"/>
              </a:solidFill>
            </a:endParaRPr>
          </a:p>
        </p:txBody>
      </p:sp>
      <p:sp>
        <p:nvSpPr>
          <p:cNvPr id="24" name="Rectangle 23"/>
          <p:cNvSpPr/>
          <p:nvPr/>
        </p:nvSpPr>
        <p:spPr bwMode="auto">
          <a:xfrm>
            <a:off x="4495800" y="5105400"/>
            <a:ext cx="990600" cy="838200"/>
          </a:xfrm>
          <a:prstGeom prst="rect">
            <a:avLst/>
          </a:prstGeom>
          <a:noFill/>
          <a:ln w="25400" cap="flat" cmpd="sng" algn="ctr">
            <a:solidFill>
              <a:srgbClr val="FF0000"/>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3227419" y="1316611"/>
            <a:ext cx="4187365" cy="338554"/>
          </a:xfrm>
          <a:prstGeom prst="rect">
            <a:avLst/>
          </a:prstGeom>
          <a:noFill/>
        </p:spPr>
        <p:txBody>
          <a:bodyPr wrap="none" rtlCol="0">
            <a:spAutoFit/>
          </a:bodyPr>
          <a:lstStyle/>
          <a:p>
            <a:r>
              <a:rPr lang="en-US" sz="1600" dirty="0">
                <a:solidFill>
                  <a:srgbClr val="FF0000"/>
                </a:solidFill>
              </a:rPr>
              <a:t>d</a:t>
            </a:r>
            <a:r>
              <a:rPr lang="en-US" sz="1600" dirty="0" smtClean="0">
                <a:solidFill>
                  <a:srgbClr val="FF0000"/>
                </a:solidFill>
              </a:rPr>
              <a:t>igital and PWM (“analog”) input/output pins</a:t>
            </a:r>
            <a:endParaRPr lang="en-US" sz="1600" dirty="0">
              <a:solidFill>
                <a:srgbClr val="FF0000"/>
              </a:solidFill>
            </a:endParaRPr>
          </a:p>
        </p:txBody>
      </p:sp>
      <p:sp>
        <p:nvSpPr>
          <p:cNvPr id="26" name="Rectangle 25"/>
          <p:cNvSpPr/>
          <p:nvPr/>
        </p:nvSpPr>
        <p:spPr bwMode="auto">
          <a:xfrm>
            <a:off x="3980478" y="1752600"/>
            <a:ext cx="2877522" cy="762000"/>
          </a:xfrm>
          <a:prstGeom prst="rect">
            <a:avLst/>
          </a:prstGeom>
          <a:noFill/>
          <a:ln w="25400" cap="flat" cmpd="sng" algn="ctr">
            <a:solidFill>
              <a:srgbClr val="FF0000"/>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7" name="Rectangle 26"/>
          <p:cNvSpPr/>
          <p:nvPr/>
        </p:nvSpPr>
        <p:spPr bwMode="auto">
          <a:xfrm>
            <a:off x="4152899" y="5105400"/>
            <a:ext cx="342901" cy="838200"/>
          </a:xfrm>
          <a:prstGeom prst="rect">
            <a:avLst/>
          </a:prstGeom>
          <a:noFill/>
          <a:ln w="25400" cap="flat" cmpd="sng" algn="ctr">
            <a:solidFill>
              <a:srgbClr val="FF0000"/>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3560067" y="5962815"/>
            <a:ext cx="921695" cy="584775"/>
          </a:xfrm>
          <a:prstGeom prst="rect">
            <a:avLst/>
          </a:prstGeom>
          <a:noFill/>
        </p:spPr>
        <p:txBody>
          <a:bodyPr wrap="square" rtlCol="0">
            <a:spAutoFit/>
          </a:bodyPr>
          <a:lstStyle/>
          <a:p>
            <a:r>
              <a:rPr lang="en-US" sz="1600" dirty="0" smtClean="0">
                <a:solidFill>
                  <a:srgbClr val="FF0000"/>
                </a:solidFill>
              </a:rPr>
              <a:t>control pins</a:t>
            </a:r>
            <a:endParaRPr lang="en-US" sz="1600" dirty="0">
              <a:solidFill>
                <a:srgbClr val="FF0000"/>
              </a:solidFill>
            </a:endParaRPr>
          </a:p>
        </p:txBody>
      </p:sp>
      <p:sp>
        <p:nvSpPr>
          <p:cNvPr id="21" name="Rectangle 20"/>
          <p:cNvSpPr/>
          <p:nvPr/>
        </p:nvSpPr>
        <p:spPr bwMode="auto">
          <a:xfrm>
            <a:off x="3798600" y="1752600"/>
            <a:ext cx="171451" cy="762000"/>
          </a:xfrm>
          <a:prstGeom prst="rect">
            <a:avLst/>
          </a:prstGeom>
          <a:noFill/>
          <a:ln w="25400" cap="flat" cmpd="sng" algn="ctr">
            <a:solidFill>
              <a:srgbClr val="FF0000"/>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9" name="Rectangle 28"/>
          <p:cNvSpPr/>
          <p:nvPr/>
        </p:nvSpPr>
        <p:spPr bwMode="auto">
          <a:xfrm>
            <a:off x="3560067" y="1752600"/>
            <a:ext cx="249933" cy="762000"/>
          </a:xfrm>
          <a:prstGeom prst="rect">
            <a:avLst/>
          </a:prstGeom>
          <a:noFill/>
          <a:ln w="25400" cap="flat" cmpd="sng" algn="ctr">
            <a:solidFill>
              <a:srgbClr val="FF0000"/>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0" name="Rectangle 29"/>
          <p:cNvSpPr/>
          <p:nvPr/>
        </p:nvSpPr>
        <p:spPr bwMode="auto">
          <a:xfrm>
            <a:off x="3685033" y="2514600"/>
            <a:ext cx="505967" cy="838200"/>
          </a:xfrm>
          <a:prstGeom prst="rect">
            <a:avLst/>
          </a:prstGeom>
          <a:noFill/>
          <a:ln w="25400" cap="flat" cmpd="sng" algn="ctr">
            <a:solidFill>
              <a:srgbClr val="FF0000"/>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1" name="Rectangle 30"/>
          <p:cNvSpPr/>
          <p:nvPr/>
        </p:nvSpPr>
        <p:spPr bwMode="auto">
          <a:xfrm>
            <a:off x="6125770" y="2933700"/>
            <a:ext cx="579830" cy="209386"/>
          </a:xfrm>
          <a:prstGeom prst="rect">
            <a:avLst/>
          </a:prstGeom>
          <a:noFill/>
          <a:ln w="25400" cap="flat" cmpd="sng" algn="ctr">
            <a:solidFill>
              <a:srgbClr val="FF0000"/>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2" name="TextBox 31"/>
          <p:cNvSpPr txBox="1"/>
          <p:nvPr/>
        </p:nvSpPr>
        <p:spPr>
          <a:xfrm>
            <a:off x="7364679" y="2667000"/>
            <a:ext cx="1540806" cy="338554"/>
          </a:xfrm>
          <a:prstGeom prst="rect">
            <a:avLst/>
          </a:prstGeom>
          <a:noFill/>
        </p:spPr>
        <p:txBody>
          <a:bodyPr wrap="none" rtlCol="0">
            <a:spAutoFit/>
          </a:bodyPr>
          <a:lstStyle/>
          <a:p>
            <a:r>
              <a:rPr lang="en-US" sz="1600" dirty="0" smtClean="0">
                <a:solidFill>
                  <a:srgbClr val="FF0000"/>
                </a:solidFill>
              </a:rPr>
              <a:t>Onboard LEDs</a:t>
            </a:r>
            <a:endParaRPr lang="en-US" sz="1600" dirty="0">
              <a:solidFill>
                <a:srgbClr val="FF0000"/>
              </a:solidFill>
            </a:endParaRPr>
          </a:p>
        </p:txBody>
      </p:sp>
      <p:cxnSp>
        <p:nvCxnSpPr>
          <p:cNvPr id="33" name="Straight Arrow Connector 32"/>
          <p:cNvCxnSpPr/>
          <p:nvPr/>
        </p:nvCxnSpPr>
        <p:spPr bwMode="auto">
          <a:xfrm flipH="1">
            <a:off x="6705600" y="2971800"/>
            <a:ext cx="643398" cy="0"/>
          </a:xfrm>
          <a:prstGeom prst="straightConnector1">
            <a:avLst/>
          </a:prstGeom>
          <a:blipFill dpi="0" rotWithShape="0">
            <a:blip r:embed="rId4"/>
            <a:srcRect/>
            <a:stretch>
              <a:fillRect/>
            </a:stretch>
          </a:blipFill>
          <a:ln w="25400" cap="flat" cmpd="sng" algn="ctr">
            <a:solidFill>
              <a:srgbClr val="FF0000"/>
            </a:solidFill>
            <a:prstDash val="solid"/>
            <a:round/>
            <a:headEnd type="none" w="med" len="med"/>
            <a:tailEnd type="arrow"/>
          </a:ln>
          <a:effectLst/>
        </p:spPr>
      </p:cxnSp>
      <p:cxnSp>
        <p:nvCxnSpPr>
          <p:cNvPr id="34" name="Straight Arrow Connector 33"/>
          <p:cNvCxnSpPr/>
          <p:nvPr/>
        </p:nvCxnSpPr>
        <p:spPr bwMode="auto">
          <a:xfrm flipH="1">
            <a:off x="4195988" y="2792998"/>
            <a:ext cx="3168691" cy="0"/>
          </a:xfrm>
          <a:prstGeom prst="straightConnector1">
            <a:avLst/>
          </a:prstGeom>
          <a:blipFill dpi="0" rotWithShape="0">
            <a:blip r:embed="rId4"/>
            <a:srcRect/>
            <a:stretch>
              <a:fillRect/>
            </a:stretch>
          </a:blip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3013730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P spid="18" grpId="0"/>
      <p:bldP spid="20" grpId="0"/>
      <p:bldP spid="22" grpId="0" animBg="1"/>
      <p:bldP spid="23" grpId="0"/>
      <p:bldP spid="24" grpId="0" animBg="1"/>
      <p:bldP spid="25" grpId="0"/>
      <p:bldP spid="26" grpId="0" animBg="1"/>
      <p:bldP spid="27" grpId="0" animBg="1"/>
      <p:bldP spid="28" grpId="0"/>
      <p:bldP spid="21" grpId="0" animBg="1"/>
      <p:bldP spid="29" grpId="0" animBg="1"/>
      <p:bldP spid="30" grpId="0" animBg="1"/>
      <p:bldP spid="31" grpId="0" animBg="1"/>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a:t>
            </a:r>
            <a:endParaRPr lang="en-US" dirty="0"/>
          </a:p>
        </p:txBody>
      </p:sp>
      <p:sp>
        <p:nvSpPr>
          <p:cNvPr id="4" name="Content Placeholder 3"/>
          <p:cNvSpPr>
            <a:spLocks noGrp="1"/>
          </p:cNvSpPr>
          <p:nvPr>
            <p:ph sz="half" idx="1"/>
          </p:nvPr>
        </p:nvSpPr>
        <p:spPr>
          <a:xfrm>
            <a:off x="281800" y="1600199"/>
            <a:ext cx="4222800" cy="4783663"/>
          </a:xfrm>
        </p:spPr>
        <p:txBody>
          <a:bodyPr/>
          <a:lstStyle/>
          <a:p>
            <a:pPr marL="0" indent="0">
              <a:buNone/>
            </a:pPr>
            <a:r>
              <a:rPr lang="en-US" u="sng" dirty="0"/>
              <a:t>When to Use an Arduino </a:t>
            </a:r>
            <a:r>
              <a:rPr lang="en-US" u="sng" dirty="0" smtClean="0"/>
              <a:t>Uno</a:t>
            </a:r>
          </a:p>
          <a:p>
            <a:r>
              <a:rPr lang="en-US" dirty="0" smtClean="0"/>
              <a:t>Need to keep track of many low-data-rate sensors</a:t>
            </a:r>
          </a:p>
          <a:p>
            <a:r>
              <a:rPr lang="en-US" dirty="0" smtClean="0"/>
              <a:t>Need to control many low-power display elements</a:t>
            </a:r>
          </a:p>
          <a:p>
            <a:r>
              <a:rPr lang="en-US" dirty="0"/>
              <a:t>Need to attach to analog sensors and discrete digital inputs</a:t>
            </a:r>
          </a:p>
          <a:p>
            <a:r>
              <a:rPr lang="en-US" dirty="0"/>
              <a:t>Need </a:t>
            </a:r>
            <a:r>
              <a:rPr lang="en-US" dirty="0" smtClean="0"/>
              <a:t>timely </a:t>
            </a:r>
            <a:r>
              <a:rPr lang="en-US" dirty="0"/>
              <a:t>input or output</a:t>
            </a:r>
          </a:p>
          <a:p>
            <a:r>
              <a:rPr lang="en-US" dirty="0"/>
              <a:t>Limited available power</a:t>
            </a:r>
          </a:p>
          <a:p>
            <a:r>
              <a:rPr lang="en-US" dirty="0"/>
              <a:t>Need small volume</a:t>
            </a:r>
            <a:endParaRPr lang="en-US" dirty="0" smtClean="0"/>
          </a:p>
          <a:p>
            <a:pPr marL="0" indent="0">
              <a:buNone/>
            </a:pPr>
            <a:r>
              <a:rPr lang="en-US" u="sng" dirty="0" smtClean="0"/>
              <a:t> </a:t>
            </a:r>
            <a:endParaRPr lang="en-US" u="sng" dirty="0"/>
          </a:p>
        </p:txBody>
      </p:sp>
      <p:sp>
        <p:nvSpPr>
          <p:cNvPr id="5" name="Content Placeholder 4"/>
          <p:cNvSpPr>
            <a:spLocks noGrp="1"/>
          </p:cNvSpPr>
          <p:nvPr>
            <p:ph sz="half" idx="2"/>
          </p:nvPr>
        </p:nvSpPr>
        <p:spPr>
          <a:xfrm>
            <a:off x="4682063" y="1600199"/>
            <a:ext cx="4224528" cy="4783664"/>
          </a:xfrm>
        </p:spPr>
        <p:txBody>
          <a:bodyPr/>
          <a:lstStyle/>
          <a:p>
            <a:pPr marL="0" indent="0">
              <a:buNone/>
            </a:pPr>
            <a:r>
              <a:rPr lang="en-US" u="sng" dirty="0" smtClean="0"/>
              <a:t>When Not to </a:t>
            </a:r>
            <a:r>
              <a:rPr lang="en-US" u="sng" dirty="0"/>
              <a:t>Use an Arduino Uno</a:t>
            </a:r>
          </a:p>
          <a:p>
            <a:r>
              <a:rPr lang="en-US" dirty="0" smtClean="0"/>
              <a:t>Intense number-crunching</a:t>
            </a:r>
          </a:p>
          <a:p>
            <a:r>
              <a:rPr lang="en-US" dirty="0"/>
              <a:t>Data + program size &gt; 32 Kbytes</a:t>
            </a:r>
          </a:p>
          <a:p>
            <a:r>
              <a:rPr lang="en-US" dirty="0"/>
              <a:t>Need moderate input, e.g., keyboard, mouse</a:t>
            </a:r>
          </a:p>
          <a:p>
            <a:r>
              <a:rPr lang="en-US" dirty="0"/>
              <a:t>Need complex input/output; e.g., LAN, </a:t>
            </a:r>
            <a:r>
              <a:rPr lang="en-US" dirty="0" err="1"/>
              <a:t>Wifi</a:t>
            </a:r>
            <a:endParaRPr lang="en-US" dirty="0"/>
          </a:p>
          <a:p>
            <a:r>
              <a:rPr lang="en-US" dirty="0"/>
              <a:t>Need full-featured HDMI display or sound</a:t>
            </a:r>
          </a:p>
          <a:p>
            <a:r>
              <a:rPr lang="en-US" dirty="0"/>
              <a:t>Need "threads"</a:t>
            </a:r>
          </a:p>
        </p:txBody>
      </p:sp>
    </p:spTree>
    <p:extLst>
      <p:ext uri="{BB962C8B-B14F-4D97-AF65-F5344CB8AC3E}">
        <p14:creationId xmlns:p14="http://schemas.microsoft.com/office/powerpoint/2010/main" val="116915462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 vs. Raspberry Pi</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79320" y="1676400"/>
            <a:ext cx="3921427" cy="2786828"/>
          </a:xfrm>
        </p:spPr>
      </p:pic>
      <p:sp>
        <p:nvSpPr>
          <p:cNvPr id="8" name="TextBox 7"/>
          <p:cNvSpPr txBox="1"/>
          <p:nvPr/>
        </p:nvSpPr>
        <p:spPr>
          <a:xfrm>
            <a:off x="76200" y="4572000"/>
            <a:ext cx="8763000" cy="1477328"/>
          </a:xfrm>
          <a:prstGeom prst="rect">
            <a:avLst/>
          </a:prstGeom>
          <a:noFill/>
        </p:spPr>
        <p:txBody>
          <a:bodyPr wrap="square" rtlCol="0">
            <a:spAutoFit/>
          </a:bodyPr>
          <a:lstStyle/>
          <a:p>
            <a:pPr marL="285750" indent="-285750" algn="l">
              <a:buFont typeface="Arial" panose="020B0604020202020204" pitchFamily="34" charset="0"/>
              <a:buChar char="•"/>
            </a:pPr>
            <a:r>
              <a:rPr lang="en-US" dirty="0" smtClean="0"/>
              <a:t>Apples to oranges? </a:t>
            </a:r>
          </a:p>
          <a:p>
            <a:pPr marL="285750" indent="-285750" algn="l">
              <a:buFont typeface="Arial" panose="020B0604020202020204" pitchFamily="34" charset="0"/>
              <a:buChar char="•"/>
            </a:pPr>
            <a:r>
              <a:rPr lang="en-US" dirty="0" smtClean="0"/>
              <a:t>A “typical” Arduino has more I/O options but the Pi has more computing power</a:t>
            </a:r>
          </a:p>
          <a:p>
            <a:pPr marL="285750" indent="-285750" algn="l">
              <a:buFont typeface="Arial" panose="020B0604020202020204" pitchFamily="34" charset="0"/>
              <a:buChar char="•"/>
            </a:pPr>
            <a:r>
              <a:rPr lang="en-US" dirty="0" smtClean="0"/>
              <a:t>The difference is largely made moot by the diversity of Arduino boards available</a:t>
            </a:r>
          </a:p>
          <a:p>
            <a:pPr marL="285750" indent="-285750" algn="l">
              <a:buFont typeface="Arial" panose="020B0604020202020204" pitchFamily="34" charset="0"/>
              <a:buChar char="•"/>
            </a:pPr>
            <a:r>
              <a:rPr lang="en-US" dirty="0" smtClean="0"/>
              <a:t>See Make Magazine, Issue 36 for a broader comparison of microcontroller boards available (but the Pi is usually considered an “SBC”)</a:t>
            </a:r>
            <a:endParaRPr lang="en-US" dirty="0"/>
          </a:p>
        </p:txBody>
      </p:sp>
      <p:sp>
        <p:nvSpPr>
          <p:cNvPr id="9" name="Footer Placeholder 3"/>
          <p:cNvSpPr txBox="1">
            <a:spLocks/>
          </p:cNvSpPr>
          <p:nvPr/>
        </p:nvSpPr>
        <p:spPr>
          <a:xfrm>
            <a:off x="6248400" y="6565900"/>
            <a:ext cx="2895600" cy="292100"/>
          </a:xfrm>
          <a:prstGeom prst="rect">
            <a:avLst/>
          </a:prstGeom>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mtClean="0"/>
              <a:t>Introduction</a:t>
            </a:r>
            <a:endParaRPr lang="en-US" dirty="0"/>
          </a:p>
        </p:txBody>
      </p:sp>
    </p:spTree>
    <p:extLst>
      <p:ext uri="{BB962C8B-B14F-4D97-AF65-F5344CB8AC3E}">
        <p14:creationId xmlns:p14="http://schemas.microsoft.com/office/powerpoint/2010/main" val="300186592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Rest of the Arduino Course</a:t>
            </a:r>
            <a:endParaRPr lang="en-US" dirty="0"/>
          </a:p>
        </p:txBody>
      </p:sp>
      <p:sp>
        <p:nvSpPr>
          <p:cNvPr id="3" name="Content Placeholder 2"/>
          <p:cNvSpPr>
            <a:spLocks noGrp="1"/>
          </p:cNvSpPr>
          <p:nvPr>
            <p:ph idx="1"/>
          </p:nvPr>
        </p:nvSpPr>
        <p:spPr>
          <a:xfrm>
            <a:off x="275067" y="990600"/>
            <a:ext cx="8228542" cy="5731602"/>
          </a:xfrm>
        </p:spPr>
        <p:txBody>
          <a:bodyPr>
            <a:normAutofit/>
          </a:bodyPr>
          <a:lstStyle/>
          <a:p>
            <a:r>
              <a:rPr lang="en-US" dirty="0" smtClean="0"/>
              <a:t>Arduino 101</a:t>
            </a:r>
          </a:p>
          <a:p>
            <a:pPr lvl="1"/>
            <a:r>
              <a:rPr lang="en-US" dirty="0" smtClean="0"/>
              <a:t>Basics </a:t>
            </a:r>
            <a:r>
              <a:rPr lang="en-US" dirty="0"/>
              <a:t>of </a:t>
            </a:r>
            <a:r>
              <a:rPr lang="en-US" dirty="0" smtClean="0"/>
              <a:t>programming in the Arduino IDE</a:t>
            </a:r>
          </a:p>
          <a:p>
            <a:pPr lvl="1"/>
            <a:r>
              <a:rPr lang="en-US" dirty="0" smtClean="0"/>
              <a:t>Build basic circuits</a:t>
            </a:r>
            <a:endParaRPr lang="en-US" dirty="0"/>
          </a:p>
          <a:p>
            <a:pPr lvl="1"/>
            <a:r>
              <a:rPr lang="en-US" dirty="0" smtClean="0"/>
              <a:t>Use sensors &amp; actuators </a:t>
            </a:r>
          </a:p>
          <a:p>
            <a:r>
              <a:rPr lang="en-US" dirty="0" smtClean="0"/>
              <a:t>Dinner</a:t>
            </a:r>
          </a:p>
          <a:p>
            <a:r>
              <a:rPr lang="en-US" dirty="0" smtClean="0"/>
              <a:t>Project</a:t>
            </a:r>
          </a:p>
          <a:p>
            <a:pPr lvl="1"/>
            <a:r>
              <a:rPr lang="en-US" dirty="0" smtClean="0"/>
              <a:t>What will </a:t>
            </a:r>
            <a:r>
              <a:rPr lang="en-US" i="1" dirty="0" smtClean="0"/>
              <a:t>you</a:t>
            </a:r>
            <a:r>
              <a:rPr lang="en-US" dirty="0" smtClean="0"/>
              <a:t> make?</a:t>
            </a:r>
          </a:p>
          <a:p>
            <a:pPr lvl="1"/>
            <a:endParaRPr lang="en-US" dirty="0"/>
          </a:p>
          <a:p>
            <a:pPr lvl="1"/>
            <a:endParaRPr lang="en-US" dirty="0" smtClean="0"/>
          </a:p>
          <a:p>
            <a:pPr lvl="1"/>
            <a:endParaRPr lang="en-US" dirty="0"/>
          </a:p>
          <a:p>
            <a:pPr lvl="1"/>
            <a:endParaRPr lang="en-US" dirty="0" smtClean="0"/>
          </a:p>
          <a:p>
            <a:pPr lvl="1"/>
            <a:endParaRPr lang="en-US" dirty="0"/>
          </a:p>
          <a:p>
            <a:pPr marL="398463" lvl="1" indent="0">
              <a:buNone/>
            </a:pPr>
            <a:endParaRPr lang="en-US" dirty="0"/>
          </a:p>
          <a:p>
            <a:pPr marL="398463" lvl="1" indent="0">
              <a:buNone/>
            </a:pPr>
            <a:endParaRPr lang="en-US" dirty="0" smtClean="0"/>
          </a:p>
          <a:p>
            <a:r>
              <a:rPr lang="en-US" dirty="0" smtClean="0">
                <a:hlinkClick r:id="rId3" action="ppaction://hlinksldjump"/>
              </a:rPr>
              <a:t>References</a:t>
            </a:r>
            <a:endParaRPr lang="en-US" dirty="0" smtClean="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200" y="4343400"/>
            <a:ext cx="2030000" cy="15225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19600" y="5180496"/>
            <a:ext cx="1827742" cy="137080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2200" y="3962400"/>
            <a:ext cx="1752600" cy="2008454"/>
          </a:xfrm>
          <a:prstGeom prst="rect">
            <a:avLst/>
          </a:prstGeom>
        </p:spPr>
      </p:pic>
      <p:pic>
        <p:nvPicPr>
          <p:cNvPr id="6146" name="Picture 2" descr="C:\Users\echlitk1\Documents\Ignition Grants\IG Colloquium Poster\Data Logger Plots\plot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96935" y="4648200"/>
            <a:ext cx="2710265" cy="15188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938032" y="1654076"/>
            <a:ext cx="2557110" cy="2308324"/>
          </a:xfrm>
          <a:prstGeom prst="rect">
            <a:avLst/>
          </a:prstGeom>
          <a:noFill/>
        </p:spPr>
        <p:txBody>
          <a:bodyPr wrap="none" rtlCol="0">
            <a:spAutoFit/>
          </a:bodyPr>
          <a:lstStyle/>
          <a:p>
            <a:pPr algn="l"/>
            <a:r>
              <a:rPr lang="en-US" dirty="0">
                <a:solidFill>
                  <a:schemeClr val="bg1">
                    <a:lumMod val="75000"/>
                  </a:schemeClr>
                </a:solidFill>
              </a:rPr>
              <a:t>void setup() {                </a:t>
            </a:r>
          </a:p>
          <a:p>
            <a:pPr algn="l"/>
            <a:r>
              <a:rPr lang="en-US" dirty="0" smtClean="0">
                <a:solidFill>
                  <a:schemeClr val="bg1">
                    <a:lumMod val="75000"/>
                  </a:schemeClr>
                </a:solidFill>
              </a:rPr>
              <a:t>    doSetup();</a:t>
            </a:r>
            <a:endParaRPr lang="en-US" dirty="0">
              <a:solidFill>
                <a:schemeClr val="bg1">
                  <a:lumMod val="75000"/>
                </a:schemeClr>
              </a:solidFill>
            </a:endParaRPr>
          </a:p>
          <a:p>
            <a:pPr algn="l"/>
            <a:r>
              <a:rPr lang="en-US" dirty="0">
                <a:solidFill>
                  <a:schemeClr val="bg1">
                    <a:lumMod val="75000"/>
                  </a:schemeClr>
                </a:solidFill>
              </a:rPr>
              <a:t>}</a:t>
            </a:r>
          </a:p>
          <a:p>
            <a:pPr algn="l"/>
            <a:endParaRPr lang="en-US" dirty="0">
              <a:solidFill>
                <a:schemeClr val="bg1">
                  <a:lumMod val="75000"/>
                </a:schemeClr>
              </a:solidFill>
            </a:endParaRPr>
          </a:p>
          <a:p>
            <a:pPr algn="l"/>
            <a:r>
              <a:rPr lang="en-US" dirty="0" smtClean="0">
                <a:solidFill>
                  <a:schemeClr val="bg1">
                    <a:lumMod val="75000"/>
                  </a:schemeClr>
                </a:solidFill>
              </a:rPr>
              <a:t>void </a:t>
            </a:r>
            <a:r>
              <a:rPr lang="en-US" dirty="0">
                <a:solidFill>
                  <a:schemeClr val="bg1">
                    <a:lumMod val="75000"/>
                  </a:schemeClr>
                </a:solidFill>
              </a:rPr>
              <a:t>loop() </a:t>
            </a:r>
            <a:r>
              <a:rPr lang="en-US" dirty="0" smtClean="0">
                <a:solidFill>
                  <a:schemeClr val="bg1">
                    <a:lumMod val="75000"/>
                  </a:schemeClr>
                </a:solidFill>
              </a:rPr>
              <a:t>{</a:t>
            </a:r>
          </a:p>
          <a:p>
            <a:pPr algn="l"/>
            <a:r>
              <a:rPr lang="en-US" dirty="0">
                <a:solidFill>
                  <a:schemeClr val="bg1">
                    <a:lumMod val="75000"/>
                  </a:schemeClr>
                </a:solidFill>
              </a:rPr>
              <a:t> </a:t>
            </a:r>
            <a:r>
              <a:rPr lang="en-US" dirty="0" smtClean="0">
                <a:solidFill>
                  <a:schemeClr val="bg1">
                    <a:lumMod val="75000"/>
                  </a:schemeClr>
                </a:solidFill>
              </a:rPr>
              <a:t>   doStuff();</a:t>
            </a:r>
          </a:p>
          <a:p>
            <a:pPr algn="l"/>
            <a:r>
              <a:rPr lang="en-US" dirty="0">
                <a:solidFill>
                  <a:schemeClr val="bg1">
                    <a:lumMod val="75000"/>
                  </a:schemeClr>
                </a:solidFill>
              </a:rPr>
              <a:t>}</a:t>
            </a:r>
          </a:p>
          <a:p>
            <a:endParaRPr lang="en-US" dirty="0"/>
          </a:p>
        </p:txBody>
      </p:sp>
    </p:spTree>
    <p:extLst>
      <p:ext uri="{BB962C8B-B14F-4D97-AF65-F5344CB8AC3E}">
        <p14:creationId xmlns:p14="http://schemas.microsoft.com/office/powerpoint/2010/main" val="2056515872"/>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Next Step: Arduino </a:t>
            </a:r>
            <a:r>
              <a:rPr lang="en-US" sz="3600" dirty="0" smtClean="0"/>
              <a:t>101</a:t>
            </a:r>
            <a:endParaRPr lang="en-US" sz="3600" dirty="0"/>
          </a:p>
        </p:txBody>
      </p:sp>
      <p:sp>
        <p:nvSpPr>
          <p:cNvPr id="3" name="Content Placeholder 2"/>
          <p:cNvSpPr>
            <a:spLocks noGrp="1"/>
          </p:cNvSpPr>
          <p:nvPr>
            <p:ph sz="half" idx="1"/>
          </p:nvPr>
        </p:nvSpPr>
        <p:spPr>
          <a:xfrm>
            <a:off x="269775" y="1464738"/>
            <a:ext cx="4222800" cy="4707462"/>
          </a:xfrm>
        </p:spPr>
        <p:txBody>
          <a:bodyPr>
            <a:normAutofit/>
          </a:bodyPr>
          <a:lstStyle/>
          <a:p>
            <a:pPr marL="0" indent="0">
              <a:buNone/>
            </a:pPr>
            <a:r>
              <a:rPr lang="en-US" sz="3200" u="sng" dirty="0" smtClean="0"/>
              <a:t>Maker Central:</a:t>
            </a:r>
          </a:p>
          <a:p>
            <a:pPr marL="396875" lvl="1" indent="0">
              <a:buNone/>
            </a:pPr>
            <a:r>
              <a:rPr lang="en-US" sz="2400" dirty="0" smtClean="0">
                <a:solidFill>
                  <a:schemeClr val="tx1"/>
                </a:solidFill>
              </a:rPr>
              <a:t>Tara Echlin</a:t>
            </a:r>
          </a:p>
          <a:p>
            <a:pPr marL="0" indent="0">
              <a:buNone/>
            </a:pPr>
            <a:endParaRPr lang="en-US" dirty="0" smtClean="0"/>
          </a:p>
          <a:p>
            <a:pPr marL="0" indent="0">
              <a:buNone/>
            </a:pPr>
            <a:r>
              <a:rPr lang="en-US" sz="2400" dirty="0"/>
              <a:t>Switched Line Cord</a:t>
            </a:r>
          </a:p>
          <a:p>
            <a:pPr marL="406400" lvl="2" indent="0">
              <a:buNone/>
            </a:pPr>
            <a:r>
              <a:rPr lang="en-US" sz="2000" dirty="0" smtClean="0"/>
              <a:t>Jim </a:t>
            </a:r>
            <a:r>
              <a:rPr lang="en-US" sz="2000" dirty="0"/>
              <a:t>Bogard</a:t>
            </a:r>
          </a:p>
          <a:p>
            <a:pPr marL="0" indent="0">
              <a:buNone/>
            </a:pPr>
            <a:endParaRPr lang="en-US" dirty="0" smtClean="0"/>
          </a:p>
          <a:p>
            <a:pPr marL="0" indent="0">
              <a:buNone/>
            </a:pPr>
            <a:r>
              <a:rPr lang="en-US" sz="2400" dirty="0"/>
              <a:t>Monkey {Anything} Guardian</a:t>
            </a:r>
          </a:p>
          <a:p>
            <a:pPr marL="406400" lvl="2" indent="0">
              <a:buNone/>
            </a:pPr>
            <a:r>
              <a:rPr lang="en-US" sz="2000" dirty="0"/>
              <a:t>Robert Berardino </a:t>
            </a:r>
          </a:p>
          <a:p>
            <a:pPr marL="406400" lvl="2" indent="0">
              <a:buNone/>
            </a:pPr>
            <a:r>
              <a:rPr lang="en-US" sz="2000" dirty="0"/>
              <a:t>Chris Monaco </a:t>
            </a:r>
          </a:p>
          <a:p>
            <a:pPr marL="0" indent="0">
              <a:buNone/>
            </a:pPr>
            <a:endParaRPr lang="en-US" dirty="0" smtClean="0"/>
          </a:p>
        </p:txBody>
      </p:sp>
      <p:sp>
        <p:nvSpPr>
          <p:cNvPr id="4" name="Content Placeholder 3"/>
          <p:cNvSpPr>
            <a:spLocks noGrp="1"/>
          </p:cNvSpPr>
          <p:nvPr>
            <p:ph sz="half" idx="2"/>
          </p:nvPr>
        </p:nvSpPr>
        <p:spPr>
          <a:xfrm>
            <a:off x="4483050" y="1447800"/>
            <a:ext cx="4224528" cy="4021662"/>
          </a:xfrm>
        </p:spPr>
        <p:txBody>
          <a:bodyPr>
            <a:normAutofit/>
          </a:bodyPr>
          <a:lstStyle/>
          <a:p>
            <a:pPr marL="0" indent="0">
              <a:buNone/>
            </a:pPr>
            <a:r>
              <a:rPr lang="en-US" sz="3200" u="sng" dirty="0" smtClean="0"/>
              <a:t>Design </a:t>
            </a:r>
            <a:r>
              <a:rPr lang="en-US" sz="3200" u="sng" dirty="0"/>
              <a:t>Central</a:t>
            </a:r>
            <a:r>
              <a:rPr lang="en-US" sz="3200" u="sng" dirty="0" smtClean="0"/>
              <a:t>:</a:t>
            </a:r>
          </a:p>
          <a:p>
            <a:pPr marL="396875" lvl="1" indent="0">
              <a:buNone/>
            </a:pPr>
            <a:r>
              <a:rPr lang="en-US" sz="2400" dirty="0" smtClean="0">
                <a:solidFill>
                  <a:schemeClr val="tx1"/>
                </a:solidFill>
              </a:rPr>
              <a:t>Mars Gralia</a:t>
            </a:r>
          </a:p>
          <a:p>
            <a:pPr marL="0" indent="0">
              <a:buNone/>
            </a:pPr>
            <a:endParaRPr lang="en-US" sz="2400" dirty="0">
              <a:solidFill>
                <a:schemeClr val="tx1"/>
              </a:solidFill>
            </a:endParaRPr>
          </a:p>
          <a:p>
            <a:pPr marL="0" indent="0">
              <a:buNone/>
            </a:pPr>
            <a:r>
              <a:rPr lang="en-US" sz="2400" dirty="0" smtClean="0"/>
              <a:t>Data Logger</a:t>
            </a:r>
          </a:p>
          <a:p>
            <a:pPr marL="406400" lvl="2" indent="0">
              <a:buNone/>
            </a:pPr>
            <a:r>
              <a:rPr lang="en-US" sz="2000" dirty="0"/>
              <a:t>Bruce Ballard </a:t>
            </a:r>
            <a:endParaRPr lang="en-US" sz="2400" dirty="0" smtClean="0"/>
          </a:p>
          <a:p>
            <a:pPr marL="0" indent="0">
              <a:buNone/>
            </a:pPr>
            <a:endParaRPr lang="en-US" sz="2400" dirty="0"/>
          </a:p>
          <a:p>
            <a:pPr marL="0" indent="0">
              <a:buNone/>
            </a:pPr>
            <a:r>
              <a:rPr lang="en-US" sz="2400" dirty="0" smtClean="0"/>
              <a:t>Twisted </a:t>
            </a:r>
            <a:r>
              <a:rPr lang="en-US" sz="2400" dirty="0"/>
              <a:t>Simon </a:t>
            </a:r>
            <a:r>
              <a:rPr lang="en-US" sz="2400" dirty="0" smtClean="0"/>
              <a:t>Says</a:t>
            </a:r>
          </a:p>
          <a:p>
            <a:pPr marL="398463" lvl="1" indent="0">
              <a:buNone/>
            </a:pPr>
            <a:r>
              <a:rPr lang="en-US" sz="2000" dirty="0"/>
              <a:t>Zaza Soriano</a:t>
            </a:r>
          </a:p>
          <a:p>
            <a:pPr marL="398463" lvl="1" indent="0">
              <a:buNone/>
            </a:pPr>
            <a:r>
              <a:rPr lang="en-US" sz="2000" dirty="0"/>
              <a:t>Brian Taylor</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30159025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1278" y="1017389"/>
            <a:ext cx="8228542" cy="5257800"/>
          </a:xfrm>
        </p:spPr>
        <p:txBody>
          <a:bodyPr/>
          <a:lstStyle/>
          <a:p>
            <a:pPr marL="0" indent="0">
              <a:buNone/>
            </a:pPr>
            <a:r>
              <a:rPr lang="en-US" dirty="0" smtClean="0"/>
              <a:t>On your way to Maker Central/Design Central, pick up a set of hardware </a:t>
            </a:r>
            <a:r>
              <a:rPr lang="en-US" dirty="0"/>
              <a:t>goodies (</a:t>
            </a:r>
            <a:r>
              <a:rPr lang="en-US" dirty="0" err="1"/>
              <a:t>Arduino</a:t>
            </a:r>
            <a:r>
              <a:rPr lang="en-US" dirty="0"/>
              <a:t> 101 </a:t>
            </a:r>
            <a:r>
              <a:rPr lang="en-US" dirty="0" smtClean="0"/>
              <a:t>materials) at the coffee cart.  </a:t>
            </a:r>
          </a:p>
          <a:p>
            <a:endParaRPr lang="en-US" dirty="0"/>
          </a:p>
        </p:txBody>
      </p:sp>
      <p:sp>
        <p:nvSpPr>
          <p:cNvPr id="4" name="Arc 3"/>
          <p:cNvSpPr/>
          <p:nvPr/>
        </p:nvSpPr>
        <p:spPr bwMode="auto">
          <a:xfrm rot="10524072">
            <a:off x="-287133" y="5643811"/>
            <a:ext cx="5854523" cy="675774"/>
          </a:xfrm>
          <a:prstGeom prst="arc">
            <a:avLst>
              <a:gd name="adj1" fmla="val 11194146"/>
              <a:gd name="adj2" fmla="val 21422848"/>
            </a:avLst>
          </a:prstGeom>
          <a:noFill/>
          <a:ln w="25400" cap="flat" cmpd="sng" algn="ctr">
            <a:solidFill>
              <a:srgbClr val="C00000"/>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bodyPr>
          <a:lstStyle/>
          <a:p>
            <a:endParaRPr lang="en-US" smtClean="0">
              <a:solidFill>
                <a:srgbClr val="333300"/>
              </a:solidFill>
            </a:endParaRPr>
          </a:p>
        </p:txBody>
      </p:sp>
      <p:cxnSp>
        <p:nvCxnSpPr>
          <p:cNvPr id="5" name="Straight Connector 4"/>
          <p:cNvCxnSpPr/>
          <p:nvPr/>
        </p:nvCxnSpPr>
        <p:spPr bwMode="auto">
          <a:xfrm flipV="1">
            <a:off x="5529" y="5029196"/>
            <a:ext cx="152400" cy="12954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6" name="Straight Connector 5"/>
          <p:cNvCxnSpPr/>
          <p:nvPr/>
        </p:nvCxnSpPr>
        <p:spPr bwMode="auto">
          <a:xfrm>
            <a:off x="157929" y="5029196"/>
            <a:ext cx="381000" cy="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7" name="Straight Connector 6"/>
          <p:cNvCxnSpPr/>
          <p:nvPr/>
        </p:nvCxnSpPr>
        <p:spPr bwMode="auto">
          <a:xfrm flipV="1">
            <a:off x="538929" y="3886196"/>
            <a:ext cx="0" cy="11430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8" name="Straight Connector 7"/>
          <p:cNvCxnSpPr/>
          <p:nvPr/>
        </p:nvCxnSpPr>
        <p:spPr bwMode="auto">
          <a:xfrm>
            <a:off x="767529" y="5029196"/>
            <a:ext cx="2209800" cy="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9" name="Straight Connector 8"/>
          <p:cNvCxnSpPr/>
          <p:nvPr/>
        </p:nvCxnSpPr>
        <p:spPr bwMode="auto">
          <a:xfrm flipV="1">
            <a:off x="767529" y="3886196"/>
            <a:ext cx="0" cy="11430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10" name="Straight Connector 9"/>
          <p:cNvCxnSpPr/>
          <p:nvPr/>
        </p:nvCxnSpPr>
        <p:spPr bwMode="auto">
          <a:xfrm>
            <a:off x="2977329" y="5029196"/>
            <a:ext cx="0" cy="3810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11" name="Straight Connector 10"/>
          <p:cNvCxnSpPr/>
          <p:nvPr/>
        </p:nvCxnSpPr>
        <p:spPr bwMode="auto">
          <a:xfrm>
            <a:off x="2977329" y="5410196"/>
            <a:ext cx="1066800" cy="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12" name="Straight Connector 11"/>
          <p:cNvCxnSpPr/>
          <p:nvPr/>
        </p:nvCxnSpPr>
        <p:spPr bwMode="auto">
          <a:xfrm flipV="1">
            <a:off x="4044129" y="4419596"/>
            <a:ext cx="0" cy="9906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13" name="Straight Connector 12"/>
          <p:cNvCxnSpPr/>
          <p:nvPr/>
        </p:nvCxnSpPr>
        <p:spPr bwMode="auto">
          <a:xfrm>
            <a:off x="4044129" y="4419596"/>
            <a:ext cx="685800" cy="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14" name="Straight Connector 13"/>
          <p:cNvCxnSpPr>
            <a:stCxn id="4" idx="0"/>
          </p:cNvCxnSpPr>
          <p:nvPr/>
        </p:nvCxnSpPr>
        <p:spPr bwMode="auto">
          <a:xfrm flipV="1">
            <a:off x="4724901" y="4648198"/>
            <a:ext cx="5029" cy="140522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15" name="Straight Connector 14"/>
          <p:cNvCxnSpPr/>
          <p:nvPr/>
        </p:nvCxnSpPr>
        <p:spPr bwMode="auto">
          <a:xfrm>
            <a:off x="5263329" y="5029196"/>
            <a:ext cx="2286000" cy="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16" name="Straight Connector 15"/>
          <p:cNvCxnSpPr/>
          <p:nvPr/>
        </p:nvCxnSpPr>
        <p:spPr bwMode="auto">
          <a:xfrm flipV="1">
            <a:off x="7549329" y="2209796"/>
            <a:ext cx="0" cy="28194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17" name="Straight Connector 16"/>
          <p:cNvCxnSpPr/>
          <p:nvPr/>
        </p:nvCxnSpPr>
        <p:spPr bwMode="auto">
          <a:xfrm>
            <a:off x="4958529" y="3962396"/>
            <a:ext cx="1524000" cy="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18" name="Straight Connector 17"/>
          <p:cNvCxnSpPr/>
          <p:nvPr/>
        </p:nvCxnSpPr>
        <p:spPr bwMode="auto">
          <a:xfrm flipV="1">
            <a:off x="5682429" y="4305296"/>
            <a:ext cx="0" cy="7239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19" name="Straight Connector 18"/>
          <p:cNvCxnSpPr/>
          <p:nvPr/>
        </p:nvCxnSpPr>
        <p:spPr bwMode="auto">
          <a:xfrm flipV="1">
            <a:off x="6482529" y="4190996"/>
            <a:ext cx="0" cy="8382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20" name="Straight Connector 19"/>
          <p:cNvCxnSpPr/>
          <p:nvPr/>
        </p:nvCxnSpPr>
        <p:spPr bwMode="auto">
          <a:xfrm flipV="1">
            <a:off x="5263329" y="4305296"/>
            <a:ext cx="0" cy="7239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21" name="Straight Connector 20"/>
          <p:cNvCxnSpPr/>
          <p:nvPr/>
        </p:nvCxnSpPr>
        <p:spPr bwMode="auto">
          <a:xfrm flipV="1">
            <a:off x="6482529" y="2971796"/>
            <a:ext cx="0" cy="9906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22" name="Straight Connector 21"/>
          <p:cNvCxnSpPr/>
          <p:nvPr/>
        </p:nvCxnSpPr>
        <p:spPr bwMode="auto">
          <a:xfrm flipV="1">
            <a:off x="6482529" y="2438396"/>
            <a:ext cx="0" cy="3810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23" name="Straight Connector 22"/>
          <p:cNvCxnSpPr/>
          <p:nvPr/>
        </p:nvCxnSpPr>
        <p:spPr bwMode="auto">
          <a:xfrm flipH="1">
            <a:off x="4958529" y="2438396"/>
            <a:ext cx="2590800" cy="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24" name="Straight Connector 23"/>
          <p:cNvCxnSpPr/>
          <p:nvPr/>
        </p:nvCxnSpPr>
        <p:spPr bwMode="auto">
          <a:xfrm>
            <a:off x="4958529" y="2438396"/>
            <a:ext cx="0" cy="15240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25" name="Straight Connector 24"/>
          <p:cNvCxnSpPr/>
          <p:nvPr/>
        </p:nvCxnSpPr>
        <p:spPr bwMode="auto">
          <a:xfrm>
            <a:off x="4729929" y="2438396"/>
            <a:ext cx="0" cy="3810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26" name="Straight Connector 25"/>
          <p:cNvCxnSpPr/>
          <p:nvPr/>
        </p:nvCxnSpPr>
        <p:spPr bwMode="auto">
          <a:xfrm>
            <a:off x="4729929" y="2971796"/>
            <a:ext cx="0" cy="4572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27" name="Straight Connector 26"/>
          <p:cNvCxnSpPr/>
          <p:nvPr/>
        </p:nvCxnSpPr>
        <p:spPr bwMode="auto">
          <a:xfrm>
            <a:off x="4729929" y="3581396"/>
            <a:ext cx="0" cy="3810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28" name="Straight Connector 27"/>
          <p:cNvCxnSpPr/>
          <p:nvPr/>
        </p:nvCxnSpPr>
        <p:spPr bwMode="auto">
          <a:xfrm flipH="1">
            <a:off x="3129729" y="3962396"/>
            <a:ext cx="1600200" cy="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29" name="Straight Connector 28"/>
          <p:cNvCxnSpPr/>
          <p:nvPr/>
        </p:nvCxnSpPr>
        <p:spPr bwMode="auto">
          <a:xfrm flipH="1">
            <a:off x="2901129" y="4190996"/>
            <a:ext cx="1828800" cy="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30" name="Straight Connector 29"/>
          <p:cNvCxnSpPr/>
          <p:nvPr/>
        </p:nvCxnSpPr>
        <p:spPr bwMode="auto">
          <a:xfrm>
            <a:off x="4729929" y="4190996"/>
            <a:ext cx="0" cy="2286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31" name="Straight Connector 30"/>
          <p:cNvCxnSpPr/>
          <p:nvPr/>
        </p:nvCxnSpPr>
        <p:spPr bwMode="auto">
          <a:xfrm>
            <a:off x="767529" y="3886196"/>
            <a:ext cx="2133600" cy="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32" name="Straight Connector 31"/>
          <p:cNvCxnSpPr/>
          <p:nvPr/>
        </p:nvCxnSpPr>
        <p:spPr bwMode="auto">
          <a:xfrm>
            <a:off x="2901129" y="3886196"/>
            <a:ext cx="0" cy="3048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33" name="Straight Connector 32"/>
          <p:cNvCxnSpPr/>
          <p:nvPr/>
        </p:nvCxnSpPr>
        <p:spPr bwMode="auto">
          <a:xfrm flipV="1">
            <a:off x="6711129" y="2171696"/>
            <a:ext cx="0" cy="2667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34" name="Straight Connector 33"/>
          <p:cNvCxnSpPr/>
          <p:nvPr/>
        </p:nvCxnSpPr>
        <p:spPr bwMode="auto">
          <a:xfrm flipV="1">
            <a:off x="3129729" y="2438396"/>
            <a:ext cx="0" cy="15240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35" name="Straight Connector 34"/>
          <p:cNvCxnSpPr/>
          <p:nvPr/>
        </p:nvCxnSpPr>
        <p:spPr bwMode="auto">
          <a:xfrm>
            <a:off x="3129729" y="2438396"/>
            <a:ext cx="1600200" cy="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36" name="Straight Connector 35"/>
          <p:cNvCxnSpPr/>
          <p:nvPr/>
        </p:nvCxnSpPr>
        <p:spPr bwMode="auto">
          <a:xfrm>
            <a:off x="3129729" y="3219446"/>
            <a:ext cx="1600200" cy="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37" name="Straight Connector 36"/>
          <p:cNvCxnSpPr/>
          <p:nvPr/>
        </p:nvCxnSpPr>
        <p:spPr bwMode="auto">
          <a:xfrm>
            <a:off x="2901129" y="2438396"/>
            <a:ext cx="0" cy="121920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38" name="Straight Connector 37"/>
          <p:cNvCxnSpPr/>
          <p:nvPr/>
        </p:nvCxnSpPr>
        <p:spPr bwMode="auto">
          <a:xfrm flipH="1">
            <a:off x="-304800" y="3657596"/>
            <a:ext cx="3205929" cy="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cxnSp>
        <p:nvCxnSpPr>
          <p:cNvPr id="39" name="Straight Connector 38"/>
          <p:cNvCxnSpPr/>
          <p:nvPr/>
        </p:nvCxnSpPr>
        <p:spPr bwMode="auto">
          <a:xfrm flipH="1">
            <a:off x="-304800" y="3886196"/>
            <a:ext cx="843730" cy="0"/>
          </a:xfrm>
          <a:prstGeom prst="line">
            <a:avLst/>
          </a:prstGeom>
          <a:blipFill dpi="0" rotWithShape="0">
            <a:blip r:embed="rId2"/>
            <a:srcRect/>
            <a:stretch>
              <a:fillRect/>
            </a:stretch>
          </a:blipFill>
          <a:ln w="25400" cap="flat" cmpd="sng" algn="ctr">
            <a:solidFill>
              <a:srgbClr val="C00000"/>
            </a:solidFill>
            <a:prstDash val="solid"/>
            <a:round/>
            <a:headEnd type="none" w="med" len="med"/>
            <a:tailEnd type="none" w="med" len="med"/>
          </a:ln>
          <a:effectLst/>
        </p:spPr>
      </p:cxnSp>
      <p:sp>
        <p:nvSpPr>
          <p:cNvPr id="40" name="TextBox 39"/>
          <p:cNvSpPr txBox="1"/>
          <p:nvPr/>
        </p:nvSpPr>
        <p:spPr>
          <a:xfrm>
            <a:off x="3524109" y="3365952"/>
            <a:ext cx="811440" cy="430887"/>
          </a:xfrm>
          <a:prstGeom prst="rect">
            <a:avLst/>
          </a:prstGeom>
          <a:noFill/>
        </p:spPr>
        <p:txBody>
          <a:bodyPr wrap="none" rtlCol="0">
            <a:spAutoFit/>
          </a:bodyPr>
          <a:lstStyle/>
          <a:p>
            <a:r>
              <a:rPr lang="en-US" sz="1100" b="1" dirty="0" smtClean="0">
                <a:solidFill>
                  <a:srgbClr val="333300"/>
                </a:solidFill>
              </a:rPr>
              <a:t>Women’s</a:t>
            </a:r>
          </a:p>
          <a:p>
            <a:r>
              <a:rPr lang="en-US" sz="1100" b="1" dirty="0" smtClean="0">
                <a:solidFill>
                  <a:srgbClr val="333300"/>
                </a:solidFill>
              </a:rPr>
              <a:t>Room</a:t>
            </a:r>
          </a:p>
        </p:txBody>
      </p:sp>
      <p:sp>
        <p:nvSpPr>
          <p:cNvPr id="41" name="TextBox 40"/>
          <p:cNvSpPr txBox="1"/>
          <p:nvPr/>
        </p:nvSpPr>
        <p:spPr>
          <a:xfrm>
            <a:off x="3623740" y="2603952"/>
            <a:ext cx="585417" cy="430887"/>
          </a:xfrm>
          <a:prstGeom prst="rect">
            <a:avLst/>
          </a:prstGeom>
          <a:noFill/>
        </p:spPr>
        <p:txBody>
          <a:bodyPr wrap="none" rtlCol="0">
            <a:spAutoFit/>
          </a:bodyPr>
          <a:lstStyle/>
          <a:p>
            <a:r>
              <a:rPr lang="en-US" sz="1100" b="1" dirty="0" smtClean="0">
                <a:solidFill>
                  <a:srgbClr val="333300"/>
                </a:solidFill>
              </a:rPr>
              <a:t>Men’s</a:t>
            </a:r>
          </a:p>
          <a:p>
            <a:r>
              <a:rPr lang="en-US" sz="1100" b="1" dirty="0" smtClean="0">
                <a:solidFill>
                  <a:srgbClr val="333300"/>
                </a:solidFill>
              </a:rPr>
              <a:t>Room</a:t>
            </a:r>
          </a:p>
        </p:txBody>
      </p:sp>
      <p:sp>
        <p:nvSpPr>
          <p:cNvPr id="42" name="TextBox 41"/>
          <p:cNvSpPr txBox="1"/>
          <p:nvPr/>
        </p:nvSpPr>
        <p:spPr>
          <a:xfrm>
            <a:off x="5242843" y="2927058"/>
            <a:ext cx="955372" cy="584775"/>
          </a:xfrm>
          <a:prstGeom prst="rect">
            <a:avLst/>
          </a:prstGeom>
          <a:noFill/>
        </p:spPr>
        <p:txBody>
          <a:bodyPr wrap="square" rtlCol="0">
            <a:spAutoFit/>
          </a:bodyPr>
          <a:lstStyle/>
          <a:p>
            <a:r>
              <a:rPr lang="en-US" sz="1600" b="1" dirty="0" smtClean="0">
                <a:solidFill>
                  <a:srgbClr val="333300"/>
                </a:solidFill>
              </a:rPr>
              <a:t>Maker Central</a:t>
            </a:r>
          </a:p>
        </p:txBody>
      </p:sp>
      <p:sp>
        <p:nvSpPr>
          <p:cNvPr id="43" name="TextBox 42"/>
          <p:cNvSpPr txBox="1"/>
          <p:nvPr/>
        </p:nvSpPr>
        <p:spPr>
          <a:xfrm>
            <a:off x="6539574" y="3886196"/>
            <a:ext cx="944955" cy="584775"/>
          </a:xfrm>
          <a:prstGeom prst="rect">
            <a:avLst/>
          </a:prstGeom>
          <a:noFill/>
        </p:spPr>
        <p:txBody>
          <a:bodyPr wrap="square" rtlCol="0">
            <a:spAutoFit/>
          </a:bodyPr>
          <a:lstStyle/>
          <a:p>
            <a:r>
              <a:rPr lang="en-US" sz="1600" b="1" dirty="0" smtClean="0">
                <a:solidFill>
                  <a:srgbClr val="333300"/>
                </a:solidFill>
              </a:rPr>
              <a:t>Design Central</a:t>
            </a:r>
          </a:p>
        </p:txBody>
      </p:sp>
      <p:sp>
        <p:nvSpPr>
          <p:cNvPr id="44" name="TextBox 43"/>
          <p:cNvSpPr txBox="1"/>
          <p:nvPr/>
        </p:nvSpPr>
        <p:spPr>
          <a:xfrm>
            <a:off x="5737753" y="4448696"/>
            <a:ext cx="670376" cy="430887"/>
          </a:xfrm>
          <a:prstGeom prst="rect">
            <a:avLst/>
          </a:prstGeom>
          <a:noFill/>
        </p:spPr>
        <p:txBody>
          <a:bodyPr wrap="none" rtlCol="0">
            <a:spAutoFit/>
          </a:bodyPr>
          <a:lstStyle/>
          <a:p>
            <a:r>
              <a:rPr lang="en-US" sz="1100" b="1" dirty="0" smtClean="0">
                <a:solidFill>
                  <a:srgbClr val="333300"/>
                </a:solidFill>
              </a:rPr>
              <a:t>Central</a:t>
            </a:r>
          </a:p>
          <a:p>
            <a:r>
              <a:rPr lang="en-US" sz="1100" b="1" dirty="0" smtClean="0">
                <a:solidFill>
                  <a:srgbClr val="333300"/>
                </a:solidFill>
              </a:rPr>
              <a:t>Park</a:t>
            </a:r>
          </a:p>
        </p:txBody>
      </p:sp>
      <p:sp>
        <p:nvSpPr>
          <p:cNvPr id="45" name="TextBox 44"/>
          <p:cNvSpPr txBox="1"/>
          <p:nvPr/>
        </p:nvSpPr>
        <p:spPr>
          <a:xfrm>
            <a:off x="417665" y="5433608"/>
            <a:ext cx="1095172" cy="584775"/>
          </a:xfrm>
          <a:prstGeom prst="rect">
            <a:avLst/>
          </a:prstGeom>
          <a:noFill/>
        </p:spPr>
        <p:txBody>
          <a:bodyPr wrap="none" rtlCol="0">
            <a:spAutoFit/>
          </a:bodyPr>
          <a:lstStyle/>
          <a:p>
            <a:r>
              <a:rPr lang="en-US" sz="1600" b="1" dirty="0" smtClean="0">
                <a:solidFill>
                  <a:srgbClr val="333300"/>
                </a:solidFill>
              </a:rPr>
              <a:t>Academy</a:t>
            </a:r>
          </a:p>
          <a:p>
            <a:r>
              <a:rPr lang="en-US" sz="1600" b="1" dirty="0" smtClean="0">
                <a:solidFill>
                  <a:srgbClr val="333300"/>
                </a:solidFill>
              </a:rPr>
              <a:t>Central</a:t>
            </a:r>
          </a:p>
        </p:txBody>
      </p:sp>
      <p:sp>
        <p:nvSpPr>
          <p:cNvPr id="46" name="TextBox 45"/>
          <p:cNvSpPr txBox="1"/>
          <p:nvPr/>
        </p:nvSpPr>
        <p:spPr>
          <a:xfrm>
            <a:off x="1846629" y="4394282"/>
            <a:ext cx="702436" cy="261610"/>
          </a:xfrm>
          <a:prstGeom prst="rect">
            <a:avLst/>
          </a:prstGeom>
          <a:noFill/>
        </p:spPr>
        <p:txBody>
          <a:bodyPr wrap="none" rtlCol="0">
            <a:spAutoFit/>
          </a:bodyPr>
          <a:lstStyle/>
          <a:p>
            <a:r>
              <a:rPr lang="en-US" sz="1100" b="1" dirty="0" smtClean="0">
                <a:solidFill>
                  <a:srgbClr val="333300"/>
                </a:solidFill>
              </a:rPr>
              <a:t>Kitchen</a:t>
            </a:r>
          </a:p>
        </p:txBody>
      </p:sp>
      <p:sp>
        <p:nvSpPr>
          <p:cNvPr id="47" name="TextBox 6"/>
          <p:cNvSpPr txBox="1"/>
          <p:nvPr/>
        </p:nvSpPr>
        <p:spPr>
          <a:xfrm>
            <a:off x="5208850" y="4525087"/>
            <a:ext cx="511679" cy="246221"/>
          </a:xfrm>
          <a:prstGeom prst="rect">
            <a:avLst/>
          </a:prstGeom>
          <a:noFill/>
        </p:spPr>
        <p:txBody>
          <a:bodyPr wrap="none" rtlCol="0">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000" dirty="0" smtClean="0">
                <a:solidFill>
                  <a:srgbClr val="333300"/>
                </a:solidFill>
              </a:rPr>
              <a:t>Stairs</a:t>
            </a:r>
          </a:p>
        </p:txBody>
      </p:sp>
      <p:sp>
        <p:nvSpPr>
          <p:cNvPr id="48" name="Rounded Rectangular Callout 47"/>
          <p:cNvSpPr/>
          <p:nvPr/>
        </p:nvSpPr>
        <p:spPr bwMode="auto">
          <a:xfrm>
            <a:off x="5425594" y="5257796"/>
            <a:ext cx="589869" cy="510778"/>
          </a:xfrm>
          <a:prstGeom prst="wedgeRoundRectCallout">
            <a:avLst>
              <a:gd name="adj1" fmla="val -112060"/>
              <a:gd name="adj2" fmla="val -90031"/>
              <a:gd name="adj3" fmla="val 16667"/>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spAutoFit/>
          </a:bodyPr>
          <a:lstStyle/>
          <a:p>
            <a:r>
              <a:rPr lang="en-US" sz="1200" i="1" dirty="0">
                <a:latin typeface="+mn-lt"/>
                <a:cs typeface="Estrangelo Edessa" panose="03080600000000000000" pitchFamily="66" charset="0"/>
              </a:rPr>
              <a:t>Front </a:t>
            </a:r>
          </a:p>
          <a:p>
            <a:r>
              <a:rPr lang="en-US" sz="1200" i="1" dirty="0">
                <a:latin typeface="+mn-lt"/>
                <a:cs typeface="Estrangelo Edessa" panose="03080600000000000000" pitchFamily="66" charset="0"/>
              </a:rPr>
              <a:t>Door</a:t>
            </a:r>
          </a:p>
        </p:txBody>
      </p:sp>
      <p:sp>
        <p:nvSpPr>
          <p:cNvPr id="49" name="Rounded Rectangular Callout 48"/>
          <p:cNvSpPr/>
          <p:nvPr/>
        </p:nvSpPr>
        <p:spPr bwMode="auto">
          <a:xfrm>
            <a:off x="1936739" y="6058325"/>
            <a:ext cx="983580" cy="510778"/>
          </a:xfrm>
          <a:prstGeom prst="wedgeRoundRectCallout">
            <a:avLst>
              <a:gd name="adj1" fmla="val -112060"/>
              <a:gd name="adj2" fmla="val -90031"/>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spAutoFit/>
          </a:bodyPr>
          <a:lstStyle/>
          <a:p>
            <a:r>
              <a:rPr lang="en-US" sz="1200" i="1" dirty="0" smtClean="0">
                <a:latin typeface="+mn-lt"/>
                <a:cs typeface="Estrangelo Edessa" panose="03080600000000000000" pitchFamily="66" charset="0"/>
              </a:rPr>
              <a:t>We are here</a:t>
            </a:r>
            <a:endParaRPr lang="en-US" sz="1200" i="1" dirty="0">
              <a:latin typeface="+mn-lt"/>
              <a:cs typeface="Estrangelo Edessa" panose="03080600000000000000" pitchFamily="66" charset="0"/>
            </a:endParaRPr>
          </a:p>
        </p:txBody>
      </p:sp>
      <p:sp>
        <p:nvSpPr>
          <p:cNvPr id="51" name="Rounded Rectangular Callout 50"/>
          <p:cNvSpPr/>
          <p:nvPr/>
        </p:nvSpPr>
        <p:spPr bwMode="auto">
          <a:xfrm>
            <a:off x="2970909" y="4419596"/>
            <a:ext cx="1127819" cy="510778"/>
          </a:xfrm>
          <a:prstGeom prst="wedgeRoundRectCallout">
            <a:avLst>
              <a:gd name="adj1" fmla="val 108967"/>
              <a:gd name="adj2" fmla="val -30827"/>
              <a:gd name="adj3" fmla="val 16667"/>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spAutoFit/>
          </a:bodyPr>
          <a:lstStyle/>
          <a:p>
            <a:r>
              <a:rPr lang="en-US" sz="1200" i="1" dirty="0">
                <a:latin typeface="+mn-lt"/>
                <a:cs typeface="Estrangelo Edessa" panose="03080600000000000000" pitchFamily="66" charset="0"/>
              </a:rPr>
              <a:t>Entrance to Cafeteria</a:t>
            </a:r>
          </a:p>
        </p:txBody>
      </p:sp>
      <p:sp>
        <p:nvSpPr>
          <p:cNvPr id="61" name="Rounded Rectangular Callout 60"/>
          <p:cNvSpPr/>
          <p:nvPr/>
        </p:nvSpPr>
        <p:spPr bwMode="auto">
          <a:xfrm>
            <a:off x="6619600" y="5433608"/>
            <a:ext cx="1691729" cy="715089"/>
          </a:xfrm>
          <a:prstGeom prst="wedgeRoundRectCallout">
            <a:avLst>
              <a:gd name="adj1" fmla="val -85692"/>
              <a:gd name="adj2" fmla="val -232299"/>
              <a:gd name="adj3" fmla="val 16667"/>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i="1" dirty="0" smtClean="0">
                <a:latin typeface="+mn-lt"/>
                <a:cs typeface="Estrangelo Edessa" panose="03080600000000000000" pitchFamily="66" charset="0"/>
              </a:rPr>
              <a:t>Table with hand-outs for “Arduino 101” phase</a:t>
            </a:r>
            <a:endParaRPr kumimoji="0" lang="en-US" sz="1200" i="1" u="none" strike="noStrike" cap="none" normalizeH="0" baseline="0" dirty="0" smtClean="0">
              <a:ln>
                <a:noFill/>
              </a:ln>
              <a:solidFill>
                <a:schemeClr val="tx1"/>
              </a:solidFill>
              <a:effectLst/>
              <a:latin typeface="+mn-lt"/>
              <a:cs typeface="Estrangelo Edessa" panose="03080600000000000000" pitchFamily="66" charset="0"/>
            </a:endParaRPr>
          </a:p>
        </p:txBody>
      </p:sp>
      <p:sp>
        <p:nvSpPr>
          <p:cNvPr id="62" name="Rounded Rectangular Callout 61"/>
          <p:cNvSpPr/>
          <p:nvPr/>
        </p:nvSpPr>
        <p:spPr bwMode="auto">
          <a:xfrm>
            <a:off x="4535100" y="1791087"/>
            <a:ext cx="1127819" cy="485239"/>
          </a:xfrm>
          <a:prstGeom prst="wedgeRoundRectCallout">
            <a:avLst>
              <a:gd name="adj1" fmla="val 106600"/>
              <a:gd name="adj2" fmla="val 25825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i="1" u="none" strike="noStrike" cap="none" normalizeH="0" baseline="0" dirty="0" smtClean="0">
                <a:ln>
                  <a:noFill/>
                </a:ln>
                <a:solidFill>
                  <a:schemeClr val="tx1"/>
                </a:solidFill>
                <a:effectLst/>
                <a:latin typeface="+mn-lt"/>
                <a:cs typeface="Estrangelo Edessa" panose="03080600000000000000" pitchFamily="66" charset="0"/>
              </a:rPr>
              <a:t>South End: </a:t>
            </a:r>
            <a:r>
              <a:rPr kumimoji="0" lang="en-US" sz="1200" i="1" u="none" strike="noStrike" cap="none" normalizeH="0" baseline="0" dirty="0" smtClean="0">
                <a:ln>
                  <a:noFill/>
                </a:ln>
                <a:solidFill>
                  <a:schemeClr val="tx1"/>
                </a:solidFill>
                <a:effectLst/>
                <a:latin typeface="+mn-lt"/>
                <a:cs typeface="Estrangelo Edessa" panose="03080600000000000000" pitchFamily="66" charset="0"/>
              </a:rPr>
              <a:t>Monkey</a:t>
            </a:r>
          </a:p>
        </p:txBody>
      </p:sp>
      <p:sp>
        <p:nvSpPr>
          <p:cNvPr id="63" name="Rounded Rectangular Callout 62"/>
          <p:cNvSpPr/>
          <p:nvPr/>
        </p:nvSpPr>
        <p:spPr bwMode="auto">
          <a:xfrm>
            <a:off x="3825181" y="2873869"/>
            <a:ext cx="1127819" cy="485239"/>
          </a:xfrm>
          <a:prstGeom prst="wedgeRoundRectCallout">
            <a:avLst>
              <a:gd name="adj1" fmla="val 69127"/>
              <a:gd name="adj2" fmla="val 41193"/>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i="1" u="none" strike="noStrike" cap="none" normalizeH="0" baseline="0" dirty="0" smtClean="0">
                <a:ln>
                  <a:noFill/>
                </a:ln>
                <a:solidFill>
                  <a:schemeClr val="tx1"/>
                </a:solidFill>
                <a:effectLst/>
                <a:latin typeface="+mn-lt"/>
                <a:cs typeface="Estrangelo Edessa" panose="03080600000000000000" pitchFamily="66" charset="0"/>
              </a:rPr>
              <a:t>North End: </a:t>
            </a:r>
            <a:r>
              <a:rPr kumimoji="0" lang="en-US" sz="1200" i="1" u="none" strike="noStrike" cap="none" normalizeH="0" baseline="0" dirty="0" smtClean="0">
                <a:ln>
                  <a:noFill/>
                </a:ln>
                <a:solidFill>
                  <a:schemeClr val="tx1"/>
                </a:solidFill>
                <a:effectLst/>
                <a:latin typeface="+mn-lt"/>
                <a:cs typeface="Estrangelo Edessa" panose="03080600000000000000" pitchFamily="66" charset="0"/>
              </a:rPr>
              <a:t>Line</a:t>
            </a:r>
            <a:r>
              <a:rPr kumimoji="0" lang="en-US" sz="1200" i="1" u="none" strike="noStrike" cap="none" normalizeH="0" dirty="0" smtClean="0">
                <a:ln>
                  <a:noFill/>
                </a:ln>
                <a:solidFill>
                  <a:schemeClr val="tx1"/>
                </a:solidFill>
                <a:effectLst/>
                <a:latin typeface="+mn-lt"/>
                <a:cs typeface="Estrangelo Edessa" panose="03080600000000000000" pitchFamily="66" charset="0"/>
              </a:rPr>
              <a:t> Cord</a:t>
            </a:r>
            <a:endParaRPr kumimoji="0" lang="en-US" sz="1200" i="1" u="none" strike="noStrike" cap="none" normalizeH="0" baseline="0" dirty="0" smtClean="0">
              <a:ln>
                <a:noFill/>
              </a:ln>
              <a:solidFill>
                <a:schemeClr val="tx1"/>
              </a:solidFill>
              <a:effectLst/>
              <a:latin typeface="+mn-lt"/>
              <a:cs typeface="Estrangelo Edessa" panose="03080600000000000000" pitchFamily="66" charset="0"/>
            </a:endParaRPr>
          </a:p>
        </p:txBody>
      </p:sp>
      <p:sp>
        <p:nvSpPr>
          <p:cNvPr id="64" name="Rounded Rectangular Callout 63"/>
          <p:cNvSpPr/>
          <p:nvPr/>
        </p:nvSpPr>
        <p:spPr bwMode="auto">
          <a:xfrm>
            <a:off x="8016181" y="3100102"/>
            <a:ext cx="914819" cy="664012"/>
          </a:xfrm>
          <a:prstGeom prst="wedgeRoundRectCallout">
            <a:avLst>
              <a:gd name="adj1" fmla="val -133565"/>
              <a:gd name="adj2" fmla="val 24905"/>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i="1" u="none" strike="noStrike" cap="none" normalizeH="0" baseline="0" dirty="0" smtClean="0">
                <a:ln>
                  <a:noFill/>
                </a:ln>
                <a:solidFill>
                  <a:schemeClr val="tx1"/>
                </a:solidFill>
                <a:effectLst/>
                <a:latin typeface="+mn-lt"/>
                <a:cs typeface="Estrangelo Edessa" panose="03080600000000000000" pitchFamily="66" charset="0"/>
              </a:rPr>
              <a:t>Center Section: </a:t>
            </a:r>
            <a:r>
              <a:rPr kumimoji="0" lang="en-US" sz="1200" i="1" u="none" strike="noStrike" cap="none" normalizeH="0" baseline="0" dirty="0" smtClean="0">
                <a:ln>
                  <a:noFill/>
                </a:ln>
                <a:solidFill>
                  <a:schemeClr val="tx1"/>
                </a:solidFill>
                <a:effectLst/>
                <a:latin typeface="+mn-lt"/>
                <a:cs typeface="Estrangelo Edessa" panose="03080600000000000000" pitchFamily="66" charset="0"/>
              </a:rPr>
              <a:t>Logger</a:t>
            </a:r>
          </a:p>
        </p:txBody>
      </p:sp>
      <p:sp>
        <p:nvSpPr>
          <p:cNvPr id="65" name="Rounded Rectangular Callout 64"/>
          <p:cNvSpPr/>
          <p:nvPr/>
        </p:nvSpPr>
        <p:spPr bwMode="auto">
          <a:xfrm>
            <a:off x="8016181" y="4391561"/>
            <a:ext cx="914820" cy="485239"/>
          </a:xfrm>
          <a:prstGeom prst="wedgeRoundRectCallout">
            <a:avLst>
              <a:gd name="adj1" fmla="val -129101"/>
              <a:gd name="adj2" fmla="val 3396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i="1" dirty="0" smtClean="0">
                <a:latin typeface="+mn-lt"/>
                <a:cs typeface="Estrangelo Edessa" panose="03080600000000000000" pitchFamily="66" charset="0"/>
              </a:rPr>
              <a:t>West End: </a:t>
            </a:r>
            <a:r>
              <a:rPr lang="en-US" sz="1200" i="1" dirty="0" smtClean="0">
                <a:latin typeface="+mn-lt"/>
                <a:cs typeface="Estrangelo Edessa" panose="03080600000000000000" pitchFamily="66" charset="0"/>
              </a:rPr>
              <a:t>Simon</a:t>
            </a:r>
            <a:endParaRPr kumimoji="0" lang="en-US" sz="1200" i="1" u="none" strike="noStrike" cap="none" normalizeH="0" baseline="0" dirty="0" smtClean="0">
              <a:ln>
                <a:noFill/>
              </a:ln>
              <a:solidFill>
                <a:schemeClr val="tx1"/>
              </a:solidFill>
              <a:effectLst/>
              <a:latin typeface="+mn-lt"/>
              <a:cs typeface="Estrangelo Edessa" panose="03080600000000000000" pitchFamily="66" charset="0"/>
            </a:endParaRPr>
          </a:p>
        </p:txBody>
      </p:sp>
      <p:sp>
        <p:nvSpPr>
          <p:cNvPr id="50" name="Rectangle 49"/>
          <p:cNvSpPr/>
          <p:nvPr/>
        </p:nvSpPr>
        <p:spPr>
          <a:xfrm>
            <a:off x="5333999" y="4014252"/>
            <a:ext cx="1074129" cy="291044"/>
          </a:xfrm>
          <a:prstGeom prst="rect">
            <a:avLst/>
          </a:prstGeom>
          <a:solidFill>
            <a:schemeClr val="accent2">
              <a:lumMod val="40000"/>
              <a:lumOff val="60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Coffee cart</a:t>
            </a:r>
            <a:endParaRPr lang="en-US" sz="1400" dirty="0">
              <a:solidFill>
                <a:schemeClr val="tx1"/>
              </a:solidFill>
            </a:endParaRPr>
          </a:p>
        </p:txBody>
      </p:sp>
      <p:sp>
        <p:nvSpPr>
          <p:cNvPr id="52" name="Rectangle 51"/>
          <p:cNvSpPr/>
          <p:nvPr/>
        </p:nvSpPr>
        <p:spPr>
          <a:xfrm rot="20083034">
            <a:off x="2967315" y="5056117"/>
            <a:ext cx="74576" cy="1182432"/>
          </a:xfrm>
          <a:prstGeom prst="rect">
            <a:avLst/>
          </a:prstGeom>
          <a:solidFill>
            <a:schemeClr val="tx1"/>
          </a:solidFill>
          <a:ln w="127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98985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endParaRPr lang="en-US" sz="4800" dirty="0" smtClean="0"/>
          </a:p>
          <a:p>
            <a:pPr marL="0" indent="0" algn="ctr">
              <a:buNone/>
            </a:pPr>
            <a:endParaRPr lang="en-US" sz="4800" dirty="0"/>
          </a:p>
          <a:p>
            <a:pPr marL="0" indent="0" algn="ctr">
              <a:buNone/>
            </a:pPr>
            <a:r>
              <a:rPr lang="en-US" sz="4800" dirty="0" smtClean="0"/>
              <a:t>Questions?</a:t>
            </a:r>
            <a:endParaRPr lang="en-US" sz="4800" dirty="0"/>
          </a:p>
        </p:txBody>
      </p:sp>
    </p:spTree>
    <p:extLst>
      <p:ext uri="{BB962C8B-B14F-4D97-AF65-F5344CB8AC3E}">
        <p14:creationId xmlns:p14="http://schemas.microsoft.com/office/powerpoint/2010/main" val="61469359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Online References</a:t>
            </a:r>
            <a:endParaRPr lang="en-US" dirty="0"/>
          </a:p>
        </p:txBody>
      </p:sp>
      <p:sp>
        <p:nvSpPr>
          <p:cNvPr id="3" name="Content Placeholder 2"/>
          <p:cNvSpPr>
            <a:spLocks noGrp="1"/>
          </p:cNvSpPr>
          <p:nvPr>
            <p:ph idx="1"/>
          </p:nvPr>
        </p:nvSpPr>
        <p:spPr>
          <a:xfrm>
            <a:off x="314729" y="1308100"/>
            <a:ext cx="8228542" cy="5257800"/>
          </a:xfrm>
        </p:spPr>
        <p:txBody>
          <a:bodyPr/>
          <a:lstStyle/>
          <a:p>
            <a:r>
              <a:rPr lang="en-US" dirty="0" smtClean="0"/>
              <a:t>Arduino.cc</a:t>
            </a:r>
          </a:p>
          <a:p>
            <a:pPr lvl="1"/>
            <a:r>
              <a:rPr lang="en-US" dirty="0" smtClean="0"/>
              <a:t>Reference section contains language reference</a:t>
            </a:r>
          </a:p>
          <a:p>
            <a:pPr lvl="1"/>
            <a:r>
              <a:rPr lang="en-US" dirty="0" smtClean="0"/>
              <a:t>Products section describes hardware and links to datasheets</a:t>
            </a:r>
          </a:p>
          <a:p>
            <a:pPr lvl="1"/>
            <a:endParaRPr lang="en-US" dirty="0" smtClean="0"/>
          </a:p>
          <a:p>
            <a:r>
              <a:rPr lang="en-US" dirty="0" smtClean="0"/>
              <a:t>Learn.adafruit.com</a:t>
            </a:r>
          </a:p>
          <a:p>
            <a:pPr lvl="1"/>
            <a:r>
              <a:rPr lang="en-US" dirty="0">
                <a:hlinkClick r:id="rId2"/>
              </a:rPr>
              <a:t>https://</a:t>
            </a:r>
            <a:r>
              <a:rPr lang="en-US" dirty="0" smtClean="0">
                <a:hlinkClick r:id="rId2"/>
              </a:rPr>
              <a:t>learn.adafruit.com/category/learn-arduino</a:t>
            </a:r>
            <a:endParaRPr lang="en-US" dirty="0" smtClean="0"/>
          </a:p>
          <a:p>
            <a:pPr lvl="1"/>
            <a:r>
              <a:rPr lang="en-US" dirty="0" smtClean="0"/>
              <a:t>Simon Monk’s tutorials:</a:t>
            </a:r>
          </a:p>
          <a:p>
            <a:pPr lvl="2"/>
            <a:r>
              <a:rPr lang="en-US" dirty="0" smtClean="0">
                <a:hlinkClick r:id="rId3"/>
              </a:rPr>
              <a:t>https</a:t>
            </a:r>
            <a:r>
              <a:rPr lang="en-US" dirty="0">
                <a:hlinkClick r:id="rId3"/>
              </a:rPr>
              <a:t>://</a:t>
            </a:r>
            <a:r>
              <a:rPr lang="en-US" dirty="0" smtClean="0">
                <a:hlinkClick r:id="rId3"/>
              </a:rPr>
              <a:t>learn.adafruit.com/lesson-0-getting-started</a:t>
            </a:r>
            <a:endParaRPr lang="en-US" dirty="0" smtClean="0"/>
          </a:p>
          <a:p>
            <a:pPr marL="804863" lvl="2" indent="0">
              <a:buNone/>
            </a:pPr>
            <a:r>
              <a:rPr lang="en-US" dirty="0" smtClean="0"/>
              <a:t> </a:t>
            </a:r>
          </a:p>
          <a:p>
            <a:r>
              <a:rPr lang="en-US" dirty="0" smtClean="0"/>
              <a:t>Make:</a:t>
            </a:r>
          </a:p>
          <a:p>
            <a:pPr lvl="1"/>
            <a:r>
              <a:rPr lang="en-US" dirty="0">
                <a:hlinkClick r:id="rId4"/>
              </a:rPr>
              <a:t>http://makezine.com/category/electronics/arduino</a:t>
            </a:r>
            <a:r>
              <a:rPr lang="en-US" dirty="0" smtClean="0">
                <a:hlinkClick r:id="rId4"/>
              </a:rPr>
              <a:t>/</a:t>
            </a:r>
            <a:endParaRPr lang="en-US" dirty="0" smtClean="0"/>
          </a:p>
          <a:p>
            <a:pPr lvl="1"/>
            <a:endParaRPr lang="en-US" dirty="0" smtClean="0"/>
          </a:p>
          <a:p>
            <a:r>
              <a:rPr lang="en-US" dirty="0" smtClean="0"/>
              <a:t>Warning to EE’s: </a:t>
            </a:r>
            <a:r>
              <a:rPr lang="en-US" dirty="0"/>
              <a:t>Many online references lack schematics</a:t>
            </a:r>
          </a:p>
          <a:p>
            <a:endParaRPr lang="en-US" dirty="0"/>
          </a:p>
        </p:txBody>
      </p:sp>
      <p:sp>
        <p:nvSpPr>
          <p:cNvPr id="7" name="Rectangle 6"/>
          <p:cNvSpPr/>
          <p:nvPr/>
        </p:nvSpPr>
        <p:spPr>
          <a:xfrm>
            <a:off x="6629400" y="2895600"/>
            <a:ext cx="2334651" cy="803443"/>
          </a:xfrm>
          <a:prstGeom prst="rect">
            <a:avLst/>
          </a:prstGeom>
          <a:solidFill>
            <a:schemeClr val="tx1"/>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146" name="Picture 2" descr="Logo 2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6128" y="2901598"/>
            <a:ext cx="2181193" cy="76088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ech-savvy DIY Enthusiasts Innovative Projects and Idea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4267200"/>
            <a:ext cx="2106803" cy="6384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090440" y="1558870"/>
            <a:ext cx="914400" cy="533400"/>
          </a:xfrm>
          <a:prstGeom prst="rect">
            <a:avLst/>
          </a:prstGeom>
          <a:solidFill>
            <a:srgbClr val="85D7C9"/>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152" name="Picture 8" descr="userpictur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1001" y="1682933"/>
            <a:ext cx="633278" cy="316639"/>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3"/>
          <p:cNvSpPr txBox="1">
            <a:spLocks/>
          </p:cNvSpPr>
          <p:nvPr/>
        </p:nvSpPr>
        <p:spPr>
          <a:xfrm>
            <a:off x="6248400" y="6565900"/>
            <a:ext cx="2895600" cy="292100"/>
          </a:xfrm>
          <a:prstGeom prst="rect">
            <a:avLst/>
          </a:prstGeom>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mtClean="0"/>
              <a:t>Introduction</a:t>
            </a:r>
            <a:endParaRPr lang="en-US" dirty="0"/>
          </a:p>
        </p:txBody>
      </p:sp>
    </p:spTree>
    <p:extLst>
      <p:ext uri="{BB962C8B-B14F-4D97-AF65-F5344CB8AC3E}">
        <p14:creationId xmlns:p14="http://schemas.microsoft.com/office/powerpoint/2010/main" val="3722324907"/>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Recommended References</a:t>
            </a:r>
            <a:endParaRPr lang="en-US" dirty="0"/>
          </a:p>
        </p:txBody>
      </p:sp>
      <p:sp>
        <p:nvSpPr>
          <p:cNvPr id="3" name="Content Placeholder 2"/>
          <p:cNvSpPr>
            <a:spLocks noGrp="1"/>
          </p:cNvSpPr>
          <p:nvPr>
            <p:ph idx="1"/>
          </p:nvPr>
        </p:nvSpPr>
        <p:spPr>
          <a:xfrm>
            <a:off x="220123" y="1293238"/>
            <a:ext cx="8228542" cy="5257800"/>
          </a:xfrm>
        </p:spPr>
        <p:txBody>
          <a:bodyPr>
            <a:normAutofit lnSpcReduction="10000"/>
          </a:bodyPr>
          <a:lstStyle/>
          <a:p>
            <a:r>
              <a:rPr lang="en-US" dirty="0" smtClean="0"/>
              <a:t>30 </a:t>
            </a:r>
            <a:r>
              <a:rPr lang="en-US" dirty="0"/>
              <a:t>Arduino Projects for the Evil Genius, Second </a:t>
            </a:r>
            <a:r>
              <a:rPr lang="en-US" dirty="0" smtClean="0"/>
              <a:t>Edition – Simon Monk</a:t>
            </a:r>
          </a:p>
          <a:p>
            <a:endParaRPr lang="en-US" dirty="0" smtClean="0"/>
          </a:p>
          <a:p>
            <a:endParaRPr lang="en-US" dirty="0" smtClean="0"/>
          </a:p>
          <a:p>
            <a:r>
              <a:rPr lang="en-US" dirty="0"/>
              <a:t>Getting Started with Arduino, 2nd Edition – Massimo Banzi</a:t>
            </a:r>
          </a:p>
          <a:p>
            <a:endParaRPr lang="en-US" dirty="0"/>
          </a:p>
          <a:p>
            <a:endParaRPr lang="en-US" dirty="0" smtClean="0"/>
          </a:p>
          <a:p>
            <a:endParaRPr lang="en-US" dirty="0" smtClean="0"/>
          </a:p>
          <a:p>
            <a:endParaRPr lang="en-US" dirty="0" smtClean="0"/>
          </a:p>
          <a:p>
            <a:r>
              <a:rPr lang="en-US" dirty="0"/>
              <a:t>Jeremy Blum: books, tutorials, blogs and videos</a:t>
            </a:r>
          </a:p>
          <a:p>
            <a:endParaRPr lang="en-US" dirty="0" smtClean="0"/>
          </a:p>
          <a:p>
            <a:endParaRPr lang="en-US" dirty="0" smtClean="0"/>
          </a:p>
          <a:p>
            <a:pPr marL="0" indent="0">
              <a:buNone/>
            </a:pPr>
            <a:endParaRPr lang="en-US" dirty="0" smtClean="0"/>
          </a:p>
          <a:p>
            <a:r>
              <a:rPr lang="en-US" dirty="0" smtClean="0"/>
              <a:t>There are many others ...</a:t>
            </a:r>
            <a:endParaRPr lang="en-US" dirty="0"/>
          </a:p>
        </p:txBody>
      </p:sp>
      <p:sp>
        <p:nvSpPr>
          <p:cNvPr id="7" name="Footer Placeholder 3"/>
          <p:cNvSpPr txBox="1">
            <a:spLocks/>
          </p:cNvSpPr>
          <p:nvPr/>
        </p:nvSpPr>
        <p:spPr>
          <a:xfrm>
            <a:off x="6248400" y="6565900"/>
            <a:ext cx="2895600" cy="292100"/>
          </a:xfrm>
          <a:prstGeom prst="rect">
            <a:avLst/>
          </a:prstGeom>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mtClean="0"/>
              <a:t>Introduction</a:t>
            </a:r>
            <a:endParaRPr lang="en-US" dirty="0"/>
          </a:p>
        </p:txBody>
      </p:sp>
      <p:pic>
        <p:nvPicPr>
          <p:cNvPr id="8" name="Picture 6" descr="http://www.simonmonk.org/wp-content/uploads/2014/01/cropped-website-header-n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9785" y="1828800"/>
            <a:ext cx="2957871" cy="67422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www.jeremyblum.com/wp-content/themes/jblum/images/headers/blo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724400"/>
            <a:ext cx="3133725" cy="95439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cdn3.volusion.com/aes3n.okhn2/v/vspfiles/photos/9781449309879-P-2T.jpg?13984134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2702" y="2971800"/>
            <a:ext cx="1629206" cy="2519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63795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Service Announcement</a:t>
            </a:r>
            <a:r>
              <a:rPr lang="en-US" dirty="0"/>
              <a:t>s</a:t>
            </a:r>
          </a:p>
        </p:txBody>
      </p:sp>
      <p:sp>
        <p:nvSpPr>
          <p:cNvPr id="3" name="Content Placeholder 2"/>
          <p:cNvSpPr>
            <a:spLocks noGrp="1"/>
          </p:cNvSpPr>
          <p:nvPr>
            <p:ph idx="1"/>
          </p:nvPr>
        </p:nvSpPr>
        <p:spPr>
          <a:xfrm>
            <a:off x="457200" y="1828800"/>
            <a:ext cx="8228542" cy="4555398"/>
          </a:xfrm>
        </p:spPr>
        <p:txBody>
          <a:bodyPr>
            <a:normAutofit/>
          </a:bodyPr>
          <a:lstStyle/>
          <a:p>
            <a:pPr marL="0" indent="0">
              <a:buNone/>
            </a:pPr>
            <a:r>
              <a:rPr lang="en-US" sz="2400" dirty="0" smtClean="0"/>
              <a:t>There is a stand-by list.   If you’re not registered for the course and want to stay after the introduction, see the woman in the gold derby hat.</a:t>
            </a:r>
          </a:p>
          <a:p>
            <a:pPr marL="0" indent="0">
              <a:buNone/>
            </a:pPr>
            <a:endParaRPr lang="en-US" sz="2400" dirty="0"/>
          </a:p>
          <a:p>
            <a:pPr marL="0" indent="0">
              <a:buNone/>
            </a:pPr>
            <a:endParaRPr lang="en-US" sz="2400" dirty="0" smtClean="0"/>
          </a:p>
          <a:p>
            <a:pPr marL="0" indent="0">
              <a:buNone/>
            </a:pPr>
            <a:r>
              <a:rPr lang="en-US" sz="2400" dirty="0" smtClean="0"/>
              <a:t>Please hold questions until the end.</a:t>
            </a:r>
            <a:endParaRPr lang="en-US" sz="2400" dirty="0"/>
          </a:p>
        </p:txBody>
      </p:sp>
    </p:spTree>
    <p:extLst>
      <p:ext uri="{BB962C8B-B14F-4D97-AF65-F5344CB8AC3E}">
        <p14:creationId xmlns:p14="http://schemas.microsoft.com/office/powerpoint/2010/main" val="1700025712"/>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Electronics - Recommended References</a:t>
            </a:r>
            <a:endParaRPr lang="en-US" dirty="0"/>
          </a:p>
        </p:txBody>
      </p:sp>
      <p:sp>
        <p:nvSpPr>
          <p:cNvPr id="3" name="Content Placeholder 2"/>
          <p:cNvSpPr>
            <a:spLocks noGrp="1"/>
          </p:cNvSpPr>
          <p:nvPr>
            <p:ph idx="1"/>
          </p:nvPr>
        </p:nvSpPr>
        <p:spPr>
          <a:xfrm>
            <a:off x="457200" y="1126398"/>
            <a:ext cx="8228542" cy="5122002"/>
          </a:xfrm>
        </p:spPr>
        <p:txBody>
          <a:bodyPr/>
          <a:lstStyle/>
          <a:p>
            <a:pPr marL="0" indent="0">
              <a:buNone/>
            </a:pPr>
            <a:r>
              <a:rPr lang="en-US" dirty="0" smtClean="0"/>
              <a:t>To Start:</a:t>
            </a:r>
          </a:p>
          <a:p>
            <a:pPr lvl="1"/>
            <a:r>
              <a:rPr lang="en-US" dirty="0" smtClean="0"/>
              <a:t>Getting Started in Electronics by </a:t>
            </a:r>
            <a:r>
              <a:rPr lang="en-US" dirty="0"/>
              <a:t>Forrest Mims III </a:t>
            </a:r>
          </a:p>
          <a:p>
            <a:pPr lvl="1"/>
            <a:r>
              <a:rPr lang="en-US" dirty="0" smtClean="0"/>
              <a:t>Make: Electronics Book</a:t>
            </a:r>
          </a:p>
          <a:p>
            <a:pPr lvl="1"/>
            <a:r>
              <a:rPr lang="en-US" dirty="0" smtClean="0"/>
              <a:t>"</a:t>
            </a:r>
            <a:r>
              <a:rPr lang="en-US" dirty="0"/>
              <a:t>Learn Electronics with </a:t>
            </a:r>
            <a:r>
              <a:rPr lang="en-US" dirty="0" smtClean="0"/>
              <a:t>Arduino“ by </a:t>
            </a:r>
            <a:r>
              <a:rPr lang="en-US" dirty="0"/>
              <a:t>Don Wilcher </a:t>
            </a:r>
            <a:r>
              <a:rPr lang="en-US" dirty="0" smtClean="0"/>
              <a:t>*</a:t>
            </a:r>
            <a:endParaRPr lang="en-US" dirty="0"/>
          </a:p>
          <a:p>
            <a:pPr lvl="1"/>
            <a:endParaRPr lang="en-US" dirty="0" smtClean="0"/>
          </a:p>
          <a:p>
            <a:pPr marL="0" indent="0">
              <a:buNone/>
            </a:pPr>
            <a:r>
              <a:rPr lang="en-US" dirty="0" smtClean="0"/>
              <a:t>Advanced:</a:t>
            </a:r>
          </a:p>
          <a:p>
            <a:pPr lvl="1"/>
            <a:r>
              <a:rPr lang="en-US" dirty="0" smtClean="0"/>
              <a:t>The Art of Electronics*</a:t>
            </a:r>
          </a:p>
        </p:txBody>
      </p:sp>
      <p:sp>
        <p:nvSpPr>
          <p:cNvPr id="7" name="Footer Placeholder 3"/>
          <p:cNvSpPr txBox="1">
            <a:spLocks/>
          </p:cNvSpPr>
          <p:nvPr/>
        </p:nvSpPr>
        <p:spPr>
          <a:xfrm>
            <a:off x="6248400" y="6565900"/>
            <a:ext cx="2895600" cy="292100"/>
          </a:xfrm>
          <a:prstGeom prst="rect">
            <a:avLst/>
          </a:prstGeom>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mtClean="0"/>
              <a:t>Introduction</a:t>
            </a:r>
            <a:endParaRPr lang="en-US" dirty="0"/>
          </a:p>
        </p:txBody>
      </p:sp>
    </p:spTree>
    <p:extLst>
      <p:ext uri="{BB962C8B-B14F-4D97-AF65-F5344CB8AC3E}">
        <p14:creationId xmlns:p14="http://schemas.microsoft.com/office/powerpoint/2010/main" val="4287456336"/>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556524"/>
            <a:ext cx="3591098" cy="2743200"/>
          </a:xfrm>
        </p:spPr>
      </p:pic>
      <p:sp>
        <p:nvSpPr>
          <p:cNvPr id="5" name="TextBox 4"/>
          <p:cNvSpPr txBox="1"/>
          <p:nvPr/>
        </p:nvSpPr>
        <p:spPr>
          <a:xfrm>
            <a:off x="4916864" y="2256294"/>
            <a:ext cx="2895600" cy="1569660"/>
          </a:xfrm>
          <a:prstGeom prst="rect">
            <a:avLst/>
          </a:prstGeom>
          <a:noFill/>
        </p:spPr>
        <p:txBody>
          <a:bodyPr wrap="square" rtlCol="0">
            <a:spAutoFit/>
          </a:bodyPr>
          <a:lstStyle/>
          <a:p>
            <a:r>
              <a:rPr lang="en-US" sz="3200" dirty="0" smtClean="0"/>
              <a:t>Take Chances</a:t>
            </a:r>
          </a:p>
          <a:p>
            <a:r>
              <a:rPr lang="en-US" sz="3200" dirty="0" smtClean="0"/>
              <a:t>Make Mistakes</a:t>
            </a:r>
          </a:p>
          <a:p>
            <a:r>
              <a:rPr lang="en-US" sz="3200" dirty="0" smtClean="0"/>
              <a:t>Get Messy</a:t>
            </a:r>
          </a:p>
        </p:txBody>
      </p:sp>
      <p:sp>
        <p:nvSpPr>
          <p:cNvPr id="6" name="TextBox 5"/>
          <p:cNvSpPr txBox="1"/>
          <p:nvPr/>
        </p:nvSpPr>
        <p:spPr>
          <a:xfrm>
            <a:off x="4967926" y="3817216"/>
            <a:ext cx="2895600" cy="584775"/>
          </a:xfrm>
          <a:prstGeom prst="rect">
            <a:avLst/>
          </a:prstGeom>
          <a:noFill/>
        </p:spPr>
        <p:txBody>
          <a:bodyPr wrap="square" rtlCol="0">
            <a:spAutoFit/>
          </a:bodyPr>
          <a:lstStyle/>
          <a:p>
            <a:r>
              <a:rPr lang="en-US" sz="3200" b="1" dirty="0" smtClean="0"/>
              <a:t>Innovate</a:t>
            </a:r>
          </a:p>
        </p:txBody>
      </p:sp>
      <p:sp>
        <p:nvSpPr>
          <p:cNvPr id="7" name="Footer Placeholder 3"/>
          <p:cNvSpPr txBox="1">
            <a:spLocks/>
          </p:cNvSpPr>
          <p:nvPr/>
        </p:nvSpPr>
        <p:spPr>
          <a:xfrm>
            <a:off x="6248400" y="6565900"/>
            <a:ext cx="2895600" cy="292100"/>
          </a:xfrm>
          <a:prstGeom prst="rect">
            <a:avLst/>
          </a:prstGeom>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mtClean="0"/>
              <a:t>Introduction</a:t>
            </a:r>
            <a:endParaRPr lang="en-US" dirty="0"/>
          </a:p>
        </p:txBody>
      </p:sp>
    </p:spTree>
    <p:extLst>
      <p:ext uri="{BB962C8B-B14F-4D97-AF65-F5344CB8AC3E}">
        <p14:creationId xmlns:p14="http://schemas.microsoft.com/office/powerpoint/2010/main" val="31480840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Arduino Applications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164683"/>
            <a:ext cx="8228013" cy="5182683"/>
          </a:xfrm>
        </p:spPr>
      </p:pic>
      <p:sp>
        <p:nvSpPr>
          <p:cNvPr id="5" name="Rectangle 4"/>
          <p:cNvSpPr/>
          <p:nvPr/>
        </p:nvSpPr>
        <p:spPr>
          <a:xfrm>
            <a:off x="7010400" y="5257800"/>
            <a:ext cx="1371600" cy="1066800"/>
          </a:xfrm>
          <a:prstGeom prst="rect">
            <a:avLst/>
          </a:prstGeom>
          <a:solidFill>
            <a:srgbClr val="F9F9F9"/>
          </a:solidFill>
          <a:ln w="1270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254138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Arduino?</a:t>
            </a:r>
            <a:endParaRPr lang="en-US" dirty="0"/>
          </a:p>
        </p:txBody>
      </p:sp>
      <p:sp>
        <p:nvSpPr>
          <p:cNvPr id="7" name="Rectangle 6"/>
          <p:cNvSpPr/>
          <p:nvPr/>
        </p:nvSpPr>
        <p:spPr>
          <a:xfrm>
            <a:off x="826698" y="1410947"/>
            <a:ext cx="6873600" cy="3970318"/>
          </a:xfrm>
          <a:prstGeom prst="rect">
            <a:avLst/>
          </a:prstGeom>
        </p:spPr>
        <p:txBody>
          <a:bodyPr wrap="square">
            <a:spAutoFit/>
          </a:bodyPr>
          <a:lstStyle/>
          <a:p>
            <a:pPr marL="342900" indent="-342900" algn="just">
              <a:buFont typeface="Arial" panose="020B0604020202020204" pitchFamily="34" charset="0"/>
              <a:buChar char="•"/>
            </a:pPr>
            <a:r>
              <a:rPr lang="en-US" sz="2800" b="1" dirty="0" smtClean="0">
                <a:solidFill>
                  <a:srgbClr val="0A237A"/>
                </a:solidFill>
              </a:rPr>
              <a:t>Low Cost </a:t>
            </a:r>
            <a:r>
              <a:rPr lang="en-US" sz="2800" b="1" dirty="0">
                <a:solidFill>
                  <a:srgbClr val="0A237A"/>
                </a:solidFill>
              </a:rPr>
              <a:t>+ C</a:t>
            </a:r>
            <a:r>
              <a:rPr lang="en-US" sz="2800" b="1" dirty="0" smtClean="0">
                <a:solidFill>
                  <a:srgbClr val="0A237A"/>
                </a:solidFill>
              </a:rPr>
              <a:t>ommunity</a:t>
            </a:r>
            <a:endParaRPr lang="en-US" sz="2800" b="1" dirty="0">
              <a:solidFill>
                <a:srgbClr val="0A237A"/>
              </a:solidFill>
            </a:endParaRPr>
          </a:p>
          <a:p>
            <a:pPr marL="1714500" lvl="3" indent="-342900" algn="just">
              <a:buFont typeface="Symbol"/>
              <a:buChar char="Þ"/>
            </a:pPr>
            <a:r>
              <a:rPr lang="en-US" sz="3200" b="1" dirty="0" smtClean="0">
                <a:solidFill>
                  <a:srgbClr val="0A237A"/>
                </a:solidFill>
              </a:rPr>
              <a:t>Failure OK!</a:t>
            </a:r>
            <a:endParaRPr lang="en-US" sz="3200" b="1" dirty="0">
              <a:solidFill>
                <a:srgbClr val="0A237A"/>
              </a:solidFill>
            </a:endParaRPr>
          </a:p>
          <a:p>
            <a:pPr marL="2628900" lvl="5" indent="-342900" algn="just">
              <a:buFont typeface="Symbol"/>
              <a:buChar char="Þ"/>
            </a:pPr>
            <a:r>
              <a:rPr lang="en-US" sz="4000" b="1" dirty="0" smtClean="0">
                <a:solidFill>
                  <a:srgbClr val="7030A0"/>
                </a:solidFill>
              </a:rPr>
              <a:t>+</a:t>
            </a:r>
            <a:r>
              <a:rPr lang="en-US" sz="4000" b="1" dirty="0" smtClean="0">
                <a:solidFill>
                  <a:srgbClr val="0A237A"/>
                </a:solidFill>
              </a:rPr>
              <a:t>+</a:t>
            </a:r>
            <a:r>
              <a:rPr lang="en-US" sz="4000" b="1" dirty="0" smtClean="0">
                <a:solidFill>
                  <a:schemeClr val="tx2">
                    <a:lumMod val="75000"/>
                    <a:lumOff val="25000"/>
                  </a:schemeClr>
                </a:solidFill>
              </a:rPr>
              <a:t>C</a:t>
            </a:r>
            <a:r>
              <a:rPr lang="en-US" sz="4000" b="1" dirty="0" smtClean="0">
                <a:solidFill>
                  <a:schemeClr val="accent5"/>
                </a:solidFill>
              </a:rPr>
              <a:t>r</a:t>
            </a:r>
            <a:r>
              <a:rPr lang="en-US" sz="4000" b="1" dirty="0" smtClean="0">
                <a:solidFill>
                  <a:srgbClr val="00B050"/>
                </a:solidFill>
              </a:rPr>
              <a:t>e</a:t>
            </a:r>
            <a:r>
              <a:rPr lang="en-US" sz="4000" b="1" dirty="0" smtClean="0">
                <a:solidFill>
                  <a:schemeClr val="accent5">
                    <a:lumMod val="60000"/>
                    <a:lumOff val="40000"/>
                  </a:schemeClr>
                </a:solidFill>
              </a:rPr>
              <a:t>a</a:t>
            </a:r>
            <a:r>
              <a:rPr lang="en-US" sz="4000" b="1" dirty="0" smtClean="0">
                <a:solidFill>
                  <a:srgbClr val="0A237A"/>
                </a:solidFill>
              </a:rPr>
              <a:t>t</a:t>
            </a:r>
            <a:r>
              <a:rPr lang="en-US" sz="4000" b="1" dirty="0" smtClean="0">
                <a:solidFill>
                  <a:srgbClr val="0070C0"/>
                </a:solidFill>
              </a:rPr>
              <a:t>i</a:t>
            </a:r>
            <a:r>
              <a:rPr lang="en-US" sz="4000" b="1" dirty="0" smtClean="0">
                <a:solidFill>
                  <a:schemeClr val="accent6">
                    <a:lumMod val="75000"/>
                  </a:schemeClr>
                </a:solidFill>
              </a:rPr>
              <a:t>v</a:t>
            </a:r>
            <a:r>
              <a:rPr lang="en-US" sz="4000" b="1" dirty="0" smtClean="0">
                <a:solidFill>
                  <a:srgbClr val="7030A0"/>
                </a:solidFill>
              </a:rPr>
              <a:t>i</a:t>
            </a:r>
            <a:r>
              <a:rPr lang="en-US" sz="4000" b="1" dirty="0" smtClean="0">
                <a:solidFill>
                  <a:srgbClr val="0A237A"/>
                </a:solidFill>
              </a:rPr>
              <a:t>t</a:t>
            </a:r>
            <a:r>
              <a:rPr lang="en-US" sz="4000" b="1" dirty="0" smtClean="0">
                <a:solidFill>
                  <a:schemeClr val="bg2">
                    <a:lumMod val="25000"/>
                  </a:schemeClr>
                </a:solidFill>
              </a:rPr>
              <a:t>y</a:t>
            </a:r>
            <a:endParaRPr lang="en-US" sz="4000" b="1" dirty="0">
              <a:solidFill>
                <a:schemeClr val="bg2">
                  <a:lumMod val="25000"/>
                </a:schemeClr>
              </a:solidFill>
            </a:endParaRPr>
          </a:p>
          <a:p>
            <a:pPr marL="0" indent="0">
              <a:buNone/>
            </a:pPr>
            <a:endParaRPr lang="en-US" sz="2800" b="1" dirty="0">
              <a:solidFill>
                <a:srgbClr val="0A237A"/>
              </a:solidFill>
            </a:endParaRPr>
          </a:p>
          <a:p>
            <a:pPr marL="342900" indent="-342900" algn="just">
              <a:buFont typeface="Arial" panose="020B0604020202020204" pitchFamily="34" charset="0"/>
              <a:buChar char="•"/>
            </a:pPr>
            <a:r>
              <a:rPr lang="en-US" sz="2800" b="1" dirty="0">
                <a:solidFill>
                  <a:srgbClr val="0A237A"/>
                </a:solidFill>
              </a:rPr>
              <a:t>Turn tough hardware problems into easy software problems</a:t>
            </a:r>
          </a:p>
          <a:p>
            <a:pPr marL="1714500" lvl="3" indent="-342900" algn="just">
              <a:buFont typeface="Symbol"/>
              <a:buChar char="Þ"/>
            </a:pPr>
            <a:r>
              <a:rPr lang="en-US" sz="4000" b="1" dirty="0">
                <a:solidFill>
                  <a:srgbClr val="0A237A"/>
                </a:solidFill>
              </a:rPr>
              <a:t>Rapid Prototyping</a:t>
            </a:r>
          </a:p>
          <a:p>
            <a:pPr marL="342900" indent="-342900" algn="just">
              <a:buFont typeface="Symbol"/>
              <a:buChar char="Þ"/>
            </a:pPr>
            <a:endParaRPr lang="en-US" sz="2800" b="1" dirty="0">
              <a:solidFill>
                <a:srgbClr val="0A237A"/>
              </a:solidFill>
              <a:latin typeface="+mn-lt"/>
            </a:endParaRPr>
          </a:p>
        </p:txBody>
      </p:sp>
      <p:sp>
        <p:nvSpPr>
          <p:cNvPr id="8" name="Cloud Callout 7"/>
          <p:cNvSpPr/>
          <p:nvPr/>
        </p:nvSpPr>
        <p:spPr>
          <a:xfrm>
            <a:off x="6858000" y="71739"/>
            <a:ext cx="1219200" cy="727243"/>
          </a:xfrm>
          <a:prstGeom prst="cloudCallout">
            <a:avLst>
              <a:gd name="adj1" fmla="val 90316"/>
              <a:gd name="adj2" fmla="val 70587"/>
            </a:avLst>
          </a:prstGeom>
          <a:solidFill>
            <a:schemeClr val="bg1"/>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Why me?</a:t>
            </a:r>
            <a:endParaRPr lang="en-US" sz="1600" dirty="0"/>
          </a:p>
        </p:txBody>
      </p:sp>
    </p:spTree>
    <p:extLst>
      <p:ext uri="{BB962C8B-B14F-4D97-AF65-F5344CB8AC3E}">
        <p14:creationId xmlns:p14="http://schemas.microsoft.com/office/powerpoint/2010/main" val="31866254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People </a:t>
            </a:r>
            <a:r>
              <a:rPr lang="en-US" dirty="0"/>
              <a:t>Over </a:t>
            </a:r>
            <a:r>
              <a:rPr lang="en-US" dirty="0" smtClean="0"/>
              <a:t>Megahertz</a:t>
            </a:r>
            <a:endParaRPr lang="en-US" dirty="0"/>
          </a:p>
        </p:txBody>
      </p:sp>
      <p:sp>
        <p:nvSpPr>
          <p:cNvPr id="3" name="Content Placeholder 2"/>
          <p:cNvSpPr>
            <a:spLocks noGrp="1"/>
          </p:cNvSpPr>
          <p:nvPr>
            <p:ph idx="1"/>
          </p:nvPr>
        </p:nvSpPr>
        <p:spPr>
          <a:xfrm>
            <a:off x="2209800" y="1752600"/>
            <a:ext cx="6806026" cy="4800600"/>
          </a:xfrm>
        </p:spPr>
        <p:txBody>
          <a:bodyPr/>
          <a:lstStyle/>
          <a:p>
            <a:pPr marL="0" indent="0">
              <a:buNone/>
            </a:pPr>
            <a:endParaRPr lang="en-US" sz="2400" dirty="0" smtClean="0"/>
          </a:p>
          <a:p>
            <a:pPr marL="0" indent="0">
              <a:buNone/>
            </a:pPr>
            <a:r>
              <a:rPr lang="en-US" sz="2400" dirty="0" smtClean="0"/>
              <a:t>“It’s </a:t>
            </a:r>
            <a:r>
              <a:rPr lang="en-US" sz="2400" dirty="0"/>
              <a:t>more important to take care of the experience people have when they </a:t>
            </a:r>
            <a:r>
              <a:rPr lang="en-US" sz="2400" dirty="0" smtClean="0"/>
              <a:t>learn, </a:t>
            </a:r>
            <a:r>
              <a:rPr lang="en-US" sz="2400" dirty="0"/>
              <a:t>than to give them power they don’t know what to do with</a:t>
            </a:r>
            <a:r>
              <a:rPr lang="en-US" sz="2400" dirty="0" smtClean="0"/>
              <a:t>.” </a:t>
            </a:r>
          </a:p>
          <a:p>
            <a:pPr marL="735013" lvl="2" indent="0">
              <a:buNone/>
            </a:pPr>
            <a:r>
              <a:rPr lang="en-US" sz="2000" dirty="0" smtClean="0"/>
              <a:t>- Massimo Banzi</a:t>
            </a:r>
            <a:endParaRPr lang="en-US" dirty="0"/>
          </a:p>
        </p:txBody>
      </p:sp>
      <p:sp>
        <p:nvSpPr>
          <p:cNvPr id="7" name="Footer Placeholder 3"/>
          <p:cNvSpPr txBox="1">
            <a:spLocks/>
          </p:cNvSpPr>
          <p:nvPr/>
        </p:nvSpPr>
        <p:spPr>
          <a:xfrm>
            <a:off x="6248400" y="6565900"/>
            <a:ext cx="2895600" cy="292100"/>
          </a:xfrm>
          <a:prstGeom prst="rect">
            <a:avLst/>
          </a:prstGeom>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mtClean="0"/>
              <a:t>Introduction</a:t>
            </a:r>
            <a:endParaRPr lang="en-US" dirty="0"/>
          </a:p>
        </p:txBody>
      </p:sp>
      <p:pic>
        <p:nvPicPr>
          <p:cNvPr id="9218" name="Picture 2" descr="http://www.capritrendwatchingfestival.com/public/img/gallery/1/23_16042013155130_348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05" y="1828800"/>
            <a:ext cx="2144395" cy="3236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01744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Arduino?	</a:t>
            </a:r>
            <a:endParaRPr lang="en-US" dirty="0"/>
          </a:p>
        </p:txBody>
      </p:sp>
      <p:sp>
        <p:nvSpPr>
          <p:cNvPr id="3" name="Content Placeholder 2"/>
          <p:cNvSpPr>
            <a:spLocks noGrp="1"/>
          </p:cNvSpPr>
          <p:nvPr>
            <p:ph idx="1"/>
          </p:nvPr>
        </p:nvSpPr>
        <p:spPr>
          <a:xfrm>
            <a:off x="398107" y="1621971"/>
            <a:ext cx="8228542" cy="5007429"/>
          </a:xfrm>
        </p:spPr>
        <p:txBody>
          <a:bodyPr>
            <a:normAutofit/>
          </a:bodyPr>
          <a:lstStyle/>
          <a:p>
            <a:r>
              <a:rPr lang="en-US" dirty="0" smtClean="0">
                <a:latin typeface="Arial" charset="0"/>
              </a:rPr>
              <a:t>The Arduino Project</a:t>
            </a:r>
          </a:p>
          <a:p>
            <a:r>
              <a:rPr lang="en-US" dirty="0" smtClean="0">
                <a:latin typeface="Arial" charset="0"/>
              </a:rPr>
              <a:t>Open source </a:t>
            </a:r>
          </a:p>
          <a:p>
            <a:r>
              <a:rPr lang="en-US" dirty="0" smtClean="0">
                <a:latin typeface="Arial" charset="0"/>
              </a:rPr>
              <a:t>Processors</a:t>
            </a:r>
          </a:p>
          <a:p>
            <a:r>
              <a:rPr lang="en-US" dirty="0" smtClean="0">
                <a:latin typeface="Arial" charset="0"/>
              </a:rPr>
              <a:t>Many I/O options</a:t>
            </a:r>
            <a:endParaRPr lang="en-US" dirty="0">
              <a:latin typeface="Arial" charset="0"/>
            </a:endParaRPr>
          </a:p>
          <a:p>
            <a:r>
              <a:rPr lang="en-US" dirty="0">
                <a:latin typeface="Arial" charset="0"/>
              </a:rPr>
              <a:t>Hardware specific to </a:t>
            </a:r>
            <a:r>
              <a:rPr lang="en-US" dirty="0" smtClean="0">
                <a:latin typeface="Arial" charset="0"/>
              </a:rPr>
              <a:t>board </a:t>
            </a:r>
          </a:p>
          <a:p>
            <a:r>
              <a:rPr lang="en-US" dirty="0" smtClean="0">
                <a:latin typeface="Arial" charset="0"/>
              </a:rPr>
              <a:t>Add “shields”</a:t>
            </a:r>
            <a:endParaRPr lang="en-US" dirty="0" smtClean="0">
              <a:solidFill>
                <a:schemeClr val="tx1"/>
              </a:solidFill>
              <a:latin typeface="Arial" charset="0"/>
            </a:endParaRPr>
          </a:p>
          <a:p>
            <a:r>
              <a:rPr lang="en-US" dirty="0" smtClean="0">
                <a:latin typeface="Arial" charset="0"/>
              </a:rPr>
              <a:t>Arduino programming </a:t>
            </a:r>
            <a:r>
              <a:rPr lang="en-US" dirty="0">
                <a:latin typeface="Arial" charset="0"/>
              </a:rPr>
              <a:t>language </a:t>
            </a:r>
          </a:p>
          <a:p>
            <a:r>
              <a:rPr lang="en-US" dirty="0" smtClean="0">
                <a:latin typeface="Arial" charset="0"/>
              </a:rPr>
              <a:t>Integrated Development Environment</a:t>
            </a:r>
            <a:endParaRPr lang="en-US" dirty="0">
              <a:latin typeface="Arial" charset="0"/>
            </a:endParaRPr>
          </a:p>
        </p:txBody>
      </p:sp>
      <p:sp>
        <p:nvSpPr>
          <p:cNvPr id="4" name="Cloud Callout 3"/>
          <p:cNvSpPr/>
          <p:nvPr/>
        </p:nvSpPr>
        <p:spPr>
          <a:xfrm>
            <a:off x="6400800" y="71739"/>
            <a:ext cx="1676400" cy="727243"/>
          </a:xfrm>
          <a:prstGeom prst="cloudCallout">
            <a:avLst>
              <a:gd name="adj1" fmla="val 90316"/>
              <a:gd name="adj2" fmla="val 70587"/>
            </a:avLst>
          </a:prstGeom>
          <a:solidFill>
            <a:schemeClr val="bg1"/>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Who am I, really?</a:t>
            </a:r>
            <a:endParaRPr lang="en-US" sz="1400" dirty="0"/>
          </a:p>
        </p:txBody>
      </p:sp>
    </p:spTree>
    <p:extLst>
      <p:ext uri="{BB962C8B-B14F-4D97-AF65-F5344CB8AC3E}">
        <p14:creationId xmlns:p14="http://schemas.microsoft.com/office/powerpoint/2010/main" val="239454193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Arduino?</a:t>
            </a:r>
            <a:endParaRPr lang="en-US" dirty="0"/>
          </a:p>
        </p:txBody>
      </p:sp>
      <p:sp>
        <p:nvSpPr>
          <p:cNvPr id="5" name="Cloud Callout 4"/>
          <p:cNvSpPr/>
          <p:nvPr/>
        </p:nvSpPr>
        <p:spPr>
          <a:xfrm>
            <a:off x="4743690" y="71739"/>
            <a:ext cx="2645908" cy="727243"/>
          </a:xfrm>
          <a:prstGeom prst="cloudCallout">
            <a:avLst>
              <a:gd name="adj1" fmla="val 90316"/>
              <a:gd name="adj2" fmla="val 70587"/>
            </a:avLst>
          </a:prstGeom>
          <a:solidFill>
            <a:schemeClr val="bg1"/>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I come from a large family.</a:t>
            </a:r>
            <a:endParaRPr lang="en-US" sz="1400"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2136" y="1330287"/>
            <a:ext cx="975360" cy="975360"/>
          </a:xfr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8306" y="1298979"/>
            <a:ext cx="1583985" cy="946871"/>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2694451"/>
            <a:ext cx="2022572" cy="202257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0955" y="1311919"/>
            <a:ext cx="2512845" cy="1222918"/>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8306" y="4364884"/>
            <a:ext cx="2420415" cy="1292502"/>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3627699"/>
            <a:ext cx="2344534" cy="1724535"/>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88721" y="984045"/>
            <a:ext cx="2155974" cy="1710406"/>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38400" y="4920201"/>
            <a:ext cx="975360" cy="975360"/>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3705" y="5396462"/>
            <a:ext cx="1714500" cy="1127760"/>
          </a:xfrm>
          <a:prstGeom prst="rect">
            <a:avLst/>
          </a:prstGeom>
        </p:spPr>
      </p:pic>
      <p:pic>
        <p:nvPicPr>
          <p:cNvPr id="17" name="Picture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13824" y="5657386"/>
            <a:ext cx="1777172" cy="1168984"/>
          </a:xfrm>
          <a:prstGeom prst="rect">
            <a:avLst/>
          </a:prstGeom>
        </p:spPr>
      </p:pic>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3124200"/>
            <a:ext cx="1678047" cy="1678047"/>
          </a:xfrm>
          <a:prstGeom prst="rect">
            <a:avLst/>
          </a:prstGeom>
        </p:spPr>
      </p:pic>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25181" y="4273271"/>
            <a:ext cx="2284328" cy="2402298"/>
          </a:xfrm>
          <a:prstGeom prst="rect">
            <a:avLst/>
          </a:prstGeom>
        </p:spPr>
      </p:pic>
      <p:pic>
        <p:nvPicPr>
          <p:cNvPr id="20" name="Content Placeholder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202410" y="2590826"/>
            <a:ext cx="2580614" cy="1783491"/>
          </a:xfrm>
          <a:prstGeom prst="rect">
            <a:avLst/>
          </a:prstGeom>
        </p:spPr>
      </p:pic>
    </p:spTree>
    <p:extLst>
      <p:ext uri="{BB962C8B-B14F-4D97-AF65-F5344CB8AC3E}">
        <p14:creationId xmlns:p14="http://schemas.microsoft.com/office/powerpoint/2010/main" val="373133961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a:t>
            </a:r>
            <a:r>
              <a:rPr lang="en-US" dirty="0" smtClean="0"/>
              <a:t>Arduino?</a:t>
            </a:r>
            <a:endParaRPr lang="en-US" dirty="0"/>
          </a:p>
        </p:txBody>
      </p:sp>
      <p:sp>
        <p:nvSpPr>
          <p:cNvPr id="3" name="Content Placeholder 2"/>
          <p:cNvSpPr>
            <a:spLocks noGrp="1"/>
          </p:cNvSpPr>
          <p:nvPr>
            <p:ph idx="1"/>
          </p:nvPr>
        </p:nvSpPr>
        <p:spPr>
          <a:xfrm>
            <a:off x="381000" y="1557152"/>
            <a:ext cx="8228542" cy="4664802"/>
          </a:xfrm>
        </p:spPr>
        <p:txBody>
          <a:bodyPr/>
          <a:lstStyle/>
          <a:p>
            <a:r>
              <a:rPr lang="en-US" sz="2800" dirty="0" smtClean="0"/>
              <a:t>Currently 19 “official” boards </a:t>
            </a:r>
          </a:p>
          <a:p>
            <a:r>
              <a:rPr lang="en-US" sz="2800" dirty="0" smtClean="0"/>
              <a:t>24 (?) </a:t>
            </a:r>
            <a:r>
              <a:rPr lang="en-US" sz="2800" dirty="0"/>
              <a:t>“official” boards </a:t>
            </a:r>
            <a:r>
              <a:rPr lang="en-US" sz="2800" dirty="0" smtClean="0"/>
              <a:t>over 10 years</a:t>
            </a:r>
          </a:p>
          <a:p>
            <a:r>
              <a:rPr lang="en-US" sz="2800" dirty="0" smtClean="0"/>
              <a:t>Many clones/variants</a:t>
            </a:r>
            <a:endParaRPr lang="en-US" sz="2800" dirty="0"/>
          </a:p>
          <a:p>
            <a:pPr lvl="1"/>
            <a:r>
              <a:rPr lang="en-US" sz="2000" dirty="0" smtClean="0"/>
              <a:t>Support &amp; quality?</a:t>
            </a:r>
          </a:p>
          <a:p>
            <a:r>
              <a:rPr lang="en-US" sz="2800" dirty="0" smtClean="0"/>
              <a:t>Reasons to use the Arduino Uno Rev 3 (R3) for this course:</a:t>
            </a:r>
          </a:p>
          <a:p>
            <a:pPr lvl="1"/>
            <a:r>
              <a:rPr lang="en-US" sz="2000" dirty="0" smtClean="0"/>
              <a:t>“official reference model”</a:t>
            </a:r>
            <a:endParaRPr lang="en-US" sz="2000" baseline="30000" dirty="0" smtClean="0"/>
          </a:p>
          <a:p>
            <a:pPr lvl="1"/>
            <a:r>
              <a:rPr lang="en-US" sz="2000" dirty="0" smtClean="0"/>
              <a:t>Most recent tutorials/projects are based on the Uno R3</a:t>
            </a:r>
          </a:p>
          <a:p>
            <a:pPr lvl="1"/>
            <a:r>
              <a:rPr lang="en-US" sz="2000" dirty="0" smtClean="0"/>
              <a:t>R3 is the current revision</a:t>
            </a:r>
          </a:p>
          <a:p>
            <a:pPr lvl="1"/>
            <a:r>
              <a:rPr lang="en-US" sz="2000" dirty="0" smtClean="0"/>
              <a:t>Leonardo</a:t>
            </a:r>
            <a:r>
              <a:rPr lang="en-US" sz="2000" dirty="0"/>
              <a:t> </a:t>
            </a:r>
            <a:r>
              <a:rPr lang="en-US" sz="2000" dirty="0" smtClean="0"/>
              <a:t>not backwards-compatible with Uno</a:t>
            </a:r>
          </a:p>
        </p:txBody>
      </p:sp>
      <p:sp>
        <p:nvSpPr>
          <p:cNvPr id="7" name="Footer Placeholder 3"/>
          <p:cNvSpPr txBox="1">
            <a:spLocks/>
          </p:cNvSpPr>
          <p:nvPr/>
        </p:nvSpPr>
        <p:spPr>
          <a:xfrm>
            <a:off x="6248400" y="6565900"/>
            <a:ext cx="2895600" cy="292100"/>
          </a:xfrm>
          <a:prstGeom prst="rect">
            <a:avLst/>
          </a:prstGeom>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mtClean="0"/>
              <a:t>Introduction</a:t>
            </a:r>
            <a:endParaRPr lang="en-US" dirty="0"/>
          </a:p>
        </p:txBody>
      </p:sp>
      <p:sp>
        <p:nvSpPr>
          <p:cNvPr id="6" name="Cloud Callout 5"/>
          <p:cNvSpPr/>
          <p:nvPr/>
        </p:nvSpPr>
        <p:spPr>
          <a:xfrm>
            <a:off x="6248400" y="67152"/>
            <a:ext cx="1655308" cy="727243"/>
          </a:xfrm>
          <a:prstGeom prst="cloudCallout">
            <a:avLst>
              <a:gd name="adj1" fmla="val 90316"/>
              <a:gd name="adj2" fmla="val 70587"/>
            </a:avLst>
          </a:prstGeom>
          <a:solidFill>
            <a:schemeClr val="bg1"/>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Decisions, decisions …</a:t>
            </a:r>
            <a:endParaRPr lang="en-US" sz="1200" dirty="0"/>
          </a:p>
        </p:txBody>
      </p:sp>
    </p:spTree>
    <p:extLst>
      <p:ext uri="{BB962C8B-B14F-4D97-AF65-F5344CB8AC3E}">
        <p14:creationId xmlns:p14="http://schemas.microsoft.com/office/powerpoint/2010/main" val="314159980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13-00039 presentation">
  <a:themeElements>
    <a:clrScheme name="APL Branding">
      <a:dk1>
        <a:sysClr val="windowText" lastClr="000000"/>
      </a:dk1>
      <a:lt1>
        <a:sysClr val="window" lastClr="FFFFFF"/>
      </a:lt1>
      <a:dk2>
        <a:srgbClr val="002463"/>
      </a:dk2>
      <a:lt2>
        <a:srgbClr val="EEECE1"/>
      </a:lt2>
      <a:accent1>
        <a:srgbClr val="2C6AC1"/>
      </a:accent1>
      <a:accent2>
        <a:srgbClr val="A0B9EF"/>
      </a:accent2>
      <a:accent3>
        <a:srgbClr val="8C8C8C"/>
      </a:accent3>
      <a:accent4>
        <a:srgbClr val="973505"/>
      </a:accent4>
      <a:accent5>
        <a:srgbClr val="D74C05"/>
      </a:accent5>
      <a:accent6>
        <a:srgbClr val="FD8D16"/>
      </a:accent6>
      <a:hlink>
        <a:srgbClr val="1F63BB"/>
      </a:hlink>
      <a:folHlink>
        <a:srgbClr val="6A346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60000"/>
            <a:lumOff val="40000"/>
          </a:schemeClr>
        </a:solidFill>
        <a:ln w="12700" cmpd="sng"/>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a:tailEnd type="none" w="med" len="lg"/>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49600833478F4E8884BBF7CAEEF1A0" ma:contentTypeVersion="0" ma:contentTypeDescription="Create a new document." ma:contentTypeScope="" ma:versionID="78dddd49adbceb87fdd085a060d8657a">
  <xsd:schema xmlns:xsd="http://www.w3.org/2001/XMLSchema" xmlns:xs="http://www.w3.org/2001/XMLSchema" xmlns:p="http://schemas.microsoft.com/office/2006/metadata/properties" xmlns:ns2="092212e6-97a4-41f1-a09a-09662726ab2d" targetNamespace="http://schemas.microsoft.com/office/2006/metadata/properties" ma:root="true" ma:fieldsID="c7d3e2c20326e0f5f87cccb595082ada" ns2:_="">
    <xsd:import namespace="092212e6-97a4-41f1-a09a-09662726ab2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2212e6-97a4-41f1-a09a-09662726ab2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092212e6-97a4-41f1-a09a-09662726ab2d">SCID3-496-492</_dlc_DocId>
    <_dlc_DocIdUrl xmlns="092212e6-97a4-41f1-a09a-09662726ab2d">
      <Url>https://aplworks/caig/ls/ArduinoIGMay2014/_layouts/DocIdRedir.aspx?ID=SCID3-496-492</Url>
      <Description>SCID3-496-492</Description>
    </_dlc_DocIdUrl>
  </documentManagement>
</p:properties>
</file>

<file path=customXml/itemProps1.xml><?xml version="1.0" encoding="utf-8"?>
<ds:datastoreItem xmlns:ds="http://schemas.openxmlformats.org/officeDocument/2006/customXml" ds:itemID="{F62939AA-469C-42AD-9E47-0B1B93DC5897}">
  <ds:schemaRefs>
    <ds:schemaRef ds:uri="http://schemas.microsoft.com/sharepoint/v3/contenttype/forms"/>
  </ds:schemaRefs>
</ds:datastoreItem>
</file>

<file path=customXml/itemProps2.xml><?xml version="1.0" encoding="utf-8"?>
<ds:datastoreItem xmlns:ds="http://schemas.openxmlformats.org/officeDocument/2006/customXml" ds:itemID="{39565403-846D-4481-B4C4-B4B264639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2212e6-97a4-41f1-a09a-09662726ab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857679-50CE-41D7-B7A8-B57445FCD98C}">
  <ds:schemaRefs>
    <ds:schemaRef ds:uri="http://schemas.microsoft.com/sharepoint/events"/>
  </ds:schemaRefs>
</ds:datastoreItem>
</file>

<file path=customXml/itemProps4.xml><?xml version="1.0" encoding="utf-8"?>
<ds:datastoreItem xmlns:ds="http://schemas.openxmlformats.org/officeDocument/2006/customXml" ds:itemID="{A56D2201-D862-4F62-8AC0-DC8623B81BD0}">
  <ds:schemaRefs>
    <ds:schemaRef ds:uri="http://purl.org/dc/terms/"/>
    <ds:schemaRef ds:uri="http://purl.org/dc/dcmitype/"/>
    <ds:schemaRef ds:uri="http://schemas.microsoft.com/office/2006/documentManagement/types"/>
    <ds:schemaRef ds:uri="http://schemas.microsoft.com/office/2006/metadata/properties"/>
    <ds:schemaRef ds:uri="http://www.w3.org/XML/1998/namespace"/>
    <ds:schemaRef ds:uri="092212e6-97a4-41f1-a09a-09662726ab2d"/>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APL_Template_Feb2014</Template>
  <TotalTime>37987</TotalTime>
  <Words>1754</Words>
  <Application>Microsoft Office PowerPoint</Application>
  <PresentationFormat>On-screen Show (4:3)</PresentationFormat>
  <Paragraphs>315</Paragraphs>
  <Slides>20</Slides>
  <Notes>10</Notes>
  <HiddenSlides>1</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13-00039 presentation</vt:lpstr>
      <vt:lpstr>APL Arduino Course  Spring 2014 Edition Introduction</vt:lpstr>
      <vt:lpstr>Public Service Announcements</vt:lpstr>
      <vt:lpstr>PowerPoint Presentation</vt:lpstr>
      <vt:lpstr>Some Arduino Applications</vt:lpstr>
      <vt:lpstr>Why Arduino?</vt:lpstr>
      <vt:lpstr>People Over Megahertz</vt:lpstr>
      <vt:lpstr>What is an Arduino? </vt:lpstr>
      <vt:lpstr>Which Arduino?</vt:lpstr>
      <vt:lpstr>Which Arduino?</vt:lpstr>
      <vt:lpstr>Welcome to Your Arduino Uno R3</vt:lpstr>
      <vt:lpstr>Welcome to Your Arduino Uno Rev 3</vt:lpstr>
      <vt:lpstr>Breakdown</vt:lpstr>
      <vt:lpstr>Arduino vs. Raspberry Pi</vt:lpstr>
      <vt:lpstr>The Rest of the Arduino Course</vt:lpstr>
      <vt:lpstr>Next Step: Arduino 101</vt:lpstr>
      <vt:lpstr>PowerPoint Presentation</vt:lpstr>
      <vt:lpstr>PowerPoint Presentation</vt:lpstr>
      <vt:lpstr>Recommended Online References</vt:lpstr>
      <vt:lpstr>Other Recommended References</vt:lpstr>
      <vt:lpstr>Electronics - Recommended References</vt:lpstr>
    </vt:vector>
  </TitlesOfParts>
  <Company>JHUAPL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ArduinoCourseTKEv2</dc:title>
  <dc:creator>Mars Gralia</dc:creator>
  <cp:lastModifiedBy>Tara K Echlin</cp:lastModifiedBy>
  <cp:revision>353</cp:revision>
  <dcterms:created xsi:type="dcterms:W3CDTF">2009-01-31T20:23:27Z</dcterms:created>
  <dcterms:modified xsi:type="dcterms:W3CDTF">2014-05-11T23:09:47Z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0x0101007F49600833478F4E8884BBF7CAEEF1A0</vt:lpwstr>
  </property>
  <property fmtid="{D5CDD505-2E9C-101B-9397-08002B2CF9AE}" pid="3" name="_dlc_DocIdItemGuid">
    <vt:lpwstr>ba842a5b-be8c-4155-a56b-d2206124cc95</vt:lpwstr>
  </property>
  <property fmtid="{D5CDD505-2E9C-101B-9397-08002B2CF9AE}" pid="4" name="DLCPolicyLabelLock">
    <vt:lpwstr/>
  </property>
  <property fmtid="{D5CDD505-2E9C-101B-9397-08002B2CF9AE}" pid="5" name="DLCPolicyLabelValue">
    <vt:lpwstr>0.1</vt:lpwstr>
  </property>
  <property fmtid="{D5CDD505-2E9C-101B-9397-08002B2CF9AE}" pid="6" name="DLCPolicyLabelClientValue">
    <vt:lpwstr/>
  </property>
</Properties>
</file>