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C703-52AE-439C-A7B4-9F965A23BED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6B20-E31B-47F6-8195-D807E88FC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05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C703-52AE-439C-A7B4-9F965A23BED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6B20-E31B-47F6-8195-D807E88FC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77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C703-52AE-439C-A7B4-9F965A23BED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6B20-E31B-47F6-8195-D807E88FC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045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C703-52AE-439C-A7B4-9F965A23BED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6B20-E31B-47F6-8195-D807E88FCD6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8205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C703-52AE-439C-A7B4-9F965A23BED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6B20-E31B-47F6-8195-D807E88FC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858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C703-52AE-439C-A7B4-9F965A23BED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6B20-E31B-47F6-8195-D807E88FC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954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C703-52AE-439C-A7B4-9F965A23BED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6B20-E31B-47F6-8195-D807E88FC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719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C703-52AE-439C-A7B4-9F965A23BED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6B20-E31B-47F6-8195-D807E88FC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251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C703-52AE-439C-A7B4-9F965A23BED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6B20-E31B-47F6-8195-D807E88FC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18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C703-52AE-439C-A7B4-9F965A23BED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6B20-E31B-47F6-8195-D807E88FC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25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C703-52AE-439C-A7B4-9F965A23BED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6B20-E31B-47F6-8195-D807E88FC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01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C703-52AE-439C-A7B4-9F965A23BED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6B20-E31B-47F6-8195-D807E88FC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4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C703-52AE-439C-A7B4-9F965A23BED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6B20-E31B-47F6-8195-D807E88FC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70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C703-52AE-439C-A7B4-9F965A23BED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6B20-E31B-47F6-8195-D807E88FC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69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C703-52AE-439C-A7B4-9F965A23BED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6B20-E31B-47F6-8195-D807E88FC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41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C703-52AE-439C-A7B4-9F965A23BED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6B20-E31B-47F6-8195-D807E88FC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0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C703-52AE-439C-A7B4-9F965A23BED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6B20-E31B-47F6-8195-D807E88FC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28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4D7C703-52AE-439C-A7B4-9F965A23BED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6B20-E31B-47F6-8195-D807E88FC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015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C5D6A-2CC6-D092-A0E4-25009630C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03387"/>
            <a:ext cx="9499105" cy="861420"/>
          </a:xfrm>
        </p:spPr>
        <p:txBody>
          <a:bodyPr/>
          <a:lstStyle/>
          <a:p>
            <a:r>
              <a:rPr lang="ko-KR" altLang="en-US" sz="6000" dirty="0" err="1"/>
              <a:t>머신러닝</a:t>
            </a:r>
            <a:r>
              <a:rPr lang="ko-KR" altLang="en-US" sz="6000" dirty="0"/>
              <a:t> </a:t>
            </a:r>
            <a:r>
              <a:rPr lang="en-US" altLang="ko-KR" sz="6000" dirty="0"/>
              <a:t>DACON </a:t>
            </a:r>
            <a:r>
              <a:rPr lang="ko-KR" altLang="en-US" sz="6000" dirty="0"/>
              <a:t>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32B6E2-353F-5E47-8765-AEE266303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7401" y="3429000"/>
            <a:ext cx="9054365" cy="1162235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팀 번호</a:t>
            </a:r>
            <a:r>
              <a:rPr lang="en-US" altLang="ko-KR" sz="2800" dirty="0"/>
              <a:t>: 18</a:t>
            </a:r>
          </a:p>
          <a:p>
            <a:r>
              <a:rPr lang="en-US" altLang="ko-KR" sz="2800" dirty="0" err="1"/>
              <a:t>DaCON</a:t>
            </a:r>
            <a:r>
              <a:rPr lang="en-US" altLang="ko-KR" sz="2800" dirty="0"/>
              <a:t> Team: SSU_2918 </a:t>
            </a:r>
            <a:endParaRPr lang="ko-KR" altLang="en-US" sz="28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5ABC238-1A34-18DB-55B9-5C0C2D1AB095}"/>
              </a:ext>
            </a:extLst>
          </p:cNvPr>
          <p:cNvSpPr/>
          <p:nvPr/>
        </p:nvSpPr>
        <p:spPr>
          <a:xfrm>
            <a:off x="2641320" y="4591235"/>
            <a:ext cx="1491449" cy="1731145"/>
          </a:xfrm>
          <a:prstGeom prst="roundRect">
            <a:avLst/>
          </a:prstGeom>
          <a:solidFill>
            <a:schemeClr val="tx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20172660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이어진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7F692A6-D8C2-0289-BC03-BB1CFAEE2811}"/>
              </a:ext>
            </a:extLst>
          </p:cNvPr>
          <p:cNvSpPr/>
          <p:nvPr/>
        </p:nvSpPr>
        <p:spPr>
          <a:xfrm>
            <a:off x="5350275" y="4586426"/>
            <a:ext cx="1491449" cy="1731145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20172601</a:t>
            </a:r>
          </a:p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구본혁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53BA8F91-2FA5-DE3F-95CB-2824B44B34FB}"/>
              </a:ext>
            </a:extLst>
          </p:cNvPr>
          <p:cNvSpPr txBox="1">
            <a:spLocks/>
          </p:cNvSpPr>
          <p:nvPr/>
        </p:nvSpPr>
        <p:spPr>
          <a:xfrm>
            <a:off x="977400" y="4591235"/>
            <a:ext cx="1037831" cy="5134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ko-KR" altLang="en-US" sz="2800" dirty="0"/>
              <a:t>팀원</a:t>
            </a:r>
            <a:r>
              <a:rPr lang="en-US" altLang="ko-KR" sz="2800" dirty="0"/>
              <a:t>: 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206A516-920F-961F-5D76-998415D20A0D}"/>
              </a:ext>
            </a:extLst>
          </p:cNvPr>
          <p:cNvSpPr/>
          <p:nvPr/>
        </p:nvSpPr>
        <p:spPr>
          <a:xfrm>
            <a:off x="4390854" y="5203423"/>
            <a:ext cx="701336" cy="497149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164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A9DC0-3BF1-D346-7D0D-B78E1B02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 및 </a:t>
            </a:r>
            <a:r>
              <a:rPr lang="ko-KR" altLang="en-US" dirty="0" err="1"/>
              <a:t>느낀점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F47ECF-7225-7DB3-A3B4-7A403B15D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데이터를 학습시키는 과정보다 학습할 수 있도록 가공하는 과정이 더 어려운 작업임을 </a:t>
            </a:r>
            <a:r>
              <a:rPr lang="ko-KR" altLang="en-US" dirty="0" err="1"/>
              <a:t>깨달았다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머신러닝을</a:t>
            </a:r>
            <a:r>
              <a:rPr lang="ko-KR" altLang="en-US" dirty="0"/>
              <a:t> 잘하기 위해서 데이터 준비</a:t>
            </a:r>
            <a:r>
              <a:rPr lang="en-US" altLang="ko-KR" dirty="0"/>
              <a:t>(</a:t>
            </a:r>
            <a:r>
              <a:rPr lang="ko-KR" altLang="en-US" dirty="0"/>
              <a:t>클렌징</a:t>
            </a:r>
            <a:r>
              <a:rPr lang="en-US" altLang="ko-KR" dirty="0"/>
              <a:t>, </a:t>
            </a:r>
            <a:r>
              <a:rPr lang="ko-KR" altLang="en-US" dirty="0"/>
              <a:t>정제</a:t>
            </a:r>
            <a:r>
              <a:rPr lang="en-US" altLang="ko-KR" dirty="0"/>
              <a:t>, </a:t>
            </a:r>
            <a:r>
              <a:rPr lang="ko-KR" altLang="en-US" dirty="0" err="1"/>
              <a:t>전처리</a:t>
            </a:r>
            <a:r>
              <a:rPr lang="en-US" altLang="ko-KR" dirty="0"/>
              <a:t>)</a:t>
            </a:r>
            <a:r>
              <a:rPr lang="ko-KR" altLang="en-US" dirty="0"/>
              <a:t>를 신속하고 학습에 유용하게끔 명확히 하는 것</a:t>
            </a:r>
            <a:r>
              <a:rPr lang="en-US" altLang="ko-KR" dirty="0"/>
              <a:t>, </a:t>
            </a:r>
            <a:r>
              <a:rPr lang="ko-KR" altLang="en-US" dirty="0"/>
              <a:t>그리고 학습 시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파라미터를 잘 조절하는 것이 핵심임을 느꼈다</a:t>
            </a:r>
            <a:r>
              <a:rPr lang="en-US" altLang="ko-KR" dirty="0"/>
              <a:t>. </a:t>
            </a:r>
            <a:r>
              <a:rPr lang="ko-KR" altLang="en-US" dirty="0"/>
              <a:t>이를 통해 더 많이 연구하고 경험을 쌓는 것이 필요하다는 것을 알았다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 실습을 통해 </a:t>
            </a:r>
            <a:r>
              <a:rPr lang="ko-KR" altLang="en-US" dirty="0" err="1"/>
              <a:t>머신러닝의</a:t>
            </a:r>
            <a:r>
              <a:rPr lang="ko-KR" altLang="en-US" dirty="0"/>
              <a:t> 개념과 그 데이터준비 및 학습과정에 대해 더 잘 알 수 있었고 실제로 도전하면서 좋은 경험이 되었다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459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515F3-0A10-9B95-04EC-F90A74E09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DACON Public</a:t>
            </a:r>
            <a:r>
              <a:rPr lang="ko-KR" altLang="en-US" dirty="0"/>
              <a:t>팀 랭킹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6CDD839-8DFB-9833-7826-D1E04D1DD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425" y="3301136"/>
            <a:ext cx="8947150" cy="13662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3E77D0-0DFB-A751-3C4D-4B73DD065D6E}"/>
              </a:ext>
            </a:extLst>
          </p:cNvPr>
          <p:cNvSpPr txBox="1"/>
          <p:nvPr/>
        </p:nvSpPr>
        <p:spPr>
          <a:xfrm>
            <a:off x="1533649" y="2565647"/>
            <a:ext cx="2647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Public: 114</a:t>
            </a:r>
            <a:r>
              <a:rPr lang="ko-KR" altLang="en-US" sz="2800" dirty="0"/>
              <a:t>위</a:t>
            </a:r>
          </a:p>
        </p:txBody>
      </p:sp>
      <p:sp>
        <p:nvSpPr>
          <p:cNvPr id="8" name="별: 꼭짓점 5개 7">
            <a:extLst>
              <a:ext uri="{FF2B5EF4-FFF2-40B4-BE49-F238E27FC236}">
                <a16:creationId xmlns:a16="http://schemas.microsoft.com/office/drawing/2014/main" id="{74E15646-E260-F358-FA4F-B59799878D4B}"/>
              </a:ext>
            </a:extLst>
          </p:cNvPr>
          <p:cNvSpPr/>
          <p:nvPr/>
        </p:nvSpPr>
        <p:spPr>
          <a:xfrm>
            <a:off x="983232" y="2565647"/>
            <a:ext cx="639193" cy="523220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9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30979-F8EB-E995-DAC5-8BADF5D9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 및 역할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9F1F76-2B6D-19FB-65D2-2337F6CBF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235" y="1331259"/>
            <a:ext cx="10999433" cy="5451281"/>
          </a:xfrm>
        </p:spPr>
        <p:txBody>
          <a:bodyPr/>
          <a:lstStyle/>
          <a:p>
            <a:r>
              <a:rPr lang="ko-KR" altLang="en-US" sz="1800" dirty="0" err="1"/>
              <a:t>구본혁</a:t>
            </a:r>
            <a:r>
              <a:rPr lang="en-US" altLang="ko-KR" sz="1800" dirty="0"/>
              <a:t>:</a:t>
            </a:r>
          </a:p>
          <a:p>
            <a:pPr lvl="1"/>
            <a:r>
              <a:rPr lang="ko-KR" altLang="en-US" sz="1600" dirty="0"/>
              <a:t>학습 데이터</a:t>
            </a:r>
            <a:r>
              <a:rPr lang="en-US" altLang="ko-KR" sz="1600" dirty="0"/>
              <a:t>, </a:t>
            </a:r>
            <a:r>
              <a:rPr lang="ko-KR" altLang="en-US" sz="1600" dirty="0"/>
              <a:t>시험 데이터에서 칼럼 </a:t>
            </a:r>
            <a:r>
              <a:rPr lang="en-US" altLang="ko-KR" sz="1600" dirty="0"/>
              <a:t>‘paint’</a:t>
            </a:r>
            <a:r>
              <a:rPr lang="ko-KR" altLang="en-US" sz="1600" dirty="0"/>
              <a:t>에 대한 정규표현식 확보 및 </a:t>
            </a:r>
            <a:r>
              <a:rPr lang="ko-KR" altLang="en-US" sz="1600" dirty="0" err="1"/>
              <a:t>오탈자</a:t>
            </a:r>
            <a:r>
              <a:rPr lang="ko-KR" altLang="en-US" sz="1600" dirty="0"/>
              <a:t> 수정</a:t>
            </a:r>
            <a:endParaRPr lang="en-US" altLang="ko-KR" sz="1600" dirty="0"/>
          </a:p>
          <a:p>
            <a:pPr lvl="1"/>
            <a:r>
              <a:rPr lang="ko-KR" altLang="en-US" sz="1600" dirty="0"/>
              <a:t>학습 데이터에서 효과적인 학습을 위해 가격 결정의 요인이 될 수 있는 특징 추출을 위해 차량의 제조사</a:t>
            </a:r>
            <a:r>
              <a:rPr lang="en-US" altLang="ko-KR" sz="1600" dirty="0"/>
              <a:t>‘brand’</a:t>
            </a:r>
            <a:r>
              <a:rPr lang="ko-KR" altLang="en-US" sz="1600" dirty="0"/>
              <a:t>와 차량모델명</a:t>
            </a:r>
            <a:r>
              <a:rPr lang="en-US" altLang="ko-KR" sz="1600" dirty="0"/>
              <a:t>‘name’</a:t>
            </a:r>
            <a:r>
              <a:rPr lang="ko-KR" altLang="en-US" sz="1600" dirty="0"/>
              <a:t>생성</a:t>
            </a:r>
            <a:endParaRPr lang="en-US" altLang="ko-KR" sz="1600" dirty="0"/>
          </a:p>
          <a:p>
            <a:pPr lvl="1"/>
            <a:r>
              <a:rPr lang="ko-KR" altLang="en-US" sz="1600" dirty="0"/>
              <a:t>학습</a:t>
            </a:r>
            <a:r>
              <a:rPr lang="en-US" altLang="ko-KR" sz="1600" dirty="0"/>
              <a:t>, </a:t>
            </a:r>
            <a:r>
              <a:rPr lang="ko-KR" altLang="en-US" sz="1600" dirty="0"/>
              <a:t>시험 데이터에서 </a:t>
            </a:r>
            <a:r>
              <a:rPr lang="en-US" altLang="ko-KR" sz="1600" dirty="0"/>
              <a:t>1900</a:t>
            </a:r>
            <a:r>
              <a:rPr lang="ko-KR" altLang="en-US" sz="1600" dirty="0"/>
              <a:t>년도 이전인 </a:t>
            </a:r>
            <a:r>
              <a:rPr lang="ko-KR" altLang="en-US" sz="1600" dirty="0" err="1"/>
              <a:t>아웃라이어</a:t>
            </a:r>
            <a:r>
              <a:rPr lang="ko-KR" altLang="en-US" sz="1600" dirty="0"/>
              <a:t> 데이터 제거</a:t>
            </a:r>
            <a:endParaRPr lang="en-US" altLang="ko-KR" sz="1600" dirty="0"/>
          </a:p>
          <a:p>
            <a:pPr lvl="1"/>
            <a:r>
              <a:rPr lang="ko-KR" altLang="en-US" sz="1600" dirty="0"/>
              <a:t>데이터의 칼럼에 대해 인코딩하여 인덱스 값 부여</a:t>
            </a:r>
            <a:endParaRPr lang="en-US" altLang="ko-KR" sz="1600" dirty="0"/>
          </a:p>
          <a:p>
            <a:pPr lvl="1"/>
            <a:r>
              <a:rPr lang="ko-KR" altLang="en-US" sz="1600" dirty="0"/>
              <a:t>학습에 유리한 회귀 모델 조사</a:t>
            </a:r>
            <a:endParaRPr lang="en-US" altLang="ko-KR" sz="1600" dirty="0"/>
          </a:p>
          <a:p>
            <a:pPr lvl="1"/>
            <a:endParaRPr lang="en-US" altLang="ko-KR" dirty="0"/>
          </a:p>
          <a:p>
            <a:r>
              <a:rPr lang="ko-KR" altLang="en-US" sz="1800" dirty="0"/>
              <a:t>이어진</a:t>
            </a:r>
            <a:r>
              <a:rPr lang="en-US" altLang="ko-KR" sz="1800" dirty="0"/>
              <a:t>:</a:t>
            </a:r>
          </a:p>
          <a:p>
            <a:pPr lvl="1"/>
            <a:r>
              <a:rPr lang="ko-KR" altLang="en-US" sz="1600" dirty="0"/>
              <a:t>학습 데이터</a:t>
            </a:r>
            <a:r>
              <a:rPr lang="en-US" altLang="ko-KR" sz="1600" dirty="0"/>
              <a:t>, </a:t>
            </a:r>
            <a:r>
              <a:rPr lang="ko-KR" altLang="en-US" sz="1600" dirty="0"/>
              <a:t>시험 데이터에서 칼럼 </a:t>
            </a:r>
            <a:r>
              <a:rPr lang="en-US" altLang="ko-KR" sz="1600" dirty="0"/>
              <a:t>‘region’</a:t>
            </a:r>
            <a:r>
              <a:rPr lang="ko-KR" altLang="en-US" sz="1600" dirty="0"/>
              <a:t>에 대한 </a:t>
            </a:r>
            <a:r>
              <a:rPr lang="ko-KR" altLang="en-US" sz="1600" dirty="0" err="1"/>
              <a:t>오탈자</a:t>
            </a:r>
            <a:r>
              <a:rPr lang="ko-KR" altLang="en-US" sz="1600" dirty="0"/>
              <a:t> 수정</a:t>
            </a:r>
            <a:endParaRPr lang="en-US" altLang="ko-KR" sz="1600" dirty="0"/>
          </a:p>
          <a:p>
            <a:pPr lvl="1"/>
            <a:r>
              <a:rPr lang="ko-KR" altLang="en-US" sz="1600" dirty="0"/>
              <a:t>인덱스 값을 받아 학습에 용이하도록 내부 평균을 구해 오름차순으로 선형 재배열</a:t>
            </a:r>
            <a:endParaRPr lang="en-US" altLang="ko-KR" sz="1600" dirty="0"/>
          </a:p>
          <a:p>
            <a:pPr lvl="1"/>
            <a:r>
              <a:rPr lang="ko-KR" altLang="en-US" sz="1600" dirty="0"/>
              <a:t>학습 데이터에 대한 가격 이상치 고정</a:t>
            </a:r>
            <a:endParaRPr lang="en-US" altLang="ko-KR" sz="1600" dirty="0"/>
          </a:p>
          <a:p>
            <a:pPr lvl="1"/>
            <a:r>
              <a:rPr lang="ko-KR" altLang="en-US" sz="1600" dirty="0"/>
              <a:t>학습에 유리한 회귀 모델 조사</a:t>
            </a:r>
            <a:endParaRPr lang="en-US" altLang="ko-KR" sz="1600" dirty="0"/>
          </a:p>
          <a:p>
            <a:pPr lvl="1"/>
            <a:r>
              <a:rPr lang="ko-KR" altLang="en-US" sz="1600" dirty="0"/>
              <a:t>어떤 칼럼이 가격 결정의 주요 특징이 되는지 고르기 위한 </a:t>
            </a:r>
            <a:r>
              <a:rPr lang="ko-KR" altLang="en-US" sz="1600" dirty="0" err="1"/>
              <a:t>칼럼별</a:t>
            </a:r>
            <a:r>
              <a:rPr lang="ko-KR" altLang="en-US" sz="1600" dirty="0"/>
              <a:t> 편차 조사 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5952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E5360-AAF3-120E-E0E0-59DDE7CC6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데이터 준비</a:t>
            </a:r>
            <a:r>
              <a:rPr lang="en-US" altLang="ko-KR" sz="4000" dirty="0"/>
              <a:t>1</a:t>
            </a:r>
            <a:endParaRPr lang="ko-KR" alt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F13B5F-4E9E-C322-53C8-09ADCA98D109}"/>
              </a:ext>
            </a:extLst>
          </p:cNvPr>
          <p:cNvSpPr txBox="1"/>
          <p:nvPr/>
        </p:nvSpPr>
        <p:spPr>
          <a:xfrm>
            <a:off x="646111" y="3812000"/>
            <a:ext cx="4208270" cy="14773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소스코드 기능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빈칸이 있는지 확인</a:t>
            </a:r>
            <a:endParaRPr lang="en-US" altLang="ko-KR" dirty="0"/>
          </a:p>
          <a:p>
            <a:r>
              <a:rPr lang="en-US" altLang="ko-KR" dirty="0"/>
              <a:t>2. 1900</a:t>
            </a:r>
            <a:r>
              <a:rPr lang="ko-KR" altLang="en-US" dirty="0"/>
              <a:t>년 이전 </a:t>
            </a:r>
            <a:r>
              <a:rPr lang="en-US" altLang="ko-KR" dirty="0"/>
              <a:t>outlier</a:t>
            </a:r>
            <a:r>
              <a:rPr lang="ko-KR" altLang="en-US" dirty="0"/>
              <a:t> 제거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차량 제조사와 차량 모델 추출</a:t>
            </a:r>
            <a:endParaRPr lang="en-US" altLang="ko-KR" dirty="0"/>
          </a:p>
          <a:p>
            <a:r>
              <a:rPr lang="en-US" altLang="ko-KR" dirty="0"/>
              <a:t>4. paint </a:t>
            </a:r>
            <a:r>
              <a:rPr lang="ko-KR" altLang="en-US" dirty="0"/>
              <a:t>칼럼 정규화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BA1EAC0-566E-2D12-A829-F59BB7D7C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859" y="4689346"/>
            <a:ext cx="6690665" cy="20667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A927B2-3C73-AB6F-F093-DF0D285CCA90}"/>
              </a:ext>
            </a:extLst>
          </p:cNvPr>
          <p:cNvSpPr txBox="1"/>
          <p:nvPr/>
        </p:nvSpPr>
        <p:spPr>
          <a:xfrm>
            <a:off x="646111" y="1243654"/>
            <a:ext cx="4208270" cy="206210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효율적인 학습을 위해서는 데이터를 잘 다듬는 과정이 반드시 필요하다고 생각하였다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그래서 칼럼 내 이상한 문자들을 모두 제거하고 대문자 소문자들을 모두 소문자로 통일하였다</a:t>
            </a:r>
            <a:r>
              <a:rPr lang="en-US" altLang="ko-KR" sz="1600" dirty="0"/>
              <a:t>. </a:t>
            </a:r>
            <a:r>
              <a:rPr lang="ko-KR" altLang="en-US" sz="1600" dirty="0"/>
              <a:t>그리고 차량 가격을 결정 짓는데 제조사와 모델명이 중요한 기준이 될 것이라 판단하여 새로운 칼럼을 생성하였다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5B6BFBB-6B85-606F-D685-E2EAAC848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859" y="1240239"/>
            <a:ext cx="6690665" cy="331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1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9A4E3-617E-4525-9194-E0C3ECCC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준비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A10027-4709-C156-C14F-844C86726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161" y="1600157"/>
            <a:ext cx="2943825" cy="1828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690F5C-2151-BB61-8A38-B4121F15C9BC}"/>
              </a:ext>
            </a:extLst>
          </p:cNvPr>
          <p:cNvSpPr txBox="1"/>
          <p:nvPr/>
        </p:nvSpPr>
        <p:spPr>
          <a:xfrm>
            <a:off x="646111" y="1600157"/>
            <a:ext cx="6127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효과적인 학습을 위하여 가격 이상치를 고정하고 </a:t>
            </a:r>
            <a:r>
              <a:rPr lang="en-US" altLang="ko-KR" dirty="0"/>
              <a:t>location</a:t>
            </a:r>
            <a:r>
              <a:rPr lang="ko-KR" altLang="en-US" dirty="0"/>
              <a:t>에 대한 정규화를 수행한다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8B6F91-A41E-DF9D-327F-945DD4062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161" y="3668368"/>
            <a:ext cx="2210540" cy="3092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66958A7-9D3A-8ACD-091A-8E1388DA4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161" y="6211975"/>
            <a:ext cx="2809875" cy="2667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61838D0-59DD-12D8-1C15-3D2D797E05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9161" y="4099555"/>
            <a:ext cx="5061314" cy="19905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4FE088-5406-09B7-5D82-4442E6D97E9E}"/>
              </a:ext>
            </a:extLst>
          </p:cNvPr>
          <p:cNvSpPr txBox="1"/>
          <p:nvPr/>
        </p:nvSpPr>
        <p:spPr>
          <a:xfrm>
            <a:off x="646111" y="3668368"/>
            <a:ext cx="50613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라벨 </a:t>
            </a:r>
            <a:r>
              <a:rPr lang="ko-KR" altLang="en-US" dirty="0" err="1"/>
              <a:t>맵을</a:t>
            </a:r>
            <a:r>
              <a:rPr lang="ko-KR" altLang="en-US" dirty="0"/>
              <a:t> 생성하고</a:t>
            </a:r>
            <a:r>
              <a:rPr lang="en-US" altLang="ko-KR" dirty="0"/>
              <a:t>, </a:t>
            </a:r>
            <a:r>
              <a:rPr lang="ko-KR" altLang="en-US" dirty="0"/>
              <a:t>내부에 인덱스가 칼럼 값에 따라 오름차순으로 배치되게끔</a:t>
            </a:r>
            <a:r>
              <a:rPr lang="en-US" altLang="ko-KR" dirty="0"/>
              <a:t>, </a:t>
            </a:r>
            <a:r>
              <a:rPr lang="ko-KR" altLang="en-US" dirty="0"/>
              <a:t>평균별로 오름차순 정렬하고 인덱스도 그에 맞게 배치한다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Test</a:t>
            </a:r>
            <a:r>
              <a:rPr lang="ko-KR" altLang="en-US" dirty="0"/>
              <a:t>데이터에 대해서도 똑같이 처리해준다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9108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09183-331A-65A2-AC4B-7CF19E27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준비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15772F-D7C3-BFD0-91FE-BF21348EE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808" y="820583"/>
            <a:ext cx="5454703" cy="31211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095CCD-028C-4813-90E0-B71285B00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808" y="4167714"/>
            <a:ext cx="5443369" cy="2005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1079E0-E358-2FCA-A8A3-62A141A06C49}"/>
              </a:ext>
            </a:extLst>
          </p:cNvPr>
          <p:cNvSpPr txBox="1"/>
          <p:nvPr/>
        </p:nvSpPr>
        <p:spPr>
          <a:xfrm>
            <a:off x="816746" y="1402672"/>
            <a:ext cx="3779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인덱스 별로 평균을 구하여 오름차순으로 재정렬하는 함수는 다음과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52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2F46B-59CF-0453-971F-BEA06DA39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특징값</a:t>
            </a:r>
            <a:r>
              <a:rPr lang="ko-KR" altLang="en-US" dirty="0"/>
              <a:t> 추출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712A74-FD26-168F-9A53-939D8EAEA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919" y="1484747"/>
            <a:ext cx="5660004" cy="4195481"/>
          </a:xfrm>
        </p:spPr>
        <p:txBody>
          <a:bodyPr/>
          <a:lstStyle/>
          <a:p>
            <a:r>
              <a:rPr lang="en-US" altLang="ko-KR" dirty="0"/>
              <a:t>Year</a:t>
            </a:r>
            <a:r>
              <a:rPr lang="ko-KR" altLang="en-US" dirty="0"/>
              <a:t>별로 가격이 상승하는 경향이 있어 </a:t>
            </a:r>
            <a:r>
              <a:rPr lang="en-US" altLang="ko-KR" dirty="0"/>
              <a:t>year</a:t>
            </a:r>
            <a:r>
              <a:rPr lang="ko-KR" altLang="en-US" dirty="0"/>
              <a:t>는 반드시 </a:t>
            </a:r>
            <a:r>
              <a:rPr lang="ko-KR" altLang="en-US" dirty="0" err="1"/>
              <a:t>특징값에</a:t>
            </a:r>
            <a:r>
              <a:rPr lang="ko-KR" altLang="en-US" dirty="0"/>
              <a:t> 포함되어야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odometer</a:t>
            </a:r>
            <a:r>
              <a:rPr lang="ko-KR" altLang="en-US" dirty="0"/>
              <a:t>가 짧을수록 가격이 더 </a:t>
            </a:r>
            <a:r>
              <a:rPr lang="ko-KR" altLang="en-US" dirty="0" err="1"/>
              <a:t>비싸지므로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특징값에</a:t>
            </a:r>
            <a:r>
              <a:rPr lang="ko-KR" altLang="en-US" dirty="0"/>
              <a:t> 포함되어야 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Isimported</a:t>
            </a:r>
            <a:r>
              <a:rPr lang="ko-KR" altLang="en-US" dirty="0"/>
              <a:t>에서는 </a:t>
            </a:r>
            <a:r>
              <a:rPr lang="en-US" altLang="ko-KR" dirty="0"/>
              <a:t>new</a:t>
            </a:r>
            <a:r>
              <a:rPr lang="ko-KR" altLang="en-US" dirty="0"/>
              <a:t>가 가장 비싸고 그 다음 </a:t>
            </a:r>
            <a:r>
              <a:rPr lang="en-US" altLang="ko-KR" dirty="0"/>
              <a:t>foreign used, locally used</a:t>
            </a:r>
            <a:r>
              <a:rPr lang="ko-KR" altLang="en-US" dirty="0"/>
              <a:t>순으로 가격이 비싸다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Engine</a:t>
            </a:r>
            <a:r>
              <a:rPr lang="ko-KR" altLang="en-US" dirty="0"/>
              <a:t>은 </a:t>
            </a:r>
            <a:r>
              <a:rPr lang="en-US" altLang="ko-KR" dirty="0"/>
              <a:t>8</a:t>
            </a:r>
            <a:r>
              <a:rPr lang="ko-KR" altLang="en-US" dirty="0"/>
              <a:t>실린더가 가장 가격이 높게 나온다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Paint</a:t>
            </a:r>
            <a:r>
              <a:rPr lang="ko-KR" altLang="en-US" dirty="0"/>
              <a:t>는 색깔 별 가격 변별력을 찾을 수 없으므로 </a:t>
            </a:r>
            <a:r>
              <a:rPr lang="ko-KR" altLang="en-US" dirty="0" err="1"/>
              <a:t>특징값에서</a:t>
            </a:r>
            <a:r>
              <a:rPr lang="ko-KR" altLang="en-US" dirty="0"/>
              <a:t> 제외한다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C8D5F7-15BE-FD7C-DBB8-DB712BDC9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079" y="521125"/>
            <a:ext cx="2997769" cy="2787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65E3C3-04CB-4D38-7AF7-8BFECB449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080" y="3429001"/>
            <a:ext cx="2997769" cy="26696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6B3533E-9A10-719C-6416-D2CD3FF1D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7607" y="4542407"/>
            <a:ext cx="2462658" cy="155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1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08C14-9786-4598-E5F7-75BA23B3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학습</a:t>
            </a:r>
            <a:r>
              <a:rPr lang="en-US" altLang="ko-KR" dirty="0"/>
              <a:t>-</a:t>
            </a:r>
            <a:r>
              <a:rPr lang="ko-KR" altLang="en-US" dirty="0"/>
              <a:t>회귀 모델 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FB086-871F-2B32-5E25-B2D29887D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961" y="1653423"/>
            <a:ext cx="8946541" cy="1775577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회귀 학습 모델 중 </a:t>
            </a:r>
            <a:r>
              <a:rPr lang="ko-KR" altLang="en-US" dirty="0" err="1"/>
              <a:t>릿지</a:t>
            </a:r>
            <a:r>
              <a:rPr lang="en-US" altLang="ko-KR" dirty="0"/>
              <a:t>, </a:t>
            </a:r>
            <a:r>
              <a:rPr lang="ko-KR" altLang="en-US" dirty="0" err="1"/>
              <a:t>라쏘</a:t>
            </a:r>
            <a:r>
              <a:rPr lang="en-US" altLang="ko-KR" dirty="0"/>
              <a:t>, </a:t>
            </a:r>
            <a:r>
              <a:rPr lang="ko-KR" altLang="en-US" dirty="0"/>
              <a:t>랜덤 포레스트</a:t>
            </a:r>
            <a:r>
              <a:rPr lang="en-US" altLang="ko-KR" dirty="0"/>
              <a:t>, </a:t>
            </a:r>
            <a:r>
              <a:rPr lang="ko-KR" altLang="en-US" dirty="0"/>
              <a:t>랜덤 포레스트 및 앙상블 </a:t>
            </a:r>
            <a:r>
              <a:rPr lang="ko-KR" altLang="en-US" dirty="0" err="1"/>
              <a:t>기법중에서</a:t>
            </a:r>
            <a:r>
              <a:rPr lang="ko-KR" altLang="en-US" dirty="0"/>
              <a:t> </a:t>
            </a:r>
            <a:r>
              <a:rPr lang="en-US" altLang="ko-KR" dirty="0"/>
              <a:t>train</a:t>
            </a:r>
            <a:r>
              <a:rPr lang="ko-KR" altLang="en-US" dirty="0"/>
              <a:t>데이터 중 </a:t>
            </a:r>
            <a:r>
              <a:rPr lang="en-US" altLang="ko-KR" dirty="0"/>
              <a:t>25%</a:t>
            </a:r>
            <a:r>
              <a:rPr lang="ko-KR" altLang="en-US" dirty="0"/>
              <a:t>만을 이용한 내부 검증으로 가장 오차가 작은 모델을 고르기로 하였다</a:t>
            </a:r>
            <a:r>
              <a:rPr lang="en-US" altLang="ko-KR" dirty="0"/>
              <a:t>. </a:t>
            </a:r>
            <a:r>
              <a:rPr lang="ko-KR" altLang="en-US" dirty="0"/>
              <a:t>아래 사진은 각각 </a:t>
            </a:r>
            <a:r>
              <a:rPr lang="ko-KR" altLang="en-US" dirty="0" err="1"/>
              <a:t>릿지</a:t>
            </a:r>
            <a:r>
              <a:rPr lang="en-US" altLang="ko-KR" dirty="0"/>
              <a:t>, </a:t>
            </a:r>
            <a:r>
              <a:rPr lang="ko-KR" altLang="en-US" dirty="0" err="1"/>
              <a:t>라쏘</a:t>
            </a:r>
            <a:r>
              <a:rPr lang="en-US" altLang="ko-KR" dirty="0"/>
              <a:t>, </a:t>
            </a:r>
            <a:r>
              <a:rPr lang="ko-KR" altLang="en-US" dirty="0"/>
              <a:t>랜덤 포레스트 학습 시 오차이다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전반적으로 오차가 낮게 나온 모델을 골라 세부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튜닝을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97E493-A449-8EC0-73F8-8698DAC34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99" y="3578161"/>
            <a:ext cx="3440097" cy="30702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99AFE7-18E6-6CDE-D29C-5933EB5E3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100" y="3578161"/>
            <a:ext cx="3506272" cy="31335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A4C373A-5C5A-1952-B18A-45B6FA92F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1233" y="3578161"/>
            <a:ext cx="4842538" cy="307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52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3ED89-1118-2238-336D-18FF764C9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6F4D2A-BC50-B97C-D1E6-D76FC48D9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4838" y="1613461"/>
            <a:ext cx="4587275" cy="419576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릿지</a:t>
            </a:r>
            <a:r>
              <a:rPr lang="en-US" altLang="ko-KR" dirty="0"/>
              <a:t>, </a:t>
            </a:r>
            <a:r>
              <a:rPr lang="ko-KR" altLang="en-US" dirty="0" err="1"/>
              <a:t>라쏘</a:t>
            </a:r>
            <a:r>
              <a:rPr lang="ko-KR" altLang="en-US" dirty="0"/>
              <a:t> 회귀는 오차가 </a:t>
            </a:r>
            <a:r>
              <a:rPr lang="en-US" altLang="ko-KR" dirty="0"/>
              <a:t>0.69</a:t>
            </a:r>
            <a:r>
              <a:rPr lang="ko-KR" altLang="en-US" dirty="0"/>
              <a:t>라는 최악의 성능을 보였다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랜덤 </a:t>
            </a:r>
            <a:r>
              <a:rPr lang="ko-KR" altLang="en-US" dirty="0" err="1"/>
              <a:t>포레스트를</a:t>
            </a:r>
            <a:r>
              <a:rPr lang="ko-KR" altLang="en-US" dirty="0"/>
              <a:t> 포함하는 앙상블 모델이 가장 안정적이다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Test</a:t>
            </a:r>
            <a:r>
              <a:rPr lang="ko-KR" altLang="en-US" dirty="0"/>
              <a:t>데이터는 우리가 원하는 형태로 된 데이터가 아니다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그렇기에 가장 </a:t>
            </a:r>
            <a:r>
              <a:rPr lang="en-US" altLang="ko-KR" dirty="0"/>
              <a:t>robust</a:t>
            </a:r>
            <a:r>
              <a:rPr lang="ko-KR" altLang="en-US" dirty="0"/>
              <a:t>한 랜덤 </a:t>
            </a:r>
            <a:r>
              <a:rPr lang="ko-KR" altLang="en-US" dirty="0" err="1"/>
              <a:t>포레스트가</a:t>
            </a:r>
            <a:r>
              <a:rPr lang="ko-KR" altLang="en-US" dirty="0"/>
              <a:t> 포함된 회귀를 사용하는 것이 안정적이다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랜덤 </a:t>
            </a:r>
            <a:r>
              <a:rPr lang="ko-KR" altLang="en-US" dirty="0" err="1"/>
              <a:t>포레스트만을</a:t>
            </a:r>
            <a:r>
              <a:rPr lang="ko-KR" altLang="en-US" dirty="0"/>
              <a:t> 이용하면 간혹 </a:t>
            </a:r>
            <a:r>
              <a:rPr lang="en-US" altLang="ko-KR" dirty="0"/>
              <a:t>0.4</a:t>
            </a:r>
            <a:r>
              <a:rPr lang="ko-KR" altLang="en-US" dirty="0"/>
              <a:t>가 넘는 최악의 오차 수치가 나올 수 있기에 다른 기법을 더한 앙상블 기법으로 조절해주는 것이 필요하다고 판단했다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Extra tree, Random Forest, Gradient Boosting, LGBM</a:t>
            </a:r>
            <a:r>
              <a:rPr lang="ko-KR" altLang="en-US" dirty="0"/>
              <a:t>을 앙상블한 결과 </a:t>
            </a:r>
            <a:r>
              <a:rPr lang="en-US" altLang="ko-KR" dirty="0"/>
              <a:t>0.29</a:t>
            </a:r>
            <a:r>
              <a:rPr lang="ko-KR" altLang="en-US" dirty="0"/>
              <a:t>오차가 나왔다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4930785-473C-97EF-F6F1-CC0696DD3A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63551" y="1613461"/>
            <a:ext cx="5953662" cy="330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09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194</TotalTime>
  <Words>557</Words>
  <Application>Microsoft Office PowerPoint</Application>
  <PresentationFormat>와이드스크린</PresentationFormat>
  <Paragraphs>61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이온</vt:lpstr>
      <vt:lpstr>머신러닝 DACON 보고서</vt:lpstr>
      <vt:lpstr>DACON Public팀 랭킹</vt:lpstr>
      <vt:lpstr>팀원 및 역할</vt:lpstr>
      <vt:lpstr>데이터 준비1</vt:lpstr>
      <vt:lpstr>데이터 준비2</vt:lpstr>
      <vt:lpstr>데이터 준비3</vt:lpstr>
      <vt:lpstr>특징값 추출</vt:lpstr>
      <vt:lpstr>데이터 학습-회귀 모델 탐색</vt:lpstr>
      <vt:lpstr>결과</vt:lpstr>
      <vt:lpstr>결론 및 느낀점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 DACON 보고서</dc:title>
  <dc:creator>구본혁</dc:creator>
  <cp:lastModifiedBy> </cp:lastModifiedBy>
  <cp:revision>1</cp:revision>
  <dcterms:created xsi:type="dcterms:W3CDTF">2022-06-15T00:40:07Z</dcterms:created>
  <dcterms:modified xsi:type="dcterms:W3CDTF">2022-06-15T03:54:55Z</dcterms:modified>
</cp:coreProperties>
</file>