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E21B58E-7160-4832-A881-90B61C544312}">
          <p14:sldIdLst>
            <p14:sldId id="256"/>
            <p14:sldId id="257"/>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23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89143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48275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0574078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44027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4/25/2024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60076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4/25/2024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34838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45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36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871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8792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227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49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13A34C8-038E-2045-AF43-DF7DBB8E0E9E}" type="datetimeFigureOut">
              <a:rPr lang="en-US" smtClean="0"/>
              <a:pPr/>
              <a:t>4/25/2024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698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18C68F-D26B-8F47-958C-23B49CF8A634}" type="datetimeFigureOut">
              <a:rPr lang="en-US" smtClean="0"/>
              <a:pPr/>
              <a:t>4/25/2024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174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0DF5E60-9974-AC48-9591-99C2BB44B7CF}" type="datetimeFigureOut">
              <a:rPr lang="en-US" smtClean="0"/>
              <a:pPr/>
              <a:t>4/25/2024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19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92238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82E8-6E0E-1B4F-B1FD-C69DB9E858D9}" type="datetimeFigureOut">
              <a:rPr lang="en-US" smtClean="0"/>
              <a:pPr/>
              <a:t>4/25/2024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233623"/>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4.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a:extLst>
              <a:ext uri="{FF2B5EF4-FFF2-40B4-BE49-F238E27FC236}">
                <a16:creationId xmlns:a16="http://schemas.microsoft.com/office/drawing/2014/main" id="{012477DE-1EA8-B25D-2DC1-C7441AC19D9C}"/>
              </a:ext>
            </a:extLst>
          </p:cNvPr>
          <p:cNvSpPr>
            <a:spLocks noGrp="1" noChangeAspect="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Subtitle 2">
            <a:extLst>
              <a:ext uri="{FF2B5EF4-FFF2-40B4-BE49-F238E27FC236}">
                <a16:creationId xmlns:a16="http://schemas.microsoft.com/office/drawing/2014/main" id="{B42EE316-5333-2990-3033-13400998FEBC}"/>
              </a:ext>
            </a:extLst>
          </p:cNvPr>
          <p:cNvSpPr>
            <a:spLocks noGrp="1"/>
          </p:cNvSpPr>
          <p:nvPr>
            <p:ph type="subTitle" idx="1"/>
          </p:nvPr>
        </p:nvSpPr>
        <p:spPr/>
        <p:txBody>
          <a:bodyPr/>
          <a:lstStyle/>
          <a:p>
            <a:endParaRPr lang="en-IN" dirty="0"/>
          </a:p>
        </p:txBody>
      </p:sp>
      <p:pic>
        <p:nvPicPr>
          <p:cNvPr id="9" name="Picture 8">
            <a:extLst>
              <a:ext uri="{FF2B5EF4-FFF2-40B4-BE49-F238E27FC236}">
                <a16:creationId xmlns:a16="http://schemas.microsoft.com/office/drawing/2014/main" id="{556A34FE-73BA-B087-8DF2-7B11C35FEACB}"/>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33240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BCBF-AA8D-5966-C165-931B3AC974F1}"/>
              </a:ext>
            </a:extLst>
          </p:cNvPr>
          <p:cNvSpPr>
            <a:spLocks noGrp="1"/>
          </p:cNvSpPr>
          <p:nvPr>
            <p:ph type="title"/>
          </p:nvPr>
        </p:nvSpPr>
        <p:spPr>
          <a:xfrm>
            <a:off x="1683965" y="1619044"/>
            <a:ext cx="9404723" cy="1400530"/>
          </a:xfrm>
        </p:spPr>
        <p:txBody>
          <a:bodyPr/>
          <a:lstStyle/>
          <a:p>
            <a:r>
              <a:rPr lang="en-IN" b="1" dirty="0"/>
              <a:t>DATA SCIENCE</a:t>
            </a:r>
            <a:br>
              <a:rPr lang="en-IN" dirty="0"/>
            </a:br>
            <a:r>
              <a:rPr lang="en-IN" sz="2800" u="sng" dirty="0">
                <a:solidFill>
                  <a:srgbClr val="00B050"/>
                </a:solidFill>
              </a:rPr>
              <a:t>Definition</a:t>
            </a:r>
            <a:endParaRPr lang="en-IN" sz="2800" u="sng" dirty="0">
              <a:solidFill>
                <a:srgbClr val="00B050"/>
              </a:solidFill>
              <a:highlight>
                <a:srgbClr val="00FFFF"/>
              </a:highlight>
            </a:endParaRPr>
          </a:p>
        </p:txBody>
      </p:sp>
      <p:sp>
        <p:nvSpPr>
          <p:cNvPr id="3" name="Content Placeholder 2">
            <a:extLst>
              <a:ext uri="{FF2B5EF4-FFF2-40B4-BE49-F238E27FC236}">
                <a16:creationId xmlns:a16="http://schemas.microsoft.com/office/drawing/2014/main" id="{0D6FA41D-D6B3-D540-CCAE-45FE6740EE8F}"/>
              </a:ext>
            </a:extLst>
          </p:cNvPr>
          <p:cNvSpPr>
            <a:spLocks noGrp="1"/>
          </p:cNvSpPr>
          <p:nvPr>
            <p:ph idx="1"/>
          </p:nvPr>
        </p:nvSpPr>
        <p:spPr>
          <a:xfrm>
            <a:off x="1847461" y="2929812"/>
            <a:ext cx="8202392" cy="3318587"/>
          </a:xfrm>
        </p:spPr>
        <p:txBody>
          <a:bodyPr/>
          <a:lstStyle/>
          <a:p>
            <a:r>
              <a:rPr lang="en-IN" b="1" dirty="0"/>
              <a:t>Data Science is the process of using data to find solutions/ to predict outcomes for a problem statement.</a:t>
            </a:r>
          </a:p>
          <a:p>
            <a:r>
              <a:rPr lang="en-US" sz="2400" b="1" i="0" dirty="0">
                <a:effectLst/>
                <a:latin typeface="Studio-Feixen-Sans"/>
              </a:rPr>
              <a:t>Data science is an interdisciplinary field that uses scientific methods, processes, algorithms, and systems to extract knowledge and insights from structured and unstructured data. In simpler terms, data science is about obtaining, processing, and analyzing data to gain insights for many purposes.</a:t>
            </a:r>
            <a:endParaRPr lang="en-IN" sz="2400" b="1" dirty="0"/>
          </a:p>
        </p:txBody>
      </p:sp>
    </p:spTree>
    <p:extLst>
      <p:ext uri="{BB962C8B-B14F-4D97-AF65-F5344CB8AC3E}">
        <p14:creationId xmlns:p14="http://schemas.microsoft.com/office/powerpoint/2010/main" val="189218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BE6F-3957-0FBA-1E60-819FB8E4922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9EA6FF43-BC65-3784-59E9-67A0C16DFCF6}"/>
              </a:ext>
            </a:extLst>
          </p:cNvPr>
          <p:cNvPicPr>
            <a:picLocks noGrp="1" noChangeAspect="1"/>
          </p:cNvPicPr>
          <p:nvPr>
            <p:ph idx="1"/>
          </p:nvPr>
        </p:nvPicPr>
        <p:blipFill>
          <a:blip r:embed="rId2"/>
          <a:stretch>
            <a:fillRect/>
          </a:stretch>
        </p:blipFill>
        <p:spPr>
          <a:xfrm>
            <a:off x="189085" y="367418"/>
            <a:ext cx="6044082" cy="53853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 Placeholder 3">
            <a:extLst>
              <a:ext uri="{FF2B5EF4-FFF2-40B4-BE49-F238E27FC236}">
                <a16:creationId xmlns:a16="http://schemas.microsoft.com/office/drawing/2014/main" id="{19144E84-19A2-904D-2B4F-085B7F9BC4D3}"/>
              </a:ext>
            </a:extLst>
          </p:cNvPr>
          <p:cNvSpPr>
            <a:spLocks noGrp="1"/>
          </p:cNvSpPr>
          <p:nvPr>
            <p:ph type="body" sz="half" idx="2"/>
          </p:nvPr>
        </p:nvSpPr>
        <p:spPr>
          <a:xfrm>
            <a:off x="6549641" y="1447800"/>
            <a:ext cx="5453274" cy="6102221"/>
          </a:xfrm>
        </p:spPr>
        <p:txBody>
          <a:bodyPr>
            <a:noAutofit/>
          </a:bodyPr>
          <a:lstStyle/>
          <a:p>
            <a:r>
              <a:rPr lang="en-US" sz="2800" dirty="0"/>
              <a:t>Data science is the study of data to extract meaningful insights for business. It is a multidisciplinary approach that combines principles and practices from the fields of mathematics, statistics, artificial intelligence, and computer engineering to analyze large amounts of data.</a:t>
            </a:r>
            <a:endParaRPr lang="en-IN" sz="2800" dirty="0"/>
          </a:p>
        </p:txBody>
      </p:sp>
    </p:spTree>
    <p:extLst>
      <p:ext uri="{BB962C8B-B14F-4D97-AF65-F5344CB8AC3E}">
        <p14:creationId xmlns:p14="http://schemas.microsoft.com/office/powerpoint/2010/main" val="31321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F21F-F6C1-8912-D3DF-1F4A3FD43813}"/>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039B4BF6-AE26-115D-8F20-A002B3A83368}"/>
              </a:ext>
            </a:extLst>
          </p:cNvPr>
          <p:cNvPicPr>
            <a:picLocks noGrp="1" noChangeAspect="1"/>
          </p:cNvPicPr>
          <p:nvPr>
            <p:ph idx="1"/>
          </p:nvPr>
        </p:nvPicPr>
        <p:blipFill>
          <a:blip r:embed="rId2"/>
          <a:stretch>
            <a:fillRect/>
          </a:stretch>
        </p:blipFill>
        <p:spPr>
          <a:xfrm>
            <a:off x="0" y="1"/>
            <a:ext cx="12192000" cy="6858000"/>
          </a:xfrm>
        </p:spPr>
      </p:pic>
      <p:sp>
        <p:nvSpPr>
          <p:cNvPr id="4" name="Text Placeholder 3">
            <a:extLst>
              <a:ext uri="{FF2B5EF4-FFF2-40B4-BE49-F238E27FC236}">
                <a16:creationId xmlns:a16="http://schemas.microsoft.com/office/drawing/2014/main" id="{A84BC837-AEE1-48DC-5B72-DB35380DD79E}"/>
              </a:ext>
            </a:extLst>
          </p:cNvPr>
          <p:cNvSpPr>
            <a:spLocks noGrp="1"/>
          </p:cNvSpPr>
          <p:nvPr>
            <p:ph type="body" sz="half" idx="2"/>
          </p:nvPr>
        </p:nvSpPr>
        <p:spPr>
          <a:xfrm flipH="1" flipV="1">
            <a:off x="1374277" y="396344"/>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3014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F033-2468-9B54-E4EC-6ECBE147F4A0}"/>
              </a:ext>
            </a:extLst>
          </p:cNvPr>
          <p:cNvSpPr>
            <a:spLocks noGrp="1"/>
          </p:cNvSpPr>
          <p:nvPr>
            <p:ph type="title"/>
          </p:nvPr>
        </p:nvSpPr>
        <p:spPr>
          <a:xfrm>
            <a:off x="646111" y="452717"/>
            <a:ext cx="4718991" cy="1935919"/>
          </a:xfrm>
        </p:spPr>
        <p:txBody>
          <a:bodyPr/>
          <a:lstStyle/>
          <a:p>
            <a:r>
              <a:rPr lang="en-IN" b="1" dirty="0">
                <a:solidFill>
                  <a:schemeClr val="accent3">
                    <a:lumMod val="60000"/>
                    <a:lumOff val="40000"/>
                  </a:schemeClr>
                </a:solidFill>
              </a:rPr>
              <a:t>Applications </a:t>
            </a:r>
            <a:br>
              <a:rPr lang="en-IN" b="1" dirty="0">
                <a:solidFill>
                  <a:schemeClr val="accent3">
                    <a:lumMod val="60000"/>
                    <a:lumOff val="40000"/>
                  </a:schemeClr>
                </a:solidFill>
              </a:rPr>
            </a:br>
            <a:r>
              <a:rPr lang="en-IN" b="1" dirty="0">
                <a:solidFill>
                  <a:schemeClr val="accent3">
                    <a:lumMod val="60000"/>
                    <a:lumOff val="40000"/>
                  </a:schemeClr>
                </a:solidFill>
              </a:rPr>
              <a:t>of data </a:t>
            </a:r>
            <a:br>
              <a:rPr lang="en-IN" b="1" dirty="0">
                <a:solidFill>
                  <a:schemeClr val="accent3">
                    <a:lumMod val="60000"/>
                    <a:lumOff val="40000"/>
                  </a:schemeClr>
                </a:solidFill>
              </a:rPr>
            </a:br>
            <a:r>
              <a:rPr lang="en-IN" b="1" dirty="0">
                <a:solidFill>
                  <a:schemeClr val="accent3">
                    <a:lumMod val="60000"/>
                    <a:lumOff val="40000"/>
                  </a:schemeClr>
                </a:solidFill>
              </a:rPr>
              <a:t>science</a:t>
            </a:r>
          </a:p>
        </p:txBody>
      </p:sp>
      <p:sp>
        <p:nvSpPr>
          <p:cNvPr id="3" name="Content Placeholder 2">
            <a:extLst>
              <a:ext uri="{FF2B5EF4-FFF2-40B4-BE49-F238E27FC236}">
                <a16:creationId xmlns:a16="http://schemas.microsoft.com/office/drawing/2014/main" id="{B0E06202-5D9B-712C-349B-04D5004D5F53}"/>
              </a:ext>
            </a:extLst>
          </p:cNvPr>
          <p:cNvSpPr>
            <a:spLocks noGrp="1"/>
          </p:cNvSpPr>
          <p:nvPr>
            <p:ph sz="half" idx="1"/>
          </p:nvPr>
        </p:nvSpPr>
        <p:spPr>
          <a:xfrm>
            <a:off x="646112" y="2534939"/>
            <a:ext cx="3207432" cy="3242550"/>
          </a:xfrm>
        </p:spPr>
        <p:txBody>
          <a:bodyPr>
            <a:normAutofit fontScale="85000" lnSpcReduction="20000"/>
          </a:bodyPr>
          <a:lstStyle/>
          <a:p>
            <a:pPr marL="0" indent="0">
              <a:buNone/>
            </a:pPr>
            <a:r>
              <a:rPr lang="en-IN" sz="2400" dirty="0">
                <a:solidFill>
                  <a:schemeClr val="tx1">
                    <a:lumMod val="95000"/>
                  </a:schemeClr>
                </a:solidFill>
              </a:rPr>
              <a:t>It is used in many industries these days ,ranging from entertainment to education .</a:t>
            </a:r>
          </a:p>
          <a:p>
            <a:pPr marL="0" indent="0">
              <a:buNone/>
            </a:pPr>
            <a:r>
              <a:rPr lang="en-US" sz="2400" b="0" i="0" dirty="0">
                <a:solidFill>
                  <a:schemeClr val="tx1">
                    <a:lumMod val="95000"/>
                  </a:schemeClr>
                </a:solidFill>
                <a:effectLst/>
                <a:latin typeface="roboto" panose="02000000000000000000" pitchFamily="2" charset="0"/>
              </a:rPr>
              <a:t>Data science is quickly becoming one of the most in-demand disciplines, with applications in a wide range of sectors. We know it has been revolutionizing the way we perceive data. </a:t>
            </a:r>
            <a:endParaRPr lang="en-IN" sz="2400" dirty="0">
              <a:solidFill>
                <a:schemeClr val="tx1">
                  <a:lumMod val="95000"/>
                </a:schemeClr>
              </a:solidFill>
            </a:endParaRPr>
          </a:p>
        </p:txBody>
      </p:sp>
      <p:pic>
        <p:nvPicPr>
          <p:cNvPr id="15" name="Content Placeholder 14">
            <a:extLst>
              <a:ext uri="{FF2B5EF4-FFF2-40B4-BE49-F238E27FC236}">
                <a16:creationId xmlns:a16="http://schemas.microsoft.com/office/drawing/2014/main" id="{7CF6B335-1372-E3C3-505E-792EED54C4DA}"/>
              </a:ext>
            </a:extLst>
          </p:cNvPr>
          <p:cNvPicPr>
            <a:picLocks noGrp="1" noChangeAspect="1"/>
          </p:cNvPicPr>
          <p:nvPr>
            <p:ph sz="half" idx="2"/>
          </p:nvPr>
        </p:nvPicPr>
        <p:blipFill>
          <a:blip r:embed="rId2"/>
          <a:stretch>
            <a:fillRect/>
          </a:stretch>
        </p:blipFill>
        <p:spPr>
          <a:xfrm>
            <a:off x="4506686" y="452717"/>
            <a:ext cx="6960635" cy="6172018"/>
          </a:xfrm>
          <a:prstGeom prst="ellipse">
            <a:avLst/>
          </a:prstGeom>
          <a:ln>
            <a:noFill/>
          </a:ln>
          <a:effectLst>
            <a:softEdge rad="112500"/>
          </a:effectLst>
        </p:spPr>
      </p:pic>
    </p:spTree>
    <p:extLst>
      <p:ext uri="{BB962C8B-B14F-4D97-AF65-F5344CB8AC3E}">
        <p14:creationId xmlns:p14="http://schemas.microsoft.com/office/powerpoint/2010/main" val="78914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8320-DC28-D6B6-D8CC-AEA168289CC4}"/>
              </a:ext>
            </a:extLst>
          </p:cNvPr>
          <p:cNvSpPr>
            <a:spLocks noGrp="1"/>
          </p:cNvSpPr>
          <p:nvPr>
            <p:ph type="title"/>
          </p:nvPr>
        </p:nvSpPr>
        <p:spPr>
          <a:xfrm>
            <a:off x="720757" y="668696"/>
            <a:ext cx="9404723" cy="422986"/>
          </a:xfrm>
        </p:spPr>
        <p:txBody>
          <a:bodyPr/>
          <a:lstStyle/>
          <a:p>
            <a:r>
              <a:rPr lang="en-US" sz="2400" b="1" i="0" u="sng" dirty="0">
                <a:solidFill>
                  <a:schemeClr val="accent5">
                    <a:lumMod val="40000"/>
                    <a:lumOff val="60000"/>
                  </a:schemeClr>
                </a:solidFill>
                <a:effectLst/>
                <a:latin typeface="roboto" panose="02000000000000000000" pitchFamily="2" charset="0"/>
              </a:rPr>
              <a:t>Applications of Data Science in different sectors :</a:t>
            </a:r>
            <a:br>
              <a:rPr lang="en-US"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06EAC935-6128-7A31-13E1-B4403469C1F0}"/>
              </a:ext>
            </a:extLst>
          </p:cNvPr>
          <p:cNvSpPr>
            <a:spLocks noGrp="1"/>
          </p:cNvSpPr>
          <p:nvPr>
            <p:ph idx="1"/>
          </p:nvPr>
        </p:nvSpPr>
        <p:spPr>
          <a:xfrm>
            <a:off x="720758" y="1091682"/>
            <a:ext cx="9329096" cy="5691673"/>
          </a:xfrm>
        </p:spPr>
        <p:txBody>
          <a:bodyPr>
            <a:normAutofit/>
          </a:bodyPr>
          <a:lstStyle/>
          <a:p>
            <a:pPr>
              <a:buFont typeface="Wingdings" panose="05000000000000000000" pitchFamily="2" charset="2"/>
              <a:buChar char="Ø"/>
            </a:pPr>
            <a:r>
              <a:rPr lang="en-IN" sz="2400" dirty="0"/>
              <a:t>MANUFACTURING</a:t>
            </a:r>
          </a:p>
          <a:p>
            <a:pPr>
              <a:buFont typeface="Arial" panose="020B0604020202020204" pitchFamily="34" charset="0"/>
              <a:buChar char="•"/>
            </a:pPr>
            <a:r>
              <a:rPr lang="en-IN" sz="1600" dirty="0"/>
              <a:t>Predicting potential problems.</a:t>
            </a:r>
          </a:p>
          <a:p>
            <a:pPr>
              <a:buFont typeface="Arial" panose="020B0604020202020204" pitchFamily="34" charset="0"/>
              <a:buChar char="•"/>
            </a:pPr>
            <a:r>
              <a:rPr lang="en-IN" sz="1600" dirty="0"/>
              <a:t>Automatic manufacturing units.</a:t>
            </a:r>
            <a:r>
              <a:rPr lang="en-IN" dirty="0"/>
              <a:t>		</a:t>
            </a:r>
          </a:p>
          <a:p>
            <a:pPr>
              <a:buFont typeface="Wingdings" panose="05000000000000000000" pitchFamily="2" charset="2"/>
              <a:buChar char="Ø"/>
            </a:pPr>
            <a:r>
              <a:rPr lang="en-IN" sz="2400" dirty="0"/>
              <a:t>E-COMMERCE</a:t>
            </a:r>
          </a:p>
          <a:p>
            <a:pPr>
              <a:buFont typeface="Arial" panose="020B0604020202020204" pitchFamily="34" charset="0"/>
              <a:buChar char="•"/>
            </a:pPr>
            <a:r>
              <a:rPr lang="en-IN" sz="1600" dirty="0"/>
              <a:t>Identifying consumers.</a:t>
            </a:r>
          </a:p>
          <a:p>
            <a:pPr>
              <a:buFont typeface="Arial" panose="020B0604020202020204" pitchFamily="34" charset="0"/>
              <a:buChar char="•"/>
            </a:pPr>
            <a:r>
              <a:rPr lang="en-IN" sz="1600" dirty="0"/>
              <a:t>Recommending products.</a:t>
            </a:r>
          </a:p>
          <a:p>
            <a:pPr>
              <a:buFont typeface="Wingdings" panose="05000000000000000000" pitchFamily="2" charset="2"/>
              <a:buChar char="Ø"/>
            </a:pPr>
            <a:r>
              <a:rPr lang="en-IN" sz="2400" dirty="0"/>
              <a:t>BANKING</a:t>
            </a:r>
          </a:p>
          <a:p>
            <a:pPr>
              <a:buFont typeface="Arial" panose="020B0604020202020204" pitchFamily="34" charset="0"/>
              <a:buChar char="•"/>
            </a:pPr>
            <a:r>
              <a:rPr lang="en-IN" sz="1600" dirty="0"/>
              <a:t>Fraud detection.</a:t>
            </a:r>
          </a:p>
          <a:p>
            <a:pPr>
              <a:buFont typeface="Arial" panose="020B0604020202020204" pitchFamily="34" charset="0"/>
              <a:buChar char="•"/>
            </a:pPr>
            <a:r>
              <a:rPr lang="en-IN" sz="1600" dirty="0"/>
              <a:t>Credit risk modelling.</a:t>
            </a:r>
          </a:p>
          <a:p>
            <a:pPr>
              <a:buFont typeface="Wingdings" panose="05000000000000000000" pitchFamily="2" charset="2"/>
              <a:buChar char="Ø"/>
            </a:pPr>
            <a:r>
              <a:rPr lang="en-IN" sz="2400" dirty="0"/>
              <a:t>TRANSPORT</a:t>
            </a:r>
          </a:p>
          <a:p>
            <a:pPr>
              <a:buFont typeface="Arial" panose="020B0604020202020204" pitchFamily="34" charset="0"/>
              <a:buChar char="•"/>
            </a:pPr>
            <a:r>
              <a:rPr lang="en-IN" sz="1600" dirty="0"/>
              <a:t>Enhancing safety of passengers.</a:t>
            </a:r>
          </a:p>
          <a:p>
            <a:pPr>
              <a:buFont typeface="Arial" panose="020B0604020202020204" pitchFamily="34" charset="0"/>
              <a:buChar char="•"/>
            </a:pPr>
            <a:r>
              <a:rPr lang="en-IN" sz="1600" dirty="0"/>
              <a:t>Car monitoring systems.</a:t>
            </a:r>
          </a:p>
          <a:p>
            <a:pPr>
              <a:buFont typeface="Wingdings" panose="05000000000000000000" pitchFamily="2" charset="2"/>
              <a:buChar char="Ø"/>
            </a:pPr>
            <a:endParaRPr lang="en-IN" dirty="0"/>
          </a:p>
        </p:txBody>
      </p:sp>
      <p:pic>
        <p:nvPicPr>
          <p:cNvPr id="9" name="Picture 8">
            <a:extLst>
              <a:ext uri="{FF2B5EF4-FFF2-40B4-BE49-F238E27FC236}">
                <a16:creationId xmlns:a16="http://schemas.microsoft.com/office/drawing/2014/main" id="{475366CF-0866-2D0D-7257-2041468478C0}"/>
              </a:ext>
            </a:extLst>
          </p:cNvPr>
          <p:cNvPicPr>
            <a:picLocks noChangeAspect="1"/>
          </p:cNvPicPr>
          <p:nvPr/>
        </p:nvPicPr>
        <p:blipFill>
          <a:blip r:embed="rId2"/>
          <a:stretch>
            <a:fillRect/>
          </a:stretch>
        </p:blipFill>
        <p:spPr>
          <a:xfrm>
            <a:off x="5038529" y="1735494"/>
            <a:ext cx="5934271" cy="481926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08413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CAD9-4BF6-879D-90DF-515C0458BF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92C77F-EB4A-9E2B-93A0-696ACB8DA855}"/>
              </a:ext>
            </a:extLst>
          </p:cNvPr>
          <p:cNvSpPr>
            <a:spLocks noGrp="1"/>
          </p:cNvSpPr>
          <p:nvPr>
            <p:ph idx="1"/>
          </p:nvPr>
        </p:nvSpPr>
        <p:spPr>
          <a:xfrm>
            <a:off x="1103312" y="0"/>
            <a:ext cx="8946541" cy="6858000"/>
          </a:xfrm>
        </p:spPr>
        <p:txBody>
          <a:bodyPr>
            <a:normAutofit/>
          </a:bodyPr>
          <a:lstStyle/>
          <a:p>
            <a:pPr>
              <a:buFont typeface="Wingdings" panose="05000000000000000000" pitchFamily="2" charset="2"/>
              <a:buChar char="Ø"/>
            </a:pPr>
            <a:r>
              <a:rPr lang="en-IN" sz="2400" dirty="0"/>
              <a:t>HEALTHCARE</a:t>
            </a:r>
          </a:p>
          <a:p>
            <a:pPr algn="l">
              <a:buFont typeface="Arial" panose="020B0604020202020204" pitchFamily="34" charset="0"/>
              <a:buChar char="•"/>
            </a:pPr>
            <a:r>
              <a:rPr lang="en-US" sz="1600" b="0" i="0" dirty="0">
                <a:effectLst/>
                <a:latin typeface="roboto" panose="02000000000000000000" pitchFamily="2" charset="0"/>
              </a:rPr>
              <a:t>Image Analysis in Medicine</a:t>
            </a:r>
          </a:p>
          <a:p>
            <a:pPr algn="l">
              <a:buFont typeface="Arial" panose="020B0604020202020204" pitchFamily="34" charset="0"/>
              <a:buChar char="•"/>
            </a:pPr>
            <a:r>
              <a:rPr lang="en-US" sz="1600" b="0" i="0" dirty="0">
                <a:effectLst/>
                <a:latin typeface="roboto" panose="02000000000000000000" pitchFamily="2" charset="0"/>
              </a:rPr>
              <a:t>Genetics and Genomics  </a:t>
            </a:r>
          </a:p>
          <a:p>
            <a:pPr algn="l">
              <a:buFont typeface="Arial" panose="020B0604020202020204" pitchFamily="34" charset="0"/>
              <a:buChar char="•"/>
            </a:pPr>
            <a:r>
              <a:rPr lang="en-US" sz="1600" b="0" i="0" dirty="0">
                <a:effectLst/>
                <a:latin typeface="roboto" panose="02000000000000000000" pitchFamily="2" charset="0"/>
              </a:rPr>
              <a:t>Drug Development </a:t>
            </a:r>
          </a:p>
          <a:p>
            <a:pPr algn="l">
              <a:buFont typeface="Arial" panose="020B0604020202020204" pitchFamily="34" charset="0"/>
              <a:buChar char="•"/>
            </a:pPr>
            <a:r>
              <a:rPr lang="en-US" sz="1600" b="0" i="0" dirty="0">
                <a:effectLst/>
                <a:latin typeface="roboto" panose="02000000000000000000" pitchFamily="2" charset="0"/>
              </a:rPr>
              <a:t>Virtual Assistants and Health bots</a:t>
            </a:r>
            <a:endParaRPr lang="en-IN" sz="1600" dirty="0"/>
          </a:p>
          <a:p>
            <a:pPr>
              <a:buFont typeface="Wingdings" panose="05000000000000000000" pitchFamily="2" charset="2"/>
              <a:buChar char="Ø"/>
            </a:pPr>
            <a:r>
              <a:rPr lang="en-IN" sz="2400" dirty="0"/>
              <a:t>TEXT and ADVANCED IMAGE RECOGNISATION</a:t>
            </a:r>
          </a:p>
          <a:p>
            <a:pPr>
              <a:buFont typeface="Arial" panose="020B0604020202020204" pitchFamily="34" charset="0"/>
              <a:buChar char="•"/>
            </a:pPr>
            <a:r>
              <a:rPr lang="en-US" sz="2000" b="1" i="0" dirty="0">
                <a:solidFill>
                  <a:srgbClr val="273239"/>
                </a:solidFill>
                <a:effectLst/>
                <a:latin typeface="Nunito" pitchFamily="2" charset="0"/>
              </a:rPr>
              <a:t> </a:t>
            </a:r>
            <a:r>
              <a:rPr lang="en-US" sz="1600" b="0" i="0" dirty="0">
                <a:effectLst/>
                <a:latin typeface="Nunito" pitchFamily="2" charset="0"/>
              </a:rPr>
              <a:t>When we upload our image with our friend on Facebook, Facebook gives suggestions Tagging who is in the picture. This is done with the help of machine learning and Data Science. </a:t>
            </a:r>
            <a:endParaRPr lang="en-IN" sz="2400" dirty="0"/>
          </a:p>
          <a:p>
            <a:pPr>
              <a:buFont typeface="Wingdings" panose="05000000000000000000" pitchFamily="2" charset="2"/>
              <a:buChar char="Ø"/>
            </a:pPr>
            <a:r>
              <a:rPr lang="en-IN" sz="2400" dirty="0"/>
              <a:t>GAMING</a:t>
            </a:r>
          </a:p>
          <a:p>
            <a:pPr>
              <a:buFont typeface="Arial" panose="020B0604020202020204" pitchFamily="34" charset="0"/>
              <a:buChar char="•"/>
            </a:pPr>
            <a:r>
              <a:rPr lang="en-US" sz="1600" b="0" i="0" dirty="0">
                <a:effectLst/>
                <a:latin typeface="roboto" panose="02000000000000000000" pitchFamily="2" charset="0"/>
              </a:rPr>
              <a:t>EA Sports, Zynga, Sony, Nintendo, and Activision-Blizzard have all used data science to take gaming to the next level.</a:t>
            </a:r>
            <a:endParaRPr lang="en-IN" sz="1800" dirty="0"/>
          </a:p>
          <a:p>
            <a:pPr>
              <a:buFont typeface="Wingdings" panose="05000000000000000000" pitchFamily="2" charset="2"/>
              <a:buChar char="Ø"/>
            </a:pPr>
            <a:r>
              <a:rPr lang="en-IN" sz="2400" dirty="0"/>
              <a:t>SECURITY</a:t>
            </a:r>
          </a:p>
          <a:p>
            <a:pPr>
              <a:buFont typeface="Arial" panose="020B0604020202020204" pitchFamily="34" charset="0"/>
              <a:buChar char="•"/>
            </a:pPr>
            <a:r>
              <a:rPr lang="en-US" sz="1600" b="0" i="0" dirty="0">
                <a:effectLst/>
                <a:latin typeface="roboto" panose="02000000000000000000" pitchFamily="2" charset="0"/>
              </a:rPr>
              <a:t>Data science may be utilized to improve your company's security and secure critical data. Banks, for example, utilize sophisticated machine-learning algorithms to detect fraud based on a user's usual financial activity. </a:t>
            </a:r>
            <a:endParaRPr lang="en-IN" sz="1800" dirty="0"/>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247382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82C7-E614-7E06-0D73-6BD9B0B85F58}"/>
              </a:ext>
            </a:extLst>
          </p:cNvPr>
          <p:cNvSpPr>
            <a:spLocks noGrp="1"/>
          </p:cNvSpPr>
          <p:nvPr>
            <p:ph type="title"/>
          </p:nvPr>
        </p:nvSpPr>
        <p:spPr/>
        <p:txBody>
          <a:bodyPr/>
          <a:lstStyle/>
          <a:p>
            <a:r>
              <a:rPr lang="en-IN" dirty="0"/>
              <a:t>          Brands using data Science</a:t>
            </a:r>
            <a:br>
              <a:rPr lang="en-IN" dirty="0"/>
            </a:br>
            <a:r>
              <a:rPr lang="en-IN" dirty="0"/>
              <a:t>				          </a:t>
            </a:r>
            <a:r>
              <a:rPr lang="en-IN" sz="2000" dirty="0">
                <a:solidFill>
                  <a:schemeClr val="accent5"/>
                </a:solidFill>
              </a:rPr>
              <a:t>Applications in real life</a:t>
            </a:r>
            <a:endParaRPr lang="en-IN" dirty="0">
              <a:solidFill>
                <a:schemeClr val="accent5"/>
              </a:solidFill>
            </a:endParaRPr>
          </a:p>
        </p:txBody>
      </p:sp>
      <p:sp>
        <p:nvSpPr>
          <p:cNvPr id="3" name="Text Placeholder 2">
            <a:extLst>
              <a:ext uri="{FF2B5EF4-FFF2-40B4-BE49-F238E27FC236}">
                <a16:creationId xmlns:a16="http://schemas.microsoft.com/office/drawing/2014/main" id="{319E98A4-2E48-7BA9-F635-982B411CB747}"/>
              </a:ext>
            </a:extLst>
          </p:cNvPr>
          <p:cNvSpPr>
            <a:spLocks noGrp="1"/>
          </p:cNvSpPr>
          <p:nvPr>
            <p:ph type="body" idx="1"/>
          </p:nvPr>
        </p:nvSpPr>
        <p:spPr>
          <a:xfrm>
            <a:off x="478004" y="5829020"/>
            <a:ext cx="2946866" cy="576262"/>
          </a:xfrm>
        </p:spPr>
        <p:txBody>
          <a:bodyPr/>
          <a:lstStyle/>
          <a:p>
            <a:r>
              <a:rPr lang="en-IN" dirty="0">
                <a:solidFill>
                  <a:schemeClr val="accent4">
                    <a:lumMod val="40000"/>
                    <a:lumOff val="60000"/>
                  </a:schemeClr>
                </a:solidFill>
              </a:rPr>
              <a:t>    Entertainment</a:t>
            </a:r>
          </a:p>
        </p:txBody>
      </p:sp>
      <p:sp>
        <p:nvSpPr>
          <p:cNvPr id="4" name="Text Placeholder 3">
            <a:extLst>
              <a:ext uri="{FF2B5EF4-FFF2-40B4-BE49-F238E27FC236}">
                <a16:creationId xmlns:a16="http://schemas.microsoft.com/office/drawing/2014/main" id="{729038D4-3FDC-04ED-DF28-A9A0B8AE224B}"/>
              </a:ext>
            </a:extLst>
          </p:cNvPr>
          <p:cNvSpPr>
            <a:spLocks noGrp="1"/>
          </p:cNvSpPr>
          <p:nvPr>
            <p:ph type="body" sz="half" idx="15"/>
          </p:nvPr>
        </p:nvSpPr>
        <p:spPr>
          <a:xfrm>
            <a:off x="346075" y="2939142"/>
            <a:ext cx="3233738" cy="2505463"/>
          </a:xfrm>
        </p:spPr>
        <p:txBody>
          <a:bodyPr/>
          <a:lstStyle/>
          <a:p>
            <a:endParaRPr lang="en-IN" dirty="0"/>
          </a:p>
        </p:txBody>
      </p:sp>
      <p:sp>
        <p:nvSpPr>
          <p:cNvPr id="5" name="Text Placeholder 4">
            <a:extLst>
              <a:ext uri="{FF2B5EF4-FFF2-40B4-BE49-F238E27FC236}">
                <a16:creationId xmlns:a16="http://schemas.microsoft.com/office/drawing/2014/main" id="{C1D7770F-7E1F-E825-59E9-77038E253879}"/>
              </a:ext>
            </a:extLst>
          </p:cNvPr>
          <p:cNvSpPr>
            <a:spLocks noGrp="1"/>
          </p:cNvSpPr>
          <p:nvPr>
            <p:ph type="body" sz="quarter" idx="3"/>
          </p:nvPr>
        </p:nvSpPr>
        <p:spPr>
          <a:xfrm>
            <a:off x="3950898" y="5829020"/>
            <a:ext cx="2936241" cy="576262"/>
          </a:xfrm>
        </p:spPr>
        <p:txBody>
          <a:bodyPr/>
          <a:lstStyle/>
          <a:p>
            <a:r>
              <a:rPr lang="en-IN" dirty="0">
                <a:solidFill>
                  <a:schemeClr val="accent4">
                    <a:lumMod val="40000"/>
                    <a:lumOff val="60000"/>
                  </a:schemeClr>
                </a:solidFill>
              </a:rPr>
              <a:t>   E-Commerce</a:t>
            </a:r>
          </a:p>
        </p:txBody>
      </p:sp>
      <p:sp>
        <p:nvSpPr>
          <p:cNvPr id="6" name="Text Placeholder 5">
            <a:extLst>
              <a:ext uri="{FF2B5EF4-FFF2-40B4-BE49-F238E27FC236}">
                <a16:creationId xmlns:a16="http://schemas.microsoft.com/office/drawing/2014/main" id="{8290CD61-CCA1-82AB-C378-5C0B3604AF0F}"/>
              </a:ext>
            </a:extLst>
          </p:cNvPr>
          <p:cNvSpPr>
            <a:spLocks noGrp="1"/>
          </p:cNvSpPr>
          <p:nvPr>
            <p:ph type="body" sz="half" idx="16"/>
          </p:nvPr>
        </p:nvSpPr>
        <p:spPr>
          <a:xfrm>
            <a:off x="3873106" y="2667000"/>
            <a:ext cx="2946794" cy="2777605"/>
          </a:xfrm>
        </p:spPr>
        <p:txBody>
          <a:bodyPr/>
          <a:lstStyle/>
          <a:p>
            <a:endParaRPr lang="en-IN" dirty="0"/>
          </a:p>
        </p:txBody>
      </p:sp>
      <p:sp>
        <p:nvSpPr>
          <p:cNvPr id="7" name="Text Placeholder 6">
            <a:extLst>
              <a:ext uri="{FF2B5EF4-FFF2-40B4-BE49-F238E27FC236}">
                <a16:creationId xmlns:a16="http://schemas.microsoft.com/office/drawing/2014/main" id="{EA153317-16C1-B2DC-35EE-94052190415C}"/>
              </a:ext>
            </a:extLst>
          </p:cNvPr>
          <p:cNvSpPr>
            <a:spLocks noGrp="1"/>
          </p:cNvSpPr>
          <p:nvPr>
            <p:ph type="body" sz="quarter" idx="13"/>
          </p:nvPr>
        </p:nvSpPr>
        <p:spPr>
          <a:xfrm>
            <a:off x="7301075" y="5829020"/>
            <a:ext cx="2932113" cy="576262"/>
          </a:xfrm>
        </p:spPr>
        <p:txBody>
          <a:bodyPr/>
          <a:lstStyle/>
          <a:p>
            <a:r>
              <a:rPr lang="en-IN" dirty="0"/>
              <a:t>         </a:t>
            </a:r>
            <a:r>
              <a:rPr lang="en-IN" dirty="0">
                <a:solidFill>
                  <a:schemeClr val="accent4">
                    <a:lumMod val="40000"/>
                    <a:lumOff val="60000"/>
                  </a:schemeClr>
                </a:solidFill>
              </a:rPr>
              <a:t>Automobile</a:t>
            </a:r>
          </a:p>
        </p:txBody>
      </p:sp>
      <p:sp>
        <p:nvSpPr>
          <p:cNvPr id="8" name="Text Placeholder 7">
            <a:extLst>
              <a:ext uri="{FF2B5EF4-FFF2-40B4-BE49-F238E27FC236}">
                <a16:creationId xmlns:a16="http://schemas.microsoft.com/office/drawing/2014/main" id="{91389CD8-47FB-6D13-3929-BF00E510AB3D}"/>
              </a:ext>
            </a:extLst>
          </p:cNvPr>
          <p:cNvSpPr>
            <a:spLocks noGrp="1"/>
          </p:cNvSpPr>
          <p:nvPr>
            <p:ph type="body" sz="half" idx="17"/>
          </p:nvPr>
        </p:nvSpPr>
        <p:spPr>
          <a:xfrm>
            <a:off x="7124700" y="2667000"/>
            <a:ext cx="2932113" cy="2777605"/>
          </a:xfrm>
        </p:spPr>
        <p:txBody>
          <a:bodyPr/>
          <a:lstStyle/>
          <a:p>
            <a:endParaRPr lang="en-IN" dirty="0"/>
          </a:p>
        </p:txBody>
      </p:sp>
      <p:pic>
        <p:nvPicPr>
          <p:cNvPr id="18" name="Picture 17">
            <a:extLst>
              <a:ext uri="{FF2B5EF4-FFF2-40B4-BE49-F238E27FC236}">
                <a16:creationId xmlns:a16="http://schemas.microsoft.com/office/drawing/2014/main" id="{E453987A-549B-FF79-2F83-BE18F1606B65}"/>
              </a:ext>
            </a:extLst>
          </p:cNvPr>
          <p:cNvPicPr>
            <a:picLocks noChangeAspect="1"/>
          </p:cNvPicPr>
          <p:nvPr/>
        </p:nvPicPr>
        <p:blipFill>
          <a:blip r:embed="rId2"/>
          <a:stretch>
            <a:fillRect/>
          </a:stretch>
        </p:blipFill>
        <p:spPr>
          <a:xfrm>
            <a:off x="346075" y="3019310"/>
            <a:ext cx="3233738" cy="24252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a:extLst>
              <a:ext uri="{FF2B5EF4-FFF2-40B4-BE49-F238E27FC236}">
                <a16:creationId xmlns:a16="http://schemas.microsoft.com/office/drawing/2014/main" id="{89C2872B-392A-A93D-5925-E45C69D536FA}"/>
              </a:ext>
            </a:extLst>
          </p:cNvPr>
          <p:cNvPicPr>
            <a:picLocks noChangeAspect="1"/>
          </p:cNvPicPr>
          <p:nvPr/>
        </p:nvPicPr>
        <p:blipFill>
          <a:blip r:embed="rId3"/>
          <a:stretch>
            <a:fillRect/>
          </a:stretch>
        </p:blipFill>
        <p:spPr>
          <a:xfrm>
            <a:off x="4028048" y="3019310"/>
            <a:ext cx="2671331" cy="24252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EA707DE9-BEAE-CA26-CEF5-DD7F34DB2370}"/>
              </a:ext>
            </a:extLst>
          </p:cNvPr>
          <p:cNvPicPr>
            <a:picLocks noChangeAspect="1"/>
          </p:cNvPicPr>
          <p:nvPr/>
        </p:nvPicPr>
        <p:blipFill>
          <a:blip r:embed="rId4"/>
          <a:stretch>
            <a:fillRect/>
          </a:stretch>
        </p:blipFill>
        <p:spPr>
          <a:xfrm>
            <a:off x="7113193" y="2939141"/>
            <a:ext cx="3258346" cy="25054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91277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3254-7BC0-F9BB-BB30-FB4DA0938E6A}"/>
              </a:ext>
            </a:extLst>
          </p:cNvPr>
          <p:cNvSpPr>
            <a:spLocks noGrp="1"/>
          </p:cNvSpPr>
          <p:nvPr>
            <p:ph type="title"/>
          </p:nvPr>
        </p:nvSpPr>
        <p:spPr/>
        <p:txBody>
          <a:bodyPr/>
          <a:lstStyle/>
          <a:p>
            <a:r>
              <a:rPr lang="en-IN" sz="6000" dirty="0"/>
              <a:t>THANK YOU</a:t>
            </a:r>
          </a:p>
        </p:txBody>
      </p:sp>
      <p:sp>
        <p:nvSpPr>
          <p:cNvPr id="3" name="Text Placeholder 2">
            <a:extLst>
              <a:ext uri="{FF2B5EF4-FFF2-40B4-BE49-F238E27FC236}">
                <a16:creationId xmlns:a16="http://schemas.microsoft.com/office/drawing/2014/main" id="{6E000066-4866-80D2-BFBF-CC805A62D1B7}"/>
              </a:ext>
            </a:extLst>
          </p:cNvPr>
          <p:cNvSpPr>
            <a:spLocks noGrp="1"/>
          </p:cNvSpPr>
          <p:nvPr>
            <p:ph type="body" idx="1"/>
          </p:nvPr>
        </p:nvSpPr>
        <p:spPr/>
        <p:txBody>
          <a:bodyPr/>
          <a:lstStyle/>
          <a:p>
            <a:r>
              <a:rPr lang="en-IN" dirty="0"/>
              <a:t>By  T </a:t>
            </a:r>
            <a:r>
              <a:rPr lang="en-IN"/>
              <a:t>Eswarreddy</a:t>
            </a:r>
            <a:endParaRPr lang="en-IN" dirty="0"/>
          </a:p>
        </p:txBody>
      </p:sp>
    </p:spTree>
    <p:extLst>
      <p:ext uri="{BB962C8B-B14F-4D97-AF65-F5344CB8AC3E}">
        <p14:creationId xmlns:p14="http://schemas.microsoft.com/office/powerpoint/2010/main" val="920308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196</TotalTime>
  <Words>360</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Century Gothic</vt:lpstr>
      <vt:lpstr>Nunito</vt:lpstr>
      <vt:lpstr>roboto</vt:lpstr>
      <vt:lpstr>Studio-Feixen-Sans</vt:lpstr>
      <vt:lpstr>Wingdings</vt:lpstr>
      <vt:lpstr>Wingdings 3</vt:lpstr>
      <vt:lpstr>Ion</vt:lpstr>
      <vt:lpstr>PowerPoint Presentation</vt:lpstr>
      <vt:lpstr>DATA SCIENCE Definition</vt:lpstr>
      <vt:lpstr>PowerPoint Presentation</vt:lpstr>
      <vt:lpstr>PowerPoint Presentation</vt:lpstr>
      <vt:lpstr>Applications  of data  science</vt:lpstr>
      <vt:lpstr>Applications of Data Science in different sectors : </vt:lpstr>
      <vt:lpstr>PowerPoint Presentation</vt:lpstr>
      <vt:lpstr>          Brands using data Science               Applications in real life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rukesh kadati</dc:creator>
  <cp:lastModifiedBy>rukesh kadati</cp:lastModifiedBy>
  <cp:revision>3</cp:revision>
  <dcterms:created xsi:type="dcterms:W3CDTF">2024-04-02T15:19:58Z</dcterms:created>
  <dcterms:modified xsi:type="dcterms:W3CDTF">2024-04-25T17:27:20Z</dcterms:modified>
</cp:coreProperties>
</file>