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sldIdLst>
    <p:sldId id="277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5" r:id="rId12"/>
    <p:sldId id="266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1" r:id="rId24"/>
    <p:sldId id="272" r:id="rId25"/>
    <p:sldId id="273" r:id="rId26"/>
    <p:sldId id="274" r:id="rId27"/>
    <p:sldId id="275" r:id="rId28"/>
    <p:sldId id="286" r:id="rId29"/>
    <p:sldId id="287" r:id="rId30"/>
    <p:sldId id="288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1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50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459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0361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189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2407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475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2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9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0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4/29/2024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9A145-0B36-DABE-7045-4767772C2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ANNAMACHARYA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INSTITUTE OF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TECHNOLOGY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&amp; SCIENCES</a:t>
            </a:r>
            <a:endParaRPr lang="en-IN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B683FA-AD9A-EABC-57ED-7126584F8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7343" y="4050833"/>
            <a:ext cx="3256660" cy="19075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Eswar Reddy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22AK1A3208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CSD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4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8C8D4-1136-296E-24D0-7E398A9A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9264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Output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B44537-2EE5-5087-5145-86C99835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238865"/>
            <a:ext cx="9232490" cy="4802498"/>
          </a:xfrm>
        </p:spPr>
        <p:txBody>
          <a:bodyPr>
            <a:normAutofit fontScale="62500" lnSpcReduction="20000"/>
          </a:bodyPr>
          <a:lstStyle/>
          <a:p>
            <a:r>
              <a:rPr lang="en-IN" sz="2400" dirty="0"/>
              <a:t> </a:t>
            </a:r>
            <a:r>
              <a:rPr lang="en-IN" sz="4000" dirty="0"/>
              <a:t>This is used to write data to destination</a:t>
            </a:r>
          </a:p>
          <a:p>
            <a:r>
              <a:rPr lang="en-IN" sz="4000" dirty="0"/>
              <a:t>It is also an Abstract class that defines Streaming byte output.</a:t>
            </a:r>
          </a:p>
          <a:p>
            <a:r>
              <a:rPr lang="en-IN" sz="4000" dirty="0"/>
              <a:t>All the Methods in the class return a void value and throw </a:t>
            </a:r>
            <a:r>
              <a:rPr lang="en-IN" sz="4000" dirty="0" err="1"/>
              <a:t>IOException</a:t>
            </a:r>
            <a:r>
              <a:rPr lang="en-IN" sz="4000" dirty="0"/>
              <a:t> in the case of Errors.</a:t>
            </a:r>
          </a:p>
          <a:p>
            <a:r>
              <a:rPr lang="en-IN" sz="4000" dirty="0"/>
              <a:t>flush() – flushing the </a:t>
            </a:r>
            <a:r>
              <a:rPr lang="en-IN" sz="4000" dirty="0" err="1"/>
              <a:t>OutputStream</a:t>
            </a:r>
            <a:r>
              <a:rPr lang="en-IN" sz="4000" dirty="0"/>
              <a:t>  and forces the buffered output bytes to be written out.</a:t>
            </a:r>
          </a:p>
          <a:p>
            <a:r>
              <a:rPr lang="en-IN" sz="4000" dirty="0"/>
              <a:t>close() – close the </a:t>
            </a:r>
            <a:r>
              <a:rPr lang="en-IN" sz="4000" dirty="0" err="1"/>
              <a:t>OutputStream</a:t>
            </a:r>
            <a:r>
              <a:rPr lang="en-IN" sz="4000" dirty="0"/>
              <a:t> and to release the system resources affiliated with the stream.</a:t>
            </a:r>
          </a:p>
          <a:p>
            <a:r>
              <a:rPr lang="en-IN" sz="4000" dirty="0"/>
              <a:t>write(int b)- write the specified byte to the </a:t>
            </a:r>
            <a:r>
              <a:rPr lang="en-IN" sz="4000" dirty="0" err="1"/>
              <a:t>outputStream</a:t>
            </a:r>
            <a:r>
              <a:rPr lang="en-IN" sz="4000" dirty="0"/>
              <a:t>.</a:t>
            </a:r>
          </a:p>
          <a:p>
            <a:r>
              <a:rPr lang="en-IN" sz="4000" dirty="0"/>
              <a:t>write(byte [ ]b)- write bytes of length </a:t>
            </a:r>
            <a:r>
              <a:rPr lang="en-IN" sz="4000" dirty="0" err="1"/>
              <a:t>b.length</a:t>
            </a:r>
            <a:r>
              <a:rPr lang="en-IN" sz="4000" dirty="0"/>
              <a:t> from the specified byte array to the </a:t>
            </a:r>
            <a:r>
              <a:rPr lang="en-IN" sz="4000" dirty="0" err="1"/>
              <a:t>OutputStream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9251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A2E8939-5AB1-0266-A235-F27D440B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9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F25029-3B0E-25A4-AAC6-A3D1038E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cap="none" dirty="0"/>
              <a:t>Standard streams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57B967-82EE-1489-E369-36BF495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									</a:t>
            </a:r>
            <a:r>
              <a:rPr lang="en-IN" sz="2400" b="1" dirty="0"/>
              <a:t>Keyboard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		    </a:t>
            </a:r>
            <a:r>
              <a:rPr lang="en-IN" sz="2400" b="1" dirty="0"/>
              <a:t>Screen                                         </a:t>
            </a:r>
            <a:r>
              <a:rPr lang="en-IN" sz="2400" b="1" dirty="0" err="1"/>
              <a:t>Screen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B3C9759-D3B6-307D-1648-CF7A42A8C640}"/>
              </a:ext>
            </a:extLst>
          </p:cNvPr>
          <p:cNvSpPr/>
          <p:nvPr/>
        </p:nvSpPr>
        <p:spPr>
          <a:xfrm>
            <a:off x="3755924" y="2143397"/>
            <a:ext cx="1927123" cy="520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System.in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1CBE3FA-FC15-3EEC-1471-0B277A01A756}"/>
              </a:ext>
            </a:extLst>
          </p:cNvPr>
          <p:cNvSpPr/>
          <p:nvPr/>
        </p:nvSpPr>
        <p:spPr>
          <a:xfrm>
            <a:off x="857061" y="4844201"/>
            <a:ext cx="2005782" cy="4719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System.out</a:t>
            </a:r>
            <a:endParaRPr lang="en-I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3E5145-6DAC-2529-8BB6-5E6E643E3E6D}"/>
              </a:ext>
            </a:extLst>
          </p:cNvPr>
          <p:cNvSpPr/>
          <p:nvPr/>
        </p:nvSpPr>
        <p:spPr>
          <a:xfrm>
            <a:off x="6854736" y="4833978"/>
            <a:ext cx="1927123" cy="4719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System.err</a:t>
            </a:r>
            <a:endParaRPr lang="en-IN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937C276-ED7C-D576-26DC-25282D4B6AAB}"/>
              </a:ext>
            </a:extLst>
          </p:cNvPr>
          <p:cNvSpPr/>
          <p:nvPr/>
        </p:nvSpPr>
        <p:spPr>
          <a:xfrm>
            <a:off x="3755924" y="3709220"/>
            <a:ext cx="1927123" cy="1145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Program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52E5FFB-34BA-8F36-8889-B83BADCE466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719486" y="2663985"/>
            <a:ext cx="0" cy="104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B87FAC6-5652-7E75-D4A8-0F60BB9F03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859952" y="4281822"/>
            <a:ext cx="1895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4683558-726F-1796-3A62-D6064D94201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859952" y="4271599"/>
            <a:ext cx="0" cy="57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0895C9C-DAFC-3766-A944-8DE3CE27C9E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683047" y="4281822"/>
            <a:ext cx="213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9F8776B-F5D5-A38F-6346-CD61BA8280C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818298" y="4295531"/>
            <a:ext cx="0" cy="53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87BBAF-5838-A331-80E9-661889CB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1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82972-7F97-030B-6D99-4DBE0068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cap="none" dirty="0"/>
              <a:t>Character Streams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AC1065-14AC-2992-E270-A6088708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3200" dirty="0"/>
              <a:t>Character Streams are the ones that are used to implement the input and out for 16-bit Unicode</a:t>
            </a:r>
          </a:p>
          <a:p>
            <a:r>
              <a:rPr lang="en-IN" sz="3200" dirty="0"/>
              <a:t>The most commonly used </a:t>
            </a:r>
            <a:r>
              <a:rPr lang="en-IN" sz="3200" dirty="0" err="1"/>
              <a:t>clasess</a:t>
            </a:r>
            <a:r>
              <a:rPr lang="en-IN" sz="3200" dirty="0"/>
              <a:t> are </a:t>
            </a:r>
            <a:r>
              <a:rPr lang="en-IN" sz="3200" b="1" dirty="0" err="1"/>
              <a:t>FileReading</a:t>
            </a:r>
            <a:r>
              <a:rPr lang="en-IN" sz="3200" b="1" dirty="0"/>
              <a:t> </a:t>
            </a:r>
            <a:r>
              <a:rPr lang="en-IN" sz="3200" dirty="0"/>
              <a:t>and</a:t>
            </a:r>
            <a:r>
              <a:rPr lang="en-IN" sz="3200" b="1" dirty="0"/>
              <a:t> </a:t>
            </a:r>
            <a:r>
              <a:rPr lang="en-IN" sz="3200" b="1" dirty="0" err="1"/>
              <a:t>FileWriting</a:t>
            </a:r>
            <a:r>
              <a:rPr lang="en-IN" sz="3200" dirty="0"/>
              <a:t>.</a:t>
            </a:r>
          </a:p>
          <a:p>
            <a:r>
              <a:rPr lang="en-IN" sz="3200" dirty="0"/>
              <a:t>The </a:t>
            </a:r>
            <a:r>
              <a:rPr lang="en-IN" sz="3200" dirty="0" err="1"/>
              <a:t>FileReader</a:t>
            </a:r>
            <a:r>
              <a:rPr lang="en-IN" sz="3200" dirty="0"/>
              <a:t> class uses </a:t>
            </a:r>
            <a:r>
              <a:rPr lang="en-IN" sz="3200" dirty="0" err="1"/>
              <a:t>FileInputStream</a:t>
            </a:r>
            <a:r>
              <a:rPr lang="en-IN" sz="3200" dirty="0"/>
              <a:t> and the </a:t>
            </a:r>
            <a:r>
              <a:rPr lang="en-IN" sz="3200" dirty="0" err="1"/>
              <a:t>FileWriter</a:t>
            </a:r>
            <a:r>
              <a:rPr lang="en-IN" sz="3200" dirty="0"/>
              <a:t> class uses </a:t>
            </a:r>
            <a:r>
              <a:rPr lang="en-IN" sz="3200" dirty="0" err="1"/>
              <a:t>FileOutputStream</a:t>
            </a:r>
            <a:r>
              <a:rPr lang="en-IN" sz="3200" dirty="0"/>
              <a:t>. </a:t>
            </a:r>
            <a:r>
              <a:rPr lang="en-IN" sz="3200" dirty="0" err="1"/>
              <a:t>Neverthless</a:t>
            </a:r>
            <a:r>
              <a:rPr lang="en-IN" sz="3200" dirty="0"/>
              <a:t> , the significant contrast is that </a:t>
            </a:r>
            <a:r>
              <a:rPr lang="en-IN" sz="3200" dirty="0" err="1"/>
              <a:t>FileReader</a:t>
            </a:r>
            <a:r>
              <a:rPr lang="en-IN" sz="3200" dirty="0"/>
              <a:t> and File Writer read and write two bytes ,respectively.</a:t>
            </a:r>
          </a:p>
        </p:txBody>
      </p:sp>
    </p:spTree>
    <p:extLst>
      <p:ext uri="{BB962C8B-B14F-4D97-AF65-F5344CB8AC3E}">
        <p14:creationId xmlns:p14="http://schemas.microsoft.com/office/powerpoint/2010/main" val="152906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E67A8-5A0E-28C6-5270-36B09C14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4232"/>
          </a:xfrm>
        </p:spPr>
        <p:txBody>
          <a:bodyPr/>
          <a:lstStyle/>
          <a:p>
            <a:r>
              <a:rPr lang="en-US" dirty="0"/>
              <a:t>READING CONSOLE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23E1A-3486-7A91-E7D5-3158FF6D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807"/>
            <a:ext cx="8596668" cy="4271556"/>
          </a:xfrm>
        </p:spPr>
        <p:txBody>
          <a:bodyPr/>
          <a:lstStyle/>
          <a:p>
            <a:r>
              <a:rPr lang="en-US" sz="2800" dirty="0"/>
              <a:t>It is nothing but reading input from the user in the command </a:t>
            </a:r>
            <a:r>
              <a:rPr lang="en-US" sz="2800" dirty="0" err="1"/>
              <a:t>lin</a:t>
            </a:r>
            <a:r>
              <a:rPr lang="en-US" sz="2800" dirty="0"/>
              <a:t> Environment(Console).</a:t>
            </a:r>
          </a:p>
          <a:p>
            <a:r>
              <a:rPr lang="en-US" sz="2800" dirty="0"/>
              <a:t>Three ways to read </a:t>
            </a:r>
            <a:r>
              <a:rPr lang="en-US" sz="2800" dirty="0" err="1"/>
              <a:t>tha</a:t>
            </a:r>
            <a:r>
              <a:rPr lang="en-US" sz="2800" dirty="0"/>
              <a:t> console input. They are</a:t>
            </a:r>
          </a:p>
          <a:p>
            <a:pPr lvl="1"/>
            <a:r>
              <a:rPr lang="en-US" sz="2400" dirty="0" err="1"/>
              <a:t>BufferedReader</a:t>
            </a:r>
            <a:r>
              <a:rPr lang="en-US" sz="2400" dirty="0"/>
              <a:t> class</a:t>
            </a:r>
          </a:p>
          <a:p>
            <a:pPr lvl="1"/>
            <a:r>
              <a:rPr lang="en-US" sz="2400" dirty="0"/>
              <a:t>Scanner class</a:t>
            </a:r>
          </a:p>
          <a:p>
            <a:pPr lvl="1"/>
            <a:r>
              <a:rPr lang="en-US" sz="2400" dirty="0"/>
              <a:t>Console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74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9AD12-C183-D57D-B9CD-B3E008F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Buffer Reader </a:t>
            </a:r>
            <a:r>
              <a:rPr lang="en-US" dirty="0" err="1"/>
              <a:t>classs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A6E0F-D40B-4761-385D-A094E5C1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8027"/>
            <a:ext cx="8596668" cy="475333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java.io.BufferedReader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java.io.InputStreamReader</a:t>
            </a:r>
            <a:r>
              <a:rPr lang="en-IN" dirty="0"/>
              <a:t>; </a:t>
            </a:r>
          </a:p>
          <a:p>
            <a:r>
              <a:rPr lang="en-IN" dirty="0"/>
              <a:t>public class Exampl1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 public static void main(String[] </a:t>
            </a:r>
            <a:r>
              <a:rPr lang="en-IN" dirty="0" err="1"/>
              <a:t>args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	 { </a:t>
            </a:r>
          </a:p>
          <a:p>
            <a:r>
              <a:rPr lang="en-IN" dirty="0"/>
              <a:t>		 </a:t>
            </a:r>
            <a:r>
              <a:rPr lang="en-IN" dirty="0" err="1"/>
              <a:t>BufferedReader</a:t>
            </a:r>
            <a:r>
              <a:rPr lang="en-IN" dirty="0"/>
              <a:t> reader = new </a:t>
            </a:r>
            <a:r>
              <a:rPr lang="en-IN" dirty="0" err="1"/>
              <a:t>BufferedReader</a:t>
            </a:r>
            <a:r>
              <a:rPr lang="en-IN" dirty="0"/>
              <a:t>( new </a:t>
            </a:r>
            <a:r>
              <a:rPr lang="en-IN" dirty="0" err="1"/>
              <a:t>InputStreamReader</a:t>
            </a:r>
            <a:r>
              <a:rPr lang="en-IN" dirty="0"/>
              <a:t>(System.in));</a:t>
            </a:r>
          </a:p>
          <a:p>
            <a:r>
              <a:rPr lang="en-IN" dirty="0"/>
              <a:t>		 // Reading data using </a:t>
            </a:r>
            <a:r>
              <a:rPr lang="en-IN" dirty="0" err="1"/>
              <a:t>readLine</a:t>
            </a:r>
            <a:r>
              <a:rPr lang="en-IN" dirty="0"/>
              <a:t> </a:t>
            </a:r>
          </a:p>
          <a:p>
            <a:r>
              <a:rPr lang="en-IN" dirty="0"/>
              <a:t>		String name = </a:t>
            </a:r>
            <a:r>
              <a:rPr lang="en-IN" dirty="0" err="1"/>
              <a:t>reader.readLine</a:t>
            </a:r>
            <a:r>
              <a:rPr lang="en-IN" dirty="0"/>
              <a:t>();		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IN" dirty="0"/>
              <a:t>:</a:t>
            </a:r>
          </a:p>
          <a:p>
            <a:r>
              <a:rPr lang="en-IN" dirty="0"/>
              <a:t>		 // Printing the read line			        Java program</a:t>
            </a:r>
          </a:p>
          <a:p>
            <a:r>
              <a:rPr lang="en-IN" dirty="0"/>
              <a:t>		 </a:t>
            </a:r>
            <a:r>
              <a:rPr lang="en-IN" dirty="0" err="1"/>
              <a:t>System.out.println</a:t>
            </a:r>
            <a:r>
              <a:rPr lang="en-IN" dirty="0"/>
              <a:t>(name); 			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r>
              <a:rPr lang="en-IN" dirty="0"/>
              <a:t>	}						                    Java program</a:t>
            </a:r>
          </a:p>
          <a:p>
            <a:r>
              <a:rPr lang="en-IN" dirty="0"/>
              <a:t> 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32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A00C5-5E37-FBA5-7609-F9E8FEB8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Scanner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01E65-104F-BACA-01D2-715A77AD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8026"/>
            <a:ext cx="10197143" cy="5569973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java.util.Scanner</a:t>
            </a:r>
            <a:r>
              <a:rPr lang="en-IN" sz="1600" dirty="0"/>
              <a:t>;</a:t>
            </a:r>
          </a:p>
          <a:p>
            <a:r>
              <a:rPr lang="en-IN" sz="1600" dirty="0"/>
              <a:t>class Example2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	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</a:t>
            </a:r>
          </a:p>
          <a:p>
            <a:r>
              <a:rPr lang="en-IN" sz="1600" dirty="0"/>
              <a:t>   {</a:t>
            </a:r>
          </a:p>
          <a:p>
            <a:r>
              <a:rPr lang="en-IN" sz="1600" dirty="0"/>
              <a:t>         	Scanner in = new Scanner(System.in);</a:t>
            </a:r>
          </a:p>
          <a:p>
            <a:endParaRPr lang="en-IN" sz="1600" dirty="0"/>
          </a:p>
          <a:p>
            <a:r>
              <a:rPr lang="en-IN" sz="1600" dirty="0"/>
              <a:t>        	String s = </a:t>
            </a:r>
            <a:r>
              <a:rPr lang="en-IN" sz="1600" dirty="0" err="1"/>
              <a:t>in.nextLine</a:t>
            </a:r>
            <a:r>
              <a:rPr lang="en-IN" sz="1600" dirty="0"/>
              <a:t>();</a:t>
            </a:r>
          </a:p>
          <a:p>
            <a:r>
              <a:rPr lang="en-IN" sz="1600" dirty="0"/>
              <a:t>        	</a:t>
            </a:r>
            <a:r>
              <a:rPr lang="en-IN" sz="1600" dirty="0" err="1"/>
              <a:t>System.out.println</a:t>
            </a:r>
            <a:r>
              <a:rPr lang="en-IN" sz="1600" dirty="0"/>
              <a:t>("You entered string " + s);                             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Input:</a:t>
            </a:r>
          </a:p>
          <a:p>
            <a:r>
              <a:rPr lang="en-IN" sz="1600" dirty="0"/>
              <a:t>        	int a = </a:t>
            </a:r>
            <a:r>
              <a:rPr lang="en-IN" sz="1600" dirty="0" err="1"/>
              <a:t>in.nextInt</a:t>
            </a:r>
            <a:r>
              <a:rPr lang="en-IN" sz="1600" dirty="0"/>
              <a:t>();										Java</a:t>
            </a:r>
          </a:p>
          <a:p>
            <a:r>
              <a:rPr lang="en-IN" sz="1600" dirty="0"/>
              <a:t>        	</a:t>
            </a:r>
            <a:r>
              <a:rPr lang="en-IN" sz="1600" dirty="0" err="1"/>
              <a:t>System.out.println</a:t>
            </a:r>
            <a:r>
              <a:rPr lang="en-IN" sz="1600" dirty="0"/>
              <a:t>("You entered integer " + a);					200</a:t>
            </a:r>
          </a:p>
          <a:p>
            <a:r>
              <a:rPr lang="en-IN" sz="1600" dirty="0"/>
              <a:t>        	float b = </a:t>
            </a:r>
            <a:r>
              <a:rPr lang="en-IN" sz="1600" dirty="0" err="1"/>
              <a:t>in.nextFloat</a:t>
            </a:r>
            <a:r>
              <a:rPr lang="en-IN" sz="1600" dirty="0"/>
              <a:t>();								        10.6</a:t>
            </a:r>
          </a:p>
          <a:p>
            <a:r>
              <a:rPr lang="en-IN" sz="1600" dirty="0"/>
              <a:t>        	</a:t>
            </a:r>
            <a:r>
              <a:rPr lang="en-IN" sz="1600" dirty="0" err="1"/>
              <a:t>System.out.println</a:t>
            </a:r>
            <a:r>
              <a:rPr lang="en-IN" sz="1600" dirty="0"/>
              <a:t>("You entered float " + b);				  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r>
              <a:rPr lang="en-IN" sz="1600" dirty="0"/>
              <a:t>    												You entered String java</a:t>
            </a:r>
          </a:p>
          <a:p>
            <a:r>
              <a:rPr lang="en-IN" sz="1600" dirty="0"/>
              <a:t>        }											You entered Integer 200</a:t>
            </a:r>
          </a:p>
          <a:p>
            <a:r>
              <a:rPr lang="en-IN" sz="1600" dirty="0"/>
              <a:t>}													You entered Float 10.6</a:t>
            </a:r>
          </a:p>
        </p:txBody>
      </p:sp>
    </p:spTree>
    <p:extLst>
      <p:ext uri="{BB962C8B-B14F-4D97-AF65-F5344CB8AC3E}">
        <p14:creationId xmlns:p14="http://schemas.microsoft.com/office/powerpoint/2010/main" val="119172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D6053-87CB-5B75-D4CF-BC36B185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910"/>
          </a:xfrm>
        </p:spPr>
        <p:txBody>
          <a:bodyPr/>
          <a:lstStyle/>
          <a:p>
            <a:r>
              <a:rPr lang="en-US" dirty="0"/>
              <a:t>Using Console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EBF5F1-A81C-4FE1-B920-8F1EA1E2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685"/>
            <a:ext cx="8596668" cy="4674678"/>
          </a:xfrm>
        </p:spPr>
        <p:txBody>
          <a:bodyPr>
            <a:normAutofit/>
          </a:bodyPr>
          <a:lstStyle/>
          <a:p>
            <a:r>
              <a:rPr lang="en-IN" dirty="0"/>
              <a:t>public class Sample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// Using Console to input data from user</a:t>
            </a:r>
          </a:p>
          <a:p>
            <a:r>
              <a:rPr lang="en-IN" dirty="0"/>
              <a:t>        String str = </a:t>
            </a:r>
            <a:r>
              <a:rPr lang="en-IN" dirty="0" err="1"/>
              <a:t>System.console</a:t>
            </a:r>
            <a:r>
              <a:rPr lang="en-IN" dirty="0"/>
              <a:t>().</a:t>
            </a:r>
            <a:r>
              <a:rPr lang="en-IN" dirty="0" err="1"/>
              <a:t>readLine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("You entered string " + str);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Input:            Output:</a:t>
            </a:r>
          </a:p>
          <a:p>
            <a:r>
              <a:rPr lang="en-IN" dirty="0"/>
              <a:t>CSD                You Entered String CSD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81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BF825-D574-7DBF-879E-65EDE9EA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587"/>
          </a:xfrm>
        </p:spPr>
        <p:txBody>
          <a:bodyPr/>
          <a:lstStyle/>
          <a:p>
            <a:r>
              <a:rPr lang="en-US" dirty="0"/>
              <a:t>WRITING CONSOLE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E7A897-6172-C41B-96A0-B76D23DD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9535"/>
            <a:ext cx="8596668" cy="4841827"/>
          </a:xfrm>
        </p:spPr>
        <p:txBody>
          <a:bodyPr>
            <a:normAutofit/>
          </a:bodyPr>
          <a:lstStyle/>
          <a:p>
            <a:r>
              <a:rPr lang="en-US" sz="2800" dirty="0"/>
              <a:t>It means writing output of program to the Command line Environment(Console)</a:t>
            </a:r>
          </a:p>
          <a:p>
            <a:r>
              <a:rPr lang="en-US" sz="2800" dirty="0"/>
              <a:t>The Methods are used for Console Output</a:t>
            </a:r>
          </a:p>
          <a:p>
            <a:pPr lvl="1"/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print() </a:t>
            </a:r>
            <a:r>
              <a:rPr lang="en-IN" sz="2400" dirty="0"/>
              <a:t>– display output in the same line</a:t>
            </a:r>
          </a:p>
          <a:p>
            <a:pPr lvl="1"/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println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IN" sz="2400" dirty="0"/>
              <a:t>– display output in line by line</a:t>
            </a:r>
          </a:p>
          <a:p>
            <a:pPr lvl="1"/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write() </a:t>
            </a:r>
            <a:r>
              <a:rPr lang="en-IN" sz="2400" dirty="0"/>
              <a:t>– for directing output of program to Console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0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61CB2-0233-2576-41E8-DB410B2C7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BA1814"/>
                </a:solidFill>
              </a:rPr>
              <a:t>INPUT AND OUTPUT OPERATIONS</a:t>
            </a:r>
            <a:endParaRPr lang="en-IN" b="1" i="1" dirty="0">
              <a:solidFill>
                <a:srgbClr val="BA181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1210C3-D99B-022A-50DB-90B5F43E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122308" y="308093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88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63DDC-E612-9446-1A61-F45A33A6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406"/>
          </a:xfrm>
        </p:spPr>
        <p:txBody>
          <a:bodyPr/>
          <a:lstStyle/>
          <a:p>
            <a:r>
              <a:rPr lang="en-US" dirty="0"/>
              <a:t>print()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615414-D9E8-261A-7544-D984CECB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7523"/>
            <a:ext cx="8596668" cy="5540477"/>
          </a:xfrm>
        </p:spPr>
        <p:txBody>
          <a:bodyPr>
            <a:norm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ExamplePrint</a:t>
            </a:r>
            <a:endParaRPr lang="en-US" sz="2000" dirty="0"/>
          </a:p>
          <a:p>
            <a:r>
              <a:rPr lang="en-US" sz="2000" dirty="0"/>
              <a:t>{</a:t>
            </a:r>
            <a:endParaRPr lang="en-IN" sz="2000" dirty="0"/>
          </a:p>
          <a:p>
            <a:r>
              <a:rPr lang="en-IN" sz="2000" dirty="0"/>
              <a:t>   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</a:t>
            </a:r>
          </a:p>
          <a:p>
            <a:r>
              <a:rPr lang="en-IN" sz="2000" dirty="0"/>
              <a:t>       {   </a:t>
            </a:r>
          </a:p>
          <a:p>
            <a:r>
              <a:rPr lang="en-IN" sz="2000" dirty="0"/>
              <a:t>               for(</a:t>
            </a:r>
            <a:r>
              <a:rPr lang="en-IN" sz="2000" dirty="0" err="1"/>
              <a:t>i</a:t>
            </a:r>
            <a:r>
              <a:rPr lang="en-IN" sz="2000" dirty="0"/>
              <a:t>=1;i&lt;=10;i++)</a:t>
            </a:r>
          </a:p>
          <a:p>
            <a:r>
              <a:rPr lang="en-IN" sz="2000" dirty="0"/>
              <a:t>               {</a:t>
            </a:r>
          </a:p>
          <a:p>
            <a:r>
              <a:rPr lang="en-IN" sz="2000" dirty="0"/>
              <a:t>                       </a:t>
            </a:r>
            <a:r>
              <a:rPr lang="en-IN" sz="2000" dirty="0" err="1"/>
              <a:t>System.out.print</a:t>
            </a:r>
            <a:r>
              <a:rPr lang="en-IN" sz="2000" dirty="0"/>
              <a:t>(</a:t>
            </a:r>
            <a:r>
              <a:rPr lang="en-IN" sz="2000" dirty="0" err="1"/>
              <a:t>i</a:t>
            </a:r>
            <a:r>
              <a:rPr lang="en-IN" sz="2000" dirty="0"/>
              <a:t>);     </a:t>
            </a:r>
          </a:p>
          <a:p>
            <a:r>
              <a:rPr lang="en-IN" sz="2000" dirty="0"/>
              <a:t>                }                         </a:t>
            </a:r>
          </a:p>
          <a:p>
            <a:r>
              <a:rPr lang="en-IN" sz="2000" dirty="0"/>
              <a:t>         }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r>
              <a:rPr lang="en-IN" sz="2000" dirty="0"/>
              <a:t>    1 2 3 4 5 6 7 8 9 10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13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D13EF-D454-104E-AB98-F8E18B6E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071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6908B7-0BC8-CE03-FBEE-65255A6E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355"/>
            <a:ext cx="8596668" cy="4714007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err="1"/>
              <a:t>ExamplePrintln</a:t>
            </a:r>
            <a:endParaRPr lang="en-US" sz="1800" dirty="0"/>
          </a:p>
          <a:p>
            <a:r>
              <a:rPr lang="en-US" sz="1800" dirty="0"/>
              <a:t>{</a:t>
            </a:r>
            <a:endParaRPr lang="en-IN" sz="1800" dirty="0"/>
          </a:p>
          <a:p>
            <a:r>
              <a:rPr lang="en-IN" sz="1800" dirty="0"/>
              <a:t>    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             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r>
              <a:rPr lang="en-IN" sz="1800" dirty="0"/>
              <a:t>       {   													1</a:t>
            </a:r>
          </a:p>
          <a:p>
            <a:r>
              <a:rPr lang="en-IN" sz="1800" dirty="0"/>
              <a:t>               for(</a:t>
            </a:r>
            <a:r>
              <a:rPr lang="en-IN" sz="1800" dirty="0" err="1"/>
              <a:t>i</a:t>
            </a:r>
            <a:r>
              <a:rPr lang="en-IN" sz="1800" dirty="0"/>
              <a:t>=1;i&lt;=5;i++)									2</a:t>
            </a:r>
          </a:p>
          <a:p>
            <a:r>
              <a:rPr lang="en-IN" sz="1800" dirty="0"/>
              <a:t>               {												3</a:t>
            </a:r>
          </a:p>
          <a:p>
            <a:r>
              <a:rPr lang="en-IN" sz="1800" dirty="0"/>
              <a:t>                   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i</a:t>
            </a:r>
            <a:r>
              <a:rPr lang="en-IN" sz="1800" dirty="0"/>
              <a:t>);     						4</a:t>
            </a:r>
          </a:p>
          <a:p>
            <a:r>
              <a:rPr lang="en-IN" sz="1800" dirty="0"/>
              <a:t>                }                         								5</a:t>
            </a:r>
          </a:p>
          <a:p>
            <a:r>
              <a:rPr lang="en-IN" sz="1800" dirty="0"/>
              <a:t>         }</a:t>
            </a:r>
          </a:p>
          <a:p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93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F1298-BB18-16D5-E895-7601BA06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419"/>
          </a:xfrm>
        </p:spPr>
        <p:txBody>
          <a:bodyPr/>
          <a:lstStyle/>
          <a:p>
            <a:r>
              <a:rPr lang="en-US" dirty="0"/>
              <a:t>write()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887299-F591-4F87-300D-788FCE82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en-US" sz="1800" dirty="0"/>
              <a:t>class </a:t>
            </a:r>
            <a:r>
              <a:rPr lang="en-US" sz="1800" dirty="0" err="1"/>
              <a:t>ExampleWrite</a:t>
            </a:r>
            <a:endParaRPr lang="en-US" sz="1800" dirty="0"/>
          </a:p>
          <a:p>
            <a:r>
              <a:rPr lang="en-US" sz="1800" dirty="0"/>
              <a:t>{</a:t>
            </a:r>
            <a:endParaRPr lang="en-IN" sz="1800" dirty="0"/>
          </a:p>
          <a:p>
            <a:r>
              <a:rPr lang="en-IN" sz="1800" dirty="0"/>
              <a:t>    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</a:t>
            </a:r>
          </a:p>
          <a:p>
            <a:r>
              <a:rPr lang="en-IN" sz="1800" dirty="0"/>
              <a:t>       {   </a:t>
            </a:r>
          </a:p>
          <a:p>
            <a:r>
              <a:rPr lang="en-IN" dirty="0"/>
              <a:t>              int a=100;</a:t>
            </a:r>
          </a:p>
          <a:p>
            <a:r>
              <a:rPr lang="en-IN" dirty="0"/>
              <a:t>              String str = “java”;</a:t>
            </a:r>
          </a:p>
          <a:p>
            <a:r>
              <a:rPr lang="en-IN" dirty="0"/>
              <a:t>              </a:t>
            </a:r>
            <a:r>
              <a:rPr lang="en-IN" dirty="0" err="1"/>
              <a:t>System.out.write</a:t>
            </a:r>
            <a:r>
              <a:rPr lang="en-IN" dirty="0"/>
              <a:t>(a);</a:t>
            </a:r>
          </a:p>
          <a:p>
            <a:r>
              <a:rPr lang="en-IN" dirty="0"/>
              <a:t>              </a:t>
            </a:r>
            <a:r>
              <a:rPr lang="en-IN" dirty="0" err="1"/>
              <a:t>System.out.write</a:t>
            </a:r>
            <a:r>
              <a:rPr lang="en-IN" dirty="0"/>
              <a:t>(str);</a:t>
            </a:r>
          </a:p>
          <a:p>
            <a:r>
              <a:rPr lang="en-IN" sz="1800" dirty="0"/>
              <a:t>        }</a:t>
            </a:r>
          </a:p>
          <a:p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07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233AB-A2A9-95BB-3135-51C8B09C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b="1" cap="none" dirty="0" err="1"/>
              <a:t>P</a:t>
            </a:r>
            <a:r>
              <a:rPr lang="en-US" sz="3200" b="1" cap="none" dirty="0" err="1"/>
              <a:t>rintWriter</a:t>
            </a:r>
            <a:r>
              <a:rPr lang="en-US" sz="3200" b="1" cap="none" dirty="0"/>
              <a:t> Class</a:t>
            </a:r>
            <a:r>
              <a:rPr lang="en-US" sz="3200" dirty="0"/>
              <a:t/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9F5428-6F71-9A62-04AE-B6F18CB0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 err="1"/>
              <a:t>PrintWriter</a:t>
            </a:r>
            <a:r>
              <a:rPr lang="en-IN" sz="2800" dirty="0"/>
              <a:t> is a class used to write any form of data e.g.  int, float, double, String or Object in the form of text either on the console or in a file.</a:t>
            </a:r>
          </a:p>
          <a:p>
            <a:r>
              <a:rPr lang="en-IN" sz="2800" dirty="0" err="1"/>
              <a:t>System.out.print</a:t>
            </a:r>
            <a:r>
              <a:rPr lang="en-IN" sz="2800" dirty="0"/>
              <a:t> – it is easier to customize the format as per the specified </a:t>
            </a:r>
            <a:r>
              <a:rPr lang="en-IN" sz="2800" b="1" dirty="0"/>
              <a:t>Local </a:t>
            </a:r>
            <a:r>
              <a:rPr lang="en-IN" sz="2800" dirty="0"/>
              <a:t>(regional standards).</a:t>
            </a:r>
          </a:p>
          <a:p>
            <a:r>
              <a:rPr lang="en-IN" sz="2800" dirty="0"/>
              <a:t>While </a:t>
            </a:r>
            <a:r>
              <a:rPr lang="en-IN" sz="2800" dirty="0" err="1"/>
              <a:t>PrintWriter</a:t>
            </a:r>
            <a:r>
              <a:rPr lang="en-IN" sz="2800" dirty="0"/>
              <a:t> class is used for Global applications.</a:t>
            </a:r>
          </a:p>
          <a:p>
            <a:r>
              <a:rPr lang="en-IN" sz="2800" dirty="0"/>
              <a:t>Import </a:t>
            </a:r>
            <a:r>
              <a:rPr lang="en-IN" sz="2800" dirty="0" err="1"/>
              <a:t>java.io.PrintWriter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041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2AF76-97DF-5286-BA9F-9168738A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F8EBE-ABEA-BF37-14FB-C4C373DF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Syntax:</a:t>
            </a:r>
            <a:r>
              <a:rPr lang="en-IN" b="1" dirty="0"/>
              <a:t>-</a:t>
            </a:r>
          </a:p>
          <a:p>
            <a:r>
              <a:rPr lang="en-IN" sz="2400" dirty="0"/>
              <a:t>Console Output </a:t>
            </a:r>
          </a:p>
          <a:p>
            <a:pPr lvl="1"/>
            <a:r>
              <a:rPr lang="en-IN" sz="2000" dirty="0" err="1"/>
              <a:t>PrintWriter</a:t>
            </a:r>
            <a:r>
              <a:rPr lang="en-IN" sz="2000" dirty="0"/>
              <a:t> </a:t>
            </a:r>
            <a:r>
              <a:rPr lang="en-IN" sz="2000" dirty="0" err="1"/>
              <a:t>consoleOutput</a:t>
            </a:r>
            <a:r>
              <a:rPr lang="en-IN" sz="2000" dirty="0"/>
              <a:t> = new </a:t>
            </a:r>
            <a:r>
              <a:rPr lang="en-IN" sz="2000" dirty="0" err="1"/>
              <a:t>PrintWriter</a:t>
            </a:r>
            <a:r>
              <a:rPr lang="en-IN" sz="2000" dirty="0"/>
              <a:t>(</a:t>
            </a:r>
            <a:r>
              <a:rPr lang="en-IN" sz="2000" dirty="0" err="1"/>
              <a:t>System.out</a:t>
            </a:r>
            <a:r>
              <a:rPr lang="en-IN" sz="2000" dirty="0"/>
              <a:t>);</a:t>
            </a:r>
          </a:p>
          <a:p>
            <a:r>
              <a:rPr lang="en-IN" sz="2400" dirty="0"/>
              <a:t>File Output </a:t>
            </a:r>
          </a:p>
          <a:p>
            <a:pPr lvl="1"/>
            <a:r>
              <a:rPr lang="en-IN" sz="2000" dirty="0" err="1"/>
              <a:t>PrintWriter</a:t>
            </a:r>
            <a:r>
              <a:rPr lang="en-IN" sz="2000" dirty="0"/>
              <a:t> </a:t>
            </a:r>
            <a:r>
              <a:rPr lang="en-IN" sz="2000" dirty="0" err="1"/>
              <a:t>fileOutput</a:t>
            </a:r>
            <a:r>
              <a:rPr lang="en-IN" sz="2000" dirty="0"/>
              <a:t> = new </a:t>
            </a:r>
            <a:r>
              <a:rPr lang="en-IN" sz="2000" dirty="0" err="1"/>
              <a:t>PrintWriter</a:t>
            </a:r>
            <a:r>
              <a:rPr lang="en-IN" sz="2000" dirty="0"/>
              <a:t>(“FileOutput.txt”);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34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5665F-3A39-390B-40C7-360E1418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0271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      Methods in </a:t>
            </a:r>
            <a:r>
              <a:rPr lang="en-IN" sz="2800" b="1" dirty="0" err="1"/>
              <a:t>PrintWriter</a:t>
            </a:r>
            <a:r>
              <a:rPr lang="en-IN" sz="2800" b="1" dirty="0"/>
              <a:t> class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DC9F2-DBC3-EE49-270F-4543E5CF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9871"/>
            <a:ext cx="8596668" cy="4861491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lvl="1"/>
            <a:r>
              <a:rPr lang="en-IN" sz="3600" dirty="0" err="1"/>
              <a:t>printf</a:t>
            </a:r>
            <a:r>
              <a:rPr lang="en-IN" sz="3600" dirty="0"/>
              <a:t>(String </a:t>
            </a:r>
            <a:r>
              <a:rPr lang="en-IN" sz="3600" dirty="0" err="1"/>
              <a:t>str,Object</a:t>
            </a:r>
            <a:r>
              <a:rPr lang="en-IN" sz="3600" dirty="0"/>
              <a:t> arguments);</a:t>
            </a:r>
          </a:p>
          <a:p>
            <a:pPr lvl="1"/>
            <a:r>
              <a:rPr lang="en-IN" sz="3600" dirty="0"/>
              <a:t>print(String str);</a:t>
            </a:r>
          </a:p>
          <a:p>
            <a:pPr lvl="1"/>
            <a:r>
              <a:rPr lang="en-IN" sz="3600" dirty="0" err="1"/>
              <a:t>println</a:t>
            </a:r>
            <a:r>
              <a:rPr lang="en-IN" sz="3600" dirty="0"/>
              <a:t>(String str);</a:t>
            </a:r>
          </a:p>
          <a:p>
            <a:pPr lvl="1"/>
            <a:r>
              <a:rPr lang="en-IN" sz="3600" dirty="0"/>
              <a:t>append(</a:t>
            </a:r>
            <a:r>
              <a:rPr lang="en-IN" sz="3600" dirty="0" err="1"/>
              <a:t>CharSequence</a:t>
            </a:r>
            <a:r>
              <a:rPr lang="en-IN" sz="3600" dirty="0"/>
              <a:t> cs);</a:t>
            </a:r>
          </a:p>
          <a:p>
            <a:pPr lvl="1"/>
            <a:r>
              <a:rPr lang="en-IN" sz="3600" dirty="0"/>
              <a:t> flush();</a:t>
            </a:r>
          </a:p>
          <a:p>
            <a:pPr lvl="1"/>
            <a:r>
              <a:rPr lang="en-IN" sz="3600" dirty="0"/>
              <a:t>close();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34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0CF92-7307-22EF-0227-203F18EA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098E0-B02A-F9F8-F45A-CC2331CA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4E4BEC-2C97-6CE4-777F-3A7951EF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EA88E1-57AB-94E4-651D-C8CA6AA4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0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A6D37F-C9ED-6764-BA47-18A855C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993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FileWriter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33C082-1377-0122-8778-B04B5B20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8027"/>
            <a:ext cx="8596668" cy="4753336"/>
          </a:xfrm>
        </p:spPr>
        <p:txBody>
          <a:bodyPr/>
          <a:lstStyle/>
          <a:p>
            <a:r>
              <a:rPr lang="en-US" dirty="0" err="1"/>
              <a:t>FileWriter</a:t>
            </a:r>
            <a:r>
              <a:rPr lang="en-US" dirty="0"/>
              <a:t> is meant writing stream of </a:t>
            </a:r>
            <a:r>
              <a:rPr lang="en-US" dirty="0" err="1"/>
              <a:t>charecters</a:t>
            </a:r>
            <a:r>
              <a:rPr lang="en-US" dirty="0"/>
              <a:t> to the File.</a:t>
            </a:r>
          </a:p>
          <a:p>
            <a:r>
              <a:rPr lang="en-US" dirty="0"/>
              <a:t>It creates the output file if it id not present already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write()</a:t>
            </a:r>
          </a:p>
          <a:p>
            <a:pPr lvl="1"/>
            <a:r>
              <a:rPr lang="en-US" dirty="0"/>
              <a:t>flush()</a:t>
            </a:r>
          </a:p>
          <a:p>
            <a:pPr lvl="1"/>
            <a:r>
              <a:rPr lang="en-US" dirty="0"/>
              <a:t>close()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CLOSING A FILE</a:t>
            </a:r>
            <a:endParaRPr lang="en-IN" sz="2800" b="1" dirty="0"/>
          </a:p>
          <a:p>
            <a:pPr marL="0" indent="0">
              <a:buNone/>
            </a:pPr>
            <a:r>
              <a:rPr lang="en-IN" sz="2400" dirty="0"/>
              <a:t> close() method is used to close the </a:t>
            </a:r>
            <a:r>
              <a:rPr lang="en-IN" sz="2400" dirty="0" err="1"/>
              <a:t>FileWriter</a:t>
            </a:r>
            <a:r>
              <a:rPr lang="en-IN" sz="2400" dirty="0"/>
              <a:t> and File Reader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64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6B92C-454E-3347-4B6B-75FB8DBF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3887FC-BADB-D529-BC7F-9ABA8A6B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79" y="1258528"/>
            <a:ext cx="8596668" cy="530941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java.io.FileWriter</a:t>
            </a:r>
            <a:r>
              <a:rPr lang="en-IN" dirty="0"/>
              <a:t>;  </a:t>
            </a:r>
          </a:p>
          <a:p>
            <a:r>
              <a:rPr lang="en-IN" dirty="0"/>
              <a:t>public class </a:t>
            </a:r>
            <a:r>
              <a:rPr lang="en-IN" dirty="0" err="1"/>
              <a:t>FileWriterExample</a:t>
            </a:r>
            <a:endParaRPr lang="en-IN" dirty="0"/>
          </a:p>
          <a:p>
            <a:r>
              <a:rPr lang="en-IN" dirty="0"/>
              <a:t> {  </a:t>
            </a:r>
          </a:p>
          <a:p>
            <a:r>
              <a:rPr lang="en-IN" dirty="0"/>
              <a:t>    	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	{    </a:t>
            </a:r>
          </a:p>
          <a:p>
            <a:r>
              <a:rPr lang="en-IN" dirty="0"/>
              <a:t>        	 try{    </a:t>
            </a:r>
          </a:p>
          <a:p>
            <a:r>
              <a:rPr lang="en-IN" dirty="0"/>
              <a:t>           		</a:t>
            </a: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fw</a:t>
            </a:r>
            <a:r>
              <a:rPr lang="en-IN" dirty="0"/>
              <a:t>=new </a:t>
            </a:r>
            <a:r>
              <a:rPr lang="en-IN" dirty="0" err="1"/>
              <a:t>FileWriter</a:t>
            </a:r>
            <a:r>
              <a:rPr lang="en-IN" dirty="0"/>
              <a:t>("FileWriter.txt");    </a:t>
            </a:r>
          </a:p>
          <a:p>
            <a:r>
              <a:rPr lang="en-IN" dirty="0"/>
              <a:t>          		 </a:t>
            </a:r>
            <a:r>
              <a:rPr lang="en-IN" dirty="0" err="1"/>
              <a:t>fw.write</a:t>
            </a:r>
            <a:r>
              <a:rPr lang="en-IN" dirty="0"/>
              <a:t>("Welcome to java program ");    </a:t>
            </a:r>
          </a:p>
          <a:p>
            <a:r>
              <a:rPr lang="en-IN" dirty="0"/>
              <a:t>			</a:t>
            </a:r>
            <a:r>
              <a:rPr lang="en-IN" dirty="0" err="1"/>
              <a:t>fw.flush</a:t>
            </a:r>
            <a:r>
              <a:rPr lang="en-IN" dirty="0"/>
              <a:t>();</a:t>
            </a:r>
          </a:p>
          <a:p>
            <a:r>
              <a:rPr lang="en-IN" dirty="0"/>
              <a:t>           		</a:t>
            </a:r>
            <a:r>
              <a:rPr lang="en-IN" dirty="0" err="1"/>
              <a:t>fw.close</a:t>
            </a:r>
            <a:r>
              <a:rPr lang="en-IN" dirty="0"/>
              <a:t>();    </a:t>
            </a:r>
          </a:p>
          <a:p>
            <a:r>
              <a:rPr lang="en-IN" dirty="0"/>
              <a:t>        	      }</a:t>
            </a:r>
          </a:p>
          <a:p>
            <a:r>
              <a:rPr lang="en-IN" dirty="0"/>
              <a:t>		      catch(Exception e){</a:t>
            </a:r>
            <a:r>
              <a:rPr lang="en-IN" dirty="0" err="1"/>
              <a:t>System.out.println</a:t>
            </a:r>
            <a:r>
              <a:rPr lang="en-IN" dirty="0"/>
              <a:t>(e);}    </a:t>
            </a:r>
          </a:p>
          <a:p>
            <a:r>
              <a:rPr lang="en-IN" dirty="0"/>
              <a:t>        	      </a:t>
            </a:r>
            <a:r>
              <a:rPr lang="en-IN" dirty="0" err="1"/>
              <a:t>System.out.println</a:t>
            </a:r>
            <a:r>
              <a:rPr lang="en-IN" dirty="0"/>
              <a:t>("Success...");    </a:t>
            </a:r>
          </a:p>
          <a:p>
            <a:r>
              <a:rPr lang="en-IN" dirty="0"/>
              <a:t>       }  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700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25983-8CF8-6EF8-106D-D04EC96C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4423E-2E7F-7B88-C378-CE6638BB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I/O Basics</a:t>
            </a:r>
          </a:p>
          <a:p>
            <a:pPr lvl="1"/>
            <a:r>
              <a:rPr lang="en-US" sz="2600" dirty="0"/>
              <a:t>Streams</a:t>
            </a:r>
          </a:p>
          <a:p>
            <a:r>
              <a:rPr lang="en-US" sz="2800" dirty="0"/>
              <a:t>Reading Console Input</a:t>
            </a:r>
          </a:p>
          <a:p>
            <a:r>
              <a:rPr lang="en-US" sz="2800" dirty="0"/>
              <a:t>Writing Console Output</a:t>
            </a:r>
          </a:p>
          <a:p>
            <a:r>
              <a:rPr lang="en-US" sz="2800" dirty="0" err="1"/>
              <a:t>PrintWriter</a:t>
            </a:r>
            <a:r>
              <a:rPr lang="en-US" sz="2800" dirty="0"/>
              <a:t> class</a:t>
            </a:r>
          </a:p>
          <a:p>
            <a:r>
              <a:rPr lang="en-US" sz="2800" dirty="0" err="1"/>
              <a:t>FileWriter</a:t>
            </a:r>
            <a:r>
              <a:rPr lang="en-US" sz="2800" dirty="0"/>
              <a:t> and </a:t>
            </a:r>
            <a:r>
              <a:rPr lang="en-US" sz="2800" dirty="0" err="1"/>
              <a:t>FileReader</a:t>
            </a:r>
            <a:endParaRPr lang="en-US" sz="2800" dirty="0"/>
          </a:p>
          <a:p>
            <a:r>
              <a:rPr lang="en-US" sz="2800"/>
              <a:t>Closing a File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562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46BB1-8A82-9556-340E-EA81A79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594"/>
          </a:xfrm>
        </p:spPr>
        <p:txBody>
          <a:bodyPr/>
          <a:lstStyle/>
          <a:p>
            <a:r>
              <a:rPr lang="en-US" dirty="0" err="1"/>
              <a:t>FileReader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DC1AA-E5EC-794A-A332-C2960838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194"/>
            <a:ext cx="8596668" cy="52012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This class is used to read data from the file .It returns data in byte format </a:t>
            </a:r>
            <a:r>
              <a:rPr lang="en-IN" dirty="0" smtClean="0"/>
              <a:t>like </a:t>
            </a:r>
            <a:r>
              <a:rPr lang="en-IN" dirty="0" err="1"/>
              <a:t>FileInputStream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java.io.FileReader</a:t>
            </a:r>
            <a:r>
              <a:rPr lang="en-IN" dirty="0"/>
              <a:t>;  </a:t>
            </a:r>
          </a:p>
          <a:p>
            <a:r>
              <a:rPr lang="en-IN" dirty="0"/>
              <a:t>public class </a:t>
            </a:r>
            <a:r>
              <a:rPr lang="en-IN" dirty="0" err="1"/>
              <a:t>FileReaderExample</a:t>
            </a:r>
            <a:r>
              <a:rPr lang="en-IN" dirty="0"/>
              <a:t> 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	public static void main(String </a:t>
            </a:r>
            <a:r>
              <a:rPr lang="en-IN" dirty="0" err="1"/>
              <a:t>args</a:t>
            </a:r>
            <a:r>
              <a:rPr lang="en-IN" dirty="0"/>
              <a:t>[])throws Exception</a:t>
            </a:r>
          </a:p>
          <a:p>
            <a:r>
              <a:rPr lang="en-IN" dirty="0"/>
              <a:t>	{    </a:t>
            </a:r>
          </a:p>
          <a:p>
            <a:r>
              <a:rPr lang="en-IN" dirty="0"/>
              <a:t>          	</a:t>
            </a:r>
            <a:r>
              <a:rPr lang="en-IN" dirty="0" err="1"/>
              <a:t>FileReader</a:t>
            </a:r>
            <a:r>
              <a:rPr lang="en-IN" dirty="0"/>
              <a:t> </a:t>
            </a:r>
            <a:r>
              <a:rPr lang="en-IN" dirty="0" err="1"/>
              <a:t>fr</a:t>
            </a:r>
            <a:r>
              <a:rPr lang="en-IN" dirty="0"/>
              <a:t>=new </a:t>
            </a:r>
            <a:r>
              <a:rPr lang="en-IN" dirty="0" err="1"/>
              <a:t>FileReader</a:t>
            </a:r>
            <a:r>
              <a:rPr lang="en-IN" dirty="0"/>
              <a:t>("FileWriter.txt");    </a:t>
            </a:r>
          </a:p>
          <a:p>
            <a:r>
              <a:rPr lang="en-IN" dirty="0"/>
              <a:t>          	int </a:t>
            </a:r>
            <a:r>
              <a:rPr lang="en-IN" dirty="0" err="1"/>
              <a:t>i</a:t>
            </a:r>
            <a:r>
              <a:rPr lang="en-IN" dirty="0"/>
              <a:t>;    </a:t>
            </a:r>
          </a:p>
          <a:p>
            <a:r>
              <a:rPr lang="en-IN" dirty="0"/>
              <a:t>          	while((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fr.read</a:t>
            </a:r>
            <a:r>
              <a:rPr lang="en-IN" dirty="0"/>
              <a:t>())!=-1)    </a:t>
            </a:r>
          </a:p>
          <a:p>
            <a:r>
              <a:rPr lang="en-IN" dirty="0"/>
              <a:t>          		</a:t>
            </a:r>
            <a:r>
              <a:rPr lang="en-IN" dirty="0" err="1"/>
              <a:t>System.out.print</a:t>
            </a:r>
            <a:r>
              <a:rPr lang="en-IN" dirty="0"/>
              <a:t>((char)</a:t>
            </a:r>
            <a:r>
              <a:rPr lang="en-IN" dirty="0" err="1"/>
              <a:t>i</a:t>
            </a:r>
            <a:r>
              <a:rPr lang="en-IN" dirty="0"/>
              <a:t>);    </a:t>
            </a:r>
          </a:p>
          <a:p>
            <a:r>
              <a:rPr lang="en-IN" dirty="0"/>
              <a:t>          	</a:t>
            </a:r>
            <a:r>
              <a:rPr lang="en-IN" dirty="0" err="1"/>
              <a:t>fr.close</a:t>
            </a:r>
            <a:r>
              <a:rPr lang="en-IN" dirty="0"/>
              <a:t>();    </a:t>
            </a:r>
          </a:p>
          <a:p>
            <a:r>
              <a:rPr lang="en-IN" dirty="0"/>
              <a:t>    }  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6282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ED3E0-54CD-7F43-6EC7-AA5F3A773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671" y="2404534"/>
            <a:ext cx="8710332" cy="1646302"/>
          </a:xfrm>
        </p:spPr>
        <p:txBody>
          <a:bodyPr/>
          <a:lstStyle/>
          <a:p>
            <a:r>
              <a:rPr lang="en-IN" sz="11500" dirty="0">
                <a:latin typeface="Algerian" pitchFamily="82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0EBCA1-DFB2-3DEF-FDBB-B7030DD55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sz="3200" b="1" dirty="0" err="1" smtClean="0">
                <a:solidFill>
                  <a:schemeClr val="tx2">
                    <a:lumMod val="50000"/>
                  </a:schemeClr>
                </a:solidFill>
              </a:rPr>
              <a:t>Eswar</a:t>
            </a:r>
            <a:r>
              <a:rPr lang="en-IN" sz="3200" b="1" dirty="0" smtClean="0">
                <a:solidFill>
                  <a:schemeClr val="tx2">
                    <a:lumMod val="50000"/>
                  </a:schemeClr>
                </a:solidFill>
              </a:rPr>
              <a:t> Reddy T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0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81095-2EF8-5BC9-E451-B03127B4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I/O </a:t>
            </a:r>
            <a:r>
              <a:rPr lang="en-US" sz="7200" cap="none" dirty="0"/>
              <a:t>Basics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CC907-4288-30B5-C93E-E2538D58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Input/Output</a:t>
            </a:r>
          </a:p>
          <a:p>
            <a:pPr lvl="1"/>
            <a:r>
              <a:rPr lang="en-IN" dirty="0"/>
              <a:t>Input from file or Keyboard.</a:t>
            </a:r>
          </a:p>
          <a:p>
            <a:pPr lvl="1"/>
            <a:r>
              <a:rPr lang="en-IN" dirty="0"/>
              <a:t>Output to screen or a file.</a:t>
            </a:r>
          </a:p>
          <a:p>
            <a:r>
              <a:rPr lang="en-IN" dirty="0"/>
              <a:t>Java Uses the concept of a stream to make I/O operations fast.</a:t>
            </a:r>
          </a:p>
          <a:p>
            <a:r>
              <a:rPr lang="en-IN" dirty="0" err="1"/>
              <a:t>Java.io.package</a:t>
            </a:r>
            <a:endParaRPr lang="en-IN" dirty="0"/>
          </a:p>
          <a:p>
            <a:pPr lvl="1"/>
            <a:r>
              <a:rPr lang="en-IN" dirty="0"/>
              <a:t>Comprises almost all classes that a user requires to perform input and output(I/O).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60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7FDA7-C0C1-D0B0-3C15-8D52048A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cap="none" dirty="0"/>
              <a:t>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571112-E881-0233-B197-424B38D4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14532" cy="388077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Stream is a sequence or series of data. In java ,a stream is composed of bytes</a:t>
            </a:r>
          </a:p>
          <a:p>
            <a:pPr marL="0" indent="0">
              <a:buNone/>
            </a:pPr>
            <a:r>
              <a:rPr lang="en-IN" dirty="0"/>
              <a:t>	Reading data from Source			Writing data to destination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Input stream			                   Output stream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A27238-6057-EBC9-30A5-32875AB34A1F}"/>
              </a:ext>
            </a:extLst>
          </p:cNvPr>
          <p:cNvSpPr/>
          <p:nvPr/>
        </p:nvSpPr>
        <p:spPr>
          <a:xfrm>
            <a:off x="2500132" y="2885591"/>
            <a:ext cx="2523281" cy="601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019682-8201-B0F1-B31B-DDE7C9AC136C}"/>
              </a:ext>
            </a:extLst>
          </p:cNvPr>
          <p:cNvSpPr/>
          <p:nvPr/>
        </p:nvSpPr>
        <p:spPr>
          <a:xfrm>
            <a:off x="2500134" y="4288919"/>
            <a:ext cx="2523280" cy="601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278978B-1C85-A6EB-231A-6B9572D19633}"/>
              </a:ext>
            </a:extLst>
          </p:cNvPr>
          <p:cNvCxnSpPr/>
          <p:nvPr/>
        </p:nvCxnSpPr>
        <p:spPr>
          <a:xfrm>
            <a:off x="5960962" y="2685327"/>
            <a:ext cx="0" cy="199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A585138-7D1E-81BE-2A6F-D45714043879}"/>
              </a:ext>
            </a:extLst>
          </p:cNvPr>
          <p:cNvSpPr/>
          <p:nvPr/>
        </p:nvSpPr>
        <p:spPr>
          <a:xfrm>
            <a:off x="6609145" y="2821798"/>
            <a:ext cx="2488554" cy="601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F5D4578-8FC7-E430-9B38-F55F3D0CF514}"/>
              </a:ext>
            </a:extLst>
          </p:cNvPr>
          <p:cNvSpPr/>
          <p:nvPr/>
        </p:nvSpPr>
        <p:spPr>
          <a:xfrm>
            <a:off x="6609145" y="4238759"/>
            <a:ext cx="2488554" cy="6018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Destination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A160C7E-57B8-A3A3-82D5-493995C85E6C}"/>
              </a:ext>
            </a:extLst>
          </p:cNvPr>
          <p:cNvCxnSpPr/>
          <p:nvPr/>
        </p:nvCxnSpPr>
        <p:spPr>
          <a:xfrm>
            <a:off x="3800761" y="3501840"/>
            <a:ext cx="0" cy="78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50DFABA-B08B-7660-0C77-5526B135A730}"/>
              </a:ext>
            </a:extLst>
          </p:cNvPr>
          <p:cNvCxnSpPr/>
          <p:nvPr/>
        </p:nvCxnSpPr>
        <p:spPr>
          <a:xfrm>
            <a:off x="7823358" y="3423681"/>
            <a:ext cx="0" cy="78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4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4ECA58-65BA-FE0D-3903-491F7779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BA108-2204-EDD2-0BB2-790BDEC1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cap="none" dirty="0"/>
              <a:t>Byte streams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BF011-4F3C-DC0B-4F76-4BAC8747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Handling Byte-Oriented I/O.</a:t>
            </a:r>
          </a:p>
          <a:p>
            <a:pPr lvl="1"/>
            <a:r>
              <a:rPr lang="en-IN" dirty="0"/>
              <a:t>Byte Streams are used to implement the input and output of  8 bit bytes.</a:t>
            </a:r>
          </a:p>
          <a:p>
            <a:pPr lvl="1"/>
            <a:r>
              <a:rPr lang="en-IN" dirty="0"/>
              <a:t> It can be used with any type of Object, including Binary data.</a:t>
            </a:r>
          </a:p>
          <a:p>
            <a:pPr lvl="1"/>
            <a:r>
              <a:rPr lang="en-IN" dirty="0"/>
              <a:t>This Versatility makes byte Streams important to many types of program</a:t>
            </a:r>
          </a:p>
          <a:p>
            <a:pPr lvl="1"/>
            <a:r>
              <a:rPr lang="en-IN" dirty="0"/>
              <a:t>The byte Stream </a:t>
            </a:r>
            <a:r>
              <a:rPr lang="en-IN" dirty="0" err="1"/>
              <a:t>clasess</a:t>
            </a:r>
            <a:r>
              <a:rPr lang="en-IN" dirty="0"/>
              <a:t> are topped by </a:t>
            </a:r>
          </a:p>
          <a:p>
            <a:pPr lvl="2"/>
            <a:r>
              <a:rPr lang="en-IN" dirty="0" err="1"/>
              <a:t>InputStreams</a:t>
            </a:r>
            <a:endParaRPr lang="en-IN" dirty="0"/>
          </a:p>
          <a:p>
            <a:pPr lvl="2"/>
            <a:r>
              <a:rPr lang="en-IN" dirty="0" err="1"/>
              <a:t>OutputStreams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47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EACCC-D062-98BC-7B1D-E725CB0B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976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Input 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3F2F-248F-337F-859C-4F944B62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356"/>
            <a:ext cx="8968111" cy="4726126"/>
          </a:xfrm>
        </p:spPr>
        <p:txBody>
          <a:bodyPr>
            <a:normAutofit fontScale="47500" lnSpcReduction="20000"/>
          </a:bodyPr>
          <a:lstStyle/>
          <a:p>
            <a:r>
              <a:rPr lang="en-IN" sz="4400" dirty="0"/>
              <a:t>This is used to read data from a source</a:t>
            </a:r>
          </a:p>
          <a:p>
            <a:r>
              <a:rPr lang="en-IN" sz="4400" dirty="0"/>
              <a:t>It is an Abstract class that defines javas model Streaming byte input.</a:t>
            </a:r>
          </a:p>
          <a:p>
            <a:r>
              <a:rPr lang="en-IN" sz="4400" dirty="0"/>
              <a:t> the methods in the class throw an IO Exceptions on error conditions.</a:t>
            </a:r>
          </a:p>
          <a:p>
            <a:r>
              <a:rPr lang="en-IN" sz="4400" dirty="0" err="1"/>
              <a:t>Java.io.InputStream</a:t>
            </a:r>
            <a:endParaRPr lang="en-IN" sz="4400" dirty="0"/>
          </a:p>
          <a:p>
            <a:r>
              <a:rPr lang="en-IN" sz="4400" dirty="0"/>
              <a:t>read() – used to read the next byte of data from the input stream</a:t>
            </a:r>
          </a:p>
          <a:p>
            <a:r>
              <a:rPr lang="en-IN" sz="4400" dirty="0"/>
              <a:t>mark() – used to mark the current position of the input stream</a:t>
            </a:r>
          </a:p>
          <a:p>
            <a:r>
              <a:rPr lang="en-IN" sz="4400" dirty="0"/>
              <a:t>reset() – it changes the position of the input stream back to the marked position.</a:t>
            </a:r>
          </a:p>
          <a:p>
            <a:r>
              <a:rPr lang="en-IN" sz="4400" dirty="0"/>
              <a:t>close() – used to close the input stream and releases system resources associated with this stream to Garbage Collector.</a:t>
            </a:r>
          </a:p>
          <a:p>
            <a:r>
              <a:rPr lang="en-IN" sz="4400" dirty="0"/>
              <a:t>skip(long </a:t>
            </a:r>
            <a:r>
              <a:rPr lang="en-IN" sz="4400" dirty="0" err="1"/>
              <a:t>arg</a:t>
            </a:r>
            <a:r>
              <a:rPr lang="en-IN" sz="4400" dirty="0"/>
              <a:t>) – used to skip and discard </a:t>
            </a:r>
            <a:r>
              <a:rPr lang="en-IN" sz="4400" dirty="0" err="1"/>
              <a:t>arg</a:t>
            </a:r>
            <a:r>
              <a:rPr lang="en-IN" sz="4400" dirty="0"/>
              <a:t> bytes in the input stream.</a:t>
            </a:r>
          </a:p>
          <a:p>
            <a:r>
              <a:rPr lang="en-IN" sz="4400" dirty="0" err="1"/>
              <a:t>markSupported</a:t>
            </a:r>
            <a:r>
              <a:rPr lang="en-IN" sz="4400" dirty="0"/>
              <a:t>()- tests if the </a:t>
            </a:r>
            <a:r>
              <a:rPr lang="en-IN" sz="4400" dirty="0" err="1"/>
              <a:t>inputStream</a:t>
            </a:r>
            <a:r>
              <a:rPr lang="en-IN" sz="4400" dirty="0"/>
              <a:t> supports the mark and reset </a:t>
            </a:r>
            <a:r>
              <a:rPr lang="en-IN" sz="4400" dirty="0" err="1"/>
              <a:t>methods.default</a:t>
            </a:r>
            <a:r>
              <a:rPr lang="en-IN" sz="4400" dirty="0"/>
              <a:t> in false.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1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1860A9-B1A8-FD34-7B5E-A07C40C7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CEE3A06-36EE-FE32-5D2C-7EE35979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82806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</TotalTime>
  <Words>922</Words>
  <Application>Microsoft Office PowerPoint</Application>
  <PresentationFormat>Custom</PresentationFormat>
  <Paragraphs>228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ANNAMACHARYA INSTITUTE OF TECHNOLOGY &amp; SCIENCES</vt:lpstr>
      <vt:lpstr>INPUT AND OUTPUT OPERATIONS</vt:lpstr>
      <vt:lpstr> Topics</vt:lpstr>
      <vt:lpstr>I/O Basics</vt:lpstr>
      <vt:lpstr> Stream</vt:lpstr>
      <vt:lpstr>PowerPoint Presentation</vt:lpstr>
      <vt:lpstr> Byte streams </vt:lpstr>
      <vt:lpstr>Input stream</vt:lpstr>
      <vt:lpstr>PowerPoint Presentation</vt:lpstr>
      <vt:lpstr>Output stream</vt:lpstr>
      <vt:lpstr>PowerPoint Presentation</vt:lpstr>
      <vt:lpstr> Standard streams </vt:lpstr>
      <vt:lpstr>PowerPoint Presentation</vt:lpstr>
      <vt:lpstr> Character Streams</vt:lpstr>
      <vt:lpstr>READING CONSOLE INPUT</vt:lpstr>
      <vt:lpstr>Using Buffer Reader classs</vt:lpstr>
      <vt:lpstr>Using Scanner class</vt:lpstr>
      <vt:lpstr>Using Console input</vt:lpstr>
      <vt:lpstr>WRITING CONSOLE OUTPUT</vt:lpstr>
      <vt:lpstr>print()</vt:lpstr>
      <vt:lpstr>println()</vt:lpstr>
      <vt:lpstr>write()</vt:lpstr>
      <vt:lpstr> PrintWriter Class </vt:lpstr>
      <vt:lpstr> </vt:lpstr>
      <vt:lpstr>      Methods in PrintWriter class </vt:lpstr>
      <vt:lpstr>PowerPoint Presentation</vt:lpstr>
      <vt:lpstr>PowerPoint Presentation</vt:lpstr>
      <vt:lpstr>FileWriter</vt:lpstr>
      <vt:lpstr>Example</vt:lpstr>
      <vt:lpstr>FileReader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ANNAMACHARYA INSTITUTE OF         TECHNLOGY &amp; SCIENCES, TIRUPATHI</dc:title>
  <dc:creator>rukesh kadati</dc:creator>
  <cp:lastModifiedBy>admin</cp:lastModifiedBy>
  <cp:revision>14</cp:revision>
  <dcterms:created xsi:type="dcterms:W3CDTF">2024-04-24T16:11:40Z</dcterms:created>
  <dcterms:modified xsi:type="dcterms:W3CDTF">2024-04-29T04:35:17Z</dcterms:modified>
</cp:coreProperties>
</file>