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57" r:id="rId7"/>
    <p:sldId id="258" r:id="rId8"/>
    <p:sldId id="259" r:id="rId9"/>
    <p:sldId id="260" r:id="rId10"/>
    <p:sldId id="261" r:id="rId11"/>
    <p:sldId id="265" r:id="rId12"/>
    <p:sldId id="264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291"/>
  </p:normalViewPr>
  <p:slideViewPr>
    <p:cSldViewPr snapToGrid="0" snapToObjects="1">
      <p:cViewPr>
        <p:scale>
          <a:sx n="110" d="100"/>
          <a:sy n="110" d="100"/>
        </p:scale>
        <p:origin x="4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3.png"/><Relationship Id="rId7" Type="http://schemas.openxmlformats.org/officeDocument/2006/relationships/image" Target="../media/image10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A - Accueil - De la recherche à l'industrie">
            <a:extLst>
              <a:ext uri="{FF2B5EF4-FFF2-40B4-BE49-F238E27FC236}">
                <a16:creationId xmlns:a16="http://schemas.microsoft.com/office/drawing/2014/main" id="{8FD2E05D-EFC3-CD4F-BF81-88CEAAD5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23324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é Paris-Sud - 883 Photos - 16 Reviews - Community College -">
            <a:extLst>
              <a:ext uri="{FF2B5EF4-FFF2-40B4-BE49-F238E27FC236}">
                <a16:creationId xmlns:a16="http://schemas.microsoft.com/office/drawing/2014/main" id="{9C62EB43-C5D9-1A4F-922E-7A858773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0"/>
            <a:ext cx="18923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dia Tweets by eBOSS (@eBOSSurvey) | Twitter">
            <a:extLst>
              <a:ext uri="{FF2B5EF4-FFF2-40B4-BE49-F238E27FC236}">
                <a16:creationId xmlns:a16="http://schemas.microsoft.com/office/drawing/2014/main" id="{FD8E1E95-E2DF-4144-A087-21345F8E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18923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rk Energy Spectroscopic Instrument (DESI)">
            <a:extLst>
              <a:ext uri="{FF2B5EF4-FFF2-40B4-BE49-F238E27FC236}">
                <a16:creationId xmlns:a16="http://schemas.microsoft.com/office/drawing/2014/main" id="{F908FF3C-ECA3-C24B-AC81-3E05CB8DC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342" y="4970132"/>
            <a:ext cx="2318657" cy="18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DEC31-30CF-9A4C-BB55-14C5D8DC3E0E}"/>
              </a:ext>
            </a:extLst>
          </p:cNvPr>
          <p:cNvSpPr txBox="1"/>
          <p:nvPr/>
        </p:nvSpPr>
        <p:spPr>
          <a:xfrm>
            <a:off x="2303936" y="2225325"/>
            <a:ext cx="75841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dirty="0"/>
              <a:t>Les forêts Ly</a:t>
            </a:r>
            <a:r>
              <a:rPr lang="fr-FR" sz="3600" dirty="0"/>
              <a:t>⍺</a:t>
            </a:r>
            <a:r>
              <a:rPr lang="fr-FR" sz="3200" dirty="0"/>
              <a:t> du relevé </a:t>
            </a:r>
            <a:r>
              <a:rPr lang="fr-FR" sz="3200" dirty="0" err="1"/>
              <a:t>eBOSS</a:t>
            </a:r>
            <a:r>
              <a:rPr lang="fr-FR" sz="3200" dirty="0"/>
              <a:t>:</a:t>
            </a:r>
          </a:p>
          <a:p>
            <a:pPr algn="r"/>
            <a:r>
              <a:rPr lang="fr-FR" sz="3200" dirty="0"/>
              <a:t>comprendre les fonctions de corrélation</a:t>
            </a:r>
          </a:p>
          <a:p>
            <a:pPr algn="r"/>
            <a:r>
              <a:rPr lang="fr-FR" sz="3200" dirty="0"/>
              <a:t> et les systématiques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7BDFC-0FEC-D743-BB5E-4FC5FE2694F0}"/>
              </a:ext>
            </a:extLst>
          </p:cNvPr>
          <p:cNvSpPr txBox="1"/>
          <p:nvPr/>
        </p:nvSpPr>
        <p:spPr>
          <a:xfrm>
            <a:off x="2626640" y="5406952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Thomas Etourneau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72FC-6492-1A4C-B469-97B3CFC103F3}"/>
              </a:ext>
            </a:extLst>
          </p:cNvPr>
          <p:cNvSpPr txBox="1"/>
          <p:nvPr/>
        </p:nvSpPr>
        <p:spPr>
          <a:xfrm>
            <a:off x="6851155" y="5406952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24 septembre 2020</a:t>
            </a:r>
          </a:p>
        </p:txBody>
      </p:sp>
    </p:spTree>
    <p:extLst>
      <p:ext uri="{BB962C8B-B14F-4D97-AF65-F5344CB8AC3E}">
        <p14:creationId xmlns:p14="http://schemas.microsoft.com/office/powerpoint/2010/main" val="390319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2D780A-1EBA-E247-A923-96906E87CF6A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201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Création des lignes de visée</a:t>
                </a:r>
                <a:endParaRPr lang="fr-FR" sz="2000" dirty="0"/>
              </a:p>
              <a:p>
                <a:r>
                  <a:rPr lang="fr-FR" sz="2000" dirty="0"/>
                  <a:t>Tableau 6524 pixels, 0.2 </a:t>
                </a:r>
                <a:r>
                  <a:rPr lang="fr-FR" sz="2000" dirty="0" err="1"/>
                  <a:t>Mpc</a:t>
                </a:r>
                <a:r>
                  <a:rPr lang="fr-FR" sz="2000" dirty="0"/>
                  <a:t>/h, </a:t>
                </a:r>
                <a:r>
                  <a:rPr lang="el-GR" sz="2000" dirty="0"/>
                  <a:t>3476</a:t>
                </a:r>
                <a:r>
                  <a:rPr lang="en-US" sz="2000" dirty="0"/>
                  <a:t>.2</a:t>
                </a:r>
                <a:r>
                  <a:rPr lang="el-GR" sz="2000" dirty="0"/>
                  <a:t> &lt; λ &lt; 5591</a:t>
                </a:r>
                <a:r>
                  <a:rPr lang="en-US" sz="2000" dirty="0"/>
                  <a:t>.6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endParaRPr lang="en-US" sz="2000" dirty="0"/>
              </a:p>
              <a:p>
                <a:endParaRPr lang="fr-FR" sz="2000" dirty="0"/>
              </a:p>
              <a:p>
                <a:r>
                  <a:rPr lang="fr-FR" sz="2000" dirty="0"/>
                  <a:t>Eviter l’aliasing </a:t>
                </a:r>
                <a:r>
                  <a:rPr lang="fr-FR" sz="2000" dirty="0">
                    <a:sym typeface="Wingdings" pitchFamily="2" charset="2"/>
                  </a:rPr>
                  <a:t> lissage gaussien avec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=2.19</m:t>
                    </m:r>
                  </m:oMath>
                </a14:m>
                <a:r>
                  <a:rPr lang="fr-FR" sz="2000" dirty="0">
                    <a:sym typeface="Wingdings" pitchFamily="2" charset="2"/>
                  </a:rPr>
                  <a:t> </a:t>
                </a:r>
                <a:r>
                  <a:rPr lang="fr-FR" sz="2000" dirty="0" err="1">
                    <a:sym typeface="Wingdings" pitchFamily="2" charset="2"/>
                  </a:rPr>
                  <a:t>Mpc</a:t>
                </a:r>
                <a:r>
                  <a:rPr lang="fr-FR" sz="2000" dirty="0">
                    <a:sym typeface="Wingdings" pitchFamily="2" charset="2"/>
                  </a:rPr>
                  <a:t>/h</a:t>
                </a:r>
              </a:p>
              <a:p>
                <a:r>
                  <a:rPr lang="fr-FR" sz="2000" dirty="0"/>
                  <a:t>Prend en compte uniquement les </a:t>
                </a:r>
                <a:r>
                  <a:rPr lang="fr-FR" sz="2000" dirty="0" err="1"/>
                  <a:t>voxcels</a:t>
                </a:r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2D780A-1EBA-E247-A923-96906E87C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2015873"/>
              </a:xfrm>
              <a:prstGeom prst="rect">
                <a:avLst/>
              </a:prstGeom>
              <a:blipFill>
                <a:blip r:embed="rId2"/>
                <a:stretch>
                  <a:fillRect l="-819" t="-2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C7870E-FDE3-CB49-A3C0-C69D45791D3A}"/>
              </a:ext>
            </a:extLst>
          </p:cNvPr>
          <p:cNvCxnSpPr>
            <a:cxnSpLocks/>
          </p:cNvCxnSpPr>
          <p:nvPr/>
        </p:nvCxnSpPr>
        <p:spPr>
          <a:xfrm>
            <a:off x="8696639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B47E84-62D0-2140-824D-36AEAAA92E86}"/>
              </a:ext>
            </a:extLst>
          </p:cNvPr>
          <p:cNvCxnSpPr>
            <a:cxnSpLocks/>
          </p:cNvCxnSpPr>
          <p:nvPr/>
        </p:nvCxnSpPr>
        <p:spPr>
          <a:xfrm>
            <a:off x="8880093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2BB48E-678F-3349-9E45-5954FE17EFF6}"/>
              </a:ext>
            </a:extLst>
          </p:cNvPr>
          <p:cNvCxnSpPr>
            <a:cxnSpLocks/>
          </p:cNvCxnSpPr>
          <p:nvPr/>
        </p:nvCxnSpPr>
        <p:spPr>
          <a:xfrm>
            <a:off x="9064460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6054F5-C263-B746-9B6B-47F03147E174}"/>
              </a:ext>
            </a:extLst>
          </p:cNvPr>
          <p:cNvCxnSpPr>
            <a:cxnSpLocks/>
          </p:cNvCxnSpPr>
          <p:nvPr/>
        </p:nvCxnSpPr>
        <p:spPr>
          <a:xfrm>
            <a:off x="9244326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937F2E-4625-864E-9509-0BAC06D91966}"/>
              </a:ext>
            </a:extLst>
          </p:cNvPr>
          <p:cNvCxnSpPr>
            <a:cxnSpLocks/>
          </p:cNvCxnSpPr>
          <p:nvPr/>
        </p:nvCxnSpPr>
        <p:spPr>
          <a:xfrm>
            <a:off x="9430994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8D6DB4-66B8-4045-B7A6-57FB35389F3F}"/>
              </a:ext>
            </a:extLst>
          </p:cNvPr>
          <p:cNvCxnSpPr>
            <a:cxnSpLocks/>
          </p:cNvCxnSpPr>
          <p:nvPr/>
        </p:nvCxnSpPr>
        <p:spPr>
          <a:xfrm>
            <a:off x="9612147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8DB450-5A26-3C49-8097-1FF0820AE499}"/>
              </a:ext>
            </a:extLst>
          </p:cNvPr>
          <p:cNvCxnSpPr>
            <a:cxnSpLocks/>
          </p:cNvCxnSpPr>
          <p:nvPr/>
        </p:nvCxnSpPr>
        <p:spPr>
          <a:xfrm>
            <a:off x="9796777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123F32-C986-BF46-8675-628ECC38C476}"/>
              </a:ext>
            </a:extLst>
          </p:cNvPr>
          <p:cNvCxnSpPr>
            <a:cxnSpLocks/>
          </p:cNvCxnSpPr>
          <p:nvPr/>
        </p:nvCxnSpPr>
        <p:spPr>
          <a:xfrm>
            <a:off x="9980231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8BCF3-AD6D-0941-976E-ADC7EE279427}"/>
              </a:ext>
            </a:extLst>
          </p:cNvPr>
          <p:cNvCxnSpPr>
            <a:cxnSpLocks/>
          </p:cNvCxnSpPr>
          <p:nvPr/>
        </p:nvCxnSpPr>
        <p:spPr>
          <a:xfrm>
            <a:off x="10164598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2878C2-C96F-9143-8AE0-BAFFB5C3D53C}"/>
              </a:ext>
            </a:extLst>
          </p:cNvPr>
          <p:cNvCxnSpPr>
            <a:cxnSpLocks/>
          </p:cNvCxnSpPr>
          <p:nvPr/>
        </p:nvCxnSpPr>
        <p:spPr>
          <a:xfrm>
            <a:off x="8515664" y="3429000"/>
            <a:ext cx="1651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0134C0-076D-B84A-8158-8C9301F9ECA4}"/>
              </a:ext>
            </a:extLst>
          </p:cNvPr>
          <p:cNvCxnSpPr>
            <a:cxnSpLocks/>
          </p:cNvCxnSpPr>
          <p:nvPr/>
        </p:nvCxnSpPr>
        <p:spPr>
          <a:xfrm>
            <a:off x="8515664" y="3246594"/>
            <a:ext cx="1651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7B4C40-381A-074D-ACBA-A5D81C5473A8}"/>
              </a:ext>
            </a:extLst>
          </p:cNvPr>
          <p:cNvCxnSpPr>
            <a:cxnSpLocks/>
          </p:cNvCxnSpPr>
          <p:nvPr/>
        </p:nvCxnSpPr>
        <p:spPr>
          <a:xfrm>
            <a:off x="8515664" y="3069196"/>
            <a:ext cx="1651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5C445-FB29-3146-96BA-1F91E7FC8010}"/>
              </a:ext>
            </a:extLst>
          </p:cNvPr>
          <p:cNvCxnSpPr>
            <a:cxnSpLocks/>
          </p:cNvCxnSpPr>
          <p:nvPr/>
        </p:nvCxnSpPr>
        <p:spPr>
          <a:xfrm>
            <a:off x="8515664" y="2886075"/>
            <a:ext cx="1651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AC9AC3-10D7-C74D-8361-5A8BF8FD4C0F}"/>
              </a:ext>
            </a:extLst>
          </p:cNvPr>
          <p:cNvCxnSpPr>
            <a:cxnSpLocks/>
          </p:cNvCxnSpPr>
          <p:nvPr/>
        </p:nvCxnSpPr>
        <p:spPr>
          <a:xfrm>
            <a:off x="8515664" y="2703669"/>
            <a:ext cx="16517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0655C8-6247-2B46-B68E-78C9ABAE7175}"/>
              </a:ext>
            </a:extLst>
          </p:cNvPr>
          <p:cNvCxnSpPr>
            <a:cxnSpLocks/>
          </p:cNvCxnSpPr>
          <p:nvPr/>
        </p:nvCxnSpPr>
        <p:spPr>
          <a:xfrm>
            <a:off x="8515664" y="2511983"/>
            <a:ext cx="16489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E0B59F-F4BE-FC44-9314-BD8846E5A3C7}"/>
              </a:ext>
            </a:extLst>
          </p:cNvPr>
          <p:cNvCxnSpPr>
            <a:cxnSpLocks/>
          </p:cNvCxnSpPr>
          <p:nvPr/>
        </p:nvCxnSpPr>
        <p:spPr>
          <a:xfrm>
            <a:off x="8515664" y="2328862"/>
            <a:ext cx="16489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8350E4-D0CD-3540-B740-994D367DC68E}"/>
              </a:ext>
            </a:extLst>
          </p:cNvPr>
          <p:cNvCxnSpPr>
            <a:cxnSpLocks/>
          </p:cNvCxnSpPr>
          <p:nvPr/>
        </p:nvCxnSpPr>
        <p:spPr>
          <a:xfrm>
            <a:off x="8515664" y="2146456"/>
            <a:ext cx="16489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A031F9-815F-0349-897C-8C151108F7CF}"/>
              </a:ext>
            </a:extLst>
          </p:cNvPr>
          <p:cNvCxnSpPr>
            <a:cxnSpLocks/>
          </p:cNvCxnSpPr>
          <p:nvPr/>
        </p:nvCxnSpPr>
        <p:spPr>
          <a:xfrm>
            <a:off x="8515664" y="1946431"/>
            <a:ext cx="0" cy="1649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2F72FE-138A-F243-9082-6E98E8EB0621}"/>
              </a:ext>
            </a:extLst>
          </p:cNvPr>
          <p:cNvCxnSpPr>
            <a:cxnSpLocks/>
          </p:cNvCxnSpPr>
          <p:nvPr/>
        </p:nvCxnSpPr>
        <p:spPr>
          <a:xfrm>
            <a:off x="8515664" y="3595688"/>
            <a:ext cx="16489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ross 85">
            <a:extLst>
              <a:ext uri="{FF2B5EF4-FFF2-40B4-BE49-F238E27FC236}">
                <a16:creationId xmlns:a16="http://schemas.microsoft.com/office/drawing/2014/main" id="{CF0E578C-3F92-0A46-8BC0-CF492E905177}"/>
              </a:ext>
            </a:extLst>
          </p:cNvPr>
          <p:cNvSpPr/>
          <p:nvPr/>
        </p:nvSpPr>
        <p:spPr>
          <a:xfrm>
            <a:off x="9273861" y="2731726"/>
            <a:ext cx="137441" cy="138631"/>
          </a:xfrm>
          <a:prstGeom prst="plus">
            <a:avLst>
              <a:gd name="adj" fmla="val 46957"/>
            </a:avLst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E0D5715-C9DE-B144-902C-E8E4EB74B9B5}"/>
              </a:ext>
            </a:extLst>
          </p:cNvPr>
          <p:cNvCxnSpPr>
            <a:cxnSpLocks/>
          </p:cNvCxnSpPr>
          <p:nvPr/>
        </p:nvCxnSpPr>
        <p:spPr>
          <a:xfrm>
            <a:off x="8515664" y="1946431"/>
            <a:ext cx="16489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AF8EA68-49A5-E54A-9E7F-00A52E06114C}"/>
              </a:ext>
            </a:extLst>
          </p:cNvPr>
          <p:cNvSpPr/>
          <p:nvPr/>
        </p:nvSpPr>
        <p:spPr>
          <a:xfrm>
            <a:off x="8693801" y="2146465"/>
            <a:ext cx="1283576" cy="1282535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66154869-752F-6A4F-9019-871FC821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25" y="3867822"/>
            <a:ext cx="7662928" cy="2911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F057C5-6E2D-7C4C-B1C7-4E366A388E07}"/>
                  </a:ext>
                </a:extLst>
              </p:cNvPr>
              <p:cNvSpPr txBox="1"/>
              <p:nvPr/>
            </p:nvSpPr>
            <p:spPr>
              <a:xfrm>
                <a:off x="7353836" y="3979572"/>
                <a:ext cx="532390" cy="977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fr-FR" dirty="0">
                    <a:solidFill>
                      <a:schemeClr val="accent4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6F057C5-6E2D-7C4C-B1C7-4E366A38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836" y="3979572"/>
                <a:ext cx="532390" cy="977768"/>
              </a:xfrm>
              <a:prstGeom prst="rect">
                <a:avLst/>
              </a:prstGeom>
              <a:blipFill>
                <a:blip r:embed="rId4"/>
                <a:stretch>
                  <a:fillRect l="-6977"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E08F799-BEEB-4642-941B-7FFDFEEDC70B}"/>
                  </a:ext>
                </a:extLst>
              </p:cNvPr>
              <p:cNvSpPr txBox="1"/>
              <p:nvPr/>
            </p:nvSpPr>
            <p:spPr>
              <a:xfrm>
                <a:off x="8563134" y="5323476"/>
                <a:ext cx="307917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Différence entre 3 et 4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fr-FR" sz="2000" dirty="0">
                  <a:solidFill>
                    <a:srgbClr val="0070C0"/>
                  </a:solidFill>
                </a:endParaRPr>
              </a:p>
              <a:p>
                <a:r>
                  <a:rPr lang="fr-FR" sz="2000" dirty="0"/>
                  <a:t>négligeable</a:t>
                </a: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E08F799-BEEB-4642-941B-7FFDFEEDC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34" y="5323476"/>
                <a:ext cx="3079176" cy="769441"/>
              </a:xfrm>
              <a:prstGeom prst="rect">
                <a:avLst/>
              </a:prstGeom>
              <a:blipFill>
                <a:blip r:embed="rId5"/>
                <a:stretch>
                  <a:fillRect l="-1639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1760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champ d’absorption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:endParaRPr lang="fr-FR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1760803"/>
              </a:xfrm>
              <a:prstGeom prst="rect">
                <a:avLst/>
              </a:prstGeom>
              <a:blipFill>
                <a:blip r:embed="rId2"/>
                <a:stretch>
                  <a:fillRect l="-819" t="-2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3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1760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champ d’absorption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FF0000"/>
                    </a:solidFill>
                  </a:rPr>
                  <a:t> </a:t>
                </a:r>
                <a:r>
                  <a:rPr lang="fr-FR" sz="2000" dirty="0"/>
                  <a:t>: densité à grande échelle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1760803"/>
              </a:xfrm>
              <a:prstGeom prst="rect">
                <a:avLst/>
              </a:prstGeom>
              <a:blipFill>
                <a:blip r:embed="rId2"/>
                <a:stretch>
                  <a:fillRect l="-819" t="-2878" b="-57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Le belge, la chaise et le petit curieux - Les cigales éloquentes">
            <a:extLst>
              <a:ext uri="{FF2B5EF4-FFF2-40B4-BE49-F238E27FC236}">
                <a16:creationId xmlns:a16="http://schemas.microsoft.com/office/drawing/2014/main" id="{B7969663-4219-354C-AA83-C1D0ECEE9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7754" r="7567" b="6671"/>
          <a:stretch/>
        </p:blipFill>
        <p:spPr bwMode="auto">
          <a:xfrm>
            <a:off x="4699160" y="4062714"/>
            <a:ext cx="1261962" cy="13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51AECF-D746-5649-8D55-8D8228B19F55}"/>
                  </a:ext>
                </a:extLst>
              </p:cNvPr>
              <p:cNvSpPr txBox="1"/>
              <p:nvPr/>
            </p:nvSpPr>
            <p:spPr>
              <a:xfrm>
                <a:off x="3562702" y="3662604"/>
                <a:ext cx="3534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correspond à la boîte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mati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51AECF-D746-5649-8D55-8D8228B1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02" y="3662604"/>
                <a:ext cx="3534878" cy="400110"/>
              </a:xfrm>
              <a:prstGeom prst="rect">
                <a:avLst/>
              </a:prstGeom>
              <a:blipFill>
                <a:blip r:embed="rId4"/>
                <a:stretch>
                  <a:fillRect l="-1792" t="-937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36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329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champ d’absorption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/>
                  <a:t> : densité à grande échelle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FF0000"/>
                    </a:solidFill>
                  </a:rPr>
                  <a:t> </a:t>
                </a:r>
                <a:r>
                  <a:rPr lang="fr-FR" sz="2000" dirty="0"/>
                  <a:t>: densité à petite échelle</a:t>
                </a:r>
              </a:p>
              <a:p>
                <a:pPr/>
                <a:endParaRPr lang="fr-FR" sz="2000" dirty="0"/>
              </a:p>
              <a:p>
                <a:pPr/>
                <a:r>
                  <a:rPr lang="fr-FR" sz="2000" dirty="0"/>
                  <a:t>Lissage gaussien </a:t>
                </a:r>
              </a:p>
              <a:p>
                <a:pPr/>
                <a:r>
                  <a:rPr lang="fr-FR" sz="2000" dirty="0">
                    <a:sym typeface="Wingdings" pitchFamily="2" charset="2"/>
                  </a:rPr>
                  <a:t> manque de puissance à petite échelle</a:t>
                </a:r>
              </a:p>
              <a:p>
                <a:pPr/>
                <a:endParaRPr lang="fr-FR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3299686"/>
              </a:xfrm>
              <a:prstGeom prst="rect">
                <a:avLst/>
              </a:prstGeom>
              <a:blipFill>
                <a:blip r:embed="rId2"/>
                <a:stretch>
                  <a:fillRect l="-819" t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13432-EC3F-964F-A977-29E74388DA84}"/>
                  </a:ext>
                </a:extLst>
              </p:cNvPr>
              <p:cNvSpPr txBox="1"/>
              <p:nvPr/>
            </p:nvSpPr>
            <p:spPr>
              <a:xfrm>
                <a:off x="1414837" y="4781820"/>
                <a:ext cx="4681163" cy="132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Ajout d’1 GRF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2000" dirty="0"/>
                  <a:t> indépendant sur chaque ligne de visée qui suit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fr-FR" sz="2000" dirty="0"/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fr-FR" sz="2000" dirty="0">
                    <a:sym typeface="Wingdings" pitchFamily="2" charset="2"/>
                  </a:rPr>
                  <a:t>pas de corrélation 3D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correct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13432-EC3F-964F-A977-29E74388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37" y="4781820"/>
                <a:ext cx="4681163" cy="1328954"/>
              </a:xfrm>
              <a:prstGeom prst="rect">
                <a:avLst/>
              </a:prstGeom>
              <a:blipFill>
                <a:blip r:embed="rId3"/>
                <a:stretch>
                  <a:fillRect l="-1081" t="-2857" b="-76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49D98A3-C962-ED48-A990-92E5A0773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51" y="2755606"/>
            <a:ext cx="5393791" cy="405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AFD9D-DFFA-F64A-B4FC-81CDDFAAE987}"/>
              </a:ext>
            </a:extLst>
          </p:cNvPr>
          <p:cNvSpPr txBox="1"/>
          <p:nvPr/>
        </p:nvSpPr>
        <p:spPr>
          <a:xfrm>
            <a:off x="9206861" y="2949261"/>
            <a:ext cx="230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0070C0"/>
                </a:solidFill>
              </a:rPr>
              <a:t>P(k) matière (</a:t>
            </a:r>
            <a:r>
              <a:rPr lang="fr-FR" dirty="0" err="1">
                <a:solidFill>
                  <a:srgbClr val="0070C0"/>
                </a:solidFill>
              </a:rPr>
              <a:t>Camb</a:t>
            </a:r>
            <a:r>
              <a:rPr lang="fr-FR" dirty="0">
                <a:solidFill>
                  <a:srgbClr val="0070C0"/>
                </a:solidFill>
              </a:rPr>
              <a:t>)</a:t>
            </a:r>
          </a:p>
          <a:p>
            <a:pPr algn="r"/>
            <a:r>
              <a:rPr lang="fr-FR" dirty="0">
                <a:solidFill>
                  <a:schemeClr val="accent4"/>
                </a:solidFill>
              </a:rPr>
              <a:t>P(k) avec lissage gaussien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BBF2F-F9D2-C044-82D5-E0D11B314B78}"/>
              </a:ext>
            </a:extLst>
          </p:cNvPr>
          <p:cNvSpPr txBox="1"/>
          <p:nvPr/>
        </p:nvSpPr>
        <p:spPr>
          <a:xfrm>
            <a:off x="7624293" y="1300766"/>
            <a:ext cx="43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Spare</a:t>
            </a:r>
            <a:r>
              <a:rPr lang="fr-FR" dirty="0"/>
              <a:t> : ajouter l’effet de la taille des </a:t>
            </a:r>
            <a:r>
              <a:rPr lang="fr-FR" dirty="0" err="1"/>
              <a:t>voxels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65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392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champ d’absorption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/>
                  <a:t> : densité à grande échelle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2000" dirty="0"/>
                  <a:t> : densité à petite échelle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FF0000"/>
                    </a:solidFill>
                  </a:rPr>
                  <a:t> </a:t>
                </a:r>
                <a:r>
                  <a:rPr lang="fr-FR" sz="2000" dirty="0"/>
                  <a:t>: gradient de vitesse le long de la ligne de visée</a:t>
                </a:r>
              </a:p>
              <a:p>
                <a:pPr/>
                <a:endParaRPr lang="fr-FR" sz="2000" dirty="0"/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fr-FR" sz="2000" dirty="0">
                    <a:sym typeface="Wingdings" pitchFamily="2" charset="2"/>
                  </a:rPr>
                  <a:t>produit les RSD (Kaiser)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endParaRPr lang="fr-FR" sz="2000" dirty="0">
                  <a:sym typeface="Wingdings" pitchFamily="2" charset="2"/>
                </a:endParaRPr>
              </a:p>
              <a:p>
                <a:pPr/>
                <a:endParaRPr lang="fr-FR" sz="2000" dirty="0"/>
              </a:p>
              <a:p>
                <a:pPr/>
                <a:r>
                  <a:rPr lang="fr-FR" sz="2000" dirty="0"/>
                  <a:t>						Kaiser :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3921715"/>
              </a:xfrm>
              <a:prstGeom prst="rect">
                <a:avLst/>
              </a:prstGeom>
              <a:blipFill>
                <a:blip r:embed="rId2"/>
                <a:stretch>
                  <a:fillRect l="-819" t="-1294" b="-19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64D9C05-52CA-9842-B24C-1B655BC7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4868749"/>
            <a:ext cx="32385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10C3FA-97A7-BF4E-B262-2439B9F148CF}"/>
              </a:ext>
            </a:extLst>
          </p:cNvPr>
          <p:cNvSpPr txBox="1"/>
          <p:nvPr/>
        </p:nvSpPr>
        <p:spPr>
          <a:xfrm>
            <a:off x="8409904" y="4069724"/>
            <a:ext cx="354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Spare</a:t>
            </a:r>
            <a:r>
              <a:rPr lang="fr-FR" dirty="0"/>
              <a:t> : les autres solutions pour ajouter </a:t>
            </a:r>
            <a:r>
              <a:rPr lang="fr-FR" dirty="0" err="1"/>
              <a:t>eta_par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3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299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champ d’absorption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/>
                  <a:t> : densité à grande échelle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2000" dirty="0"/>
                  <a:t> : densité à petite échelle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fr-FR" sz="2000" dirty="0"/>
                  <a:t> : gradient de vitesse le long de la ligne de visée</a:t>
                </a:r>
              </a:p>
              <a:p>
                <a:pPr/>
                <a:endParaRPr lang="fr-FR" sz="2000" dirty="0">
                  <a:sym typeface="Wingdings" pitchFamily="2" charset="2"/>
                </a:endParaRPr>
              </a:p>
              <a:p>
                <a:pPr/>
                <a:r>
                  <a:rPr lang="fr-FR" sz="2000" dirty="0"/>
                  <a:t>4 paramètres à ajuster :		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000" dirty="0"/>
                  <a:t>	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2998385"/>
              </a:xfrm>
              <a:prstGeom prst="rect">
                <a:avLst/>
              </a:prstGeom>
              <a:blipFill>
                <a:blip r:embed="rId2"/>
                <a:stretch>
                  <a:fillRect l="-819" t="-1688" b="-25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677CDB-C2AF-304A-9D00-35DF48600EE9}"/>
              </a:ext>
            </a:extLst>
          </p:cNvPr>
          <p:cNvCxnSpPr>
            <a:cxnSpLocks/>
          </p:cNvCxnSpPr>
          <p:nvPr/>
        </p:nvCxnSpPr>
        <p:spPr>
          <a:xfrm flipH="1">
            <a:off x="3366576" y="4457047"/>
            <a:ext cx="1275009" cy="11462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AB5115-4A46-4F42-9212-F8C9E8D16B51}"/>
              </a:ext>
            </a:extLst>
          </p:cNvPr>
          <p:cNvCxnSpPr>
            <a:cxnSpLocks/>
          </p:cNvCxnSpPr>
          <p:nvPr/>
        </p:nvCxnSpPr>
        <p:spPr>
          <a:xfrm flipH="1">
            <a:off x="3590710" y="4462530"/>
            <a:ext cx="1725768" cy="11352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E0A5F3-C49F-0146-878A-59A9C494B320}"/>
                  </a:ext>
                </a:extLst>
              </p:cNvPr>
              <p:cNvSpPr txBox="1"/>
              <p:nvPr/>
            </p:nvSpPr>
            <p:spPr>
              <a:xfrm>
                <a:off x="2371037" y="5655738"/>
                <a:ext cx="235821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𝐿𝑦𝑎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/>
                  <a:t> et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E0A5F3-C49F-0146-878A-59A9C494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37" y="5655738"/>
                <a:ext cx="2358210" cy="391261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7BB034-5D19-8141-852B-A75D5A7DB77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4491519"/>
            <a:ext cx="0" cy="11642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AD6134-2C8B-6740-8FD4-5300CC170679}"/>
                  </a:ext>
                </a:extLst>
              </p:cNvPr>
              <p:cNvSpPr txBox="1"/>
              <p:nvPr/>
            </p:nvSpPr>
            <p:spPr>
              <a:xfrm>
                <a:off x="5593426" y="5655739"/>
                <a:ext cx="100514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𝐿𝑦𝑎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AD6134-2C8B-6740-8FD4-5300CC17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26" y="5655739"/>
                <a:ext cx="1005147" cy="391261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018489-5E77-BF4A-A0B5-93454087C827}"/>
              </a:ext>
            </a:extLst>
          </p:cNvPr>
          <p:cNvCxnSpPr>
            <a:cxnSpLocks/>
          </p:cNvCxnSpPr>
          <p:nvPr/>
        </p:nvCxnSpPr>
        <p:spPr>
          <a:xfrm>
            <a:off x="6875524" y="4491519"/>
            <a:ext cx="1295223" cy="111723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5BF3BD-376E-F74C-BA2E-61692DFBCC4F}"/>
                  </a:ext>
                </a:extLst>
              </p:cNvPr>
              <p:cNvSpPr txBox="1"/>
              <p:nvPr/>
            </p:nvSpPr>
            <p:spPr>
              <a:xfrm>
                <a:off x="7945664" y="5666702"/>
                <a:ext cx="9267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5BF3BD-376E-F74C-BA2E-61692DFB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664" y="5666702"/>
                <a:ext cx="926729" cy="37427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0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4633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</a:t>
                </a:r>
                <a:r>
                  <a:rPr lang="fr-FR" sz="2400" dirty="0" err="1"/>
                  <a:t>HCDs</a:t>
                </a:r>
                <a:endParaRPr lang="fr-FR" sz="2400" dirty="0"/>
              </a:p>
              <a:p>
                <a:endParaRPr lang="fr-FR" sz="2000" dirty="0"/>
              </a:p>
              <a:p>
                <a:r>
                  <a:rPr lang="fr-FR" sz="2000" dirty="0"/>
                  <a:t>		placés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fr-FR" sz="2000" dirty="0"/>
                  <a:t> 	;		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: seuil choisi tel que </a:t>
                </a:r>
                <a:r>
                  <a:rPr lang="fr-FR" sz="2000" dirty="0" err="1"/>
                  <a:t>b</a:t>
                </a:r>
                <a:r>
                  <a:rPr lang="fr-FR" sz="2000" baseline="-25000" dirty="0" err="1"/>
                  <a:t>halo</a:t>
                </a:r>
                <a:r>
                  <a:rPr lang="fr-FR" sz="2000" dirty="0"/>
                  <a:t> = 2</a:t>
                </a:r>
              </a:p>
              <a:p>
                <a:r>
                  <a:rPr lang="fr-FR" sz="2000" dirty="0"/>
                  <a:t>		+ déplacés selon </a:t>
                </a:r>
                <a14:m>
                  <m:oMath xmlns:m="http://schemas.openxmlformats.org/officeDocument/2006/math">
                    <m:r>
                      <a:rPr lang="fr-F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fr-FR" sz="2200" dirty="0"/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/>
                  <a:t>Quickquasars</a:t>
                </a:r>
                <a:r>
                  <a:rPr lang="fr-FR" sz="2400" dirty="0"/>
                  <a:t> (</a:t>
                </a:r>
                <a:r>
                  <a:rPr lang="en-US" sz="2000" dirty="0" err="1"/>
                  <a:t>González-Morales</a:t>
                </a:r>
                <a:r>
                  <a:rPr lang="en-US" sz="2000" dirty="0"/>
                  <a:t> et al. in prep)</a:t>
                </a:r>
                <a:endParaRPr lang="en-US" sz="2800" dirty="0"/>
              </a:p>
              <a:p>
                <a:endParaRPr lang="fr-FR" sz="2000" dirty="0"/>
              </a:p>
              <a:p>
                <a:r>
                  <a:rPr lang="fr-FR" sz="2000" dirty="0"/>
                  <a:t>	Expansion des mocks, après la production</a:t>
                </a:r>
              </a:p>
              <a:p>
                <a:r>
                  <a:rPr lang="fr-FR" sz="2000" dirty="0"/>
                  <a:t>		ajoute :</a:t>
                </a:r>
              </a:p>
              <a:p>
                <a:r>
                  <a:rPr lang="fr-FR" sz="2000" dirty="0"/>
                  <a:t>			- le continuum</a:t>
                </a:r>
              </a:p>
              <a:p>
                <a:r>
                  <a:rPr lang="fr-FR" sz="2000" dirty="0"/>
                  <a:t>			- le bruit de mesure</a:t>
                </a:r>
              </a:p>
              <a:p>
                <a:r>
                  <a:rPr lang="fr-FR" sz="2000" dirty="0"/>
                  <a:t>			- les </a:t>
                </a:r>
                <a:r>
                  <a:rPr lang="fr-FR" sz="2000" dirty="0" err="1"/>
                  <a:t>HCDs</a:t>
                </a:r>
                <a:endParaRPr lang="fr-FR" sz="2000" dirty="0"/>
              </a:p>
              <a:p>
                <a:r>
                  <a:rPr lang="fr-FR" sz="2000" dirty="0"/>
                  <a:t>			- les métaux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99B6CB-0124-134A-BE28-59CF9108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4633063"/>
              </a:xfrm>
              <a:prstGeom prst="rect">
                <a:avLst/>
              </a:prstGeom>
              <a:blipFill>
                <a:blip r:embed="rId2"/>
                <a:stretch>
                  <a:fillRect l="-819" t="-1096" b="-1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2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69061-81EC-2D48-A1B5-92F4747D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20" y="149381"/>
            <a:ext cx="5104433" cy="6559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8A2CA-E96C-B64E-A2AD-6CE494AC3D9F}"/>
              </a:ext>
            </a:extLst>
          </p:cNvPr>
          <p:cNvSpPr txBox="1"/>
          <p:nvPr/>
        </p:nvSpPr>
        <p:spPr>
          <a:xfrm>
            <a:off x="5944660" y="764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384E7-496A-0A47-B439-0F0D97C9D60E}"/>
              </a:ext>
            </a:extLst>
          </p:cNvPr>
          <p:cNvSpPr txBox="1"/>
          <p:nvPr/>
        </p:nvSpPr>
        <p:spPr>
          <a:xfrm>
            <a:off x="5944660" y="2331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ACE9A-F0B3-B24F-B131-D50850A88615}"/>
              </a:ext>
            </a:extLst>
          </p:cNvPr>
          <p:cNvSpPr txBox="1"/>
          <p:nvPr/>
        </p:nvSpPr>
        <p:spPr>
          <a:xfrm>
            <a:off x="5942753" y="38971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6C390-1E4C-C742-BE03-6B21285DB090}"/>
              </a:ext>
            </a:extLst>
          </p:cNvPr>
          <p:cNvSpPr txBox="1"/>
          <p:nvPr/>
        </p:nvSpPr>
        <p:spPr>
          <a:xfrm>
            <a:off x="5942753" y="5463251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1E344B-49F8-A342-9B65-C1AD74A6A5AE}"/>
                  </a:ext>
                </a:extLst>
              </p:cNvPr>
              <p:cNvSpPr txBox="1"/>
              <p:nvPr/>
            </p:nvSpPr>
            <p:spPr>
              <a:xfrm>
                <a:off x="839958" y="2595762"/>
                <a:ext cx="2449004" cy="4112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1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2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	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4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4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3 : 	</a:t>
                </a:r>
                <a:r>
                  <a:rPr lang="fr-FR" sz="2000" dirty="0">
                    <a:solidFill>
                      <a:srgbClr val="0070C0"/>
                    </a:solidFill>
                  </a:rPr>
                  <a:t>F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4 : </a:t>
                </a:r>
                <a:r>
                  <a:rPr lang="fr-FR" sz="2000" dirty="0">
                    <a:solidFill>
                      <a:srgbClr val="0070C0"/>
                    </a:solidFill>
                  </a:rPr>
                  <a:t>spectre (flux)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1E344B-49F8-A342-9B65-C1AD74A6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58" y="2595762"/>
                <a:ext cx="2449004" cy="4112857"/>
              </a:xfrm>
              <a:prstGeom prst="rect">
                <a:avLst/>
              </a:prstGeom>
              <a:blipFill>
                <a:blip r:embed="rId3"/>
                <a:stretch>
                  <a:fillRect l="-2577" t="-926"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80A2D7-89B4-B548-8728-B7DAE5BC6484}"/>
                  </a:ext>
                </a:extLst>
              </p:cNvPr>
              <p:cNvSpPr/>
              <p:nvPr/>
            </p:nvSpPr>
            <p:spPr>
              <a:xfrm>
                <a:off x="475820" y="1369179"/>
                <a:ext cx="5626284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</a:rPr>
                  <a:t>FGPA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80A2D7-89B4-B548-8728-B7DAE5BC6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0" y="1369179"/>
                <a:ext cx="5626284" cy="714363"/>
              </a:xfrm>
              <a:prstGeom prst="rect">
                <a:avLst/>
              </a:prstGeom>
              <a:blipFill>
                <a:blip r:embed="rId4"/>
                <a:stretch>
                  <a:fillRect l="-901" t="-5357" b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30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4376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Production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5210000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A2327-3832-2944-871E-096E12BB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45" y="254643"/>
            <a:ext cx="5323894" cy="3995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78F780-48BD-684E-A695-20A75E41F64A}"/>
              </a:ext>
            </a:extLst>
          </p:cNvPr>
          <p:cNvSpPr txBox="1"/>
          <p:nvPr/>
        </p:nvSpPr>
        <p:spPr>
          <a:xfrm>
            <a:off x="746557" y="1555246"/>
            <a:ext cx="584487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Relevé de DESI trop volumineux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fr-FR" sz="2000" dirty="0">
                <a:sym typeface="Wingdings" pitchFamily="2" charset="2"/>
              </a:rPr>
              <a:t>7 </a:t>
            </a:r>
            <a:r>
              <a:rPr lang="fr-FR" sz="2000" dirty="0" err="1">
                <a:sym typeface="Wingdings" pitchFamily="2" charset="2"/>
              </a:rPr>
              <a:t>chunks</a:t>
            </a:r>
            <a:endParaRPr lang="fr-FR" sz="20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à"/>
            </a:pPr>
            <a:endParaRPr lang="fr-FR" sz="2000" dirty="0">
              <a:sym typeface="Wingdings" pitchFamily="2" charset="2"/>
            </a:endParaRPr>
          </a:p>
          <a:p>
            <a:endParaRPr lang="fr-FR" sz="2000" dirty="0">
              <a:sym typeface="Wingdings" pitchFamily="2" charset="2"/>
            </a:endParaRPr>
          </a:p>
          <a:p>
            <a:r>
              <a:rPr lang="fr-FR" sz="2000" dirty="0">
                <a:sym typeface="Wingdings" pitchFamily="2" charset="2"/>
              </a:rPr>
              <a:t>Production en 2 temps :</a:t>
            </a:r>
          </a:p>
          <a:p>
            <a:r>
              <a:rPr lang="fr-FR" sz="2000" dirty="0">
                <a:sym typeface="Wingdings" pitchFamily="2" charset="2"/>
              </a:rPr>
              <a:t>	1) boîtes + lignes de visées  </a:t>
            </a:r>
            <a:r>
              <a:rPr lang="fr-FR" sz="2000" dirty="0">
                <a:solidFill>
                  <a:schemeClr val="accent4"/>
                </a:solidFill>
                <a:sym typeface="Wingdings" pitchFamily="2" charset="2"/>
              </a:rPr>
              <a:t>pré-production</a:t>
            </a:r>
          </a:p>
          <a:p>
            <a:r>
              <a:rPr lang="fr-FR" sz="2000" dirty="0">
                <a:sym typeface="Wingdings" pitchFamily="2" charset="2"/>
              </a:rPr>
              <a:t>	2) appliquer FGPA  </a:t>
            </a:r>
            <a:r>
              <a:rPr lang="fr-FR" sz="2000" dirty="0">
                <a:solidFill>
                  <a:schemeClr val="accent4"/>
                </a:solidFill>
                <a:sym typeface="Wingdings" pitchFamily="2" charset="2"/>
              </a:rPr>
              <a:t>post-production</a:t>
            </a:r>
          </a:p>
          <a:p>
            <a:endParaRPr lang="fr-FR" sz="2000" dirty="0">
              <a:sym typeface="Wingdings" pitchFamily="2" charset="2"/>
            </a:endParaRPr>
          </a:p>
          <a:p>
            <a:endParaRPr lang="fr-FR" sz="2000" dirty="0">
              <a:sym typeface="Wingdings" pitchFamily="2" charset="2"/>
            </a:endParaRPr>
          </a:p>
          <a:p>
            <a:r>
              <a:rPr lang="fr-FR" sz="2000" dirty="0">
                <a:sym typeface="Wingdings" pitchFamily="2" charset="2"/>
              </a:rPr>
              <a:t>Pré-production : CPU intensif</a:t>
            </a:r>
          </a:p>
          <a:p>
            <a:r>
              <a:rPr lang="fr-FR" sz="2000" dirty="0">
                <a:sym typeface="Wingdings" pitchFamily="2" charset="2"/>
              </a:rPr>
              <a:t>Post-production : très rapide</a:t>
            </a:r>
          </a:p>
          <a:p>
            <a:endParaRPr lang="fr-FR" sz="2000" dirty="0">
              <a:sym typeface="Wingdings" pitchFamily="2" charset="2"/>
            </a:endParaRPr>
          </a:p>
          <a:p>
            <a:endParaRPr lang="fr-FR" sz="2000" dirty="0">
              <a:sym typeface="Wingdings" pitchFamily="2" charset="2"/>
            </a:endParaRPr>
          </a:p>
          <a:p>
            <a:r>
              <a:rPr lang="fr-FR" sz="2000" dirty="0">
                <a:sym typeface="Wingdings" pitchFamily="2" charset="2"/>
              </a:rPr>
              <a:t>100 réalisations pré-produites</a:t>
            </a:r>
          </a:p>
          <a:p>
            <a:r>
              <a:rPr lang="fr-FR" sz="2000" dirty="0">
                <a:sym typeface="Wingdings" pitchFamily="2" charset="2"/>
              </a:rPr>
              <a:t>50 réalisations post-produites</a:t>
            </a:r>
          </a:p>
          <a:p>
            <a:endParaRPr lang="fr-FR" sz="2000" dirty="0"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508E0-A349-9548-BF57-309B47CF6E08}"/>
              </a:ext>
            </a:extLst>
          </p:cNvPr>
          <p:cNvSpPr txBox="1"/>
          <p:nvPr/>
        </p:nvSpPr>
        <p:spPr>
          <a:xfrm>
            <a:off x="616575" y="5293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486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5489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Ajustement des paramètres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6240310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508E0-A349-9548-BF57-309B47CF6E08}"/>
              </a:ext>
            </a:extLst>
          </p:cNvPr>
          <p:cNvSpPr txBox="1"/>
          <p:nvPr/>
        </p:nvSpPr>
        <p:spPr>
          <a:xfrm>
            <a:off x="616575" y="5293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FE37A7-7AC2-344D-BF3D-C66615C11D53}"/>
                  </a:ext>
                </a:extLst>
              </p:cNvPr>
              <p:cNvSpPr/>
              <p:nvPr/>
            </p:nvSpPr>
            <p:spPr>
              <a:xfrm>
                <a:off x="616575" y="1349157"/>
                <a:ext cx="5626284" cy="406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FE37A7-7AC2-344D-BF3D-C66615C11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5" y="1349157"/>
                <a:ext cx="5626284" cy="406586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81A3D2-1163-C84B-AB9A-9E86C703AEFE}"/>
                  </a:ext>
                </a:extLst>
              </p:cNvPr>
              <p:cNvSpPr txBox="1"/>
              <p:nvPr/>
            </p:nvSpPr>
            <p:spPr>
              <a:xfrm>
                <a:off x="1404573" y="1928177"/>
                <a:ext cx="97555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4 paramètres à ajuster :		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81A3D2-1163-C84B-AB9A-9E86C703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73" y="1928177"/>
                <a:ext cx="9755598" cy="707886"/>
              </a:xfrm>
              <a:prstGeom prst="rect">
                <a:avLst/>
              </a:prstGeom>
              <a:blipFill>
                <a:blip r:embed="rId3"/>
                <a:stretch>
                  <a:fillRect l="-650" t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1A7CD-6FD8-8C4D-BA15-29E41BD2CD7E}"/>
                  </a:ext>
                </a:extLst>
              </p:cNvPr>
              <p:cNvSpPr txBox="1"/>
              <p:nvPr/>
            </p:nvSpPr>
            <p:spPr>
              <a:xfrm>
                <a:off x="616575" y="2778298"/>
                <a:ext cx="9087359" cy="3839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Procédure itérative :</a:t>
                </a:r>
              </a:p>
              <a:p>
                <a:r>
                  <a:rPr lang="fr-FR" sz="2000" dirty="0"/>
                  <a:t>	- choisir un jeu de paramètre</a:t>
                </a:r>
              </a:p>
              <a:p>
                <a:r>
                  <a:rPr lang="fr-FR" sz="2000" dirty="0"/>
                  <a:t>	- calculer la prédiction pour ces paramètres</a:t>
                </a:r>
              </a:p>
              <a:p>
                <a:r>
                  <a:rPr lang="fr-FR" sz="2000" dirty="0"/>
                  <a:t>	- ajuster la prédiction</a:t>
                </a:r>
              </a:p>
              <a:p>
                <a:r>
                  <a:rPr lang="fr-FR" sz="2000" dirty="0"/>
                  <a:t>	- comparer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𝐿𝑦𝑎</m:t>
                        </m:r>
                      </m:sub>
                    </m:sSub>
                  </m:oMath>
                </a14:m>
                <a:r>
                  <a:rPr lang="fr-FR" sz="2000" dirty="0"/>
                  <a:t>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𝐿𝑦𝑎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aux données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Procédure effectuée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2.2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2.6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3.0</m:t>
                    </m:r>
                  </m:oMath>
                </a14:m>
                <a:r>
                  <a:rPr lang="fr-FR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3.6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Initialisation :</a:t>
                </a:r>
              </a:p>
              <a:p>
                <a:r>
                  <a:rPr lang="fr-FR" sz="2000" dirty="0"/>
                  <a:t>	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𝐿𝑦𝑎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	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déduits de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1A7CD-6FD8-8C4D-BA15-29E41BD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5" y="2778298"/>
                <a:ext cx="9087359" cy="3839513"/>
              </a:xfrm>
              <a:prstGeom prst="rect">
                <a:avLst/>
              </a:prstGeom>
              <a:blipFill>
                <a:blip r:embed="rId4"/>
                <a:stretch>
                  <a:fillRect l="-559" t="-660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9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352E6-A269-7F4A-80EC-0B31A7FDE611}"/>
              </a:ext>
            </a:extLst>
          </p:cNvPr>
          <p:cNvSpPr txBox="1"/>
          <p:nvPr/>
        </p:nvSpPr>
        <p:spPr>
          <a:xfrm>
            <a:off x="335666" y="254643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0B049F-C859-FA41-BB49-7813F24B785B}"/>
              </a:ext>
            </a:extLst>
          </p:cNvPr>
          <p:cNvSpPr/>
          <p:nvPr/>
        </p:nvSpPr>
        <p:spPr>
          <a:xfrm>
            <a:off x="-238754" y="-167833"/>
            <a:ext cx="345651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39028-3D32-B94D-9929-CA1719BF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3" y="3066121"/>
            <a:ext cx="4961680" cy="3742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A9959-4F83-D64D-BBBC-B320EE032488}"/>
              </a:ext>
            </a:extLst>
          </p:cNvPr>
          <p:cNvSpPr txBox="1"/>
          <p:nvPr/>
        </p:nvSpPr>
        <p:spPr>
          <a:xfrm>
            <a:off x="3754057" y="1048522"/>
            <a:ext cx="62078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3 composantes de l’univers actuel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olidFill>
                  <a:schemeClr val="accent4"/>
                </a:solidFill>
              </a:rPr>
              <a:t>matière baryonique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olidFill>
                  <a:srgbClr val="002060"/>
                </a:solidFill>
              </a:rPr>
              <a:t>matière noire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olidFill>
                  <a:srgbClr val="7030A0"/>
                </a:solidFill>
              </a:rPr>
              <a:t>énergie noire</a:t>
            </a:r>
          </a:p>
          <a:p>
            <a:endParaRPr lang="fr-FR" sz="20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New Proposal for Probing What Came Before the Big Bang">
            <a:extLst>
              <a:ext uri="{FF2B5EF4-FFF2-40B4-BE49-F238E27FC236}">
                <a16:creationId xmlns:a16="http://schemas.microsoft.com/office/drawing/2014/main" id="{3F14AC76-2C96-B044-AD6D-E7035598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28" y="2917426"/>
            <a:ext cx="5910861" cy="39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79CC5B-E93E-A040-ABAF-EBDA6EB87810}"/>
                  </a:ext>
                </a:extLst>
              </p:cNvPr>
              <p:cNvSpPr txBox="1"/>
              <p:nvPr/>
            </p:nvSpPr>
            <p:spPr>
              <a:xfrm>
                <a:off x="3754057" y="494818"/>
                <a:ext cx="40847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fr-FR" sz="2000" dirty="0"/>
                  <a:t>CDM : modèle à 6 paramètres</a:t>
                </a: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79CC5B-E93E-A040-ABAF-EBDA6EB8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57" y="494818"/>
                <a:ext cx="4084773" cy="707886"/>
              </a:xfrm>
              <a:prstGeom prst="rect">
                <a:avLst/>
              </a:prstGeom>
              <a:blipFill>
                <a:blip r:embed="rId4"/>
                <a:stretch>
                  <a:fillRect l="-1242" t="-3509" r="-6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0F253350-49FF-5A4D-BD19-199301966F74}"/>
              </a:ext>
            </a:extLst>
          </p:cNvPr>
          <p:cNvCxnSpPr>
            <a:cxnSpLocks/>
          </p:cNvCxnSpPr>
          <p:nvPr/>
        </p:nvCxnSpPr>
        <p:spPr>
          <a:xfrm>
            <a:off x="6296628" y="2187615"/>
            <a:ext cx="4780344" cy="1597307"/>
          </a:xfrm>
          <a:prstGeom prst="curvedConnector3">
            <a:avLst>
              <a:gd name="adj1" fmla="val 111017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3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22E29-CE35-BD44-9DE7-E570E8472223}"/>
              </a:ext>
            </a:extLst>
          </p:cNvPr>
          <p:cNvSpPr txBox="1"/>
          <p:nvPr/>
        </p:nvSpPr>
        <p:spPr>
          <a:xfrm>
            <a:off x="335666" y="254643"/>
            <a:ext cx="5489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Ajustement des paramètres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2661C0-403F-864F-9D98-966639B56333}"/>
              </a:ext>
            </a:extLst>
          </p:cNvPr>
          <p:cNvSpPr/>
          <p:nvPr/>
        </p:nvSpPr>
        <p:spPr>
          <a:xfrm>
            <a:off x="-238755" y="-167833"/>
            <a:ext cx="6240310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F7E4E-D7C1-FD44-9C1C-7A9E8C88AB41}"/>
                  </a:ext>
                </a:extLst>
              </p:cNvPr>
              <p:cNvSpPr txBox="1"/>
              <p:nvPr/>
            </p:nvSpPr>
            <p:spPr>
              <a:xfrm>
                <a:off x="590817" y="1556795"/>
                <a:ext cx="358425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: procédure itérative</a:t>
                </a:r>
                <a:endParaRPr lang="fr-FR" sz="2000" i="1" dirty="0"/>
              </a:p>
              <a:p>
                <a:endParaRPr lang="fr-FR" sz="2000" i="1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F7E4E-D7C1-FD44-9C1C-7A9E8C88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7" y="1556795"/>
                <a:ext cx="3584251" cy="1015663"/>
              </a:xfrm>
              <a:prstGeom prst="rect">
                <a:avLst/>
              </a:prstGeom>
              <a:blipFill>
                <a:blip r:embed="rId2"/>
                <a:stretch>
                  <a:fillRect l="-1413" t="-2469" r="-7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36E76B7-B378-D341-95AC-516441DD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65" y="2163084"/>
            <a:ext cx="3416300" cy="831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DF55E2-B91F-AF44-9CB1-1036C5CE37DC}"/>
                  </a:ext>
                </a:extLst>
              </p:cNvPr>
              <p:cNvSpPr txBox="1"/>
              <p:nvPr/>
            </p:nvSpPr>
            <p:spPr>
              <a:xfrm>
                <a:off x="590817" y="3255848"/>
                <a:ext cx="8278677" cy="257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10 itérations suffisantes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déterminés</a:t>
                </a:r>
              </a:p>
              <a:p>
                <a:r>
                  <a:rPr lang="fr-FR" sz="2000" dirty="0">
                    <a:sym typeface="Wingdings" pitchFamily="2" charset="2"/>
                  </a:rPr>
                  <a:t> calcul + ajustement de la prédiction</a:t>
                </a:r>
              </a:p>
              <a:p>
                <a:endParaRPr lang="fr-FR" sz="2000" dirty="0">
                  <a:sym typeface="Wingdings" pitchFamily="2" charset="2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𝐿𝑦𝑎</m:t>
                        </m:r>
                      </m:sub>
                    </m:sSub>
                  </m:oMath>
                </a14:m>
                <a:r>
                  <a:rPr lang="fr-FR" sz="2000" dirty="0"/>
                  <a:t>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𝐿𝑦𝑎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pas compatibles avec les données</a:t>
                </a:r>
              </a:p>
              <a:p>
                <a:r>
                  <a:rPr lang="fr-FR" sz="2000" dirty="0">
                    <a:sym typeface="Wingdings" pitchFamily="2" charset="2"/>
                  </a:rPr>
                  <a:t> modifier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+ calculer et ajuster la prédiction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DF55E2-B91F-AF44-9CB1-1036C5CE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7" y="3255848"/>
                <a:ext cx="8278677" cy="2578719"/>
              </a:xfrm>
              <a:prstGeom prst="rect">
                <a:avLst/>
              </a:prstGeom>
              <a:blipFill>
                <a:blip r:embed="rId4"/>
                <a:stretch>
                  <a:fillRect l="-767" t="-980" b="-34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800859F-456A-3449-8709-CBDFC720C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4643"/>
            <a:ext cx="5853426" cy="44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352E6-A269-7F4A-80EC-0B31A7FDE611}"/>
              </a:ext>
            </a:extLst>
          </p:cNvPr>
          <p:cNvSpPr txBox="1"/>
          <p:nvPr/>
        </p:nvSpPr>
        <p:spPr>
          <a:xfrm>
            <a:off x="335666" y="254643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0B049F-C859-FA41-BB49-7813F24B785B}"/>
              </a:ext>
            </a:extLst>
          </p:cNvPr>
          <p:cNvSpPr/>
          <p:nvPr/>
        </p:nvSpPr>
        <p:spPr>
          <a:xfrm>
            <a:off x="-238754" y="-167833"/>
            <a:ext cx="345651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FC3EC-17C3-ED4A-B97A-0184DDBC34BF}"/>
              </a:ext>
            </a:extLst>
          </p:cNvPr>
          <p:cNvSpPr txBox="1"/>
          <p:nvPr/>
        </p:nvSpPr>
        <p:spPr>
          <a:xfrm>
            <a:off x="844952" y="1556795"/>
            <a:ext cx="831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Comment étudier l’histoire de l’expansion de l’univers ?</a:t>
            </a:r>
          </a:p>
          <a:p>
            <a:r>
              <a:rPr lang="fr-FR" sz="2400" dirty="0">
                <a:sym typeface="Wingdings" pitchFamily="2" charset="2"/>
              </a:rPr>
              <a:t> Les oscillations acoustiques de baryons (BAO)</a:t>
            </a:r>
            <a:endParaRPr lang="fr-FR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A57EA-CC46-8840-B95C-D180DFE3934F}"/>
              </a:ext>
            </a:extLst>
          </p:cNvPr>
          <p:cNvSpPr txBox="1"/>
          <p:nvPr/>
        </p:nvSpPr>
        <p:spPr>
          <a:xfrm>
            <a:off x="1354238" y="1724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56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352E6-A269-7F4A-80EC-0B31A7FDE611}"/>
              </a:ext>
            </a:extLst>
          </p:cNvPr>
          <p:cNvSpPr txBox="1"/>
          <p:nvPr/>
        </p:nvSpPr>
        <p:spPr>
          <a:xfrm>
            <a:off x="335666" y="254643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0B049F-C859-FA41-BB49-7813F24B785B}"/>
              </a:ext>
            </a:extLst>
          </p:cNvPr>
          <p:cNvSpPr/>
          <p:nvPr/>
        </p:nvSpPr>
        <p:spPr>
          <a:xfrm>
            <a:off x="-238754" y="-167833"/>
            <a:ext cx="345651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A57EA-CC46-8840-B95C-D180DFE3934F}"/>
              </a:ext>
            </a:extLst>
          </p:cNvPr>
          <p:cNvSpPr txBox="1"/>
          <p:nvPr/>
        </p:nvSpPr>
        <p:spPr>
          <a:xfrm>
            <a:off x="1354238" y="1724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4098" name="Picture 2" descr="What the hell are Baryon Acoustic Oscillations? | by Ethan Siegel | Starts  With A Bang! | Medium">
            <a:extLst>
              <a:ext uri="{FF2B5EF4-FFF2-40B4-BE49-F238E27FC236}">
                <a16:creationId xmlns:a16="http://schemas.microsoft.com/office/drawing/2014/main" id="{2510B72C-09F9-DB44-B186-759B5856D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24" y="1509439"/>
            <a:ext cx="7511970" cy="42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352E6-A269-7F4A-80EC-0B31A7FDE611}"/>
              </a:ext>
            </a:extLst>
          </p:cNvPr>
          <p:cNvSpPr txBox="1"/>
          <p:nvPr/>
        </p:nvSpPr>
        <p:spPr>
          <a:xfrm>
            <a:off x="335666" y="254643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0B049F-C859-FA41-BB49-7813F24B785B}"/>
              </a:ext>
            </a:extLst>
          </p:cNvPr>
          <p:cNvSpPr/>
          <p:nvPr/>
        </p:nvSpPr>
        <p:spPr>
          <a:xfrm>
            <a:off x="-238754" y="-167833"/>
            <a:ext cx="345651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FC3EC-17C3-ED4A-B97A-0184DDBC34BF}"/>
              </a:ext>
            </a:extLst>
          </p:cNvPr>
          <p:cNvSpPr txBox="1"/>
          <p:nvPr/>
        </p:nvSpPr>
        <p:spPr>
          <a:xfrm>
            <a:off x="844952" y="1556795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Quelle histoire de l’expansion de l’univers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44F04-5292-8A4B-B270-8376D7B608B8}"/>
              </a:ext>
            </a:extLst>
          </p:cNvPr>
          <p:cNvSpPr txBox="1"/>
          <p:nvPr/>
        </p:nvSpPr>
        <p:spPr>
          <a:xfrm rot="16200000">
            <a:off x="868593" y="3541398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histoire de l’expansion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633E89-3CEB-EF46-BD53-379961B32920}"/>
                  </a:ext>
                </a:extLst>
              </p:cNvPr>
              <p:cNvSpPr txBox="1"/>
              <p:nvPr/>
            </p:nvSpPr>
            <p:spPr>
              <a:xfrm>
                <a:off x="1169043" y="5590572"/>
                <a:ext cx="37306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/>
                  <a:t>: distance </a:t>
                </a:r>
                <a:r>
                  <a:rPr lang="fr-FR" dirty="0" err="1"/>
                  <a:t>comobile</a:t>
                </a:r>
                <a:r>
                  <a:rPr lang="fr-FR" dirty="0"/>
                  <a:t> transverse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:r>
                  <a:rPr lang="fr-FR" dirty="0"/>
                  <a:t>: distance de Hubble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633E89-3CEB-EF46-BD53-379961B3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3" y="5590572"/>
                <a:ext cx="3730637" cy="646331"/>
              </a:xfrm>
              <a:prstGeom prst="rect">
                <a:avLst/>
              </a:prstGeom>
              <a:blipFill>
                <a:blip r:embed="rId2"/>
                <a:stretch>
                  <a:fillRect t="-1923" r="-339" b="-13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3E326F-8EAD-4C49-9C88-50C5A1155BB0}"/>
              </a:ext>
            </a:extLst>
          </p:cNvPr>
          <p:cNvGrpSpPr/>
          <p:nvPr/>
        </p:nvGrpSpPr>
        <p:grpSpPr>
          <a:xfrm>
            <a:off x="2180171" y="2140987"/>
            <a:ext cx="8958805" cy="3542182"/>
            <a:chOff x="0" y="1562253"/>
            <a:chExt cx="12192000" cy="42547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2106DB-21F0-0647-9113-4789033DF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62253"/>
              <a:ext cx="12192000" cy="373349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CE111FE-BFB5-8949-8921-D33C6FA8D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217230"/>
              <a:ext cx="12192000" cy="599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68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352E6-A269-7F4A-80EC-0B31A7FDE611}"/>
              </a:ext>
            </a:extLst>
          </p:cNvPr>
          <p:cNvSpPr txBox="1"/>
          <p:nvPr/>
        </p:nvSpPr>
        <p:spPr>
          <a:xfrm>
            <a:off x="335666" y="254643"/>
            <a:ext cx="4410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Définition et objectifs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0B049F-C859-FA41-BB49-7813F24B785B}"/>
              </a:ext>
            </a:extLst>
          </p:cNvPr>
          <p:cNvSpPr/>
          <p:nvPr/>
        </p:nvSpPr>
        <p:spPr>
          <a:xfrm>
            <a:off x="-238755" y="-167833"/>
            <a:ext cx="5354765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9B11C-B587-D545-AEA7-412FD7DE4E54}"/>
              </a:ext>
            </a:extLst>
          </p:cNvPr>
          <p:cNvSpPr txBox="1"/>
          <p:nvPr/>
        </p:nvSpPr>
        <p:spPr>
          <a:xfrm>
            <a:off x="659756" y="1659285"/>
            <a:ext cx="927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Simulations des données : un relevé de QSO dont les forêts Ly</a:t>
            </a:r>
            <a:r>
              <a:rPr lang="fr-FR" sz="2400" dirty="0"/>
              <a:t>⍺</a:t>
            </a:r>
            <a:r>
              <a:rPr lang="fr-FR" sz="2000" dirty="0"/>
              <a:t> possèdent les bonnes fonctions de corrélations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Pas </a:t>
            </a:r>
            <a:r>
              <a:rPr lang="fr-FR" sz="2000" dirty="0" err="1"/>
              <a:t>Nbody</a:t>
            </a:r>
            <a:r>
              <a:rPr lang="fr-FR" sz="2000" dirty="0"/>
              <a:t>, mais champs aléatoires gaussiens (GRF) : beaucoup plus rapide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Objectifs :</a:t>
            </a:r>
          </a:p>
          <a:p>
            <a:r>
              <a:rPr lang="fr-FR" sz="2000" dirty="0"/>
              <a:t>		- tester l’analyse</a:t>
            </a:r>
          </a:p>
          <a:p>
            <a:r>
              <a:rPr lang="fr-FR" sz="2000" dirty="0"/>
              <a:t>		- identifier les potentielles systématiques</a:t>
            </a:r>
          </a:p>
          <a:p>
            <a:r>
              <a:rPr lang="fr-FR" sz="2000" dirty="0"/>
              <a:t>		- vérifier la matrice de distorsions</a:t>
            </a:r>
          </a:p>
          <a:p>
            <a:r>
              <a:rPr lang="fr-FR" sz="2000" dirty="0"/>
              <a:t>		- vérifier la matrice de covariance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5367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9D3E3-CB3B-734F-8440-D305545813F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9C02EF-0981-AE49-821E-BD4BCAFCE74E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Le belge, la chaise et le petit curieux - Les cigales éloquentes">
            <a:extLst>
              <a:ext uri="{FF2B5EF4-FFF2-40B4-BE49-F238E27FC236}">
                <a16:creationId xmlns:a16="http://schemas.microsoft.com/office/drawing/2014/main" id="{1371A92A-CF72-E744-9168-6F97B7E0E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7754" r="7567" b="6671"/>
          <a:stretch/>
        </p:blipFill>
        <p:spPr bwMode="auto">
          <a:xfrm>
            <a:off x="1276912" y="3127151"/>
            <a:ext cx="1261962" cy="13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713025-5C4B-0E43-8A10-9E48C7C6AB8A}"/>
                  </a:ext>
                </a:extLst>
              </p:cNvPr>
              <p:cNvSpPr txBox="1"/>
              <p:nvPr/>
            </p:nvSpPr>
            <p:spPr>
              <a:xfrm>
                <a:off x="1226937" y="2685953"/>
                <a:ext cx="1361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ea typeface="Cambria Math" panose="02040503050406030204" pitchFamily="18" charset="0"/>
                  </a:rPr>
                  <a:t>1 GRF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713025-5C4B-0E43-8A10-9E48C7C6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37" y="2685953"/>
                <a:ext cx="1361911" cy="400110"/>
              </a:xfrm>
              <a:prstGeom prst="rect">
                <a:avLst/>
              </a:prstGeom>
              <a:blipFill>
                <a:blip r:embed="rId3"/>
                <a:stretch>
                  <a:fillRect l="-4630" t="-6061"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8A76C3-DE4A-574A-8DE8-916521DDF03D}"/>
              </a:ext>
            </a:extLst>
          </p:cNvPr>
          <p:cNvCxnSpPr>
            <a:cxnSpLocks/>
          </p:cNvCxnSpPr>
          <p:nvPr/>
        </p:nvCxnSpPr>
        <p:spPr>
          <a:xfrm flipV="1">
            <a:off x="2812648" y="1983325"/>
            <a:ext cx="2824223" cy="1620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B4C53-5E59-2744-A7B3-72BD79FB8F6F}"/>
              </a:ext>
            </a:extLst>
          </p:cNvPr>
          <p:cNvCxnSpPr>
            <a:cxnSpLocks/>
          </p:cNvCxnSpPr>
          <p:nvPr/>
        </p:nvCxnSpPr>
        <p:spPr>
          <a:xfrm flipV="1">
            <a:off x="2812648" y="2966839"/>
            <a:ext cx="4091653" cy="811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2F367A-FABA-5044-8A78-1E047919AAE9}"/>
              </a:ext>
            </a:extLst>
          </p:cNvPr>
          <p:cNvCxnSpPr>
            <a:cxnSpLocks/>
          </p:cNvCxnSpPr>
          <p:nvPr/>
        </p:nvCxnSpPr>
        <p:spPr>
          <a:xfrm>
            <a:off x="2812648" y="4085863"/>
            <a:ext cx="2824223" cy="15248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4" descr="Le belge, la chaise et le petit curieux - Les cigales éloquentes">
            <a:extLst>
              <a:ext uri="{FF2B5EF4-FFF2-40B4-BE49-F238E27FC236}">
                <a16:creationId xmlns:a16="http://schemas.microsoft.com/office/drawing/2014/main" id="{467E2D77-7EF9-9547-8DE3-6EB6D8719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7754" r="7567" b="6671"/>
          <a:stretch/>
        </p:blipFill>
        <p:spPr bwMode="auto">
          <a:xfrm>
            <a:off x="5910645" y="975993"/>
            <a:ext cx="1261962" cy="13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Le belge, la chaise et le petit curieux - Les cigales éloquentes">
            <a:extLst>
              <a:ext uri="{FF2B5EF4-FFF2-40B4-BE49-F238E27FC236}">
                <a16:creationId xmlns:a16="http://schemas.microsoft.com/office/drawing/2014/main" id="{FD7D138D-043D-3C47-BD9F-724CE4132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7754" r="7567" b="6671"/>
          <a:stretch/>
        </p:blipFill>
        <p:spPr bwMode="auto">
          <a:xfrm>
            <a:off x="7332449" y="2112052"/>
            <a:ext cx="1261962" cy="13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e belge, la chaise et le petit curieux - Les cigales éloquentes">
            <a:extLst>
              <a:ext uri="{FF2B5EF4-FFF2-40B4-BE49-F238E27FC236}">
                <a16:creationId xmlns:a16="http://schemas.microsoft.com/office/drawing/2014/main" id="{6C060449-A238-0643-A5CE-C1783134D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7754" r="7567" b="6671"/>
          <a:stretch/>
        </p:blipFill>
        <p:spPr bwMode="auto">
          <a:xfrm>
            <a:off x="7336309" y="3976157"/>
            <a:ext cx="1261962" cy="13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Le belge, la chaise et le petit curieux - Les cigales éloquentes">
            <a:extLst>
              <a:ext uri="{FF2B5EF4-FFF2-40B4-BE49-F238E27FC236}">
                <a16:creationId xmlns:a16="http://schemas.microsoft.com/office/drawing/2014/main" id="{59DA9C55-D204-A844-82CB-334D0A44B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7754" r="7567" b="6671"/>
          <a:stretch/>
        </p:blipFill>
        <p:spPr bwMode="auto">
          <a:xfrm>
            <a:off x="5910645" y="5278309"/>
            <a:ext cx="1261962" cy="13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B8FF10-64AC-364E-A770-B540C6D43E4C}"/>
              </a:ext>
            </a:extLst>
          </p:cNvPr>
          <p:cNvCxnSpPr>
            <a:cxnSpLocks/>
          </p:cNvCxnSpPr>
          <p:nvPr/>
        </p:nvCxnSpPr>
        <p:spPr>
          <a:xfrm>
            <a:off x="2812648" y="3913519"/>
            <a:ext cx="4091653" cy="7137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38FBBC-92B3-E943-BB4F-C28C8D1F5A1E}"/>
                  </a:ext>
                </a:extLst>
              </p:cNvPr>
              <p:cNvSpPr txBox="1"/>
              <p:nvPr/>
            </p:nvSpPr>
            <p:spPr>
              <a:xfrm>
                <a:off x="3927600" y="3427686"/>
                <a:ext cx="1631344" cy="121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cell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  <a:p>
                <a:pPr algn="ctr"/>
                <a:r>
                  <a:rPr lang="fr-FR" dirty="0"/>
                  <a:t>+</a:t>
                </a:r>
              </a:p>
              <a:p>
                <a:pPr algn="ctr"/>
                <a:r>
                  <a:rPr lang="fr-FR" dirty="0"/>
                  <a:t>FFT</a:t>
                </a:r>
                <a:r>
                  <a:rPr lang="fr-FR" baseline="30000" dirty="0"/>
                  <a:t> </a:t>
                </a:r>
                <a:r>
                  <a:rPr lang="fr-FR" dirty="0"/>
                  <a:t>inverse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38FBBC-92B3-E943-BB4F-C28C8D1F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00" y="3427686"/>
                <a:ext cx="1631344" cy="1210011"/>
              </a:xfrm>
              <a:prstGeom prst="rect">
                <a:avLst/>
              </a:prstGeom>
              <a:blipFill>
                <a:blip r:embed="rId4"/>
                <a:stretch>
                  <a:fillRect t="-3125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1CE48C-63D1-9F45-9DAC-A6A98C89BCEC}"/>
                  </a:ext>
                </a:extLst>
              </p:cNvPr>
              <p:cNvSpPr txBox="1"/>
              <p:nvPr/>
            </p:nvSpPr>
            <p:spPr>
              <a:xfrm>
                <a:off x="6852217" y="697456"/>
                <a:ext cx="3521798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3 champs log-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normaux</a:t>
                </a:r>
                <a:r>
                  <a:rPr lang="en-US" sz="2000" b="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1CE48C-63D1-9F45-9DAC-A6A98C89B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17" y="697456"/>
                <a:ext cx="3521798" cy="421782"/>
              </a:xfrm>
              <a:prstGeom prst="rect">
                <a:avLst/>
              </a:prstGeom>
              <a:blipFill>
                <a:blip r:embed="rId5"/>
                <a:stretch>
                  <a:fillRect l="-2166" t="-5882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976254-5490-3746-A402-67B3F8646BA4}"/>
                  </a:ext>
                </a:extLst>
              </p:cNvPr>
              <p:cNvSpPr txBox="1"/>
              <p:nvPr/>
            </p:nvSpPr>
            <p:spPr>
              <a:xfrm>
                <a:off x="8293027" y="1872319"/>
                <a:ext cx="2362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1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densité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mati</m:t>
                        </m:r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976254-5490-3746-A402-67B3F864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027" y="1872319"/>
                <a:ext cx="2362313" cy="400110"/>
              </a:xfrm>
              <a:prstGeom prst="rect">
                <a:avLst/>
              </a:prstGeom>
              <a:blipFill>
                <a:blip r:embed="rId6"/>
                <a:stretch>
                  <a:fillRect l="-2139" t="-6061"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5A6355-EA7D-8646-938F-1ECB14F675E8}"/>
                  </a:ext>
                </a:extLst>
              </p:cNvPr>
              <p:cNvSpPr txBox="1"/>
              <p:nvPr/>
            </p:nvSpPr>
            <p:spPr>
              <a:xfrm>
                <a:off x="8293027" y="3685753"/>
                <a:ext cx="1755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3 vitesses</a:t>
                </a:r>
                <a:r>
                  <a:rPr lang="en-US" sz="2000" b="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5A6355-EA7D-8646-938F-1ECB14F6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027" y="3685753"/>
                <a:ext cx="1755737" cy="400110"/>
              </a:xfrm>
              <a:prstGeom prst="rect">
                <a:avLst/>
              </a:prstGeom>
              <a:blipFill>
                <a:blip r:embed="rId7"/>
                <a:stretch>
                  <a:fillRect l="-2878" t="-6061"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EE5FF8-7534-BD4C-B71A-52054FAD8663}"/>
                  </a:ext>
                </a:extLst>
              </p:cNvPr>
              <p:cNvSpPr txBox="1"/>
              <p:nvPr/>
            </p:nvSpPr>
            <p:spPr>
              <a:xfrm>
                <a:off x="7332449" y="5729330"/>
                <a:ext cx="323620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6 gradients de vitesse</a:t>
                </a:r>
                <a:r>
                  <a:rPr lang="en-US" sz="2000" b="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EE5FF8-7534-BD4C-B71A-52054FAD8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449" y="5729330"/>
                <a:ext cx="3236207" cy="424796"/>
              </a:xfrm>
              <a:prstGeom prst="rect">
                <a:avLst/>
              </a:prstGeom>
              <a:blipFill>
                <a:blip r:embed="rId8"/>
                <a:stretch>
                  <a:fillRect l="-1563" t="-5714" b="-1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E449E1-8CDE-9547-A455-2E9C1ECD9A2B}"/>
                  </a:ext>
                </a:extLst>
              </p:cNvPr>
              <p:cNvSpPr txBox="1"/>
              <p:nvPr/>
            </p:nvSpPr>
            <p:spPr>
              <a:xfrm>
                <a:off x="498684" y="6154126"/>
                <a:ext cx="4941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sym typeface="Wingdings" pitchFamily="2" charset="2"/>
                  </a:rPr>
                  <a:t>1 boite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2000" dirty="0">
                    <a:sym typeface="Wingdings" pitchFamily="2" charset="2"/>
                  </a:rPr>
                  <a:t>  </a:t>
                </a:r>
                <a:r>
                  <a:rPr lang="fr-FR" sz="2000" dirty="0"/>
                  <a:t>13 boîtes dans l’espace réel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E449E1-8CDE-9547-A455-2E9C1ECD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4" y="6154126"/>
                <a:ext cx="4941417" cy="400110"/>
              </a:xfrm>
              <a:prstGeom prst="rect">
                <a:avLst/>
              </a:prstGeom>
              <a:blipFill>
                <a:blip r:embed="rId9"/>
                <a:stretch>
                  <a:fillRect l="-1026" t="-9375" r="-25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CF345DA-C82D-0940-A460-974BE400D83E}"/>
              </a:ext>
            </a:extLst>
          </p:cNvPr>
          <p:cNvSpPr txBox="1"/>
          <p:nvPr/>
        </p:nvSpPr>
        <p:spPr>
          <a:xfrm>
            <a:off x="969173" y="461376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2560x2560x1536</a:t>
            </a:r>
          </a:p>
          <a:p>
            <a:pPr algn="ctr"/>
            <a:r>
              <a:rPr lang="fr-FR" dirty="0"/>
              <a:t>2.19 </a:t>
            </a:r>
            <a:r>
              <a:rPr lang="fr-FR" dirty="0" err="1"/>
              <a:t>Mpc</a:t>
            </a:r>
            <a:r>
              <a:rPr lang="fr-FR" dirty="0"/>
              <a:t>/h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186F85-C775-7943-910A-D810F5703D46}"/>
              </a:ext>
            </a:extLst>
          </p:cNvPr>
          <p:cNvSpPr txBox="1"/>
          <p:nvPr/>
        </p:nvSpPr>
        <p:spPr>
          <a:xfrm>
            <a:off x="682906" y="1493134"/>
            <a:ext cx="929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boîtes</a:t>
            </a:r>
          </a:p>
        </p:txBody>
      </p:sp>
    </p:spTree>
    <p:extLst>
      <p:ext uri="{BB962C8B-B14F-4D97-AF65-F5344CB8AC3E}">
        <p14:creationId xmlns:p14="http://schemas.microsoft.com/office/powerpoint/2010/main" val="25826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3BF86B-1085-7446-B800-A8374A7CDAD3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E31053-A99E-D242-88C3-648EB98248F7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357954-1CF1-A34A-BF41-2D38BD26B123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5030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quasars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Champ log-normal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FFT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QSO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cell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fr-FR" sz="2000" dirty="0"/>
                  <a:t> 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</m:oMath>
                </a14:m>
                <a:r>
                  <a:rPr lang="fr-FR" sz="2000" dirty="0"/>
                  <a:t> = FFT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</m:oMath>
                </a14:m>
                <a:r>
                  <a:rPr lang="fr-FR" sz="2000" dirty="0"/>
                  <a:t>]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3 champs log-normaux à z</a:t>
                </a:r>
                <a:r>
                  <a:rPr lang="fr-FR" sz="2000" baseline="-25000" dirty="0"/>
                  <a:t>1</a:t>
                </a:r>
                <a:r>
                  <a:rPr lang="fr-FR" sz="2000" dirty="0"/>
                  <a:t> = 1.9 , z</a:t>
                </a:r>
                <a:r>
                  <a:rPr lang="fr-FR" sz="2000" baseline="-25000" dirty="0"/>
                  <a:t>2</a:t>
                </a:r>
                <a:r>
                  <a:rPr lang="fr-FR" sz="2000" dirty="0"/>
                  <a:t> = 2.75 , z</a:t>
                </a:r>
                <a:r>
                  <a:rPr lang="fr-FR" sz="2000" baseline="-25000" dirty="0"/>
                  <a:t>3</a:t>
                </a:r>
                <a:r>
                  <a:rPr lang="fr-FR" sz="2000" dirty="0"/>
                  <a:t> = 3.6 </a:t>
                </a:r>
              </a:p>
              <a:p>
                <a:r>
                  <a:rPr lang="fr-FR" sz="2000" dirty="0"/>
                  <a:t>+ </a:t>
                </a:r>
                <a:r>
                  <a:rPr lang="fr-FR" sz="2000" dirty="0">
                    <a:solidFill>
                      <a:schemeClr val="accent2"/>
                    </a:solidFill>
                  </a:rPr>
                  <a:t>combinaison</a:t>
                </a:r>
                <a:r>
                  <a:rPr lang="fr-FR" sz="2000" dirty="0"/>
                  <a:t> d’1 </a:t>
                </a:r>
                <a:r>
                  <a:rPr lang="fr-FR" sz="2000" dirty="0">
                    <a:solidFill>
                      <a:srgbClr val="0070C0"/>
                    </a:solidFill>
                  </a:rPr>
                  <a:t>interpolation</a:t>
                </a:r>
                <a:r>
                  <a:rPr lang="fr-FR" sz="2000" dirty="0"/>
                  <a:t> et d’1 </a:t>
                </a:r>
                <a:r>
                  <a:rPr lang="fr-FR" sz="2000" dirty="0">
                    <a:solidFill>
                      <a:schemeClr val="accent4"/>
                    </a:solidFill>
                  </a:rPr>
                  <a:t>extrapolation</a:t>
                </a:r>
              </a:p>
              <a:p>
                <a:pPr marL="1257300" lvl="2" indent="-342900">
                  <a:buFont typeface="Wingdings" pitchFamily="2" charset="2"/>
                  <a:buChar char="à"/>
                </a:pPr>
                <a:endParaRPr lang="fr-FR" sz="2000" dirty="0">
                  <a:sym typeface="Wingdings" pitchFamily="2" charset="2"/>
                </a:endParaRPr>
              </a:p>
              <a:p>
                <a:pPr marL="800100" lvl="1" indent="-342900">
                  <a:buFont typeface="Wingdings" pitchFamily="2" charset="2"/>
                  <a:buChar char="à"/>
                </a:pPr>
                <a:r>
                  <a:rPr lang="fr-FR" sz="2000" dirty="0">
                    <a:sym typeface="Wingdings" pitchFamily="2" charset="2"/>
                  </a:rPr>
                  <a:t>1 champ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ym typeface="Wingdings" pitchFamily="2" charset="2"/>
                  </a:rPr>
                  <a:t> </a:t>
                </a:r>
                <a:r>
                  <a:rPr lang="fr-FR" sz="2000" dirty="0"/>
                  <a:t>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QSO tirés selon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∝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QSO</m:t>
                        </m:r>
                      </m:sub>
                    </m:sSub>
                  </m:oMath>
                </a14:m>
                <a:r>
                  <a:rPr lang="fr-FR" sz="2000" dirty="0"/>
                  <a:t>(z)) </a:t>
                </a:r>
              </a:p>
              <a:p>
                <a:r>
                  <a:rPr lang="fr-FR" sz="2000" dirty="0"/>
                  <a:t>+ déplacés selon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357954-1CF1-A34A-BF41-2D38BD26B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5030544"/>
              </a:xfrm>
              <a:prstGeom prst="rect">
                <a:avLst/>
              </a:prstGeom>
              <a:blipFill>
                <a:blip r:embed="rId2"/>
                <a:stretch>
                  <a:fillRect l="-819" t="-1008" b="-113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328AB39-6719-5A44-BCF8-28F92808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66" y="72554"/>
            <a:ext cx="4191669" cy="3133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FFBA4-6768-6A4D-9054-1F4EC0AF3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458" y="3492661"/>
            <a:ext cx="3639838" cy="3133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0E6250-0CBB-FB4B-9914-EBBF3F6B74CB}"/>
              </a:ext>
            </a:extLst>
          </p:cNvPr>
          <p:cNvSpPr txBox="1"/>
          <p:nvPr/>
        </p:nvSpPr>
        <p:spPr>
          <a:xfrm>
            <a:off x="9745884" y="31956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 = 2.38</a:t>
            </a:r>
          </a:p>
        </p:txBody>
      </p:sp>
    </p:spTree>
    <p:extLst>
      <p:ext uri="{BB962C8B-B14F-4D97-AF65-F5344CB8AC3E}">
        <p14:creationId xmlns:p14="http://schemas.microsoft.com/office/powerpoint/2010/main" val="5466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17FA42-88DD-384D-871A-C4F454C925DC}"/>
              </a:ext>
            </a:extLst>
          </p:cNvPr>
          <p:cNvSpPr txBox="1"/>
          <p:nvPr/>
        </p:nvSpPr>
        <p:spPr>
          <a:xfrm>
            <a:off x="335666" y="254643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Construction des mocks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C8724-68F3-C045-B3CD-C09AAF7F86AA}"/>
              </a:ext>
            </a:extLst>
          </p:cNvPr>
          <p:cNvSpPr/>
          <p:nvPr/>
        </p:nvSpPr>
        <p:spPr>
          <a:xfrm>
            <a:off x="-238755" y="-167833"/>
            <a:ext cx="5678856" cy="1302152"/>
          </a:xfrm>
          <a:prstGeom prst="roundRect">
            <a:avLst/>
          </a:prstGeom>
          <a:noFill/>
          <a:ln w="63500">
            <a:gradFill>
              <a:gsLst>
                <a:gs pos="99000">
                  <a:srgbClr val="C2DF85">
                    <a:lumMod val="54000"/>
                  </a:srgbClr>
                </a:gs>
                <a:gs pos="40000">
                  <a:srgbClr val="BCDB7B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C2EEA4-78BB-DD4B-9522-1907132BEF70}"/>
                  </a:ext>
                </a:extLst>
              </p:cNvPr>
              <p:cNvSpPr txBox="1"/>
              <p:nvPr/>
            </p:nvSpPr>
            <p:spPr>
              <a:xfrm>
                <a:off x="682906" y="1493134"/>
                <a:ext cx="9294471" cy="4661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Ly</a:t>
                </a:r>
                <a:r>
                  <a:rPr lang="fr-FR" sz="2800" dirty="0"/>
                  <a:t>⍺</a:t>
                </a:r>
                <a:endParaRPr lang="fr-FR" sz="24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mati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è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FFT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mati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è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cell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  <a:p>
                <a:pPr lvl="2"/>
                <a:endParaRPr lang="fr-FR" sz="2000" dirty="0"/>
              </a:p>
              <a:p>
                <a:pPr marL="1257300" lvl="2" indent="-3429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  avec 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mati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è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re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]</m:t>
                        </m:r>
                      </m:e>
                    </m:func>
                  </m:oMath>
                </a14:m>
                <a:endParaRPr lang="fr-FR" sz="2000" dirty="0"/>
              </a:p>
              <a:p>
                <a:pPr lvl="2"/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vitesses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𝑎𝐻𝑓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;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dirty="0"/>
              </a:p>
              <a:p>
                <a:pPr/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gradients de vitesse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  <a:p>
                <a:pPr lvl="1"/>
                <a:endParaRPr lang="fr-FR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C2EEA4-78BB-DD4B-9522-1907132B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" y="1493134"/>
                <a:ext cx="9294471" cy="4661597"/>
              </a:xfrm>
              <a:prstGeom prst="rect">
                <a:avLst/>
              </a:prstGeom>
              <a:blipFill>
                <a:blip r:embed="rId2"/>
                <a:stretch>
                  <a:fillRect l="-819" t="-13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B8A304-F526-F440-9B86-CB9E4788734E}"/>
                  </a:ext>
                </a:extLst>
              </p:cNvPr>
              <p:cNvSpPr txBox="1"/>
              <p:nvPr/>
            </p:nvSpPr>
            <p:spPr>
              <a:xfrm>
                <a:off x="9067801" y="2669770"/>
                <a:ext cx="2569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/>
                  <a:t>Même boîte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algn="ctr"/>
                <a:r>
                  <a:rPr lang="fr-FR" sz="2400" dirty="0"/>
                  <a:t> </a:t>
                </a:r>
              </a:p>
              <a:p>
                <a:pPr algn="ctr"/>
                <a:r>
                  <a:rPr lang="fr-FR" sz="2400" dirty="0">
                    <a:sym typeface="Wingdings" pitchFamily="2" charset="2"/>
                  </a:rPr>
                  <a:t> garanti la corrélation des 13 boîtes</a:t>
                </a:r>
                <a:endParaRPr lang="fr-FR" sz="2400" dirty="0"/>
              </a:p>
              <a:p>
                <a:pPr algn="ctr"/>
                <a:endParaRPr lang="fr-FR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B8A304-F526-F440-9B86-CB9E47887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1" y="2669770"/>
                <a:ext cx="2569028" cy="2308324"/>
              </a:xfrm>
              <a:prstGeom prst="rect">
                <a:avLst/>
              </a:prstGeom>
              <a:blipFill>
                <a:blip r:embed="rId3"/>
                <a:stretch>
                  <a:fillRect t="-1639" r="-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8AAAB0DC-5E2B-B749-8176-52450E8DE4E2}"/>
              </a:ext>
            </a:extLst>
          </p:cNvPr>
          <p:cNvSpPr/>
          <p:nvPr/>
        </p:nvSpPr>
        <p:spPr>
          <a:xfrm>
            <a:off x="10199915" y="3145971"/>
            <a:ext cx="304800" cy="2830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65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7330</TotalTime>
  <Words>1051</Words>
  <Application>Microsoft Macintosh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cp:lastPrinted>2020-08-28T09:40:02Z</cp:lastPrinted>
  <dcterms:created xsi:type="dcterms:W3CDTF">2020-08-26T13:11:42Z</dcterms:created>
  <dcterms:modified xsi:type="dcterms:W3CDTF">2020-08-31T15:24:12Z</dcterms:modified>
</cp:coreProperties>
</file>