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5566-B369-DC03-B2EB-8DB4BF30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46AD6-E810-CA5C-E1DC-4D5AE560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AEC5-5DF3-4077-CBDF-581CC7F0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9C9A-9A28-F5E5-2343-D7E1EC0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D8106-61F1-A6F3-B9B0-3152FAB2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4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8B48-E98C-39C3-9A96-EC2500C7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534E5-7E87-87F3-EA87-F9891C0D9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C407-4FFD-7CAA-38C1-D8D91CCB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20E03-FC54-51DA-CC3A-73882377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B20C4-13AB-2B47-D9FC-4AFDF9F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A0D3E-B37D-2303-A6BA-7AA6FD45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3B27E-C046-DE4C-36A3-E5B461149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FC175-4215-06EB-B910-E6F70050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14C2-B6CF-8C8B-69D7-33DAFF1A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7597A-D72E-58BD-DB56-ABCBC00C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0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777E-26A8-6DB6-72BD-9D2B9B77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4C6-5BAB-6D6D-079E-76EA80F95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733D-9490-0D7D-7FBD-4251DA6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8682-A751-67B0-7CED-E58D30F2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4B2C-1967-E3AA-FCD2-C6F9D1E2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97B9-9DA1-3A89-4F01-AB1E0F4EE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0597-3C92-C2B9-EE83-B5655DC1B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E1144-F083-417D-7310-D6FDB0D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B144-D49A-C192-E16F-0E8B13BD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7E1-9626-7FC1-C388-493AD66B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7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B86B-E268-7A5C-0EFA-3D145B393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D738C-07A2-9755-5DD9-4BCF61CE6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FE1D-628D-B050-F362-F38A30EE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123F-C110-34CB-8634-1A047EC7B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A0A6-2E98-F566-FC22-E2C854BC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70482-EDB5-774F-94E4-A87FA1D3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2E99-0874-2E58-B5CD-B921C0B3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B5786-3226-A91B-B448-D45E5E80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AC67-59C3-B643-197E-27C3BB869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EF1F1-B5EE-A642-7939-38CA3F4C3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89985-5BD8-080D-0C94-B366F6C11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3B255-D703-0168-F37C-7AB43FBA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F41D5-473F-3401-1F17-E1BA47F1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472CC-7E75-97B0-B0BF-00A51797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3CE4-3DD0-5494-0D9E-77E57D28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6079-D450-9C53-26F5-01FA5ECB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CD5AF-7375-936B-6D93-332EE0E5C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8E18E-099A-1A16-4979-9B24435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2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E55E8-E6F5-F044-8B1A-0DAF77B4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8E9E6-9A56-134E-AA71-922EB2A3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91B85-55D3-1866-90FD-839EC19B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1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330A-464A-CF7B-44F5-1518BAA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FF30A-5D64-EA28-F14D-A92C95CAB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17F1B-9697-A547-0988-C9CDF0463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B52D9-FCF5-2DA6-F9AF-E737D20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4FC7-CBC8-DC91-04B1-F5685A2E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D7B91-AD23-C28B-3006-AFDB20D7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A9B6-5D34-4778-9926-00D31E16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57B13-06B2-57F9-80DB-0405A9EE3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8541E-47F9-F55F-0D9B-C17B8DB24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C4A03-DD2D-2754-E9DE-AFC121EF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3A97-68B0-1FDF-4DF6-19A28C4C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CEE3-9A28-16A6-D769-3659F0E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8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DF37A-8176-259D-1321-6ACDF1BC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A5D9A-6276-BA1C-098B-9C7EBDE2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6941E-65E6-931C-CF67-3A6A4670B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45819-A03D-4271-9226-BA86502D0F97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CF134-76E3-B1FD-00FD-D6747E506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C0C7-CC41-FB4E-9727-232CA9D40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1F74C-9705-4712-8168-4D719849D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6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2473E-8903-3D62-4611-969FC584F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4398D-17E7-701C-7BFB-414342862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Truman Forey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5/30/2025</a:t>
            </a:r>
          </a:p>
          <a:p>
            <a:pPr algn="l"/>
            <a:r>
              <a:rPr lang="en-US" sz="1100">
                <a:solidFill>
                  <a:schemeClr val="tx2"/>
                </a:solidFill>
              </a:rPr>
              <a:t>CSD 380</a:t>
            </a:r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7640CBCE-343D-4FC8-6854-40895390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323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1CEC4-1DF9-59C7-60DD-8D2ABA50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Intro – What is the ‘Technology Value Stream’?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C14D-2013-2AA1-4CD5-B18F49A06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‘technology value stream’ is the process required to turn a hypothetical request into a service or feature that provides value. </a:t>
            </a:r>
          </a:p>
          <a:p>
            <a:r>
              <a:rPr lang="en-US" sz="1800">
                <a:solidFill>
                  <a:schemeClr val="tx2"/>
                </a:solidFill>
              </a:rPr>
              <a:t>Can be applied to a variety of things – from a process as huge as creating an entire enterprise infrastructure to an action as small as troubleshooting a minor bug. </a:t>
            </a:r>
          </a:p>
          <a:p>
            <a:r>
              <a:rPr lang="en-US" sz="1800">
                <a:solidFill>
                  <a:schemeClr val="tx2"/>
                </a:solidFill>
              </a:rPr>
              <a:t>Since value is only created by providing services or features, it’s important to ensure that deployments are quick and don’t cause any disruptions.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4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62A8B3-FC2B-5314-C236-16A2C184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General Principles of Tech Value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9D758-FA83-3AA7-CF06-F77873D4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Technology Value Streams are built on the same values of General Value Streams.</a:t>
            </a:r>
          </a:p>
          <a:p>
            <a:r>
              <a:rPr lang="en-US" sz="1800">
                <a:solidFill>
                  <a:schemeClr val="tx2"/>
                </a:solidFill>
              </a:rPr>
              <a:t>These include: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Minimizing the time between a request being made and being fulfilled (aka lead time).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Making sure the goal/intended direction is clear and well-communicated.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An even distribution of work across all teams involved.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Ensuring defects are not passed to downstream work centers.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Constantly optimizing systems towards global goals.</a:t>
            </a:r>
          </a:p>
        </p:txBody>
      </p:sp>
    </p:spTree>
    <p:extLst>
      <p:ext uri="{BB962C8B-B14F-4D97-AF65-F5344CB8AC3E}">
        <p14:creationId xmlns:p14="http://schemas.microsoft.com/office/powerpoint/2010/main" val="2228605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26C-C55D-FC6D-5252-1FBF9BBA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 Processing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8A6B0-E799-FFF4-E791-EB12E6AEF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Lead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FDA64-37D9-428E-D0CD-E7770402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4023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What the customer(s) experience. Measures the time between a request is made and when the request is completed.</a:t>
            </a:r>
          </a:p>
          <a:p>
            <a:r>
              <a:rPr lang="en-US" dirty="0"/>
              <a:t>Shortening lead time is usually prioritized in order to improve the customer’s experience.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65802-AAB3-3F7E-AB2A-ACF72D5D4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0" dirty="0"/>
              <a:t>Processing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FAA2-2EC0-ED70-239D-73A270EED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4023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 What the developers experience. Measures the time between the start of work on a request and when the work is completed. </a:t>
            </a:r>
          </a:p>
          <a:p>
            <a:r>
              <a:rPr lang="en-US" dirty="0"/>
              <a:t>The ratio of lead time to processing time is a strong metric of efficiency, since requests generally shouldn’t be in the queue for longer than it takes to start work on it. </a:t>
            </a:r>
          </a:p>
        </p:txBody>
      </p:sp>
      <p:pic>
        <p:nvPicPr>
          <p:cNvPr id="8" name="Picture 7" descr="A green and purple line&#10;&#10;AI-generated content may be incorrect.">
            <a:extLst>
              <a:ext uri="{FF2B5EF4-FFF2-40B4-BE49-F238E27FC236}">
                <a16:creationId xmlns:a16="http://schemas.microsoft.com/office/drawing/2014/main" id="{864D9165-B661-A6FA-5377-F4F072C17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88" y="4907406"/>
            <a:ext cx="2987973" cy="16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FE092-4260-A401-080F-CE8FCEF1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Common Scenario: Month-Long Lead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802CA-1445-93A0-E6BB-63982B11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 Many organizations can find themselves in situations where it can take months in order to complete requests. </a:t>
            </a:r>
          </a:p>
          <a:p>
            <a:r>
              <a:rPr lang="en-US" sz="1800">
                <a:solidFill>
                  <a:schemeClr val="tx2"/>
                </a:solidFill>
              </a:rPr>
              <a:t>Can be caused by a variety of issues: 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Inflexible development processes and/or poor testing environments. 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Complicated systems of bureaucracy needed to start or finish work. 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Completely unpredictable issues, like system outages or employees getting sick. </a:t>
            </a:r>
          </a:p>
          <a:p>
            <a:r>
              <a:rPr lang="en-US" sz="1800">
                <a:solidFill>
                  <a:schemeClr val="tx2"/>
                </a:solidFill>
              </a:rPr>
              <a:t>This situation is bad for everyone: it puts unnecessary work and stress on developers while also providing a negative customer experience. </a:t>
            </a:r>
          </a:p>
        </p:txBody>
      </p:sp>
    </p:spTree>
    <p:extLst>
      <p:ext uri="{BB962C8B-B14F-4D97-AF65-F5344CB8AC3E}">
        <p14:creationId xmlns:p14="http://schemas.microsoft.com/office/powerpoint/2010/main" val="33255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24180-037D-F4F9-B1BF-FF5447F4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Ideal Scenario: Minute-Long Lead Times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5EF-EF42-1883-88CB-847BA07E1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 In an ideal world, developers are able to act quickly in order to push solutions within a matter of minutes or hours. </a:t>
            </a:r>
          </a:p>
          <a:p>
            <a:r>
              <a:rPr lang="en-US" sz="2000">
                <a:solidFill>
                  <a:schemeClr val="tx2"/>
                </a:solidFill>
              </a:rPr>
              <a:t>This can be done by utilizing automated systems, modular system architecture, and small, highly autonomous teams of developers.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This also helps make sure that failures are small-scale and don’t cause severe disruptions. </a:t>
            </a:r>
          </a:p>
          <a:p>
            <a:r>
              <a:rPr lang="en-US" sz="2000">
                <a:solidFill>
                  <a:schemeClr val="tx2"/>
                </a:solidFill>
              </a:rPr>
              <a:t>While we should try to reach this state of efficiency, it’s also an idealized circumstance that is unlikely to be fully reached or sustainable. </a:t>
            </a:r>
          </a:p>
        </p:txBody>
      </p:sp>
    </p:spTree>
    <p:extLst>
      <p:ext uri="{BB962C8B-B14F-4D97-AF65-F5344CB8AC3E}">
        <p14:creationId xmlns:p14="http://schemas.microsoft.com/office/powerpoint/2010/main" val="1643445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E7624-4095-1837-6D87-DBCFB7B4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33588-9C1C-83F2-BC52-CCB485532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Technology Value Streams are all about the process it takes to deliver a service or product.</a:t>
            </a:r>
          </a:p>
          <a:p>
            <a:r>
              <a:rPr lang="en-US" sz="1800">
                <a:solidFill>
                  <a:schemeClr val="tx2"/>
                </a:solidFill>
              </a:rPr>
              <a:t>Lowering Lean Times are the top priority to raise efficiency, while Processing Times are a good metric to reach that goal. </a:t>
            </a:r>
          </a:p>
          <a:p>
            <a:r>
              <a:rPr lang="en-US" sz="1800">
                <a:solidFill>
                  <a:schemeClr val="tx2"/>
                </a:solidFill>
              </a:rPr>
              <a:t>It’s critical to strive for highly efficient processes while also accepting that obstacles are likely to block those ambitions.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571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E035EF-2D3B-9E80-5C39-56666C70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Sources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7330-05CF-A707-48B1-A91EA7B36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Kim, Humble, Debois, &amp; Willis. </a:t>
            </a:r>
            <a:r>
              <a:rPr lang="en-US" sz="1800" i="1">
                <a:solidFill>
                  <a:schemeClr val="tx2"/>
                </a:solidFill>
              </a:rPr>
              <a:t>DevOps Handbook, 2</a:t>
            </a:r>
            <a:r>
              <a:rPr lang="en-US" sz="1800" i="1" baseline="30000">
                <a:solidFill>
                  <a:schemeClr val="tx2"/>
                </a:solidFill>
              </a:rPr>
              <a:t>nd</a:t>
            </a:r>
            <a:r>
              <a:rPr lang="en-US" sz="1800" i="1">
                <a:solidFill>
                  <a:schemeClr val="tx2"/>
                </a:solidFill>
              </a:rPr>
              <a:t> Edition</a:t>
            </a:r>
            <a:r>
              <a:rPr lang="en-US" sz="1800">
                <a:solidFill>
                  <a:schemeClr val="tx2"/>
                </a:solidFill>
              </a:rPr>
              <a:t>. ITRev.</a:t>
            </a:r>
          </a:p>
          <a:p>
            <a:r>
              <a:rPr lang="en-US" sz="1800">
                <a:solidFill>
                  <a:schemeClr val="tx2"/>
                </a:solidFill>
              </a:rPr>
              <a:t>https://insights.sei.cmu.edu/blog/taking-devsecops-to-the-next-level-with-value-stream-mapping/</a:t>
            </a:r>
          </a:p>
        </p:txBody>
      </p:sp>
    </p:spTree>
    <p:extLst>
      <p:ext uri="{BB962C8B-B14F-4D97-AF65-F5344CB8AC3E}">
        <p14:creationId xmlns:p14="http://schemas.microsoft.com/office/powerpoint/2010/main" val="39499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560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The Technology Value Stream</vt:lpstr>
      <vt:lpstr>Intro – What is the ‘Technology Value Stream’?</vt:lpstr>
      <vt:lpstr>General Principles of Tech Value Streams</vt:lpstr>
      <vt:lpstr>Lead Time vs Processing Time</vt:lpstr>
      <vt:lpstr>Common Scenario: Month-Long Lead Times</vt:lpstr>
      <vt:lpstr>Ideal Scenario: Minute-Long Lead Times</vt:lpstr>
      <vt:lpstr>Conclusion</vt:lpstr>
      <vt:lpstr>Sources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Truman Forey</dc:creator>
  <cp:lastModifiedBy>Truman Forey</cp:lastModifiedBy>
  <cp:revision>4</cp:revision>
  <dcterms:created xsi:type="dcterms:W3CDTF">2025-05-31T00:58:21Z</dcterms:created>
  <dcterms:modified xsi:type="dcterms:W3CDTF">2025-05-31T03:19:59Z</dcterms:modified>
</cp:coreProperties>
</file>