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2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755D-946D-44E9-1928-56DCBD9A1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845C-65B2-7866-E79D-DD6235A77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02150-2F38-8A52-FFBE-323C215C6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31AB-A168-4C6A-9FCF-5A11DC3C3F4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0976B-FB0F-2601-34A5-B08DAF1F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D1F34-3E86-4E86-2060-5A86984E5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CDA8-8692-4722-B68C-F7B48F8C3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6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0C9D-80E8-3882-B519-1A1D40FE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32EBE-C247-BD67-54DE-10BDBCCC0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1E403-2FC1-267B-E9C3-F3792099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31AB-A168-4C6A-9FCF-5A11DC3C3F4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4ADB5-4DAB-D901-B2C4-3FA9E9AB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872E9-AD79-F478-4CAA-E7037ECF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CDA8-8692-4722-B68C-F7B48F8C3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69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33893-D82E-BFC8-A7F6-7056717933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7E97E-9904-9A35-FF60-83C4DAD3B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29031-4B95-F695-5B39-4EE00C5D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31AB-A168-4C6A-9FCF-5A11DC3C3F4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074CA-8C0D-B998-813B-57343D37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C1B4B-6512-5E59-04A3-4613DC4A6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CDA8-8692-4722-B68C-F7B48F8C3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8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2B5C-4615-D16E-B917-BF4A8CF85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E6C9-3DDF-2A54-9B35-29F0FAA40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3E61B-4F47-65AA-983B-DE18FBBF6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31AB-A168-4C6A-9FCF-5A11DC3C3F4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22067-3010-4399-0386-1D5E8267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D1867-BA5B-4285-2395-71B690C6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CDA8-8692-4722-B68C-F7B48F8C3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2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9E42-E1B2-6B99-952A-FDEA9F08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06FF9-AB19-8FDD-1AF1-94CB56FB9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7C25A-3FC1-7E29-5C92-47F30610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31AB-A168-4C6A-9FCF-5A11DC3C3F4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A0F4D-DA7C-829A-284D-FF30BBEA5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8D2F3-05E9-5736-31F4-A23A8B6A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CDA8-8692-4722-B68C-F7B48F8C3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1BA3-94EB-B545-9BF6-1B051DCF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D914C-D176-4A38-8D4B-AC335C8BB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EE7F7-3E0D-1A06-FD60-FF9C30183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04D10-221F-F158-3376-52A089C99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31AB-A168-4C6A-9FCF-5A11DC3C3F4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3366F-86A3-3FD8-7886-B8DA8CBF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417B6-9000-1BF1-8C5E-DFEB23FB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CDA8-8692-4722-B68C-F7B48F8C3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1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BCD4-0DEE-16ED-8DDB-FBF18388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63CAC-9DA2-B0D2-924D-B0B0310A5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1D72C-E773-A451-F819-0A46B5829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F6120-D210-BA74-8C10-1F6477213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ED285-FCBF-9C56-2F34-62511CDE0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F2875-146E-709E-F670-7FF5CD818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31AB-A168-4C6A-9FCF-5A11DC3C3F4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032C61-35A9-3E6D-06EF-A431D28E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54300-7FC1-9CE6-034B-DD1950B2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CDA8-8692-4722-B68C-F7B48F8C3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9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DC79-5738-3B44-0888-A9C18F52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078CB-6BFF-D655-0B7B-83D127C4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31AB-A168-4C6A-9FCF-5A11DC3C3F4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C0054-4EB7-2DFB-731E-639C7D59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1BB2D-E520-5893-8F4F-D9B59A8C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CDA8-8692-4722-B68C-F7B48F8C3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5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B4B790-1C14-BF62-DB99-50037E5D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31AB-A168-4C6A-9FCF-5A11DC3C3F4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5DFF8-1635-8985-A5DB-2B3BF304F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88180-3361-84DE-784B-2DC21DC5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CDA8-8692-4722-B68C-F7B48F8C3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3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64A1C-D53D-DDC2-61DC-231F587D6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15620-367C-7A2F-830A-BD3FFC545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A481E-5875-1304-389F-AB4EFB26F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F7472-1E78-C45B-63B2-DA430FDD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31AB-A168-4C6A-9FCF-5A11DC3C3F4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153DB-5433-3C7A-6D2E-8DE8EF99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17751-BE65-FD21-6091-64747DAF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CDA8-8692-4722-B68C-F7B48F8C3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1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C3E3-FC84-578B-1C76-8401329C6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AD4EE-DBCD-B095-190E-C9D1D05C8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00724-4A61-5B9B-6C57-CF3D03529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F18AD-5438-DCE8-04F1-DBCC07D40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31AB-A168-4C6A-9FCF-5A11DC3C3F4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6BD76-5762-5153-6E29-62678DBE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63E26-81DD-A257-F073-62483EE9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1CDA8-8692-4722-B68C-F7B48F8C3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5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200535-95C2-7CC9-186A-4D5007DA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F2332-79A4-AB70-97CB-2BB5264A2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0ECF3-C71C-A68B-5838-E4BAD5A0B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4E31AB-A168-4C6A-9FCF-5A11DC3C3F4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28C9A-0F57-604A-6BE4-D859DDFBC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C6C0D-581D-C658-A1B2-C17DD0A71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21CDA8-8692-4722-B68C-F7B48F8C3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3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lertops.com/on-call-rotation/" TargetMode="External"/><Relationship Id="rId2" Type="http://schemas.openxmlformats.org/officeDocument/2006/relationships/hyperlink" Target="https://www.pagerduty.com/resources/incident-management-response/learn/call-rotations-schedul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4BD9A-2C2B-9758-48E7-1D73A73B3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Pager Rotations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739F3-AB1C-6083-20F5-0112E0EA1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Truman Forey</a:t>
            </a:r>
          </a:p>
          <a:p>
            <a:r>
              <a:rPr lang="en-US" sz="1700">
                <a:solidFill>
                  <a:schemeClr val="bg1"/>
                </a:solidFill>
              </a:rPr>
              <a:t>CSD-380</a:t>
            </a:r>
          </a:p>
          <a:p>
            <a:r>
              <a:rPr lang="en-US" sz="1700">
                <a:solidFill>
                  <a:schemeClr val="bg1"/>
                </a:solidFill>
              </a:rPr>
              <a:t>7-5-2025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501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E3189-ECF1-E035-A9CB-BC1A53D18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7400">
                <a:solidFill>
                  <a:schemeClr val="bg1"/>
                </a:solidFill>
              </a:rPr>
              <a:t>What Is A Pager Rotation?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E1B55-4464-8B47-4EEC-5C147D165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Even when application deployments go well, unexpected issues can happen at inconvenient times.</a:t>
            </a:r>
          </a:p>
          <a:p>
            <a:r>
              <a:rPr lang="en-US" sz="2000">
                <a:solidFill>
                  <a:schemeClr val="bg1"/>
                </a:solidFill>
              </a:rPr>
              <a:t>As such, there needs to be people who are on-call to address these issues when no one else is available.</a:t>
            </a:r>
          </a:p>
          <a:p>
            <a:r>
              <a:rPr lang="en-US" sz="2000">
                <a:solidFill>
                  <a:schemeClr val="bg1"/>
                </a:solidFill>
              </a:rPr>
              <a:t>Instead of a dedicated team, the on-call responsibilities goes in a rotation and cycles people in and out regularly.</a:t>
            </a:r>
          </a:p>
        </p:txBody>
      </p:sp>
    </p:spTree>
    <p:extLst>
      <p:ext uri="{BB962C8B-B14F-4D97-AF65-F5344CB8AC3E}">
        <p14:creationId xmlns:p14="http://schemas.microsoft.com/office/powerpoint/2010/main" val="353785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BE44F-2AF4-F796-2EE6-BDB3B991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sz="3700">
                <a:solidFill>
                  <a:schemeClr val="bg1"/>
                </a:solidFill>
              </a:rPr>
              <a:t>What Are The Benefits of a Rotation?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FA11F-D7BA-A94A-ADD3-1092A07E9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Improves group transparency and accountability when handling issues.</a:t>
            </a:r>
          </a:p>
          <a:p>
            <a:r>
              <a:rPr lang="en-US" sz="2000">
                <a:solidFill>
                  <a:schemeClr val="bg1"/>
                </a:solidFill>
              </a:rPr>
              <a:t>Creates and standardizes emergency plans ahead of time, so they can be executed effectively.</a:t>
            </a:r>
          </a:p>
          <a:p>
            <a:r>
              <a:rPr lang="en-US" sz="2000">
                <a:solidFill>
                  <a:schemeClr val="bg1"/>
                </a:solidFill>
              </a:rPr>
              <a:t>Helps prevents individual burnout from having a dedicated emergency team.</a:t>
            </a:r>
          </a:p>
          <a:p>
            <a:r>
              <a:rPr lang="en-US" sz="2000">
                <a:solidFill>
                  <a:schemeClr val="bg1"/>
                </a:solidFill>
              </a:rPr>
              <a:t>More satisfied customers, since any unexpected issues are handled faster.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986E9B-FDB3-8D83-261E-A240A7F26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en-US" sz="4000"/>
              <a:t>How to Set Up a Pager Rotation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DD8B1-5318-9EE6-9481-FD9751A01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276850" cy="4327261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A simple rotation can be setup using simple spreadsheet software.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Alternatively, specialized software can be used to automate these functions, like PagerDuty and Opsgenie.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Regardless of software used, information such as availability and contact info needs to be regularly updated.</a:t>
            </a:r>
          </a:p>
        </p:txBody>
      </p:sp>
    </p:spTree>
    <p:extLst>
      <p:ext uri="{BB962C8B-B14F-4D97-AF65-F5344CB8AC3E}">
        <p14:creationId xmlns:p14="http://schemas.microsoft.com/office/powerpoint/2010/main" val="1412340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1E47E-72B5-CA2C-47DA-2374CF89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Rotation Best Practices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D9E3B-F247-417B-CC05-5F4DAB2A7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Setting up availability should be easy to do for team members, and changes should be communicated to the team.</a:t>
            </a:r>
          </a:p>
          <a:p>
            <a:r>
              <a:rPr lang="en-US" sz="2600">
                <a:solidFill>
                  <a:schemeClr val="bg1"/>
                </a:solidFill>
              </a:rPr>
              <a:t>Aim for 24/7 coverage in the rotation.</a:t>
            </a:r>
          </a:p>
          <a:p>
            <a:r>
              <a:rPr lang="en-US" sz="2600">
                <a:solidFill>
                  <a:schemeClr val="bg1"/>
                </a:solidFill>
              </a:rPr>
              <a:t>People on rotation should have a variety of skills, so team members can react to emergencies they’re qualified for.</a:t>
            </a:r>
          </a:p>
          <a:p>
            <a:endParaRPr lang="en-US" sz="2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02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8EDA04-0B76-2C2E-0B3D-20F59598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5" y="1040400"/>
            <a:ext cx="7866060" cy="707886"/>
          </a:xfrm>
        </p:spPr>
        <p:txBody>
          <a:bodyPr anchor="b">
            <a:normAutofit/>
          </a:bodyPr>
          <a:lstStyle/>
          <a:p>
            <a:r>
              <a:rPr lang="en-US" sz="4000"/>
              <a:t>Possible Downsides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D59A9-CE53-18A8-698C-13719E94B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914" y="3070719"/>
            <a:ext cx="7866061" cy="2937969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Distributes the stress of a disrupted work-life balance across all members of a team – even if some individuals are unable to manage it.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Poor management can lead team members carrying more or less of their fair share of emergency calls.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Lack of coordination (especially leadership or authority) in emergency situations can lead to inefficient work.</a:t>
            </a:r>
          </a:p>
        </p:txBody>
      </p:sp>
    </p:spTree>
    <p:extLst>
      <p:ext uri="{BB962C8B-B14F-4D97-AF65-F5344CB8AC3E}">
        <p14:creationId xmlns:p14="http://schemas.microsoft.com/office/powerpoint/2010/main" val="307822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3115D-2EA1-C578-F04E-CB26B48B4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Conclusion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96243-1106-1EE5-4F0A-9F7B3D707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A pager rotation tasks all members of a team with the responsibility of responding to unexpected issues, instead of employing a static emergency response team.</a:t>
            </a:r>
          </a:p>
          <a:p>
            <a:r>
              <a:rPr lang="en-US" sz="2200">
                <a:solidFill>
                  <a:schemeClr val="bg1"/>
                </a:solidFill>
              </a:rPr>
              <a:t>Using a rotation of team members helps increase individual accountability and knowledge of the issues facing the application.</a:t>
            </a:r>
          </a:p>
          <a:p>
            <a:r>
              <a:rPr lang="en-US" sz="2200">
                <a:solidFill>
                  <a:schemeClr val="bg1"/>
                </a:solidFill>
              </a:rPr>
              <a:t>Rotations should have 24/7 coverage and have multiple people on-call who can respond to emergencies they’re capable of handling.</a:t>
            </a:r>
          </a:p>
        </p:txBody>
      </p:sp>
    </p:spTree>
    <p:extLst>
      <p:ext uri="{BB962C8B-B14F-4D97-AF65-F5344CB8AC3E}">
        <p14:creationId xmlns:p14="http://schemas.microsoft.com/office/powerpoint/2010/main" val="402878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EFF2C-6702-DCD2-3B10-543640A3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 sz="2800" dirty="0">
                <a:solidFill>
                  <a:schemeClr val="bg1"/>
                </a:solidFill>
              </a:rPr>
              <a:t>Sources Used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8A7C9-4570-FEE4-A844-482DB92E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>
                <a:solidFill>
                  <a:schemeClr val="bg1"/>
                </a:solidFill>
              </a:rPr>
              <a:t>Kim, Humble, Debois, &amp; Willis. </a:t>
            </a:r>
            <a:r>
              <a:rPr lang="en-US" sz="1800" i="1" dirty="0">
                <a:solidFill>
                  <a:schemeClr val="bg1"/>
                </a:solidFill>
              </a:rPr>
              <a:t>The DevOps Handbook, 2</a:t>
            </a:r>
            <a:r>
              <a:rPr lang="en-US" sz="1800" i="1" baseline="30000" dirty="0">
                <a:solidFill>
                  <a:schemeClr val="bg1"/>
                </a:solidFill>
              </a:rPr>
              <a:t>nd</a:t>
            </a:r>
            <a:r>
              <a:rPr lang="en-US" sz="1800" i="1" dirty="0">
                <a:solidFill>
                  <a:schemeClr val="bg1"/>
                </a:solidFill>
              </a:rPr>
              <a:t> Edition</a:t>
            </a:r>
            <a:r>
              <a:rPr lang="en-US" sz="1800" dirty="0">
                <a:solidFill>
                  <a:schemeClr val="bg1"/>
                </a:solidFill>
              </a:rPr>
              <a:t>. (2021). IT Revolution. </a:t>
            </a:r>
            <a:endParaRPr lang="en-US" sz="1800" b="0" i="0" dirty="0">
              <a:solidFill>
                <a:schemeClr val="bg1"/>
              </a:solidFill>
              <a:effectLst/>
            </a:endParaRPr>
          </a:p>
          <a:p>
            <a:pPr fontAlgn="base"/>
            <a:r>
              <a:rPr lang="en-US" sz="1800" u="sng" dirty="0">
                <a:solidFill>
                  <a:schemeClr val="bg1"/>
                </a:solidFill>
                <a:hlinkClick r:id="rId2"/>
              </a:rPr>
              <a:t>https://www.pagerduty.com/resources/incident-management-response/learn/call-rotations-schedules/</a:t>
            </a:r>
            <a:r>
              <a:rPr lang="en-US" sz="1800" dirty="0">
                <a:solidFill>
                  <a:schemeClr val="bg1"/>
                </a:solidFill>
              </a:rPr>
              <a:t> </a:t>
            </a:r>
            <a:endParaRPr lang="en-US" sz="1800" b="0" i="0" dirty="0">
              <a:solidFill>
                <a:schemeClr val="bg1"/>
              </a:solidFill>
              <a:effectLst/>
            </a:endParaRPr>
          </a:p>
          <a:p>
            <a:pPr fontAlgn="base"/>
            <a:r>
              <a:rPr lang="en-US" sz="1800" u="sng" dirty="0">
                <a:solidFill>
                  <a:schemeClr val="bg1"/>
                </a:solidFill>
                <a:hlinkClick r:id="rId3"/>
              </a:rPr>
              <a:t>https://alertops.com/on-call-rotation/</a:t>
            </a:r>
            <a:r>
              <a:rPr lang="en-US" sz="1800" dirty="0">
                <a:solidFill>
                  <a:schemeClr val="bg1"/>
                </a:solidFill>
              </a:rPr>
              <a:t> </a:t>
            </a:r>
            <a:endParaRPr lang="en-US" sz="1800" b="0" i="0" dirty="0">
              <a:solidFill>
                <a:schemeClr val="bg1"/>
              </a:solidFill>
              <a:effectLst/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96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410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Pager Rotations</vt:lpstr>
      <vt:lpstr>What Is A Pager Rotation?</vt:lpstr>
      <vt:lpstr>What Are The Benefits of a Rotation?</vt:lpstr>
      <vt:lpstr>How to Set Up a Pager Rotation</vt:lpstr>
      <vt:lpstr>Rotation Best Practices</vt:lpstr>
      <vt:lpstr>Possible Downsides</vt:lpstr>
      <vt:lpstr>Conclusion</vt:lpstr>
      <vt:lpstr>Sources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Truman Forey</dc:creator>
  <cp:lastModifiedBy>Truman Forey</cp:lastModifiedBy>
  <cp:revision>5</cp:revision>
  <dcterms:created xsi:type="dcterms:W3CDTF">2025-07-05T19:06:05Z</dcterms:created>
  <dcterms:modified xsi:type="dcterms:W3CDTF">2025-07-05T23:24:38Z</dcterms:modified>
</cp:coreProperties>
</file>