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9.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59" r:id="rId3"/>
    <p:sldId id="263" r:id="rId4"/>
    <p:sldId id="267" r:id="rId5"/>
    <p:sldId id="286" r:id="rId6"/>
    <p:sldId id="282" r:id="rId7"/>
    <p:sldId id="288" r:id="rId8"/>
    <p:sldId id="295" r:id="rId9"/>
    <p:sldId id="296" r:id="rId10"/>
    <p:sldId id="271" r:id="rId11"/>
    <p:sldId id="291" r:id="rId12"/>
    <p:sldId id="297" r:id="rId13"/>
    <p:sldId id="299" r:id="rId14"/>
    <p:sldId id="300" r:id="rId15"/>
    <p:sldId id="298" r:id="rId16"/>
    <p:sldId id="281"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685" autoAdjust="0"/>
  </p:normalViewPr>
  <p:slideViewPr>
    <p:cSldViewPr snapToGrid="0">
      <p:cViewPr varScale="1">
        <p:scale>
          <a:sx n="55" d="100"/>
          <a:sy n="55" d="100"/>
        </p:scale>
        <p:origin x="10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17F998B1-46DA-4997-8E12-19F0D049FB9D}"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DCE732DD-05D7-49E7-879F-9238802BCA7C}" type="slidenum">
              <a:rPr lang="zh-CN" altLang="en-US" smtClean="0"/>
              <a:t>‹#›</a:t>
            </a:fld>
            <a:endParaRPr lang="zh-CN" altLang="en-US"/>
          </a:p>
        </p:txBody>
      </p:sp>
    </p:spTree>
    <p:extLst>
      <p:ext uri="{BB962C8B-B14F-4D97-AF65-F5344CB8AC3E}">
        <p14:creationId xmlns:p14="http://schemas.microsoft.com/office/powerpoint/2010/main" val="141525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CE732DD-05D7-49E7-879F-9238802BCA7C}" type="slidenum">
              <a:rPr lang="zh-CN" altLang="en-US" smtClean="0"/>
              <a:t>1</a:t>
            </a:fld>
            <a:endParaRPr lang="zh-CN" altLang="en-US"/>
          </a:p>
        </p:txBody>
      </p:sp>
    </p:spTree>
    <p:extLst>
      <p:ext uri="{BB962C8B-B14F-4D97-AF65-F5344CB8AC3E}">
        <p14:creationId xmlns:p14="http://schemas.microsoft.com/office/powerpoint/2010/main" val="1073566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10</a:t>
            </a:fld>
            <a:endParaRPr lang="zh-CN" altLang="en-US"/>
          </a:p>
        </p:txBody>
      </p:sp>
    </p:spTree>
    <p:extLst>
      <p:ext uri="{BB962C8B-B14F-4D97-AF65-F5344CB8AC3E}">
        <p14:creationId xmlns:p14="http://schemas.microsoft.com/office/powerpoint/2010/main" val="423684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11</a:t>
            </a:fld>
            <a:endParaRPr lang="zh-CN" altLang="en-US"/>
          </a:p>
        </p:txBody>
      </p:sp>
    </p:spTree>
    <p:extLst>
      <p:ext uri="{BB962C8B-B14F-4D97-AF65-F5344CB8AC3E}">
        <p14:creationId xmlns:p14="http://schemas.microsoft.com/office/powerpoint/2010/main" val="86449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12</a:t>
            </a:fld>
            <a:endParaRPr lang="zh-CN" altLang="en-US"/>
          </a:p>
        </p:txBody>
      </p:sp>
    </p:spTree>
    <p:extLst>
      <p:ext uri="{BB962C8B-B14F-4D97-AF65-F5344CB8AC3E}">
        <p14:creationId xmlns:p14="http://schemas.microsoft.com/office/powerpoint/2010/main" val="390679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13</a:t>
            </a:fld>
            <a:endParaRPr lang="zh-CN" altLang="en-US"/>
          </a:p>
        </p:txBody>
      </p:sp>
    </p:spTree>
    <p:extLst>
      <p:ext uri="{BB962C8B-B14F-4D97-AF65-F5344CB8AC3E}">
        <p14:creationId xmlns:p14="http://schemas.microsoft.com/office/powerpoint/2010/main" val="362484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14</a:t>
            </a:fld>
            <a:endParaRPr lang="zh-CN" altLang="en-US"/>
          </a:p>
        </p:txBody>
      </p:sp>
    </p:spTree>
    <p:extLst>
      <p:ext uri="{BB962C8B-B14F-4D97-AF65-F5344CB8AC3E}">
        <p14:creationId xmlns:p14="http://schemas.microsoft.com/office/powerpoint/2010/main" val="397981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15</a:t>
            </a:fld>
            <a:endParaRPr lang="zh-CN" altLang="en-US"/>
          </a:p>
        </p:txBody>
      </p:sp>
    </p:spTree>
    <p:extLst>
      <p:ext uri="{BB962C8B-B14F-4D97-AF65-F5344CB8AC3E}">
        <p14:creationId xmlns:p14="http://schemas.microsoft.com/office/powerpoint/2010/main" val="277421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16</a:t>
            </a:fld>
            <a:endParaRPr lang="zh-CN" altLang="en-US"/>
          </a:p>
        </p:txBody>
      </p:sp>
    </p:spTree>
    <p:extLst>
      <p:ext uri="{BB962C8B-B14F-4D97-AF65-F5344CB8AC3E}">
        <p14:creationId xmlns:p14="http://schemas.microsoft.com/office/powerpoint/2010/main" val="177059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CE732DD-05D7-49E7-879F-9238802BCA7C}" type="slidenum">
              <a:rPr lang="zh-CN" altLang="en-US" smtClean="0"/>
              <a:t>2</a:t>
            </a:fld>
            <a:endParaRPr lang="zh-CN" altLang="en-US"/>
          </a:p>
        </p:txBody>
      </p:sp>
    </p:spTree>
    <p:extLst>
      <p:ext uri="{BB962C8B-B14F-4D97-AF65-F5344CB8AC3E}">
        <p14:creationId xmlns:p14="http://schemas.microsoft.com/office/powerpoint/2010/main" val="36491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3</a:t>
            </a:fld>
            <a:endParaRPr lang="zh-CN" altLang="en-US"/>
          </a:p>
        </p:txBody>
      </p:sp>
    </p:spTree>
    <p:extLst>
      <p:ext uri="{BB962C8B-B14F-4D97-AF65-F5344CB8AC3E}">
        <p14:creationId xmlns:p14="http://schemas.microsoft.com/office/powerpoint/2010/main" val="420492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4</a:t>
            </a:fld>
            <a:endParaRPr lang="zh-CN" altLang="en-US"/>
          </a:p>
        </p:txBody>
      </p:sp>
    </p:spTree>
    <p:extLst>
      <p:ext uri="{BB962C8B-B14F-4D97-AF65-F5344CB8AC3E}">
        <p14:creationId xmlns:p14="http://schemas.microsoft.com/office/powerpoint/2010/main" val="375118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5</a:t>
            </a:fld>
            <a:endParaRPr lang="zh-CN" altLang="en-US"/>
          </a:p>
        </p:txBody>
      </p:sp>
    </p:spTree>
    <p:extLst>
      <p:ext uri="{BB962C8B-B14F-4D97-AF65-F5344CB8AC3E}">
        <p14:creationId xmlns:p14="http://schemas.microsoft.com/office/powerpoint/2010/main" val="185818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DCE732DD-05D7-49E7-879F-9238802BCA7C}" type="slidenum">
              <a:rPr lang="zh-CN" altLang="en-US" smtClean="0"/>
              <a:t>6</a:t>
            </a:fld>
            <a:endParaRPr lang="zh-CN" altLang="en-US"/>
          </a:p>
        </p:txBody>
      </p:sp>
    </p:spTree>
    <p:extLst>
      <p:ext uri="{BB962C8B-B14F-4D97-AF65-F5344CB8AC3E}">
        <p14:creationId xmlns:p14="http://schemas.microsoft.com/office/powerpoint/2010/main" val="255940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7</a:t>
            </a:fld>
            <a:endParaRPr lang="zh-CN" altLang="en-US"/>
          </a:p>
        </p:txBody>
      </p:sp>
    </p:spTree>
    <p:extLst>
      <p:ext uri="{BB962C8B-B14F-4D97-AF65-F5344CB8AC3E}">
        <p14:creationId xmlns:p14="http://schemas.microsoft.com/office/powerpoint/2010/main" val="355635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8</a:t>
            </a:fld>
            <a:endParaRPr lang="zh-CN" altLang="en-US"/>
          </a:p>
        </p:txBody>
      </p:sp>
    </p:spTree>
    <p:extLst>
      <p:ext uri="{BB962C8B-B14F-4D97-AF65-F5344CB8AC3E}">
        <p14:creationId xmlns:p14="http://schemas.microsoft.com/office/powerpoint/2010/main" val="135598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DCE732DD-05D7-49E7-879F-9238802BCA7C}" type="slidenum">
              <a:rPr lang="zh-CN" altLang="en-US" smtClean="0"/>
              <a:t>9</a:t>
            </a:fld>
            <a:endParaRPr lang="zh-CN" altLang="en-US"/>
          </a:p>
        </p:txBody>
      </p:sp>
    </p:spTree>
    <p:extLst>
      <p:ext uri="{BB962C8B-B14F-4D97-AF65-F5344CB8AC3E}">
        <p14:creationId xmlns:p14="http://schemas.microsoft.com/office/powerpoint/2010/main" val="214764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0.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52.xml"/><Relationship Id="rId7"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Layout" Target="../slideLayouts/slideLayout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6.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PA_任意多边形 6"/>
          <p:cNvSpPr>
            <a:spLocks noEditPoints="1"/>
          </p:cNvSpPr>
          <p:nvPr>
            <p:custDataLst>
              <p:tags r:id="rId1"/>
            </p:custDataLst>
          </p:nvPr>
        </p:nvSpPr>
        <p:spPr bwMode="auto">
          <a:xfrm>
            <a:off x="5791200" y="1544124"/>
            <a:ext cx="609600" cy="791981"/>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21" name="PA_组合 20"/>
          <p:cNvGrpSpPr/>
          <p:nvPr>
            <p:custDataLst>
              <p:tags r:id="rId2"/>
            </p:custDataLst>
          </p:nvPr>
        </p:nvGrpSpPr>
        <p:grpSpPr>
          <a:xfrm>
            <a:off x="0" y="3928725"/>
            <a:ext cx="12192000" cy="72008"/>
            <a:chOff x="2190216" y="0"/>
            <a:chExt cx="7128792" cy="108012"/>
          </a:xfrm>
        </p:grpSpPr>
        <p:sp>
          <p:nvSpPr>
            <p:cNvPr id="104859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 name="副标题 2">
            <a:extLst>
              <a:ext uri="{FF2B5EF4-FFF2-40B4-BE49-F238E27FC236}">
                <a16:creationId xmlns:a16="http://schemas.microsoft.com/office/drawing/2014/main" id="{CAF485B8-2016-44F2-BBA2-72B5E5B46BD5}"/>
              </a:ext>
            </a:extLst>
          </p:cNvPr>
          <p:cNvSpPr>
            <a:spLocks noGrp="1"/>
          </p:cNvSpPr>
          <p:nvPr>
            <p:ph type="subTitle" idx="1"/>
          </p:nvPr>
        </p:nvSpPr>
        <p:spPr>
          <a:xfrm>
            <a:off x="1524000" y="4248150"/>
            <a:ext cx="9144000" cy="552450"/>
          </a:xfrm>
        </p:spPr>
        <p:txBody>
          <a:bodyPr>
            <a:normAutofit fontScale="92500"/>
          </a:bodyPr>
          <a:lstStyle/>
          <a:p>
            <a:r>
              <a:rPr lang="en-US" altLang="zh-CN" sz="2800" dirty="0">
                <a:ea typeface="微软雅黑" panose="020B0503020204020204" pitchFamily="34" charset="-122"/>
              </a:rPr>
              <a:t>Adversarial Policy Gradient for Deep Learning Image Augmentation</a:t>
            </a:r>
          </a:p>
        </p:txBody>
      </p:sp>
      <p:grpSp>
        <p:nvGrpSpPr>
          <p:cNvPr id="25" name="PA_组合 23">
            <a:extLst>
              <a:ext uri="{FF2B5EF4-FFF2-40B4-BE49-F238E27FC236}">
                <a16:creationId xmlns:a16="http://schemas.microsoft.com/office/drawing/2014/main" id="{E905D4B0-1581-43D5-A621-3C349103AD12}"/>
              </a:ext>
            </a:extLst>
          </p:cNvPr>
          <p:cNvGrpSpPr/>
          <p:nvPr>
            <p:custDataLst>
              <p:tags r:id="rId3"/>
            </p:custDataLst>
          </p:nvPr>
        </p:nvGrpSpPr>
        <p:grpSpPr>
          <a:xfrm>
            <a:off x="4121342" y="5296939"/>
            <a:ext cx="360000" cy="360000"/>
            <a:chOff x="801291" y="3535885"/>
            <a:chExt cx="219347" cy="219347"/>
          </a:xfrm>
        </p:grpSpPr>
        <p:sp>
          <p:nvSpPr>
            <p:cNvPr id="26" name="Oval 10">
              <a:extLst>
                <a:ext uri="{FF2B5EF4-FFF2-40B4-BE49-F238E27FC236}">
                  <a16:creationId xmlns:a16="http://schemas.microsoft.com/office/drawing/2014/main" id="{5CB10257-30EF-4D42-9C98-679D10DFC6FA}"/>
                </a:ext>
              </a:extLst>
            </p:cNvPr>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grpSp>
          <p:nvGrpSpPr>
            <p:cNvPr id="27" name="组合 25">
              <a:extLst>
                <a:ext uri="{FF2B5EF4-FFF2-40B4-BE49-F238E27FC236}">
                  <a16:creationId xmlns:a16="http://schemas.microsoft.com/office/drawing/2014/main" id="{F5000BF2-893E-440C-9AB6-A127A3D97683}"/>
                </a:ext>
              </a:extLst>
            </p:cNvPr>
            <p:cNvGrpSpPr/>
            <p:nvPr/>
          </p:nvGrpSpPr>
          <p:grpSpPr>
            <a:xfrm>
              <a:off x="860980" y="3583766"/>
              <a:ext cx="100336" cy="114060"/>
              <a:chOff x="860980" y="3583766"/>
              <a:chExt cx="100336" cy="114060"/>
            </a:xfrm>
          </p:grpSpPr>
          <p:sp>
            <p:nvSpPr>
              <p:cNvPr id="28" name="Freeform 12">
                <a:extLst>
                  <a:ext uri="{FF2B5EF4-FFF2-40B4-BE49-F238E27FC236}">
                    <a16:creationId xmlns:a16="http://schemas.microsoft.com/office/drawing/2014/main" id="{2B1897F6-3796-48BE-AEF3-7BD69700CD9F}"/>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sp>
            <p:nvSpPr>
              <p:cNvPr id="29" name="Freeform 13">
                <a:extLst>
                  <a:ext uri="{FF2B5EF4-FFF2-40B4-BE49-F238E27FC236}">
                    <a16:creationId xmlns:a16="http://schemas.microsoft.com/office/drawing/2014/main" id="{48E74832-A455-4F87-A384-4EC0FDF8F715}"/>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grpSp>
      </p:grpSp>
      <p:grpSp>
        <p:nvGrpSpPr>
          <p:cNvPr id="30" name="PA_组合 14">
            <a:extLst>
              <a:ext uri="{FF2B5EF4-FFF2-40B4-BE49-F238E27FC236}">
                <a16:creationId xmlns:a16="http://schemas.microsoft.com/office/drawing/2014/main" id="{6FCBCE4E-055E-4FF4-AF93-F0E74CBF8FDC}"/>
              </a:ext>
            </a:extLst>
          </p:cNvPr>
          <p:cNvGrpSpPr/>
          <p:nvPr>
            <p:custDataLst>
              <p:tags r:id="rId4"/>
            </p:custDataLst>
          </p:nvPr>
        </p:nvGrpSpPr>
        <p:grpSpPr bwMode="auto">
          <a:xfrm>
            <a:off x="6407739" y="5293322"/>
            <a:ext cx="360000" cy="360000"/>
            <a:chOff x="4248" y="3024"/>
            <a:chExt cx="600" cy="599"/>
          </a:xfrm>
        </p:grpSpPr>
        <p:sp>
          <p:nvSpPr>
            <p:cNvPr id="31" name="Oval 15">
              <a:extLst>
                <a:ext uri="{FF2B5EF4-FFF2-40B4-BE49-F238E27FC236}">
                  <a16:creationId xmlns:a16="http://schemas.microsoft.com/office/drawing/2014/main" id="{981CB035-9C44-47C2-88FB-30B0F256BC6E}"/>
                </a:ext>
              </a:extLst>
            </p:cNvPr>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grpSp>
          <p:nvGrpSpPr>
            <p:cNvPr id="32" name="Group 16">
              <a:extLst>
                <a:ext uri="{FF2B5EF4-FFF2-40B4-BE49-F238E27FC236}">
                  <a16:creationId xmlns:a16="http://schemas.microsoft.com/office/drawing/2014/main" id="{253CA0ED-469E-4881-81D7-0A011F772D5E}"/>
                </a:ext>
              </a:extLst>
            </p:cNvPr>
            <p:cNvGrpSpPr/>
            <p:nvPr/>
          </p:nvGrpSpPr>
          <p:grpSpPr bwMode="auto">
            <a:xfrm>
              <a:off x="4441" y="3144"/>
              <a:ext cx="215" cy="345"/>
              <a:chOff x="4441" y="3144"/>
              <a:chExt cx="215" cy="345"/>
            </a:xfrm>
          </p:grpSpPr>
          <p:sp>
            <p:nvSpPr>
              <p:cNvPr id="33" name="Freeform 17">
                <a:extLst>
                  <a:ext uri="{FF2B5EF4-FFF2-40B4-BE49-F238E27FC236}">
                    <a16:creationId xmlns:a16="http://schemas.microsoft.com/office/drawing/2014/main" id="{25D181AA-618F-4938-8586-AB4D9F42F027}"/>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sp>
            <p:nvSpPr>
              <p:cNvPr id="34" name="Freeform 18">
                <a:extLst>
                  <a:ext uri="{FF2B5EF4-FFF2-40B4-BE49-F238E27FC236}">
                    <a16:creationId xmlns:a16="http://schemas.microsoft.com/office/drawing/2014/main" id="{8529A553-6CCD-44C8-BF2C-D57F25C0DA7F}"/>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grpSp>
      </p:grpSp>
      <p:sp>
        <p:nvSpPr>
          <p:cNvPr id="35" name="PA_文本框 19">
            <a:extLst>
              <a:ext uri="{FF2B5EF4-FFF2-40B4-BE49-F238E27FC236}">
                <a16:creationId xmlns:a16="http://schemas.microsoft.com/office/drawing/2014/main" id="{BAFDAA3E-24F7-4665-98C9-BC9CD4177A90}"/>
              </a:ext>
            </a:extLst>
          </p:cNvPr>
          <p:cNvSpPr txBox="1">
            <a:spLocks noChangeArrowheads="1"/>
          </p:cNvSpPr>
          <p:nvPr>
            <p:custDataLst>
              <p:tags r:id="rId5"/>
            </p:custDataLst>
          </p:nvPr>
        </p:nvSpPr>
        <p:spPr bwMode="auto">
          <a:xfrm>
            <a:off x="4501142" y="5246107"/>
            <a:ext cx="1107996" cy="461665"/>
          </a:xfrm>
          <a:prstGeom prst="rect">
            <a:avLst/>
          </a:prstGeom>
          <a:noFill/>
          <a:ln>
            <a:noFill/>
          </a:ln>
          <a:effectLst/>
        </p:spPr>
        <p:txBody>
          <a:bodyPr wrap="none">
            <a:spAutoFit/>
          </a:bodyPr>
          <a:lstStyle/>
          <a:p>
            <a:pPr defTabSz="1218565"/>
            <a:r>
              <a:rPr lang="zh-CN" altLang="en-US" sz="2400" dirty="0">
                <a:solidFill>
                  <a:srgbClr val="333333">
                    <a:lumMod val="65000"/>
                    <a:lumOff val="35000"/>
                  </a:srgbClr>
                </a:solidFill>
                <a:latin typeface="微软雅黑" panose="020B0503020204020204" charset="-122"/>
                <a:ea typeface="微软雅黑" panose="020B0503020204020204" charset="-122"/>
              </a:rPr>
              <a:t>刘庭烽</a:t>
            </a:r>
            <a:endParaRPr lang="en-US" altLang="zh-CN" sz="2400" dirty="0">
              <a:solidFill>
                <a:srgbClr val="333333">
                  <a:lumMod val="65000"/>
                  <a:lumOff val="35000"/>
                </a:srgbClr>
              </a:solidFill>
              <a:latin typeface="微软雅黑" panose="020B0503020204020204" charset="-122"/>
              <a:ea typeface="微软雅黑" panose="020B0503020204020204" charset="-122"/>
            </a:endParaRPr>
          </a:p>
        </p:txBody>
      </p:sp>
      <p:sp>
        <p:nvSpPr>
          <p:cNvPr id="36" name="PA_文本框 20">
            <a:extLst>
              <a:ext uri="{FF2B5EF4-FFF2-40B4-BE49-F238E27FC236}">
                <a16:creationId xmlns:a16="http://schemas.microsoft.com/office/drawing/2014/main" id="{29815039-319F-410D-80A1-45CA059EE4B2}"/>
              </a:ext>
            </a:extLst>
          </p:cNvPr>
          <p:cNvSpPr txBox="1">
            <a:spLocks noChangeArrowheads="1"/>
          </p:cNvSpPr>
          <p:nvPr>
            <p:custDataLst>
              <p:tags r:id="rId6"/>
            </p:custDataLst>
          </p:nvPr>
        </p:nvSpPr>
        <p:spPr bwMode="auto">
          <a:xfrm>
            <a:off x="6787539" y="5246107"/>
            <a:ext cx="1814920" cy="461665"/>
          </a:xfrm>
          <a:prstGeom prst="rect">
            <a:avLst/>
          </a:prstGeom>
          <a:noFill/>
          <a:ln>
            <a:noFill/>
          </a:ln>
          <a:effectLst/>
        </p:spPr>
        <p:txBody>
          <a:bodyPr wrap="none">
            <a:spAutoFit/>
          </a:bodyPr>
          <a:lstStyle/>
          <a:p>
            <a:pPr defTabSz="1218565"/>
            <a:r>
              <a:rPr lang="en-US" altLang="zh-CN" sz="2400" dirty="0">
                <a:solidFill>
                  <a:srgbClr val="333333">
                    <a:lumMod val="65000"/>
                    <a:lumOff val="35000"/>
                  </a:srgbClr>
                </a:solidFill>
                <a:latin typeface="微软雅黑" panose="020B0503020204020204" charset="-122"/>
                <a:ea typeface="微软雅黑" panose="020B0503020204020204" charset="-122"/>
              </a:rPr>
              <a:t>191250093</a:t>
            </a:r>
          </a:p>
        </p:txBody>
      </p:sp>
      <p:sp>
        <p:nvSpPr>
          <p:cNvPr id="24" name="文本框 23">
            <a:extLst>
              <a:ext uri="{FF2B5EF4-FFF2-40B4-BE49-F238E27FC236}">
                <a16:creationId xmlns:a16="http://schemas.microsoft.com/office/drawing/2014/main" id="{239B1878-F429-47D1-8749-0141291304EF}"/>
              </a:ext>
            </a:extLst>
          </p:cNvPr>
          <p:cNvSpPr txBox="1"/>
          <p:nvPr/>
        </p:nvSpPr>
        <p:spPr>
          <a:xfrm>
            <a:off x="169762" y="2858356"/>
            <a:ext cx="11852475" cy="923330"/>
          </a:xfrm>
          <a:prstGeom prst="rect">
            <a:avLst/>
          </a:prstGeom>
          <a:noFill/>
        </p:spPr>
        <p:txBody>
          <a:bodyPr wrap="square" rtlCol="0" anchor="t">
            <a:spAutoFit/>
          </a:bodyPr>
          <a:lstStyle/>
          <a:p>
            <a:pPr algn="ctr" defTabSz="1218565"/>
            <a:r>
              <a:rPr lang="zh-CN" altLang="en-US" sz="5400" dirty="0">
                <a:ln w="6350">
                  <a:noFill/>
                </a:ln>
                <a:latin typeface="华文行楷" panose="02010800040101010101" pitchFamily="2" charset="-122"/>
                <a:ea typeface="华文行楷" panose="02010800040101010101" pitchFamily="2" charset="-122"/>
                <a:sym typeface="+mn-ea"/>
              </a:rPr>
              <a:t>用于深度学习图像增强的对抗策略梯度</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8584"/>
                                        </p:tgtEl>
                                        <p:attrNameLst>
                                          <p:attrName>style.visibility</p:attrName>
                                        </p:attrNameLst>
                                      </p:cBhvr>
                                      <p:to>
                                        <p:strVal val="visible"/>
                                      </p:to>
                                    </p:set>
                                    <p:anim to="" calcmode="lin" valueType="num">
                                      <p:cBhvr>
                                        <p:cTn id="7" dur="700" fill="hold">
                                          <p:stCondLst>
                                            <p:cond delay="0"/>
                                          </p:stCondLst>
                                        </p:cTn>
                                        <p:tgtEl>
                                          <p:spTgt spid="104858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858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858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8584"/>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to=""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to="" calcmode="lin" valueType="num">
                                      <p:cBhvr>
                                        <p:cTn id="19" dur="700" fill="hold">
                                          <p:stCondLst>
                                            <p:cond delay="0"/>
                                          </p:stCondLst>
                                        </p:cTn>
                                        <p:tgtEl>
                                          <p:spTgt spid="25"/>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5"/>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5"/>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5"/>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 to="" calcmode="lin" valueType="num">
                                      <p:cBhvr>
                                        <p:cTn id="25" dur="700" fill="hold">
                                          <p:stCondLst>
                                            <p:cond delay="0"/>
                                          </p:stCondLst>
                                        </p:cTn>
                                        <p:tgtEl>
                                          <p:spTgt spid="3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3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3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3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700" fill="hold">
                                          <p:stCondLst>
                                            <p:cond delay="0"/>
                                          </p:stCondLst>
                                        </p:cTn>
                                        <p:tgtEl>
                                          <p:spTgt spid="35"/>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35"/>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35"/>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35"/>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36"/>
                                        </p:tgtEl>
                                        <p:attrNameLst>
                                          <p:attrName>style.visibility</p:attrName>
                                        </p:attrNameLst>
                                      </p:cBhvr>
                                      <p:to>
                                        <p:strVal val="visible"/>
                                      </p:to>
                                    </p:set>
                                    <p:anim to="" calcmode="lin" valueType="num">
                                      <p:cBhvr>
                                        <p:cTn id="37"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bldLvl="0" animBg="1"/>
      <p:bldP spid="35" grpId="0" bldLvl="0" animBg="1"/>
      <p:bldP spid="3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PA_矩形 38"/>
          <p:cNvSpPr/>
          <p:nvPr>
            <p:custDataLst>
              <p:tags r:id="rId1"/>
            </p:custDataLst>
          </p:nvPr>
        </p:nvSpPr>
        <p:spPr>
          <a:xfrm>
            <a:off x="7301230" y="2466340"/>
            <a:ext cx="3562350" cy="830997"/>
          </a:xfrm>
          <a:prstGeom prst="rect">
            <a:avLst/>
          </a:prstGeom>
        </p:spPr>
        <p:txBody>
          <a:bodyPr wrap="square">
            <a:spAutoFit/>
          </a:bodyPr>
          <a:lstStyle/>
          <a:p>
            <a:pPr lvl="0" algn="l" defTabSz="1218565">
              <a:buClrTx/>
              <a:buSzTx/>
              <a:buFontTx/>
            </a:pPr>
            <a:r>
              <a:rPr lang="zh-CN" altLang="en-US" sz="4800" dirty="0">
                <a:ln w="6350">
                  <a:noFill/>
                </a:ln>
                <a:latin typeface="华文行楷" panose="02010800040101010101" pitchFamily="2" charset="-122"/>
                <a:ea typeface="华文行楷" panose="02010800040101010101" pitchFamily="2" charset="-122"/>
                <a:sym typeface="+mn-ea"/>
              </a:rPr>
              <a:t>实现</a:t>
            </a:r>
          </a:p>
        </p:txBody>
      </p:sp>
      <p:sp>
        <p:nvSpPr>
          <p:cNvPr id="1048622" name="PA_矩形 40"/>
          <p:cNvSpPr/>
          <p:nvPr>
            <p:custDataLst>
              <p:tags r:id="rId2"/>
            </p:custDataLst>
          </p:nvPr>
        </p:nvSpPr>
        <p:spPr>
          <a:xfrm>
            <a:off x="6096000" y="2466340"/>
            <a:ext cx="1201420" cy="830997"/>
          </a:xfrm>
          <a:prstGeom prst="rect">
            <a:avLst/>
          </a:prstGeom>
        </p:spPr>
        <p:txBody>
          <a:bodyPr wrap="square">
            <a:spAutoFit/>
          </a:bodyPr>
          <a:lstStyle/>
          <a:p>
            <a:pPr lvl="0" algn="ctr" defTabSz="1218565">
              <a:buClrTx/>
              <a:buSzTx/>
              <a:buFontTx/>
            </a:pPr>
            <a:r>
              <a:rPr lang="zh-CN" altLang="en-US" sz="4800" dirty="0">
                <a:ln w="6350">
                  <a:noFill/>
                </a:ln>
                <a:latin typeface="华文行楷" panose="02010800040101010101" pitchFamily="2" charset="-122"/>
                <a:ea typeface="华文行楷" panose="02010800040101010101" pitchFamily="2" charset="-122"/>
                <a:sym typeface="+mn-ea"/>
              </a:rPr>
              <a:t>三</a:t>
            </a:r>
            <a:r>
              <a:rPr lang="zh-CN" altLang="en-US" sz="4000" b="1" dirty="0">
                <a:ln w="6350">
                  <a:noFill/>
                </a:ln>
                <a:latin typeface="Impact" panose="020B0806030902050204" pitchFamily="34" charset="0"/>
                <a:ea typeface="微软雅黑" panose="020B0503020204020204" charset="-122"/>
                <a:sym typeface="+mn-ea"/>
              </a:rPr>
              <a:t>  </a:t>
            </a:r>
            <a:endParaRPr lang="zh-CN" altLang="en-US" sz="4000" b="1" dirty="0">
              <a:ln w="6350">
                <a:noFill/>
              </a:ln>
              <a:solidFill>
                <a:schemeClr val="tx1"/>
              </a:solidFill>
              <a:latin typeface="微软雅黑" panose="020B0503020204020204" charset="-122"/>
              <a:ea typeface="微软雅黑" panose="020B0503020204020204" charset="-122"/>
            </a:endParaRPr>
          </a:p>
        </p:txBody>
      </p:sp>
      <p:grpSp>
        <p:nvGrpSpPr>
          <p:cNvPr id="53" name="PA_组合 46"/>
          <p:cNvGrpSpPr/>
          <p:nvPr>
            <p:custDataLst>
              <p:tags r:id="rId3"/>
            </p:custDataLst>
          </p:nvPr>
        </p:nvGrpSpPr>
        <p:grpSpPr>
          <a:xfrm>
            <a:off x="0" y="3356992"/>
            <a:ext cx="12192000" cy="72008"/>
            <a:chOff x="2190216" y="0"/>
            <a:chExt cx="7128792" cy="108012"/>
          </a:xfrm>
        </p:grpSpPr>
        <p:sp>
          <p:nvSpPr>
            <p:cNvPr id="1048623"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4"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5"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6"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7"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8"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8621"/>
                                        </p:tgtEl>
                                        <p:attrNameLst>
                                          <p:attrName>style.visibility</p:attrName>
                                        </p:attrNameLst>
                                      </p:cBhvr>
                                      <p:to>
                                        <p:strVal val="visible"/>
                                      </p:to>
                                    </p:set>
                                    <p:anim to="" calcmode="lin" valueType="num">
                                      <p:cBhvr>
                                        <p:cTn id="7" dur="700" fill="hold">
                                          <p:stCondLst>
                                            <p:cond delay="0"/>
                                          </p:stCondLst>
                                        </p:cTn>
                                        <p:tgtEl>
                                          <p:spTgt spid="10486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86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86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86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048622"/>
                                        </p:tgtEl>
                                        <p:attrNameLst>
                                          <p:attrName>style.visibility</p:attrName>
                                        </p:attrNameLst>
                                      </p:cBhvr>
                                      <p:to>
                                        <p:strVal val="visible"/>
                                      </p:to>
                                    </p:set>
                                    <p:anim to="" calcmode="lin" valueType="num">
                                      <p:cBhvr>
                                        <p:cTn id="13" dur="700" fill="hold">
                                          <p:stCondLst>
                                            <p:cond delay="0"/>
                                          </p:stCondLst>
                                        </p:cTn>
                                        <p:tgtEl>
                                          <p:spTgt spid="104862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4862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4862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48622"/>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to="" calcmode="lin" valueType="num">
                                      <p:cBhvr>
                                        <p:cTn id="19"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算法流程</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pic>
        <p:nvPicPr>
          <p:cNvPr id="3" name="内容占位符 2">
            <a:extLst>
              <a:ext uri="{FF2B5EF4-FFF2-40B4-BE49-F238E27FC236}">
                <a16:creationId xmlns:a16="http://schemas.microsoft.com/office/drawing/2014/main" id="{336A0CEE-3D90-4F2E-A533-FBB23E8D430A}"/>
              </a:ext>
            </a:extLst>
          </p:cNvPr>
          <p:cNvPicPr>
            <a:picLocks noGrp="1" noChangeAspect="1"/>
          </p:cNvPicPr>
          <p:nvPr>
            <p:ph sz="half" idx="1"/>
          </p:nvPr>
        </p:nvPicPr>
        <p:blipFill>
          <a:blip r:embed="rId5"/>
          <a:stretch>
            <a:fillRect/>
          </a:stretch>
        </p:blipFill>
        <p:spPr>
          <a:xfrm>
            <a:off x="2857598" y="1162050"/>
            <a:ext cx="6476803" cy="5488589"/>
          </a:xfrm>
        </p:spPr>
      </p:pic>
    </p:spTree>
    <p:extLst>
      <p:ext uri="{BB962C8B-B14F-4D97-AF65-F5344CB8AC3E}">
        <p14:creationId xmlns:p14="http://schemas.microsoft.com/office/powerpoint/2010/main" val="40311896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实现细节</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在数据输入的处理上，</a:t>
            </a:r>
            <a:r>
              <a:rPr lang="zh-CN" altLang="en-US" b="1" dirty="0">
                <a:solidFill>
                  <a:srgbClr val="FF0000"/>
                </a:solidFill>
              </a:rPr>
              <a:t>我参考了论文提供的源码框架</a:t>
            </a:r>
            <a:r>
              <a:rPr lang="zh-CN" altLang="en-US" b="1" dirty="0"/>
              <a:t>，使用源码框架中关于图像数据预处理的模块该模块处理图像输入，并生成内部类</a:t>
            </a:r>
            <a:r>
              <a:rPr lang="en-US" altLang="zh-CN" b="1" dirty="0" err="1"/>
              <a:t>MURADataset</a:t>
            </a:r>
            <a:r>
              <a:rPr lang="zh-CN" altLang="en-US" b="1" dirty="0"/>
              <a:t>的实例。下图为</a:t>
            </a:r>
            <a:r>
              <a:rPr lang="en-US" altLang="zh-CN" b="1" dirty="0" err="1"/>
              <a:t>MURADataset</a:t>
            </a:r>
            <a:r>
              <a:rPr lang="zh-CN" altLang="en-US" b="1" dirty="0"/>
              <a:t>类的定义。</a:t>
            </a:r>
            <a:endParaRPr lang="en-US" altLang="zh-CN" b="1" dirty="0"/>
          </a:p>
          <a:p>
            <a:endParaRPr lang="en-US" altLang="zh-CN" b="1" dirty="0"/>
          </a:p>
        </p:txBody>
      </p:sp>
      <p:pic>
        <p:nvPicPr>
          <p:cNvPr id="8" name="图片 7">
            <a:extLst>
              <a:ext uri="{FF2B5EF4-FFF2-40B4-BE49-F238E27FC236}">
                <a16:creationId xmlns:a16="http://schemas.microsoft.com/office/drawing/2014/main" id="{400383DB-6670-4647-A621-DE6584FA2041}"/>
              </a:ext>
            </a:extLst>
          </p:cNvPr>
          <p:cNvPicPr>
            <a:picLocks noChangeAspect="1"/>
          </p:cNvPicPr>
          <p:nvPr/>
        </p:nvPicPr>
        <p:blipFill>
          <a:blip r:embed="rId5"/>
          <a:stretch>
            <a:fillRect/>
          </a:stretch>
        </p:blipFill>
        <p:spPr>
          <a:xfrm>
            <a:off x="2665504" y="2637345"/>
            <a:ext cx="6850382" cy="3539618"/>
          </a:xfrm>
          <a:prstGeom prst="rect">
            <a:avLst/>
          </a:prstGeom>
        </p:spPr>
      </p:pic>
    </p:spTree>
    <p:extLst>
      <p:ext uri="{BB962C8B-B14F-4D97-AF65-F5344CB8AC3E}">
        <p14:creationId xmlns:p14="http://schemas.microsoft.com/office/powerpoint/2010/main" val="316319833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实现细节</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在模型训练上，</a:t>
            </a:r>
            <a:r>
              <a:rPr lang="zh-CN" altLang="en-US" b="1" dirty="0">
                <a:solidFill>
                  <a:srgbClr val="FF0000"/>
                </a:solidFill>
              </a:rPr>
              <a:t>我自主实现了模型训练中两个最关键的步骤</a:t>
            </a:r>
            <a:r>
              <a:rPr lang="zh-CN" altLang="en-US" b="1" dirty="0"/>
              <a:t>：策略梯度训练和奖励函数设置。下图为策略梯度训练的方法。</a:t>
            </a:r>
            <a:endParaRPr lang="en-US" altLang="zh-CN" b="1" dirty="0"/>
          </a:p>
        </p:txBody>
      </p:sp>
      <p:pic>
        <p:nvPicPr>
          <p:cNvPr id="3" name="图片 2">
            <a:extLst>
              <a:ext uri="{FF2B5EF4-FFF2-40B4-BE49-F238E27FC236}">
                <a16:creationId xmlns:a16="http://schemas.microsoft.com/office/drawing/2014/main" id="{EB7AABCD-7DC9-4B75-9E99-B4D444FEC95A}"/>
              </a:ext>
            </a:extLst>
          </p:cNvPr>
          <p:cNvPicPr>
            <a:picLocks noChangeAspect="1"/>
          </p:cNvPicPr>
          <p:nvPr/>
        </p:nvPicPr>
        <p:blipFill>
          <a:blip r:embed="rId5"/>
          <a:stretch>
            <a:fillRect/>
          </a:stretch>
        </p:blipFill>
        <p:spPr>
          <a:xfrm>
            <a:off x="2130957" y="2400036"/>
            <a:ext cx="7930085" cy="4006162"/>
          </a:xfrm>
          <a:prstGeom prst="rect">
            <a:avLst/>
          </a:prstGeom>
        </p:spPr>
      </p:pic>
    </p:spTree>
    <p:extLst>
      <p:ext uri="{BB962C8B-B14F-4D97-AF65-F5344CB8AC3E}">
        <p14:creationId xmlns:p14="http://schemas.microsoft.com/office/powerpoint/2010/main" val="34663273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实现细节</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在数据输出的处理上，</a:t>
            </a:r>
            <a:r>
              <a:rPr lang="zh-CN" altLang="en-US" b="1" dirty="0">
                <a:solidFill>
                  <a:srgbClr val="FF0000"/>
                </a:solidFill>
              </a:rPr>
              <a:t>我参考了论文提供的源码框架</a:t>
            </a:r>
            <a:r>
              <a:rPr lang="zh-CN" altLang="en-US" b="1" dirty="0"/>
              <a:t>，沿用源码框架中将模型保存为</a:t>
            </a:r>
            <a:r>
              <a:rPr lang="en-US" altLang="zh-CN" b="1" dirty="0"/>
              <a:t>.</a:t>
            </a:r>
            <a:r>
              <a:rPr lang="en-US" altLang="zh-CN" b="1" dirty="0" err="1"/>
              <a:t>pth</a:t>
            </a:r>
            <a:r>
              <a:rPr lang="zh-CN" altLang="en-US" b="1" dirty="0"/>
              <a:t>文件的做法。同时，</a:t>
            </a:r>
            <a:r>
              <a:rPr lang="zh-CN" altLang="en-US" b="1" dirty="0">
                <a:solidFill>
                  <a:srgbClr val="FF0000"/>
                </a:solidFill>
              </a:rPr>
              <a:t>我对准确率的输出做出了改进</a:t>
            </a:r>
            <a:r>
              <a:rPr lang="zh-CN" altLang="en-US" b="1" dirty="0"/>
              <a:t>，使用</a:t>
            </a:r>
            <a:r>
              <a:rPr lang="en-US" altLang="zh-CN" b="1" dirty="0"/>
              <a:t>csv</a:t>
            </a:r>
            <a:r>
              <a:rPr lang="zh-CN" altLang="en-US" b="1" dirty="0"/>
              <a:t>文件保存各个模型的准确率。下图为输出结果的过程。</a:t>
            </a:r>
            <a:endParaRPr lang="en-US" altLang="zh-CN" b="1" dirty="0"/>
          </a:p>
        </p:txBody>
      </p:sp>
      <p:pic>
        <p:nvPicPr>
          <p:cNvPr id="6" name="图片 5">
            <a:extLst>
              <a:ext uri="{FF2B5EF4-FFF2-40B4-BE49-F238E27FC236}">
                <a16:creationId xmlns:a16="http://schemas.microsoft.com/office/drawing/2014/main" id="{617BB469-9F33-4211-9808-E484BC151BD8}"/>
              </a:ext>
            </a:extLst>
          </p:cNvPr>
          <p:cNvPicPr>
            <a:picLocks noChangeAspect="1"/>
          </p:cNvPicPr>
          <p:nvPr/>
        </p:nvPicPr>
        <p:blipFill>
          <a:blip r:embed="rId5"/>
          <a:stretch>
            <a:fillRect/>
          </a:stretch>
        </p:blipFill>
        <p:spPr>
          <a:xfrm>
            <a:off x="2401155" y="3263755"/>
            <a:ext cx="7379079" cy="2552831"/>
          </a:xfrm>
          <a:prstGeom prst="rect">
            <a:avLst/>
          </a:prstGeom>
        </p:spPr>
      </p:pic>
    </p:spTree>
    <p:extLst>
      <p:ext uri="{BB962C8B-B14F-4D97-AF65-F5344CB8AC3E}">
        <p14:creationId xmlns:p14="http://schemas.microsoft.com/office/powerpoint/2010/main" val="1453478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工具验证</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我使用了斯坦福的</a:t>
            </a:r>
            <a:r>
              <a:rPr lang="en-US" altLang="zh-CN" b="1" dirty="0"/>
              <a:t>MURA</a:t>
            </a:r>
            <a:r>
              <a:rPr lang="zh-CN" altLang="en-US" b="1" dirty="0"/>
              <a:t>数据集，与论文作者使用的数据集一致。</a:t>
            </a:r>
            <a:endParaRPr lang="en-US" altLang="zh-CN" b="1" dirty="0"/>
          </a:p>
          <a:p>
            <a:r>
              <a:rPr lang="zh-CN" altLang="en-US" b="1" dirty="0"/>
              <a:t>由于硬件所限，我使用</a:t>
            </a:r>
            <a:r>
              <a:rPr lang="en-US" altLang="zh-CN" b="1" dirty="0" err="1"/>
              <a:t>cpu</a:t>
            </a:r>
            <a:r>
              <a:rPr lang="zh-CN" altLang="en-US" b="1" dirty="0"/>
              <a:t>来运行深度学习，耗时超过一天；论文作者使用泰坦运行深度学习，耗时</a:t>
            </a:r>
            <a:r>
              <a:rPr lang="en-US" altLang="zh-CN" b="1" dirty="0"/>
              <a:t>30</a:t>
            </a:r>
            <a:r>
              <a:rPr lang="zh-CN" altLang="en-US" b="1" dirty="0"/>
              <a:t>分钟。</a:t>
            </a:r>
            <a:endParaRPr lang="en-US" altLang="zh-CN" b="1" dirty="0"/>
          </a:p>
          <a:p>
            <a:r>
              <a:rPr lang="zh-CN" altLang="en-US" b="1" dirty="0">
                <a:solidFill>
                  <a:srgbClr val="FF0000"/>
                </a:solidFill>
              </a:rPr>
              <a:t>最终能够较好地复现论文的模型准确率。</a:t>
            </a:r>
            <a:r>
              <a:rPr lang="zh-CN" altLang="en-US" b="1" dirty="0"/>
              <a:t>下面左图为我的运行结果，右图为论文作者的运行结果。</a:t>
            </a:r>
            <a:endParaRPr lang="en-US" altLang="zh-CN" b="1" dirty="0"/>
          </a:p>
        </p:txBody>
      </p:sp>
      <p:pic>
        <p:nvPicPr>
          <p:cNvPr id="3" name="图片 2">
            <a:extLst>
              <a:ext uri="{FF2B5EF4-FFF2-40B4-BE49-F238E27FC236}">
                <a16:creationId xmlns:a16="http://schemas.microsoft.com/office/drawing/2014/main" id="{2FD97836-577D-4487-A5AB-D97850CEE5F7}"/>
              </a:ext>
            </a:extLst>
          </p:cNvPr>
          <p:cNvPicPr>
            <a:picLocks noChangeAspect="1"/>
          </p:cNvPicPr>
          <p:nvPr/>
        </p:nvPicPr>
        <p:blipFill>
          <a:blip r:embed="rId5"/>
          <a:stretch>
            <a:fillRect/>
          </a:stretch>
        </p:blipFill>
        <p:spPr>
          <a:xfrm>
            <a:off x="1527146" y="3924865"/>
            <a:ext cx="2230067" cy="2399976"/>
          </a:xfrm>
          <a:prstGeom prst="rect">
            <a:avLst/>
          </a:prstGeom>
        </p:spPr>
      </p:pic>
      <p:pic>
        <p:nvPicPr>
          <p:cNvPr id="7" name="图片 6">
            <a:extLst>
              <a:ext uri="{FF2B5EF4-FFF2-40B4-BE49-F238E27FC236}">
                <a16:creationId xmlns:a16="http://schemas.microsoft.com/office/drawing/2014/main" id="{F6C91841-67BC-45E2-B4D0-191F62679287}"/>
              </a:ext>
            </a:extLst>
          </p:cNvPr>
          <p:cNvPicPr>
            <a:picLocks noChangeAspect="1"/>
          </p:cNvPicPr>
          <p:nvPr/>
        </p:nvPicPr>
        <p:blipFill>
          <a:blip r:embed="rId6"/>
          <a:stretch>
            <a:fillRect/>
          </a:stretch>
        </p:blipFill>
        <p:spPr>
          <a:xfrm>
            <a:off x="4714315" y="3924865"/>
            <a:ext cx="6096439" cy="2401223"/>
          </a:xfrm>
          <a:prstGeom prst="rect">
            <a:avLst/>
          </a:prstGeom>
        </p:spPr>
      </p:pic>
    </p:spTree>
    <p:extLst>
      <p:ext uri="{BB962C8B-B14F-4D97-AF65-F5344CB8AC3E}">
        <p14:creationId xmlns:p14="http://schemas.microsoft.com/office/powerpoint/2010/main" val="207992017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PA_任意多边形 6"/>
          <p:cNvSpPr>
            <a:spLocks noEditPoints="1"/>
          </p:cNvSpPr>
          <p:nvPr>
            <p:custDataLst>
              <p:tags r:id="rId1"/>
            </p:custDataLst>
          </p:nvPr>
        </p:nvSpPr>
        <p:spPr bwMode="auto">
          <a:xfrm>
            <a:off x="5791200" y="1544124"/>
            <a:ext cx="609600" cy="791981"/>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21" name="PA_组合 20"/>
          <p:cNvGrpSpPr/>
          <p:nvPr>
            <p:custDataLst>
              <p:tags r:id="rId2"/>
            </p:custDataLst>
          </p:nvPr>
        </p:nvGrpSpPr>
        <p:grpSpPr>
          <a:xfrm>
            <a:off x="0" y="3928725"/>
            <a:ext cx="12192000" cy="72008"/>
            <a:chOff x="2190216" y="0"/>
            <a:chExt cx="7128792" cy="108012"/>
          </a:xfrm>
        </p:grpSpPr>
        <p:sp>
          <p:nvSpPr>
            <p:cNvPr id="104859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59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2032000" y="2921000"/>
            <a:ext cx="8127365" cy="1015663"/>
          </a:xfrm>
          <a:prstGeom prst="rect">
            <a:avLst/>
          </a:prstGeom>
          <a:noFill/>
        </p:spPr>
        <p:txBody>
          <a:bodyPr wrap="square" rtlCol="0" anchor="t">
            <a:spAutoFit/>
          </a:bodyPr>
          <a:lstStyle/>
          <a:p>
            <a:pPr algn="ctr" defTabSz="1218565"/>
            <a:r>
              <a:rPr lang="zh-CN" altLang="en-US" sz="6000" dirty="0">
                <a:ln w="6350">
                  <a:noFill/>
                </a:ln>
                <a:latin typeface="华文行楷" panose="02010800040101010101" pitchFamily="2" charset="-122"/>
                <a:ea typeface="华文行楷" panose="02010800040101010101" pitchFamily="2" charset="-122"/>
                <a:sym typeface="+mn-ea"/>
              </a:rPr>
              <a:t>敬请批评指正</a:t>
            </a:r>
            <a:endParaRPr lang="en-US" altLang="zh-CN" sz="6000" dirty="0">
              <a:ln w="6350">
                <a:noFill/>
              </a:ln>
              <a:latin typeface="华文行楷" panose="02010800040101010101" pitchFamily="2" charset="-122"/>
              <a:ea typeface="华文行楷" panose="02010800040101010101" pitchFamily="2" charset="-122"/>
              <a:sym typeface="+mn-ea"/>
            </a:endParaRPr>
          </a:p>
        </p:txBody>
      </p:sp>
      <p:grpSp>
        <p:nvGrpSpPr>
          <p:cNvPr id="36" name="PA_组合 23">
            <a:extLst>
              <a:ext uri="{FF2B5EF4-FFF2-40B4-BE49-F238E27FC236}">
                <a16:creationId xmlns:a16="http://schemas.microsoft.com/office/drawing/2014/main" id="{65E756A3-3C15-4D87-A636-92B6CBB7F0D0}"/>
              </a:ext>
            </a:extLst>
          </p:cNvPr>
          <p:cNvGrpSpPr/>
          <p:nvPr>
            <p:custDataLst>
              <p:tags r:id="rId3"/>
            </p:custDataLst>
          </p:nvPr>
        </p:nvGrpSpPr>
        <p:grpSpPr>
          <a:xfrm>
            <a:off x="4121342" y="5296939"/>
            <a:ext cx="360000" cy="360000"/>
            <a:chOff x="801291" y="3535885"/>
            <a:chExt cx="219347" cy="219347"/>
          </a:xfrm>
        </p:grpSpPr>
        <p:sp>
          <p:nvSpPr>
            <p:cNvPr id="37" name="Oval 10">
              <a:extLst>
                <a:ext uri="{FF2B5EF4-FFF2-40B4-BE49-F238E27FC236}">
                  <a16:creationId xmlns:a16="http://schemas.microsoft.com/office/drawing/2014/main" id="{86D3A00B-1591-4EDA-B2B1-BE91ECC5F81D}"/>
                </a:ext>
              </a:extLst>
            </p:cNvPr>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grpSp>
          <p:nvGrpSpPr>
            <p:cNvPr id="38" name="组合 25">
              <a:extLst>
                <a:ext uri="{FF2B5EF4-FFF2-40B4-BE49-F238E27FC236}">
                  <a16:creationId xmlns:a16="http://schemas.microsoft.com/office/drawing/2014/main" id="{1703B411-A123-4095-B37F-38B6BA31893D}"/>
                </a:ext>
              </a:extLst>
            </p:cNvPr>
            <p:cNvGrpSpPr/>
            <p:nvPr/>
          </p:nvGrpSpPr>
          <p:grpSpPr>
            <a:xfrm>
              <a:off x="860980" y="3583766"/>
              <a:ext cx="100336" cy="114060"/>
              <a:chOff x="860980" y="3583766"/>
              <a:chExt cx="100336" cy="114060"/>
            </a:xfrm>
          </p:grpSpPr>
          <p:sp>
            <p:nvSpPr>
              <p:cNvPr id="39" name="Freeform 12">
                <a:extLst>
                  <a:ext uri="{FF2B5EF4-FFF2-40B4-BE49-F238E27FC236}">
                    <a16:creationId xmlns:a16="http://schemas.microsoft.com/office/drawing/2014/main" id="{1DFA0A16-67FB-4C79-8A19-3DE4598E3175}"/>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sp>
            <p:nvSpPr>
              <p:cNvPr id="40" name="Freeform 13">
                <a:extLst>
                  <a:ext uri="{FF2B5EF4-FFF2-40B4-BE49-F238E27FC236}">
                    <a16:creationId xmlns:a16="http://schemas.microsoft.com/office/drawing/2014/main" id="{F130F9D5-0B96-4413-8B02-811D72723848}"/>
                  </a:ext>
                </a:extLst>
              </p:cNvPr>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charset="-122"/>
                  <a:ea typeface="微软雅黑" panose="020B0503020204020204" charset="-122"/>
                </a:endParaRPr>
              </a:p>
            </p:txBody>
          </p:sp>
        </p:grpSp>
      </p:grpSp>
      <p:grpSp>
        <p:nvGrpSpPr>
          <p:cNvPr id="41" name="PA_组合 14">
            <a:extLst>
              <a:ext uri="{FF2B5EF4-FFF2-40B4-BE49-F238E27FC236}">
                <a16:creationId xmlns:a16="http://schemas.microsoft.com/office/drawing/2014/main" id="{976B03F9-1EDF-424C-8B6B-E76E43123AE8}"/>
              </a:ext>
            </a:extLst>
          </p:cNvPr>
          <p:cNvGrpSpPr/>
          <p:nvPr>
            <p:custDataLst>
              <p:tags r:id="rId4"/>
            </p:custDataLst>
          </p:nvPr>
        </p:nvGrpSpPr>
        <p:grpSpPr bwMode="auto">
          <a:xfrm>
            <a:off x="6407739" y="5293322"/>
            <a:ext cx="360000" cy="360000"/>
            <a:chOff x="4248" y="3024"/>
            <a:chExt cx="600" cy="599"/>
          </a:xfrm>
        </p:grpSpPr>
        <p:sp>
          <p:nvSpPr>
            <p:cNvPr id="42" name="Oval 15">
              <a:extLst>
                <a:ext uri="{FF2B5EF4-FFF2-40B4-BE49-F238E27FC236}">
                  <a16:creationId xmlns:a16="http://schemas.microsoft.com/office/drawing/2014/main" id="{A888028B-9514-42F5-9E96-94B47D270566}"/>
                </a:ext>
              </a:extLst>
            </p:cNvPr>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grpSp>
          <p:nvGrpSpPr>
            <p:cNvPr id="43" name="Group 16">
              <a:extLst>
                <a:ext uri="{FF2B5EF4-FFF2-40B4-BE49-F238E27FC236}">
                  <a16:creationId xmlns:a16="http://schemas.microsoft.com/office/drawing/2014/main" id="{48595A81-443C-43D0-AA27-CED5053F3219}"/>
                </a:ext>
              </a:extLst>
            </p:cNvPr>
            <p:cNvGrpSpPr/>
            <p:nvPr/>
          </p:nvGrpSpPr>
          <p:grpSpPr bwMode="auto">
            <a:xfrm>
              <a:off x="4441" y="3144"/>
              <a:ext cx="215" cy="345"/>
              <a:chOff x="4441" y="3144"/>
              <a:chExt cx="215" cy="345"/>
            </a:xfrm>
          </p:grpSpPr>
          <p:sp>
            <p:nvSpPr>
              <p:cNvPr id="44" name="Freeform 17">
                <a:extLst>
                  <a:ext uri="{FF2B5EF4-FFF2-40B4-BE49-F238E27FC236}">
                    <a16:creationId xmlns:a16="http://schemas.microsoft.com/office/drawing/2014/main" id="{492B18F5-363E-46A1-9F1A-733CF407A525}"/>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sp>
            <p:nvSpPr>
              <p:cNvPr id="45" name="Freeform 18">
                <a:extLst>
                  <a:ext uri="{FF2B5EF4-FFF2-40B4-BE49-F238E27FC236}">
                    <a16:creationId xmlns:a16="http://schemas.microsoft.com/office/drawing/2014/main" id="{1A1471D5-94E8-4DD0-8C4F-61B404926523}"/>
                  </a:ext>
                </a:extLst>
              </p:cNvPr>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charset="-122"/>
                  <a:ea typeface="微软雅黑" panose="020B0503020204020204" charset="-122"/>
                </a:endParaRPr>
              </a:p>
            </p:txBody>
          </p:sp>
        </p:grpSp>
      </p:grpSp>
      <p:sp>
        <p:nvSpPr>
          <p:cNvPr id="46" name="PA_文本框 19">
            <a:extLst>
              <a:ext uri="{FF2B5EF4-FFF2-40B4-BE49-F238E27FC236}">
                <a16:creationId xmlns:a16="http://schemas.microsoft.com/office/drawing/2014/main" id="{C9D0B51A-14B7-4139-90B5-0F011A177DF1}"/>
              </a:ext>
            </a:extLst>
          </p:cNvPr>
          <p:cNvSpPr txBox="1">
            <a:spLocks noChangeArrowheads="1"/>
          </p:cNvSpPr>
          <p:nvPr>
            <p:custDataLst>
              <p:tags r:id="rId5"/>
            </p:custDataLst>
          </p:nvPr>
        </p:nvSpPr>
        <p:spPr bwMode="auto">
          <a:xfrm>
            <a:off x="4501142" y="5246107"/>
            <a:ext cx="1107996" cy="461665"/>
          </a:xfrm>
          <a:prstGeom prst="rect">
            <a:avLst/>
          </a:prstGeom>
          <a:noFill/>
          <a:ln>
            <a:noFill/>
          </a:ln>
          <a:effectLst/>
        </p:spPr>
        <p:txBody>
          <a:bodyPr wrap="none">
            <a:spAutoFit/>
          </a:bodyPr>
          <a:lstStyle/>
          <a:p>
            <a:pPr defTabSz="1218565"/>
            <a:r>
              <a:rPr lang="zh-CN" altLang="en-US" sz="2400" dirty="0">
                <a:solidFill>
                  <a:srgbClr val="333333">
                    <a:lumMod val="65000"/>
                    <a:lumOff val="35000"/>
                  </a:srgbClr>
                </a:solidFill>
                <a:latin typeface="微软雅黑" panose="020B0503020204020204" charset="-122"/>
                <a:ea typeface="微软雅黑" panose="020B0503020204020204" charset="-122"/>
              </a:rPr>
              <a:t>刘庭烽</a:t>
            </a:r>
            <a:endParaRPr lang="en-US" altLang="zh-CN" sz="2400" dirty="0">
              <a:solidFill>
                <a:srgbClr val="333333">
                  <a:lumMod val="65000"/>
                  <a:lumOff val="35000"/>
                </a:srgbClr>
              </a:solidFill>
              <a:latin typeface="微软雅黑" panose="020B0503020204020204" charset="-122"/>
              <a:ea typeface="微软雅黑" panose="020B0503020204020204" charset="-122"/>
            </a:endParaRPr>
          </a:p>
        </p:txBody>
      </p:sp>
      <p:sp>
        <p:nvSpPr>
          <p:cNvPr id="47" name="PA_文本框 20">
            <a:extLst>
              <a:ext uri="{FF2B5EF4-FFF2-40B4-BE49-F238E27FC236}">
                <a16:creationId xmlns:a16="http://schemas.microsoft.com/office/drawing/2014/main" id="{E93F10DC-0FB1-4378-8D51-FA4123975DE0}"/>
              </a:ext>
            </a:extLst>
          </p:cNvPr>
          <p:cNvSpPr txBox="1">
            <a:spLocks noChangeArrowheads="1"/>
          </p:cNvSpPr>
          <p:nvPr>
            <p:custDataLst>
              <p:tags r:id="rId6"/>
            </p:custDataLst>
          </p:nvPr>
        </p:nvSpPr>
        <p:spPr bwMode="auto">
          <a:xfrm>
            <a:off x="6787539" y="5246107"/>
            <a:ext cx="1814920" cy="461665"/>
          </a:xfrm>
          <a:prstGeom prst="rect">
            <a:avLst/>
          </a:prstGeom>
          <a:noFill/>
          <a:ln>
            <a:noFill/>
          </a:ln>
          <a:effectLst/>
        </p:spPr>
        <p:txBody>
          <a:bodyPr wrap="none">
            <a:spAutoFit/>
          </a:bodyPr>
          <a:lstStyle/>
          <a:p>
            <a:pPr defTabSz="1218565"/>
            <a:r>
              <a:rPr lang="en-US" altLang="zh-CN" sz="2400" dirty="0">
                <a:solidFill>
                  <a:srgbClr val="333333">
                    <a:lumMod val="65000"/>
                    <a:lumOff val="35000"/>
                  </a:srgbClr>
                </a:solidFill>
                <a:latin typeface="微软雅黑" panose="020B0503020204020204" charset="-122"/>
                <a:ea typeface="微软雅黑" panose="020B0503020204020204" charset="-122"/>
              </a:rPr>
              <a:t>191250093</a:t>
            </a:r>
          </a:p>
        </p:txBody>
      </p:sp>
      <p:sp>
        <p:nvSpPr>
          <p:cNvPr id="23" name="副标题 2">
            <a:extLst>
              <a:ext uri="{FF2B5EF4-FFF2-40B4-BE49-F238E27FC236}">
                <a16:creationId xmlns:a16="http://schemas.microsoft.com/office/drawing/2014/main" id="{7F43AF58-929B-465B-B0BF-737CA91B49A6}"/>
              </a:ext>
            </a:extLst>
          </p:cNvPr>
          <p:cNvSpPr>
            <a:spLocks noGrp="1"/>
          </p:cNvSpPr>
          <p:nvPr>
            <p:ph type="subTitle" idx="1"/>
          </p:nvPr>
        </p:nvSpPr>
        <p:spPr>
          <a:xfrm>
            <a:off x="1524000" y="4248150"/>
            <a:ext cx="9144000" cy="552450"/>
          </a:xfrm>
        </p:spPr>
        <p:txBody>
          <a:bodyPr>
            <a:normAutofit/>
          </a:bodyPr>
          <a:lstStyle/>
          <a:p>
            <a:r>
              <a:rPr lang="zh-CN" altLang="en-US" sz="2800" dirty="0">
                <a:ea typeface="微软雅黑" panose="020B0503020204020204" pitchFamily="34" charset="-122"/>
              </a:rPr>
              <a:t>谢谢</a:t>
            </a:r>
            <a:endParaRPr lang="en-US" altLang="zh-CN" sz="2800" dirty="0">
              <a:ea typeface="微软雅黑" panose="020B0503020204020204" pitchFamily="34" charset="-122"/>
            </a:endParaRPr>
          </a:p>
        </p:txBody>
      </p:sp>
    </p:spTree>
    <p:extLst>
      <p:ext uri="{BB962C8B-B14F-4D97-AF65-F5344CB8AC3E}">
        <p14:creationId xmlns:p14="http://schemas.microsoft.com/office/powerpoint/2010/main" val="102545290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8584"/>
                                        </p:tgtEl>
                                        <p:attrNameLst>
                                          <p:attrName>style.visibility</p:attrName>
                                        </p:attrNameLst>
                                      </p:cBhvr>
                                      <p:to>
                                        <p:strVal val="visible"/>
                                      </p:to>
                                    </p:set>
                                    <p:anim to="" calcmode="lin" valueType="num">
                                      <p:cBhvr>
                                        <p:cTn id="7" dur="700" fill="hold">
                                          <p:stCondLst>
                                            <p:cond delay="0"/>
                                          </p:stCondLst>
                                        </p:cTn>
                                        <p:tgtEl>
                                          <p:spTgt spid="1048584"/>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8584"/>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8584"/>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8584"/>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to=""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to="" calcmode="lin" valueType="num">
                                      <p:cBhvr>
                                        <p:cTn id="19"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 to="" calcmode="lin" valueType="num">
                                      <p:cBhvr>
                                        <p:cTn id="25" dur="700" fill="hold">
                                          <p:stCondLst>
                                            <p:cond delay="0"/>
                                          </p:stCondLst>
                                        </p:cTn>
                                        <p:tgtEl>
                                          <p:spTgt spid="41"/>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41"/>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41"/>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41"/>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6"/>
                                        </p:tgtEl>
                                        <p:attrNameLst>
                                          <p:attrName>style.visibility</p:attrName>
                                        </p:attrNameLst>
                                      </p:cBhvr>
                                      <p:to>
                                        <p:strVal val="visible"/>
                                      </p:to>
                                    </p:set>
                                    <p:anim to="" calcmode="lin" valueType="num">
                                      <p:cBhvr>
                                        <p:cTn id="31" dur="700" fill="hold">
                                          <p:stCondLst>
                                            <p:cond delay="0"/>
                                          </p:stCondLst>
                                        </p:cTn>
                                        <p:tgtEl>
                                          <p:spTgt spid="46"/>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46"/>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46"/>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46"/>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47"/>
                                        </p:tgtEl>
                                        <p:attrNameLst>
                                          <p:attrName>style.visibility</p:attrName>
                                        </p:attrNameLst>
                                      </p:cBhvr>
                                      <p:to>
                                        <p:strVal val="visible"/>
                                      </p:to>
                                    </p:set>
                                    <p:anim to="" calcmode="lin" valueType="num">
                                      <p:cBhvr>
                                        <p:cTn id="3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bldLvl="0" animBg="1"/>
      <p:bldP spid="46" grpId="0" bldLvl="0" animBg="1"/>
      <p:bldP spid="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PA_组合 20"/>
          <p:cNvGrpSpPr/>
          <p:nvPr>
            <p:custDataLst>
              <p:tags r:id="rId1"/>
            </p:custDataLst>
          </p:nvPr>
        </p:nvGrpSpPr>
        <p:grpSpPr>
          <a:xfrm>
            <a:off x="4392150" y="1500466"/>
            <a:ext cx="3407701" cy="63239"/>
            <a:chOff x="2190216" y="0"/>
            <a:chExt cx="4752528" cy="108012"/>
          </a:xfrm>
        </p:grpSpPr>
        <p:sp>
          <p:nvSpPr>
            <p:cNvPr id="1048603"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04"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05"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06"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048607" name="PA_文本框 35"/>
          <p:cNvSpPr txBox="1"/>
          <p:nvPr>
            <p:custDataLst>
              <p:tags r:id="rId2"/>
            </p:custDataLst>
          </p:nvPr>
        </p:nvSpPr>
        <p:spPr>
          <a:xfrm>
            <a:off x="5110480" y="417660"/>
            <a:ext cx="1971040" cy="904240"/>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charset="-122"/>
              </a:rPr>
              <a:t>目  录</a:t>
            </a:r>
            <a:endParaRPr lang="en-US" altLang="zh-CN" sz="3735" b="1" dirty="0">
              <a:ln w="6350">
                <a:noFill/>
              </a:ln>
              <a:solidFill>
                <a:srgbClr val="1D69A3"/>
              </a:solidFill>
              <a:latin typeface="Impact" panose="020B0806030902050204" pitchFamily="34" charset="0"/>
              <a:ea typeface="微软雅黑" panose="020B0503020204020204" charset="-122"/>
            </a:endParaRPr>
          </a:p>
          <a:p>
            <a:pPr algn="ctr" defTabSz="1218565"/>
            <a:r>
              <a:rPr lang="en-US" altLang="zh-CN" sz="2135" dirty="0">
                <a:ln w="6350">
                  <a:noFill/>
                </a:ln>
                <a:solidFill>
                  <a:srgbClr val="333333">
                    <a:lumMod val="50000"/>
                    <a:lumOff val="50000"/>
                  </a:srgbClr>
                </a:solidFill>
                <a:latin typeface="Arial" panose="020B0604020202090204" pitchFamily="34" charset="0"/>
                <a:ea typeface="微软雅黑" panose="020B0503020204020204" charset="-122"/>
                <a:cs typeface="Arial" panose="020B0604020202090204" pitchFamily="34" charset="0"/>
              </a:rPr>
              <a:t>CONTENTS</a:t>
            </a:r>
            <a:endParaRPr lang="zh-CN" altLang="en-US" sz="2135" dirty="0">
              <a:ln w="6350">
                <a:noFill/>
              </a:ln>
              <a:solidFill>
                <a:srgbClr val="333333">
                  <a:lumMod val="50000"/>
                  <a:lumOff val="50000"/>
                </a:srgbClr>
              </a:solidFill>
              <a:latin typeface="Arial" panose="020B0604020202090204" pitchFamily="34" charset="0"/>
              <a:ea typeface="微软雅黑" panose="020B0503020204020204" charset="-122"/>
              <a:cs typeface="Arial" panose="020B0604020202090204" pitchFamily="34" charset="0"/>
            </a:endParaRPr>
          </a:p>
        </p:txBody>
      </p:sp>
      <p:grpSp>
        <p:nvGrpSpPr>
          <p:cNvPr id="49" name="PA_组合 1"/>
          <p:cNvGrpSpPr/>
          <p:nvPr>
            <p:custDataLst>
              <p:tags r:id="rId3"/>
            </p:custDataLst>
          </p:nvPr>
        </p:nvGrpSpPr>
        <p:grpSpPr>
          <a:xfrm>
            <a:off x="1517740" y="3429000"/>
            <a:ext cx="2016723" cy="2527653"/>
            <a:chOff x="522514" y="3027330"/>
            <a:chExt cx="1512542" cy="1440160"/>
          </a:xfrm>
        </p:grpSpPr>
        <p:sp>
          <p:nvSpPr>
            <p:cNvPr id="1048608"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3145728"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048609" name="PA_任意多边形 9"/>
          <p:cNvSpPr>
            <a:spLocks noEditPoints="1"/>
          </p:cNvSpPr>
          <p:nvPr>
            <p:custDataLst>
              <p:tags r:id="rId4"/>
            </p:custDataLst>
          </p:nvPr>
        </p:nvSpPr>
        <p:spPr bwMode="auto">
          <a:xfrm>
            <a:off x="9629133" y="2773623"/>
            <a:ext cx="507312" cy="330552"/>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1048610" name="PA_任意多边形 12"/>
          <p:cNvSpPr>
            <a:spLocks noEditPoints="1"/>
          </p:cNvSpPr>
          <p:nvPr>
            <p:custDataLst>
              <p:tags r:id="rId5"/>
            </p:custDataLst>
          </p:nvPr>
        </p:nvSpPr>
        <p:spPr bwMode="auto">
          <a:xfrm>
            <a:off x="5953194" y="2733676"/>
            <a:ext cx="285613" cy="410445"/>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1048611" name="PA_任意多边形 13"/>
          <p:cNvSpPr>
            <a:spLocks noEditPoints="1"/>
          </p:cNvSpPr>
          <p:nvPr>
            <p:custDataLst>
              <p:tags r:id="rId6"/>
            </p:custDataLst>
          </p:nvPr>
        </p:nvSpPr>
        <p:spPr bwMode="auto">
          <a:xfrm>
            <a:off x="2288019"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50" name="PA_组合 76"/>
          <p:cNvGrpSpPr/>
          <p:nvPr>
            <p:custDataLst>
              <p:tags r:id="rId7"/>
            </p:custDataLst>
          </p:nvPr>
        </p:nvGrpSpPr>
        <p:grpSpPr>
          <a:xfrm>
            <a:off x="5090885" y="3429000"/>
            <a:ext cx="2016723" cy="2527653"/>
            <a:chOff x="522514" y="3027330"/>
            <a:chExt cx="1512542" cy="1440160"/>
          </a:xfrm>
        </p:grpSpPr>
        <p:sp>
          <p:nvSpPr>
            <p:cNvPr id="1048612"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314572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1" name="PA_组合 82"/>
          <p:cNvGrpSpPr/>
          <p:nvPr>
            <p:custDataLst>
              <p:tags r:id="rId8"/>
            </p:custDataLst>
          </p:nvPr>
        </p:nvGrpSpPr>
        <p:grpSpPr>
          <a:xfrm>
            <a:off x="8880777" y="3429000"/>
            <a:ext cx="2016723" cy="2527653"/>
            <a:chOff x="522514" y="3027330"/>
            <a:chExt cx="1512542" cy="1440160"/>
          </a:xfrm>
        </p:grpSpPr>
        <p:sp>
          <p:nvSpPr>
            <p:cNvPr id="1048613"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3145730"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048614" name="PA_矩形 58"/>
          <p:cNvSpPr/>
          <p:nvPr>
            <p:custDataLst>
              <p:tags r:id="rId9"/>
            </p:custDataLst>
          </p:nvPr>
        </p:nvSpPr>
        <p:spPr>
          <a:xfrm>
            <a:off x="5695937" y="4269701"/>
            <a:ext cx="806631" cy="587212"/>
          </a:xfrm>
          <a:prstGeom prst="rect">
            <a:avLst/>
          </a:prstGeom>
        </p:spPr>
        <p:txBody>
          <a:bodyPr wrap="none">
            <a:spAutoFit/>
          </a:bodyPr>
          <a:lstStyle/>
          <a:p>
            <a:pPr algn="ctr" defTabSz="1218565">
              <a:lnSpc>
                <a:spcPct val="150000"/>
              </a:lnSpc>
            </a:pPr>
            <a:r>
              <a:rPr lang="zh-CN" altLang="en-US" sz="2430" dirty="0">
                <a:ln w="6350">
                  <a:noFill/>
                </a:ln>
                <a:latin typeface="微软雅黑" panose="020B0503020204020204" charset="-122"/>
                <a:ea typeface="微软雅黑" panose="020B0503020204020204" charset="-122"/>
              </a:rPr>
              <a:t>算法</a:t>
            </a:r>
            <a:endParaRPr lang="zh-CN" altLang="en-US" sz="2430" dirty="0">
              <a:ln w="6350">
                <a:noFill/>
              </a:ln>
              <a:solidFill>
                <a:schemeClr val="tx1"/>
              </a:solidFill>
              <a:latin typeface="微软雅黑" panose="020B0503020204020204" charset="-122"/>
              <a:ea typeface="微软雅黑" panose="020B0503020204020204" charset="-122"/>
            </a:endParaRPr>
          </a:p>
        </p:txBody>
      </p:sp>
      <p:sp>
        <p:nvSpPr>
          <p:cNvPr id="1048615" name="PA_矩形 60"/>
          <p:cNvSpPr/>
          <p:nvPr>
            <p:custDataLst>
              <p:tags r:id="rId10"/>
            </p:custDataLst>
          </p:nvPr>
        </p:nvSpPr>
        <p:spPr>
          <a:xfrm>
            <a:off x="2164302" y="4233086"/>
            <a:ext cx="806631" cy="587212"/>
          </a:xfrm>
          <a:prstGeom prst="rect">
            <a:avLst/>
          </a:prstGeom>
        </p:spPr>
        <p:txBody>
          <a:bodyPr wrap="none">
            <a:spAutoFit/>
          </a:bodyPr>
          <a:lstStyle/>
          <a:p>
            <a:pPr algn="ctr" defTabSz="1218565">
              <a:lnSpc>
                <a:spcPct val="150000"/>
              </a:lnSpc>
            </a:pPr>
            <a:r>
              <a:rPr lang="zh-CN" altLang="en-US" sz="2430" dirty="0">
                <a:ln w="6350">
                  <a:noFill/>
                </a:ln>
                <a:latin typeface="微软雅黑" panose="020B0503020204020204" charset="-122"/>
                <a:ea typeface="微软雅黑" panose="020B0503020204020204" charset="-122"/>
              </a:rPr>
              <a:t>简介</a:t>
            </a:r>
            <a:endParaRPr lang="zh-CN" altLang="en-US" sz="2430" dirty="0">
              <a:ln w="6350">
                <a:noFill/>
              </a:ln>
              <a:solidFill>
                <a:schemeClr val="tx1"/>
              </a:solidFill>
              <a:latin typeface="微软雅黑" panose="020B0503020204020204" charset="-122"/>
              <a:ea typeface="微软雅黑" panose="020B0503020204020204" charset="-122"/>
            </a:endParaRPr>
          </a:p>
        </p:txBody>
      </p:sp>
      <p:sp>
        <p:nvSpPr>
          <p:cNvPr id="1048616" name="PA_矩形 61"/>
          <p:cNvSpPr/>
          <p:nvPr>
            <p:custDataLst>
              <p:tags r:id="rId11"/>
            </p:custDataLst>
          </p:nvPr>
        </p:nvSpPr>
        <p:spPr>
          <a:xfrm>
            <a:off x="9485828" y="4269947"/>
            <a:ext cx="806631" cy="587212"/>
          </a:xfrm>
          <a:prstGeom prst="rect">
            <a:avLst/>
          </a:prstGeom>
        </p:spPr>
        <p:txBody>
          <a:bodyPr wrap="none">
            <a:spAutoFit/>
          </a:bodyPr>
          <a:lstStyle/>
          <a:p>
            <a:pPr algn="ctr" defTabSz="1218565">
              <a:lnSpc>
                <a:spcPct val="150000"/>
              </a:lnSpc>
            </a:pPr>
            <a:r>
              <a:rPr lang="zh-CN" altLang="en-US" sz="2430" dirty="0">
                <a:ln w="6350">
                  <a:noFill/>
                </a:ln>
                <a:latin typeface="微软雅黑" panose="020B0503020204020204" charset="-122"/>
                <a:ea typeface="微软雅黑" panose="020B0503020204020204" charset="-122"/>
              </a:rPr>
              <a:t>实现</a:t>
            </a:r>
            <a:endParaRPr lang="zh-CN" altLang="zh-CN" sz="2430" dirty="0">
              <a:ln w="6350">
                <a:noFill/>
              </a:ln>
              <a:solidFill>
                <a:schemeClr val="tx1"/>
              </a:solidFill>
              <a:latin typeface="微软雅黑" panose="020B0503020204020204" charset="-122"/>
              <a:ea typeface="微软雅黑" panose="020B0503020204020204" charset="-122"/>
            </a:endParaRPr>
          </a:p>
        </p:txBody>
      </p:sp>
      <p:sp>
        <p:nvSpPr>
          <p:cNvPr id="1048617" name="PA_矩形 63"/>
          <p:cNvSpPr/>
          <p:nvPr>
            <p:custDataLst>
              <p:tags r:id="rId12"/>
            </p:custDataLst>
          </p:nvPr>
        </p:nvSpPr>
        <p:spPr>
          <a:xfrm>
            <a:off x="5870102" y="3546592"/>
            <a:ext cx="411480" cy="358140"/>
          </a:xfrm>
          <a:prstGeom prst="rect">
            <a:avLst/>
          </a:prstGeom>
        </p:spPr>
        <p:txBody>
          <a:bodyPr wrap="none">
            <a:spAutoFit/>
          </a:bodyPr>
          <a:lstStyle/>
          <a:p>
            <a:pPr algn="ctr" defTabSz="1218565"/>
            <a:r>
              <a:rPr lang="zh-CN" altLang="en-US">
                <a:solidFill>
                  <a:schemeClr val="tx1"/>
                </a:solidFill>
                <a:latin typeface="微软雅黑" panose="020B0503020204020204" charset="-122"/>
                <a:ea typeface="微软雅黑" panose="020B0503020204020204" charset="-122"/>
                <a:cs typeface="微软雅黑" panose="020B0503020204020204" charset="-122"/>
              </a:rPr>
              <a:t>二</a:t>
            </a:r>
          </a:p>
        </p:txBody>
      </p:sp>
      <p:sp>
        <p:nvSpPr>
          <p:cNvPr id="1048618" name="PA_矩形 65"/>
          <p:cNvSpPr/>
          <p:nvPr>
            <p:custDataLst>
              <p:tags r:id="rId13"/>
            </p:custDataLst>
          </p:nvPr>
        </p:nvSpPr>
        <p:spPr>
          <a:xfrm>
            <a:off x="1751091" y="3556386"/>
            <a:ext cx="1517560" cy="338554"/>
          </a:xfrm>
          <a:prstGeom prst="rect">
            <a:avLst/>
          </a:prstGeom>
        </p:spPr>
        <p:txBody>
          <a:bodyPr wrap="square">
            <a:spAutoFit/>
          </a:bodyPr>
          <a:lstStyle/>
          <a:p>
            <a:pPr algn="ctr" defTabSz="1218565"/>
            <a:r>
              <a:rPr lang="zh-CN" altLang="en-US" sz="1600" b="1" dirty="0">
                <a:ln w="6350">
                  <a:noFill/>
                </a:ln>
                <a:solidFill>
                  <a:schemeClr val="tx1"/>
                </a:solidFill>
                <a:latin typeface="Impact" panose="020B0806030902050204" pitchFamily="34" charset="0"/>
                <a:ea typeface="微软雅黑" panose="020B0503020204020204" charset="-122"/>
              </a:rPr>
              <a:t>一</a:t>
            </a:r>
          </a:p>
        </p:txBody>
      </p:sp>
      <p:sp>
        <p:nvSpPr>
          <p:cNvPr id="1048619" name="PA_矩形 66"/>
          <p:cNvSpPr/>
          <p:nvPr>
            <p:custDataLst>
              <p:tags r:id="rId14"/>
            </p:custDataLst>
          </p:nvPr>
        </p:nvSpPr>
        <p:spPr>
          <a:xfrm>
            <a:off x="9683398" y="3543686"/>
            <a:ext cx="411481" cy="345439"/>
          </a:xfrm>
          <a:prstGeom prst="rect">
            <a:avLst/>
          </a:prstGeom>
        </p:spPr>
        <p:txBody>
          <a:bodyPr wrap="none">
            <a:spAutoFit/>
          </a:bodyPr>
          <a:lstStyle/>
          <a:p>
            <a:pPr algn="ctr" defTabSz="1218565"/>
            <a:r>
              <a:rPr lang="zh-CN">
                <a:solidFill>
                  <a:schemeClr val="tx1"/>
                </a:solidFill>
                <a:latin typeface="微软雅黑" panose="020B0503020204020204" charset="-122"/>
                <a:ea typeface="微软雅黑" panose="020B0503020204020204" charset="-122"/>
                <a:cs typeface="微软雅黑" panose="020B0503020204020204" charset="-122"/>
              </a:rPr>
              <a:t>三</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048607"/>
                                        </p:tgtEl>
                                        <p:attrNameLst>
                                          <p:attrName>style.visibility</p:attrName>
                                        </p:attrNameLst>
                                      </p:cBhvr>
                                      <p:to>
                                        <p:strVal val="visible"/>
                                      </p:to>
                                    </p:set>
                                    <p:anim to="" calcmode="lin" valueType="num">
                                      <p:cBhvr>
                                        <p:cTn id="13" dur="700" fill="hold">
                                          <p:stCondLst>
                                            <p:cond delay="0"/>
                                          </p:stCondLst>
                                        </p:cTn>
                                        <p:tgtEl>
                                          <p:spTgt spid="1048607"/>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48607"/>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48607"/>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48607"/>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49"/>
                                        </p:tgtEl>
                                        <p:attrNameLst>
                                          <p:attrName>style.visibility</p:attrName>
                                        </p:attrNameLst>
                                      </p:cBhvr>
                                      <p:to>
                                        <p:strVal val="visible"/>
                                      </p:to>
                                    </p:set>
                                    <p:anim to="" calcmode="lin" valueType="num">
                                      <p:cBhvr>
                                        <p:cTn id="19" dur="700" fill="hold">
                                          <p:stCondLst>
                                            <p:cond delay="0"/>
                                          </p:stCondLst>
                                        </p:cTn>
                                        <p:tgtEl>
                                          <p:spTgt spid="49"/>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49"/>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49"/>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49"/>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1048609"/>
                                        </p:tgtEl>
                                        <p:attrNameLst>
                                          <p:attrName>style.visibility</p:attrName>
                                        </p:attrNameLst>
                                      </p:cBhvr>
                                      <p:to>
                                        <p:strVal val="visible"/>
                                      </p:to>
                                    </p:set>
                                    <p:anim to="" calcmode="lin" valueType="num">
                                      <p:cBhvr>
                                        <p:cTn id="25" dur="700" fill="hold">
                                          <p:stCondLst>
                                            <p:cond delay="0"/>
                                          </p:stCondLst>
                                        </p:cTn>
                                        <p:tgtEl>
                                          <p:spTgt spid="1048609"/>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48609"/>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48609"/>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48609"/>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1048610"/>
                                        </p:tgtEl>
                                        <p:attrNameLst>
                                          <p:attrName>style.visibility</p:attrName>
                                        </p:attrNameLst>
                                      </p:cBhvr>
                                      <p:to>
                                        <p:strVal val="visible"/>
                                      </p:to>
                                    </p:set>
                                    <p:anim to="" calcmode="lin" valueType="num">
                                      <p:cBhvr>
                                        <p:cTn id="31" dur="700" fill="hold">
                                          <p:stCondLst>
                                            <p:cond delay="0"/>
                                          </p:stCondLst>
                                        </p:cTn>
                                        <p:tgtEl>
                                          <p:spTgt spid="1048610"/>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1048610"/>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1048610"/>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1048610"/>
                                        </p:tgtEl>
                                        <p:attrNameLst>
                                          <p:attrName>ppt_w</p:attrName>
                                        </p:attrNameLst>
                                      </p:cBhvr>
                                      <p:tavLst>
                                        <p:tav tm="0" fmla="#ppt_w-(-#ppt_w)*((1.5-1.5*$)^2-(1.5-1.5*$)^3)">
                                          <p:val>
                                            <p:fltVal val="0"/>
                                          </p:val>
                                        </p:tav>
                                        <p:tav tm="100000">
                                          <p:val>
                                            <p:fltVal val="1"/>
                                          </p:val>
                                        </p:tav>
                                      </p:tavLst>
                                    </p:anim>
                                  </p:childTnLst>
                                </p:cTn>
                              </p:par>
                              <p:par>
                                <p:cTn id="35" presetID="0" presetClass="entr" presetSubtype="0" fill="hold" grpId="0" nodeType="withEffect">
                                  <p:stCondLst>
                                    <p:cond delay="0"/>
                                  </p:stCondLst>
                                  <p:childTnLst>
                                    <p:set>
                                      <p:cBhvr>
                                        <p:cTn id="36" dur="1" fill="hold">
                                          <p:stCondLst>
                                            <p:cond delay="0"/>
                                          </p:stCondLst>
                                        </p:cTn>
                                        <p:tgtEl>
                                          <p:spTgt spid="1048611"/>
                                        </p:tgtEl>
                                        <p:attrNameLst>
                                          <p:attrName>style.visibility</p:attrName>
                                        </p:attrNameLst>
                                      </p:cBhvr>
                                      <p:to>
                                        <p:strVal val="visible"/>
                                      </p:to>
                                    </p:set>
                                    <p:anim to="" calcmode="lin" valueType="num">
                                      <p:cBhvr>
                                        <p:cTn id="37" dur="700" fill="hold">
                                          <p:stCondLst>
                                            <p:cond delay="0"/>
                                          </p:stCondLst>
                                        </p:cTn>
                                        <p:tgtEl>
                                          <p:spTgt spid="1048611"/>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1048611"/>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1048611"/>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1048611"/>
                                        </p:tgtEl>
                                        <p:attrNameLst>
                                          <p:attrName>ppt_w</p:attrName>
                                        </p:attrNameLst>
                                      </p:cBhvr>
                                      <p:tavLst>
                                        <p:tav tm="0" fmla="#ppt_w-(-#ppt_w)*((1.5-1.5*$)^2-(1.5-1.5*$)^3)">
                                          <p:val>
                                            <p:fltVal val="0"/>
                                          </p:val>
                                        </p:tav>
                                        <p:tav tm="100000">
                                          <p:val>
                                            <p:fltVal val="1"/>
                                          </p:val>
                                        </p:tav>
                                      </p:tavLst>
                                    </p:anim>
                                  </p:childTnLst>
                                </p:cTn>
                              </p:par>
                              <p:par>
                                <p:cTn id="41" presetID="0" presetClass="entr" presetSubtype="0" fill="hold" nodeType="withEffect">
                                  <p:stCondLst>
                                    <p:cond delay="0"/>
                                  </p:stCondLst>
                                  <p:iterate type="lt">
                                    <p:tmPct val="10000"/>
                                  </p:iterate>
                                  <p:childTnLst>
                                    <p:set>
                                      <p:cBhvr>
                                        <p:cTn id="42" dur="1" fill="hold">
                                          <p:stCondLst>
                                            <p:cond delay="0"/>
                                          </p:stCondLst>
                                        </p:cTn>
                                        <p:tgtEl>
                                          <p:spTgt spid="50"/>
                                        </p:tgtEl>
                                        <p:attrNameLst>
                                          <p:attrName>style.visibility</p:attrName>
                                        </p:attrNameLst>
                                      </p:cBhvr>
                                      <p:to>
                                        <p:strVal val="visible"/>
                                      </p:to>
                                    </p:set>
                                    <p:anim to="" calcmode="lin" valueType="num">
                                      <p:cBhvr>
                                        <p:cTn id="43" dur="700" fill="hold">
                                          <p:stCondLst>
                                            <p:cond delay="0"/>
                                          </p:stCondLst>
                                        </p:cTn>
                                        <p:tgtEl>
                                          <p:spTgt spid="5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5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5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50"/>
                                        </p:tgtEl>
                                        <p:attrNameLst>
                                          <p:attrName>ppt_w</p:attrName>
                                        </p:attrNameLst>
                                      </p:cBhvr>
                                      <p:tavLst>
                                        <p:tav tm="0" fmla="#ppt_w-(-#ppt_w)*((1.5-1.5*$)^2-(1.5-1.5*$)^3)">
                                          <p:val>
                                            <p:fltVal val="0"/>
                                          </p:val>
                                        </p:tav>
                                        <p:tav tm="100000">
                                          <p:val>
                                            <p:fltVal val="1"/>
                                          </p:val>
                                        </p:tav>
                                      </p:tavLst>
                                    </p:anim>
                                  </p:childTnLst>
                                </p:cTn>
                              </p:par>
                              <p:par>
                                <p:cTn id="47" presetID="0"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to="" calcmode="lin" valueType="num">
                                      <p:cBhvr>
                                        <p:cTn id="4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1048614"/>
                                        </p:tgtEl>
                                        <p:attrNameLst>
                                          <p:attrName>style.visibility</p:attrName>
                                        </p:attrNameLst>
                                      </p:cBhvr>
                                      <p:to>
                                        <p:strVal val="visible"/>
                                      </p:to>
                                    </p:set>
                                    <p:anim to="" calcmode="lin" valueType="num">
                                      <p:cBhvr>
                                        <p:cTn id="55" dur="700" fill="hold">
                                          <p:stCondLst>
                                            <p:cond delay="0"/>
                                          </p:stCondLst>
                                        </p:cTn>
                                        <p:tgtEl>
                                          <p:spTgt spid="1048614"/>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1048614"/>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1048614"/>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1048614"/>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iterate type="lt">
                                    <p:tmPct val="10000"/>
                                  </p:iterate>
                                  <p:childTnLst>
                                    <p:set>
                                      <p:cBhvr>
                                        <p:cTn id="60" dur="1" fill="hold">
                                          <p:stCondLst>
                                            <p:cond delay="0"/>
                                          </p:stCondLst>
                                        </p:cTn>
                                        <p:tgtEl>
                                          <p:spTgt spid="1048615"/>
                                        </p:tgtEl>
                                        <p:attrNameLst>
                                          <p:attrName>style.visibility</p:attrName>
                                        </p:attrNameLst>
                                      </p:cBhvr>
                                      <p:to>
                                        <p:strVal val="visible"/>
                                      </p:to>
                                    </p:set>
                                    <p:anim to="" calcmode="lin" valueType="num">
                                      <p:cBhvr>
                                        <p:cTn id="61" dur="700" fill="hold">
                                          <p:stCondLst>
                                            <p:cond delay="0"/>
                                          </p:stCondLst>
                                        </p:cTn>
                                        <p:tgtEl>
                                          <p:spTgt spid="1048615"/>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1048615"/>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1048615"/>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1048615"/>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48616"/>
                                        </p:tgtEl>
                                        <p:attrNameLst>
                                          <p:attrName>style.visibility</p:attrName>
                                        </p:attrNameLst>
                                      </p:cBhvr>
                                      <p:to>
                                        <p:strVal val="visible"/>
                                      </p:to>
                                    </p:set>
                                    <p:anim to="" calcmode="lin" valueType="num">
                                      <p:cBhvr>
                                        <p:cTn id="67" dur="700" fill="hold">
                                          <p:stCondLst>
                                            <p:cond delay="0"/>
                                          </p:stCondLst>
                                        </p:cTn>
                                        <p:tgtEl>
                                          <p:spTgt spid="1048616"/>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1048616"/>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1048616"/>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1048616"/>
                                        </p:tgtEl>
                                        <p:attrNameLst>
                                          <p:attrName>ppt_w</p:attrName>
                                        </p:attrNameLst>
                                      </p:cBhvr>
                                      <p:tavLst>
                                        <p:tav tm="0" fmla="#ppt_w-(-#ppt_w)*((1.5-1.5*$)^2-(1.5-1.5*$)^3)">
                                          <p:val>
                                            <p:fltVal val="0"/>
                                          </p:val>
                                        </p:tav>
                                        <p:tav tm="100000">
                                          <p:val>
                                            <p:fltVal val="1"/>
                                          </p:val>
                                        </p:tav>
                                      </p:tavLst>
                                    </p:anim>
                                  </p:childTnLst>
                                </p:cTn>
                              </p:par>
                              <p:par>
                                <p:cTn id="71" presetID="0" presetClass="entr" presetSubtype="0" fill="hold" grpId="0" nodeType="withEffect">
                                  <p:stCondLst>
                                    <p:cond delay="0"/>
                                  </p:stCondLst>
                                  <p:iterate type="lt">
                                    <p:tmPct val="10000"/>
                                  </p:iterate>
                                  <p:childTnLst>
                                    <p:set>
                                      <p:cBhvr>
                                        <p:cTn id="72" dur="1" fill="hold">
                                          <p:stCondLst>
                                            <p:cond delay="0"/>
                                          </p:stCondLst>
                                        </p:cTn>
                                        <p:tgtEl>
                                          <p:spTgt spid="1048617"/>
                                        </p:tgtEl>
                                        <p:attrNameLst>
                                          <p:attrName>style.visibility</p:attrName>
                                        </p:attrNameLst>
                                      </p:cBhvr>
                                      <p:to>
                                        <p:strVal val="visible"/>
                                      </p:to>
                                    </p:set>
                                    <p:anim to="" calcmode="lin" valueType="num">
                                      <p:cBhvr>
                                        <p:cTn id="73" dur="700" fill="hold">
                                          <p:stCondLst>
                                            <p:cond delay="0"/>
                                          </p:stCondLst>
                                        </p:cTn>
                                        <p:tgtEl>
                                          <p:spTgt spid="1048617"/>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1048617"/>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1048617"/>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1048617"/>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childTnLst>
                                    <p:set>
                                      <p:cBhvr>
                                        <p:cTn id="78" dur="1" fill="hold">
                                          <p:stCondLst>
                                            <p:cond delay="0"/>
                                          </p:stCondLst>
                                        </p:cTn>
                                        <p:tgtEl>
                                          <p:spTgt spid="1048618"/>
                                        </p:tgtEl>
                                        <p:attrNameLst>
                                          <p:attrName>style.visibility</p:attrName>
                                        </p:attrNameLst>
                                      </p:cBhvr>
                                      <p:to>
                                        <p:strVal val="visible"/>
                                      </p:to>
                                    </p:set>
                                    <p:anim to="" calcmode="lin" valueType="num">
                                      <p:cBhvr>
                                        <p:cTn id="79" dur="700" fill="hold">
                                          <p:stCondLst>
                                            <p:cond delay="0"/>
                                          </p:stCondLst>
                                        </p:cTn>
                                        <p:tgtEl>
                                          <p:spTgt spid="1048618"/>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1048618"/>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1048618"/>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1048618"/>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childTnLst>
                                    <p:set>
                                      <p:cBhvr>
                                        <p:cTn id="84" dur="1" fill="hold">
                                          <p:stCondLst>
                                            <p:cond delay="0"/>
                                          </p:stCondLst>
                                        </p:cTn>
                                        <p:tgtEl>
                                          <p:spTgt spid="1048619"/>
                                        </p:tgtEl>
                                        <p:attrNameLst>
                                          <p:attrName>style.visibility</p:attrName>
                                        </p:attrNameLst>
                                      </p:cBhvr>
                                      <p:to>
                                        <p:strVal val="visible"/>
                                      </p:to>
                                    </p:set>
                                    <p:anim to="" calcmode="lin" valueType="num">
                                      <p:cBhvr>
                                        <p:cTn id="85" dur="700" fill="hold">
                                          <p:stCondLst>
                                            <p:cond delay="0"/>
                                          </p:stCondLst>
                                        </p:cTn>
                                        <p:tgtEl>
                                          <p:spTgt spid="1048619"/>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1048619"/>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1048619"/>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1048619"/>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1048609" grpId="0" bldLvl="0" animBg="1"/>
      <p:bldP spid="1048610" grpId="0" bldLvl="0" animBg="1"/>
      <p:bldP spid="1048611" grpId="0" bldLvl="0" animBg="1"/>
      <p:bldP spid="1048614" grpId="0"/>
      <p:bldP spid="1048615" grpId="0"/>
      <p:bldP spid="1048616" grpId="0"/>
      <p:bldP spid="1048617" grpId="0"/>
      <p:bldP spid="1048618" grpId="0"/>
      <p:bldP spid="10486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PA_矩形 38"/>
          <p:cNvSpPr/>
          <p:nvPr>
            <p:custDataLst>
              <p:tags r:id="rId1"/>
            </p:custDataLst>
          </p:nvPr>
        </p:nvSpPr>
        <p:spPr>
          <a:xfrm>
            <a:off x="7281545" y="2465070"/>
            <a:ext cx="3285490" cy="830997"/>
          </a:xfrm>
          <a:prstGeom prst="rect">
            <a:avLst/>
          </a:prstGeom>
        </p:spPr>
        <p:txBody>
          <a:bodyPr wrap="square">
            <a:spAutoFit/>
          </a:bodyPr>
          <a:lstStyle/>
          <a:p>
            <a:pPr defTabSz="1218565"/>
            <a:r>
              <a:rPr lang="zh-CN" altLang="en-US" sz="4800" dirty="0">
                <a:ln w="6350">
                  <a:noFill/>
                </a:ln>
                <a:solidFill>
                  <a:schemeClr val="tx1"/>
                </a:solidFill>
                <a:latin typeface="华文行楷" panose="02010800040101010101" pitchFamily="2" charset="-122"/>
                <a:ea typeface="华文行楷" panose="02010800040101010101" pitchFamily="2" charset="-122"/>
              </a:rPr>
              <a:t>简介</a:t>
            </a:r>
          </a:p>
        </p:txBody>
      </p:sp>
      <p:sp>
        <p:nvSpPr>
          <p:cNvPr id="1048622" name="PA_矩形 40"/>
          <p:cNvSpPr/>
          <p:nvPr>
            <p:custDataLst>
              <p:tags r:id="rId2"/>
            </p:custDataLst>
          </p:nvPr>
        </p:nvSpPr>
        <p:spPr>
          <a:xfrm>
            <a:off x="5781040" y="2465070"/>
            <a:ext cx="1330960" cy="830997"/>
          </a:xfrm>
          <a:prstGeom prst="rect">
            <a:avLst/>
          </a:prstGeom>
        </p:spPr>
        <p:txBody>
          <a:bodyPr wrap="square">
            <a:spAutoFit/>
          </a:bodyPr>
          <a:lstStyle/>
          <a:p>
            <a:pPr algn="ctr" defTabSz="1218565"/>
            <a:r>
              <a:rPr lang="zh-CN" altLang="en-US" sz="4800" dirty="0">
                <a:ln w="6350">
                  <a:noFill/>
                </a:ln>
                <a:latin typeface="华文行楷" panose="02010800040101010101" pitchFamily="2" charset="-122"/>
                <a:ea typeface="华文行楷" panose="02010800040101010101" pitchFamily="2" charset="-122"/>
                <a:sym typeface="+mn-ea"/>
              </a:rPr>
              <a:t>一</a:t>
            </a:r>
          </a:p>
        </p:txBody>
      </p:sp>
      <p:grpSp>
        <p:nvGrpSpPr>
          <p:cNvPr id="53" name="PA_组合 46"/>
          <p:cNvGrpSpPr/>
          <p:nvPr>
            <p:custDataLst>
              <p:tags r:id="rId3"/>
            </p:custDataLst>
          </p:nvPr>
        </p:nvGrpSpPr>
        <p:grpSpPr>
          <a:xfrm>
            <a:off x="0" y="3356992"/>
            <a:ext cx="12192000" cy="72008"/>
            <a:chOff x="2190216" y="0"/>
            <a:chExt cx="7128792" cy="108012"/>
          </a:xfrm>
        </p:grpSpPr>
        <p:sp>
          <p:nvSpPr>
            <p:cNvPr id="1048623"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4"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5"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6"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7"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8"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8621"/>
                                        </p:tgtEl>
                                        <p:attrNameLst>
                                          <p:attrName>style.visibility</p:attrName>
                                        </p:attrNameLst>
                                      </p:cBhvr>
                                      <p:to>
                                        <p:strVal val="visible"/>
                                      </p:to>
                                    </p:set>
                                    <p:anim to="" calcmode="lin" valueType="num">
                                      <p:cBhvr>
                                        <p:cTn id="7" dur="700" fill="hold">
                                          <p:stCondLst>
                                            <p:cond delay="0"/>
                                          </p:stCondLst>
                                        </p:cTn>
                                        <p:tgtEl>
                                          <p:spTgt spid="10486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86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86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86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048622"/>
                                        </p:tgtEl>
                                        <p:attrNameLst>
                                          <p:attrName>style.visibility</p:attrName>
                                        </p:attrNameLst>
                                      </p:cBhvr>
                                      <p:to>
                                        <p:strVal val="visible"/>
                                      </p:to>
                                    </p:set>
                                    <p:anim to="" calcmode="lin" valueType="num">
                                      <p:cBhvr>
                                        <p:cTn id="13" dur="700" fill="hold">
                                          <p:stCondLst>
                                            <p:cond delay="0"/>
                                          </p:stCondLst>
                                        </p:cTn>
                                        <p:tgtEl>
                                          <p:spTgt spid="104862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4862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4862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48622"/>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to="" calcmode="lin" valueType="num">
                                      <p:cBhvr>
                                        <p:cTn id="19"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简介</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sz="3200" b="1" dirty="0"/>
              <a:t>在医学成像中，数据集的大小是有限的，标签往往是不确定的，现有的图像增强方法仍然有很大的改进空间，在最大限度地获取信息的同时还要防止过拟合。</a:t>
            </a:r>
            <a:endParaRPr lang="en-US" altLang="zh-CN" sz="3200" b="1" dirty="0"/>
          </a:p>
          <a:p>
            <a:r>
              <a:rPr lang="zh-CN" altLang="en-US" sz="3200" b="1" dirty="0"/>
              <a:t>论文作者</a:t>
            </a:r>
            <a:r>
              <a:rPr lang="en-US" altLang="zh-CN" sz="3200" b="1" dirty="0" err="1"/>
              <a:t>Kaiyang</a:t>
            </a:r>
            <a:r>
              <a:rPr lang="en-US" altLang="zh-CN" sz="3200" b="1" dirty="0"/>
              <a:t> Cheng</a:t>
            </a:r>
            <a:r>
              <a:rPr lang="zh-CN" altLang="en-US" sz="3200" b="1" dirty="0"/>
              <a:t>等人提出了一种新的</a:t>
            </a:r>
            <a:r>
              <a:rPr lang="zh-CN" altLang="en-US" sz="3200" b="1" dirty="0">
                <a:solidFill>
                  <a:srgbClr val="FF0000"/>
                </a:solidFill>
              </a:rPr>
              <a:t>基于强化学习的图像增强框架</a:t>
            </a:r>
            <a:r>
              <a:rPr lang="zh-CN" altLang="en-US" sz="3200" b="1" dirty="0"/>
              <a:t>，使用</a:t>
            </a:r>
            <a:r>
              <a:rPr lang="zh-CN" altLang="en-US" sz="3200" b="1" dirty="0">
                <a:solidFill>
                  <a:srgbClr val="FF0000"/>
                </a:solidFill>
              </a:rPr>
              <a:t>对抗策略梯度增强</a:t>
            </a:r>
            <a:r>
              <a:rPr lang="en-US" altLang="zh-CN" sz="3200" b="1" dirty="0">
                <a:solidFill>
                  <a:srgbClr val="FF0000"/>
                </a:solidFill>
              </a:rPr>
              <a:t>(APGA)</a:t>
            </a:r>
            <a:r>
              <a:rPr lang="zh-CN" altLang="en-US" sz="3200" b="1" dirty="0"/>
              <a:t>的方法，用于医学图像分类。</a:t>
            </a:r>
            <a:endParaRPr lang="en-US" altLang="zh-CN" sz="3200" b="1" dirty="0"/>
          </a:p>
          <a:p>
            <a:r>
              <a:rPr lang="zh-CN" altLang="en-US" sz="3200" b="1" dirty="0">
                <a:solidFill>
                  <a:srgbClr val="FF0000"/>
                </a:solidFill>
              </a:rPr>
              <a:t>作者使用一个弱监督的语义分割网络作为</a:t>
            </a:r>
            <a:r>
              <a:rPr lang="en-US" altLang="zh-CN" sz="3200" b="1" dirty="0">
                <a:solidFill>
                  <a:srgbClr val="FF0000"/>
                </a:solidFill>
              </a:rPr>
              <a:t>agent</a:t>
            </a:r>
            <a:r>
              <a:rPr lang="zh-CN" altLang="en-US" sz="3200" b="1" dirty="0">
                <a:solidFill>
                  <a:srgbClr val="FF0000"/>
                </a:solidFill>
              </a:rPr>
              <a:t>，将</a:t>
            </a:r>
            <a:r>
              <a:rPr lang="en-US" altLang="zh-CN" sz="3200" b="1" dirty="0">
                <a:solidFill>
                  <a:srgbClr val="FF0000"/>
                </a:solidFill>
              </a:rPr>
              <a:t>masks</a:t>
            </a:r>
            <a:r>
              <a:rPr lang="zh-CN" altLang="en-US" sz="3200" b="1" dirty="0">
                <a:solidFill>
                  <a:srgbClr val="FF0000"/>
                </a:solidFill>
              </a:rPr>
              <a:t>作为输出，优化目标是最大化分类网络的奖励信号。</a:t>
            </a:r>
            <a:r>
              <a:rPr lang="zh-CN" altLang="en-US" sz="3200" b="1" dirty="0"/>
              <a:t>在作者的优化下，分类网络学会了掩盖图像中不重要的特征。</a:t>
            </a:r>
            <a:endParaRPr lang="en-US" altLang="zh-CN" sz="3200" b="1" dirty="0"/>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简介</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sz="3200" b="1" dirty="0"/>
              <a:t>通常，图像增强可以包括添加噪声、图像变换</a:t>
            </a:r>
            <a:r>
              <a:rPr lang="en-US" altLang="zh-CN" sz="3200" b="1" dirty="0"/>
              <a:t>(</a:t>
            </a:r>
            <a:r>
              <a:rPr lang="zh-CN" altLang="en-US" sz="3200" b="1" dirty="0"/>
              <a:t>如缩放或裁剪</a:t>
            </a:r>
            <a:r>
              <a:rPr lang="en-US" altLang="zh-CN" sz="3200" b="1" dirty="0"/>
              <a:t>)</a:t>
            </a:r>
            <a:r>
              <a:rPr lang="zh-CN" altLang="en-US" sz="3200" b="1" dirty="0"/>
              <a:t>、图像遮挡和</a:t>
            </a:r>
            <a:r>
              <a:rPr lang="en-US" altLang="zh-CN" sz="3200" b="1" dirty="0">
                <a:solidFill>
                  <a:srgbClr val="FF0000"/>
                </a:solidFill>
              </a:rPr>
              <a:t>attention masking</a:t>
            </a:r>
            <a:r>
              <a:rPr lang="zh-CN" altLang="en-US" sz="3200" b="1" dirty="0"/>
              <a:t>。前三种方法的应用是有限的，因为它们通常依赖于领域知识来定义适当的特征和增强的程度。</a:t>
            </a:r>
            <a:r>
              <a:rPr lang="zh-CN" altLang="en-US" sz="3200" b="1" dirty="0">
                <a:solidFill>
                  <a:srgbClr val="FF0000"/>
                </a:solidFill>
              </a:rPr>
              <a:t>最后一种方法需要对兴趣区域</a:t>
            </a:r>
            <a:r>
              <a:rPr lang="en-US" altLang="zh-CN" sz="3200" b="1" dirty="0">
                <a:solidFill>
                  <a:srgbClr val="FF0000"/>
                </a:solidFill>
              </a:rPr>
              <a:t>(ROI)</a:t>
            </a:r>
            <a:r>
              <a:rPr lang="zh-CN" altLang="en-US" sz="3200" b="1" dirty="0">
                <a:solidFill>
                  <a:srgbClr val="FF0000"/>
                </a:solidFill>
              </a:rPr>
              <a:t>进行密集分割掩码</a:t>
            </a:r>
            <a:r>
              <a:rPr lang="zh-CN" altLang="en-US" sz="3200" b="1" dirty="0"/>
              <a:t>。然而，与分类任务相关的</a:t>
            </a:r>
            <a:r>
              <a:rPr lang="en-US" altLang="zh-CN" sz="3200" b="1" dirty="0"/>
              <a:t>ROI</a:t>
            </a:r>
            <a:r>
              <a:rPr lang="zh-CN" altLang="en-US" sz="3200" b="1" dirty="0"/>
              <a:t>并不是预先确定的。</a:t>
            </a:r>
            <a:endParaRPr lang="en-US" altLang="zh-CN" sz="3200" b="1" dirty="0"/>
          </a:p>
          <a:p>
            <a:r>
              <a:rPr lang="zh-CN" altLang="en-US" sz="3200" b="1" dirty="0">
                <a:solidFill>
                  <a:srgbClr val="FF0000"/>
                </a:solidFill>
              </a:rPr>
              <a:t>作者提出的图像增强框架利用对抗奖励来弱监督分割网络并创建这些</a:t>
            </a:r>
            <a:r>
              <a:rPr lang="en-US" altLang="zh-CN" sz="3200" b="1" dirty="0">
                <a:solidFill>
                  <a:srgbClr val="FF0000"/>
                </a:solidFill>
              </a:rPr>
              <a:t>ROI</a:t>
            </a:r>
            <a:r>
              <a:rPr lang="zh-CN" altLang="en-US" sz="3200" b="1" dirty="0">
                <a:solidFill>
                  <a:srgbClr val="FF0000"/>
                </a:solidFill>
              </a:rPr>
              <a:t>。其中，他们提出了一种联合强化学习策略</a:t>
            </a:r>
            <a:r>
              <a:rPr lang="en-US" altLang="zh-CN" sz="3200" b="1" dirty="0">
                <a:solidFill>
                  <a:srgbClr val="FF0000"/>
                </a:solidFill>
              </a:rPr>
              <a:t>APGA</a:t>
            </a:r>
            <a:r>
              <a:rPr lang="zh-CN" altLang="en-US" sz="3200" b="1" dirty="0">
                <a:solidFill>
                  <a:srgbClr val="FF0000"/>
                </a:solidFill>
              </a:rPr>
              <a:t>，用于训练分类网络，以提高分类任务的准确性。</a:t>
            </a:r>
            <a:endParaRPr lang="zh-CN" altLang="en-US" sz="3200" b="1" dirty="0"/>
          </a:p>
        </p:txBody>
      </p:sp>
    </p:spTree>
    <p:extLst>
      <p:ext uri="{BB962C8B-B14F-4D97-AF65-F5344CB8AC3E}">
        <p14:creationId xmlns:p14="http://schemas.microsoft.com/office/powerpoint/2010/main" val="305244566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PA_矩形 38"/>
          <p:cNvSpPr/>
          <p:nvPr>
            <p:custDataLst>
              <p:tags r:id="rId1"/>
            </p:custDataLst>
          </p:nvPr>
        </p:nvSpPr>
        <p:spPr>
          <a:xfrm>
            <a:off x="7281545" y="2465070"/>
            <a:ext cx="3285490" cy="830997"/>
          </a:xfrm>
          <a:prstGeom prst="rect">
            <a:avLst/>
          </a:prstGeom>
        </p:spPr>
        <p:txBody>
          <a:bodyPr wrap="square">
            <a:spAutoFit/>
          </a:bodyPr>
          <a:lstStyle/>
          <a:p>
            <a:pPr defTabSz="1218565"/>
            <a:r>
              <a:rPr lang="zh-CN" altLang="en-US" sz="4800" dirty="0">
                <a:ln w="6350">
                  <a:noFill/>
                </a:ln>
                <a:latin typeface="华文行楷" panose="02010800040101010101" pitchFamily="2" charset="-122"/>
                <a:ea typeface="华文行楷" panose="02010800040101010101" pitchFamily="2" charset="-122"/>
              </a:rPr>
              <a:t>算法</a:t>
            </a:r>
            <a:endParaRPr lang="zh-CN" altLang="en-US" sz="4800" dirty="0">
              <a:ln w="6350">
                <a:noFill/>
              </a:ln>
              <a:solidFill>
                <a:schemeClr val="tx1"/>
              </a:solidFill>
              <a:latin typeface="华文行楷" panose="02010800040101010101" pitchFamily="2" charset="-122"/>
              <a:ea typeface="华文行楷" panose="02010800040101010101" pitchFamily="2" charset="-122"/>
            </a:endParaRPr>
          </a:p>
        </p:txBody>
      </p:sp>
      <p:sp>
        <p:nvSpPr>
          <p:cNvPr id="1048622" name="PA_矩形 40"/>
          <p:cNvSpPr/>
          <p:nvPr>
            <p:custDataLst>
              <p:tags r:id="rId2"/>
            </p:custDataLst>
          </p:nvPr>
        </p:nvSpPr>
        <p:spPr>
          <a:xfrm>
            <a:off x="5781040" y="2465070"/>
            <a:ext cx="1330960" cy="830997"/>
          </a:xfrm>
          <a:prstGeom prst="rect">
            <a:avLst/>
          </a:prstGeom>
        </p:spPr>
        <p:txBody>
          <a:bodyPr wrap="square">
            <a:spAutoFit/>
          </a:bodyPr>
          <a:lstStyle/>
          <a:p>
            <a:pPr algn="ctr" defTabSz="1218565"/>
            <a:r>
              <a:rPr lang="zh-CN" altLang="en-US" sz="4800" dirty="0">
                <a:ln w="6350">
                  <a:noFill/>
                </a:ln>
                <a:latin typeface="华文行楷" panose="02010800040101010101" pitchFamily="2" charset="-122"/>
                <a:ea typeface="华文行楷" panose="02010800040101010101" pitchFamily="2" charset="-122"/>
                <a:sym typeface="+mn-ea"/>
              </a:rPr>
              <a:t>二</a:t>
            </a:r>
          </a:p>
        </p:txBody>
      </p:sp>
      <p:grpSp>
        <p:nvGrpSpPr>
          <p:cNvPr id="53" name="PA_组合 46"/>
          <p:cNvGrpSpPr/>
          <p:nvPr>
            <p:custDataLst>
              <p:tags r:id="rId3"/>
            </p:custDataLst>
          </p:nvPr>
        </p:nvGrpSpPr>
        <p:grpSpPr>
          <a:xfrm>
            <a:off x="0" y="3356992"/>
            <a:ext cx="12192000" cy="72008"/>
            <a:chOff x="2190216" y="0"/>
            <a:chExt cx="7128792" cy="108012"/>
          </a:xfrm>
        </p:grpSpPr>
        <p:sp>
          <p:nvSpPr>
            <p:cNvPr id="1048623"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4"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5"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6"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7"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8628"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37471045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8621"/>
                                        </p:tgtEl>
                                        <p:attrNameLst>
                                          <p:attrName>style.visibility</p:attrName>
                                        </p:attrNameLst>
                                      </p:cBhvr>
                                      <p:to>
                                        <p:strVal val="visible"/>
                                      </p:to>
                                    </p:set>
                                    <p:anim to="" calcmode="lin" valueType="num">
                                      <p:cBhvr>
                                        <p:cTn id="7" dur="700" fill="hold">
                                          <p:stCondLst>
                                            <p:cond delay="0"/>
                                          </p:stCondLst>
                                        </p:cTn>
                                        <p:tgtEl>
                                          <p:spTgt spid="10486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86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86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86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048622"/>
                                        </p:tgtEl>
                                        <p:attrNameLst>
                                          <p:attrName>style.visibility</p:attrName>
                                        </p:attrNameLst>
                                      </p:cBhvr>
                                      <p:to>
                                        <p:strVal val="visible"/>
                                      </p:to>
                                    </p:set>
                                    <p:anim to="" calcmode="lin" valueType="num">
                                      <p:cBhvr>
                                        <p:cTn id="13" dur="700" fill="hold">
                                          <p:stCondLst>
                                            <p:cond delay="0"/>
                                          </p:stCondLst>
                                        </p:cTn>
                                        <p:tgtEl>
                                          <p:spTgt spid="104862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4862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4862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48622"/>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to="" calcmode="lin" valueType="num">
                                      <p:cBhvr>
                                        <p:cTn id="19"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1" grpId="0"/>
      <p:bldP spid="10486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算法：策略梯度训练</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solidFill>
                  <a:srgbClr val="FF0000"/>
                </a:solidFill>
              </a:rPr>
              <a:t>优化目标为最大化期望奖励和找到最优分割策略</a:t>
            </a:r>
            <a:r>
              <a:rPr lang="zh-CN" altLang="en-US" b="1" dirty="0"/>
              <a:t>：</a:t>
            </a:r>
            <a:endParaRPr lang="en-US" altLang="zh-CN" b="1" dirty="0"/>
          </a:p>
          <a:p>
            <a:endParaRPr lang="en-US" altLang="zh-CN" b="1" dirty="0"/>
          </a:p>
          <a:p>
            <a:pPr marL="0" indent="0">
              <a:buNone/>
            </a:pPr>
            <a:endParaRPr lang="en-US" altLang="zh-CN" b="1" dirty="0"/>
          </a:p>
          <a:p>
            <a:r>
              <a:rPr lang="zh-CN" altLang="en-US" b="1" dirty="0"/>
              <a:t>该策略通过反向传播来学习，它要求期望奖励的梯度和模型参数相关。梯度定义如下</a:t>
            </a:r>
            <a:r>
              <a:rPr lang="en-US" altLang="zh-CN" b="1" dirty="0"/>
              <a:t>:</a:t>
            </a:r>
          </a:p>
          <a:p>
            <a:endParaRPr lang="en-US" altLang="zh-CN" b="1" dirty="0"/>
          </a:p>
          <a:p>
            <a:endParaRPr lang="en-US" altLang="zh-CN" b="1" dirty="0"/>
          </a:p>
          <a:p>
            <a:r>
              <a:rPr lang="zh-CN" altLang="en-US" b="1" dirty="0"/>
              <a:t>期望奖励无法估计，需要利用负对数似然损失来近似。该负对数似然损失关于模型参数是可微的，并可以由奖励信号适当加权。</a:t>
            </a:r>
            <a:endParaRPr lang="en-US" altLang="zh-CN" b="1" dirty="0"/>
          </a:p>
          <a:p>
            <a:endParaRPr lang="en-US" altLang="zh-CN" b="1" dirty="0"/>
          </a:p>
        </p:txBody>
      </p:sp>
      <p:pic>
        <p:nvPicPr>
          <p:cNvPr id="3" name="图片 2">
            <a:extLst>
              <a:ext uri="{FF2B5EF4-FFF2-40B4-BE49-F238E27FC236}">
                <a16:creationId xmlns:a16="http://schemas.microsoft.com/office/drawing/2014/main" id="{4ABE2AE7-6258-474F-8609-55A1FAA6CF26}"/>
              </a:ext>
            </a:extLst>
          </p:cNvPr>
          <p:cNvPicPr>
            <a:picLocks noChangeAspect="1"/>
          </p:cNvPicPr>
          <p:nvPr/>
        </p:nvPicPr>
        <p:blipFill>
          <a:blip r:embed="rId5"/>
          <a:stretch>
            <a:fillRect/>
          </a:stretch>
        </p:blipFill>
        <p:spPr>
          <a:xfrm>
            <a:off x="3787229" y="1750060"/>
            <a:ext cx="4306218" cy="1073571"/>
          </a:xfrm>
          <a:prstGeom prst="rect">
            <a:avLst/>
          </a:prstGeom>
        </p:spPr>
      </p:pic>
      <p:pic>
        <p:nvPicPr>
          <p:cNvPr id="9" name="图片 8">
            <a:extLst>
              <a:ext uri="{FF2B5EF4-FFF2-40B4-BE49-F238E27FC236}">
                <a16:creationId xmlns:a16="http://schemas.microsoft.com/office/drawing/2014/main" id="{B502D6ED-DAF5-4F03-BEA1-7F712437E9D4}"/>
              </a:ext>
            </a:extLst>
          </p:cNvPr>
          <p:cNvPicPr>
            <a:picLocks noChangeAspect="1"/>
          </p:cNvPicPr>
          <p:nvPr/>
        </p:nvPicPr>
        <p:blipFill>
          <a:blip r:embed="rId6"/>
          <a:stretch>
            <a:fillRect/>
          </a:stretch>
        </p:blipFill>
        <p:spPr>
          <a:xfrm>
            <a:off x="1628979" y="3658625"/>
            <a:ext cx="8934041" cy="1023959"/>
          </a:xfrm>
          <a:prstGeom prst="rect">
            <a:avLst/>
          </a:prstGeom>
        </p:spPr>
      </p:pic>
    </p:spTree>
    <p:extLst>
      <p:ext uri="{BB962C8B-B14F-4D97-AF65-F5344CB8AC3E}">
        <p14:creationId xmlns:p14="http://schemas.microsoft.com/office/powerpoint/2010/main" val="12610136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算法：策略梯度训练</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综上，可得到损失函数：</a:t>
            </a:r>
            <a:endParaRPr lang="en-US" altLang="zh-CN" b="1" dirty="0"/>
          </a:p>
          <a:p>
            <a:endParaRPr lang="en-US" altLang="zh-CN" b="1" dirty="0"/>
          </a:p>
          <a:p>
            <a:pPr marL="0" indent="0">
              <a:buNone/>
            </a:pPr>
            <a:endParaRPr lang="en-US" altLang="zh-CN" b="1" dirty="0"/>
          </a:p>
          <a:p>
            <a:r>
              <a:rPr lang="zh-CN" altLang="en-US" b="1" dirty="0"/>
              <a:t>将二元交叉熵代入得到：</a:t>
            </a:r>
            <a:endParaRPr lang="en-US" altLang="zh-CN" b="1" dirty="0"/>
          </a:p>
          <a:p>
            <a:endParaRPr lang="en-US" altLang="zh-CN" b="1" dirty="0"/>
          </a:p>
          <a:p>
            <a:endParaRPr lang="en-US" altLang="zh-CN" b="1" dirty="0"/>
          </a:p>
          <a:p>
            <a:endParaRPr lang="en-US" altLang="zh-CN" b="1" dirty="0"/>
          </a:p>
          <a:p>
            <a:r>
              <a:rPr lang="zh-CN" altLang="en-US" b="1" dirty="0">
                <a:solidFill>
                  <a:srgbClr val="FF0000"/>
                </a:solidFill>
              </a:rPr>
              <a:t>因此，可以利用</a:t>
            </a:r>
            <a:r>
              <a:rPr lang="en-US" altLang="zh-CN" b="1" dirty="0">
                <a:solidFill>
                  <a:srgbClr val="FF0000"/>
                </a:solidFill>
              </a:rPr>
              <a:t>mask</a:t>
            </a:r>
            <a:r>
              <a:rPr lang="zh-CN" altLang="en-US" b="1" dirty="0">
                <a:solidFill>
                  <a:srgbClr val="FF0000"/>
                </a:solidFill>
              </a:rPr>
              <a:t>图像样本分类与原始样本标签之间交叉熵损失，用梯度下降法更新分类模型参数 。</a:t>
            </a:r>
            <a:endParaRPr lang="en-US" altLang="zh-CN" b="1" dirty="0">
              <a:solidFill>
                <a:srgbClr val="FF0000"/>
              </a:solidFill>
            </a:endParaRPr>
          </a:p>
        </p:txBody>
      </p:sp>
      <p:pic>
        <p:nvPicPr>
          <p:cNvPr id="6" name="图片 5">
            <a:extLst>
              <a:ext uri="{FF2B5EF4-FFF2-40B4-BE49-F238E27FC236}">
                <a16:creationId xmlns:a16="http://schemas.microsoft.com/office/drawing/2014/main" id="{759453AB-C635-44AC-BD42-4D620D4D692C}"/>
              </a:ext>
            </a:extLst>
          </p:cNvPr>
          <p:cNvPicPr>
            <a:picLocks noChangeAspect="1"/>
          </p:cNvPicPr>
          <p:nvPr/>
        </p:nvPicPr>
        <p:blipFill>
          <a:blip r:embed="rId5"/>
          <a:stretch>
            <a:fillRect/>
          </a:stretch>
        </p:blipFill>
        <p:spPr>
          <a:xfrm>
            <a:off x="2925625" y="1738630"/>
            <a:ext cx="6333097" cy="982937"/>
          </a:xfrm>
          <a:prstGeom prst="rect">
            <a:avLst/>
          </a:prstGeom>
        </p:spPr>
      </p:pic>
      <p:pic>
        <p:nvPicPr>
          <p:cNvPr id="8" name="图片 7">
            <a:extLst>
              <a:ext uri="{FF2B5EF4-FFF2-40B4-BE49-F238E27FC236}">
                <a16:creationId xmlns:a16="http://schemas.microsoft.com/office/drawing/2014/main" id="{537528FD-523B-464B-95CF-C112A46D3E1D}"/>
              </a:ext>
            </a:extLst>
          </p:cNvPr>
          <p:cNvPicPr>
            <a:picLocks noChangeAspect="1"/>
          </p:cNvPicPr>
          <p:nvPr/>
        </p:nvPicPr>
        <p:blipFill>
          <a:blip r:embed="rId6"/>
          <a:stretch>
            <a:fillRect/>
          </a:stretch>
        </p:blipFill>
        <p:spPr>
          <a:xfrm>
            <a:off x="2067484" y="3221947"/>
            <a:ext cx="8057031" cy="1587939"/>
          </a:xfrm>
          <a:prstGeom prst="rect">
            <a:avLst/>
          </a:prstGeom>
        </p:spPr>
      </p:pic>
    </p:spTree>
    <p:extLst>
      <p:ext uri="{BB962C8B-B14F-4D97-AF65-F5344CB8AC3E}">
        <p14:creationId xmlns:p14="http://schemas.microsoft.com/office/powerpoint/2010/main" val="328555458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1" name="PA_矩形 39"/>
          <p:cNvSpPr>
            <a:spLocks noChangeArrowheads="1"/>
          </p:cNvSpPr>
          <p:nvPr>
            <p:custDataLst>
              <p:tags r:id="rId1"/>
            </p:custDataLst>
          </p:nvPr>
        </p:nvSpPr>
        <p:spPr bwMode="auto">
          <a:xfrm>
            <a:off x="554879" y="371042"/>
            <a:ext cx="5541121" cy="492443"/>
          </a:xfrm>
          <a:prstGeom prst="rect">
            <a:avLst/>
          </a:prstGeom>
          <a:noFill/>
          <a:ln>
            <a:noFill/>
          </a:ln>
        </p:spPr>
        <p:txBody>
          <a:bodyPr wrap="square" lIns="0" tIns="0" rIns="0" bIns="0">
            <a:spAutoFit/>
          </a:bodyPr>
          <a:lstStyle/>
          <a:p>
            <a:pPr defTabSz="1218565"/>
            <a:r>
              <a:rPr lang="zh-CN" altLang="en-US" sz="3200" dirty="0">
                <a:solidFill>
                  <a:srgbClr val="1D69A3"/>
                </a:solidFill>
                <a:latin typeface="微软雅黑" panose="020B0503020204020204" charset="-122"/>
                <a:ea typeface="微软雅黑" panose="020B0503020204020204" charset="-122"/>
              </a:rPr>
              <a:t>算法：对抗奖励</a:t>
            </a:r>
          </a:p>
        </p:txBody>
      </p:sp>
      <p:grpSp>
        <p:nvGrpSpPr>
          <p:cNvPr id="105" name="PA_组合 17"/>
          <p:cNvGrpSpPr/>
          <p:nvPr>
            <p:custDataLst>
              <p:tags r:id="rId2"/>
            </p:custDataLst>
          </p:nvPr>
        </p:nvGrpSpPr>
        <p:grpSpPr>
          <a:xfrm>
            <a:off x="554990" y="932815"/>
            <a:ext cx="3518535" cy="76200"/>
            <a:chOff x="0" y="2842590"/>
            <a:chExt cx="7054752" cy="89199"/>
          </a:xfrm>
        </p:grpSpPr>
        <p:sp>
          <p:nvSpPr>
            <p:cNvPr id="1049082"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3"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4"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1049085"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5" name="文本框 4"/>
          <p:cNvSpPr txBox="1"/>
          <p:nvPr/>
        </p:nvSpPr>
        <p:spPr>
          <a:xfrm>
            <a:off x="697230" y="1381760"/>
            <a:ext cx="297180" cy="368300"/>
          </a:xfrm>
          <a:prstGeom prst="rect">
            <a:avLst/>
          </a:prstGeom>
          <a:noFill/>
        </p:spPr>
        <p:txBody>
          <a:bodyPr wrap="none" rtlCol="0" anchor="t">
            <a:spAutoFit/>
          </a:bodyPr>
          <a:lstStyle/>
          <a:p>
            <a:pPr indent="0"/>
            <a:r>
              <a:rPr lang="en-US" altLang="zh-CN">
                <a:latin typeface="等线" panose="02010600030101010101" charset="-122"/>
                <a:cs typeface="等线" panose="02010600030101010101" charset="-122"/>
                <a:sym typeface="+mn-ea"/>
              </a:rPr>
              <a:t>.</a:t>
            </a:r>
            <a:endParaRPr lang="zh-CN" altLang="en-US"/>
          </a:p>
        </p:txBody>
      </p:sp>
      <p:sp>
        <p:nvSpPr>
          <p:cNvPr id="10" name="文本框 9"/>
          <p:cNvSpPr txBox="1"/>
          <p:nvPr/>
        </p:nvSpPr>
        <p:spPr>
          <a:xfrm>
            <a:off x="6407785" y="1370330"/>
            <a:ext cx="5558155" cy="368300"/>
          </a:xfrm>
          <a:prstGeom prst="rect">
            <a:avLst/>
          </a:prstGeom>
          <a:noFill/>
        </p:spPr>
        <p:txBody>
          <a:bodyPr wrap="square" rtlCol="0">
            <a:spAutoFit/>
          </a:bodyPr>
          <a:lstStyle/>
          <a:p>
            <a:endParaRPr lang="zh-CN" altLang="en-US"/>
          </a:p>
        </p:txBody>
      </p:sp>
      <p:sp>
        <p:nvSpPr>
          <p:cNvPr id="4" name="内容占位符 3">
            <a:extLst>
              <a:ext uri="{FF2B5EF4-FFF2-40B4-BE49-F238E27FC236}">
                <a16:creationId xmlns:a16="http://schemas.microsoft.com/office/drawing/2014/main" id="{7727D1CC-406D-43B5-8E9E-205ADA587EC2}"/>
              </a:ext>
            </a:extLst>
          </p:cNvPr>
          <p:cNvSpPr>
            <a:spLocks noGrp="1"/>
          </p:cNvSpPr>
          <p:nvPr>
            <p:ph sz="half" idx="1"/>
          </p:nvPr>
        </p:nvSpPr>
        <p:spPr>
          <a:xfrm>
            <a:off x="838200" y="1238250"/>
            <a:ext cx="10504990" cy="4938713"/>
          </a:xfrm>
        </p:spPr>
        <p:txBody>
          <a:bodyPr>
            <a:normAutofit/>
          </a:bodyPr>
          <a:lstStyle/>
          <a:p>
            <a:r>
              <a:rPr lang="zh-CN" altLang="en-US" b="1" dirty="0"/>
              <a:t>作者提出了一个稳定的对抗奖励：将原始图像和</a:t>
            </a:r>
            <a:r>
              <a:rPr lang="en-US" altLang="zh-CN" b="1" dirty="0"/>
              <a:t>mask</a:t>
            </a:r>
            <a:r>
              <a:rPr lang="zh-CN" altLang="en-US" b="1" dirty="0"/>
              <a:t>图像批量输入到分类模型中，分别产生</a:t>
            </a:r>
            <a:r>
              <a:rPr lang="en-US" altLang="zh-CN" b="1" dirty="0"/>
              <a:t>loss</a:t>
            </a:r>
            <a:r>
              <a:rPr lang="zh-CN" altLang="en-US" b="1" dirty="0"/>
              <a:t>，奖励函数定义为：</a:t>
            </a:r>
            <a:endParaRPr lang="en-US" altLang="zh-CN" b="1" dirty="0"/>
          </a:p>
          <a:p>
            <a:endParaRPr lang="en-US" altLang="zh-CN" b="1" dirty="0"/>
          </a:p>
          <a:p>
            <a:pPr marL="0" indent="0">
              <a:buNone/>
            </a:pPr>
            <a:endParaRPr lang="en-US" altLang="zh-CN" b="1" dirty="0"/>
          </a:p>
          <a:p>
            <a:r>
              <a:rPr lang="zh-CN" altLang="en-US" b="1" dirty="0"/>
              <a:t>为减少训练的方差，加入基线</a:t>
            </a:r>
            <a:r>
              <a:rPr lang="en-US" altLang="zh-CN" b="1" dirty="0" err="1"/>
              <a:t>b_t</a:t>
            </a:r>
            <a:r>
              <a:rPr lang="zh-CN" altLang="en-US" b="1" dirty="0"/>
              <a:t>。同时，因为我们不希望模型掩盖所有像素，因此加入对所有像素掩盖的惩罚，最终奖励函数定义为：</a:t>
            </a:r>
            <a:endParaRPr lang="en-US" altLang="zh-CN" b="1" dirty="0"/>
          </a:p>
          <a:p>
            <a:endParaRPr lang="en-US" altLang="zh-CN" b="1" dirty="0"/>
          </a:p>
          <a:p>
            <a:endParaRPr lang="en-US" altLang="zh-CN" b="1" dirty="0"/>
          </a:p>
          <a:p>
            <a:r>
              <a:rPr lang="zh-CN" altLang="en-US" b="1" dirty="0">
                <a:solidFill>
                  <a:srgbClr val="FF0000"/>
                </a:solidFill>
              </a:rPr>
              <a:t>在分类网络的训练中，得到的奖励与</a:t>
            </a:r>
            <a:r>
              <a:rPr lang="en-US" altLang="zh-CN" b="1" dirty="0">
                <a:solidFill>
                  <a:srgbClr val="FF0000"/>
                </a:solidFill>
              </a:rPr>
              <a:t>masks</a:t>
            </a:r>
            <a:r>
              <a:rPr lang="zh-CN" altLang="en-US" b="1" dirty="0">
                <a:solidFill>
                  <a:srgbClr val="FF0000"/>
                </a:solidFill>
              </a:rPr>
              <a:t>质量密切相关。</a:t>
            </a:r>
            <a:endParaRPr lang="en-US" altLang="zh-CN" b="1" dirty="0">
              <a:solidFill>
                <a:srgbClr val="FF0000"/>
              </a:solidFill>
            </a:endParaRPr>
          </a:p>
        </p:txBody>
      </p:sp>
      <p:pic>
        <p:nvPicPr>
          <p:cNvPr id="3" name="图片 2">
            <a:extLst>
              <a:ext uri="{FF2B5EF4-FFF2-40B4-BE49-F238E27FC236}">
                <a16:creationId xmlns:a16="http://schemas.microsoft.com/office/drawing/2014/main" id="{D5C16B3C-293F-4A88-8124-5E1830E6D93C}"/>
              </a:ext>
            </a:extLst>
          </p:cNvPr>
          <p:cNvPicPr>
            <a:picLocks noChangeAspect="1"/>
          </p:cNvPicPr>
          <p:nvPr/>
        </p:nvPicPr>
        <p:blipFill>
          <a:blip r:embed="rId5"/>
          <a:stretch>
            <a:fillRect/>
          </a:stretch>
        </p:blipFill>
        <p:spPr>
          <a:xfrm>
            <a:off x="3992172" y="2259523"/>
            <a:ext cx="4197045" cy="823128"/>
          </a:xfrm>
          <a:prstGeom prst="rect">
            <a:avLst/>
          </a:prstGeom>
        </p:spPr>
      </p:pic>
      <p:pic>
        <p:nvPicPr>
          <p:cNvPr id="9" name="图片 8">
            <a:extLst>
              <a:ext uri="{FF2B5EF4-FFF2-40B4-BE49-F238E27FC236}">
                <a16:creationId xmlns:a16="http://schemas.microsoft.com/office/drawing/2014/main" id="{45114BD2-91A4-43B2-9FC5-92631B5AF68F}"/>
              </a:ext>
            </a:extLst>
          </p:cNvPr>
          <p:cNvPicPr>
            <a:picLocks noChangeAspect="1"/>
          </p:cNvPicPr>
          <p:nvPr/>
        </p:nvPicPr>
        <p:blipFill>
          <a:blip r:embed="rId6"/>
          <a:stretch>
            <a:fillRect/>
          </a:stretch>
        </p:blipFill>
        <p:spPr>
          <a:xfrm>
            <a:off x="1759393" y="4606723"/>
            <a:ext cx="9296784" cy="628394"/>
          </a:xfrm>
          <a:prstGeom prst="rect">
            <a:avLst/>
          </a:prstGeom>
        </p:spPr>
      </p:pic>
    </p:spTree>
    <p:extLst>
      <p:ext uri="{BB962C8B-B14F-4D97-AF65-F5344CB8AC3E}">
        <p14:creationId xmlns:p14="http://schemas.microsoft.com/office/powerpoint/2010/main" val="163196345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1049081"/>
                                        </p:tgtEl>
                                        <p:attrNameLst>
                                          <p:attrName>style.visibility</p:attrName>
                                        </p:attrNameLst>
                                      </p:cBhvr>
                                      <p:to>
                                        <p:strVal val="visible"/>
                                      </p:to>
                                    </p:set>
                                    <p:anim to="" calcmode="lin" valueType="num">
                                      <p:cBhvr>
                                        <p:cTn id="7"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 to="" calcmode="lin" valueType="num">
                                      <p:cBhvr>
                                        <p:cTn id="13"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1" nodeType="withEffect">
                                  <p:stCondLst>
                                    <p:cond delay="0"/>
                                  </p:stCondLst>
                                  <p:iterate type="lt">
                                    <p:tmPct val="10000"/>
                                  </p:iterate>
                                  <p:childTnLst>
                                    <p:set>
                                      <p:cBhvr>
                                        <p:cTn id="18" dur="1" fill="hold">
                                          <p:stCondLst>
                                            <p:cond delay="0"/>
                                          </p:stCondLst>
                                        </p:cTn>
                                        <p:tgtEl>
                                          <p:spTgt spid="1049081"/>
                                        </p:tgtEl>
                                        <p:attrNameLst>
                                          <p:attrName>style.visibility</p:attrName>
                                        </p:attrNameLst>
                                      </p:cBhvr>
                                      <p:to>
                                        <p:strVal val="visible"/>
                                      </p:to>
                                    </p:set>
                                    <p:anim to="" calcmode="lin" valueType="num">
                                      <p:cBhvr>
                                        <p:cTn id="19" dur="700" fill="hold">
                                          <p:stCondLst>
                                            <p:cond delay="0"/>
                                          </p:stCondLst>
                                        </p:cTn>
                                        <p:tgtEl>
                                          <p:spTgt spid="104908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104908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104908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1049081"/>
                                        </p:tgtEl>
                                        <p:attrNameLst>
                                          <p:attrName>ppt_w</p:attrName>
                                        </p:attrNameLst>
                                      </p:cBhvr>
                                      <p:tavLst>
                                        <p:tav tm="0" fmla="#ppt_w-(-#ppt_w)*((1.5-1.5*$)^2-(1.5-1.5*$)^3)">
                                          <p:val>
                                            <p:fltVal val="0"/>
                                          </p:val>
                                        </p:tav>
                                        <p:tav tm="100000">
                                          <p:val>
                                            <p:fltVal val="1"/>
                                          </p:val>
                                        </p:tav>
                                      </p:tavLst>
                                    </p:anim>
                                  </p:childTnLst>
                                </p:cTn>
                              </p:par>
                              <p:par>
                                <p:cTn id="23" presetID="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 to="" calcmode="lin" valueType="num">
                                      <p:cBhvr>
                                        <p:cTn id="25" dur="700" fill="hold">
                                          <p:stCondLst>
                                            <p:cond delay="0"/>
                                          </p:stCondLst>
                                        </p:cTn>
                                        <p:tgtEl>
                                          <p:spTgt spid="105"/>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105"/>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105"/>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105"/>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1" grpId="0"/>
      <p:bldP spid="1049081" grpId="1"/>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3698</TotalTime>
  <Words>737</Words>
  <Application>Microsoft Office PowerPoint</Application>
  <PresentationFormat>宽屏</PresentationFormat>
  <Paragraphs>91</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华文行楷</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kuhai</dc:creator>
  <cp:lastModifiedBy>刘 庭烽</cp:lastModifiedBy>
  <cp:revision>106</cp:revision>
  <dcterms:created xsi:type="dcterms:W3CDTF">2020-09-27T14:26:37Z</dcterms:created>
  <dcterms:modified xsi:type="dcterms:W3CDTF">2021-11-30T10:08:12Z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2052-2.3.0.3701</vt:lpwstr>
  </property>
</Properties>
</file>