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8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61" r:id="rId4"/>
    <p:sldId id="262" r:id="rId5"/>
    <p:sldId id="260" r:id="rId6"/>
    <p:sldId id="263" r:id="rId7"/>
    <p:sldId id="267" r:id="rId8"/>
    <p:sldId id="268" r:id="rId9"/>
    <p:sldId id="272" r:id="rId10"/>
    <p:sldId id="270" r:id="rId11"/>
    <p:sldId id="283" r:id="rId12"/>
    <p:sldId id="258" r:id="rId13"/>
    <p:sldId id="259" r:id="rId14"/>
    <p:sldId id="284" r:id="rId15"/>
    <p:sldId id="285" r:id="rId16"/>
    <p:sldId id="289" r:id="rId17"/>
    <p:sldId id="273" r:id="rId18"/>
    <p:sldId id="274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8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tags" Target="../tags/tag79.xml"/><Relationship Id="rId6" Type="http://schemas.openxmlformats.org/officeDocument/2006/relationships/image" Target="../media/image17.png"/><Relationship Id="rId5" Type="http://schemas.openxmlformats.org/officeDocument/2006/relationships/tags" Target="../tags/tag78.xml"/><Relationship Id="rId4" Type="http://schemas.openxmlformats.org/officeDocument/2006/relationships/image" Target="../media/image16.png"/><Relationship Id="rId3" Type="http://schemas.openxmlformats.org/officeDocument/2006/relationships/tags" Target="../tags/tag77.xml"/><Relationship Id="rId2" Type="http://schemas.openxmlformats.org/officeDocument/2006/relationships/image" Target="../media/image15.png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闭包就是能够读取外部函数内的变量的函数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ECB019B1-382A-4266-B25C-5B523AA43C14-1" descr="C:/Users/liuning/AppData/Local/Temp/wpp.UZufDO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458" y="69533"/>
            <a:ext cx="6172200" cy="5827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6355" y="511175"/>
            <a:ext cx="9799320" cy="358140"/>
          </a:xfrm>
        </p:spPr>
        <p:txBody>
          <a:bodyPr>
            <a:normAutofit fontScale="90000"/>
          </a:bodyPr>
          <a:p>
            <a:r>
              <a:rPr lang="zh-CN" altLang="en-US"/>
              <a:t>实例方法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" y="984885"/>
            <a:ext cx="11919585" cy="404812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定义：第一个参数必须是实例对象，该参数名一般约定为“self”，通过它来传递实例的属性和方法（也可以传类的属性和方法）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调用：只能由实例对象调用。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8045" y="2595245"/>
            <a:ext cx="7513955" cy="42621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7749540" y="4859655"/>
            <a:ext cx="7385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545205" y="3041015"/>
            <a:ext cx="4191000" cy="1805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85280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类方法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231265"/>
            <a:ext cx="9799320" cy="4405630"/>
          </a:xfrm>
        </p:spPr>
        <p:txBody>
          <a:bodyPr>
            <a:normAutofit/>
          </a:bodyPr>
          <a:p>
            <a:endParaRPr lang="zh-CN" altLang="en-US"/>
          </a:p>
          <a:p>
            <a:pPr algn="l"/>
            <a:r>
              <a:rPr lang="zh-CN" altLang="en-US"/>
              <a:t>定义：使用装饰器@classmethod。第一个参数必须是当前类对象，该参数名一般约定为“cls”，通过它来传递类的属性和方法（不能传实例的属性和方法）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zh-CN" altLang="en-US"/>
              <a:t>调用：实例对象和类对象都可以调用，</a:t>
            </a:r>
            <a:r>
              <a:rPr lang="zh-CN" altLang="en-US">
                <a:sym typeface="+mn-ea"/>
              </a:rPr>
              <a:t>将类函数可以不经过实例化而直接被调用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0960" y="294005"/>
            <a:ext cx="9799320" cy="620395"/>
          </a:xfrm>
        </p:spPr>
        <p:txBody>
          <a:bodyPr>
            <a:normAutofit fontScale="90000"/>
          </a:bodyPr>
          <a:p>
            <a:r>
              <a:rPr lang="zh-CN" altLang="en-US"/>
              <a:t>静态方法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1188040"/>
            <a:ext cx="9799200" cy="1472400"/>
          </a:xfrm>
        </p:spPr>
        <p:txBody>
          <a:bodyPr/>
          <a:p>
            <a:r>
              <a:rPr lang="zh-CN" altLang="en-US">
                <a:sym typeface="+mn-ea"/>
              </a:rPr>
              <a:t>参数没有要求，可以实例化也可以不实例化</a:t>
            </a:r>
            <a:endParaRPr lang="zh-CN" altLang="en-US"/>
          </a:p>
          <a:p>
            <a:r>
              <a:rPr lang="zh-CN" altLang="en-US"/>
              <a:t>调用的时候没有参数，即调用的时候我们不传入东西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86120" y="2072640"/>
            <a:ext cx="3302635" cy="420370"/>
          </a:xfrm>
        </p:spPr>
        <p:txBody>
          <a:bodyPr>
            <a:normAutofit fontScale="90000"/>
          </a:bodyPr>
          <a:p>
            <a:r>
              <a:rPr lang="zh-CN" altLang="en-US" sz="1600">
                <a:sym typeface="+mn-ea"/>
              </a:rPr>
              <a:t>类名.方法名() ，实例名.方法名() 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410" y="0"/>
            <a:ext cx="5340985" cy="2715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15560" y="2715895"/>
            <a:ext cx="7076440" cy="414210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704715" y="2347595"/>
            <a:ext cx="1226185" cy="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74770" y="2004695"/>
            <a:ext cx="1898015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072255" y="1266190"/>
            <a:ext cx="2359025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31385" y="1727835"/>
            <a:ext cx="1370965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24825" cy="68573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10185" y="1497330"/>
            <a:ext cx="3914775" cy="266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6035" y="3211195"/>
            <a:ext cx="4217670" cy="260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081405"/>
          </a:xfrm>
        </p:spPr>
        <p:txBody>
          <a:bodyPr>
            <a:normAutofit fontScale="90000"/>
          </a:bodyPr>
          <a:p>
            <a:r>
              <a:rPr lang="en-US" altLang="zh-CN"/>
              <a:t>‘__main__’=</a:t>
            </a:r>
            <a:r>
              <a:rPr lang="en-US" altLang="zh-CN">
                <a:sym typeface="+mn-ea"/>
              </a:rPr>
              <a:t>‘__name__’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437005"/>
            <a:ext cx="9799320" cy="3596005"/>
          </a:xfrm>
        </p:spPr>
        <p:txBody>
          <a:bodyPr>
            <a:normAutofit lnSpcReduction="10000"/>
          </a:bodyPr>
          <a:p>
            <a:r>
              <a:rPr lang="en-US" altLang="zh-CN"/>
              <a:t> 一个编写好的一个python文件可以有两种用途</a:t>
            </a:r>
            <a:endParaRPr lang="en-US" altLang="zh-CN"/>
          </a:p>
          <a:p>
            <a:r>
              <a:rPr lang="en-US" altLang="zh-CN"/>
              <a:t>一：脚本，一个文件就是整个程序，用来被执行（当前执行文件）</a:t>
            </a:r>
            <a:endParaRPr lang="en-US" altLang="zh-CN"/>
          </a:p>
          <a:p>
            <a:pPr algn="l"/>
            <a:r>
              <a:rPr lang="en-US" altLang="zh-CN"/>
              <a:t> 二：模块，文件中存放着一堆功能，用来被导入使用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1.当文件被当做脚本执行时：__name__ 等于'__main__'</a:t>
            </a:r>
            <a:endParaRPr lang="en-US" altLang="zh-CN"/>
          </a:p>
          <a:p>
            <a:pPr algn="l"/>
            <a:r>
              <a:rPr lang="en-US" altLang="zh-CN"/>
              <a:t>2.当文件被当做模块导入时：__name__等于文件名（模块名）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745" y="835025"/>
            <a:ext cx="3333750" cy="742315"/>
          </a:xfrm>
        </p:spPr>
        <p:txBody>
          <a:bodyPr>
            <a:normAutofit fontScale="60000"/>
          </a:bodyPr>
          <a:p>
            <a:r>
              <a:rPr lang="zh-CN" altLang="en-US"/>
              <a:t>不加</a:t>
            </a:r>
            <a:r>
              <a:rPr lang="en-US" altLang="zh-CN"/>
              <a:t>if</a:t>
            </a:r>
            <a:r>
              <a:rPr lang="en-US" altLang="zh-CN">
                <a:sym typeface="+mn-ea"/>
              </a:rPr>
              <a:t>‘__main__’=</a:t>
            </a:r>
            <a:r>
              <a:rPr lang="en-US" altLang="zh-CN">
                <a:sym typeface="+mn-ea"/>
              </a:rPr>
              <a:t>‘__name__’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278630"/>
            <a:ext cx="4307205" cy="219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670050"/>
            <a:ext cx="4307205" cy="2089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8430" y="8350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if</a:t>
            </a:r>
            <a:r>
              <a:rPr lang="en-US" altLang="zh-CN">
                <a:sym typeface="+mn-ea"/>
              </a:rPr>
              <a:t>‘__main__’=‘__name__’</a:t>
            </a:r>
            <a:br>
              <a:rPr lang="en-US" altLang="zh-CN">
                <a:sym typeface="+mn-ea"/>
              </a:rPr>
            </a:b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4495" y="1577975"/>
            <a:ext cx="5434965" cy="218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4495" y="4279900"/>
            <a:ext cx="5434965" cy="21958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13865" y="143510"/>
            <a:ext cx="6514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同一个目录下创建两个py文件，一个是test1.py,一个是test2.py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46600" y="917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39250" y="297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113655" y="475615"/>
            <a:ext cx="882650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7512685" y="449580"/>
            <a:ext cx="1726565" cy="3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2776855"/>
            <a:ext cx="9799320" cy="652780"/>
          </a:xfrm>
        </p:spPr>
        <p:txBody>
          <a:bodyPr/>
          <a:p>
            <a:r>
              <a:rPr lang="zh-CN" altLang="en-US"/>
              <a:t>闭包的作用就是可以将外层函数的变量保存在内存中而不被销毁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6360" y="325755"/>
            <a:ext cx="5229225" cy="2451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30195" y="3429000"/>
            <a:ext cx="6043930" cy="324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7495" y="325755"/>
            <a:ext cx="5279390" cy="2451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1655" y="164465"/>
            <a:ext cx="6456045" cy="231838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3254375"/>
            <a:ext cx="6713855" cy="32759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6217285" cy="310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50825"/>
            <a:ext cx="9799320" cy="770255"/>
          </a:xfrm>
        </p:spPr>
        <p:txBody>
          <a:bodyPr>
            <a:normAutofit fontScale="90000"/>
          </a:bodyPr>
          <a:p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101725"/>
            <a:ext cx="10618470" cy="5036820"/>
          </a:xfrm>
        </p:spPr>
        <p:txBody>
          <a:bodyPr>
            <a:norm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装饰器的作用就是为已经存在的对象添加额外的功能。</a:t>
            </a:r>
            <a:endParaRPr lang="zh-CN" altLang="en-US"/>
          </a:p>
          <a:p>
            <a:pPr algn="l"/>
            <a:r>
              <a:rPr lang="en-US" altLang="zh-CN"/>
              <a:t>2.装饰器本质上就是一个闭包函数，它只是一个传递函数对象的闭包函数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12090"/>
            <a:ext cx="9799320" cy="918845"/>
          </a:xfrm>
        </p:spPr>
        <p:txBody>
          <a:bodyPr>
            <a:normAutofit fontScale="90000"/>
          </a:bodyPr>
          <a:p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0935"/>
            <a:ext cx="6800850" cy="350774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851275" y="1860550"/>
            <a:ext cx="897255" cy="133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475480" y="1509395"/>
            <a:ext cx="34220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7495" y="1365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返回的是一个函数</a:t>
            </a:r>
            <a:r>
              <a:rPr lang="zh-CN" altLang="en-US"/>
              <a:t>调用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616960" y="2049145"/>
            <a:ext cx="975995" cy="133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254500" y="2042795"/>
            <a:ext cx="3305175" cy="885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59675" y="2823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返回了函数对象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98090" y="3018790"/>
            <a:ext cx="1131570" cy="2237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64970" y="5308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func1(my_name())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890010" y="1314450"/>
            <a:ext cx="208280" cy="10928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0320" y="354965"/>
            <a:ext cx="9799320" cy="670560"/>
          </a:xfrm>
        </p:spPr>
        <p:txBody>
          <a:bodyPr>
            <a:normAutofit fontScale="90000"/>
          </a:bodyPr>
          <a:p>
            <a:r>
              <a:rPr lang="zh-CN" altLang="en-US"/>
              <a:t>装饰器函数</a:t>
            </a:r>
            <a:r>
              <a:rPr lang="zh-CN" altLang="en-US"/>
              <a:t>带参数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06155" y="1191895"/>
            <a:ext cx="3472815" cy="3841115"/>
          </a:xfrm>
        </p:spPr>
        <p:txBody>
          <a:bodyPr/>
          <a:p>
            <a:r>
              <a:rPr lang="zh-CN" altLang="en-US"/>
              <a:t>多一层包装来接收装饰器的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09980"/>
            <a:ext cx="8435975" cy="5748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698500"/>
          </a:xfrm>
        </p:spPr>
        <p:txBody>
          <a:bodyPr>
            <a:normAutofit fontScale="90000"/>
          </a:bodyPr>
          <a:p>
            <a:r>
              <a:rPr lang="zh-CN" altLang="en-US"/>
              <a:t>被装饰的函数</a:t>
            </a:r>
            <a:r>
              <a:rPr lang="zh-CN" altLang="en-US"/>
              <a:t>带参数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0410" y="1846580"/>
            <a:ext cx="3907790" cy="3186430"/>
          </a:xfrm>
        </p:spPr>
        <p:txBody>
          <a:bodyPr/>
          <a:p>
            <a:r>
              <a:rPr lang="zh-CN" altLang="en-US"/>
              <a:t>需要在最内部函数传入参数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95425"/>
            <a:ext cx="6788785" cy="3379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0"/>
            <a:ext cx="9799320" cy="1410970"/>
          </a:xfrm>
        </p:spPr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类中的装饰器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83395" y="3560445"/>
            <a:ext cx="1614805" cy="1472565"/>
          </a:xfrm>
        </p:spPr>
        <p:txBody>
          <a:bodyPr>
            <a:normAutofit fontScale="60000"/>
          </a:bodyPr>
          <a:p>
            <a:r>
              <a:rPr lang="zh-CN" altLang="en-US"/>
              <a:t>当被装饰函数存在参数时，从 __call__ 函数传进参数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210" y="1517015"/>
            <a:ext cx="8724900" cy="51282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078730" y="2830830"/>
            <a:ext cx="4251960" cy="906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959985" y="2815590"/>
            <a:ext cx="129540" cy="8915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817880"/>
          </a:xfrm>
        </p:spPr>
        <p:txBody>
          <a:bodyPr>
            <a:normAutofit fontScale="90000"/>
          </a:bodyPr>
          <a:p>
            <a:r>
              <a:rPr lang="zh-CN" altLang="en-US"/>
              <a:t>装饰器与闭包的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965960"/>
            <a:ext cx="9799320" cy="3067050"/>
          </a:xfrm>
        </p:spPr>
        <p:txBody>
          <a:bodyPr/>
          <a:p>
            <a:r>
              <a:rPr lang="zh-CN" altLang="en-US"/>
              <a:t>装饰器的参数有且只有一个并且是函数类型，否则他就是闭包函数！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COMMONDATA" val="eyJoZGlkIjoiNTQ2MTk5MzJiNTM0OWZhYWExNGY1OGRiOTE5MTFmZmIifQ=="/>
  <p:tag name="KSO_WPP_MARK_KEY" val="4d13173f-5965-40bd-a3d3-c427d4e52ab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4MDQ2Njk0MTA5IiwKCSJHcm91cElkIiA6ICIxOTM2NDM1MjI2IiwKCSJJbWFnZSIgOiAiaVZCT1J3MEtHZ29BQUFBTlNVaEVVZ0FBQWlvQUFBSUxDQVlBQUFER3dMY2dBQUFBQ1hCSVdYTUFBQXNUQUFBTEV3RUFtcHdZQUFBZ0FFbEVRVlI0bk96ZGVYeGQ1WDBuL3MvM09lZmNSYnJhdlZ0ZXdjWmdzQUVEaGtDSTJaczBTOU8wU2RPTkprMUNtNlNabWY3YUpqT1pwcDVPT3AxcE0ybWFsc1VGa2tLVFRrdEptcWJKZEZJMkp4QnNBOFliQnJ3Ylc3SXR5YkwydTV4em51ZjcrME82c2pDMk1WalNrWFEvNzlmTEw5L2xYTjJ2cEt0elAvZFpBU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HaDJTZEFGRU5HRjVsMTU5NHh6ZjgrWTdKL05GWkE1RTV3SXlCeUlOVU5RSnRCWkFTaUVwUUFXUUNLb2hCQU1RZEVPbFc2REhITkJxb0VlYzZPSEkyVU9GdGtPSER4NDhXRXo2R3lTaWlZOUJoWWdBQU10WDNUcmZDOXhLRWJsQ2dDc0FYQVpJZGl5ZVN4VVdndDBDYkxIQUZ1ZDA2ODVOVCt3Q1lNZmkrWWhvOG1KUUlhcFFDeTlmVTErYjlhNFZ4VTBRM0NhUW1XODhTanhqNElrWXp4Z3hBdkZFeElqQVFNUUlJSUFJQkNJQVZLRUFvSUNEcXFyQ0taeFRCK3RVclVLdE9tZFY5WTJCUkRHZzBKOEFlQ3lPU2h0MmJuN20wQmovQ0lob0VtQlFJYW9nbDExMlF3TnlxVnVOeWdjQXVWRUVYdmsrQVl3eEpqREdDd2IvbDBCRXh1UWNvVkJWcDdGekdqbG5JK3RjcktyeEtZZTlwTkR2dWxnZTIvSDg0L3ZIb2c0aW12Z1lWSWltUHUreTYyNjZ3VlB2SXhDOEIwQXdkTHQ0eHFROHowc1p6MHNiRWUrVXgybDFWZFpWVjFmWjZ1cHFXMTFWWmF1cnM2NjZxdHFtTXltWFNhZGRrQXJVOHp6MWpBQVFPT2RnclpNb2ppUXNsa3d4akNTZnozdjVmTjcwOXhlOGdYemVHeGdZOFBvSDhwNXo3blhuSDFWVjYxekpXbHR5MW9ZS3VCSDNQdThjdm9XQzkyL2J0Ly83d0ZqK3NJaG9ZbUZRSVpxaUxseTl1alluMVQrdmtMdEVaUDdRemVJWmsvWjhQKzBaa3g3WllsSlZsYldORFhYUnRLWnAwWXpwalZGVFkyUGtCLzZZMUtaT2NhSzcyKzg0M2hsMEhPOE1UblIyQmIxOS9SNUduSk9zczFGc1hjSEZjYWtjV2hUYUo0cUhTeVg5OWl0Ym5ueHRUSW9qb2dtRlFZVm9pbGwyelMxTmFZTTdBYmxMQkRrQUVHT0N3UE15bnVkbHkrRkVSTFNwcVNHYVBYTm11SERodkdKOVhXMmlBMWtMaGFKNTdYQkx1dlhJMFhSNys0a2dqaU1EQUFxRmpWM0oycmhnblNzQmdLbzZBTi9WMk4yei9ZV25kaVZaTnhHTkxRWVZvaW5pd3RXcmE2dVIreVNNZkZxQURBQjRucGNKZksvS0dDOEFCc1BKckZrendvVUw1aFhuTjg4cHBWSXBUYmJxMDNQTzRlalI5dFQrMXc1bFdscU9wc3VoeFRublloc1B4TllWQmdmcnFncmsrMEQ4WjFzM3JqK1ljTmxFTkFZWVZJZ212VFgreXRYbW96RHllWUUwQUlEbmVka2dDS3JMNDA2cXE2cmloUXZtRlpkZGRHR2hxaXJyenY3MUpoWnJMZmJzTzVEZHUvOWd0dXRFZHdBTWptZUo0emdmeDNGK3FGc29kb3B2OUVmNDJ2N05qL2NrWERJUmpTSUdGYUpKYk9WMXQxNEI0SDhLY0NrQStKNlg4WU1nVnc0b002WTNoY3N2WGpZd2QrNnNjSXdtOEl5cnJ1NXU3NldkdTZwZk85U1NVVlZSVlkxc1BCQkhjUjZBcXFJVHNHdTNiWHpxdTBuWFNrU2pZL0tmdVlncVVQTjExMldiVVBYN0Fya0xBSXd4UVNvSWFvd3hBUUJNYjJvTVY2NWMzajk3MXN3bzJVckhSbDlmdjdkbDYwdlZoMXBhTXFvUVZlZWlLTzZMclMwQ2dDcWVocmovYjl1R0oxdVRycFdJemcrREN0RWtzL3lhbTFiNnh2dHJFU3dXRVFsOHY4YjMvU3dBTkRZMlJGZXNXTjQvWjg2c01PazZ4ME52YjUrM1pkdU8zS0hEUjlJQXhGb2JoVkhVcTZxeHF2YXI0b3ZiTnozeGFOSjFFdEhieDZCQ05IbklpbXR2L2syQitaSUlQTStZZEJBRXRjWVlrOG1rN2VVckwrMi9jUEhDNGxUbzRubXJqaC92OURjK3Y2VzJxNnM3VUZXTjRuZ2dqdU1CQUZERmR6UnYvalBYWHlHYW5DcnZqRVkwQ1MxZnZpWVgxSGgvQVpIM0FKQlU0TmY0ZnBBRmdFV0w1aGV1dmVySzNyRmE4MlN5VUZXOC9NcWVxbTA3ZHVhc3RlS2NqVXFsc0ZzQnA0cjlObksvOGRMbUovY2xYU2NSdlRVTUtrUVQzSXJWYTVyRitIOHJ3TVVpNHFWVHFYcGpqSi9KWk94MTE2enFiVzZlWFJIZFBPZXF0Ni9QZStiWjUybzdPN3RTcW5CaEZQWllhME1vZXB6VHU3WS85OFRUU2RkSVJPZnUxQ1d6aVdnQ1dYbjFIY3ZGeUQrTFlMNHhYaXFUVGpVYVk3eFpzMmFVYnIvbHhxN0d4bnJ1Tm55S2REcXRGMXl3cUJoRnNYUjJua2o3bnBkVkFFNmRFU00vTjdONTBkRzJsZ003azY2VGlNNE5nd3JSQkxWaTlacHJqWkYvRkVHZDczdFY2VlNxVGtSdzZTWExCdDV4N1ZWOXZsL1pYVDFuSXlLWU8yZFcyTlRRRUxXMEhrdUxJQzFHZkd0ZEpDSzN6MnhlbUc5ck9mQkMwblVTMFp0alVDR2FnRmF1dnZVR0kvSnRpR1FEMzgrbGdsVE84enk5L3JxcmV5NWV0cVJRaVFObTM0N2EyaG83cjNsTzZjaVJvNms0dGlsalRNcGFXeEtSRzJjMkwwSmJ5NEVOU2RkSVJHZkhvRUkwd1Z4MnpTM1hpWkZ2aVVnNkZRUTFRUkJVcDRLVXUyWE5EZDNOY3prZTVhM0taTks2YU5IODRwR2piYWt3REZPZVoxS3h0VVVSdVc1Rzg2SzRyZVhBcHFSckpLSXpZMUFobWtBdVhYM0xDcytUUjBTUVNRVkJqZS83VmRsTXh0NTI2NDFkMDVvYTQ2VHJtNng4MzhlaWhmT0w3ZTBkUWFGUVNoblBwT3hnV0xsKzVyekYzVzB0Kzdja1hTTVJuUjZEQ3RFRXNYelZEZk45TDNoVUJMV0JIK1NDd0svT1pOTDI5bHZmMVZWZlY4ZEJzK2ZKOHp3c1hEaS8yTmJXbmlvVVNpbGp2TUJhVzRUcW1wbnpGci9TMW5KZ2I5STFFdEViTWFnUVRRQVhybjUzYmNhWFIwVmtydTk3VmFrZ3lLVlNLWGZiTFF3cG84a1lnNFh6NXhXUHRMV2xTOFZTU296eG5YTWhnRHVtejEyOHZyMzFRRnZTTlJMUjY1bWtDeUFpbUdxSnZpYVFDNHpucFZKQnFzYnpqTjUwNHp1Nkcrb1pVa2FiSC9pNGRjME5YYmxjZGV4N1hpYndneHFCWkh5REI1WXZ2NjR4NmZxSTZQVVlWSWdTdHVMYVd6NHJnanRFeEVzSFFUMEFmY2ZxcTN0bXpKZzJKVGNVbkFqUzZiVGVzdWFHN2xTUWNrSGdWM25HeXdBeU42aXRXZ2VlRjRrbUZIYjlFQ1hvc3RVM3JUSWlmeVVpSnBOT054aGp2T1VYWHpSdzhjVkxDa25YTnRXbDAybHRiS2lMRHh3OGxQRThrN2JXbGdETW5kRzhLT0pNSUtLSmcwR0ZLQ0VYWFg5OVRhQ3AveU1pOWFuQXIvVThQejF6NXZUdyt1dXU3dVU2S2VPanBpWm5qUmh0YSs5SWU4YWtZbXNMQWx3emZlYThKOXVQdnRhZWRIMUV4Q1pPb3NTa2JmYnpJcGp2R1pQMi9TQ2JTcVhjalRkYzI4MlFNcjR1WFg1UmZzYjBhYUV4eGs4RlFRMUVVaVlWZkEzOElFYzBJZkFQa1NnQks2KzY5UXJqNGM4QlNEcWRhaEFSdWY3YXEzdTRWc3I0RXhITW1qVWozTHZ2WUJiUWxIVXVoS0p4eHR4RlVWc3J1NENJa3NZV0ZhSnh0OGFIano4SGdGUVE1SXdZTTM5ZWMzSEJndVpTMHBWVnFseDFsYnQ2MVlvK1FKQUtnbG9BTUFhL3MyTDFtdWFrYXlPcWRBd3FST05zeFdydkYwUndzUmpqKzc1ZkZRU0JXMzNORmIxSjExWHBMbGk4c0RoOVdtTm9Cbjh2MVlCa0lmNlhrcTZMcU5JeHFCQ05vK1hMMStTTTRBc0FrUEtER2dCWWNkbkYvWmwwV3BPdGpFUUVxNjlaMVF0QUF6K29BaUFDZmMvbFY2KzVQT25haUNvWmd3clJPQXB5M3E5RFpMcG5UTnJ6VEtvbVZ4MWZmQkduSWs4VURmVjE5b0xGQ3dzaU1La2d5SW1Jd1BlK21IUmRSSldNUVlWb25DeGZ2aVlId1djQUlFZ0ZPUUM0Zk1XbC9aemxNN0dzdk95U0FXT01lcDZYRmNBQThvN0xWdCswS3VtNmlDb1Znd3JST1BGcXZZOUFwTjR6Sm0zRStIWDF0UkVIMEU0ODFkVlZic21TeFhrUmtTQUlxZ0hBRSs5M2s2NkxxRkl4cUJDTmh6VnJmRkY4R2dEOHdLOEdnRXVYWFRUQTFwU0o2WkpsUy9NaVVNL3pzZ0JFb2U5YWNjM3RpNUt1aTZnU01hZ1FqWU9WQlhPemlNd1NZM3pQZUVGMWRWVzhhTkY4dHFaTVVMbnFLcmRvNFlLaWlJanYrMVVpSXVMRm4wcTZMcUpLeEtCQ05CNUVQZ1lBZ2VkVkFjRGl3VGZCWkd1aXMxcTZaSEVlQUh6Znp3S0FxSG4vd29Wck1zbFdSVlI1R0ZTSXh0aks2MjZlS3lJM2lvaDRucGN4eHVpeVpSZm1rNjZMem01YVUyTmNYMThYR1JIUDg3d1VCUFgxczgzN2txNkxxTkl3cUJDTk1WVzhHd0E4WTlJaUlyTm56U2h4M1pTSlQwUncwWVdMQ3dEZ2VTWUxBSERtZzRrV1JWU0JHRlNJeHBpQitRZ0FlTjVnRjhLaUJmT0x5VlpFNTZwNTNwd1NBUFdNbndJQUdIM0haWmZkMEpCc1ZVU1ZoVUdGYUF3dFgzWHJmQWd1RWNCNG5rbjVmdUE0SlhueXFNcG0zYXhaTTBJUkdNOTRhVUFDcnpyOW5xVHJJcW9rRENwRVl5aEk0UVlBTUo2WEFvQ1pNNXBDWS9obk41a3NtRGUzQkFDZWJ6SUFvSkJia3EySXFMTHdqRWswcHZRT0FQQThrd2FBT1hObWhjbldRMi9WckZrelFnQXd4Z3NBUUlCckFYaUpGa1ZVUVJoVWlNYktxbFdCUW00QWdLRXhEanAvSHJ0OUpwdmFtaHFieTFYRlJzUVRFUitDdWhYWDNyd3k2YnFJS2dXREN0RVl1ZFN2djFpQWpJajRJakExTmRXMktwdHhTZGRGYjkyY1dZTXRZWjVuQmdmVnFyd3owWUtJS2dpREN0RVlNVVl1SC96ZkJBRFEyTmdRSlZzUnZWMHpwazk3ZmZlUEVXNVNTRFJPR0ZTSXhvaW91d29BdktHZ01uMWFFNFBLSk5YVTFCQURKME1uVkpjbldoQlJCV0ZRSVJvaklySVNPUG5tTm1QNk5BYVZTYXFtSm1jOXo5T2hjU29pSXJNV3I3cTFMdW02aUNvQmd3clJHR2h1dmk2cmlzVUFJRVo4RWRHRytybzQ2YnJvN1JFUk5EVFVSWU9YRVFCQXp0TVZ5VlpGVkJrWVZJakdRTlBzekdJUk1TTGlDd1M1WExYbCtpbVRXME45ZmJuN3h3Y0F6OGlseVZaRVZCbDQ1aVFhQTlhWU9RQmdSRHdBeU9XcWJiSVYwZm1xcTZzWkRDcmllUURnb0FzVExZaW9RakNvRUkwQkk1Z0RBSkRCWnBTcWJKWkJaWktyeW1ZZEFJZ01MZlltTWp2UmdvZ3FCSU1LMFJnUXhYemdaSXRLZFhVVjEwK1o1S3FycXl3QWlJZ0JBRkV3cUJDTkF3WVZvckVnTWdjQXhBeCsrcTZwemsySWdiU2U4ZUQ3dnJ6cGNaNG5qZlYxL3BzZFo4U2dxYUgrck1kNW5pZkxsbDZZVGFmU1p6emYrTDR2U3k5WW5EM1QvYlUxTmQ0SDMvdWVhVzlXejFncXQ2aGdhUGw4RlNSYUQxR2xlTk1URVJHOUxVMEFJQmo4OUozT3BEVFpjZ2JkY3RNN0c4SXdkT3VmZnJibmJNZk5tenM3ZGRueWkzUDlBM2s3djNsdSt0VDdIL3I3UjlvQXdQTTllZSs3YjIvNjFqOStwOTFhZTlydjBSakJwWmNzeTAxcmFneWUyZkJjNyttT3FhdkplYXV1WEZremJWcWp2L0c1Ri91Y3VsTytocEhhMmx5aSsrdWswNm1ocmg4WkRIb0tUazhtR2djTUtrUmpRYlFKa09FM3RVd21QYTVkUDVsMDVyU3RGN3YzN00yL1kvWFZkZE1hRy96K2djSWJhaXFXaWc0QVpzK2FtVDU2ckNQY3NtMUhYME45WFhEN0xlOXErTWZ2ZnIvajdkUVNSYkcrdVBXbHZrdVdMYW55ZlUvaStJMkJwck9yTzM3c2lSK2Z1UFhtZHpaR2tkWG5YOXpTLzNhZWF5eDVuZ2RqakRybkJJTXpsdFBOMTEyWGJkbXdvWkIwYlVSVEdZTUswVmhRTkdEdzdjd0E0eDlVUHZLaDkwOC8yLzAvK3pPM05aM3U5b2YrL3BFMkl3YnptK2VtMXorem9kczZpNGFHT3IrbnR5OGUyV0p5NXk5L2VPYmYvOU0vdDQ5OGJHMnV4dnZnKzk5OTF1NlFYL253aDJhYzZYbVBuemdSUC9iRVQwNkVZYVM1cWlydlF6LzMzamQ4clR0LytjTXpUMzNjMlo1dnRLWFRLVmNvRkQwTWRwdmJLbVFiQWJTT1p3MUVsWVpCaFdoc0RIV1hxQUFDMy9QSHZldm5YMzc0bzg3dW5wNjRxYUhCNyt6cUdoNGprMDZsektJRjg5S3Y3dGszM0JKUVgxZm5mK0JuNzJnQ2dObXpaNll5bVl4cGErK0lBR0RHOU9sQmQwOVA3Sm5CbmhmclRqK0JxWDlnd0g3bmV6ODRYcjZlcmE0eTc3bnQ1c1ovK2VHUE91TW9PdXYzdjJ6cGhkbU9qczVvWkozLytPajNob05RVFYydC81N2JibTRjZVZzU1BNOVRZTEE1UlZXUkNwRkpzaDZpU3NDZ1FqUW1KQVVNZHY0QWdPOTc0eHBVWHRtOUoxOHFsVnh0VFkxMzJ5M3ZhdWp1NmJIYnR1L3NQOXJXSHVhcXE4dzFWMTFaT3pLb2xFb2w5OHJ1UFhrQXVPU2lKVlVqdjlic1dUUFMxVlZWNXNMRmk3SUE4T3pHRjA0N3ZzV3BRMzgrUDV4aVBNK0hRdEhiMnhlZk91YmtWTmxNeHZ1WjIyK3FmWEhyanI1WGRnM1dVUXpENFo5Wkpod01PaU52UzRKM2N0Ryt3WEVxd2RCdXlrUTBaaGhVaU1hQUNBYmZ3R1R3RGMyWU41MW9NNnFlZTJGTG4yYzhGSXBGZlBkZmZuaDh4YVVYVjkreTVwME5ULzc0bWE0d2pOUzUxd2VIUXJIb25udGhTMTlqUTcwL2M4YjA0VGZmNmRPbkJkbE14dnpEbzkvcktJV2hlLzk3N21ncWxJcm5GQlpFQkFMQnIzMzBGMmFlNlpoL2ZQUjc3Y1V3MUMzYlgrcnY2dTZKTGwreHZPYkF3Y1BGOGxpWmljWU10YWdNTmFuQXQvRWJCaG9UMGVoaVVDRWFBNnBxQnQrb3k4WTNxQURBRlN1WDUrYk9tWjErK2RYZCtSZTN2dFQvOHE0OStYeSs0T2JNbXBtSzR2aTBZZVBLeTFma2R1M2RWN2prb3FWVkFIRFJoWXV6TFVlT0ZVdGg2RHpQazdyYUdyKzd1L3VjcGxwbnNtblQyOWR2SDN0aWZkZXA5Mld6V2ZPZU8yNXBES09UZFJ3OGRMaDA2SEJyeWFsN3cxaVVzbE52My9uS3F3TXZiTmsrZmdOdjVlUi9Dc0I1M0JlQmFLd3hxQkNOQlpFUVFFWVZLZ0p4enNIenhuZDI3WmJ0T3dmeWhaSzdZdVZsdWVVWFgxVDlnLy8zV0NjQVZGVlZtVktwZE5xQkp2bDgzbTNiOFhML0pSY3RyYXFwem5rTDU4L0xidHZ4Y3QrMVYxOVowOTV4SWlvVWk3Wi9JSDlPcSt4T2Eyb0t1bnQ2NHBIZFFXV3BWQ0J4SE91cFhVS1hMVjlXL2VydXZZV1JBM1duTnpVR3Q5NThZOE9UUC81cGQxdDdSemp5ZUJ1UDc0Sy96ZzNtS2xVZEhLdGl0VFN1QlJCVklBWVZvckdnQ0NISUFLcUFpTFZXeWdNeHgwTjVldkwrQTY4VkR4OXVMVTJiMWhUNFhpQytGOGowYVkxQnZsQjBwNXZDdk9uNUxiM2x3YkwxRGJYK2E0ZGJDbnYyN2l0Yy80N1ZkZGRmc0xocTE5NTkrWE90WWVIODVzeSsvUWVMcDdzdmxVNUxkTW9BMituVHB3VXJMMXVlMjdQL1FLR1VMeWd3dUtEY2xWZXNxRGx3NEZDeHBmVkl5Zk04bVQ2dHlUL1cxaDY5aFIvSHFIRnhYRzRhVXdEd2ZBWVZvckhHb0VJMEJnUWFBaklVVXdCbngyL0lSVlZWMXZ6aXo3M3ZyTk9UZ2ROUFlSNDUzZmR3eTVIU2tTTnRKZXNzTm0vZDNqL24zYmVsZCswK3Q2QXlyM2x1dXE2dXh0OS84TkJwZzBvMm5UWmhGTDN1aDdLZ3VUblRjYnd6eXVkUHJ1K3k4ckpMcXJPWmpIbDg4NDk3QVdEbTlHbkJ6ZSs2b2Y0SC8vWjRaM2R2ejdqdm4rU2N2cTRQcnhURzRabU9KYUxSd2FCQ05CWUUzUUNtUWVBQW1HSllNcGxzWmx6ZVdQUDVnanZkK2lKR2pMenJuZGZWelcrZW0vN3hNODkySHp6VThxYXRBZVhXbGRXcnJxZzUrTnJoWWs5dnJ3V0FQZnNPRkp4ek1LY1pvbEZkVldXdXUyWlY3YXU3OXVSTFllbTBDYTJxcXNvTFQ1bkJNMy8rM05jRm9ibXpaNmVXWDNKUjdzbjF6M1NWWi9zY09kWVdIbmp0Y1BFZDExNVY5LzhlZStyRW04MG1HbTJsTUJRQVVCMTg0cElmZFk5ckFVUVZpRUdGYUF5b29sTUVGNnFEZ3djVUNpVlRYNGZFZGxDZVBYTkc2cW9yTDY5SnAxT3k4NVZYQjFaZnZhcDI1V1dYdWwyNzkrVDM3RDlZUE5QeTl3QncrV1hMcSt2cmF2MmYvSFJqWi9tMlp6Yzkzd3NNTG0wLzh0aWFYTTY3WmMwTkRmbDh3VzdadG5NQUdPeSthYWl2OHdmeUJSZUdvY3RtTTJieG9nWFp6aE1uaHJ0dnBrK2ZGdVNxcTd6WERoMHFBY0RpaFFzeTE2MWVWZGR4dkRQTTVhcTlTeTllVnBWS0JTYVRUcHZxNmlwdityU200T0tMbGxUdGZIWFhPWGRGblMvbkhPSTROa1BqVXhSQXZIZlRwdE51Q1VCRW80ZEJoV2dNQ05BSkFJcWhUOTdGMHJqUERtbHFhUENiNTg1T0w1amZuS21weWZuNzloL012N2p0cGY0d0RIWEw5cDBEU3k1WWxGbDIwWkxxbFpjdHorM2FzeS8vNnE0OStWUFhLYmw0NlpLcTVaZGNsSHZpcWFlN0NzV1RVNFpuelppZWlxTEkxZGJVK000NVdHdTFxYUhldisyV2R6VU9ET1R0NDA4OTNlMTBjT1NwVTRjN2JsM1RHQVRCY0tnWnlPZmRTeS92R2loZlg3SjRZZWJFaWU2NFBGQzNXQ3k2TUl4YzRBZG13YnptVExGVXNzVmk2UHI2QitLT3pzNm92YU1qWExsaWVlN2c0Y1BGZ1lIOHVEU3JoS1dvM0pxaWcvL2pyUHNsRWRIb1lGQWhHZ01PYURjNDJVVXdrTStQMjVTZm1sek9lOSs3YjJ2eWZWOU9kSFZGQnc0ZUx1elpkK0IxYTVOWWEvWFYzWHNMcis3ZVcxaTBZRjVtK1NYTHFoY3RYSkQ5NTMvOXY4TXJ5M3JHdzRMNXpla2ZQN094KzlncHMyMnV1dkx5bk85NzRwekQ5cGRlN2djRzkrdlp0djNsL2ozN0R4VGlVNlkvLzhzUGYzUThuVTRaei9kRnJkT3U3cDU0NUFxM0wrM2NsYzlXWlliSHN4dzUxaGIrMHovLzYxbjNGdXJ2ejl0Q2Z2eldXeWtVaStYZjRkRG1oUHFHYWRkRU5QckdmM0VIb2dwdytlcGJQd1dEUC9KOXJ5b1ZwR3FXWExnNGYrMDFWL2FOMS9QUG5UMHpkYnl6T3o3VEdKSFRxYXVwOVhyNmVoUHJucHJvV2xxUHBwNzY4VThickhXbFVsanFWc1hUMnpZKy9rdEoxMFUwMWJGRmhXZ01xTkVqQW9FNnRRQlFLQlRHdGV1bjlXamJXNTZOd3BCeWR2bUJ3ZCtoNnVDeXZxbzRtbXhGUkpXQnF5b1NqUUZWUFFJQURvTURhUHZIc2V1SHhrWnZmNzhQQUE2RDRWTkVEeWRiRVZGbFlGQWhHZ002RUI0QUFIV0RBekg2ZXZ2OW9UR1lORWwxbmVqMkFVQ2RSZ0NnZ3BlVHJZaW9NakNvRUkyQkhUdWU2VkxWWXdEVXFWcHJyZlQxOTdOVlpaSlNWWnpvN2drQXdGa2JBNEJBZHlSYkZWRmxZRkFoR2pPeURRQ2NjeEVBSEQvZXhURmhrMVN4V0RSaFdETE9PYWVBZzZKbjI0WW5XNU91aTZnU01LZ1FqUlZ4THdLQWN6WUNnTGIyamxTeUJkSGIxZGs1R0RKVk5RWUFoYjZhYkVWRWxZTkJoV2lNQ0RBVVZBYkhOSFNlNkFxU3JZamVybzdqbllQZFBrT3RZMUJzU2JRZ29nckNvRUkwUnFKZXQxMFYxamtYcWFwMmQvZjRjY1Fad0pQUjBiYjJGQUJZWjBNQVVOV2ZKbHNSVWVWZ1VDRWFJenQzcnU4SGRIaWNpcXBLeTVFajZhVHJvcmVtVkNwSloyZFhTbFhWT1ExVk5UeHVlelltWFJkUnBXQlFJUnBEb3ZnM0FJaXRLd0pBUyt0UkJwVko1dWpSd2RZVTU5elFJbnF5K2NqbXplTzJHU0pScFdOUUlScEQxa1JQQTRBYjZqSm9hK3RJY1QyVnllWHdVQ3RZdWRzSHdJOFRMSWVvNGpDb0VJMmhIUnQrOHBJQzdhcHFuWE54dmxEdzJ0czdPS2gya29namk4T0hXek9xcXRhNmdxcXF1dkFIU2RkRlZFa1lWSWpHbGlyMEVRQ0liVndBZ0QzN1g4c21XeEtkcTlZalI5UFdPaWtQaUliS1M5dWYrOG1CcE9zaXFpUU1La1JqVGV5L0FvQzFyZ1FBcmExSDA4NmQ4NmJHbEtCOUJ3NW1nSk5qak1Ub3Z5WmJFVkhsWVZBaEdtUGJuMTMvRXB6dVZWVnJyUXZETURSNzl3MitBZExFMWQ4L1lGcVBITXVvd2xrYkY2QWFTakY4Sk9tNmlDb05nd3JST0ZEZ2ZnQ0k0eWdQQUh2M0hXRDN6d1MzWisvZzc4amF1QWdBS3ZMa2xpMVBkeVJiRlZIbFlWQWhHZ2NENlA4K2dMeDFydVJVYmVlSnJsUjd4M0h1L1ROQmhWRWt1L2JzcTFLb1JuR2NCd0NCZXpEcHVvZ3FFWU1LMFRqWXUybFRMOVI5R3dDaUtCNEFnRzA3WHNrbFd4V2R5ZDU5QnpKUkZCbHJYYWlxVm9GWHRtNTQ4dG1rNnlLcVJBd3FST05FQmZjREdsa2JGMVRoamgxclMzZWU0STdLRTAwY1dleDhlVmMxQU1UeFlLZ0UzTjFKMWtSVXlSaFVpTWJKdGcxUHRpcmsvd0JBRkljREFMQjU4M2EycWt3d3IremFVMVVzbHJ6WTJ0TFF0T1Q5MnpZOCtiMms2eUtxVkF3cVJPTklYWHkzcW9aeGJQTk8xYloxZEtSYldvK21rcTZMQmhWTEpYbnA1VmVyVlZXaktPb2Z2Tlg5QlFBdUoweVVFQVlWb25HMGZkUDZGc0RjQndCUk9QaEcrTUtMVzJ1NHJzckU4T0tXSGJrNGpvMjF0cWlxTVZTM2JkdjQxSGVUcm91b2tqR29FSTJ6dnVqRWZRcnRzczRXclhWaFg5K0F2MjM3SzlWSjExWHAydHVQQi92Mkg2eFNkUzZNNHI3QnpaTHRIeWRkRjFHbFkxQWhHbWY3TjIvdWdjcVhBQ0NNd2w1VjFaZGYzVlhkM2RQakpWMWJwWW9qaTJjM3ZWQUxBR0VVOXdPcWdIeHYrNmIxRzVPdWphalNNYWdRSldEYnhzZS9DK0NucW1xak9CcHd6c25UUDMydWpsMUF5WGh4Ni9hYXZyNSszMW9YV21zTHFqZ2h4ZmdQazY2TGlCaFVpQkxqYlBoNUtQSnhiQWVzczFGM2QwK3dlUXRuQVkyMzF0YWpxVjE3OWcxMitZU2xIZ3dPblAyanJWdlhkeWRkR3hFQmJHb21Ta2hiNjJ2ZE01c1h0WXZJSGRiYTBQZURUR2ZuaVhSOWJXMWNYMTlyazY2dkV2VDNENWpIbjNxNndUb3JZUmozT05VWWl1OXYyL2o0VjVLdWpZZ0dzVVdGS0VIYk5qN3hqMUQ4RUlBTm83QUhBSjdkOUVKdGQwOHZQMFNNc1NpSzVLbW5uNjJQb3NnTXRXcVZGTm9TOWNWL2tIUnRSSFFTVDRaRUNhdXJucjNlendUdlVkVmFDQ0NRZEd2cmtmU2lCZk1MZnNDRmE4ZUNjdzQvZm1aamZVZEhaOHBhRjRaUjJBdG93VHI4NnM0dFR4MU91ajRpT29sQmhTaGhuWjJIdzlsem01OEJ2RjkwemtHTWVOYTYxSkZqYmFsRkMrY1hQWTkvcHFOSlZmSGM4MXRyWGp0ME9PdlV4YVZTcVV0VlZSVmYyTEhwaVNlU3JvK0lYbzluUUtJSjRGanJheWRtemwzMGtvaTgzMW9YR2VPbHdqQk10YlcxQjRzV0xDZ2FqNzIwbzBGVjhjS0wyM0s3OSt5cmRxcTJWQ3gxQVZDQjNydHQwNVAzSmwwZkViMFJnd3JSQk5IV2V1RGdqTG1MamcwTnJpMFpZMUxGWWluVjN0R1JXamgvSHNQS2VWSlZiTjZ5UGZmcXJyM1Z6amxYQ3NOdUJTeFV2N2QxNDVOZlNMbytJam85QmhXaUNhU3Q5Y0JMTStZdUtvcklPNjIxUmM4enFYeWhtR285ZWl3OWYvN2NvdTl6ek1yYjRaekRwdWRlck5tOVozKzFVK2RLWWRpbHFyR3FQcmx0NHhOM2dYdjVFRTFZRENwRUUweGI2NEhuWnpRdmlrWGsrdGphb2pGZVVDcVZVb2NPdDZibnpKNFZadEpwdnFtK0JWRVV5ZE0vM1ZSMzhGQkwxcW5hVWluc1Z0VVl3SSszYmJTL0FSemtWSENpQ1l4QmhXZ0NhbXM1c0duVzNFVWxpTnhnclMyS01YNGN4Nm45Qnc1bEdoc2JvcHFhSEpld1BRY0RBM256MkpOUE43UjNIRTg3ZFhHcFdPcFN3QUo0Zkd2WTlYRWMzUkFuWFNNUm5SMkRDdEVFZGF6MXdQUFQ1eTArSm9wYm5MTWhBQUdRUG5qd1VFYkU2SXpwVFpHSUpGemx4TlhhZWpUMStKUFBOQXprODc2MU5peVZ3aTRBQ3VnL2JkM3d4Ry9qNkZHMnBCQk5BZ3dxUkJOWWU4ditIVE9hRis4UTZHMU9GVTdWR21QU2JlMGQ2ZmIyem1EV3JCbGhLZ2pZRlRTQ3RSWXZidDJSZTM3ejF0cll4UkpIZGlDTW9sNVZkZUxrTDdkdWV1SkxTZGRJUk9lT0g4ZUlKb0dWMTl5eUZFWWVFc0Y4UUx4TU9sVnZqUEVEUDNCWFgzMTUzK0tGODR0c1hRRTZPMC80UDkzd1hGMVBiNzgvdUhkUDFHdWRLMEdSdCtjSUUyZ0FBQ0FBU1VSQlZFNS9mOGR6VDN3djZScUo2SzFoaXdyUkpORFdlcUN6ZW1iRG8ybVRXUXJCb3RqYWdvZ1loYVphV281azJvOTNCdE9hR3FKS0hXZ2JocUc4dUhWSGJzT216WFdsVW1qS1hUMU9OVmJvUGd2NWxaYzJQZkZNMG5VUzBWdkhqMkJFazh6bHEyLzlsQnA4WG9DTU1TWklCVUd0TWNZWEViMWsyZEtCUzVZdHpXZXlsUkZZckhQWXQrOWdadHVPbmJsaXNlU3B3b1ZSMUc5dFhGQlZGY0dqM1VmdEZ3NGVYRjlNdWxZaWVuc1lWSWdtb2VYWHJia3dVTy9yRUZrSkFMN3ZWd2UrWHkwaTRubWVYcnhzeWNBbHk1Ym0wK25VbEF3c3pqbnNQL0JhWnZ1T1YzSUQrYnluVUZocmkxRVU5NnFxQW1oM3NmN243YzgvOGYrU3JwV0l6ZytEQ3RIazVhMjg3dWJmaHByZkVVRk9BSk5LQlRuamVSbUJpTy83N3BLTGwrYVhMYjBnbjU0aVhVTFdPaHc4ZENpemZjZkwxZjM5ZVgvb3RqQ0tvMzduWEtRS0s0THY5SVpZdTMvejR6MUoxMHRFNTQ5QmhXaVNXMzcxbWxtKzUzMVpSSDRHZ0lpSUZ3Uit6dk84dEVCRVJIVEJnbm5GcFJjc0xNeVlNWDFTVG1udTZlbjE5dXcvbU4yMzcyQTJERU1EQU03WktJcmlBZXRjQ1FBVWVNbGErZUpMenozMlFyTFZFdEZvbW54bkxDSTZyUlhYM253bFJMNWtJRmNEZ0loNGdlOVhlNTZYa2FGMGtzdFZ4MHVYWEpCZk1IOXVLVmRkUGFFWGpRdkRTRnBiajZaMjc5MVgxZDdSbVFJQWhhcXpHa1Z4T09DY2hnQ2dxaTFPOUNzN05qejVUOGxXVEVSamdVR0ZhSXBadWZxV204VGdjNEJjTTNTVCtMNWY1WHRleGhnenZGbFFYVjFkUEw5NWRuSHUzTm1sYVUyTmNkSXRMYXFLM3I1Kzc4alJZNm5EaDQrazJ6bzZVdERCYzVSVDU1eDF4U2lPODZwcUI0L0hJYWo3bTIyYjNOOEI2N25DTE5FVXhhQkNORVd0dVBhbTFRYm10eUJ5TXdBZkFJd3hnZTk3V1NNbWJZd1ozbzQ1bFVxNU9YTm1sbVpPYTRvYW14cWpodnE2MlBQR2R2V0NjakE1MGRubHR4L3ZESTRjUFpidTd4L3dSOXl2MXJyUVdsdXd6cFpHUEhDYnd2M3R0bzFQUFFwZ1FyY0tFZEg1WTFBaG11S3V1T0syT1M3alBpR1E5d0dZVTc3ZEdCTU10YktrUnJhMEFJQUFXbHVic3cyTkRWRjliVTJjeTlYWTZxcXN5MlF6cmlxVHNaN3Y0VnhhWUp4ektCU0twbEFzbWtLK2FQcjYrNzNlM242L3E3dkw3K3J1Q2F4MXIvc2lUdFU2WnlNYnU1SjFkbmhLc1NvR1JQVGZyWFBmM0xIcHFjM24vMU1ob3NtQ1FZV29jc2lLYTI2L3lSajNDeXA2bzBBYWh1OEFqT2Q1cVhKb0VSRmZ6cEpFUkVTRElOQlVLbkJHQk1iekZBSTQ2MFNkUXh6SEVvYVJzYzZkOFdzb1ZGWFZPYWVSY3pheTFvVkR1eG9QM3E4b0Fib0ppaDkybXZ4M1dqWnNLSXplajRLSUpnc0dGYUxLNUsyNDV1WjNpWkU3QUhtSENCYWZlb0NJK0Y0NXRCampDY1NJRVU4QWM3WVFNNUlPTG1yaW9NNDVoVk5WNjFSamRTNTJ6a1duZWNCeFZXeUV5Qk54WC94L2QrNWMzejhLM3lzUlRXSU1La1NFaTY2NGJVNG1yVGVvNERxanVsd2hGNG9nZmJiSERJVVZnemVlUndZYlM5NWsvSWdxTElCREFuMUZIVjZJQlUvdjNQVEV5K2YzblJEUlZNT2dRa1Nuc2NaZmNSV1dpZTh0QjNTSlFCWW9NQk9RNlFKTWc2RHFYTDZLcW9ZQzZWUm9oNmkwTzlFV1VkM3JWRjV0TDNac2I5dStmV0NzdnhNaW10d1lWSWpvTFZ1MWFsWGdYRlY5N0tkcjRNZXBvTlM3QTRCblRmVzFYdUNkS0lSMm9GRGpkUjFjenoxMmlPajhNS2dRMFhtNzhzb3JCd0JVaWNqMHpaczNIMCs2SGlLYU9zeWJIMEpFZEhhcWc2dkV4bkY4MW5FdFJFUnZGWU1LRVkyRzhuTDJxYVFMSWFLcGhVR0ZpTTZiaUpSWGptVlFJYUpSeGFCQ1JLT0JMU3BFTkNZWVZJaG9OSlNEQ3Nlb0VOR29ZbEFob3ZPbXFpVUE4SDJmTFNwRU5Lb1lWSWhvTklSRC96T29FTkdvWWxBaG92TW1JcUVPWWxBaElpS2lDWWVMUnhJUkVSRVJFUkVSRVJFUkVSRVIwZGw0U1JkQVJKUGZsVmRlK2ZEczJiTy9NMnZXckpaang0NXRTYm9lSXBvNk9PdUhpRVpEak1FQnRaejFRMFNqaWtHRmlNNWJlZmRrVGs4bW90SEdvRUpFbzRHYkVoTFJtR0JRSWFMekppSmNtWmFJeGdTRENoR2ROK2RjQ1FCRWhFR0ZpRVlWZ3dvUm5UZTJxQkRSV0dGUUlhTFJVQTRxUWFKVkVOR1V3NkJDUktPaEhGVFNpVlpCUkZNT2d3b1JuYmR5MTQrSXNFV0ZpSWlJSmh6dW5reEVSRVJFUkVSRVJFUkVSRVJFUkdmRGZtVWlPbTlYWG5ubEhhcjZEeUx5MklzdnZ2amhwT3Nob3FtRHMzNklhRlNJU0wycU5pUmRCeEZOTFF3cVJIVGVqREhsVFFrNVBabUlSaFdEQ2hHZE4ydHRPYWh3d1RjaUdsVU1La1IwM3NvdEtsendqWWhHRzRNS0VaMDNia3BJUkdPRlFZV0l6bHNjeHlVQVVGVjIvUkRScUdKUUlhTHo1bmtlQjlNUzBaaGdVQ0dpOCtiN2ZubU1DcnQraUdoVU1hZ1EwWG5MNS9NY28wSkVZNEpCaFlqTzI0NGRPM3BVOVhKcjdVMUoxMEpFUkVSRVJFUkVSRVJFUkVSRVJFUkVVOWVWVjE3NTVCVlhYUEZqY0ZkMklocEZmdElGRU5IVW9LcnZFaEdEd2FDaVNkZERSRk1EWi8wUTBXaGppd29SalJvR0ZTSWFGU0xDVmhRaUduVU1La1EwMnRpaVFrU2poa0dGaUViVnFsV3JHRlNJYU5Rd3FCRFJhRkVBS0JhTERDcEVOR29ZVklob1ZKVktKUVlWSWhvMURDcEVSRVEwWWZHVER4R2QxbGNmZVNTYjd1MmQ2MGt3SFE0ejFNZ01PSjJqUUpPSTFFTzFBVUNEQ0tvVmtucnd2cTlmN0p5VGozM3kwMGY4SUJVQkdnRVNDalJTeFlDSWRBSGFwUTdkQ2owaFJvNG9YSnRBT2lUVzlyNHE3OGp2Ly9xdkR5VDlmUlBSeE1LZ1FsVGgxcTFiVnlXcDNGSVh4eGNwc0JTUWkyQ3dGRTduUU03OUhQSHFLenV6Qm9JTEwxcFdNT1p0Tk5ZcUZJSmpVT3lHd1M1VjJRTjF1L3BPMk4yZi8veHY5cjMxTDBoRVV3R0RDbEVGV2J0MnJaazJaOUdGSHZSeWVPWWFLRlpCZGNsYkNTVGpUcUVRMlMrQ3pYRHVPWEc2NWVqUjEzYXZYYnZXSlYwYUVZMjlpWHR5SXFKUjhWZjMzNy9JMStBZE1QSXVRSzRIdFA2Y0hxZ1FwMnFnem5NS28xQURCNk53UmhVR3FrWUJnVUlBRlQxNVBobGVRbC9LUyttTE9BRVVJazRFVG1BY0RKeEFuQkU0aUxGR3hFSE9lZW45UGxWOTFoaHZ2VlU4KzVsUC9OcmV0L2hqSWFKSmdrR0ZhSXBadDI1ZDRMenFhOVRGTjRtWWQwTjA0Vmtmb0JCVjlheHp2anIxVloxdm5mcUFldU5UOFVoaVBTTXhqRmdqSmpLRC84ZHZGbUJVdFZVZy8xYzllU3J1Nzk3NHVjOTlyalJlRlJQUjJHSlFJWm9DMXExYkY4VElyalpHZjFaRTNxOW5hVFZ4VGozblhPQ3NUVG5WUUZVbi9PYWtJaEliSTVFeFhtak1ZSUE1NDdHS2ZvWDhLeUEvaUFwZEd4aGFpQ1kzQmhXaVNlenUreCsrV0FRZkVyaVBBbkxhY0tLcXhscVhzdGFtblhNcG5PT3lCSEZzTlYvSTIwSys1SXBoMFJhTFJUY3dVSENGUXRHRlVjbVZpcUdXd3RDVndraWRjK3FjUS9sL1l3VEdHREhHZzJjOEJJRnYwcG0wcEZPQlNhZlNKcE5KbStycUtwTkpaMHdtay9hcXNobVRyY3A2Z2UrZjZ6bkpHZU9GbmpHaDhTUTB4cHdodUVnZlZCOVI0TkZQZi9MTzdlZjR0WWxvQW1GUUlacGs3cjc3N3B4SjE3eFhGWGVLNklyVEhlT2NDK0xZcFoyejZUZHJNWW5qV0h2Nyt1T2VucjY0dTdzNzd1cnBpYnU3ZStMK2dmeTREMWF0cnNxYStybzZ2NkcrenErdnIvZnI2bXI4MnBxY0h3VEJXYzlWSWhKN3hpdDV2aWtaWTZJekhQWUtJQThabS9uK1hYZDl1R2NNeWllaU1jQ2dRalJKM1AyTmI4enpuUCtyVVAwTkZlUk92ZDg1RjlqWXBXTnJNMmNhWDZLcUdCakl4NTBuVHNUdEhaM2hzYmFPc0t1Nys0emRLQk5GZlcyTk4ydld6TlNNNmRPQ3BzYUdJSmVyOWtYT2VQcHl2dWNYemh4YUpBL1ZiNnZuUC96cGovL0svckdzbTRqT0g0TUswUVIzMzROL3R4Sk9QNjNRbnoxMUdyR3FtdGphakkxdDlrd3RKNFZpMFhhMEg0OWFqeDBySFc0NUVoYUxwVWsvclRlZFNrbnozTm5wNWptelU5T25ONldxcXFyT01QQlhiT0NiZ3ZHODRodTZoeFFLNEhFSTd2bnRUOXo1M05oWFRVUnZCNE1LMFFSMXovMS91OHFJL0VjRmJqNzFQbWR0S29wdGxYTXVmYnJIZHZmMnhxMnRSMHNIRHgwdWRuWjJ4V05mYmJJYUd1cTlSUXZtWmViT21aVnVxSzhQVG5lTWlJU0JIK1E5Mzd4aGNLMEluZ1h3MWQvNnpUczNqSG14UlBTV01LZ1FUVEQzUGZoM0sxWHRGd0M1OFhWM0tDUzJOaE5GY2ZYcHVuYTZlL3ZpbHBZanhYMzdEaFI3K3ZvbWZIZk9XS21wcVRZWExGcVVuZGM4SjkxUVgzZWEwQ0xXRDd4ODRQbUZVNmM5Qy9RNWhmd3BXMWlJSmc0R0ZhSUo0dTV2ZkdPZXAvN25WZldESTI5WFZSTkh0aXFPb3lxY01qQWpERU4zdU9Wb2FmZmV2WVdPNHlmT05JaTBZalUxMVBzWExiMHcyOXc4SjVOSnAxOC8yMGxWZlQvSSs0R1hGNUhYZFllSnlyK0pjMzk2MTEyL3NXOWNDeWFpTjJCUUlVclkxNy8xclZxL1lEOHJJcDhDZExnRllEaWcyTGdLcC95dGRuVjNSN3YzN0MvczJYZWc0TnlrSDNJeTVrUUVGeXhhbUxsb3llS3FwcWJHVTF0WjFQTzhRaEQ0QXlNRGkwQmlWWDBva09ocm4vakVKMDZNYzhsRU5JUkJoU2hCOS83TlErK0Z3WmNCVEIrK1VTRlJGRmVmR2xDY2M5cDY5Rmo0eXF1N0I0NjFkYkQxNUcyYVBtMmF2L3ppSmRYTmMrZWtqVEVqejRIcWUzNCtDUHlCa1YxQ291Z0NzUGEzUG5ubmQ0QnpYdUtmaUVZSmd3cFJBdjc2Z1FjV2VKcjZFNGplTlBMMk9MTFpLSTV5R0xFb20zVk9EeDl1TFczYnZyTy9rc2VlakxaY2RiVzVmTVh5M0lMNXpSblA4MGFlQzUwZitBT0I3K2RmOXdERkpxdjR3bWMvZGVmdThhMlVxTEl4cUJDTm83VnIxNXFaell0K0E4QWZBa2lWYjNmV3BzSW9yaGs1eGRnNXB3ZGZheWx1M2Y3U1FQL0FBQVBLR01sbXMrYUtGWmRXTDFvNEwvdjZ3Q0kyRmZoOW51K05tQ1Vra1FyK2ZGcE41cjRQZi9qRC9KMFFqUU1HRmFKeGN1KzlEODJGajY5Q2NFUDVObFUxWVJqVk9PY3lJMjdEMFdOdHBSYzJiK3ZyN3UzbG0rRTR5ZVdxdmF0WFhaRnJuak1yTTNMTXNqR21sRW9GdmE4YmNLdDQwWWQ4N3BPZi9QVURTZFJLVkVrWVZJakd3WDMzUC96ekt2by9BVlNYYjRzam00MmlzR2JrVEo2dTd1N29oUmUzOWgwOXhqRW9TWmsrcmRHLytxb3JhcVkxTmc2M2VFRlYvVlRRUDdJN1NCUUZOZWFQZnZzM2YrM2JpUlJLVkNFWVZJakcwRmUvK2tnMlc1UC83eEQ1YVBrMlZUVlJHTlhhRVl1MWhWSGt0dTk4cGYvbGwzY1ZrcW1VVG5YUmtnc3lsNjlZWHBNZU1hM1ppSVJCS3VoOS9TcTM4aSt1MVBjSG4vbk1aL3FUcUpOb3FtTlFJUm9qOTkvLzhLSVkramNRWEZLK0xZNXRKbzZpR2gwYUxLdXFPSFM0dGZqYzh5LzJGa29semlpWllGS3BsRnl6Nm9xYVJRdm5aWWNidmxRMUNGSjlmdUNkREpXS0E4WVBQbkhYeDM3NTFZUktKWnF5R0ZTSXhzQzZCLy8yZHVma2JnaXFBQUFLQ2FPb3hscWJMUjlUTEJidHB1ZTM5TDEydU9VTlM3clR4REozOXF6VXRhdFgxVmFQMkZQSUdLK1lUZ1c5SjZjeVN4Rk9mKyszUDNYblB5ZFZKOUZVeEtCQ05NcnV2Zjl2Znh1UUw1WTNFSFRPZVdFWTFZK2MwZFBTY3JUNHpNYm5lc013WkN2S0pCRUVnVngzemFxYWhRdm1aVS9lS2phZENycU5ad2IzVTFLb2lQbmFiMzNpMS80M3VPWUswYWhnVUNFYUpZODg4a2lxczYvNFA2QTZQQjdGeGpZZFJsRWRodjdXb2lqU3pWdTI5KzdldTcrWVdLRjBYaFl0bUplKzlwcFZ0VUVRbE1ldWFCQUV2Yjd2amZ5ZC9tdkdjLy94WXgvN0dIL1BST2VKUVlWb0ZEejQ0SU0xb2ZNZkdEbjFPSXFpNmppMnVmTDF2cjcrZVAwekc3cTd1cm81NVhpU3E2MnBNV3ZlZVYxOS9ZaE5EMzNQSHdoUy9za0J0WXF0R2QvOXlzYys5ckh1Uklva21pSVlWSWpPMDFjZmVLQXhnK0JiQXF3czN4YUZVVzA4WWp6S2E0ZGFpczlzZUs3SFdtYVVxY0lZZzNlc3ZxcDI4YUlGMlJHM2xkS3BWTStJY1N1N2ZTMzkwaWMvK2NtMnBPb2ttdXdZVklqT3c5M2YvT1lzRTh2L2djaFNBSUJDU21HcDNqbE5BWUNxNm82ZHJ3eHMzYjV6SU5GQ2Fjd3NYN2EwNm9vclZ1VE0wTFFnWTB5VVNnWGR3d3ZFS1E0Wkp4KzU2NjVmUDVSb29VU1RGSU1LMGR0MDc3MFB6VVdBUndITUI0WlhtYTEzemdYQTRIaVVqYysvMkhQZzRDSE82cG5pbXVmT1RyM3pIZGZXQllGdkFFQkU0blE2MVRWaU5kczJOZllYUHYzeGorOVBzRXlpU1lsQmhlaHR1UC8rdjU4Wm0vaTdVRjBJRElhVVVpbHNLTS9zS1JaTDdxbWZQTnZWY2Z4NG5HaWhORzRhNnVyOFcyNjZvYjVxZUFxejJIUTY2QnBlSEU1eDFEajVlYmFzRUwwMURDcEViOUc2ZGV1bU9aTjVGSUlsd09EMDQxSXBhZ0RVQTRCOFBtOGZlK0luWGR6cHVQTGtxcXZNN2JlOHF5R1h5NVdub3J0MEt0VlZucjRza01OaTVZTjMzZlZyUnhNc2syaFNZVkFoZWd2KzRwdmZyTS9FM2o5QjlCSmdzQ1dsV0F3Ynl5R2x2MzhnL3ZmSDEzZjE1L1B1N0YrSnBxcHNKaTIzM3JLbXNhR3U5bVJZU2FkT2pGaDIvMEJrN0FjLzkvR1BkeVJWSTlGa1l0NzhFQ0lDZ0s5Ly9ldnByUFB2SHhsU1NxVnd1Q1dsdDY4di91R1BuampCa0ZMWkNzV1MvdWpmbnp4eG9xdTd2TEdrS1pXaUJ1ZGNlVlhiUlNublAvelZyejZTUGRQWElLS1R2RGMvaElqV3JsMXI2aHBuZjFXaGR3QVluTjFUQ2h2TFkxTDYrd2ZpZjN2c3lhNFM5K3NoQU5ZNUhEelVVbXllT3llZHlhUU5BR090Uy91K1Z4UVJCVEF6bGJLWFhMVnE1ZmZYcjEvUDF3elJXYkJGaGVnY3pHeGUrSHNxK3FIeTlWSllHbDRTZjJBZ2IzLzArUHF1WXJIRWxoUWFGb2FoUHZiRStoTjlmZjFEQTZyVkM4T29IanJZNWE2aXQ4NllzL0RMU2RaSU5Ca3dxQkM5aVh2LzVxRVBBdklmeXRmRFVsUlhYaWVsV0N6YXg1NzRjZGNBdTN2b05BckZrdjc3NCt1N0JnYnlGZ0NjYzBFWWhuWGwrOFhJbmZmYy83Y2ZTNjVDb29tUFFZWG9MTzU1OE84dVVzSC9MbCtQd2pobm5jMEFRQlRGdXY3cERkMjkvZjJjM1VObk5GQW91Q2QvOHRPdUtJb2RBRmpuMG1FVTFaVHZGNUV2cmZ2RzMxMlpYSVZFRXh1REN0RVpmUDNyMzZvVjU3NGhnalFBeExITnhEYXVCZ0Rubkc1OC9vV2U5ZzZ1azBKdnJxdXIyLzdrbVEwOXpqa0ZBQnZicWpnZTNtSWg1Wnl1ZStDQkJ4b1RMSkZvd3VKZ1dxTFRHQnc4Vy8vWEVGd05BTTZwRjRaaEE0YW05Ry9idnJOLzE1NTkzQm1YemxsZmY3OHRsVUxYUEhkMkdnQ2NjeW5QZUNVeDRnRFVLUHlWVjEyNThqc2NYRXYwZW14UklUcU5XWE1YL3FxS3Zoc0FvSkF3RE9zeEZGSU90YlFXdCs5OEpaOWtmVFE1N2RxenI3QjMvOEh5YTBkS1lYaHljQzMwK2hsekYzOHV3ZktJSmlRR0ZhSlQzUE9OYnkrR3lOcnk5VklZMVpabitQVDE5Y2ZQL0hSVFQyTEYwYVMzNmJuTmZWM0RhNnlvTjNKd3JSSDlEL2MrOFBDbFNkVkdOQkV4cUJDTnNHN2R1c0E0KzNYRnlYRXBibWp3YkJ6SGJ2MHpHN3BqeTdHejlQWlo1N0QrbVkzZFlSUU5ENjZONHJnS0FCUklBZmlycjMvOTYrbEVpeVNhUUJoVWlFYnlzNTlSNkJYQTRNcXpVUmpXbHU5NlljdjJ2cTZ1YnFZVU9tOTlmWDF1dzhZWGVzdlg0ekRLblZ5NVZwZW1xdXIvYTFLMUVVMDBEQ3BFUSs2Nzc1dExuT3J2bHErSHBiQU9JZ0lBUjQ0Y0srM200RmthUmE4ZGJpa2RPSENvQUFBUWtTaUtoN3VBRkhybmZmYzl1REt4NG9nbUVBWVZJZ3pPOGxIZisxTU16WVNMSTV0MU9yU29XNm5rbnQ3d0hNZWwwS2piOU1LTGZmbENZWGd4dURnYW5QNE93SE8rLzJkcjE2N2xPWm9xSHY4SWlBRE1tcnZvNXdHOURoanE4b25DNFFXNW5uOWhTeS8zOEtHeEVFYVJQcnZoaFY3bzRNc3JpcUxxY2hlUUFKZk9tTHZ3RTRrV1NEUUJNS2hReGJ2bm5uc2FBS3d0WDQraUtGZnU4bWs5Y3F4NDRMWERwYVJxbzZudnlMRmo0ZjZESjd1QTRpZ2VEc25HeUgrNjk5NkhaeVJXSE5FRXdLQkNGVStDNnMrcW9BRVliSDYzMW1VQklJb2kzZlQ4NXI1a3E2TktzSG5MOXY1b3hDd2dHOXMwQUtpaUZqNittR3gxUk1saVVLR0s5cGZySHA0dndIRHplaGhHdzdOOFh0bTFkNkIvZ0pzTjB0Z3JGSXR1eTdhWCtzdlh3eEd0S2hEOTRGLy96VU5MRXltTWFBSmdVS0dLbGhMOWZSWDR3T0NhS2NNTHUvWDN4OXQyN0J4SXRqcXFKTHYyN0MxMGRaOWNDQzRlV2xzRmdPZUpmQ214d29nU3hxQkNGV3ZkdW05ZUJvT2ZMMStQb2poWHZyeDErODUrVlk2ZnBmR2pDbXgrY2Z0d3Ewb1V4ZFhsNWZVaGV0TjlEejUwWFdMRkVTV0lRWVVxbGpYZTc1VXZENjRNcWg0QWRKN29pZzRjUE1RQnREVHVqaHhyQzl2YTI4dXZQUk9kbks0TXFQeEJNbFVSSll0QmhTclNmZC80MWlVaWVpc0FRQ0YyeEJ2Q2xxMDcrcy80UUtJeHRubkU2eStPbzZvUm14WmVjKzhERDEyVFhHVkV5V0JRb1lxa3NmMU0rWEprNDZ3Ty9TMjB0WGVVamh4ckM1T3JqQ3JkOGVNbjRrT0hXd1pYUVI1Y3NYWkVxd3IrWTFKMUVTV0ZRWVVxemwvZC8vQWlDRDVRdmo1aU5WQnNmK2xsRHFDbHhPMTQrZFhoMTJGczQrendXQlhneHZ2dSs4WWxDWlZGbEFnR0ZhbzRudUNUa01FVGZ4emJESWIrRGpvN1QwUkhqN1ZIaVJaSEJLQ3pzeXMrMW5aeXJFb2NSNE16Z0FTaXZzZFdGYW9vRENwVVVkYXRXMWNIMVY4cVh4ODUwMmZucTd2Wm1rSVR4a3N2N3hwK1BVYng0Q0tFUTI3NzY0Y2Vha3FnSktKRU1LaFFSWEZlOXYwaVNBT0FzelpWbnVuVDE5Y2ZIK1JTK1RTQkhEbDZMRHJSTlhKZEZac1p1aXZsaGZJYlNkVkZOTjRZVktpU0NLRERxOUNPL0pTNmQ5K0JRaklsRVozWks2L3V5WmN2MnpnZTBhcWlIMVpWT2QxamlLWWFCaFdxR091KzhmQTFBQzRFQm5kSWRtN3dFMm9VeGZycW5uME1LalRodkhhNHBSakhzUU1BcDVweU90Z0NDRUh6ZmZmLzNlMkpGa2MwVGhoVXFHSzQySDJrZkRtTzdmQ24wOWFqUjB0UkZIRVpXcHB3NGpqRzN2MG5XL3RHTEtzUEdQMW9Ja1VSalRNR0Zhb0lYLzNxSTFtSXZLOThmV1JRZVhYWDN2enBIMFdVdkwzN0RnNEhGWHR5bkFvQWVlZmRkOStkTzkxamlLWVNCaFdxQ05uNjRvMFFWQUdBY3k0b0Q2THQ3ZXVMMnp1T2Mwb3lUVmdudXJydGlhNnU4bXZVMk5pbUJ5OXF4bVJxUDNER0J4Sk5FUXdxVkJIRTR1ZktsMjNzMHVYTHJhMUhPZE9ISnJ3REJ3NFh5NWRqNjRaYlZVVGQrMDcvQ0tLcGcwR0ZwcndISDN5d1JrVi9wbnc5dGtPekoxU3haejluKzlERTkxcEx5M0NnZHM2bXlwY1ZjdTA5OTN5N0labXFpTVlIZ3dwTmVaR2E2d0drZ0hLM3orRHJ2cnV2TCs3dTdyVkoxa1owTHZyN0IyeG41NGtSM1QvbFZrRU5FTVEvbTFoaFJPT0FRWVdtUGpVM2x5K3kyNGNtcXdPSERwMGNWT3ZpOUlpN2JqN040VVJUQm9NS1RXbHIxNjQxS25KSCticDFkdmdFLzlxaGsvMytSQlBka2RhVHUzcGJxOFBkUDBaazlTLys0aTk2eVZSRk5QWVlWR2hLYTVxOVlEbWcwd0RBT2VlcHFnOEF4V0xSSHUvc2lwT3RqdWpjZGZmMjJudytQOVJWcVY1NThUZUYxdC95TSsrOUpzbmFpTVlTZ3dwTmFTa2pONVF2dXhHZlFqa2xlZXFhTVgyYU4yUDZ0Q25ad25CNFJIZmx5RFZWMU9IZHlWUkVOUFlZVkdoS2M4Q2E0Y3NqdW4xYWo3WlZ4UGlVeDMvd3lNekhmL0RJelAvNmhmOVVsM1F0bzJYT3JKbGVPcFU2NHo0M2YvL05lNmI5L1Rmdm1lWjVaODRxaXhjdDlNOTBYeW9WeU85KzlsTzFjMmJObkhCaDU4alJZeWRuLzlpVHMzOGd1Q3FSZ29qR3dSbi9XSWttdTNYcjFnVk96RlhBNE9yNFF6TitvS280ZkxnMVBPdURhVUthTTJ1bTk3VS8vKytOQXdONTkrVS8rMXJQdnYwSDMxTDNuVEVHdi9ucnY1ejd5SWZlVi8zWVUwOFh2dktYOS9aYSsvcUpYMy93dTUrdFhYUERkWmxWVjZ4TWZlNFAvdkJFWitjSkJ3RDFkWFhtMFcvZlAvMTh2NGM3UHZEUnRsT2Y4MXkxdFhWRXFnb1JHWDQ5QTRCQWxxMWQrMGhxN2RvUDgzVk5VdzViVkdqS0NwRmFCbWdHQUp4VFg0ZGU3d01EK2JoWUtybGtxeHNkU3krOG9LSStiUFQyOWJ0WFh0MGR6V3VlNC8vVlY3N2M5TDczM0o1OTgwY05hbXBxTkYvNWt5ODFmT1FYM2w5dG5jUFJ0bmJyM0J0ZkJnOTk2eC82ZTNwNjNjeVowNzAvLy9JZk50VFVWQnNBc05acTY1Rmo5dFIveFdKSkFlRDQ4VTUzdXZ0UC9hZjY5cmVWQ3FOSWUzdjdCcnN0UmNTV3d6YzBQWDFPUDF0VmFFcXFxSk1jVlJiUG1KWGx5ODY1NGRmNmlhN0pQNGoyNTk3M005bVBmT2dEdWVuVG1zeXQ3LzF3VzlMMWpKZitnUUg5b3ovNVN2Y3YvY0lIcWo3MmE3OVU4eDgrL1luYUpSY3NDdjd5bmdmZTBESXkwazAzWHAvNW5VLy9abTF0TGlkdDdSMzJmMzMxN3A3dEw3MTgybkZLaDF1TzJ2LzYzLytzK3l0LzhxV0crZlBtK3Y5ajdYK3AvNzMvL04rNit2cjc5YzVQZmU3NHFjZmY4eGQvMnJoMHlRWEJGLy80ZjNXOTFSYWV0K05ZZTBkVVYxY2JBSUJ6R25nR0VRQ0llTmNEZUhhc241OW92TEZGaGFZd3ViWjhhV1F6K2ZIalhaTitJTzJseXk5T1RaL1dWTEYvdi8vdzZML2svK2pMWCtrdUZJdTZiT21GUVNhVFB1T1lsWnBjVGo1eDV5L25hbk01ZVhMOVQ0dWYrcDNmN3p4VFNDbDc1ZFhkMFZlK2RrOHZWSEh4UlV1Q2o5MzUwZW96SFR0enhuUVBBSTRjYVJ1WHhRTTdPanFIYTNkMlpQY1ByaGlQNXljYWIyeFJvU2xMUks4dVgzYk9EUTg4UEhxc2pmMzRVOERHNXplWGZ1Ky8vSEZYZTN1SEhSakluN0UvcGErL1h6LzNCMzk0NHVJbEZ3YlBiSHp1bkFkUlAvWDBzOFVsRjE3Z0wxdDZRZkR3dHg4Wk9OMHgyVXhXNnVwcVRVOVByeXNVQzIrL1QrY3RHTEZDN2VzQ09BVEx4dVA1aWNZYmd3cE5TUTgrK0dCTnFHZ0dBQ2lrdkg1S0hNZmFPUVc2ZmlyTmYvdmk3OVV0WERBL2VQTWpUL3JHdlg4eDdkVGJQdm54WDYwNTNiSC8vUDBmRG56dkJ6OTZ3NzVQRHp6MDdYNWpqTVJ4ckFCdzI4MDNaajcvdTU5OXd3eXF1cnBhOC9nUEhwbDVwbHFjYzdqOS9iODBLbDEwUFgxOU5vb2lEWUpBQVBXZ0VBZ1V3TXg3N3ZsMnc2Yy8vU3Rkby9FOFJCTUZnd3BOU2Y4L2UyY2VIMVY1L2YvUGVlNHllekxaU0FnN2hNMEF5UVFRa0IwUjBZSkxyZHBhZDBVRkZhMStxMjM5K2hPNzJuNXJXN1dsN2t2dGFxMWJjVVVXRlZrVU1nRkVBZGxrMzdJbnM5MjV6L1A3WXpLVEFaSVFZSkpKSnMvNzllTEZuWm03bk16Y2UrN25udWVjODVpbWRRQllSSTlFRzJNQlFGMWRmVUpFU3ZTbXRIekZxc0RQSC9sOWRYNWVybkxWbFpjNlJucUtMSmtaYmxidjk0dWRPNzh4RnIyejJML3NrNVhIZE1DZFBuV2k5VWYzM3BrT0FILy8xK3YxejcvOGo3cm1qblBCZWROczk5NTFXeG9BUFBEd0k1Vy9lT2hISjB4QWQvd05zcVdjbGI1OWVxcmZ2L0l5Ui9HSVFqM041V0oxUHIvWXVuVmI2Sit2dnVsYnYzRlRpNUdtekF3M3UzalcrYmJSSmNXV25qM3lWYXZWUW5VK256aXcvMkI0emJxeTRPdHZ2dU9ycmF0ck1xcHcvUGZWcDFkUDlhb3J2dTBvTGlyVTNlbHByTDdleDcvY3ZOWDQ2NzllcTkrODVlc1RobVc2NVdRclBmTHpUcWxjK0ZUV2Q3bGNUUTZqY2M3Qk9ZLzlUZlgxUHJGdi84SFlFSS9kYnFVTXQ1djVmSDVSV1ZYZFpJTDJxZHJkR3FwcWFveWNyS3lHK2F0TWpTbEtDQUM0Ymd3SDhIR2lqeWVSSkJNcFZDUXBDVmZEQldpNGJjUW4wdGJVMWlZOGoyQ1VNb01jUWdBQUlBQkpSRUZVcDBoLzZJRjczVGFyTlpZbmtlWjBVdEh3UXIxb2VLRSs1dXdTL1RlL1gxZ1RyVEQ1YU1YcTRKMjMzU1FjRGp0Tm1qREcwcEpRbVRabGdoVUFqaHd0NTUrdkt6dWpJYXRKRThaYWZuenZuVzVOYXd4TXBMdWNOSHBrc1dXa1o0VGwxNy8vVS9XU1paODBPYTNBakhNblcrK2NlMU5hL044WS9UdlRCaFZvZ3djVmFKZk1udW40eFNOL3FGcFh0cUZGT3llT0gyUDV5Zi9NUDhhT3REUVhHM3YyU011b2tpTExnbDg4V3JYNjgzWEhETkhNdmZ0SEZTM3Q4M3VYWDJLLy91b3JYZHUyN3pRR0R5clFBR0RPSGZlV0cwWlk3TjEzSUdHLytjbzFhNE1yMTZ5TjJYYlY1WmZZYjd6dUt0ZGI3M3pnZS9iRnZ6WDVPN1lVYVRsZEtpcXF3bEdoWWdxaE1pQUVBQXBvQktSUWthUVlVcWhJVWhKaFlpZ2FicW1jaTloNVhsMVRsOUJobjI3WldjcERQN25IWFZOVHk1OTc2ZS8xbTc3YWFpaEVLQzRhcGw5KzJjWE9kSmVUcGsrZFpOdjF6Wjd3UDE5OTB3Y0FobUdJano1WkdiaHc1blJieng3NTZvRCtmZFdtcWtVeU05eHN4TENoT2dCOHVPd1RQK2NjTjl4MjExRUF1TzJtNjF4alJwZFlBTVRlYTRsZStkM1ZIOTk3cDN2M25uM2hmNzc2WnYwM2UvYUZNOUxUMk1XenpyZWZNM2EwaFRHRytiZmRsTFp5MWRyZzhia1dNODZkYkwzdjdubnBJSUxmN3hkdkxIcmZ0M1pkV2JDMnJrNWtaMmV5Q1dQUHRwNS8zbFJibXROSlAzL28vb3k3ZnZqL3lyZHUyOTdrOTl3alAwLzk4YjEzdW5mdDNtdTg4dXFidm0vMjdnOW51dFBaSmJObjJzZWVQZEtpcWlydXZldld0TzlkUCs5b2RMaWxKVExjNmV5ZU8yOU5HemRtbEtYVXV5SDA0TS8vcitydC83emNEUUIrK3IvM3Vidm5kbE0yZlBGVjZML3ZMdlovL09ucXdNbjZsM3p3MWo5ekdUczJ1SExodDc5L09CUXltclNsWjQ5OEZRRDI3TnZYcnNPSlZWWFZzZU9KdVBNYndPRDJ0RU1pYVEra1VKR2tKQUlvakQzNmk4YUlTbmxsUlVJcmZzNGFNa2piOWMyZThBL3VmNmdpZnRoajg5ZmJ3NSt1WGh0YytQdGZadGxzTnZyZTVaYzZYMy9yWFg4d0ZCSUE4UFlIUy8wWHpweHVBeUtsczl0MzdEcmhhWHphbEFsV1JWRUFJZkR1KzB2OFFLUjBGZ0Q4d1dEc1dOSDNXbUpBLzc3cXhrMWZoZTc3MzU5WEdVYmpUWGRkMlliUXIzLzJRTVpJVDVIdWNOanBuSEdqTFBGUmxReDNPcnR6N2sxcElFSmxWUlcvNTBjUFZjUWZiOGV1M2Zoc2JWbG81WnAxd1o4KytFTzNwbW40d1IxejBwcUxnQXpzMzA4dExkc1krdkZEdjZ5TWlvWWRNVHYrTjZPa2VMaWU0WGF6YzhhTzBqOWVzYnJaeEZmR0dDNysxa3o3OVZkZjRYUTQ3UFRCaDh2OWp6N3gxREVseXMrOTlJL2FDMlpNdFh1S2h1c2pocCtsejZ1NnpyVjR5U2YrTjk5NTMzL28wT0VtdjdQS3FtcXVOQWdWdHp2OXBGVlZQWHQwandpVlBZbUwyclNHNnBxYU9LSFNlSDVEb0g5NzJpR1J0QWRTcUVoU0VpTDBpeTZiY1UrY0ZSVlZpYjJoQ0lGSGZ2Zkg2cVp5TS9iczNXZisrL1ZGOWRkZWRiblQ0YkRUbUxOTFlqZmZMVnUzR2J0Mjd3bjM3ZDFMblRSK2pMV3BZWU9wRTgreEFzREdUWnREK3crZVdla3I1eHovOS91Rk5mRWlKY3ByYjcxVFA5SlRwQVBBd0lMKzZwSmxuOFErbS8ydDgyM1I0WjZGVDc5VTI1d29XdjM1dXVEaXBSLzV6NTgrMVRhd29MODJaUEJBcmFsY0U5TTAwVlEzV0NFRVhuL3JIVjlKOFhBZEFJWU1IS2cxSlZSVVZhV1o1MDIxZnVlU1dZNmVQYm9yUHA5Zi9PclJKNW9jc3ZwazVacmc4azlXQnJ2bFpDdXpMempQTm5QR1ZOc1ZsODEyWFA3dFdZNjFwZXVEYnl4NjEvZloyckpRZkFPMks2Kzk5VWgwK2ZnaG0xODkvQk4zZnZlOFkzeG1icmZJbkVJUC9IQitlcmlGYUExakRDODkvWGdzdWJlcGZpeW5RblZOWGV4Z1hEUzJtU0JDOXpQWnIwVFNFWkZDUlpKeUxGaXdUQ1hzeVJlSTNvQWl5YlNjYzFGZjcwdW9VTm0xZTI5NDIvYWR6WWI5VjZ4Y0U3ejJxc3VkQURDb1lNQXhOOS8zUDF6dXYvWEdhMXo1M2ZPVVFRVUQxUGpoa3Z5OFhDV2FhL0h1aDh0T3FFWTVWYlp0MzJrMEozWTJiMjA4YnZweFNhVmpSaFpiQUtDbXBwWi90R0pWay9rclVaWXNXeEU0Zi9wVUd3QjRSaFEyS1ZTKzNyN1RPSHprYUROMmJJdXRuK0ZPTzhhT2dnSDkxT25USmxtblRScHZ5OHh3TXdCWXRXWnRjT0hUTDlZZWFDWTZFdVh3a2FQbWMzLzVSOTJMZjN1bDd0d3BFNnlYekpwcEh6MnkyREo2WkxGbDMvNkQ1cHR2ditkNzkvMWwvcE9WRitmbGRtczJvVGMzTitla0NiT0pUS3IxKy8yY2N5NFlZeFE5dnlOUXpvSUZDL1FGQ3hiSUVueEp5aUNGaWlUbHlPMjNPMWNZa2FkTUlVVHNoaGNJQnZtWnRDOXZpbjM3V3c3NXgxZUlISC96L1dESlI0R2JydjJlUzFWVlRKMThqblhydHUyeHFNcjBjeWRiQWNEbjg0dmxIMzk2eGhNb0hqbGEzcXlkdGJWMXNXb1ZUZGVPU1pidDFiT0hDZ0RiZDM0VGJxcmRmRHhmNzlnUkV6eTUzYm8xZVZNKzJvSWQxVFcxc1FPb2NYYVVGQS9YZi9QekIyUFZUcHUzYmpPZWVmNnZ0ZXViYU5wR1JQak85K2NjQVNMUm0zaE0wOFFIU3o0S2ZMRGtvMERSOEVMOWltL1B0bzhaNWJITW0zTzk2N0tMdjJXL2RzNzhveTNsc054dzI5M2x6WDZZQk9wOVB1NXlPcU1pWEdHTW1RS0NkZS9ldHhlQTdVazJUeUpKR0ZLb1NGSU9IdVQ1MFlSSUVWZWE3UGY1RXo2L2oyR2FMU29mSGllTUdEdjIzbDFkWGNNL1crc05uak4ydEdYU09XT3RUejMzY2t5b1RKa3d6Z29BeXo5WkdXZ3VrZk1VN1d6ZXhoWUVpTTBXR2ZieCtYd24vZTU4dmtCc0hidk4xbVIrUjdpRlk4WGJRZFNvbDByTE5vWmVlL050bjh2cHBEZmVmdCsvSlM3eWNqeTllL1pRbi92ejc3TDhmcitZZmZsMWg1dGJiLzNHVGFIMUd6ZUZCdlR2cTE3N3ZlODR0bTdmR1Q3ZGlRS1RSWDI5THh3VktvaWM1eVlBQ0FWOUlZV0tKSVdRUWtXU2NpaE15WXNPK3dqZUdGSHhCNEx0ZmllS0RsTUFRRzF0N1FtQzQ3M0Z5L3puakIxdHljM05VWVlPR2FSOXRYbXJVVENnbjlxN1Z5U1M4WFpERW0yeUNBUUN3bWF6a2MxcVBXbGlxZDF1amZ1dUV5c0tGejd6VW0xcjF1dlRwNmNDQUR1LzJkT3FLcHp0TzNhRkgvckZiNnZQeExaa1VWdFhiK1kxWk5Gd0FTWDI1UXYwVFpKSkVrbWJJSVdLSk9YZ2dtZEhuOGhGM0h4V3ZnVGZQSUVUY3pxT1oramdnYkZyYk9ldUUyK2Vxejh2RFpaWFZQS3N6QXcyZGVJNDYxZWJ0eHJUcDAyeUFzQ3UzWHZDTFVVUDJvTURCdytiL2Z2MVVmdjI3WDFTWDFIUXIxOXNuZDE3OXlWVUZKNXFMNUt6aGd6U1RtV2JOWitYQmg5NCtKR3F0cklIQUF3ampBc3V2U3BoRTBqVzE5Zkh2bVBCR3lPSFhDYlVTbElNS1ZRa0tRZGpsQkVkY1luUFVRa0dRZ2tYS2tNSEQ5UmNUaWMxMTVIMS9PbFRiQTEyb0hUOXhoTVNIRG5uV0xKc2hmK0t5Mlk3Sm80ZmEzbnl1WmRySjQ4ZmF3V0E5eFl2YnphYUVwOXJveWpLQ2ZrWWlhSjAvY1pnLzM1OTFNd01OeHMvZHJUbDA5V2ZONXN2Yys3VVNITTZDSUUxbjVlZWNWNU5QUEc1UGkwUm43QnFHR0UwbDdoN1BPWGxGYWQxYnB5T1hZa2lHQWpGVGdJQkhqdlBHZWlFRnY4U1NXZEdDaFZKeWlFNHNxTE4zbzRWS29HRUN4V3IxVUwzenI4MTdhZVAvTDc2K0Z5UEdlZE90bzV1cUpwWi9kbTY0S0hEUjVxOHFiMjdlS24vaXN0bU8zS3lzNVJMWnMrMDUyUm5LWVlSeGdkTGxqZGJaZU9QbTRTdlg5L2Vha3VWUjJmQ2EyKys0Ny80V3pNZG1xYml6dHR1VE52MXpaNktmUWRPdkRtZlBhcFluM0Z1UkpTdFhMTTJtTWh1c0VEcnlubkhqQzdSZi9IUWp6SnE2dXFFcHFxd1dpejAxSE4vcVkzdkpKdElPT2V0TGpOdWkrNjBvWENqOEJhaU1hbEhBRktvU0ZLS0xqdE52Q1NGSVdSRkY0K3ArZ2tGRXk1VTZ1cnF4WVJ6eGxqLzhPdUhNeWRQSEdmcDE3ZVg2aGt4VEwvbmpsdlMvdWV1dWVrQTRQZjd4UitmZnJIWkhJczllL2VaWDM2MXhRQ0FxeTYvMUFFQW42MHREZFRFVmNFY3oxZGJHb2VFN3JuamxyU1M0dUg2Z1A1OTFVdG16N1FsN3ErTGxQWSsvZnhmYXdFZ096dUxMZnpESTFrM1h2TTk1NGhoWjJuOSt2WlNSM21LOUx0dnY4WDEwLys5TDRNeGh2S0tTdjdZbjUrclNhUU5yY0Z1dDlHOE9kZW5BY0FiLzMydi9xbm5YcTRsSXZ6NGgvUFRTNHFHNnlmYnZqV004aFRwMDZkT3RDWmlYNGtnR0l4THNoYU5FUlVJS1ZRa3FZV01xRWhTRGlKa3hVWkc0b1dLUDVqWTJtUUFhOHMyQkFOK3Y1aDUzalRiV1VNSHU0Ly92TDdlSnhiODRyZFZ6WFZDamZMZWt1WCtzNFlPMXFMZFVOLzVZR21MU2JSTFAxb1IrTzdsbHpoNjVPY3Bnd1lPME9MTGQ5LzQ3M3NKVGNCOS9iL3YrR3hXSGRkZGZhWEw0YkRUVlZkZTZyanF5b2lnaW1mM25uM2hoMzd4bTZyVEhVWTVYV3hXRy8zc3dmdmNQZkx6bEwzNzlvZi85ZTgzZk1GUVNBd2MwRS85MXN6cDlwOC9kSC9Hd21kZXFsbjA3dUxUK2w1c05odk52Zmw2NSt3THB0dGZlVzFSUGZESnlUZHFCd3dqYmlpVEVGOVdMb1dLSktXUVFrV1NjbkNCcktqWGprK21EUVFUSDFFQmdOOCs5bVROcGkrM2hDNmFOZFBldDNkUGpZaHc2UEJSOC9OMTN1QS9YbjJ6dmpVMzdtWExWd2JtM255ZHkyYTFVbXNtSUF5R1F1SUhQM3FvNHBZYnZ1OGM2UmxoU1U5TFk4RmdVR3pldXIxTmttLy8vdTgzZkN0V3J3MWVPdnNDdTZlb1VPK1drNjFxbW9hYW1scStZOWZ1OFBJVkt3UHZmYkRNMzk0bHZnTUwrcXMvdXVlTzlENjllNm8xTmJYODRWODlXaDJkcHVDeGhjL1dDZ0hNdW1DNi9lN2I1NlJOT21lTWRlR3pMOWJ1K21idlNZZkpzckl5WStmTlU0LzlPaXM3TzRzWmhvRmR1M2UzNjV3K0xSRU14dVdvaURpaFFraExpa0VTU1JzaGhZb2s1U0FnRnA2UGQrQ2hKdHJISjRwM0Z5OEx2THQ0V1l1ZFcxdEMwMVZTR0NPZ2NRTENrMUZSVWNrZmVmU1BMUTZ6VEo5MVJhdXFURnF6M3U0OWU4M0hGajdUcWpMaHRyUURBQVlWREZBdi8vWXN4K1FKNDZ5TU1SdzhkTmg4NkJlL3JZcXZyT0tjNHc5L2VycDIyNDZkNFZ0dnVzWlY0aG1oUC9QSFI3UFdscTRQdnJ0NHFYLzFaK3RDemZXb0dUOTJsQ1c2bkoyZHhiN2VzVFA4bTkvOXNUcCsvNHl4TnNrOWFTMW1YQStmWTRTS0lFdVRHMGdrblJRcFZDU3BTQ3duZ1lER1J2cWN0NWxRT1ZObW5YK3VWZGYxWXlZZ2xEU1NsWlhKQmhmMDE0cEhGT3FqU29yMWFKOFp6am5lL1dDcC82bm5YcTZ0cTY5djh2ZGQ5TzVpLytmcnlrSTNYMytWYzhyRWM2elI5dm1oVUVocytYcTdzWG5yTm1QMzduM21oaSsrREVVVGhjZU9IaG01MlF1Qi83ejVqdS9wRi81YTIxUzBLSmxWUHp6dWZDYUl1S0VmcmlYNldCSkpNcEZDUlpKNkNGZ2FueThiSFhqWWJOZlVpVlpEUkxodzVuUTdBSlN1LytLTUp5Qk1OYVpQbldqOTBiMTNIcE4zRVF5R3hMS1BWd1JlZldPUnJ6VkRPWWNPSHpGLzhadkhxbC82Mnl0MUYzL3JmUHVVU2VkWU05eHVOcnh3cUQ2OGNLanU4L25GbkR2K0o5WWlmK0V6TDlZV0RPaW5QZkhrY3pXZmZMcW15YXFoWkZmOW1NMUYzWWlrWDVla0ZQS0VscVFjQXREamNsUmlRb1h6bHR2ZEo0c0xaa3l6NWVWRzVzWjU1VDl2MVNmYm5vN0drdVVyQXBmT3ZzQnV0OXZwcTgxYmpUWHJ2TUhWYTlhRm9ya29wOExlZlFmTVB6MzlZdTNDWjE2cUxSd3lTQnM1c2tndkhEeElYLzdwcWtCOCtmamVmUWZNcTIrNi9XaHpRME9mcnZvc2NDckM5OU5WbndWQ1JtTFRoM2pjOGVQUGM0QmtSRVdTVWtpaElrazVpTkJrT2FwcGRweWhuL1BQbTJMZHYvK1FPYnh3cUg3Tjl5NXpBcEZlSzJ1OTYrV3N0OGNoaE1BZDl6NVFrY2dKSllVUStPS3JMY1lYa2JMd0pzVmhTM01zbldyYi9iWm8wOS84REp0Q0NoVkpTaUdGaWlUbElKQXFFRGQ4MzBCckVsVGJpeC9lTmUrWW9ZemRlL2FGZi9PSGhlM2VmNlN6a09oWnIxT0I0ODdudUdSYTZkY2xxWVU4b1NVcGlBaWpNYUZXb01HSk04WTZqRmc1ZXJTY1oyUzRXVlYxRFYreGNrM2crWmYvV1ZjZjEyMVdJamtaakk3cDE5bDQ3aEIxbUJKcWlTUVJTS0VpU1VWQ3dJbkRQNHd4NGdtcS9HbHRHVzF6ZlBmNnVVY1NZWWVrNjhJWVVUTWZKWFVpUzRrazBjZ1crcEtVUTBTRUNnQ0E0cDQwRlNYaEZhSVNTZEpnU3FQN2pqL1BJWVdLSk1XUVFrV1NjcENnVVB5cjZKS3FzT2FlUUNXU1RvZkNtbkhmQW5Mb1I1SlN5S0VmU2NvaElFS055NDBRazBLbHZaazhjWndGQUZhdFdkdHNGMWpKNmNIaXptY1JKOGhKUmxRa0tZYU1xRWhTRGlMeU55NDNhaFZkMDZSUU9VMW1YempEOXNoUGYrSk9UMDg3SloveDRQMC9jRDk0L3cvYzd2UjA2V3NTaktJb3NmTTUvanlQRitvU1NTb2duWWNrNWVBUWxkRmxBbUpsUGxhTFJaN3ZwNEhOYXFNcnZqM2JNYXFrMlBMVVk3L09Halowc096VDBRSFFkYjFKb1VJRVdlWXVTU21rNDVha0hJeW9zYTA1c1poUXNWZ3RNcUp5R3ZnRGZuSEh2UTlVYlBweWk1R2RuY1YrKzZ1SE1pLzYxZ3hic3UzcTZ1aWExdWkveFRHam5BbHZMaWVSSkJNcFZDU3BoMEJzemhaaWNSRVZYVVpVVHBmcTZocCs3MDhlcnZ4MDFXY0JWVlV4Zis3TmFSZWNOMDJLbFNTaVd4b2pLdkdDWEVpaElra3haREt0Sk9VUUF1WFJQcDBNeEtNVHVGaHRVcWljQ2VGd1dDejQ1YVBWZDk1MkUrK1drNlY4c1BRalB3RDg2eTlQNVp4czJ6LzkvcGVaemJXd2VlNmx2OWQrc09TalFJTE5UWGwwVFkrZHowUWl2dUdiRkNxU2xFSUtGVW5xUVkwNUtpQnFIUHFST1NwbmpCQUNqLy81MmRyNExyOVptUmtuL1Y0ejNPNW0xN0hLSWJuVHdoSVhVU0UwUmxUQWhSUXFrcFJDQ2hWSnlrRUM1YUxCaGNjbjA5cXNVcWljRGk2bmszcjE3S0YrdVhsTHJPdzFmaXFDbHJyMGZyam9sVndBdU9xR2VVY1BIemxxTnJlZTVOUnhPT3l4RG9hTVVlTjNLK2hnVWd5U1NOb0k2YmdsS1ljZ0hJZ3VFMnVNcU5qc2RubStueUtNTVR4NC85M3UzejN5VU9ZbHM4NlhPU2tkQ0pmTEVSTXFSTXhzWERaM0pjVWdpYVNOa0k1YmtuTHdvTmtvVktqeFNkTm10Y2dlK3FlSXBtbWtxQXBVVmNVZHQ5MlVkcytkdDZheDVqcWlTdG9WbDZOUnFJQkVZMFRGeEs0a21DT1J0Qm5TNDBoU2ppTkhkaDhpUkNJcEZKZWpZck5hNWZsK2lnU0RRWEhmLy82OGN0bkhud1lBNE1Meno3VTk4dkJQTWh3T3U4d3JTVEkydXkxdTZDY1NVU0VRRDRWcWR5ZlBLb2trOFVqSExVazVGaXhZRUJJUWNlUDBrYWdLWTR5Y0RqbjhjNnFZcG9sZi90L2oxVzh1ZXM4SEFDV2VFZnBsbDh5eUo5dXVyb3pOWm1VS2kzV21qU3RORnVYejU4OFBKc2tzaWFSTmtNbTBrcFJFZ0hZU1JENEFLSXpDSmhjS0FHUmt1dFc2ZXA5c01YNktDQ0h3eEpQUDE5YlgrOFh3d2lIYTMvNzVuL3BrMjlTVlNYTTZHNk1wY2NPYlFvZ0RUVzhoa1hSZXBGQ1JwQ1FreEpjZ2pBY0FJaFlHdUFVQXNqSXl0VDE3OWt1aGNwbzgvL0kvNmhSRmdXbEc3bzNScXA2VDhmY1hGbWEzOUxuZjd4ZXpMNy91Y0FKTTdCS2twNmZGZkRjeEZqOWI4czRrbUNPUnRDbFNxRWhTRWc1OEZSM2pJVVpoTkR4enBxYzU1VGwvaGtSRkNnQlVWVlh6cHRheFdIU3kyV3dFQVBYMVBtRVlMYytjN1BQNzVjektwMENHT3oyK05Ea21WQmpSbHVSWUpKRzBIZEpwUzFJU2d0aUdodmEwTE82Sk04M2xrcFUvWjhCWlF5SVRFa1o3cW56bjZqbEhtbHJ2VncvL3hEMTZaTEhseU5GeTg4YmI3aW4zQjZRUVNTUVpibmRzWWtoR2pVTEZOTEVoT1JaSkpHMkhUQ3lVcENRS3QyK0xMc2VQNFR1ZERpbk96NER2ZnVjaXgrTy8vVm5tM2JmZjRtcHVuVkdlSW4zMHlHSUxBRHp4NStkcXBVaEpQQmtaNmJIem1ERWwxb2hQV0tWUWthUWVVcWhJVXBKYmI3Mmlta0Q3QVFBRUVhMzgwVFNOTXRMVHBWZzVEWFJkbzVHZUloMEF0bXpkRm01cUhjWVlicHR6clFzQVBscXhPckJ5emRwaktsQ0toaGZxYlc5cGFwUG1kQ3BhYk9aa01pUG5OeUFFanQ1eDNYWGxMVzBya1hSR3BGQ1JwQ3lDaTNYUlpVV2hXQUp0OS94Y3Jla3RKQzB4OXV5UnVzV2lVemdjeGljcjF6UTVpZUIzdjNPSm8yL3ZYbXBsVlJWL2JPRXp0ZkdmUFhEZlhlbVAvdXFoak85KzUySloybndHWkdWbnhrVlQ0dk5UOEZWeUxKSkkyaFlwVkNRcGkyQllGVjFtVElrSmxaenNMQ2xVVG9PSjU0eXhBc0Q2alp0Q2RmWDFKd3puOU96UlhibjZ1OTkyQXNCakM1K3RxYW1wUFNiUmR2UFdiUVlBM0hETmQxMURod3lTdjhGcGtwT2RHZnZ1Rk1ZYWgzMEVsU1hISW9ta2JaRkNSWkt5Q003WFI1ZmpFMm96NHhJUkphMURVUlNNTG9ua25YemNSRFNGTVliNzdwNlhydXM2M2x1ODFMOWk1V2NuTkIxNzdjMTNmRjk4dVRta0tBb2UrT0g4ZEx2ZEpydmJuZ2E1T1RteDRUTlNXRXlBQzlDbnliRklJbWxicEZDUnBDeG1vUFlyQUNHZ0lVUXVoQUFpQ2JXNnJzdWI1Q2t3WnBUSDRuUTZ5RFJOZlBMcG1oTkV5TzIzWE84NmEraGdiZSsrL2VFbm5ueWh0cWw5Q0NIdzI4ZitYQk1LaFpDWDIwMjVlOTR0YVcxdmVXcWhxU3E1M2VrUm9TMkVpSXVvR0RZMS9IbnlMSk5JMmc0cFZDUXBTNlNWT01YbHFVU0dmNGdJdlhya1c1Sm5XZWZqdkdtVHJBRHc1VmRiUS9GRE9xcXEwdnk1TjdzdW5qWFRIZ2dFeGNPL2VyUTZHQXpHaG9Vc3VrNjUzWEtVd1lNS3RMR2pSMXFHbnpWRTI3N3pHd01BcGswWmI1MDZhYnkxL2YrYXprdHViclpHRkN1N2p3MzdRTkRtRzI2NG9jbThJWW1rc3lPckh5UXBEWkg0U0FpTUF3REdsS0RKSXgxcWUrWjMxN2Z2M0NVZGV5dXcyMjAwWm5SSlpOam51R2pLRFZkLzEzSFJ0MmJZQVNBUUNJajdmbkJIbXROaFozYWJqUndPTzFQVmxsM01YZk51VHR1dzZhdFFlWGxGazQzakpNZVMzejB2TnV4elRGbXk0S1hKc1VnaWFYdWtVSkdrTkNKa3JJQVdpWlF6aFVKb3lGVEo2WllseTJSYnllVHhZeTI2cmhPRXdDY3JWeDhqN2xhdCtUeDQ1WGN1Y2dDQTI1M08zTzcwU0pSV0NOVFYrMFJWOVJGZVhWM0RxNnFyZVhWTkxhK3FxdUZWTmRWY2NHRGVMZGU1bkU0SDNYLzN2UFQ3SHZ4NVpSTCt0RTVIcng0OVlwRkFSVlZpdndWamVDODVGa2trYlk4VUtwS1VadW5TdEEzbm5oK29FaEJ1eHBnWjZhY2lGTHZOcG1TNjA5V0txdW9tKzRGSUdpa1kwRThEZ0srMzd6U09IaGY1K09LckxjYXpMLzZ0dHFhdVRsU1VWL0dLeWlxem9yS1NWMVpWOC9oVyswMHhvSDl2ZGVaNTAyeDkrL1pXZS9ib3J1emRkNkRsRGJvNGFTNm40bkRZRzN3Mm1ZMmx5VlI3Y08vT2xjbXpUQ0pwVzJSQ29TVGxXZmpNaTc4bm9pc0FJQlF5WEtacDJnSGdpMDJiNjByWGI1U3pBTGVDL0x4Y3hlMTJzMmpyL0VTUWx1WmlzeStjWVh2MTlVVysrTHdXU2RNTUdWUmdPM3VVSncwQUdHTUJpMFd2QmdBaDZNTjVjNjY5THJuV1NTUnRoMHltbGFROEpHaEpkRmxWV0N6SG9rZVBQSmxRMjByMkh6eGtKbEtrQUVCTlRTMy8yei8vVXk5RlN1dm8yNmQzTFBGWVVaUzRYQ0crUEFubVNDVHRoaFFxa3BSSGhPcy9oWWhrcDdCSTVROEhnSXowZEMzTjVaU1RGRW82UEE2N25YWExpZVZWY2JVaFA0V0FzRld4TDBxaWFSSkpteU9GaWlUbG1UZHZYaVVJSDBaZkswcERFaUlSQmc3b0w4dGpKUjJlM2owYmsyamp1eXh6Z2JVMzNuaEZrek5ZU3lTcGdoUXFrcTRCeCt2UlJUV3VXcUpIais1U3FFZzZQUDM2OWJKRmwxV0Z4VlZlQ1JsTmthUThVcWhJdWdUY3FGc09VQUNJTmNyaUFPQk9UMU96c2pKazladWt3NUtlNWxLeXMyTHpVM0ZGamVXbmhCUWVmQzFaZGtrazdZVVVLcEl1d2UyMzMxNEhMdDZKdnRaVTFSZGRIanBva0p6TlY5SmhLUmpRTHhaTlVlS1N3UUdzdlBYV1c2dVRZSkpFMHE1SW9TTHBNZ2ppcjBTWFdWejR2RmZQZkl1cXlweGFTY2REVVJRTWpCTXFxcXJGQkRhQi9wa2NxeVNTOWtVS0ZVbVhZZTdOMTYrQXdHNEFZSXlaakVXZVRqVk5aWU1LQnNpb2lxVEQwYnRYRDR1dTZ3d0FHSkVSYmZKR2dnNGUzTHZqN2VSYUo1RzBEMUtvU0xvTVJDUTQ2Tm5vYTFWUi9OSGxnZ0Y5WlZLdHBNTXhaUERBbUlCV0ZEVjJ2b0x3Nm9JRkMrVDhTSkl1Z1JRcWtpNkZDSW8zQUlRQUlKS1VTQ1lBdU5QVHRWNDk4K1g4UDVJT1EyNU90cGFUbGRuWU8wV0xDbXN5ektENVF0SU1rMGphR1NsVUpGMktPKzY0cmx3QXNVb0pUVk5qTGZRTGh3NXhKTWNxaWVSRUNnc2J6MGMxUHBvQ0xMdjk5aHNPSnNFa2lTUXBTS0VpNlhwUStHa0lDQUJRSTgzZk9BQjB5OG5TYzNLeVphbXlKT2xrWkxpVm52bmRvMDNlZUV4UUN3alRERCtSUE1za2t2WkhDaFZKbDJQZVRUZHRFYUQzQUFBRW9jYVZLaGNORytwTW1tRVNTUVBEaGd5T1JWTVVSUW1BSXNJYVJLdnZ1UFhHMHFRWkpwRWtBU2xVSkYwU0ljdy9ScGMxVmZWQkNBRUErZDN6TE4yeXM3WG10NVJJMnBZTWQ3cmFyMS92U0VteUVDSitlTklFZnp4cGhra2tTVUlLRlVtWDVQWmJiaWdqNEJNQWthaUtwc1Z1QmlXZUVUS3FJa2thbnVMaHNmTlAwVlEvRVhFQUlGRFpIVGRmLzNIeUxKTklrb01VS3BLdUM5RnZvNHNObldwanVTcTllc2tLSUVuN2s1dVRvOFhucHVpcVZoZjlUQWc4bWlTekpKS2tJb1dLcE10eTIwM1hyZ1VRYWF0UEVKcldlRlB3akJqdUpFcVdaWkt1U2tsSll6UlBVMVZmTERkRllPWGNPZGN1VFpwaEVra1NrVUpGMHFYaFlMOEdZQUtBcWlwK29ram5UM2Q2bWxZNGRJanNWaXRwTndyNjk3TTI5azBoVTIzTVRURUY4TE9rR1NhUkpCa3BWQ1JkbXR0dnZtWWJDQzlIWCt1YVdodGRIbDQ0eEdHeld1VTFJbWx6TExwT0kwdEd1S0t2TlYydGkvdjRuWGx6cnR1UUJMTWtrZzZCZE1JU1NjajNHSUJhQUdDS0VtSk1DUUNBcG1sc3pHaVBxOFZ0SlpJRTRDa2U3clEwenVrVGF1anZBd0xxRFJINmVYS3RrMGlTaXhRcWtpN1AzTGx6RDVOQTdHYWc2MnB0dEZ5NWQ2K2UxcDQ5dXN2RVdrbWIwUzA3V3hzMG9GOWttRkVJb2VsYVRkekhmNW8vWjg3ZTVGZ21rWFFNcEZDUlNBQWMzTGZ6N3dRcUF3QWk0cXJlbUZnN2R2VElORjNUWkdxdEpPR29xa29UeHArZGhvYk1iVlhWZkl3eEV3QUl0SFhKKzR2KzJPSU9KSkl1Z0JRcUVnbUFCUXNXY0FIY2o0YkVXazFWZll3eEF3RHNkcHR5enRoUmFVazFVSktTakNvcGNqb2REaFVBaUNnY3pVMGhnSE5oL3ZqZi8vNjNtVndMSlpMa0k0V0tSTkxBM0p1di9VSVFub3krMWpTMU9uNElxSCsvM3BibXQ1WklUbzJlM2J2cmd3cjZ4NFo4ZEUycmpuNG1pUDQxYjg0TnE1Tm1uRVRTZ1pCQ1JTS0pJMXhmL2FnQXRnQUFZOHpVZEQxV0JYVDJxSkkwbDhzaHJ4bkpHZU93MmRqNGM4NU9qNzdXTkxXZUtTd01BQVI4NDY4KyttRHlySk5JT2hiUzZVb2tjY3lmUHovSW1Ia0hBU0VnMGx1Rk1SWUVBRjNUMk5TSjQ5MEtrNWVONVBSaGpHSFNoSEhwRmt0Y2xVOXNDZ2N5bU1MdnV1ZWVlL3pKdEZFaTZVaElqeXVSSE1kdE45NzRKVGovZGZTMVJkZXJBVElCd08xTzE4YU5HUzN6VlNTbnpTalBDR2RPVGxhc3NadHUwUnVIZklSNCtwWWJidmc4V2JaSkpCMFJLVlFra2lZNHVQK2Jwd0dLVEFCSEVCWmRyd0lpN2N6NzkrdHRHektvd0paTSt5U2RrLzU5ZTF1SERCN29hSGdwZEl0V0hUZnBvSGRadXUzWExXd3VrWFJKWk1sbGNsR0dqWjZVcnlwS2I4NnBOeEhsZzBRUGdQSkJsQUdCZElKSUE2QUxrQTRJQXNoZ1JEUkxBQUFnQUVsRVFWU0FFQ0VRNmtHb2dxQXFnampJZ1gwTVlqOG5zY2ZnNW03L29kMTdkdTNhRlVqMkg5aVplZmJaWnpNTm9YMEFRbmNBQ0J1bXpRZ2JhUURBT1JmTFAxcFp0ZmZBZ1ZCeXJaUjBGcnJsWkdzenpwMmN3UmdqQU5BMHRWYU5USVlKQ0J4Vm9jMllNK2VxUTBrMXNtc2ovWEVIUlFxVmRxUnc1UFRlaXNhTGlNaERnQWZBY0lEYTVNbGNDSmdnYkNYQWF3SmV6a1hacGpWTHRxQ2gvRmJTT3A1KytvVmlrN0hYQWVnQUVBb1pMdE0wN1FCZ0dHSCsvdUtsbFJWVjFlR2tHaW5wOEtRNW5jcUZNOC9OMUJ1Nnp5b0s4K3U2M3REWWpReWhtTmZNdStHR1Q1SnBZMWREK3VQT2d4UXFiVWpmNGludU5Kc3lsZ1NtZ25BZWdYSlBYSXNVeHFBUU1ZVXhZZ1JTaUlnUmdZR0lFVUFBRVNqU0VrcUl5UENEQURpRUVFS0FDM0F1T0V3dWhDa2dUTUc1S1lRNDhRSVFxQmNRSHdOWUhEYUNxemF0VzdHN2piK0NsR0RoTXk5ZFRZUllTRDRVRExsTnppMEFVRi92TTkvN1lHbEZ2ZC9QazJlaHBDTmpzVmpvd2huVE1sMHVwd3BFa21jdFZrdGw5SFBpZU9TMlc2NTdJbmtXZGcya1ArNjhTS0dTWUlZUG41QUJwejZkQ2JvWW9FbEVVS0tmRWNBWVl4cGppaGI1bnpRaWFwUGZRRUFJd1VXWWMyRndiaG9tNTJFaHhQRlAvbDhJaU5kNG1CWnYvUHpESFcxaFI2cXc4T2tYZjBhTWJnUUFDRkF3Rk1yZ25Hc0FVRnRiRjM1djhkSUtmeUFva21xa3BNT2g2enFkZis3a2pJd010d1pFbXJwWkxaWUtVTU1OVHVBLzgrWmNOeis1VnFZdTBoK25CbEtvSkFabCtMaXBFeFNoWEFuQ2hRQzBodmRKWVV4WEZFVm5pbUpoUk1weDJ3bUgzY1lkRHJ2cGNEaE1oOTF1T2h3MjdyQTdUSXRWNTFhTGhXdTZKaFJGRVFvakFBVE9PVXlUa3hFMktCUUlza0RJSUovUHAvaDhQbFpYNTFmcWZUNmx2cjVlcWF2M0taenpZMzVmSVlRd09RK2FwaG5rcGhrU1FGd1VRSHpPT2Y0S3YvTHVoZzBmMUVOeURBc1dMR0M1UGZzL0I0Z1pBQ0NFWUlGQUtCTVFDZ0JVVmRlRTMxdThyQ0lVQ2tteElnRUFhSnBLNTAyYmxKR2RsZFhnRDhpMFdMVEthSXQ4Z0ZZdFRiTmUrZThycnBEaC84UWkvWEdLSVlYS0dWQXdaa3lha3h6ZkZxQmJpYWgzdzl1a01HWlJWTldpTUdhSlYraDJ1ODNNekVnM3NyT3lqVzQ1bVVaV1pxYWhhbXFiMkNhNFFFVlZsWHJrYUxsMjVHaTVWbEZlcWRYVTFpbUkrODFOYmhwaGsvdDVPQnlNWGlRQ29wWUUvaElNaXI5OTVWMzZUWnNZMTBuNTNTdXYyR3cxd2Y4QXZBZ0FPT2RLTUdoa1JNVktSV1dsOGNHSEgxV0dERU9LbFM2T3FxcDA3cFNKN3R4dTJkRUpMYm5Gb2xmczM3dFh6Y3JKTVd4Vyt4WWVxcDExKysyMzE3VzRJMG1ya2Y0NGRaRkM1VFFZY3ZhNVdSYUc2d0M2bFFoT0FDREdORTFScklxaTJLSVhBeEdKckt3TW8zdHVicWh2MzE0QmQzcGFVcCtjL1A0QSsyYlBYc3UrL1Fjc2h3OVhhT0d3d1FCQVFNQU04NkJwaHYwbTUwRUFFRUp3QUsrSk1GKzRZZTJ5TGNtMHV5UHgrUFBQNTJoY2VSMUFQeUFxVmtLWmFDajFyNnlxRG4rNDlDTTVETlNGMFhXZHBrK2Q2TTdPeW13VUticWw4dERCdld6Um02OWxPNXpPNElEK2c4ZSsrT0l6WlVrMU5FV1Evamoxa1VMbEZDZ1lNeWJOQWVjY01KcEhnQlVBRkVXeGFxcGlaMHlKamtHTHZMeHVvYjU5ZWdWNjk4d1A2cnJlSVc5WW5ITWNPSEJZMy9ITmJ1dmV2UWNzMFl1RWM4N0RacmcrYkhKL0pEbE1DQUs5QllSL1U3WjYrYTRrbTkwaGVPS0o1L0kxbS9hYWdPZ0ZBTnprYWpBVXlrQ0RXS21ycXd0L3NPU2p5cnA2bjB5dzdXTFlyRloyM3JSSmJyYzdQVHJjd0hWZHIxSVVaZ1FEZnZiR2YxNXgxMVJYV1FIc05rM3puUFhyMSs5THByMmRHZW1QdTQ0L2xrS2xWVXhSaThhdzc0SFIvUVRLQUFCRlVXeWFwam1pNDV3T3V6M2N0MCt2d0pEQkJYNjczZGFwYmxDbWFlTHI3VHR0MjNic3NsVldWR2xBWlB3MEhBNzd3dUd3cnlFTUdlWUN6OWNaK01PT2RSOVduMlNYS2M5VFQvMmxOMWZFYTBDa3g4cnh3MEErbjg5Y3N2elR5c3FxS3BsLzBFVndPcDNLakdtVDNFNm5JenArd0MyNnBaSXBGRTJhUExwbng4NGIzbnZ2cldjQWxBQTRZQmpHaEkwYk44ckV5Vk5DK21OME1YOHNoY3BKS0JvMzNRUGdFUUtHQVlDcUtGWlYwNXpSQzZKYlRsYW9jT2lRK2g0OThrSnRsRERlcmxSV1ZTbGZiTnJpK0diM1hxc1Fnb1FRd2pERDlXRWo3QU1naEVBNVlDNVl2M3JaYThtMk5ka3NmUDc1L3NTVlZ3SGtBcEVFMjJBd2xDR0VVSUZJbjVXUFY2eXEzbmZnb0d3S2wrTGs1bVJyVXllUGQwZjdwSnlZT0lzS2hZdnYzbkxMOVp0R2pCamhVQlRsUXlJYUs0U29NRTN6bkEwYk5uUzVjUDdwSVAxeDEvVEhuZitYYkNONmpodG55NEw5aHdTNkZRQVlZNXF1YVM3R21BWUFPVm1ab2FLaXdycnVlYmxHY2kxdEcycHI2eFJ2MlJlTzNYdjNXb1VBQ2NHNVlZUnJ3NllaQUFBaDhBbUkzN3QrMWRJdUY3b2VPblJvZDZ2VmVoZGo3TUViNXM3TlY0VDJUeEI2QXhHeEVnb1o3bWpwc3VCY3JQVnVxUDFxeTlkeWtya1VwYUIvWCt2WXMwZW1SVHZPRWxIWVl0RXJZNjN4QlIza2huSFZ2SGszeGNSSXo1NDliVGs1T2N1SjZHd0FWUUJHbDVhV2Jrdk9YOUR4a2Y2NGEvdGpLVlNhb1BEc3FVVXFVLzVJaFA1RVJKcXF1bFJWdFFGQVptYUc0UmxSV0plZm45Y2xucEpyYW1vVjcvcU56dDE3OWxzQWtHbWFSc2d3YW9RUVlTRkVuUkI0WU1PYUphOG0yODcyWXVUSWtYWWh4RklBWXdBOFZscGFldmN6enp5VEc0YitMeEFHQWdBRUtCUUtwVWVid2dIQTE5dDMrdFo4WGxyTGVhZUtRa3RhZ0RHR2taN2h6cUdEQjBYbjdnRVJoYXdXUzFXMFR3cUEzWnlaVjl4KzQ0MTdqdCsrb0tEQWtwYVc5aTZBcVFCcWhSQmp2Vjd2bCsxa2ZxZEIrdU5HdXFvL2xrTGxXR2pFMkdrM0Vkai9JNEtpTUdiUk5DMk5NY2FzVm90WlhEU3NycUIvMzBBcWhCUlBsYU5IeTlYVm4zdlRLaXVyTkNHRU1NTGgrbkE0WEE5RW1sWUpIL3R4RjZqM3A1S1NrcjhBdUJyQURzTXdSbTNjdUxFU0FCWXVYSmdCM2ZFM0FvcWlLNGNNdzJXR0krMzJBYUN5c3NwWXZtSjFWVzF0clZRcm5SeUh6Y1ltVFJpWDNqZ0w4dkZ0OFFFSXNkVlErQlh6Yjd6eFNBdTdVajBlejF0RWRJRVFZcTNYNngzZGxuWjNNcVEvYm9hdTVvKzczaS9jRElXRlU1eWFTL2s5aUM0RVFMcW11bFJWc3dGQXYzNjkvV05IbGRTMFZZMTlaMEVJZ1MrLyt0cStmdU1tcDJtYXhMbHBCSU9oS2dGd0liREROUGoxWDZ4YnVqM1pkcllWeGNYRlAyYU0vUkpBbFJCaS9QRlB2eSs4OElMVkg2WS9FdEVGMGZmQ1lkTm1HSVlMRGRlYVlSaDg1ZXJQcTcvWnM2OUxQQUdtSXZuZHUyc1R4NS90dHNUeVVZVFFOSzB1TnNFZ0FBaDhWRmQxZU00UGYvakQxdHdzRkkvSDh3Umo3SzUxNjlhbDVOREZxU0w5OGNucFN2NVlDaFVBSThaTTZVbE1mWkdBb1VTa1dIVGR6UmhUclZhck9lN3NrVFU5ZTNhWE41VTRhbXBybFJVclAwc3JMNi9VaFFBUEdhRnEwelJERUtqbVhOeTY0Yk1sS1RlNVduRng4Y1VzTWpsaDJEVE5iNjlmdjM1Uk02dlNrOCsrK0NNaDZIWlE1UHFLbEM4YjdtaEZFQUJzMjdITC8vbTZzbHBETm9mck5LaXFpcExpNGE0aGd3cnNqZStTcVZ1MGFvV3hpTUFRRUl6b3hWdHZ2dlpCQVBLM1BRMmtQejQxdW9JL1ByNkZjSmVqYVBUNWhjVG9kU0wwWmt6UnJSWTlrekdtNU9WMUM4NDRkMUpsWnFaYmxwY2VoOFZpRVFNRzlBc1lScGpLeXlzc3FxTFlCQUF1T0NOR2wrVDI3SGZnME42ZG01SnRaeUxwM3IzN1EwUTBETUNQeThyS1hteHAzVVZ2dmJGaTlrV1g3Z2JSVkFBcU1lS2Fxdm81NTJxMElpZ3p3NjMxNzlmYldsVlZiZFRWMWN1aG9BNU9UazYyZXQ2MFNSazl1dWZGOG82SUtHU3pXaW9abzZpUENJSFJRN2ZkZk8zdnp2UjRKU1VsVitibTV1WWNQSGh3MTVudXF6TWgvZkdwMHhYOGNaZU9xSXdZTTJVc0kvVXZJRGhVVmJIcm11NENJSWFkTmFTK3VLaXd2aXVPZlo0cWUvY2UwRDlaK1ZsNk9HeXdzQmtPaEVKR05TS05GSCsrZnZYU0o1TnRYd0toNHVMaTc1U1ZsZjI3dFJzOCtmeGZ6eExjZkJvTlhXeUJocUdnVU1pRmhwTkxDSUd2dCsvMGxaWnRySlB6QkhVOE5GV2w0aEdGamlHREJ6cGkva0FJb2VuSERmVUErNGxvN20wM1hidjJUSTg1WXNTSVlhcXFiZ1JnQ2lGbWU3M2VkODkwbjUwQjZZL1BuRlQxeDEwMm9sSTBadm9FUnZRM0VOazBWWFhxbXU1VUZFV01IemU2ZXVpUWdYNTVVYlNPdERTWDJhdG5mbkQvL2dONk9HenFqREhkTk0wZ0VVM0s3ZGtQaC9idVhKVnNHeFBGd1lNSFQ2a2lZOUdicngyNThQenpYbUdLVmdDaWdRREFHQXNyaWhJUW5Lc0NVSWdJV1prWjJzQUIvV3lCUU1Dc3JLcVdUNHdkaEQ2OWVscW1UWjNnenUrZVo0bjZBMFprNkxwZXBhaEtzSEZOV3M1TTI1VzN6YmxxWnlLT2UralFvY041ZVhsV0lwb0k0S3J1M2J0dlBYanc0QmVKMkhkSFJmcmp4SkNxL3JoTC92ckR6ejUzSEdQME55SllkRTF6cWFwcTF6V2RUNTE4VGxXM2J0a3ltZTAwQ0FTRHRIakp4eGxWVmRVYTU2WVJDSVlxQVFndXhLODNyRjd5ZUxMdE93Mm9wS1RrKzZXbHBmOENjTWJueEpQUHZIZ1RRRDhXQkZ2MHZiQVJkaGlHNFVDY0Z6NTArR2hvN2JxeTJ2TEt5dU9uZ0plMEV4bnVOR1ZrU1pFclA2OXhtQWRDQ0ZYVmZKcXV4aVlSSklHZ2dQakQzRG5YdDhuNVhWSlM4aE1BUHhkQ0FNQWNyOWY3WEZzY0o5bElmNXg0VXMwZmQ3bUl5ckF4NTQ1UUZIcUZDTmJvUldHeldzM3pwaytxek03S2xEZUgwMFJWVmZUcjJ6dHcrUEFSemU4UDZreGh1bW1hQVNJYW45dXJmOVdodlR1OHliYnhWQ2d1THY0Zkl2cHpYbDVlMGNHREIvOTVwdnRiOU44M3ZETm1YZksyd3FnRVFCNEFNSVVaaXFJRUlJUVN6VjF4T3V6S3dJSis5dlEwbDFKUlVXWEltWmpiRDV2TnhzNGVXZXdjZS9iSTlEU1hLMVpTd29oQ3VrV3ZVdU9pS0FSc0NRdHh6ZTIzWE45Y1V2VVpjK0RBZ1U5eWMzUHJpZWc4QUJmbDUrY2ZPSERnd0xxMk9sNHlrUDY0YlVnMWY5eWxoRXJoeUFtOVZVVjdsUWhwbXFvNU5VMTFXSzBXYzhiMHlaWHU5SFFaY2o5REZFVkIzNzY5QTRjT0hkYjkvcURPbUtLWnBobUFFRk55ZS9YLzZ0RGVuWjJpODJaeGNmRzNpT2dGSWpJNTV3OGNPblJvY3lMMisrNmlOeXF2dS9xcWZ3YUNCZ0EyQ3BHaEg2R29Tb0FSQzV1UmJyYU1pSkRoVHRjR0RleHZ0MXAwcXF5cURvZkRZU2xZMmdpTHhVSkZ3ODV5VEJ3L3hwMmRsYW5IQmJpNHBtczF1cTdWRVZIayt4Y0lFOUV6Qi9mdXZPVytlKzgrMU5hMkhUeDRjR1ZlWHQ0dUlycUVpR2JsNWVYVkhUeDRzRk9HNzQ5SCt1TzJKVlg4TWRDRmhuNEt4bHlRNW1DaFJRUWFFRTNVMG5XZHo1Zyt1U0xETFMrS1JCSTJ3bmgvNlVlWkZlV1ZXdGcwQTZGUXFGcEFCRXlPUzc5WXMyUkRzdTFyaWFLaW9rSkZVZFlBY0hET0h5Z3JLL3RsV3h6bnFhZGVHQ0lVNVRjQ1ltVDgrMkhEY0JpUkpuRXMrcDVwbXVMcjdUdjlYMzY1cGI3T0oyZGtUaFJXcTVVVkRoMWtIenh3Z0YxVjFaZ3ZGRUlJN2JoaG5zZ0h0QW5oMFAxejU5N2M3aytqSG8vbk1nQ3ZFQkVKSVg3bTlYb2ZhbThiRW9uMHgrMUhaL2JIVWJxS1VHRkZZNmMvUzRUem1hTG9WbDNQVUJRbXBrK2RWQ25IUU51R1lEQkk3N3kvTkxPdXJsNDFqTERQQ0J1MWdOaG4xUGhtYnRxMHFpTFo5aldGeCtQSkFmQVpFZlVGOExmUzB0S3IyL2lROUtkblhyeEdBZDBuQ0JteGR5TXQrRjBtNTFiRVhhT2NjN0ZqNSs3QTVxM2JmQlV5aCtXMHlYQ25LWU1HRnRnTCt2ZTFLWW9TN3dPRm9yQ0FwbWwxMFhsNkdxZ0Y4UHU1TjEvM05KTFlHNldrcEdTbUVPSnRBRjk1dmQ1aHliSWpBVWgvM001MFJuOGNUNWNRS2lQR25qdWZFZDFQUklyVllza2lJa3c4WjB4MTM3NjlnaWZmV25LNjFOVFVLdSsrdnl3elpJUllNQmlxTnJrWkFNVEtzbFZMcmtSa3F2SU9RMEZCZ2NYbGNyMVBSSk1CckNrdExaMklCQ1RSdG9abm4zMDIwNEQrdndSY0ppQml1UkdjY3lVY0RqdE04MWpCQWdDSGo1U0h2dHE4MWJkNzc3NWdRN0tscEFXSUNEM3k4L1NoZ3djNXV1ZDEwNC83V0RDbUJEVk5xWXViN1JnQVRBRC9EWXJRVCsrZU02Zk5oM2xhUTFGUmtXZjkrdldkS3IvZ2VLUS9UZzZkeVI4ZlQ4b0xsZUZqcG81a3hONW91Q2d5R1dOcTRkREJkU1dlNFNrekQwSkhadi8rZy9xUzVTdmNRZ2dFZ3NFS0lVUzRJMmFlZXp5ZVo0am9aZ0I3d3VId3FBMGJOaHh1Ynh1ZWZPR0ZnY0prQ3dCTWlYOWZDTUVNdzNDYVlkT0s0K28wQTRFZzM3NWpsMi9IcmwyQnlxb2FHVEkvam5TWFMrbmZyNCsxWUVCZm04MW1PelluVHdpaHFFcEFWZFg2NHdRS0FGckZGUFBoVzIrNFlXTTdtcHZ5U0grY1hEcUxQejZlbEJZcWc4ZVBkMWxOMndkRTZLMXJhcHFxYXJiYzNKelFlZE1tVmNxNi9QWmo0eGViN1dVYnZuQnh6c09CWUxBY1FvUk13N2hvNDdxUE84Uk5vS1NrNUc0QXZ3ZFFhNXJtNUdRL3NTNTg1dVdKak1UOUFzSnp6QWNDRkE2SDdVYll0TVczNDQ5U1hsRnBiTit4eTc5MzMvNWdYWDNYeldXeDJXeXNWNDk4eTRCK2Zhenhrd2JHd1ZWRjlhdWE0anR1aUFjQWJlSW0vKzN0dDE3L1Fic1llNFo0UEo3NVJQU3QwdExTODVOdHk4bVEvcmhqME5IOWNWT2s5S3hPRnROMlB4RjZLNHhaVkZXejZick9KMDBZV3lVdml2WmxXT0ZnMy80REJ5MkhqeHpWZFUxemhReWpsdW5hSHdETVFDUzhubFE0NXdaakxDQ0V1REhaSWdVQTVzMjU1aE1Bbi96cHVaZW1FaGMvSUtKSXdpMUJxSnBhcjJwcWZUaHNXazB6Yk9kY2FOSHRzakl6dEt6TURPM3NVUjRjTGE4d2R1M2E0OTkzNEVDb3VxWTI2ZDl4VzVQbWRDcjUrWGw2M3o2OXJkMnlNM1UwY1kwelJvYWlxSDVWVmZ3bmZDaXdVUWc4TnUrV2F6dE5GOWpDd2tJbkVUMkt5QXpNSzd4ZTcwUjA0UG1GcEQvdUdIUjBmOXdVS1h1R0ZJMmE3aUVOaXdDUTFXckpac1RZcFBGanEvcjA2U25IUVpOQVhiMlAvZmZ0eFZuaGNJZ0ZncUVLenJuQnVmak5oalZMSGt1MmJRQlFWRlRVWS8zNjlmdVNiVWRUTEh6bTVZa0VmZ2VBOGRHSkRxTndMaFF6Yk5yQ3BtbHRLc29DQVBYMVBuUHYvZ1BCL1FjT0JnOGRQbUtFUXAyL040dW1xZFN0VzQ3V0l5OVg3OWtqMytKME9wcDc2T0tLb2dSVVZmWEZ6Y2tUUVVBUTBlY1F0UEMyT2Rjc2JudXJFMDlCUVVGT1dscmFQZ0NhRUdLcjErc2RnZzRvVnFRLzdsaDBkSDk4UENrcVZLYW9SV1BWOTRnd05OcEVxSGV2bm9ISkU4ZFdKOXV5cnN5MjdUdXRxOWFzUzQrRkhDSDhuSnRUTnF4WnZqZlp0blVHL3ZqMFM0TlVFbk1Gc1ZtQXNCLy9PVGROUFd5YVZ0UGtGc1NWTjhjamhFQjFUWTF4Nk5EaDBLRWo1Y2JSOG9wd1hWMTloM3lLaXNmcHNMT3M3RXl0VzNhV2x0ZXRtKzUycDJzdFBJbHp4bGhJVlpUQXNhM3VvMUFBRU84QnhwL24zbnh6cDI5TlAzejQ4QXhOMDZLVkc3dExTMHY3Sk5XZ0U1RCt1Q1BTbWZ4eFNncVZFV1BPL1M1ajlDZ3hwdG9zbGl4TjAvZ2xGODA4YXJWWU90eVRSbGRDQ0lIM0Z5L0xPSEswUWc4WlJsMDRISzduQW05dldQM2hMZTFwUjJGaG9XNnhXSDdIT2Y5dFdWblpydlk4ZGlKNDZxbFgwamtMWEFmZzJ5QXhzS2wxR2tXTDBKdUx0RVF4REVOVVZGWWJSeXNxaktyS3FuQnRiYjFaVzE5bit2MkJkczl6c1ZvdHpPVnlNWmZEb2JvejB0U2N6Q3cxTTlPdGFacldwUEJxaEV4Rm9aRENsR0RUNGdTQW9GMmMrT3RDb3hmdXVPNjY4all3UDJrVUZoWTZMUlpMYmNQTHc2V2xwYmxKTlNnTzZZODdKaDNGSDdlR2xCTXFoWVZUbkpwTFdRR2lISXR1eVZBVXBvOHNHVkZ6MXBCQko0NUxTOXFkeXFwcVpkRTdpN09FZ1BBSC9FZUZFSnhNYzFiWjU4dkwyc3NHajhlemtJam1DaUhLdkY2djUrUmJkRnllZk80dm96Z1gxeExSREVDNG1scUhjNkdZWnRqS3VkQjRRL2ZiMXV6Yk1BeFJXMWNYcnEvM21UNmYzNnl2OTNGZklNQkRvUkEzUW9ZSWhjUGNDSWFFRVE0TExqZzRGNEp6RGlFRWlBaU1NVEJHUk1TZ3FTcnBGcDAwVldXYXFwSEZvak9iemNvY2RodXoyMjJLdytGUTBseE9WZE8wVnZra0lZUmdqQm1xd2tKTVVRTW5ET3MwNGhOQ2ZLZ0s1ZVZiYnJsbVpXdjIzWW1oa3BLU3FMaXNMaTB0elVLU2N3NmtQKzdZZEFSLzNCcFNMcGxXY3lyWGdpaEhZY3lpS0V4M09SM2hvWU1IeW91aWc1RGhUamNIOU8vcjM3NWpsMTNYTkdmSU1HcWhLZzhBdUx3OWpsOVNVbkk3Z0xsQ2lIb0FjOXJqbUczSmJUZGR1eGJBMnNjZmY5eWkyRjB6R05oRlFtQVNFWnpSZFJnamt6RXRWdjdKdVZCTmJ1cmNqQXFYcGlNdW1xWlJaa2FHbHBtUm9UWDFlZnRDSm1NVVZoZ1pURkdEakZFTERlL0lSOEFLQ1B6WFYzdjAzWHZ1dWFlclhQK2l0TFEwS2xiU1MwcEtha3RMUzlNQUpLMDVvUFRISFp0aysrUFdrbElSbFFiMXZnWkVicXZWa3NXSXFSUFBHVk1sR3dsMUxPcnJmZXlOLzc2WGJab21Bb0hBVVFGd2s1c1hiVnl6ckUwblhQTjRQT2NTMGZzQUlJUzQydXYxbnZGa2d4MlJ4eDkvM0tKWjA4OER3L2tRR0FkQzl4WTNFQ0RPVGMza1F1TmNxQkNjY1FIbFpFTkdiUVJuUkNhSW1RcWpNR05rTUtZWW9KTW1pQjRCYUNXNFdPeXZLMyt2QzRtVEV5Z29LTENrcGFYNWhSQTd2Rjd2SUNTcG1aZjB4NTJEWlBualV5R2xJaXBLbW5JbFFHNkZNUXNqcHFhNzB3eVpWZDd4Y0Rqc2ZPREEvcjR0VzdZNU5FMXpoQXlqVmlIbEhnRGZiNnRqRmhjWER5U2kvd0JRR3VaS1NVbVJBZ0R6NTg4UEFsalU4QTkvZXVZdlF4VW1Mb0RBV0FFYWNjSVFFVUV3UlFreEJhRmozaGNnTG9RaU9GYzRoQUlPeG9WUUFFRVFnZ1RBaEFBUkJFVldqejM0RUJvcVQ2amhmd0VTRFN0eUVBbUFCQ015aVlFVG1FbU16SWhBYVdYRmlvQlBBQnNZNFRNdThPNjhPZGQxaWpsTDJvTnQyN1lGQ3dzTHJaczJiUW9qaVIxSHBUL3VIQ1RESDU4cXFSTlJtVEpGTFFvb2E0Z296MkxSTXhXbWFPUEhqcTdxMzcrUHZEQTZJSFgxUHZiR1crOWtjeTdnRHdTT0NDRzQ0TXJFRFo5OXNEUFJ4MnFvaWxnRllEQ0ExMHBMU3k5TDlERTZDd3NXTEdBNStYMUdNS0pKSU9hQkVFTUE5RHErN0xsRElTQUV4SDRpMml3NHlreE9IMytjYWZYKys0b3JPbnkxVXBkRit1Tk9SWHY2NDlNaFpTSXFSWDQyalJqbEVXT3F3aFRONGJDSCsvWHJMUytLRG9yVFllZjkrdllKN05qNWpVMVZWWHM0SEs2SEVyNEZ3SThUZkNoTlZkVy9BeGdzaENpcnJLenNNRThKeVdEQmdnVWNRRm5EUHdEQWM4ODk1ektFNHVGQ2xBQlVBRUp2QXZXR1FIYTdDaGdCQVVLNUFPMGhpRzhneEE3T3FEU2tjTzhQYnJpaHF0M3NTRUU4SHMrTFJIUWw1N3g3V1ZsWm0zK1gwaDkzTHRyUkg1OFdLU05VUUhRREFHaUtZZ2VBL24zN0JHVEh3NDdOb0lIOWZRMFhoaTBjRHRlVFlCZjE3VHZsNFYyN2xnY1NkUXlQeC9OVElwb0o0QURuZk5hdVhic1N0dTlVNGFhYmJxb0Y4SEhEdnhoLyt0T2ZuS1E3KzRPaEI0RjZnb3NlSU9SQWlIUVF1UVRnSWlJbkNXRVhJSldFVUFXUkNpRlVBQ2FJd2dBTWdnZ0Q1QWRFTFJlaURxQmFJcW9tNElpQTJDOGc5Z291OXBrQmJjZjgrVmZYSk9NN1NIV0lhQm9BS3hFZEdqSmtTUDdtelp2YnRqeGIrdU5PUjN2NDQ5TWxKWVJLMGJocFBRZzBpWWhJVVJRclkwd01HVkxnUzdaZGtwYkp6c29NdTkzcFJsVlZ0YVlvaW02YXB0dmRuYzNHTHZ3N1VjY2dvbjhJSVM0R2NGTkg3VHpiVWJuOTl0dnJBR3hvK0NmcHhCRFJBTTc1RmlMcVo3ZmJ2eGt4WWtUL3RwcDRVL3JqemtsNytPUFRwVlg5RkRvNlF1QUNBRkFZc3hBUmRjL3JGcFROaERvK1JJVEJCZjM5QUtBb3pBWUE0T3pTUkI2anRMUjBnOWZyTGZSNnZhc1N1VitKcERPeGJ0MDZ3K3YxRGhKQ3JBUGdVRlYxMTRnUkkzcTJ4YkdrUCs2Y3RJYy9QbDFTUXFnd3NDc0JRRkZVR3dEMDY5TTc2YUVxU2V2bzJTcy9DRUFvVEkzTWNzdkVPY09IVDhnNHc5MGVmMTVMSnltUkFHR3YxM3MyZ0JVQWJJcWliQnN4WWtTL1JCOUUrdVBPU3h2NTR6T20wd3VWd3BIVGU0TndGZ0ZNVVppdXFocVhKWENkQjd2Tnh2UHl1b1dJd0JTbVdBRFNGSWZsd3RQZDM4aVJJOU05SHMvcWtwS1NEdkVrSUpGME1IaHBhZWxrQUI4UWtVVlJsTTBsSlNVakU3Vno2WTg3TjRuMng0bWkwd3NWVGNjRUFHQ0tvZ05BYnJlc0VHT2Qvcy9xVXZUcDFTTUlBSXJLckFBZ1FPZWU1cTVVSWNSZmlXZzBnQVZJZ2ZOYklta0RlR2xwNlV6TytldEVwQU5ZNWZGNGloS3hZK21QT3o4SjlNY0pJd1hPSUhFK0FDZ0tzd0JBZm41ZXFPWDFKUjJOdkx4dUlRQmdUTkVBZ0lDeEFFNjVLMnBKU2NtdkFNd1NRaHdTUWx5RUpEYTdra2c2T0tLc3JPd3lBUDhDOEw3WDY5MlVvTjFLZjl6SlNaUS9UaVNkVzZpTUhLa0owQVFBYUJoVEU3MTd5VEJqWnlQTjVUS2RUbnVZRVNsRXBJS1FQbUxzdEZONndpc3VMcjRld1A4QThKdW1lYm5YNi8ybVRZeVZTRklIVVZwYSt0M1MwdEpMa0lqNWdLUS9UZ2tTNFk4VFRhY1dLc05VOTFDSzlBWlFpY0JjTG9kcHQxbmxVM1FuSkQ4djh1U2xLQ3lTeENWb1ltdTNMUzR1UG9jeDlyUVFnZ3NoN3Rpd1ljTW5iV1NtUkpLS0hOUGgxK1B4akRxZG5VaC9uRHFjaVQ5dUN6cTFVR0dNaWlQL013MEFNak16ak9SYUpEbGR1dVZrSHh0dVpOU3FCRCtQeDlPSE1mWVdBQTNBSDd4ZTcvTnRaNlZFa3RxVWxKUzhTa1NyaTR1TFQzbG1jZW1QVTRmVDljZHRSYWNXS2lUNEtBQlFHaTZNbk93c2VXRjBVckt5TXNKQW81T0RFSVVuMjZhZ29DQ05pTjRDa0NXRWVOZnI5ZDdidGxaS0pLbU5FT0p6QUl5SW52SjRQTGVkeXJiU0g2Y09wK09QMjVMT0xWU0lpb0RHTDdOYlRyYThNRG9wTHBmVFZCUkZOSXlMRWhIbDlSODVQYjJsYlp4TzV3TUFSZ2dodmpSTjgvSjJNbFVpU1ZtOFh1K3ZoUkIzQVFBUkxmUjRQSzBXLzlJZnB3Nm40NC9ia2s0clZIcjJIR2NUQXYwQmdCaXBSQ1F5M09sbm5oQW1TUXBFaEl5TWRDT3lEQTBBbklvWTBkSTJuUE9mQ2lGZU1rMXoxb1lORytyYncwNkpKTlh4ZXIxUEVORzFRZ2hCUlAvbjhYaiszOG0ya2Y0NHRUZ2RmOXlXZEZxaGt0WGQycCtJR0JHcEJJTFQ2VEJsdlg3bkpzUHRqb1liVlFCUUdBMXJhZjBOR3piVWU3M2U2emRzMk5BaHBpS1hTRktGMHRMU3Z3SzRBZ0Fub29kTFNrciswTkw2MGgrbkhxZnFqOXVTVG5zbW1ZemxBd0FqVWdEQTZYU1lMVzhoNmVpa3A3c2lGd1lwQ2dCd2lMN0hyek5zMkxEY2RqWkxJdW1TZUwzZS8zRE9MMEtrZFBtdWtwS1NwNXRiVi9yajFLTTEvcmk5NkxSQ2hSSHlBUUFVa2UxMm0wMWVHSjBjdTgzR0FZQ29vYmtRVWZmNHo0Y05HOVpMMDdRTkhvOW5JVkprNW0rSnBDTlRWbGIyam1tYWx3b2hnZ0RtZUR5ZXk1cGFUL3JqMU9Oay9yZzk2YlJDaFFSNkE0MEszdUd3cDNTOS9sbERCdHNIRHh4Z085bDZqRnIrU1RWTm8zNjllMWtTWmxnQ2NUanNKZ0FRUmY0SUVvaGRHSVdGaFU1ZDE5OGtvbTRBQ25CYzd3ZUpSTkkyckYrL2ZoR0E4NFVRajN1OTNqZWJXaWVaL2xoaENvYWROZFN1S0FvZC85bXdzNGJhMDF5dVUrNnFtdVp5S1RQUG01cDV1amFsZ3I5dXlSKzNONTFXcUlBb0h3Q0lSVHlQVk5RQUFCenFTVVJCVk5TZXkrSHNNSWxiakJqNjllbGxqWC9Qblo2dVhuZlZGY2NNVzJpYVNqMTc1TGZxSk14d3A2dWpTNHBkSjd2b3hvNHVTUnRkNG5FMjk3bkRibGNtVFJqbmJzMHgyNXVvZ2tkRHUyWkJ5RzU0elN3V3kvTUFQQUMyK0h5K3l5Qm5SSlpJMmcydjEvdVIxK3U5QzgxMXNFMmlQMllLbzVIRncxMmFxaDBqVlBMemN2WENvWU9jb1dEd2xFV1QxV1psV1JrWnB4MjFUUVYvM1lJL2JuYzZjL2c4Q3dBSUViVm5zZW9kNXNibFNuT3FaNC8wdUFyNjk3TjkvT25xNm1Bb2RNS0Y0bkRZMmJSSkV6SVVoZUhnb1VPaGNOaHMwZjUxM3ZWMXViazVlbFptcGxaVFc5dHNOR0hQL3YzQnlSUEd1VFZOWlN2WGZGNlRpTCtudmJCWTlJWlFJMFVjamtBNkFIZzhub2NBWEE2Z25ITStlOHVXTGJWSk0xSWlrUUFBU2twS2ZoRU1CaC9ldEdsVENFbnd4OFBPR21vZk9yakFMb1FnQUpoOTRYbFphSGlBK2M4YmJ4OHQ4WXh3V2kwV3V2STdsM1NMYnZQbTIrK1hWMVZYaDRGSUpNWmkxWnQ4V00vT2NHc2h3eEIydTYzSno0T0JFRGQ1ODBIZFZQRFh6Zm5qWk5CNWhRcUpMSUJpWDZMVmF1a3dRei9WMVRYaFJlOTlXRDUxOG5qM0JUT21aYjcxOWdmbDhaOW5aYmpWODZaTnpqaGFYbUY4dkhKTmRWU2tXSFg5bUl1cUtTYU5INU0rYWZ5WUprK1lsLzcreXFFOWUvY0hQMXF4cW1yS2hIUGNCdzRlRGgwNmREaWtxbXJzU2NOaHR6TUFTSE1lcS9ScjZwcS9tTm9MUlZIQUdCT2NjMEtrUXM3aThYaXVJYUlIaFJBaEljVDN5c3JLdms2Mm5SSkpWNmU0dVBobEFGZGJMSlpSZmZ2MnZUZ1ovdmlyTFZ2OTI3WnQ5eXVhU3QrNWVGYk8reDh1cjRoR1Q0cEhGRHJyYXV2TVJlOHVyZ0NBS1JQR3BUdWRUcVcydGk0VzZjbHdwNnZmbWprOXE2VmpYSDdKN0p5bTNuLzd2US9MNitycXpGVDIxMDM1NDU3anh0bjJybHJsYit0akgwL25GU29DR1loOGZRem9PRUpGVlZVaUlvUU1ReXhkdHFJcU56ZGJVMVFGYXNQNHFhWnBWRmZ2NStzM2ZsbTNiZWV1UVBROU0yd2laSVRGbTIrL2Y0eW9tVFZ6ZXRhbnF6K3JycXlxYVhVb2RjL2UvY0YzRnkrck9GcGVic3lZTmptamUxNnVmdnc2bDE1MHdURmh2SmYrL3NxaDAvdUxFNHZGb25PL1A2QUFZQkJoQnVCWkFDQ2llNzFlNytMa1dpZVJTQUNBTWZaL1FvZ1o5UC9idTlQWXVLNHNQK0QvKzk2cmhWdHhGYlZ3RVNsWmFrbTJ0ZHF5M0hiTGJYbHIyVzNQZUxwN3B0RnBZSUlnbUdRUUpKK1NUQWRCZW9JZ0h3Y0lFbVF3alF5Q0pNamFZM3RhM2JiYlkwdWlwSmExVUJiRlRidkVSU1NMVzdHNDFmYTJlMDgrRkV2aUlzbXlGcjVYeGZNRERNckZJbm1xV08vUFUvZStlNThRYjFaV1ZuNnVGSlZERTh1YXgxSksrdUh2ZjM5VjdxLzYyMjhlcUNJQVkyUGp0bW5aNnRUY0NFVnpZME40elpyVm9VOC9PeEtmUHdveU1UbnAvcS8vOTlHUzNGdGRXeE44L2NEK3l0blpoQnlQeGUzV3J5NHNHZW1RU2tJVEdnbzlyeGZrTVNDTFVWUUZJTG9jUDN1Ky9HMVVnTGx6TzBnQUFvWnUrR0xxNS8xM0QxWVhGeFhkYzE3eUp6OTYvM1lIdnZlNVhaSGN2N3N2WFVsZDZPeE81b1lsYzRRUW1KcVpkUmZmZmpjbHhjWGEwOXUrVmRMUmRTazVFWTg3QVBCRnk0bXArZmVwS0M4M2Z1K2R0NnI5MHBnc3B1czZBWUFRMElTZHJJSVFPaEg5b3IyOS9UOTdYUnRqTE92Q2hRdGRPM2Z1ZkZrSWNVSUlzVjkzRXhsbFJLYVhPNDkvK2RHdlk0RkFRUHprUisvWEh2cms4N2hwbVFvQWZ2cmpINnorMXFhTnhmUHYrd2UvOTNZTkFQenFONTlONUVZa0ZrL2YxRlJYQi9hLy9HTDU5UnM5NmZiT2k2bDNEcjVSdFd2SE02WG4yenVUaTMrMklvVkN6K3M3ZVN4QVJBamFDSC9kMXp3SmVkeW9pQ0NRSFd3RUFNUFFmZEdvZlBDcmp5Zm0vMzlOVlpXeDc0VTk1Wk9UMDg2bWpjMUZuUmN2SldPeFNTYzZNbUkveVBkVFNwRjA3bi8rU280bU5GRmJVeDE0NyswM2E3NDgzVG96T2g1N29KL2hKM3B1a3lqWExBSXBuVWljYTIrLzhFKzhyWW94dGxoSFI4ZU51U3VYbndESlJpRlRFQ2hhdGp5ZS82WVBBUDVnM3FqRC9KR1NQLzdKSDY3T05TZUxGelRrQkFLR2VHYnJscEpudG0wcFNTU1RzcVByY3NxeWJYWDQ2SW1wMTEvZFgxbFpXUjVvUGRjKyszVlRMb1dXMS9xZFRmdXlBMWNCYmNsb3ozTEkyMFpGQ0dTZk1KRjlBalZ0eWNvMFQ1V1hSNHp0MjdhV2xGZEU5TmJ6N2JPTzdkQ21qYzFGaVVSS2J0MnlxWGp2YzdzaS9RTURtZXMzZXpPcFZQcWV3NlNXYlZQdW5jQzkvUExEUStPbWJWTWlsWlNmZlhGczhvWG5ka1cyYk5sY1BEb2VzM1Z0NGVCTzdubGFmRHV3OU4yRkY3UzVEaDZCNG93aXVFclNQd2ZnaTJrOXh0aENIUjBkL2R1M2IzL0pDSVp2S0tONEJnS3JnT1hKNC8vendhL0dIL1Y3VkZWV0dCdWFtb3FlMnJpK2FIaDR6UHFpNWNUazltZTJscjcvM3NHYWpxNkx5V3ZYZTlLZmZuNGsvdUx6dXlQdmZmL05tbHNEUTVtYlBYM20yUGlFcldocExCVmFYdC9PNCt5UUNnenBlckpVT204YkZTTFNoSmpyVWdBQTNqY3F3VUJBYkd4dUttcGEzeEFLQkF6dDh0VWJxVk5udnpJVktaU1ZsT3F4aWJqVDA5ZHY5dlQxbStGUVNOdlEzQlErc1ArbHlrekdsRmV1WFU5SFI4YVdkTlM2cHVIWHYvMDhmcmZGdVBWMTY0SjdkajViWmp2dTdjOUtKWEg2M1BsWkFLaXRYUlU0K1ByZDl3TDQ2WTkvc09TZGhTK21nOFNkRDJTRTA5QVZYOE9ITVIvcjZ1b2Eyckh2dFFraGhMYWNlUndPaGJXRGJ4eFlrbStmSFc2Wi9LTWZ2TGZnSk5qNTUzaTgvOTdCbXVHUlVYdGtMR2J0M3ZGTTJmRG9tSFgweEttcFdHekNBWURETGJHcGh2cTYwTVlOVFVVM2Vub3p0bTNUaVZOblo5YXNyazAvKy9TVzB0ZGYzVjk1dU9YRTFOMUdRQW91citmbk1RQ2xlM05kaEx4dFZDQ0VEU0JNQkJJQ1Fpa0ZYZi9HKy9vOFZuT3JkK2o4aFk1RUxENjVZSTZ5ckt4RW4zL3RDOU95MU9XcjE5S1hyMTVMcjZsZEZTd0toNWNjMlNYRnhacnR1RFE5ZmZmNXp0VzFOUUhIZFdseFoxOWVIakVpWmFWNk5EcHFmM1Rvazl0VFVmWDE2NEl2UExjNzhydFRyVE94V015WFZ6WlZLbnNNRTFGMmJsU1M1V2xCakxHdjUwRWVhN3BBSkZLcS8vTERRN2RIVnY3b2g3OWZxK2xpd1IveHhWTS91WDhIQW9hNE5UQm9KWkpKQ1FETmpRMmhvWkZSdXlnYzFyWnQyVlRjMlgwNU9YL2JpTkd4Y1NlUlNNNDRya3UyYlM5cFJRb3hyLzJTeC9uYnFCQnNDSVFCSWtBSUthWEluZmpqRlVWcXdRbXlkM092T2RMZS9sdG0zOERnZ2hkQlEvMjZVRHcrZWM4WGFEQVFGSTdqTEhuTW16WTJoeHNiNnNPRFE1OU9KTk5wQ1FDNnJvdHRXNzlWMHR0M3kreTdkY3NFZ05LU1lqMlpTbnMvM3pPUGN0MWN3MFlBb0J2Y3FERG1leDdtOGJ2dnZIWGZKY2IzNGpndTFWUVY2Njk4NThXS1R6NDdITi8vOG9zVnYvNzA4M2dpa1hRVHMwbjV4cXY3cTA2M25wL3BtVnVkK2RTRzV2Q3VIYytVemkxNVh2TFlDakd2L1pMSGVkdW9DSkFOaUxuREFsRFNINmN4ZkhEbzQ5amkyNEpHVUx6OTFvRnEwN2FWYmRucTJNbFQwM01ONm0xMzIvQnQwOFlOeFJjdlg3bm4xRWNvRk5Bc2ErbG1jZzNyNnNJRGcwUG0vTnVlMzcyelZCTUNyVzN0c3dEUVVGOFhlbW5mYytXLytlMFhFK2wweGg5UEhnQ2xhTUhJa21XN3ZqdkJqREcya0pkNVBIOEJ3eC8vNUE5WEc1b2hGcjhoWEx5OE4yZDlZMzFvZGlheFlBUWtOeDB6bTBpNjFkV1ZnWjYrZnZPdDE3OWIyZGJlblp4TkpPUXIzM214NG9zakp5WVhqNHdVWWw3N0pZL3p0bEdCd0RTQUdnZ29BSnBwVzFxNEtPejU2TURpRjVHdTYrS2xGNTZQSkZOcCtjWFJFMU1IM3p4UXRYZlA3cktUcDgvTTNtODMyaTJiTmhhRnd5RnRZSERZdk5kOXd1R3daanNMWC9qVmxSVkdKRktxM3pvemRMdnpyYTliRjNwcVkxUHg1MGRQVE9hR0xBZUhvbFlpc2RWOWVkL2U4c1ZMNHJ4azJiWUFBS0pzQ2xpR00rMXRSWXl4citWaEh2L28vWGNYTkNHdWN1bGVVeitiTm13SVo2eHNSbXRDRStzYkc4TDMyaEgyNHBXcmFTQjdJbXR0VFUyUWxLU1RwMXRuM2ozNFpzMk9aN2VWdG5kZHZMMWt1VkR6Mmk5NW5MZlgraUZDSEFCSVpWZUVaREtXN3g3THVqV3JnKys4OVZwVldhVE1PUGE3VTlPbVphckRMY2VuSW1XbHhudnZmSzk2UTFOVCtHNW5jOWRVVlFYMjdOcFIxdEYxTVhtL003dkxJMlZHSm1NdWVPRTNOeldHVSttMGlzMnR5Mitvcnd1OTh0Sys4cllMWGJPVDhTbW5LQnpXS3NyTGpiV3JhNE9qWTJQMjJqV3JnMXMyUC9XMUY4OWFEa29wdUs2cnpjMkhFZ0QzWm11cnI3YVZab3d0NVdVZWYvQ3JqeWR5LzMzZGZXLzA5cHJPM01tczZ4dnJRcVFVb3RGUkM4aHVJRmRWV2JIZ3pic21ORHkxb2FsSUtVWFRNd2szbmM2b2s2Zk9UbCs3MlpQTzNhZFE4OXBQZVp5M0l5b0Njd2NHNWpvOTAvdEdKUlFNYXV2V3JnMnVXbFVWcUZ1ek5sUmFXcXozOVBabnpuZDBKWEtkY1RLVmxwLzgzZUhKbmM5dUs5bTNkM2RrNzNNN0lxTmpNV3R5Y3NxOWRPVjZxcWFtS3ZEcS9wY3FveU9qMW8yZXZ0dGJGVGMxMW9kY3FXQm1URVdrYU8zYXRjR2E2dXBBVDkrdEJkc1pOelkyaEllaUk3ZTcrbS92M1JNeERFUHMyYlc5TEhmK2pKU1NUTXRTcG1XcG1kbFpkL2VPWjh1R2hvYnQzUHlvVjJ6THlYWHZsUDJJR1MvcllZdzlHRC9rY1RnVTFvRHN0Rk41SktJVEVjckxJd1lBMkhjNU42VHYxcUE1RVo5eWNsTTRWNi9mU0wvODdiM2wzL24yd2kzdnBaUzQwTkdWeURVaHc2TjNWbWV1cmwxVnNIbnRwenpPMjBaRkFlTWE3Z3hKcGRKcGI1ZjhaR3VoSGM5dUxVbWwwK3A2VDIrNnQrK1dtVEdYemlkS0thbXRvenZaZmVscXFtbDlRM2pkdXJVaFhkZEZhV21KL3VhQlY2cEd4OGZ0azZjWGRxNk5EZlhocHNhR2NPNzZVRkpKM096dHoxeS8wWHY3aFY4VURtdG14bFFEZzNlR0ViODg4OVdNWWVnaWJackt5bGdxYldhVTY5NVpIbGNVTHRLK2YvRDFxcHFhYWlNNTRHMmprakhOM085dzdtSlk1SnNwS2NiWXZYbWR4OS8vM2h0VmxSWGxnZGpFaEdOYWxucHU5NDdJeHVhbUlxVVVidmIyWlhJNzFpNldXL0VEQU9mYnU1SmRsNjZtZ29aeHU4a2lBVEpOaTZSY09rMWZIb2tVZEY3N0tZKzkzM3prSWUxODRmVS9nWVkvTnd5OU9CZ0lsbTE2YWtONjM5N2RlWDlWM2JwMWE0TWpJMk4zM1V3SUFBeERGNXFtUTdxU0h0ZUdQNXJRY0srZnQ1eUdvaVBCWXlkT1ZVcXBMTXUycG9sd3N2UHNrUjk3WFJkajdQNjh5R05kMDFGUlhtYkVwNmJkWUNBZ05DRmd6bHMydkJ5NVZzaDU3YWM4enRzUkZkSm9XRUNBRkVrQXlHUXluay85UEE3UjRmdHZyWjg5QWZmeE50SithRklBSUozSy9nNkpsTXAreElpM0ZUSEdIb1FYZVN5VlJIeHEyZ1h1UHJXekhMbFd5SG50cHp6TzJ6L3VSRFFNQUdydVZaRDB3ZFFQZXpTenlhUUJBQXJac0JPQ0JyMnRpREgySURpUEM0K2Y4amgvRzVXVTNRY0FwTExqYVluWnBMRjRieEtXWDZZbXB3MEFJRVVPQUpEQVpXOHJZb3c5Q003and1T25QTTdiUnFXNys4c3BJaG9GUUlwSVNpbEZJcG5rTGo1UEVSRW1wMmNDQUtDa2RBRkFnTHE5cllveDlpQTRqd3VMMy9JNGJ4dVZMTkVKQUVvcEJ3QW1KcWJ5OXB5YmxjNDBUYzIyTFUwcHBRaFFJTXgwbm1tSmVsMFhZK3hCY1I0WENyL2xjWDQzS2tKZEFBQ2xwQU1BWStPeG9MY0ZzWWNWajJkRGpZaGNBQ0RRVlc4cllveDlJNXpIQmNOdmVaelhqWW9BNWc2TTdCeGFmSElxNEcxRjdHSEZKdUxaWWNhNWQyTWd0SHRhRUdQc0crRThMaHgreStPOGJsU2NXZFZGQkttVWNvaUlwcWRuRE5meC9ISS83Q0dNakkwSEFVQXFhUU1BRVozeXRpTEcyRGZCZVZ3NC9KYkhlZDJvWExwMFBBblE3WGxSSWhKRHc4TWhyK3RpMzR4bFdTSWVud29TRVNsRk5oSFpFM0xtck5kMU1jWWVIT2R4WWZCakh1ZDFvd0lBZ3ZBWkFMaFNtUUF3RkIzaEF5UFBqSXhrdTNlbDFOem1TYUp0dUswdGZiK3ZZWXo1RCtkeC92TmpIdWQ5b3lJMTV5UUFxTGtocXJHeFdKRFg3K2VYd2JsM1hibGhSZ0FuUEN5SE1mYVFPSS96bngvek9POGJsZTR6djd0SXdEZ1JTYVdVbTg1azlQSHhHSi9FbFNkY1IySndNQm9tSXBKU1pZaUlTTm1mZUYwWFkreWI0enpPYjM3TjQ3eHZWQUFRZ2Y0R0FGenBaZ0RnUnUrdEltOUxZZzhxT2p3U2tsS0ozQWw0SUhHeDY5enYrcnl1aXpIMlVEaVA4NWhmODdnUUdoVkF5SThCUUVwbEFVQTBPaEpTeWg4WDJtUDMxOVBYSHdidXpHa0xqVDcydGlMRzJDUGhQTTViZnMzamdtaFV1azRmdndoRk40bElTcWxzMjdhMW16M1pKNXo1VnpLWjBxTERvMkVpS0NuZERJaHNZZHAvNDNWZGpMR0h4M21jbi95Y3h3WFJxQUFBQVg4TkFLN3JwQUhnWms4ZkR6ZjYzSTJiMmQrUmxLNEpBQ1JFUzN2N3laaTNWVEhHSGhYbmNmN3hjeDRYVEtPU1F2STNBTkpTS1VzUnlmamtWSEE4TnNIWG12QXAyM0hFdFJzOXhRUWl4M1hUQUNDZy9xdlhkVEhHSGgzbmNYN3hleDRYVEtOeXM3VjFGcVQrTndBNGpwc0NnTTd1SzZYZVZzWHU1V1pQWDloeEhFMUtaUk9SSk9CS3g1bVcwMTdYeFJoN2RKekgrY1h2ZVZ3d2pRb0FrTUJmQStSSTZXYUlvRVpIeDBMeFNiNkNwOSs0anNTbHk5ZEtBTUIxc3lFR3FMLzBzaWJHMk9QRmVad2Y4aUdQQzZwUjZUelRFaVdJL3dzQWptdW5BS0N0cll1N2VKKzVjdTFHc1dsYXVpdWxOYmNNcnJmelRNc2hyK3RpakQwK25NZjVJUi95dUtBYUZRQWc1ZjRsRWRtdUs5T0tTSTdGWXFHaDZBaGZidHduVE1zU0Z5OWZMU0VpY2h3bm1iMVYvUWNBdkgwbFl3V0c4OWpmOGlXUEM2NVI2V285UGdSb3Z3QUF4ODQrOGVjdmRKVHhPbjUvdU5EZVhlcTZyaWFsTkluSUJWRm41OWxqZit0MVhZeXh4NC96Mk4veUpZOExybEVCZ0lReitRc0NUVWtsVFNtVm5VaWtqTTZ1S3lWZTE3WFNqWTlQQkhwNis0dUpsTElkTjVHOU9LZjhkMTdYeFJoN2NqaVAvU21mOHJnZ0c1WGV0cllaa1BnNUFOaU9QVXRFZFBucXRaTHBtUm5kNjlwV0t0ZVJPTjE2UGdJQXR1TW1BU0pBSE9wcVBlN3A1Y01aWTA4VzU3SC81RnNlRjJTakFnQ2RaNC84TFlCVFJDUWQxMGtwcGNUSlUrZktlY2pSR3hjNnVzb1NpYVFocGJLbGxCa2lUQXJUL1RkZTE4VVllL0k0ai8wbDMvSzRZQnNWQUZEUy9qTVEwcTRyVTFKSlozcDZKdERXem1lZEw3ZG9kQ1I0N1VaUGRvalJ0bWFRUFZIcnp6czZqazk3WFJ0amJIbHdIdnREUHVaeFFRKzlqVVZ2VGErdWJ4NFhRcndscGJRTkl4Q094eWRERlpHSVcxRVJrVjdYdHhJa2t5bnR5TEdUbFZKSllkdnVqQ0p5UWZoTjU5a2pmK0YxYll5eDVjTjU3TDE4emVPQ0hsRUJnTTZ6UjM4SndxY0FwTzNZTXdCd3V2VjhaSHBtdHFDYk5EOXdIRWNjTzNtNnduRWNiZTVkbEVXZ0lTZmgva3V2YTJPTUxUL09ZKy9rY3g2dmlCZEhlY25hNDBZNDhEWVJSU0FBQVJHS1JvZER6ZXNiTTBhQU4wcDhFcFJTT1BIbDJZcFlMQjZVVXRtMlk4OENsSkVLUDczVWZtelE2L29ZWTk3Z1BGNSsrWjdISzZKUmljY0g3YlYxOVY4QytvK1VVaENhMEtWVXdlSFJzV0J6VTZPcDZ5dmlhVmcyUklSelgzV1UzUm9ZTEZLa1hNdXlwb2lJaVBDejd0YWpSNzJ1anpIbUhjN2o1VlVJZWJ4aVhoR2owVnVUcSt1YUx3b2gzcE5TT1pxbUIyM2JEbzZOalFlYTE2ODNOYjNnWjhHV0JSSGgvSVhPMHVzM2Vrb1VrYlJNYXdvQUNkQmZkYmEyL0pYWDlUSEd2TWQ1dkR3S0pZOVhUS01DQUdQUnZ2N2F1dWJSdVpPNUxFM1RncVpwQmNkanNXQlRZd01mSEkrSWlORFczbFY2OWRyTkVxV1VzbXg3bWdBSm9rTWRaMXQrNW5WOWpESC80RHgrc2dvcGoxZFVvd0lBWTlHK2k3VjF6YVlRNGp0U1NsUFh0V0E2WXdhakk2T2h4c1k2MHpCNGp2UmhLS1hRZXU1QzJmVWJ2U1dLbExKc2U0cUlYQ0pxNlR4NzlCL0JaOWVPWUl4NWovUDR5U2kwUEY1eGpRb0FqRVg3dnFxdGIzYUZFQys1VXBxYXBnY3N5d29PREVaRDY5YXVzY09oVUY3OUVyM21PSTQ0ZWFxMXZIOWdxRWdSU2N1eXA0bklCWENpODZ6OCswQS9MejFrak4wVjUvSGpWWWg1dkNJYkZRQVlHK3ByWFZQWGJFR0lsNldVcHRBMHczWGRZRy9mUUxpcXF0SXBLeXZsTFJNZlFDcVYxZzYzbkt3Y2owMkVGQ25YTXEwcEFpU0FJeDMyMUQvQXlCblg2eG9aWS83R2VmeDRGR29lcjloR0JRQkdvMzFmcldyWU1Db0lyeWtsYlFBQ1FLaS9meUFzaEVhMXE2b2RJWVRIVmZwWE5Eb1NQTkx5WldVcW5UYWtsTFpsMlZNQUNLQVBPczRjL1ZPTWpPUmQ1ODRZOHdibjhhTXA1RHhlMFkwS0FJd1A5WGJYMW0vb0ZxQTNGQkVVa2RRMExUUTJIZ3VOajhjRGE5YlUyc0ZBZ0ljZTU1RlM0a0pIZCtsWGJSMFJWN25DZFdUS2RweFpJbEpDaWYvWTBYcjA1MTdYeUJqTFA1ekgzOXhLeUdOdVQrZnMyUHZhWm1qaWZ3aUJSa0RvNFZDd1F0TTBJMkFFMVBQUDcweHNhR28wdVpzSDR2Rko0OVNaYytVenMwa2plNjBJWjFZcVpZR1Fsb3IrUmZlNW80ZThycEV4bHQ4NGp4L01Tc25qRlQraWtqTVc3WXVYcks3OE1LU0ZOME9nMlpVeUk0VFFDQlFjR2hvT2owL0VBelhWbGM1S1BiSEx0bTF4b2FPNzlFeHJXN2xsMlZwdWFGRVJ1UVRxa1JCLzcyTHIwUys5cnBNeGx2ODRqKzl2cGVVeHQ2UjNzZk9GMS8rRU5QeVpBTUthcGdXQ2dVQkUwelJEQ0VIYnRteE9iZHV5T1IwdVdoa0hpRlFLUFQzOTRjN3VTNldtYWVsRVVMYmpKS1YwTTBSRVF1REQ2Ukg1cy83KzQ2Ylh0VExHQ2cvbjhSMHJOWSs1VWJtSHAxLzg3bE1CMHY4VGhOZ0JBSVpobEFRTW8wUUlJWFJkcDYxYk5xVzJiZG1jRG9XQ0JYbUFLS1hRMjNjcjNOVjlwVFNWVHVzRWdwVFNkQngzbG9nSXdMaHk2VjkxZlhYMDc3eXVsVEZXMkRpUFYzWWVjNk55Zi9xT0Z3LzhLVWo3cDBLZ1ZBQmFNQmdvMVhROUxDQ0VZUmhxMjliTjZTMmJONlpEQlRJRUthVkMvOEJBdUt2N2Nra3ltVGJtYnJNZDEwa3FwUndpU0NIdzBheU5mOXZiZG1URzYzb1pZeXNHNXpGV1poNXpvL0lBbm43K3Uyc01YZi8zUW9qdkFSQkNDRDBRTUVwMVhROEpDQ0dFb1BYckc4ek5HNXN5dGJXcjhuSUozY3pNckg2anQ3K29wNmUveUxadERRQ1VrbzdqdUNtcGxBVUFCRnlVVXZ6cmkrY09uL2UyV3NiWVNzVjV2UEx5T1A5K2d4N2F2dS9BYmdqeGN3M2llUUFRUXVnQnd5alJkVDBzNW82RzB0SVNkL09tamVuMWpYVldhVW1KcnpjcHNtMUhSS01qd2VzM2U0ckhZL0VnQUJDSWxDVEhjZTJVVW1RREFCRU5LVUYvMFgybTVRTnZLMmFNc1N6TzQ1V1R4OXlvUElRZEw3ejJxdER3endDeGQrNG1ZUmhHc2FIcllVM1RibCtjb3J5ODNHMnNYMnZXMWEyMWFxcXJYSzg3ZXlMQ2JDS3BENCtNQmdjSGgwTmpzVmdRbEgwTktGSktTV1U2cnBzbUlwbTlQd1pBNnI5MHRxci9DUnpQeXgwTkdXT0ZqZk80OEhHajhnaTI3M3YxQlEzYVA0WVFCd0FZQUtCcFdzQXc5Q0pOYUNGTjAyNWYvak1ZREtwMTYxWmJxMnVxbmFycUtxZXlvdHpWOVNlN09qeDNJRXpHcDR6eGlYaGdlR1EwbEV5bWpIbWZKeW1WTGFYTVNDV3RlVi9ZU1ZEL3ZmUHNzUThCK1BwZENHT01BWnpIaFl3YmxjZGcxNjQzMXFtdytvY0M0bDBBNjNLM2E1b1dtT3ZxZy9NN2V3QVFBRVVpcGJLeXF0S3BpSlM1cGFWbHNxUzRTSVdMd3FvNEhKYTZvZU5CT242bEZESVpVOHVZcHBaSm0xb2ltZFJuWjVQRzFQU1VNVFU5RTVCU0xmZ21pa2dxSlIzcEtrc3FlWHNKR3hGU1F0QVhVcW4vMXQxNnJPM1JueFhHR0Z0K25NZUZoeHVWeDB0czMvdm1xNXFtZmtpQzlndUl5dHVmQURSZDE0TzVnMFFJWVlqN3ZQS0ZFQlFJQkNnWURDaE5DR2k2VGhDQWtrcVFVbkJkVjlpMm8wbWw3dms5Q0VSRXBKUWlSeW5wU0tuc3VhdG9aajlQc0FCcUJlSFR1SmIrYU9qTW1jempleW9ZWTh4VG5NY0ZnaHVWSjBmZnZ2ZkFLMElUYndIaTIwSmd3K0k3Q0NFTVBYZVFhSm91SURTaENWMEEydjBPbXZrb3U0aGVnWlJTQkVWRVVoRzVwSlNybEhMdThnVVRSRGdMSVk2NkNmZTNseTRkVHo2R3g4b1lZMzdHZVp6SHVGRlpKdC9hOWNhNmNJaGVKb0VYTmFLbkNlSXBJUkM2MzlmTUhSd2FsdjZlc3MzNTE4eFhFa0VDR0JDZ0s2UnczaFU0ZWFuMTZPVkhleVNNTVpiZk9JL3pDemNxbnZtdXNmMDViQkdHL2pSQW13VEVlZ0pXQTJLVkFHb2dVUHdnMzRXSWJBRVJKMUJNa0JoWGdvWUUwVTFGNHVxNEdlc2E2K3BLUGVsSHdoaGorWTN6Mk0rNFVmR3BQWHYyQkpRcXJuQ05VQmtNTndnWUFWSWtJSVFURks2VHNXVXFVNlpQOVI4dnJHczZNTWFZMzNBZU04WVlZNHd4eGhoampESEdHR09NTWNZWVk0d3h4aGhqakRIR0dHT01NY1lZWTR3eHhoaGpqREhHR0dPTU1jWVlZNHd4eGhoampESEdHR09NTWNZWVk0d3h4aGhqakRIR0dHT01NY1lZWTR3eHhoaGpqREhHR0dPTU1jWVlZNHd4eGhoampESEdHR09NTWNZWVk0d3h4aGhqakRIR0dHT01NY1lZWTR3eHhoaGpqREhHR0dPTU1jWVlZNHd4eGhoampESEdHR09NTWNZWVk0eXh2UFAvQVJhVDZRTTdab1RtQUFBQUFFbEZUa1N1UW1DQyIsCgkiVGhlbWUiIDogIiIsCgkiVHlwZSIgOiAiZmxvdyIsCgkiVmVyc2lvbiIgOiAiIgp9Cg=="/>
    </extobj>
  </extobjs>
</s:customData>
</file>

<file path=customXml/itemProps8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宽屏</PresentationFormat>
  <Paragraphs>78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闭包</vt:lpstr>
      <vt:lpstr>PowerPoint 演示文稿</vt:lpstr>
      <vt:lpstr>PowerPoint 演示文稿</vt:lpstr>
      <vt:lpstr>装饰器</vt:lpstr>
      <vt:lpstr>装饰器</vt:lpstr>
      <vt:lpstr>装饰器函数带参数</vt:lpstr>
      <vt:lpstr>被装饰的函数带参数</vt:lpstr>
      <vt:lpstr>python类中的装饰器</vt:lpstr>
      <vt:lpstr>装饰器与闭包的区别</vt:lpstr>
      <vt:lpstr>PowerPoint 演示文稿</vt:lpstr>
      <vt:lpstr>实例方法</vt:lpstr>
      <vt:lpstr>类方法 </vt:lpstr>
      <vt:lpstr>静态方法</vt:lpstr>
      <vt:lpstr>PowerPoint 演示文稿</vt:lpstr>
      <vt:lpstr>PowerPoint 演示文稿</vt:lpstr>
      <vt:lpstr>‘__main__’=‘__name__’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……</cp:lastModifiedBy>
  <cp:revision>183</cp:revision>
  <dcterms:created xsi:type="dcterms:W3CDTF">2019-06-19T02:08:00Z</dcterms:created>
  <dcterms:modified xsi:type="dcterms:W3CDTF">2023-04-19T10:24:41Z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EEECCB9B03B8442EAA5568642BA74E73_13</vt:lpwstr>
  </property>
</Properties>
</file>