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3" r:id="rId5"/>
    <p:sldId id="257" r:id="rId6"/>
    <p:sldId id="258" r:id="rId7"/>
    <p:sldId id="259" r:id="rId8"/>
    <p:sldId id="265" r:id="rId9"/>
    <p:sldId id="261" r:id="rId10"/>
    <p:sldId id="264" r:id="rId11"/>
    <p:sldId id="260" r:id="rId12"/>
    <p:sldId id="262" r:id="rId13"/>
    <p:sldId id="266" r:id="rId14"/>
    <p:sldId id="267" r:id="rId15"/>
    <p:sldId id="27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9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image" Target="../media/image10.png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image" Target="../media/image11.png"/><Relationship Id="rId1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0.xml"/><Relationship Id="rId2" Type="http://schemas.openxmlformats.org/officeDocument/2006/relationships/image" Target="../media/image12.png"/><Relationship Id="rId1" Type="http://schemas.openxmlformats.org/officeDocument/2006/relationships/tags" Target="../tags/tag8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2.xml"/><Relationship Id="rId2" Type="http://schemas.openxmlformats.org/officeDocument/2006/relationships/image" Target="../media/image13.png"/><Relationship Id="rId1" Type="http://schemas.openxmlformats.org/officeDocument/2006/relationships/tags" Target="../tags/tag9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image" Target="../media/image15.png"/><Relationship Id="rId3" Type="http://schemas.openxmlformats.org/officeDocument/2006/relationships/tags" Target="../tags/tag94.xml"/><Relationship Id="rId2" Type="http://schemas.openxmlformats.org/officeDocument/2006/relationships/image" Target="../media/image14.png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6.xml"/><Relationship Id="rId6" Type="http://schemas.openxmlformats.org/officeDocument/2006/relationships/image" Target="../media/image6.png"/><Relationship Id="rId5" Type="http://schemas.openxmlformats.org/officeDocument/2006/relationships/tags" Target="../tags/tag75.xml"/><Relationship Id="rId4" Type="http://schemas.openxmlformats.org/officeDocument/2006/relationships/image" Target="../media/image5.png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image" Target="../media/image5.png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4" Type="http://schemas.openxmlformats.org/officeDocument/2006/relationships/image" Target="../media/image8.png"/><Relationship Id="rId3" Type="http://schemas.openxmlformats.org/officeDocument/2006/relationships/tags" Target="../tags/tag81.xml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image" Target="../media/image9.png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451610"/>
          </a:xfrm>
        </p:spPr>
        <p:txBody>
          <a:bodyPr/>
          <a:p>
            <a:r>
              <a:rPr lang="en-US" altLang="zh-CN"/>
              <a:t>python</a:t>
            </a:r>
            <a:r>
              <a:rPr lang="zh-CN" altLang="en-US"/>
              <a:t>面向</a:t>
            </a:r>
            <a:r>
              <a:rPr lang="zh-CN" altLang="en-US"/>
              <a:t>对象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-126365"/>
            <a:ext cx="9799320" cy="1054735"/>
          </a:xfrm>
        </p:spPr>
        <p:txBody>
          <a:bodyPr>
            <a:normAutofit fontScale="90000"/>
          </a:bodyPr>
          <a:p>
            <a:r>
              <a:rPr lang="zh-CN" altLang="en-US"/>
              <a:t>Python对象继承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786130"/>
            <a:ext cx="9799320" cy="3762375"/>
          </a:xfrm>
        </p:spPr>
        <p:txBody>
          <a:bodyPr/>
          <a:p>
            <a:r>
              <a:rPr lang="zh-CN" altLang="en-US"/>
              <a:t>继承是一个类采用另一个类的属性和方法的过程。新形成的类称为子类，子类派生的类称为父类。</a:t>
            </a:r>
            <a:endParaRPr lang="zh-CN" altLang="en-US"/>
          </a:p>
          <a:p>
            <a:r>
              <a:rPr lang="zh-CN" altLang="en-US"/>
              <a:t>子类继承了父项的所有属性和行为，但也可以添加不同行为</a:t>
            </a:r>
            <a:endParaRPr lang="zh-CN" altLang="en-US"/>
          </a:p>
          <a:p>
            <a:r>
              <a:rPr lang="zh-CN" altLang="en-US"/>
              <a:t>继承公有，而不是</a:t>
            </a:r>
            <a:r>
              <a:rPr lang="zh-CN" altLang="en-US"/>
              <a:t>私有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42735" y="3672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私有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40220" y="6097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90410" y="45485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__private_method：2个下划线开头，声明该方法为私有方法，只能在类的内部调用 ，不能在类的外部调用。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230" y="3016885"/>
            <a:ext cx="5943600" cy="323850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399790" y="3428365"/>
            <a:ext cx="3110865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10230" y="3783965"/>
            <a:ext cx="3597910" cy="2451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137160"/>
            <a:ext cx="9799320" cy="857885"/>
          </a:xfrm>
        </p:spPr>
        <p:txBody>
          <a:bodyPr>
            <a:normAutofit fontScale="90000"/>
          </a:bodyPr>
          <a:p>
            <a:r>
              <a:rPr lang="zh-CN" altLang="en-US"/>
              <a:t>单继承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8440" y="995045"/>
            <a:ext cx="9617710" cy="5829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132080"/>
            <a:ext cx="9799320" cy="743585"/>
          </a:xfrm>
        </p:spPr>
        <p:txBody>
          <a:bodyPr>
            <a:normAutofit fontScale="90000"/>
          </a:bodyPr>
          <a:p>
            <a:r>
              <a:rPr lang="zh-CN" altLang="en-US"/>
              <a:t>多继承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2115" y="1029335"/>
            <a:ext cx="5455920" cy="43789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1147445"/>
          </a:xfrm>
        </p:spPr>
        <p:txBody>
          <a:bodyPr/>
          <a:p>
            <a:r>
              <a:rPr lang="zh-CN" altLang="en-US"/>
              <a:t>在子类中修改</a:t>
            </a:r>
            <a:r>
              <a:rPr lang="zh-CN" altLang="en-US"/>
              <a:t>父类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7365" y="2061210"/>
            <a:ext cx="7639685" cy="4606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804545"/>
          </a:xfrm>
        </p:spPr>
        <p:txBody>
          <a:bodyPr>
            <a:normAutofit fontScale="90000"/>
          </a:bodyPr>
          <a:p>
            <a:r>
              <a:rPr lang="zh-CN" altLang="en-US"/>
              <a:t>多态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5920" y="1809115"/>
            <a:ext cx="6649720" cy="4166235"/>
          </a:xfrm>
        </p:spPr>
        <p:txBody>
          <a:bodyPr>
            <a:normAutofit/>
          </a:bodyPr>
          <a:p>
            <a:r>
              <a:rPr lang="zh-CN" altLang="en-US"/>
              <a:t>虽然都调用了talk方法，但是输出结果是不一样的，可知会调用自家的方法（虽然都是talk方法）并出产生不同的结果；同时需要注意一个点，假如父类（Animal）和子类（Cat、Dog）同时存在talk方法，那么调用时也只以子类中的方法为准（方法名称相同时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39570"/>
            <a:ext cx="5353050" cy="3762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648325"/>
            <a:ext cx="3448050" cy="12096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4290" y="109855"/>
            <a:ext cx="9799320" cy="804545"/>
          </a:xfrm>
        </p:spPr>
        <p:txBody>
          <a:bodyPr>
            <a:normAutofit fontScale="90000"/>
          </a:bodyPr>
          <a:p>
            <a:r>
              <a:rPr lang="zh-CN" altLang="en-US"/>
              <a:t>面向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15915" y="1442720"/>
            <a:ext cx="6214745" cy="1379855"/>
          </a:xfrm>
        </p:spPr>
        <p:txBody>
          <a:bodyPr/>
          <a:p>
            <a:r>
              <a:rPr lang="zh-CN" altLang="en-US"/>
              <a:t>注重步骤，哪一步错了，直接影响之后</a:t>
            </a:r>
            <a:r>
              <a:rPr lang="zh-CN" altLang="en-US">
                <a:sym typeface="+mn-ea"/>
              </a:rPr>
              <a:t>的步</a:t>
            </a:r>
            <a:r>
              <a:rPr lang="zh-CN" altLang="en-US">
                <a:sym typeface="+mn-ea"/>
              </a:rPr>
              <a:t>骤</a:t>
            </a:r>
            <a:r>
              <a:rPr lang="zh-CN" altLang="en-US">
                <a:sym typeface="+mn-ea"/>
              </a:rPr>
              <a:t>，耦合度高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255" y="914400"/>
            <a:ext cx="5415280" cy="165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0125" y="3321050"/>
            <a:ext cx="2253615" cy="32238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5255" y="2506980"/>
            <a:ext cx="11222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第一步脱衣服 ------&gt; 第二步放到盆里 ------&gt; 第三步倒洗衣粉 ------&gt; 第四步倒水浸泡 ------&gt; 第五步手洗衣服 ------&gt; 第六步清洗衣服 ------&gt; 第七步拧干 ------&gt;第八步晾衣服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4290" y="307975"/>
            <a:ext cx="9799320" cy="870585"/>
          </a:xfrm>
        </p:spPr>
        <p:txBody>
          <a:bodyPr>
            <a:normAutofit fontScale="90000"/>
          </a:bodyPr>
          <a:p>
            <a:r>
              <a:rPr lang="zh-CN" altLang="en-US"/>
              <a:t>面向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805" y="3893185"/>
            <a:ext cx="7796530" cy="1670685"/>
          </a:xfrm>
        </p:spPr>
        <p:txBody>
          <a:bodyPr>
            <a:normAutofit/>
          </a:bodyPr>
          <a:p>
            <a:r>
              <a:rPr lang="zh-CN" altLang="en-US"/>
              <a:t> 这</a:t>
            </a:r>
            <a:r>
              <a:rPr lang="en-US" altLang="zh-CN"/>
              <a:t>2</a:t>
            </a:r>
            <a:r>
              <a:rPr lang="zh-CN" altLang="en-US"/>
              <a:t>个对象组合在一起就可以模拟大象关进冰箱的场景，其中对象"大象"可以更换成"老虎",对象"冰箱",可以换成</a:t>
            </a:r>
            <a:r>
              <a:rPr lang="en-US" altLang="zh-CN"/>
              <a:t>“</a:t>
            </a:r>
            <a:r>
              <a:rPr lang="zh-CN" altLang="en-US"/>
              <a:t>笼子</a:t>
            </a:r>
            <a:r>
              <a:rPr lang="en-US" altLang="zh-CN"/>
              <a:t>”</a:t>
            </a:r>
            <a:r>
              <a:rPr lang="zh-CN" altLang="en-US"/>
              <a:t>这样的话 耦合度低,并且扩展力很强!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2410" y="0"/>
            <a:ext cx="2962275" cy="3418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36060" y="1458595"/>
            <a:ext cx="8155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脱衣服 ---&gt; 找到对象全自动洗衣机(该洗衣机具备洗衣服的功能) ---&gt; 晾衣服</a:t>
            </a:r>
            <a:endParaRPr lang="zh-CN" altLang="en-US">
              <a:sym typeface="+mn-ea"/>
            </a:endParaRPr>
          </a:p>
        </p:txBody>
      </p:sp>
      <p:cxnSp>
        <p:nvCxnSpPr>
          <p:cNvPr id="11" name="直接箭头连接符 10"/>
          <p:cNvCxnSpPr/>
          <p:nvPr>
            <p:custDataLst>
              <p:tags r:id="rId3"/>
            </p:custDataLst>
          </p:nvPr>
        </p:nvCxnSpPr>
        <p:spPr>
          <a:xfrm flipH="1">
            <a:off x="5617210" y="1871980"/>
            <a:ext cx="1173480" cy="6457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77180" y="250571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脱水</a:t>
            </a:r>
            <a:endParaRPr lang="zh-CN" altLang="en-US"/>
          </a:p>
        </p:txBody>
      </p:sp>
      <p:cxnSp>
        <p:nvCxnSpPr>
          <p:cNvPr id="13" name="直接箭头连接符 12"/>
          <p:cNvCxnSpPr/>
          <p:nvPr>
            <p:custDataLst>
              <p:tags r:id="rId4"/>
            </p:custDataLst>
          </p:nvPr>
        </p:nvCxnSpPr>
        <p:spPr>
          <a:xfrm>
            <a:off x="6892925" y="1871980"/>
            <a:ext cx="224155" cy="7118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90690" y="2729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浸泡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1205230"/>
          </a:xfrm>
        </p:spPr>
        <p:txBody>
          <a:bodyPr/>
          <a:p>
            <a:r>
              <a:rPr lang="zh-CN" altLang="en-US"/>
              <a:t>类</a:t>
            </a:r>
            <a:r>
              <a:rPr lang="en-US" altLang="zh-CN"/>
              <a:t>——class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3428365"/>
            <a:ext cx="9799320" cy="1604645"/>
          </a:xfrm>
        </p:spPr>
        <p:txBody>
          <a:bodyPr/>
          <a:p>
            <a:r>
              <a:rPr lang="zh-CN" altLang="en-US"/>
              <a:t>动物可以作为一个类，其年龄，体重，身高，肤色作为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可以将"类"视为"某事物的定义"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354965"/>
            <a:ext cx="9799320" cy="709295"/>
          </a:xfrm>
        </p:spPr>
        <p:txBody>
          <a:bodyPr>
            <a:normAutofit fontScale="90000"/>
          </a:bodyPr>
          <a:p>
            <a:r>
              <a:rPr lang="zh-CN" altLang="en-US"/>
              <a:t>为什么要定义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153795"/>
            <a:ext cx="9799320" cy="3879215"/>
          </a:xfrm>
        </p:spPr>
        <p:txBody>
          <a:bodyPr>
            <a:normAutofit/>
          </a:bodyPr>
          <a:p>
            <a:r>
              <a:rPr lang="en-US" altLang="zh-CN"/>
              <a:t>eg.</a:t>
            </a:r>
            <a:r>
              <a:rPr lang="zh-CN" altLang="en-US"/>
              <a:t>对多个动物进行</a:t>
            </a:r>
            <a:r>
              <a:rPr lang="zh-CN" altLang="en-US"/>
              <a:t>数据采集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95" y="2409825"/>
            <a:ext cx="3686175" cy="1019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210" y="1821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利用列表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83455" y="2409825"/>
            <a:ext cx="6563360" cy="2376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0000" y="1821815"/>
            <a:ext cx="689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 </a:t>
            </a:r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83455" y="5462270"/>
            <a:ext cx="3171825" cy="514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28000" y="5122545"/>
            <a:ext cx="4064000" cy="244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类中的函数称为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self.name=name,</a:t>
            </a:r>
            <a:r>
              <a:rPr lang="zh-CN" altLang="en-US"/>
              <a:t>像这样可通过实例访问的变量称为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65" y="44773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属性引用使用和 Python 中所有的属性引用一样的标准语法：obj.name。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019550" y="4663440"/>
            <a:ext cx="1225550" cy="316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1153795"/>
          </a:xfrm>
        </p:spPr>
        <p:txBody>
          <a:bodyPr/>
          <a:p>
            <a:r>
              <a:rPr lang="zh-CN" altLang="en-US"/>
              <a:t>类与</a:t>
            </a:r>
            <a:r>
              <a:rPr lang="zh-CN" altLang="en-US"/>
              <a:t>类的实例（</a:t>
            </a:r>
            <a:r>
              <a:rPr lang="zh-CN" altLang="en-US"/>
              <a:t>对象）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2181860"/>
            <a:ext cx="9799320" cy="2851150"/>
          </a:xfrm>
        </p:spPr>
        <p:txBody>
          <a:bodyPr>
            <a:normAutofit lnSpcReduction="10000"/>
          </a:bodyPr>
          <a:p>
            <a:r>
              <a:rPr lang="zh-CN" altLang="en-US"/>
              <a:t>类好似一个调查问卷或者是表</a:t>
            </a:r>
            <a:r>
              <a:rPr lang="zh-CN" altLang="en-US"/>
              <a:t>格，它定义了所需的信息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实例是填好信息的表格，它包含与</a:t>
            </a:r>
            <a:r>
              <a:rPr lang="zh-CN" altLang="en-US"/>
              <a:t>之相关的实际信息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因此，在创建对象的单个实例之前，我们必须首先通过定义类来指定所需的内容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180" y="33655"/>
            <a:ext cx="6563360" cy="289052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961390" y="2525395"/>
            <a:ext cx="13335" cy="1581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0" y="410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类的实例化，实例化后</a:t>
            </a:r>
            <a:r>
              <a:rPr lang="zh-CN" altLang="en-US"/>
              <a:t>才能用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47560" y="1214755"/>
            <a:ext cx="4356100" cy="1310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self代表类的实例，而非类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类的方法与普通的函数只有1个特别的区别——它们必须有1个额外的第1个参数名称, 按照惯例它的名称是 self。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016125" y="514985"/>
            <a:ext cx="5100955" cy="857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251585" y="1806575"/>
            <a:ext cx="4072890" cy="2148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24475" y="3955415"/>
            <a:ext cx="4814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在类的内部，使用 def 关键字来定义1个方法，与一般函数定义不同，类方法必须包含参数 self, 且为第1个参数，self 代表的是类的实例。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92455" y="1753870"/>
            <a:ext cx="1884680" cy="133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-126365"/>
            <a:ext cx="9799320" cy="1701165"/>
          </a:xfrm>
        </p:spPr>
        <p:txBody>
          <a:bodyPr/>
          <a:p>
            <a:r>
              <a:rPr lang="zh-CN" altLang="en-US"/>
              <a:t>如何</a:t>
            </a:r>
            <a:r>
              <a:rPr lang="zh-CN" altLang="en-US"/>
              <a:t>修改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887220"/>
            <a:ext cx="9799320" cy="314579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887220"/>
            <a:ext cx="5766435" cy="3527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37985" y="2030095"/>
            <a:ext cx="4949825" cy="18491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335280"/>
            <a:ext cx="9799320" cy="1199515"/>
          </a:xfrm>
        </p:spPr>
        <p:txBody>
          <a:bodyPr/>
          <a:p>
            <a:r>
              <a:rPr lang="zh-CN" altLang="en-US"/>
              <a:t>删除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4600" y="1657985"/>
            <a:ext cx="7438390" cy="4896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COMMONDATA" val="eyJoZGlkIjoiNTQ2MTk5MzJiNTM0OWZhYWExNGY1OGRiOTE5MTFmZmIifQ=="/>
  <p:tag name="KSO_WPP_MARK_KEY" val="3f7b5c5e-5eec-469b-9c44-a58f32995222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演示</Application>
  <PresentationFormat>宽屏</PresentationFormat>
  <Paragraphs>81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python面向对象</vt:lpstr>
      <vt:lpstr>面向过程</vt:lpstr>
      <vt:lpstr>面向对象</vt:lpstr>
      <vt:lpstr>类——class</vt:lpstr>
      <vt:lpstr>为什么要定义类</vt:lpstr>
      <vt:lpstr>类与类的实例（对象）</vt:lpstr>
      <vt:lpstr>PowerPoint 演示文稿</vt:lpstr>
      <vt:lpstr>如何修改</vt:lpstr>
      <vt:lpstr>删除属性</vt:lpstr>
      <vt:lpstr>Python对象继承</vt:lpstr>
      <vt:lpstr>单继承</vt:lpstr>
      <vt:lpstr>多继承</vt:lpstr>
      <vt:lpstr>在子类中修改父类</vt:lpstr>
      <vt:lpstr>多态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……</cp:lastModifiedBy>
  <cp:revision>180</cp:revision>
  <dcterms:created xsi:type="dcterms:W3CDTF">2019-06-19T02:08:00Z</dcterms:created>
  <dcterms:modified xsi:type="dcterms:W3CDTF">2023-04-05T10:46:38Z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E785E731523E4AF7AEBA5D6AFB8115D8_13</vt:lpwstr>
  </property>
</Properties>
</file>