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74" r:id="rId4"/>
    <p:sldId id="261" r:id="rId5"/>
    <p:sldId id="262" r:id="rId6"/>
    <p:sldId id="268" r:id="rId7"/>
    <p:sldId id="263" r:id="rId8"/>
    <p:sldId id="266" r:id="rId9"/>
    <p:sldId id="267" r:id="rId10"/>
    <p:sldId id="264" r:id="rId11"/>
  </p:sldIdLst>
  <p:sldSz cx="12192000" cy="6858000"/>
  <p:notesSz cx="7103745" cy="10234295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2275"/>
            <a:ext cx="10515600" cy="1068070"/>
          </a:xfrm>
        </p:spPr>
        <p:txBody>
          <a:bodyPr/>
          <a:p>
            <a:r>
              <a:rPr lang="zh-CN" altLang="en-US"/>
              <a:t>模块  </a:t>
            </a:r>
            <a:r>
              <a:rPr lang="en-US" altLang="zh-CN" sz="2800"/>
              <a:t>(</a:t>
            </a:r>
            <a:r>
              <a:rPr lang="zh-CN" altLang="en-US" sz="2800"/>
              <a:t>每个独立的文件都是一个模块）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9720"/>
            <a:ext cx="10515600" cy="4742815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altLang="zh-CN" b="1"/>
              <a:t>import</a:t>
            </a:r>
            <a:r>
              <a:rPr lang="zh-CN" altLang="en-US" b="1"/>
              <a:t>导入</a:t>
            </a:r>
            <a:r>
              <a:rPr lang="zh-CN" altLang="en-US"/>
              <a:t>：</a:t>
            </a:r>
            <a:r>
              <a:rPr lang="zh-CN" altLang="en-US" sz="2000">
                <a:solidFill>
                  <a:srgbClr val="00B050"/>
                </a:solidFill>
              </a:rPr>
              <a:t>（注意：导入模块时，应每个导入独占一行）</a:t>
            </a:r>
            <a:endParaRPr lang="zh-CN" altLang="en-US" sz="200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rgbClr val="002060"/>
                </a:solidFill>
              </a:rPr>
              <a:t> </a:t>
            </a:r>
            <a:r>
              <a:rPr lang="zh-CN" altLang="en-US" sz="2000">
                <a:solidFill>
                  <a:srgbClr val="002060"/>
                </a:solidFill>
              </a:rPr>
              <a:t>把所有导入代码，写在文件顶部，方便检查，纠错</a:t>
            </a:r>
            <a:endParaRPr lang="zh-CN" altLang="en-US" sz="200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/>
              <a:t>        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import </a:t>
            </a:r>
            <a:r>
              <a:rPr lang="zh-CN" altLang="en-US">
                <a:solidFill>
                  <a:srgbClr val="0070C0"/>
                </a:solidFill>
              </a:rPr>
              <a:t>模块名</a:t>
            </a:r>
            <a:r>
              <a:rPr lang="en-US" altLang="zh-CN">
                <a:solidFill>
                  <a:srgbClr val="0070C0"/>
                </a:solidFill>
              </a:rPr>
              <a:t>1         import</a:t>
            </a:r>
            <a:r>
              <a:rPr lang="zh-CN" altLang="en-US">
                <a:solidFill>
                  <a:srgbClr val="0070C0"/>
                </a:solidFill>
              </a:rPr>
              <a:t>模块名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通过“模块名</a:t>
            </a:r>
            <a:r>
              <a:rPr lang="en-US" altLang="zh-CN"/>
              <a:t>.</a:t>
            </a:r>
            <a:r>
              <a:rPr lang="zh-CN" altLang="en-US"/>
              <a:t>” 可 使用</a:t>
            </a:r>
            <a:r>
              <a:rPr lang="zh-CN" altLang="en-US" b="1"/>
              <a:t>模块</a:t>
            </a:r>
            <a:r>
              <a:rPr lang="zh-CN" altLang="en-US"/>
              <a:t>提供的工具——全局变量，函数，类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使用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C00000"/>
                </a:solidFill>
              </a:rPr>
              <a:t>as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/>
              <a:t>指定模块的名称 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 import </a:t>
            </a:r>
            <a:r>
              <a:rPr lang="zh-CN" altLang="en-US">
                <a:solidFill>
                  <a:srgbClr val="0070C0"/>
                </a:solidFill>
              </a:rPr>
              <a:t>模块 </a:t>
            </a:r>
            <a:r>
              <a:rPr lang="en-US" altLang="zh-CN">
                <a:solidFill>
                  <a:srgbClr val="0070C0"/>
                </a:solidFill>
              </a:rPr>
              <a:t>as </a:t>
            </a:r>
            <a:r>
              <a:rPr lang="zh-CN" altLang="en-US">
                <a:solidFill>
                  <a:srgbClr val="0070C0"/>
                </a:solidFill>
              </a:rPr>
              <a:t>模块别名</a:t>
            </a:r>
            <a:r>
              <a:rPr lang="zh-CN" altLang="en-US">
                <a:solidFill>
                  <a:srgbClr val="002060"/>
                </a:solidFill>
              </a:rPr>
              <a:t>（大驼峰命名法）</a:t>
            </a:r>
            <a:endParaRPr lang="zh-CN" altLang="en-US">
              <a:solidFill>
                <a:srgbClr val="00206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solidFill>
                  <a:srgbClr val="002060"/>
                </a:solidFill>
              </a:rPr>
              <a:t>            </a:t>
            </a:r>
            <a:r>
              <a:rPr lang="zh-CN" altLang="en-US">
                <a:solidFill>
                  <a:srgbClr val="002060"/>
                </a:solidFill>
              </a:rPr>
              <a:t>并不改变模块本质的原有的名</a:t>
            </a:r>
            <a:endParaRPr lang="zh-CN" altLang="en-US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b="1">
                <a:solidFill>
                  <a:srgbClr val="002060"/>
                </a:solidFill>
              </a:rPr>
              <a:t>from...import </a:t>
            </a:r>
            <a:r>
              <a:rPr lang="zh-CN" altLang="en-US" b="1">
                <a:solidFill>
                  <a:srgbClr val="002060"/>
                </a:solidFill>
              </a:rPr>
              <a:t>导入：</a:t>
            </a:r>
            <a:r>
              <a:rPr lang="en-US" altLang="zh-CN">
                <a:solidFill>
                  <a:srgbClr val="0070C0"/>
                </a:solidFill>
              </a:rPr>
              <a:t> from </a:t>
            </a:r>
            <a:r>
              <a:rPr lang="zh-CN" altLang="en-US">
                <a:solidFill>
                  <a:srgbClr val="0070C0"/>
                </a:solidFill>
              </a:rPr>
              <a:t>模块名</a:t>
            </a:r>
            <a:r>
              <a:rPr lang="en-US" altLang="zh-CN">
                <a:solidFill>
                  <a:srgbClr val="0070C0"/>
                </a:solidFill>
              </a:rPr>
              <a:t> import </a:t>
            </a:r>
            <a:r>
              <a:rPr lang="zh-CN" altLang="en-US">
                <a:solidFill>
                  <a:srgbClr val="0070C0"/>
                </a:solidFill>
              </a:rPr>
              <a:t>工具名</a:t>
            </a:r>
            <a:endParaRPr lang="zh-CN" altLang="en-US">
              <a:solidFill>
                <a:srgbClr val="FFC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rgbClr val="002060"/>
                </a:solidFill>
                <a:sym typeface="+mn-ea"/>
              </a:rPr>
              <a:t>    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从某个模块中，导入一部分，可以不用指定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“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模块名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.”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来访问了</a:t>
            </a:r>
            <a:endParaRPr lang="zh-CN" altLang="en-US">
              <a:solidFill>
                <a:srgbClr val="002060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00B050"/>
                </a:solidFill>
              </a:rPr>
              <a:t>（注意：如果导入两个模块中的同名函数，那么</a:t>
            </a:r>
            <a:r>
              <a:rPr lang="en-US" altLang="zh-CN" sz="2000">
                <a:solidFill>
                  <a:srgbClr val="00B050"/>
                </a:solidFill>
              </a:rPr>
              <a:t>“</a:t>
            </a:r>
            <a:r>
              <a:rPr lang="zh-CN" altLang="en-US" sz="2000">
                <a:solidFill>
                  <a:srgbClr val="00B050"/>
                </a:solidFill>
              </a:rPr>
              <a:t>后来居上</a:t>
            </a:r>
            <a:r>
              <a:rPr lang="en-US" altLang="zh-CN" sz="2000">
                <a:solidFill>
                  <a:srgbClr val="00B050"/>
                </a:solidFill>
              </a:rPr>
              <a:t>”</a:t>
            </a:r>
            <a:r>
              <a:rPr lang="zh-CN" altLang="en-US" sz="2000">
                <a:solidFill>
                  <a:srgbClr val="00B050"/>
                </a:solidFill>
              </a:rPr>
              <a:t>，可用</a:t>
            </a:r>
            <a:r>
              <a:rPr lang="en-US" altLang="zh-CN" sz="2000">
                <a:solidFill>
                  <a:srgbClr val="C00000"/>
                </a:solidFill>
              </a:rPr>
              <a:t>as</a:t>
            </a:r>
            <a:r>
              <a:rPr lang="zh-CN" altLang="en-US" sz="2000">
                <a:solidFill>
                  <a:srgbClr val="00B050"/>
                </a:solidFill>
              </a:rPr>
              <a:t>给其中一个工具，取别名）</a:t>
            </a:r>
            <a:endParaRPr lang="zh-CN" altLang="en-US" sz="2000">
              <a:solidFill>
                <a:srgbClr val="00B050"/>
              </a:solidFill>
            </a:endParaRPr>
          </a:p>
          <a:p>
            <a:pPr marL="457200" lvl="1" indent="457200">
              <a:lnSpc>
                <a:spcPct val="100000"/>
              </a:lnSpc>
              <a:buNone/>
            </a:pPr>
            <a:endParaRPr lang="zh-CN" altLang="en-US">
              <a:solidFill>
                <a:srgbClr val="002060"/>
              </a:solidFill>
            </a:endParaRPr>
          </a:p>
          <a:p>
            <a:endParaRPr lang="zh-CN" altLang="en-US">
              <a:solidFill>
                <a:srgbClr val="002060"/>
              </a:solidFill>
            </a:endParaRPr>
          </a:p>
          <a:p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531995" y="4294505"/>
            <a:ext cx="1052830" cy="69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>
                <a:sym typeface="+mn-ea"/>
              </a:rPr>
              <a:t>在导入文件时，所有没有任何缩进的代码都会被执行一遍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10000"/>
              </a:lnSpc>
              <a:buNone/>
            </a:pPr>
            <a:r>
              <a:rPr lang="en-US" altLang="zh-CN" b="1">
                <a:solidFill>
                  <a:srgbClr val="C00000"/>
                </a:solidFill>
                <a:sym typeface="+mn-ea"/>
              </a:rPr>
              <a:t>__name__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属性：</a:t>
            </a:r>
            <a:endParaRPr lang="zh-CN" altLang="en-US" b="1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002060"/>
                </a:solidFill>
                <a:sym typeface="+mn-ea"/>
              </a:rPr>
              <a:t>可以做到，</a:t>
            </a:r>
            <a:r>
              <a:rPr lang="zh-CN" altLang="en-US" b="1">
                <a:solidFill>
                  <a:srgbClr val="002060"/>
                </a:solidFill>
                <a:sym typeface="+mn-ea"/>
              </a:rPr>
              <a:t>测试模块的代码，只在测试情况下运行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，再被导入时，不会被执行</a:t>
            </a:r>
            <a:endParaRPr lang="zh-CN" altLang="en-US">
              <a:solidFill>
                <a:srgbClr val="00206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002060"/>
                </a:solidFill>
                <a:sym typeface="+mn-ea"/>
              </a:rPr>
              <a:t>如果</a:t>
            </a:r>
            <a:r>
              <a:rPr lang="zh-CN" altLang="en-US" b="1">
                <a:solidFill>
                  <a:srgbClr val="002060"/>
                </a:solidFill>
                <a:sym typeface="+mn-ea"/>
              </a:rPr>
              <a:t>直接执行模块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，则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print(__name__) 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得到的值为</a:t>
            </a:r>
            <a:r>
              <a:rPr lang="en-US" altLang="zh-CN" b="1">
                <a:solidFill>
                  <a:srgbClr val="002060"/>
                </a:solidFill>
                <a:sym typeface="+mn-ea"/>
              </a:rPr>
              <a:t>“__main__”</a:t>
            </a:r>
            <a:endParaRPr lang="en-US" altLang="zh-CN">
              <a:solidFill>
                <a:srgbClr val="00206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solidFill>
                  <a:srgbClr val="002060"/>
                </a:solidFill>
                <a:sym typeface="+mn-ea"/>
              </a:rPr>
              <a:t>   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而在</a:t>
            </a:r>
            <a:r>
              <a:rPr lang="zh-CN" altLang="en-US" b="1">
                <a:solidFill>
                  <a:srgbClr val="002060"/>
                </a:solidFill>
                <a:sym typeface="+mn-ea"/>
              </a:rPr>
              <a:t>被导入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时，得到的值为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b="1">
                <a:solidFill>
                  <a:srgbClr val="002060"/>
                </a:solidFill>
                <a:sym typeface="+mn-ea"/>
              </a:rPr>
              <a:t> </a:t>
            </a:r>
            <a:r>
              <a:rPr lang="zh-CN" altLang="en-US" b="1">
                <a:solidFill>
                  <a:srgbClr val="002060"/>
                </a:solidFill>
                <a:sym typeface="+mn-ea"/>
              </a:rPr>
              <a:t>模块名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。</a:t>
            </a:r>
            <a:endParaRPr lang="zh-CN" altLang="en-US">
              <a:solidFill>
                <a:srgbClr val="00206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002060"/>
                </a:solidFill>
                <a:sym typeface="+mn-ea"/>
              </a:rPr>
              <a:t>用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if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语句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判断，若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“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__name__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“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保存的属性为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“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__main__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 ”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则执行测试语句</a:t>
            </a:r>
            <a:endParaRPr lang="zh-CN" altLang="en-US">
              <a:solidFill>
                <a:srgbClr val="00206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apture_202304151658088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610" y="1103630"/>
            <a:ext cx="3676650" cy="20783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2610" y="463550"/>
            <a:ext cx="2605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模块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2610" y="1627505"/>
            <a:ext cx="2878455" cy="145859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capture_202304151704513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0" y="1627505"/>
            <a:ext cx="3016885" cy="1137920"/>
          </a:xfrm>
          <a:prstGeom prst="rect">
            <a:avLst/>
          </a:prstGeom>
        </p:spPr>
      </p:pic>
      <p:pic>
        <p:nvPicPr>
          <p:cNvPr id="10" name="图片 9" descr="capture_202304151704128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925" y="4197350"/>
            <a:ext cx="3086100" cy="695325"/>
          </a:xfrm>
          <a:prstGeom prst="rect">
            <a:avLst/>
          </a:prstGeom>
        </p:spPr>
      </p:pic>
      <p:pic>
        <p:nvPicPr>
          <p:cNvPr id="11" name="图片 10" descr="capture_202304151704040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60" y="3963035"/>
            <a:ext cx="3278505" cy="11645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95960" y="3379470"/>
            <a:ext cx="1884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被导入：</a:t>
            </a:r>
            <a:endParaRPr lang="zh-CN" altLang="en-US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03750" y="528320"/>
            <a:ext cx="201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修改前：</a:t>
            </a:r>
            <a:endParaRPr lang="zh-CN" altLang="en-US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03750" y="3379470"/>
            <a:ext cx="1663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7030A0"/>
                </a:solidFill>
              </a:rPr>
              <a:t>修改后：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03750" y="1958975"/>
            <a:ext cx="2621915" cy="47498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4333875" y="-12065"/>
            <a:ext cx="8255" cy="689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capture_202304151713177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770" y="2565400"/>
            <a:ext cx="3314700" cy="318071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573770" y="1470025"/>
            <a:ext cx="253174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B050"/>
                </a:solidFill>
              </a:rPr>
              <a:t>以后再编写程序时，应用以下格式编写：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553450" y="3624580"/>
            <a:ext cx="3416935" cy="207327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包（</a:t>
            </a:r>
            <a:r>
              <a:rPr lang="en-US" altLang="zh-CN"/>
              <a:t>package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包含多个模块的特殊目录，但其目录下有一个</a:t>
            </a:r>
            <a:r>
              <a:rPr lang="zh-CN" altLang="en-US" b="1"/>
              <a:t>特殊文件</a:t>
            </a:r>
            <a:r>
              <a:rPr lang="en-US" altLang="zh-CN" b="1"/>
              <a:t>“__init__.py”</a:t>
            </a:r>
            <a:endParaRPr lang="en-US" altLang="zh-CN" b="1"/>
          </a:p>
          <a:p>
            <a:r>
              <a:rPr lang="zh-CN" altLang="en-US"/>
              <a:t>命名方式：</a:t>
            </a:r>
            <a:r>
              <a:rPr lang="en-US" altLang="zh-CN"/>
              <a:t>“</a:t>
            </a:r>
            <a:r>
              <a:rPr lang="zh-CN" altLang="en-US"/>
              <a:t>小写字母，</a:t>
            </a:r>
            <a:r>
              <a:rPr lang="en-US" altLang="zh-CN"/>
              <a:t>_”</a:t>
            </a:r>
            <a:endParaRPr lang="en-US" altLang="zh-CN"/>
          </a:p>
          <a:p>
            <a:r>
              <a:rPr lang="zh-CN" altLang="en-US"/>
              <a:t>可以使用</a:t>
            </a:r>
            <a:r>
              <a:rPr lang="en-US" altLang="zh-CN" b="1"/>
              <a:t>“import </a:t>
            </a:r>
            <a:r>
              <a:rPr lang="zh-CN" altLang="en-US" b="1"/>
              <a:t>包名</a:t>
            </a:r>
            <a:r>
              <a:rPr lang="en-US" altLang="zh-CN" b="1"/>
              <a:t>”</a:t>
            </a:r>
            <a:r>
              <a:rPr lang="zh-CN" altLang="en-US"/>
              <a:t>一次性导入</a:t>
            </a:r>
            <a:r>
              <a:rPr lang="zh-CN" altLang="en-US" b="1"/>
              <a:t>包中所有模块</a:t>
            </a:r>
            <a:endParaRPr lang="zh-CN" altLang="en-US" b="1"/>
          </a:p>
          <a:p>
            <a:endParaRPr lang="zh-CN" altLang="en-US" b="1"/>
          </a:p>
          <a:p>
            <a:pPr marL="0" indent="0">
              <a:buNone/>
            </a:pPr>
            <a:r>
              <a:rPr lang="en-US" altLang="zh-CN" b="1">
                <a:solidFill>
                  <a:srgbClr val="C00000"/>
                </a:solidFill>
              </a:rPr>
              <a:t>__init__.py</a:t>
            </a:r>
            <a:endParaRPr lang="en-US" altLang="zh-CN" b="1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2060"/>
                </a:solidFill>
              </a:rPr>
              <a:t>要在外界使用包中的模块，需要在</a:t>
            </a:r>
            <a:r>
              <a:rPr lang="en-US" altLang="zh-CN">
                <a:solidFill>
                  <a:srgbClr val="002060"/>
                </a:solidFill>
              </a:rPr>
              <a:t>”__init__.py”</a:t>
            </a:r>
            <a:r>
              <a:rPr lang="zh-CN" altLang="en-US">
                <a:solidFill>
                  <a:srgbClr val="002060"/>
                </a:solidFill>
              </a:rPr>
              <a:t>中，指定，对外界提供的模块列表。</a:t>
            </a:r>
            <a:endParaRPr lang="zh-CN" altLang="en-US">
              <a:solidFill>
                <a:srgbClr val="00206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#</a:t>
            </a:r>
            <a:r>
              <a:rPr lang="zh-CN" altLang="en-US">
                <a:solidFill>
                  <a:srgbClr val="0070C0"/>
                </a:solidFill>
              </a:rPr>
              <a:t>从当前目录导入</a:t>
            </a: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 lang="zh-CN" altLang="en-US">
                <a:solidFill>
                  <a:srgbClr val="0070C0"/>
                </a:solidFill>
              </a:rPr>
              <a:t>模块列表</a:t>
            </a:r>
            <a:endParaRPr lang="zh-CN" altLang="en-US">
              <a:solidFill>
                <a:srgbClr val="0070C0"/>
              </a:solidFill>
            </a:endParaRPr>
          </a:p>
          <a:p>
            <a:pPr marL="0" indent="457200">
              <a:buNone/>
            </a:pPr>
            <a:r>
              <a:rPr lang="en-US" altLang="zh-CN">
                <a:solidFill>
                  <a:srgbClr val="0070C0"/>
                </a:solidFill>
              </a:rPr>
              <a:t>from . import  </a:t>
            </a:r>
            <a:r>
              <a:rPr lang="zh-CN" altLang="en-US">
                <a:solidFill>
                  <a:srgbClr val="0070C0"/>
                </a:solidFill>
              </a:rPr>
              <a:t>导入模块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endParaRPr lang="en-US" altLang="zh-CN">
              <a:solidFill>
                <a:srgbClr val="0070C0"/>
              </a:solidFill>
            </a:endParaRPr>
          </a:p>
          <a:p>
            <a:pPr marL="0" indent="457200">
              <a:buNone/>
            </a:pPr>
            <a:r>
              <a:rPr lang="en-US" altLang="zh-CN">
                <a:solidFill>
                  <a:srgbClr val="0070C0"/>
                </a:solidFill>
              </a:rPr>
              <a:t>from . import  </a:t>
            </a:r>
            <a:r>
              <a:rPr lang="zh-CN" altLang="en-US">
                <a:solidFill>
                  <a:srgbClr val="0070C0"/>
                </a:solidFill>
              </a:rPr>
              <a:t>导入模块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endParaRPr lang="en-US" altLang="zh-CN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</a:t>
            </a:r>
            <a:r>
              <a:rPr lang="en-US" altLang="zh-CN"/>
              <a:t> </a:t>
            </a:r>
            <a:r>
              <a:rPr lang="zh-CN" altLang="en-US" b="1"/>
              <a:t>二进制</a:t>
            </a:r>
            <a:r>
              <a:rPr lang="zh-CN" altLang="en-US"/>
              <a:t>的方式保存在磁盘上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 b="1"/>
              <a:t>操作文件：</a:t>
            </a:r>
            <a:r>
              <a:rPr lang="zh-CN" altLang="en-US"/>
              <a:t>（一个函数，三个方法）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          </a:t>
            </a:r>
            <a:r>
              <a:rPr lang="en-US" altLang="zh-CN"/>
              <a:t>open</a:t>
            </a:r>
            <a:r>
              <a:rPr lang="zh-CN" altLang="en-US"/>
              <a:t>：打开文件，并且返回操作对象。</a:t>
            </a:r>
            <a:endParaRPr lang="zh-CN" altLang="en-US"/>
          </a:p>
          <a:p>
            <a:pPr marL="457200" lvl="1" indent="457200">
              <a:buNone/>
            </a:pPr>
            <a:r>
              <a:rPr lang="en-US" altLang="zh-CN"/>
              <a:t>read</a:t>
            </a:r>
            <a:r>
              <a:rPr lang="zh-CN" altLang="en-US"/>
              <a:t>：将文件内容读取到内存中</a:t>
            </a:r>
            <a:r>
              <a:rPr lang="zh-CN" altLang="en-US">
                <a:solidFill>
                  <a:srgbClr val="00B050"/>
                </a:solidFill>
              </a:rPr>
              <a:t>（一次性将所有内容读入内存）</a:t>
            </a:r>
            <a:endParaRPr lang="zh-CN" altLang="en-US"/>
          </a:p>
          <a:p>
            <a:pPr marL="457200" lvl="1" indent="457200">
              <a:buNone/>
            </a:pPr>
            <a:r>
              <a:rPr lang="en-US" altLang="zh-CN"/>
              <a:t>write</a:t>
            </a:r>
            <a:r>
              <a:rPr lang="zh-CN" altLang="en-US"/>
              <a:t>：将制定内容写入内容</a:t>
            </a:r>
            <a:endParaRPr lang="zh-CN" altLang="en-US"/>
          </a:p>
          <a:p>
            <a:pPr marL="457200" lvl="1" indent="457200">
              <a:buNone/>
            </a:pPr>
            <a:r>
              <a:rPr lang="en-US" altLang="zh-CN"/>
              <a:t>close</a:t>
            </a:r>
            <a:r>
              <a:rPr lang="zh-CN" altLang="en-US"/>
              <a:t>：关闭文件</a:t>
            </a:r>
            <a:endParaRPr lang="zh-CN" altLang="en-US"/>
          </a:p>
          <a:p>
            <a:pPr marL="228600" lvl="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打开文件的方式：</a:t>
            </a:r>
            <a:r>
              <a:rPr lang="en-US" altLang="zh-CN">
                <a:solidFill>
                  <a:srgbClr val="0070C0"/>
                </a:solidFill>
              </a:rPr>
              <a:t> f = open (“</a:t>
            </a:r>
            <a:r>
              <a:rPr lang="zh-CN" altLang="en-US">
                <a:solidFill>
                  <a:srgbClr val="0070C0"/>
                </a:solidFill>
              </a:rPr>
              <a:t>文件名</a:t>
            </a:r>
            <a:r>
              <a:rPr lang="en-US" altLang="zh-CN">
                <a:solidFill>
                  <a:srgbClr val="0070C0"/>
                </a:solidFill>
              </a:rPr>
              <a:t>”, ”</a:t>
            </a:r>
            <a:r>
              <a:rPr lang="zh-CN" altLang="en-US">
                <a:solidFill>
                  <a:srgbClr val="0070C0"/>
                </a:solidFill>
              </a:rPr>
              <a:t>访问方式（</a:t>
            </a:r>
            <a:r>
              <a:rPr lang="en-US" altLang="zh-CN">
                <a:solidFill>
                  <a:srgbClr val="0070C0"/>
                </a:solidFill>
              </a:rPr>
              <a:t>w,a)”)</a:t>
            </a:r>
            <a:endParaRPr lang="en-US" altLang="zh-CN">
              <a:solidFill>
                <a:srgbClr val="0070C0"/>
              </a:solidFill>
            </a:endParaRPr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2060"/>
                </a:solidFill>
              </a:rPr>
              <a:t>w</a:t>
            </a:r>
            <a:r>
              <a:rPr lang="zh-CN" altLang="en-US">
                <a:solidFill>
                  <a:srgbClr val="002060"/>
                </a:solidFill>
              </a:rPr>
              <a:t>：以只写的方式打开文件，文件会被覆盖</a:t>
            </a:r>
            <a:endParaRPr lang="zh-CN" altLang="en-US">
              <a:solidFill>
                <a:srgbClr val="002060"/>
              </a:solidFill>
            </a:endParaRPr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2060"/>
                </a:solidFill>
              </a:rPr>
              <a:t>a :</a:t>
            </a:r>
            <a:r>
              <a:rPr lang="zh-CN" altLang="en-US">
                <a:solidFill>
                  <a:srgbClr val="002060"/>
                </a:solidFill>
              </a:rPr>
              <a:t>以追加的方式打开方式，文件指针会被放在文件的结尾</a:t>
            </a:r>
            <a:endParaRPr lang="zh-CN" altLang="en-US">
              <a:solidFill>
                <a:srgbClr val="002060"/>
              </a:solidFill>
            </a:endParaRPr>
          </a:p>
          <a:p>
            <a:pPr marL="457200" lvl="1" indent="457200">
              <a:buNone/>
            </a:pPr>
            <a:endParaRPr lang="zh-CN" altLang="en-US"/>
          </a:p>
          <a:p>
            <a:pPr marL="457200" lvl="1" indent="457200">
              <a:buNone/>
            </a:pP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按行读取文件内容：</a:t>
            </a:r>
            <a:r>
              <a:rPr lang="zh-CN" altLang="en-US" b="1">
                <a:solidFill>
                  <a:srgbClr val="C00000"/>
                </a:solidFill>
              </a:rPr>
              <a:t>方法</a:t>
            </a:r>
            <a:r>
              <a:rPr lang="en-US" altLang="zh-CN" b="1">
                <a:solidFill>
                  <a:srgbClr val="C00000"/>
                </a:solidFill>
              </a:rPr>
              <a:t>readline </a:t>
            </a:r>
            <a:r>
              <a:rPr lang="zh-CN" altLang="en-US">
                <a:solidFill>
                  <a:srgbClr val="002060"/>
                </a:solidFill>
              </a:rPr>
              <a:t>（一次读取一行内容）</a:t>
            </a:r>
            <a:endParaRPr lang="zh-CN" altLang="en-US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002060"/>
              </a:solidFill>
            </a:endParaRPr>
          </a:p>
        </p:txBody>
      </p:sp>
      <p:pic>
        <p:nvPicPr>
          <p:cNvPr id="4" name="图片 3" descr="capture_202304181818469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2753995"/>
            <a:ext cx="3349625" cy="3147695"/>
          </a:xfrm>
          <a:prstGeom prst="rect">
            <a:avLst/>
          </a:prstGeom>
        </p:spPr>
      </p:pic>
      <p:pic>
        <p:nvPicPr>
          <p:cNvPr id="5" name="图片 4" descr="capture_202304181819447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84270"/>
            <a:ext cx="1824355" cy="172402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448810" y="4293870"/>
            <a:ext cx="1348740" cy="34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复制文件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3740"/>
            <a:ext cx="4987290" cy="4351655"/>
          </a:xfrm>
        </p:spPr>
        <p:txBody>
          <a:bodyPr/>
          <a:p>
            <a:pPr marL="0" indent="0">
              <a:buNone/>
            </a:pPr>
            <a:r>
              <a:rPr lang="zh-CN" altLang="en-US" b="1"/>
              <a:t>复制小文件</a:t>
            </a:r>
            <a:endParaRPr lang="zh-CN" altLang="en-US" b="1"/>
          </a:p>
          <a:p>
            <a:r>
              <a:rPr lang="zh-CN" altLang="en-US"/>
              <a:t>读取源文件中所有内容</a:t>
            </a:r>
            <a:endParaRPr lang="zh-CN" altLang="en-US"/>
          </a:p>
          <a:p>
            <a:r>
              <a:rPr lang="zh-CN" altLang="en-US"/>
              <a:t>把读取到的内容写入目标文件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capture_202304181829153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075" y="3551555"/>
            <a:ext cx="4180840" cy="2675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47130" y="1983740"/>
            <a:ext cx="5528310" cy="4243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复制大文件</a:t>
            </a:r>
            <a:endParaRPr lang="zh-CN" altLang="en-US" sz="2400" b="1"/>
          </a:p>
          <a:p>
            <a:endParaRPr lang="zh-CN" alt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读取文本时，应利用</a:t>
            </a:r>
            <a:r>
              <a:rPr lang="en-US" altLang="zh-CN" sz="2400"/>
              <a:t>readline</a:t>
            </a:r>
            <a:endParaRPr lang="en-US" altLang="zh-CN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</a:t>
            </a:r>
            <a:r>
              <a:rPr lang="en-US" altLang="zh-CN"/>
              <a:t>/</a:t>
            </a:r>
            <a:r>
              <a:rPr lang="zh-CN" altLang="en-US"/>
              <a:t>目录的常用操作管理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zh-CN" altLang="en-US" b="1"/>
              <a:t>终端</a:t>
            </a:r>
            <a:r>
              <a:rPr lang="en-US" altLang="zh-CN" b="1"/>
              <a:t>/</a:t>
            </a:r>
            <a:r>
              <a:rPr lang="zh-CN" altLang="en-US" b="1"/>
              <a:t>文件浏览器</a:t>
            </a:r>
            <a:r>
              <a:rPr lang="zh-CN" altLang="en-US"/>
              <a:t>，中可以执行常规的</a:t>
            </a:r>
            <a:r>
              <a:rPr lang="en-US" altLang="zh-CN"/>
              <a:t> </a:t>
            </a:r>
            <a:r>
              <a:rPr lang="zh-CN" altLang="en-US" b="1"/>
              <a:t>文件</a:t>
            </a:r>
            <a:r>
              <a:rPr lang="en-US" altLang="zh-CN" b="1"/>
              <a:t>/</a:t>
            </a:r>
            <a:r>
              <a:rPr lang="zh-CN" altLang="en-US" b="1"/>
              <a:t>目录</a:t>
            </a:r>
            <a:r>
              <a:rPr lang="en-US" altLang="zh-CN"/>
              <a:t> </a:t>
            </a:r>
            <a:r>
              <a:rPr lang="zh-CN" altLang="en-US"/>
              <a:t>管理操作，例如：创建，重命名，删除，改变路径，查看目录内容</a:t>
            </a:r>
            <a:r>
              <a:rPr lang="en-US" altLang="zh-CN"/>
              <a:t>……</a:t>
            </a:r>
            <a:r>
              <a:rPr lang="zh-CN" altLang="en-US"/>
              <a:t>需要</a:t>
            </a:r>
            <a:r>
              <a:rPr lang="en-US" altLang="zh-CN"/>
              <a:t>  </a:t>
            </a:r>
            <a:r>
              <a:rPr lang="zh-CN" altLang="en-US" b="1"/>
              <a:t>导入（</a:t>
            </a:r>
            <a:r>
              <a:rPr lang="en-US" altLang="zh-CN" b="1"/>
              <a:t>import</a:t>
            </a:r>
            <a:r>
              <a:rPr lang="zh-CN" altLang="en-US" b="1"/>
              <a:t>）</a:t>
            </a:r>
            <a:r>
              <a:rPr lang="en-US" altLang="zh-CN" b="1"/>
              <a:t>“ os” </a:t>
            </a:r>
            <a:r>
              <a:rPr lang="zh-CN" altLang="en-US" b="1"/>
              <a:t>模块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 b="1"/>
              <a:t>文件操作：</a:t>
            </a:r>
            <a:r>
              <a:rPr lang="en-US" altLang="zh-CN">
                <a:solidFill>
                  <a:srgbClr val="0070C0"/>
                </a:solidFill>
              </a:rPr>
              <a:t>rename</a:t>
            </a:r>
            <a:r>
              <a:rPr lang="zh-CN" altLang="en-US">
                <a:solidFill>
                  <a:srgbClr val="0070C0"/>
                </a:solidFill>
              </a:rPr>
              <a:t>：重命名</a:t>
            </a:r>
            <a:r>
              <a:rPr lang="en-US" altLang="zh-CN">
                <a:solidFill>
                  <a:srgbClr val="0070C0"/>
                </a:solidFill>
              </a:rPr>
              <a:t>        remove</a:t>
            </a:r>
            <a:r>
              <a:rPr lang="zh-CN" altLang="en-US">
                <a:solidFill>
                  <a:srgbClr val="0070C0"/>
                </a:solidFill>
              </a:rPr>
              <a:t>：删除</a:t>
            </a:r>
            <a:endParaRPr lang="zh-CN" altLang="en-US"/>
          </a:p>
          <a:p>
            <a:r>
              <a:rPr lang="zh-CN" altLang="en-US" b="1"/>
              <a:t>目录操作：</a:t>
            </a:r>
            <a:endParaRPr lang="zh-CN" altLang="en-US" b="1"/>
          </a:p>
          <a:p>
            <a:endParaRPr lang="zh-CN" altLang="en-US" b="1"/>
          </a:p>
        </p:txBody>
      </p:sp>
      <p:pic>
        <p:nvPicPr>
          <p:cNvPr id="4" name="图片 3" descr="capture_202304181840547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2555" y="3712210"/>
            <a:ext cx="5746750" cy="27012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 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</a:t>
            </a:r>
            <a:r>
              <a:rPr lang="en-US" altLang="zh-CN"/>
              <a:t> </a:t>
            </a:r>
            <a:r>
              <a:rPr lang="zh-CN" altLang="en-US" b="1"/>
              <a:t>字符串</a:t>
            </a:r>
            <a:r>
              <a:rPr lang="zh-CN" altLang="en-US"/>
              <a:t>，当成</a:t>
            </a:r>
            <a:r>
              <a:rPr lang="en-US" altLang="zh-CN"/>
              <a:t> </a:t>
            </a:r>
            <a:r>
              <a:rPr lang="zh-CN" altLang="en-US" b="1"/>
              <a:t>有效的表达式</a:t>
            </a:r>
            <a:r>
              <a:rPr lang="en-US" altLang="zh-CN" b="1"/>
              <a:t> </a:t>
            </a:r>
            <a:r>
              <a:rPr lang="zh-CN" altLang="en-US"/>
              <a:t>来取值，并返回</a:t>
            </a:r>
            <a:r>
              <a:rPr lang="en-US" altLang="zh-CN"/>
              <a:t> </a:t>
            </a:r>
            <a:r>
              <a:rPr lang="zh-CN" altLang="en-US" b="1"/>
              <a:t>计算结果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f65835ab-dcee-44f6-b7ef-a1c0f84ca7e3"/>
  <p:tag name="COMMONDATA" val="eyJoZGlkIjoiOWFjNDZmNTVhYmYwODQ4NjVjMGQ4MzQyYmViZDU1ZG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1172</Words>
  <Application>WPS 演示</Application>
  <PresentationFormat>宽屏</PresentationFormat>
  <Paragraphs>89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模块  (每个独立的文件都是一个模块）</vt:lpstr>
      <vt:lpstr>在导入文件时，所有没有任何缩进的代码都会被执行一遍</vt:lpstr>
      <vt:lpstr>PowerPoint 演示文稿</vt:lpstr>
      <vt:lpstr>包（package）</vt:lpstr>
      <vt:lpstr>文件</vt:lpstr>
      <vt:lpstr>PowerPoint 演示文稿</vt:lpstr>
      <vt:lpstr>复制文件</vt:lpstr>
      <vt:lpstr>文件/目录的常用操作管理</vt:lpstr>
      <vt:lpstr>eval 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模块  (每个独立的文件都是一个模块）</dc:title>
  <dc:creator/>
  <cp:lastModifiedBy>咕嘟咕嘟可乐</cp:lastModifiedBy>
  <cp:revision>7</cp:revision>
  <dcterms:created xsi:type="dcterms:W3CDTF">2023-04-15T10:26:00Z</dcterms:created>
  <dcterms:modified xsi:type="dcterms:W3CDTF">2023-04-19T11:48:26Z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772325CF20424C4699CA6D7176DD0BC6</vt:lpwstr>
  </property>
</Properties>
</file>