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8" r:id="rId4"/>
    <p:sldId id="257" r:id="rId5"/>
    <p:sldId id="259" r:id="rId6"/>
    <p:sldId id="260" r:id="rId7"/>
    <p:sldId id="262" r:id="rId8"/>
    <p:sldId id="263" r:id="rId9"/>
    <p:sldId id="268" r:id="rId10"/>
    <p:sldId id="269" r:id="rId11"/>
    <p:sldId id="270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image" Target="../media/image9.pn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实例</a:t>
            </a:r>
            <a:endParaRPr lang="zh-CN" altLang="en-US"/>
          </a:p>
        </p:txBody>
      </p:sp>
      <p:pic>
        <p:nvPicPr>
          <p:cNvPr id="4" name="内容占位符 3" descr="capture_2023040916563212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89910" y="334010"/>
            <a:ext cx="5702300" cy="63252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77185" y="2012950"/>
            <a:ext cx="5262880" cy="8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1938655"/>
          </a:xfrm>
        </p:spPr>
        <p:txBody>
          <a:bodyPr>
            <a:normAutofit lnSpcReduction="10000"/>
          </a:bodyPr>
          <a:p>
            <a:r>
              <a:rPr lang="zh-CN" altLang="en-US" sz="2000" b="1">
                <a:solidFill>
                  <a:srgbClr val="0070C0"/>
                </a:solidFill>
              </a:rPr>
              <a:t>异常的传递性</a:t>
            </a:r>
            <a:r>
              <a:rPr lang="zh-CN" altLang="en-US"/>
              <a:t>：程序错误，会一层一层</a:t>
            </a:r>
            <a:r>
              <a:rPr lang="en-US" altLang="zh-CN"/>
              <a:t>“</a:t>
            </a:r>
            <a:r>
              <a:rPr lang="zh-CN" altLang="en-US"/>
              <a:t>函数</a:t>
            </a:r>
            <a:r>
              <a:rPr lang="en-US" altLang="zh-CN"/>
              <a:t>/</a:t>
            </a:r>
            <a:r>
              <a:rPr lang="zh-CN" altLang="en-US"/>
              <a:t>方法</a:t>
            </a:r>
            <a:r>
              <a:rPr lang="en-US" altLang="zh-CN"/>
              <a:t>”</a:t>
            </a:r>
            <a:r>
              <a:rPr lang="zh-CN" altLang="en-US"/>
              <a:t>的调用方，若直到主函数都为给出解决办法，程序终止。</a:t>
            </a:r>
            <a:r>
              <a:rPr lang="zh-CN" altLang="en-US" sz="2000" b="1">
                <a:solidFill>
                  <a:srgbClr val="0070C0"/>
                </a:solidFill>
              </a:rPr>
              <a:t>应用：在主程序中捕获异常，减少代码量</a:t>
            </a:r>
            <a:endParaRPr lang="zh-CN" altLang="en-US" sz="2000" b="1">
              <a:solidFill>
                <a:srgbClr val="0070C0"/>
              </a:solidFill>
            </a:endParaRPr>
          </a:p>
          <a:p>
            <a:r>
              <a:rPr lang="zh-CN" altLang="en-US" sz="2000" b="1">
                <a:solidFill>
                  <a:srgbClr val="0070C0"/>
                </a:solidFill>
              </a:rPr>
              <a:t>主动抛出异常：</a:t>
            </a:r>
            <a:r>
              <a:rPr lang="en-US" altLang="zh-CN">
                <a:solidFill>
                  <a:srgbClr val="002060"/>
                </a:solidFill>
              </a:rPr>
              <a:t>1.</a:t>
            </a:r>
            <a:r>
              <a:rPr lang="zh-CN" altLang="en-US">
                <a:solidFill>
                  <a:srgbClr val="002060"/>
                </a:solidFill>
              </a:rPr>
              <a:t>创建一个</a:t>
            </a:r>
            <a:r>
              <a:rPr lang="en-US" altLang="zh-CN" b="1">
                <a:solidFill>
                  <a:srgbClr val="002060"/>
                </a:solidFill>
              </a:rPr>
              <a:t>Exception</a:t>
            </a:r>
            <a:r>
              <a:rPr lang="zh-CN" altLang="en-US">
                <a:solidFill>
                  <a:srgbClr val="002060"/>
                </a:solidFill>
              </a:rPr>
              <a:t>（</a:t>
            </a:r>
            <a:r>
              <a:rPr lang="en-US" altLang="zh-CN">
                <a:solidFill>
                  <a:srgbClr val="002060"/>
                </a:solidFill>
              </a:rPr>
              <a:t>Python</a:t>
            </a:r>
            <a:r>
              <a:rPr lang="zh-CN" altLang="en-US">
                <a:solidFill>
                  <a:srgbClr val="002060"/>
                </a:solidFill>
              </a:rPr>
              <a:t>提供的异常类）的对象；</a:t>
            </a:r>
            <a:r>
              <a:rPr lang="en-US" altLang="zh-CN">
                <a:solidFill>
                  <a:srgbClr val="002060"/>
                </a:solidFill>
              </a:rPr>
              <a:t>2.</a:t>
            </a:r>
            <a:r>
              <a:rPr lang="zh-CN" altLang="en-US">
                <a:solidFill>
                  <a:srgbClr val="002060"/>
                </a:solidFill>
              </a:rPr>
              <a:t>使用</a:t>
            </a:r>
            <a:r>
              <a:rPr lang="en-US" altLang="zh-CN" b="1">
                <a:solidFill>
                  <a:srgbClr val="002060"/>
                </a:solidFill>
              </a:rPr>
              <a:t>raise </a:t>
            </a:r>
            <a:r>
              <a:rPr lang="zh-CN" altLang="en-US" b="1">
                <a:solidFill>
                  <a:srgbClr val="002060"/>
                </a:solidFill>
              </a:rPr>
              <a:t>关键字</a:t>
            </a:r>
            <a:r>
              <a:rPr lang="zh-CN" altLang="en-US">
                <a:solidFill>
                  <a:srgbClr val="002060"/>
                </a:solidFill>
              </a:rPr>
              <a:t>抛出异常对象</a:t>
            </a:r>
            <a:endParaRPr lang="zh-CN" altLang="en-US">
              <a:solidFill>
                <a:srgbClr val="002060"/>
              </a:solidFill>
            </a:endParaRPr>
          </a:p>
          <a:p>
            <a:endParaRPr lang="zh-CN" altLang="en-US" sz="200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zh-CN" altLang="en-US" sz="3600" b="1">
              <a:solidFill>
                <a:srgbClr val="00206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330" y="333502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模块</a:t>
            </a:r>
            <a:endParaRPr lang="zh-CN" altLang="en-US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608330" y="4239260"/>
            <a:ext cx="7420610" cy="160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以扩展名</a:t>
            </a:r>
            <a:r>
              <a:rPr lang="en-US" altLang="zh-CN"/>
              <a:t>py</a:t>
            </a:r>
            <a:r>
              <a:rPr lang="zh-CN" altLang="en-US"/>
              <a:t>结尾的</a:t>
            </a:r>
            <a:r>
              <a:rPr lang="en-US" altLang="zh-CN"/>
              <a:t>Python</a:t>
            </a:r>
            <a:r>
              <a:rPr lang="zh-CN" altLang="en-US"/>
              <a:t>源代码文件都是一个</a:t>
            </a:r>
            <a:r>
              <a:rPr lang="zh-CN" altLang="en-US" b="1"/>
              <a:t>模块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导入：</a:t>
            </a:r>
            <a:endParaRPr lang="zh-CN" altLang="en-US" b="1"/>
          </a:p>
          <a:p>
            <a:pPr indent="0">
              <a:buFont typeface="Wingdings" panose="05000000000000000000" charset="0"/>
              <a:buNone/>
            </a:pPr>
            <a:r>
              <a:rPr lang="en-US" altLang="zh-CN" b="1"/>
              <a:t>        </a:t>
            </a:r>
            <a:r>
              <a:rPr lang="en-US" altLang="zh-CN" sz="2000"/>
              <a:t> import </a:t>
            </a:r>
            <a:r>
              <a:rPr lang="zh-CN" altLang="en-US" sz="2000"/>
              <a:t>模块名</a:t>
            </a:r>
            <a:r>
              <a:rPr lang="en-US" altLang="zh-CN" sz="2000"/>
              <a:t>1</a:t>
            </a:r>
            <a:endParaRPr lang="en-US" altLang="zh-CN" sz="200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/>
              <a:t>         import</a:t>
            </a:r>
            <a:r>
              <a:rPr lang="zh-CN" altLang="en-US" sz="2000"/>
              <a:t>模块名</a:t>
            </a:r>
            <a:r>
              <a:rPr lang="en-US" altLang="zh-CN" sz="2000"/>
              <a:t>2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“</a:t>
            </a:r>
            <a:r>
              <a:rPr lang="zh-CN" altLang="en-US" sz="2000"/>
              <a:t>模块名</a:t>
            </a:r>
            <a:r>
              <a:rPr lang="en-US" altLang="zh-CN" sz="2000"/>
              <a:t>.”  </a:t>
            </a:r>
            <a:r>
              <a:rPr lang="zh-CN" altLang="en-US" sz="2000"/>
              <a:t>使用模块提供的工具</a:t>
            </a:r>
            <a:r>
              <a:rPr lang="en-US" altLang="zh-CN" sz="2000"/>
              <a:t>——</a:t>
            </a:r>
            <a:r>
              <a:rPr lang="zh-CN" altLang="en-US" sz="2000"/>
              <a:t>全局变量，函数，类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</a:t>
            </a:r>
            <a:r>
              <a:rPr lang="en-US" altLang="zh-CN"/>
              <a:t> </a:t>
            </a:r>
            <a:r>
              <a:rPr lang="zh-CN" altLang="en-US"/>
              <a:t>类对象</a:t>
            </a:r>
            <a:r>
              <a:rPr lang="en-US" altLang="zh-CN"/>
              <a:t> </a:t>
            </a:r>
            <a:r>
              <a:rPr lang="zh-CN" altLang="en-US"/>
              <a:t>中定义的</a:t>
            </a:r>
            <a:r>
              <a:rPr lang="en-US" altLang="zh-CN"/>
              <a:t>  </a:t>
            </a:r>
            <a:r>
              <a:rPr lang="zh-CN" altLang="en-US"/>
              <a:t>属性，通常用于记录与</a:t>
            </a:r>
            <a:r>
              <a:rPr lang="en-US" altLang="zh-CN"/>
              <a:t> </a:t>
            </a:r>
            <a:r>
              <a:rPr lang="zh-CN" altLang="en-US"/>
              <a:t>类</a:t>
            </a:r>
            <a:r>
              <a:rPr lang="en-US" altLang="zh-CN"/>
              <a:t> </a:t>
            </a:r>
            <a:r>
              <a:rPr lang="zh-CN" altLang="en-US"/>
              <a:t>相关的特征。</a:t>
            </a:r>
            <a:endParaRPr lang="zh-CN" altLang="en-US"/>
          </a:p>
          <a:p>
            <a:r>
              <a:rPr lang="zh-CN" altLang="en-US"/>
              <a:t>直接使用赋值语句，定义类属性</a:t>
            </a:r>
            <a:endParaRPr lang="zh-CN" altLang="en-US"/>
          </a:p>
          <a:p>
            <a:r>
              <a:rPr lang="zh-CN" altLang="en-US"/>
              <a:t>访问方法：类名</a:t>
            </a:r>
            <a:r>
              <a:rPr lang="en-US" altLang="zh-CN"/>
              <a:t>.</a:t>
            </a:r>
            <a:r>
              <a:rPr lang="zh-CN" altLang="en-US"/>
              <a:t>类属性</a:t>
            </a:r>
            <a:r>
              <a:rPr lang="en-US" altLang="zh-CN"/>
              <a:t>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示例</a:t>
            </a:r>
            <a:endParaRPr lang="zh-CN" altLang="en-US"/>
          </a:p>
          <a:p>
            <a:r>
              <a:rPr lang="zh-CN" altLang="en-US"/>
              <a:t>定义一个工具类，</a:t>
            </a:r>
            <a:endParaRPr lang="zh-CN" altLang="en-US"/>
          </a:p>
          <a:p>
            <a:r>
              <a:rPr lang="zh-CN" altLang="en-US"/>
              <a:t>每个工具有自己的</a:t>
            </a:r>
            <a:r>
              <a:rPr lang="en-US" altLang="zh-CN"/>
              <a:t>name</a:t>
            </a:r>
            <a:endParaRPr lang="en-US" altLang="zh-CN"/>
          </a:p>
          <a:p>
            <a:r>
              <a:rPr lang="zh-CN" altLang="en-US"/>
              <a:t>需求</a:t>
            </a:r>
            <a:r>
              <a:rPr lang="en-US" altLang="zh-CN"/>
              <a:t>——</a:t>
            </a:r>
            <a:r>
              <a:rPr lang="zh-CN" altLang="en-US"/>
              <a:t>知道使用这个类创建了多少个工具对象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capture_202304091610181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0640" y="1638935"/>
            <a:ext cx="3861435" cy="4759960"/>
          </a:xfrm>
          <a:prstGeom prst="rect">
            <a:avLst/>
          </a:prstGeom>
        </p:spPr>
      </p:pic>
      <p:sp>
        <p:nvSpPr>
          <p:cNvPr id="7" name="燕尾形箭头 6"/>
          <p:cNvSpPr/>
          <p:nvPr/>
        </p:nvSpPr>
        <p:spPr>
          <a:xfrm>
            <a:off x="5269865" y="2232025"/>
            <a:ext cx="2621915" cy="2590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类方法的定义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@classmethod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def </a:t>
            </a:r>
            <a:r>
              <a:rPr lang="zh-CN" altLang="en-US"/>
              <a:t>类方法名（</a:t>
            </a:r>
            <a:r>
              <a:rPr lang="en-US" altLang="zh-CN"/>
              <a:t>cls):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pass</a:t>
            </a:r>
            <a:endParaRPr lang="en-US" altLang="zh-CN"/>
          </a:p>
          <a:p>
            <a:pPr lvl="0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类方法需要使用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修饰器</a:t>
            </a: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 @classmethod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来标识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类方法的第一个参数是</a:t>
            </a: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 cls. 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通过类名调用类方法时，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不需要传递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cls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参数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可通过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”cls.”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来调用属性和方法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 descr="capture_2023040916101816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49160" y="1314450"/>
            <a:ext cx="4003675" cy="4935855"/>
          </a:xfrm>
          <a:prstGeom prst="rect">
            <a:avLst/>
          </a:prstGeom>
        </p:spPr>
      </p:pic>
      <p:sp>
        <p:nvSpPr>
          <p:cNvPr id="10" name="圆角右箭头 9"/>
          <p:cNvSpPr/>
          <p:nvPr/>
        </p:nvSpPr>
        <p:spPr>
          <a:xfrm>
            <a:off x="5916295" y="2510155"/>
            <a:ext cx="1569085" cy="536575"/>
          </a:xfrm>
          <a:prstGeom prst="bentArrow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0246995" y="3237865"/>
            <a:ext cx="1037590" cy="177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7081520" y="5748655"/>
            <a:ext cx="2376170" cy="843915"/>
          </a:xfrm>
          <a:custGeom>
            <a:avLst/>
            <a:gdLst>
              <a:gd name="connisteX0" fmla="*/ 2021487 w 2376311"/>
              <a:gd name="connsiteY0" fmla="*/ 1693 h 843773"/>
              <a:gd name="connisteX1" fmla="*/ 1951637 w 2376311"/>
              <a:gd name="connsiteY1" fmla="*/ 1693 h 843773"/>
              <a:gd name="connisteX2" fmla="*/ 1881787 w 2376311"/>
              <a:gd name="connsiteY2" fmla="*/ 1693 h 843773"/>
              <a:gd name="connisteX3" fmla="*/ 1801777 w 2376311"/>
              <a:gd name="connsiteY3" fmla="*/ 1693 h 843773"/>
              <a:gd name="connisteX4" fmla="*/ 1722402 w 2376311"/>
              <a:gd name="connsiteY4" fmla="*/ 1693 h 843773"/>
              <a:gd name="connisteX5" fmla="*/ 1652552 w 2376311"/>
              <a:gd name="connsiteY5" fmla="*/ 1693 h 843773"/>
              <a:gd name="connisteX6" fmla="*/ 1582702 w 2376311"/>
              <a:gd name="connsiteY6" fmla="*/ 1693 h 843773"/>
              <a:gd name="connisteX7" fmla="*/ 1512852 w 2376311"/>
              <a:gd name="connsiteY7" fmla="*/ 22013 h 843773"/>
              <a:gd name="connisteX8" fmla="*/ 1423317 w 2376311"/>
              <a:gd name="connsiteY8" fmla="*/ 41698 h 843773"/>
              <a:gd name="connisteX9" fmla="*/ 1353467 w 2376311"/>
              <a:gd name="connsiteY9" fmla="*/ 51858 h 843773"/>
              <a:gd name="connisteX10" fmla="*/ 1283617 w 2376311"/>
              <a:gd name="connsiteY10" fmla="*/ 71543 h 843773"/>
              <a:gd name="connisteX11" fmla="*/ 1173762 w 2376311"/>
              <a:gd name="connsiteY11" fmla="*/ 91863 h 843773"/>
              <a:gd name="connisteX12" fmla="*/ 1103912 w 2376311"/>
              <a:gd name="connsiteY12" fmla="*/ 101388 h 843773"/>
              <a:gd name="connisteX13" fmla="*/ 1024537 w 2376311"/>
              <a:gd name="connsiteY13" fmla="*/ 111548 h 843773"/>
              <a:gd name="connisteX14" fmla="*/ 944527 w 2376311"/>
              <a:gd name="connsiteY14" fmla="*/ 111548 h 843773"/>
              <a:gd name="connisteX15" fmla="*/ 865152 w 2376311"/>
              <a:gd name="connsiteY15" fmla="*/ 111548 h 843773"/>
              <a:gd name="connisteX16" fmla="*/ 795302 w 2376311"/>
              <a:gd name="connsiteY16" fmla="*/ 111548 h 843773"/>
              <a:gd name="connisteX17" fmla="*/ 725452 w 2376311"/>
              <a:gd name="connsiteY17" fmla="*/ 111548 h 843773"/>
              <a:gd name="connisteX18" fmla="*/ 655602 w 2376311"/>
              <a:gd name="connsiteY18" fmla="*/ 111548 h 843773"/>
              <a:gd name="connisteX19" fmla="*/ 585752 w 2376311"/>
              <a:gd name="connsiteY19" fmla="*/ 111548 h 843773"/>
              <a:gd name="connisteX20" fmla="*/ 496217 w 2376311"/>
              <a:gd name="connsiteY20" fmla="*/ 111548 h 843773"/>
              <a:gd name="connisteX21" fmla="*/ 406682 w 2376311"/>
              <a:gd name="connsiteY21" fmla="*/ 111548 h 843773"/>
              <a:gd name="connisteX22" fmla="*/ 326672 w 2376311"/>
              <a:gd name="connsiteY22" fmla="*/ 111548 h 843773"/>
              <a:gd name="connisteX23" fmla="*/ 256822 w 2376311"/>
              <a:gd name="connsiteY23" fmla="*/ 111548 h 843773"/>
              <a:gd name="connisteX24" fmla="*/ 157127 w 2376311"/>
              <a:gd name="connsiteY24" fmla="*/ 111548 h 843773"/>
              <a:gd name="connisteX25" fmla="*/ 87277 w 2376311"/>
              <a:gd name="connsiteY25" fmla="*/ 111548 h 843773"/>
              <a:gd name="connisteX26" fmla="*/ 27587 w 2376311"/>
              <a:gd name="connsiteY26" fmla="*/ 181398 h 843773"/>
              <a:gd name="connisteX27" fmla="*/ 7902 w 2376311"/>
              <a:gd name="connsiteY27" fmla="*/ 270933 h 843773"/>
              <a:gd name="connisteX28" fmla="*/ 7902 w 2376311"/>
              <a:gd name="connsiteY28" fmla="*/ 350943 h 843773"/>
              <a:gd name="connisteX29" fmla="*/ 7902 w 2376311"/>
              <a:gd name="connsiteY29" fmla="*/ 440478 h 843773"/>
              <a:gd name="connisteX30" fmla="*/ 7902 w 2376311"/>
              <a:gd name="connsiteY30" fmla="*/ 510328 h 843773"/>
              <a:gd name="connisteX31" fmla="*/ 7902 w 2376311"/>
              <a:gd name="connsiteY31" fmla="*/ 580178 h 843773"/>
              <a:gd name="connisteX32" fmla="*/ 7902 w 2376311"/>
              <a:gd name="connsiteY32" fmla="*/ 650028 h 843773"/>
              <a:gd name="connisteX33" fmla="*/ 97437 w 2376311"/>
              <a:gd name="connsiteY33" fmla="*/ 719878 h 843773"/>
              <a:gd name="connisteX34" fmla="*/ 167287 w 2376311"/>
              <a:gd name="connsiteY34" fmla="*/ 759248 h 843773"/>
              <a:gd name="connisteX35" fmla="*/ 256822 w 2376311"/>
              <a:gd name="connsiteY35" fmla="*/ 789728 h 843773"/>
              <a:gd name="connisteX36" fmla="*/ 336832 w 2376311"/>
              <a:gd name="connsiteY36" fmla="*/ 799253 h 843773"/>
              <a:gd name="connisteX37" fmla="*/ 406682 w 2376311"/>
              <a:gd name="connsiteY37" fmla="*/ 809413 h 843773"/>
              <a:gd name="connisteX38" fmla="*/ 496217 w 2376311"/>
              <a:gd name="connsiteY38" fmla="*/ 809413 h 843773"/>
              <a:gd name="connisteX39" fmla="*/ 595912 w 2376311"/>
              <a:gd name="connsiteY39" fmla="*/ 829098 h 843773"/>
              <a:gd name="connisteX40" fmla="*/ 665762 w 2376311"/>
              <a:gd name="connsiteY40" fmla="*/ 829098 h 843773"/>
              <a:gd name="connisteX41" fmla="*/ 865152 w 2376311"/>
              <a:gd name="connsiteY41" fmla="*/ 839258 h 843773"/>
              <a:gd name="connisteX42" fmla="*/ 944527 w 2376311"/>
              <a:gd name="connsiteY42" fmla="*/ 839258 h 843773"/>
              <a:gd name="connisteX43" fmla="*/ 1014377 w 2376311"/>
              <a:gd name="connsiteY43" fmla="*/ 839258 h 843773"/>
              <a:gd name="connisteX44" fmla="*/ 1084227 w 2376311"/>
              <a:gd name="connsiteY44" fmla="*/ 839258 h 843773"/>
              <a:gd name="connisteX45" fmla="*/ 1154077 w 2376311"/>
              <a:gd name="connsiteY45" fmla="*/ 839258 h 843773"/>
              <a:gd name="connisteX46" fmla="*/ 1223927 w 2376311"/>
              <a:gd name="connsiteY46" fmla="*/ 839258 h 843773"/>
              <a:gd name="connisteX47" fmla="*/ 1293777 w 2376311"/>
              <a:gd name="connsiteY47" fmla="*/ 839258 h 843773"/>
              <a:gd name="connisteX48" fmla="*/ 1383312 w 2376311"/>
              <a:gd name="connsiteY48" fmla="*/ 839258 h 843773"/>
              <a:gd name="connisteX49" fmla="*/ 1453162 w 2376311"/>
              <a:gd name="connsiteY49" fmla="*/ 839258 h 843773"/>
              <a:gd name="connisteX50" fmla="*/ 1523012 w 2376311"/>
              <a:gd name="connsiteY50" fmla="*/ 839258 h 843773"/>
              <a:gd name="connisteX51" fmla="*/ 1592862 w 2376311"/>
              <a:gd name="connsiteY51" fmla="*/ 839258 h 843773"/>
              <a:gd name="connisteX52" fmla="*/ 1662077 w 2376311"/>
              <a:gd name="connsiteY52" fmla="*/ 839258 h 843773"/>
              <a:gd name="connisteX53" fmla="*/ 1742087 w 2376311"/>
              <a:gd name="connsiteY53" fmla="*/ 839258 h 843773"/>
              <a:gd name="connisteX54" fmla="*/ 1831622 w 2376311"/>
              <a:gd name="connsiteY54" fmla="*/ 839258 h 843773"/>
              <a:gd name="connisteX55" fmla="*/ 1921792 w 2376311"/>
              <a:gd name="connsiteY55" fmla="*/ 839258 h 843773"/>
              <a:gd name="connisteX56" fmla="*/ 2001167 w 2376311"/>
              <a:gd name="connsiteY56" fmla="*/ 839258 h 843773"/>
              <a:gd name="connisteX57" fmla="*/ 2071017 w 2376311"/>
              <a:gd name="connsiteY57" fmla="*/ 839258 h 843773"/>
              <a:gd name="connisteX58" fmla="*/ 2160552 w 2376311"/>
              <a:gd name="connsiteY58" fmla="*/ 789728 h 843773"/>
              <a:gd name="connisteX59" fmla="*/ 2220877 w 2376311"/>
              <a:gd name="connsiteY59" fmla="*/ 719878 h 843773"/>
              <a:gd name="connisteX60" fmla="*/ 2290092 w 2376311"/>
              <a:gd name="connsiteY60" fmla="*/ 650028 h 843773"/>
              <a:gd name="connisteX61" fmla="*/ 2330097 w 2376311"/>
              <a:gd name="connsiteY61" fmla="*/ 580178 h 843773"/>
              <a:gd name="connisteX62" fmla="*/ 2350417 w 2376311"/>
              <a:gd name="connsiteY62" fmla="*/ 510328 h 843773"/>
              <a:gd name="connisteX63" fmla="*/ 2370102 w 2376311"/>
              <a:gd name="connsiteY63" fmla="*/ 440478 h 843773"/>
              <a:gd name="connisteX64" fmla="*/ 2370102 w 2376311"/>
              <a:gd name="connsiteY64" fmla="*/ 370628 h 843773"/>
              <a:gd name="connisteX65" fmla="*/ 2370102 w 2376311"/>
              <a:gd name="connsiteY65" fmla="*/ 300778 h 843773"/>
              <a:gd name="connisteX66" fmla="*/ 2370102 w 2376311"/>
              <a:gd name="connsiteY66" fmla="*/ 230928 h 843773"/>
              <a:gd name="connisteX67" fmla="*/ 2370102 w 2376311"/>
              <a:gd name="connsiteY67" fmla="*/ 161713 h 843773"/>
              <a:gd name="connisteX68" fmla="*/ 2300252 w 2376311"/>
              <a:gd name="connsiteY68" fmla="*/ 101388 h 843773"/>
              <a:gd name="connisteX69" fmla="*/ 2230402 w 2376311"/>
              <a:gd name="connsiteY69" fmla="*/ 101388 h 843773"/>
              <a:gd name="connisteX70" fmla="*/ 2151027 w 2376311"/>
              <a:gd name="connsiteY70" fmla="*/ 91863 h 843773"/>
              <a:gd name="connisteX71" fmla="*/ 2081177 w 2376311"/>
              <a:gd name="connsiteY71" fmla="*/ 81703 h 84377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</a:cxnLst>
            <a:rect l="l" t="t" r="r" b="b"/>
            <a:pathLst>
              <a:path w="2376311" h="843774">
                <a:moveTo>
                  <a:pt x="2021487" y="1693"/>
                </a:moveTo>
                <a:cubicBezTo>
                  <a:pt x="2008787" y="1693"/>
                  <a:pt x="1979577" y="1693"/>
                  <a:pt x="1951637" y="1693"/>
                </a:cubicBezTo>
                <a:cubicBezTo>
                  <a:pt x="1923697" y="1693"/>
                  <a:pt x="1911632" y="1693"/>
                  <a:pt x="1881787" y="1693"/>
                </a:cubicBezTo>
                <a:cubicBezTo>
                  <a:pt x="1851942" y="1693"/>
                  <a:pt x="1833527" y="1693"/>
                  <a:pt x="1801777" y="1693"/>
                </a:cubicBezTo>
                <a:cubicBezTo>
                  <a:pt x="1770027" y="1693"/>
                  <a:pt x="1752247" y="1693"/>
                  <a:pt x="1722402" y="1693"/>
                </a:cubicBezTo>
                <a:cubicBezTo>
                  <a:pt x="1692557" y="1693"/>
                  <a:pt x="1680492" y="1693"/>
                  <a:pt x="1652552" y="1693"/>
                </a:cubicBezTo>
                <a:cubicBezTo>
                  <a:pt x="1624612" y="1693"/>
                  <a:pt x="1610642" y="-2117"/>
                  <a:pt x="1582702" y="1693"/>
                </a:cubicBezTo>
                <a:cubicBezTo>
                  <a:pt x="1554762" y="5503"/>
                  <a:pt x="1544602" y="13758"/>
                  <a:pt x="1512852" y="22013"/>
                </a:cubicBezTo>
                <a:cubicBezTo>
                  <a:pt x="1481102" y="30268"/>
                  <a:pt x="1455067" y="35983"/>
                  <a:pt x="1423317" y="41698"/>
                </a:cubicBezTo>
                <a:cubicBezTo>
                  <a:pt x="1391567" y="47413"/>
                  <a:pt x="1381407" y="46143"/>
                  <a:pt x="1353467" y="51858"/>
                </a:cubicBezTo>
                <a:cubicBezTo>
                  <a:pt x="1325527" y="57573"/>
                  <a:pt x="1319812" y="63288"/>
                  <a:pt x="1283617" y="71543"/>
                </a:cubicBezTo>
                <a:cubicBezTo>
                  <a:pt x="1247422" y="79798"/>
                  <a:pt x="1209957" y="86148"/>
                  <a:pt x="1173762" y="91863"/>
                </a:cubicBezTo>
                <a:cubicBezTo>
                  <a:pt x="1137567" y="97578"/>
                  <a:pt x="1133757" y="97578"/>
                  <a:pt x="1103912" y="101388"/>
                </a:cubicBezTo>
                <a:cubicBezTo>
                  <a:pt x="1074067" y="105198"/>
                  <a:pt x="1056287" y="109643"/>
                  <a:pt x="1024537" y="111548"/>
                </a:cubicBezTo>
                <a:cubicBezTo>
                  <a:pt x="992787" y="113453"/>
                  <a:pt x="976277" y="111548"/>
                  <a:pt x="944527" y="111548"/>
                </a:cubicBezTo>
                <a:cubicBezTo>
                  <a:pt x="912777" y="111548"/>
                  <a:pt x="894997" y="111548"/>
                  <a:pt x="865152" y="111548"/>
                </a:cubicBezTo>
                <a:cubicBezTo>
                  <a:pt x="835307" y="111548"/>
                  <a:pt x="823242" y="111548"/>
                  <a:pt x="795302" y="111548"/>
                </a:cubicBezTo>
                <a:cubicBezTo>
                  <a:pt x="767362" y="111548"/>
                  <a:pt x="753392" y="111548"/>
                  <a:pt x="725452" y="111548"/>
                </a:cubicBezTo>
                <a:cubicBezTo>
                  <a:pt x="697512" y="111548"/>
                  <a:pt x="683542" y="111548"/>
                  <a:pt x="655602" y="111548"/>
                </a:cubicBezTo>
                <a:cubicBezTo>
                  <a:pt x="627662" y="111548"/>
                  <a:pt x="617502" y="111548"/>
                  <a:pt x="585752" y="111548"/>
                </a:cubicBezTo>
                <a:cubicBezTo>
                  <a:pt x="554002" y="111548"/>
                  <a:pt x="531777" y="111548"/>
                  <a:pt x="496217" y="111548"/>
                </a:cubicBezTo>
                <a:cubicBezTo>
                  <a:pt x="460657" y="111548"/>
                  <a:pt x="440337" y="111548"/>
                  <a:pt x="406682" y="111548"/>
                </a:cubicBezTo>
                <a:cubicBezTo>
                  <a:pt x="373027" y="111548"/>
                  <a:pt x="356517" y="111548"/>
                  <a:pt x="326672" y="111548"/>
                </a:cubicBezTo>
                <a:cubicBezTo>
                  <a:pt x="296827" y="111548"/>
                  <a:pt x="290477" y="111548"/>
                  <a:pt x="256822" y="111548"/>
                </a:cubicBezTo>
                <a:cubicBezTo>
                  <a:pt x="223167" y="111548"/>
                  <a:pt x="190782" y="111548"/>
                  <a:pt x="157127" y="111548"/>
                </a:cubicBezTo>
                <a:cubicBezTo>
                  <a:pt x="123472" y="111548"/>
                  <a:pt x="113312" y="97578"/>
                  <a:pt x="87277" y="111548"/>
                </a:cubicBezTo>
                <a:cubicBezTo>
                  <a:pt x="61242" y="125518"/>
                  <a:pt x="43462" y="149648"/>
                  <a:pt x="27587" y="181398"/>
                </a:cubicBezTo>
                <a:cubicBezTo>
                  <a:pt x="11712" y="213148"/>
                  <a:pt x="11712" y="237278"/>
                  <a:pt x="7902" y="270933"/>
                </a:cubicBezTo>
                <a:cubicBezTo>
                  <a:pt x="4092" y="304588"/>
                  <a:pt x="7902" y="317288"/>
                  <a:pt x="7902" y="350943"/>
                </a:cubicBezTo>
                <a:cubicBezTo>
                  <a:pt x="7902" y="384598"/>
                  <a:pt x="7902" y="408728"/>
                  <a:pt x="7902" y="440478"/>
                </a:cubicBezTo>
                <a:cubicBezTo>
                  <a:pt x="7902" y="472228"/>
                  <a:pt x="7902" y="482388"/>
                  <a:pt x="7902" y="510328"/>
                </a:cubicBezTo>
                <a:cubicBezTo>
                  <a:pt x="7902" y="538268"/>
                  <a:pt x="7902" y="552238"/>
                  <a:pt x="7902" y="580178"/>
                </a:cubicBezTo>
                <a:cubicBezTo>
                  <a:pt x="7902" y="608118"/>
                  <a:pt x="-9878" y="622088"/>
                  <a:pt x="7902" y="650028"/>
                </a:cubicBezTo>
                <a:cubicBezTo>
                  <a:pt x="25682" y="677968"/>
                  <a:pt x="65687" y="698288"/>
                  <a:pt x="97437" y="719878"/>
                </a:cubicBezTo>
                <a:cubicBezTo>
                  <a:pt x="129187" y="741468"/>
                  <a:pt x="135537" y="745278"/>
                  <a:pt x="167287" y="759248"/>
                </a:cubicBezTo>
                <a:cubicBezTo>
                  <a:pt x="199037" y="773218"/>
                  <a:pt x="223167" y="781473"/>
                  <a:pt x="256822" y="789728"/>
                </a:cubicBezTo>
                <a:cubicBezTo>
                  <a:pt x="290477" y="797983"/>
                  <a:pt x="306987" y="795443"/>
                  <a:pt x="336832" y="799253"/>
                </a:cubicBezTo>
                <a:cubicBezTo>
                  <a:pt x="366677" y="803063"/>
                  <a:pt x="374932" y="807508"/>
                  <a:pt x="406682" y="809413"/>
                </a:cubicBezTo>
                <a:cubicBezTo>
                  <a:pt x="438432" y="811318"/>
                  <a:pt x="458117" y="805603"/>
                  <a:pt x="496217" y="809413"/>
                </a:cubicBezTo>
                <a:cubicBezTo>
                  <a:pt x="534317" y="813223"/>
                  <a:pt x="562257" y="825288"/>
                  <a:pt x="595912" y="829098"/>
                </a:cubicBezTo>
                <a:cubicBezTo>
                  <a:pt x="629567" y="832908"/>
                  <a:pt x="611787" y="827193"/>
                  <a:pt x="665762" y="829098"/>
                </a:cubicBezTo>
                <a:cubicBezTo>
                  <a:pt x="719737" y="831003"/>
                  <a:pt x="809272" y="837353"/>
                  <a:pt x="865152" y="839258"/>
                </a:cubicBezTo>
                <a:cubicBezTo>
                  <a:pt x="921032" y="841163"/>
                  <a:pt x="914682" y="839258"/>
                  <a:pt x="944527" y="839258"/>
                </a:cubicBezTo>
                <a:cubicBezTo>
                  <a:pt x="974372" y="839258"/>
                  <a:pt x="986437" y="839258"/>
                  <a:pt x="1014377" y="839258"/>
                </a:cubicBezTo>
                <a:cubicBezTo>
                  <a:pt x="1042317" y="839258"/>
                  <a:pt x="1056287" y="839258"/>
                  <a:pt x="1084227" y="839258"/>
                </a:cubicBezTo>
                <a:cubicBezTo>
                  <a:pt x="1112167" y="839258"/>
                  <a:pt x="1126137" y="839258"/>
                  <a:pt x="1154077" y="839258"/>
                </a:cubicBezTo>
                <a:cubicBezTo>
                  <a:pt x="1182017" y="839258"/>
                  <a:pt x="1195987" y="839258"/>
                  <a:pt x="1223927" y="839258"/>
                </a:cubicBezTo>
                <a:cubicBezTo>
                  <a:pt x="1251867" y="839258"/>
                  <a:pt x="1262027" y="839258"/>
                  <a:pt x="1293777" y="839258"/>
                </a:cubicBezTo>
                <a:cubicBezTo>
                  <a:pt x="1325527" y="839258"/>
                  <a:pt x="1351562" y="839258"/>
                  <a:pt x="1383312" y="839258"/>
                </a:cubicBezTo>
                <a:cubicBezTo>
                  <a:pt x="1415062" y="839258"/>
                  <a:pt x="1425222" y="839258"/>
                  <a:pt x="1453162" y="839258"/>
                </a:cubicBezTo>
                <a:cubicBezTo>
                  <a:pt x="1481102" y="839258"/>
                  <a:pt x="1495072" y="839258"/>
                  <a:pt x="1523012" y="839258"/>
                </a:cubicBezTo>
                <a:cubicBezTo>
                  <a:pt x="1550952" y="839258"/>
                  <a:pt x="1564922" y="839258"/>
                  <a:pt x="1592862" y="839258"/>
                </a:cubicBezTo>
                <a:cubicBezTo>
                  <a:pt x="1620802" y="839258"/>
                  <a:pt x="1632232" y="839258"/>
                  <a:pt x="1662077" y="839258"/>
                </a:cubicBezTo>
                <a:cubicBezTo>
                  <a:pt x="1691922" y="839258"/>
                  <a:pt x="1708432" y="839258"/>
                  <a:pt x="1742087" y="839258"/>
                </a:cubicBezTo>
                <a:cubicBezTo>
                  <a:pt x="1775742" y="839258"/>
                  <a:pt x="1795427" y="839258"/>
                  <a:pt x="1831622" y="839258"/>
                </a:cubicBezTo>
                <a:cubicBezTo>
                  <a:pt x="1867817" y="839258"/>
                  <a:pt x="1888137" y="839258"/>
                  <a:pt x="1921792" y="839258"/>
                </a:cubicBezTo>
                <a:cubicBezTo>
                  <a:pt x="1955447" y="839258"/>
                  <a:pt x="1971322" y="839258"/>
                  <a:pt x="2001167" y="839258"/>
                </a:cubicBezTo>
                <a:cubicBezTo>
                  <a:pt x="2031012" y="839258"/>
                  <a:pt x="2039267" y="849418"/>
                  <a:pt x="2071017" y="839258"/>
                </a:cubicBezTo>
                <a:cubicBezTo>
                  <a:pt x="2102767" y="829098"/>
                  <a:pt x="2130707" y="813858"/>
                  <a:pt x="2160552" y="789728"/>
                </a:cubicBezTo>
                <a:cubicBezTo>
                  <a:pt x="2190397" y="765598"/>
                  <a:pt x="2194842" y="747818"/>
                  <a:pt x="2220877" y="719878"/>
                </a:cubicBezTo>
                <a:cubicBezTo>
                  <a:pt x="2246912" y="691938"/>
                  <a:pt x="2268502" y="677968"/>
                  <a:pt x="2290092" y="650028"/>
                </a:cubicBezTo>
                <a:cubicBezTo>
                  <a:pt x="2311682" y="622088"/>
                  <a:pt x="2318032" y="608118"/>
                  <a:pt x="2330097" y="580178"/>
                </a:cubicBezTo>
                <a:cubicBezTo>
                  <a:pt x="2342162" y="552238"/>
                  <a:pt x="2342162" y="538268"/>
                  <a:pt x="2350417" y="510328"/>
                </a:cubicBezTo>
                <a:cubicBezTo>
                  <a:pt x="2358672" y="482388"/>
                  <a:pt x="2366292" y="468418"/>
                  <a:pt x="2370102" y="440478"/>
                </a:cubicBezTo>
                <a:cubicBezTo>
                  <a:pt x="2373912" y="412538"/>
                  <a:pt x="2370102" y="398568"/>
                  <a:pt x="2370102" y="370628"/>
                </a:cubicBezTo>
                <a:cubicBezTo>
                  <a:pt x="2370102" y="342688"/>
                  <a:pt x="2370102" y="328718"/>
                  <a:pt x="2370102" y="300778"/>
                </a:cubicBezTo>
                <a:cubicBezTo>
                  <a:pt x="2370102" y="272838"/>
                  <a:pt x="2370102" y="258868"/>
                  <a:pt x="2370102" y="230928"/>
                </a:cubicBezTo>
                <a:cubicBezTo>
                  <a:pt x="2370102" y="202988"/>
                  <a:pt x="2384072" y="187748"/>
                  <a:pt x="2370102" y="161713"/>
                </a:cubicBezTo>
                <a:cubicBezTo>
                  <a:pt x="2356132" y="135678"/>
                  <a:pt x="2328192" y="113453"/>
                  <a:pt x="2300252" y="101388"/>
                </a:cubicBezTo>
                <a:cubicBezTo>
                  <a:pt x="2272312" y="89323"/>
                  <a:pt x="2260247" y="103293"/>
                  <a:pt x="2230402" y="101388"/>
                </a:cubicBezTo>
                <a:cubicBezTo>
                  <a:pt x="2200557" y="99483"/>
                  <a:pt x="2180872" y="95673"/>
                  <a:pt x="2151027" y="91863"/>
                </a:cubicBezTo>
                <a:cubicBezTo>
                  <a:pt x="2121182" y="88053"/>
                  <a:pt x="2093242" y="83608"/>
                  <a:pt x="2081177" y="81703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静态方法</a:t>
            </a:r>
            <a:endParaRPr lang="zh-CN" altLang="en-US"/>
          </a:p>
        </p:txBody>
      </p:sp>
      <p:pic>
        <p:nvPicPr>
          <p:cNvPr id="4" name="内容占位符 3" descr="capture_2023040916321008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0085" y="1573530"/>
            <a:ext cx="4695190" cy="2806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6250" y="4562475"/>
            <a:ext cx="5258435" cy="2132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调用静态方法：</a:t>
            </a:r>
            <a:r>
              <a:rPr lang="en-US" altLang="zh-CN"/>
              <a:t>  </a:t>
            </a: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类名</a:t>
            </a:r>
            <a:r>
              <a:rPr lang="en-US" altLang="zh-CN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.</a:t>
            </a:r>
            <a:endParaRPr lang="en-US" altLang="zh-CN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6" name="图片 5" descr="capture_202304091640305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740" y="866775"/>
            <a:ext cx="4767580" cy="570865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650230" y="2253615"/>
            <a:ext cx="1597025" cy="137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734685" y="3005455"/>
            <a:ext cx="1466850" cy="12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04205" y="18078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静态方法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19140" y="27444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类方法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一</a:t>
            </a:r>
            <a:r>
              <a:rPr lang="en-US" altLang="zh-CN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 </a:t>
            </a: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单例设计模式</a:t>
            </a:r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（例如：工作日志，全员都用同一个日志记录）</a:t>
            </a: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lvl="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目的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---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让类创建的对象，在系统中只有唯一一个实例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每一次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类名（）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返回的对象，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内存地址是相同的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b="1">
                <a:solidFill>
                  <a:srgbClr val="0070C0"/>
                </a:solidFill>
              </a:rPr>
              <a:t>二</a:t>
            </a:r>
            <a:r>
              <a:rPr lang="en-US" altLang="zh-CN" b="1">
                <a:solidFill>
                  <a:srgbClr val="0070C0"/>
                </a:solidFill>
              </a:rPr>
              <a:t>    __new__ </a:t>
            </a:r>
            <a:r>
              <a:rPr lang="zh-CN" altLang="en-US" b="1">
                <a:solidFill>
                  <a:srgbClr val="0070C0"/>
                </a:solidFill>
              </a:rPr>
              <a:t>方法</a:t>
            </a:r>
            <a:endParaRPr lang="zh-CN" altLang="en-US" b="1">
              <a:solidFill>
                <a:srgbClr val="0070C0"/>
              </a:solidFill>
            </a:endParaRPr>
          </a:p>
          <a:p>
            <a:pPr marL="0" lvl="0" indent="0">
              <a:buNone/>
            </a:pPr>
            <a:r>
              <a:rPr lang="zh-CN" altLang="en-US">
                <a:solidFill>
                  <a:srgbClr val="002060"/>
                </a:solidFill>
                <a:sym typeface="+mn-ea"/>
              </a:rPr>
              <a:t>用</a:t>
            </a:r>
            <a:r>
              <a:rPr lang="zh-CN" altLang="en-US" b="1">
                <a:solidFill>
                  <a:srgbClr val="002060"/>
                </a:solidFill>
                <a:sym typeface="+mn-ea"/>
              </a:rPr>
              <a:t>类名（）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创建对象时，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Python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解释器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 </a:t>
            </a:r>
            <a:r>
              <a:rPr lang="zh-CN" altLang="en-US" b="1">
                <a:solidFill>
                  <a:srgbClr val="002060"/>
                </a:solidFill>
                <a:sym typeface="+mn-ea"/>
              </a:rPr>
              <a:t>首先</a:t>
            </a:r>
            <a:r>
              <a:rPr lang="en-US" altLang="zh-CN" b="1">
                <a:solidFill>
                  <a:srgbClr val="002060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会调用</a:t>
            </a:r>
            <a:r>
              <a:rPr lang="en-US" altLang="zh-CN" b="1">
                <a:solidFill>
                  <a:srgbClr val="002060"/>
                </a:solidFill>
                <a:sym typeface="+mn-ea"/>
              </a:rPr>
              <a:t>__new__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方法为对象分配空间</a:t>
            </a:r>
            <a:endParaRPr lang="zh-CN" altLang="en-US">
              <a:solidFill>
                <a:srgbClr val="002060"/>
              </a:solidFill>
              <a:sym typeface="+mn-ea"/>
            </a:endParaRPr>
          </a:p>
          <a:p>
            <a:pPr marL="0" lvl="0" indent="0">
              <a:buNone/>
            </a:pPr>
            <a:r>
              <a:rPr lang="zh-CN" altLang="en-US">
                <a:solidFill>
                  <a:srgbClr val="002060"/>
                </a:solidFill>
                <a:sym typeface="+mn-ea"/>
              </a:rPr>
              <a:t>主要作用：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1.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在内存中为对象</a:t>
            </a:r>
            <a:r>
              <a:rPr lang="zh-CN" altLang="en-US" b="1">
                <a:solidFill>
                  <a:srgbClr val="002060"/>
                </a:solidFill>
                <a:sym typeface="+mn-ea"/>
              </a:rPr>
              <a:t>分配空间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；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2.</a:t>
            </a:r>
            <a:r>
              <a:rPr lang="zh-CN" altLang="en-US" b="1">
                <a:solidFill>
                  <a:srgbClr val="002060"/>
                </a:solidFill>
                <a:sym typeface="+mn-ea"/>
              </a:rPr>
              <a:t>返回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对象的引用。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Python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解释器在获得对象的</a:t>
            </a:r>
            <a:r>
              <a:rPr lang="zh-CN" altLang="en-US" b="1">
                <a:solidFill>
                  <a:srgbClr val="002060"/>
                </a:solidFill>
                <a:sym typeface="+mn-ea"/>
              </a:rPr>
              <a:t>引用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后，将引用作为</a:t>
            </a:r>
            <a:r>
              <a:rPr lang="zh-CN" altLang="en-US" b="1">
                <a:solidFill>
                  <a:srgbClr val="002060"/>
                </a:solidFill>
                <a:sym typeface="+mn-ea"/>
              </a:rPr>
              <a:t>第一个参数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，传递给</a:t>
            </a:r>
            <a:r>
              <a:rPr lang="en-US" altLang="zh-CN" b="1">
                <a:solidFill>
                  <a:srgbClr val="002060"/>
                </a:solidFill>
                <a:sym typeface="+mn-ea"/>
              </a:rPr>
              <a:t>__init__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方法</a:t>
            </a:r>
            <a:endParaRPr lang="zh-CN" altLang="en-US">
              <a:solidFill>
                <a:srgbClr val="002060"/>
              </a:solidFill>
              <a:sym typeface="+mn-ea"/>
            </a:endParaRPr>
          </a:p>
          <a:p>
            <a:pPr marL="0" lvl="0" indent="0">
              <a:buNone/>
            </a:pPr>
            <a:endParaRPr lang="zh-CN" altLang="en-US" b="1">
              <a:solidFill>
                <a:srgbClr val="0070C0"/>
              </a:solidFill>
            </a:endParaRPr>
          </a:p>
          <a:p>
            <a:pPr lvl="0"/>
            <a:endParaRPr lang="zh-CN" altLang="en-US">
              <a:solidFill>
                <a:srgbClr val="002060"/>
              </a:solidFill>
            </a:endParaRPr>
          </a:p>
        </p:txBody>
      </p:sp>
      <p:pic>
        <p:nvPicPr>
          <p:cNvPr id="4" name="图片 3" descr="capture_202304091707595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4705985"/>
            <a:ext cx="10891520" cy="17386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capture_2023041216283366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9930" y="417830"/>
            <a:ext cx="5280025" cy="5767705"/>
          </a:xfrm>
          <a:prstGeom prst="rect">
            <a:avLst/>
          </a:prstGeom>
        </p:spPr>
      </p:pic>
      <p:pic>
        <p:nvPicPr>
          <p:cNvPr id="5" name="图片 4" descr="向左箭头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0775" y="1313815"/>
            <a:ext cx="929005" cy="46799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4784090" y="2275840"/>
            <a:ext cx="72517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786630" y="1925320"/>
            <a:ext cx="1670050" cy="354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supper</a:t>
            </a:r>
            <a:r>
              <a:rPr lang="zh-CN" altLang="en-US"/>
              <a:t>（）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13535" y="2991485"/>
            <a:ext cx="786765" cy="7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capture_202304121650020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725" y="545465"/>
            <a:ext cx="5239385" cy="567690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6456680" y="871855"/>
            <a:ext cx="4986020" cy="2195830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10429875" y="5878195"/>
            <a:ext cx="79502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0495280" y="6107430"/>
            <a:ext cx="737870" cy="82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>
            <a:off x="10420985" y="5681345"/>
            <a:ext cx="8890" cy="139065"/>
          </a:xfrm>
          <a:custGeom>
            <a:avLst/>
            <a:gdLst>
              <a:gd name="connisteX0" fmla="*/ 9101 w 9101"/>
              <a:gd name="connsiteY0" fmla="*/ 0 h 139065"/>
              <a:gd name="connisteX1" fmla="*/ 846 w 9101"/>
              <a:gd name="connsiteY1" fmla="*/ 73660 h 139065"/>
              <a:gd name="connisteX2" fmla="*/ 846 w 9101"/>
              <a:gd name="connsiteY2" fmla="*/ 139065 h 1390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9102" h="139065">
                <a:moveTo>
                  <a:pt x="9102" y="0"/>
                </a:moveTo>
                <a:cubicBezTo>
                  <a:pt x="7197" y="13335"/>
                  <a:pt x="2752" y="45720"/>
                  <a:pt x="847" y="73660"/>
                </a:cubicBezTo>
                <a:cubicBezTo>
                  <a:pt x="-1058" y="101600"/>
                  <a:pt x="847" y="127635"/>
                  <a:pt x="847" y="1390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0413365" y="5602605"/>
            <a:ext cx="781685" cy="259080"/>
          </a:xfrm>
          <a:custGeom>
            <a:avLst/>
            <a:gdLst>
              <a:gd name="connisteX0" fmla="*/ 24886 w 781730"/>
              <a:gd name="connsiteY0" fmla="*/ 259080 h 259080"/>
              <a:gd name="connisteX1" fmla="*/ 121 w 781730"/>
              <a:gd name="connsiteY1" fmla="*/ 193675 h 259080"/>
              <a:gd name="connisteX2" fmla="*/ 33141 w 781730"/>
              <a:gd name="connsiteY2" fmla="*/ 128270 h 259080"/>
              <a:gd name="connisteX3" fmla="*/ 57906 w 781730"/>
              <a:gd name="connsiteY3" fmla="*/ 62230 h 259080"/>
              <a:gd name="connisteX4" fmla="*/ 123311 w 781730"/>
              <a:gd name="connsiteY4" fmla="*/ 5080 h 259080"/>
              <a:gd name="connisteX5" fmla="*/ 188716 w 781730"/>
              <a:gd name="connsiteY5" fmla="*/ 5080 h 259080"/>
              <a:gd name="connisteX6" fmla="*/ 254121 w 781730"/>
              <a:gd name="connsiteY6" fmla="*/ 5080 h 259080"/>
              <a:gd name="connisteX7" fmla="*/ 320161 w 781730"/>
              <a:gd name="connsiteY7" fmla="*/ 5080 h 259080"/>
              <a:gd name="connisteX8" fmla="*/ 385566 w 781730"/>
              <a:gd name="connsiteY8" fmla="*/ 5080 h 259080"/>
              <a:gd name="connisteX9" fmla="*/ 450971 w 781730"/>
              <a:gd name="connsiteY9" fmla="*/ 5080 h 259080"/>
              <a:gd name="connisteX10" fmla="*/ 516376 w 781730"/>
              <a:gd name="connsiteY10" fmla="*/ 13335 h 259080"/>
              <a:gd name="connisteX11" fmla="*/ 590036 w 781730"/>
              <a:gd name="connsiteY11" fmla="*/ 29845 h 259080"/>
              <a:gd name="connisteX12" fmla="*/ 656076 w 781730"/>
              <a:gd name="connsiteY12" fmla="*/ 45720 h 259080"/>
              <a:gd name="connisteX13" fmla="*/ 721481 w 781730"/>
              <a:gd name="connsiteY13" fmla="*/ 62230 h 259080"/>
              <a:gd name="connisteX14" fmla="*/ 778631 w 781730"/>
              <a:gd name="connsiteY14" fmla="*/ 144145 h 259080"/>
              <a:gd name="connisteX15" fmla="*/ 770376 w 781730"/>
              <a:gd name="connsiteY15" fmla="*/ 210185 h 2590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</a:cxnLst>
            <a:rect l="l" t="t" r="r" b="b"/>
            <a:pathLst>
              <a:path w="781730" h="259080">
                <a:moveTo>
                  <a:pt x="24887" y="259080"/>
                </a:moveTo>
                <a:cubicBezTo>
                  <a:pt x="19172" y="247015"/>
                  <a:pt x="-1783" y="219710"/>
                  <a:pt x="122" y="193675"/>
                </a:cubicBezTo>
                <a:cubicBezTo>
                  <a:pt x="2027" y="167640"/>
                  <a:pt x="21712" y="154305"/>
                  <a:pt x="33142" y="128270"/>
                </a:cubicBezTo>
                <a:cubicBezTo>
                  <a:pt x="44572" y="102235"/>
                  <a:pt x="40127" y="86995"/>
                  <a:pt x="57907" y="62230"/>
                </a:cubicBezTo>
                <a:cubicBezTo>
                  <a:pt x="75687" y="37465"/>
                  <a:pt x="97277" y="16510"/>
                  <a:pt x="123312" y="5080"/>
                </a:cubicBezTo>
                <a:cubicBezTo>
                  <a:pt x="149347" y="-6350"/>
                  <a:pt x="162682" y="5080"/>
                  <a:pt x="188717" y="5080"/>
                </a:cubicBezTo>
                <a:cubicBezTo>
                  <a:pt x="214752" y="5080"/>
                  <a:pt x="228087" y="5080"/>
                  <a:pt x="254122" y="5080"/>
                </a:cubicBezTo>
                <a:cubicBezTo>
                  <a:pt x="280157" y="5080"/>
                  <a:pt x="294127" y="5080"/>
                  <a:pt x="320162" y="5080"/>
                </a:cubicBezTo>
                <a:cubicBezTo>
                  <a:pt x="346197" y="5080"/>
                  <a:pt x="359532" y="5080"/>
                  <a:pt x="385567" y="5080"/>
                </a:cubicBezTo>
                <a:cubicBezTo>
                  <a:pt x="411602" y="5080"/>
                  <a:pt x="424937" y="3175"/>
                  <a:pt x="450972" y="5080"/>
                </a:cubicBezTo>
                <a:cubicBezTo>
                  <a:pt x="477007" y="6985"/>
                  <a:pt x="488437" y="8255"/>
                  <a:pt x="516377" y="13335"/>
                </a:cubicBezTo>
                <a:cubicBezTo>
                  <a:pt x="544317" y="18415"/>
                  <a:pt x="562097" y="23495"/>
                  <a:pt x="590037" y="29845"/>
                </a:cubicBezTo>
                <a:cubicBezTo>
                  <a:pt x="617977" y="36195"/>
                  <a:pt x="630042" y="39370"/>
                  <a:pt x="656077" y="45720"/>
                </a:cubicBezTo>
                <a:cubicBezTo>
                  <a:pt x="682112" y="52070"/>
                  <a:pt x="696717" y="42545"/>
                  <a:pt x="721482" y="62230"/>
                </a:cubicBezTo>
                <a:cubicBezTo>
                  <a:pt x="746247" y="81915"/>
                  <a:pt x="769107" y="114300"/>
                  <a:pt x="778632" y="144145"/>
                </a:cubicBezTo>
                <a:cubicBezTo>
                  <a:pt x="788157" y="173990"/>
                  <a:pt x="772917" y="198755"/>
                  <a:pt x="770377" y="210185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10442575" y="5901690"/>
            <a:ext cx="791845" cy="205740"/>
          </a:xfrm>
          <a:custGeom>
            <a:avLst/>
            <a:gdLst>
              <a:gd name="connisteX0" fmla="*/ 45318 w 791841"/>
              <a:gd name="connsiteY0" fmla="*/ 205951 h 205951"/>
              <a:gd name="connisteX1" fmla="*/ 4043 w 791841"/>
              <a:gd name="connsiteY1" fmla="*/ 140546 h 205951"/>
              <a:gd name="connisteX2" fmla="*/ 12298 w 791841"/>
              <a:gd name="connsiteY2" fmla="*/ 75141 h 205951"/>
              <a:gd name="connisteX3" fmla="*/ 77703 w 791841"/>
              <a:gd name="connsiteY3" fmla="*/ 25611 h 205951"/>
              <a:gd name="connisteX4" fmla="*/ 143108 w 791841"/>
              <a:gd name="connsiteY4" fmla="*/ 9101 h 205951"/>
              <a:gd name="connisteX5" fmla="*/ 209148 w 791841"/>
              <a:gd name="connsiteY5" fmla="*/ 846 h 205951"/>
              <a:gd name="connisteX6" fmla="*/ 274553 w 791841"/>
              <a:gd name="connsiteY6" fmla="*/ 846 h 205951"/>
              <a:gd name="connisteX7" fmla="*/ 339958 w 791841"/>
              <a:gd name="connsiteY7" fmla="*/ 846 h 205951"/>
              <a:gd name="connisteX8" fmla="*/ 405363 w 791841"/>
              <a:gd name="connsiteY8" fmla="*/ 846 h 205951"/>
              <a:gd name="connisteX9" fmla="*/ 470768 w 791841"/>
              <a:gd name="connsiteY9" fmla="*/ 846 h 205951"/>
              <a:gd name="connisteX10" fmla="*/ 536808 w 791841"/>
              <a:gd name="connsiteY10" fmla="*/ 9101 h 205951"/>
              <a:gd name="connisteX11" fmla="*/ 602213 w 791841"/>
              <a:gd name="connsiteY11" fmla="*/ 17356 h 205951"/>
              <a:gd name="connisteX12" fmla="*/ 667618 w 791841"/>
              <a:gd name="connsiteY12" fmla="*/ 17356 h 205951"/>
              <a:gd name="connisteX13" fmla="*/ 733023 w 791841"/>
              <a:gd name="connsiteY13" fmla="*/ 58631 h 205951"/>
              <a:gd name="connisteX14" fmla="*/ 790808 w 791841"/>
              <a:gd name="connsiteY14" fmla="*/ 124036 h 205951"/>
              <a:gd name="connisteX15" fmla="*/ 766043 w 791841"/>
              <a:gd name="connsiteY15" fmla="*/ 189441 h 20595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</a:cxnLst>
            <a:rect l="l" t="t" r="r" b="b"/>
            <a:pathLst>
              <a:path w="791841" h="205952">
                <a:moveTo>
                  <a:pt x="45319" y="205952"/>
                </a:moveTo>
                <a:cubicBezTo>
                  <a:pt x="37064" y="193887"/>
                  <a:pt x="10394" y="166582"/>
                  <a:pt x="4044" y="140547"/>
                </a:cubicBezTo>
                <a:cubicBezTo>
                  <a:pt x="-2306" y="114512"/>
                  <a:pt x="-2306" y="98002"/>
                  <a:pt x="12299" y="75142"/>
                </a:cubicBezTo>
                <a:cubicBezTo>
                  <a:pt x="26904" y="52282"/>
                  <a:pt x="51669" y="38947"/>
                  <a:pt x="77704" y="25612"/>
                </a:cubicBezTo>
                <a:cubicBezTo>
                  <a:pt x="103739" y="12277"/>
                  <a:pt x="117074" y="14182"/>
                  <a:pt x="143109" y="9102"/>
                </a:cubicBezTo>
                <a:cubicBezTo>
                  <a:pt x="169144" y="4022"/>
                  <a:pt x="183114" y="2752"/>
                  <a:pt x="209149" y="847"/>
                </a:cubicBezTo>
                <a:cubicBezTo>
                  <a:pt x="235184" y="-1058"/>
                  <a:pt x="248519" y="847"/>
                  <a:pt x="274554" y="847"/>
                </a:cubicBezTo>
                <a:cubicBezTo>
                  <a:pt x="300589" y="847"/>
                  <a:pt x="313924" y="847"/>
                  <a:pt x="339959" y="847"/>
                </a:cubicBezTo>
                <a:cubicBezTo>
                  <a:pt x="365994" y="847"/>
                  <a:pt x="379329" y="847"/>
                  <a:pt x="405364" y="847"/>
                </a:cubicBezTo>
                <a:cubicBezTo>
                  <a:pt x="431399" y="847"/>
                  <a:pt x="444734" y="-1058"/>
                  <a:pt x="470769" y="847"/>
                </a:cubicBezTo>
                <a:cubicBezTo>
                  <a:pt x="496804" y="2752"/>
                  <a:pt x="510774" y="5927"/>
                  <a:pt x="536809" y="9102"/>
                </a:cubicBezTo>
                <a:cubicBezTo>
                  <a:pt x="562844" y="12277"/>
                  <a:pt x="576179" y="15452"/>
                  <a:pt x="602214" y="17357"/>
                </a:cubicBezTo>
                <a:cubicBezTo>
                  <a:pt x="628249" y="19262"/>
                  <a:pt x="641584" y="9102"/>
                  <a:pt x="667619" y="17357"/>
                </a:cubicBezTo>
                <a:cubicBezTo>
                  <a:pt x="693654" y="25612"/>
                  <a:pt x="708259" y="37042"/>
                  <a:pt x="733024" y="58632"/>
                </a:cubicBezTo>
                <a:cubicBezTo>
                  <a:pt x="757789" y="80222"/>
                  <a:pt x="784459" y="98002"/>
                  <a:pt x="790809" y="124037"/>
                </a:cubicBezTo>
                <a:cubicBezTo>
                  <a:pt x="797159" y="150072"/>
                  <a:pt x="772394" y="177377"/>
                  <a:pt x="766044" y="189442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只执行一次初始化方法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每次在使用</a:t>
            </a:r>
            <a:r>
              <a:rPr lang="en-US" altLang="zh-CN"/>
              <a:t> “</a:t>
            </a:r>
            <a:r>
              <a:rPr lang="zh-CN" altLang="en-US"/>
              <a:t>类名（）</a:t>
            </a:r>
            <a:r>
              <a:rPr lang="en-US" altLang="zh-CN"/>
              <a:t>”</a:t>
            </a:r>
            <a:r>
              <a:rPr lang="zh-CN" altLang="en-US"/>
              <a:t>创建对象的时候，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Python</a:t>
            </a:r>
            <a:r>
              <a:rPr lang="zh-CN" altLang="en-US"/>
              <a:t>解释器都会自动调用两个方法</a:t>
            </a:r>
            <a:endParaRPr lang="zh-CN" altLang="en-US"/>
          </a:p>
          <a:p>
            <a:r>
              <a:rPr lang="en-US" altLang="zh-CN"/>
              <a:t>__new__  </a:t>
            </a:r>
            <a:r>
              <a:rPr lang="zh-CN" altLang="en-US"/>
              <a:t>分配空间</a:t>
            </a:r>
            <a:endParaRPr lang="en-US" altLang="zh-CN"/>
          </a:p>
          <a:p>
            <a:r>
              <a:rPr lang="en-US" altLang="zh-CN"/>
              <a:t>__init__  </a:t>
            </a:r>
            <a:r>
              <a:rPr lang="zh-CN" altLang="en-US"/>
              <a:t>对象初始化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需求：让初始化动作只执行一次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capture_202304121711087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685" y="2697480"/>
            <a:ext cx="6007735" cy="3552190"/>
          </a:xfrm>
          <a:prstGeom prst="rect">
            <a:avLst/>
          </a:prstGeom>
        </p:spPr>
      </p:pic>
      <p:pic>
        <p:nvPicPr>
          <p:cNvPr id="6" name="图片 5" descr="向右箭头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855" y="3726180"/>
            <a:ext cx="1052195" cy="914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437880" y="4030345"/>
            <a:ext cx="1483995" cy="755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880" y="1388745"/>
            <a:ext cx="11013440" cy="4860925"/>
          </a:xfrm>
        </p:spPr>
        <p:txBody>
          <a:bodyPr>
            <a:normAutofit fontScale="60000"/>
          </a:bodyPr>
          <a:p>
            <a:r>
              <a:rPr lang="zh-CN" altLang="en-US"/>
              <a:t>遇到错误时，停止程序，并提示一些错误信息，这些就是</a:t>
            </a:r>
            <a:r>
              <a:rPr lang="zh-CN" altLang="en-US" b="1"/>
              <a:t>异常</a:t>
            </a:r>
            <a:endParaRPr lang="zh-CN" altLang="en-US"/>
          </a:p>
          <a:p>
            <a:r>
              <a:rPr lang="zh-CN" altLang="en-US"/>
              <a:t>程序停止程序，并提出错误信息这个动作就叫：</a:t>
            </a:r>
            <a:r>
              <a:rPr lang="zh-CN" altLang="en-US" b="1"/>
              <a:t>抛出异常</a:t>
            </a:r>
            <a:endParaRPr lang="zh-CN" altLang="en-US" b="1"/>
          </a:p>
          <a:p>
            <a:r>
              <a:rPr lang="zh-CN" altLang="en-US" b="1"/>
              <a:t>错误类型：</a:t>
            </a:r>
            <a:r>
              <a:rPr lang="en-US" altLang="zh-CN"/>
              <a:t>Python</a:t>
            </a:r>
            <a:r>
              <a:rPr lang="zh-CN" altLang="en-US"/>
              <a:t>解释器抛出异常时，</a:t>
            </a:r>
            <a:r>
              <a:rPr lang="zh-CN" altLang="en-US" b="1"/>
              <a:t>最后一行错误信息的第一个单词，就是错误类型</a:t>
            </a:r>
            <a:endParaRPr lang="zh-CN" altLang="en-US" b="1"/>
          </a:p>
          <a:p>
            <a:endParaRPr lang="zh-CN" altLang="en-US" b="1"/>
          </a:p>
          <a:p>
            <a:pPr marL="0" indent="0">
              <a:buNone/>
            </a:pPr>
            <a:r>
              <a:rPr lang="zh-CN" altLang="en-US" sz="2000" b="1"/>
              <a:t>捕获异常语法</a:t>
            </a:r>
            <a:endParaRPr lang="zh-CN" altLang="en-US" sz="2000" b="1"/>
          </a:p>
          <a:p>
            <a:pPr marL="0" indent="0">
              <a:buNone/>
            </a:pPr>
            <a:r>
              <a:rPr lang="en-US" altLang="zh-CN" sz="2000"/>
              <a:t>try: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</a:t>
            </a:r>
            <a:r>
              <a:rPr lang="en-US" altLang="zh-CN"/>
              <a:t> </a:t>
            </a:r>
            <a:r>
              <a:rPr lang="zh-CN" altLang="en-US"/>
              <a:t>尝试执行的代码</a:t>
            </a:r>
            <a:endParaRPr lang="zh-CN" altLang="en-US"/>
          </a:p>
          <a:p>
            <a:pPr marL="0" indent="0">
              <a:buNone/>
            </a:pPr>
            <a:r>
              <a:rPr lang="en-US" altLang="zh-CN" sz="2000"/>
              <a:t>except</a:t>
            </a:r>
            <a:r>
              <a:rPr lang="zh-CN" altLang="en-US" sz="2000"/>
              <a:t>（错误类型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en-US" altLang="zh-CN" sz="2000"/>
              <a:t>: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/>
              <a:t>    #</a:t>
            </a:r>
            <a:r>
              <a:rPr lang="zh-CN" altLang="en-US"/>
              <a:t>针对错误类型</a:t>
            </a:r>
            <a:r>
              <a:rPr lang="en-US" altLang="zh-CN"/>
              <a:t>1</a:t>
            </a:r>
            <a:r>
              <a:rPr lang="zh-CN" altLang="en-US"/>
              <a:t>，进行错误的处理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except</a:t>
            </a:r>
            <a:r>
              <a:rPr lang="zh-CN" altLang="en-US" sz="2000"/>
              <a:t>（错误类型</a:t>
            </a:r>
            <a:r>
              <a:rPr lang="en-US" altLang="zh-CN" sz="2000"/>
              <a:t>2</a:t>
            </a:r>
            <a:r>
              <a:rPr lang="zh-CN" altLang="en-US" sz="2000"/>
              <a:t>，错误类型</a:t>
            </a:r>
            <a:r>
              <a:rPr lang="en-US" altLang="zh-CN" sz="2000"/>
              <a:t>3</a:t>
            </a:r>
            <a:r>
              <a:rPr lang="zh-CN" altLang="en-US" sz="2000"/>
              <a:t>）：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</a:t>
            </a:r>
            <a:r>
              <a:rPr lang="en-US" altLang="zh-CN"/>
              <a:t>  #</a:t>
            </a:r>
            <a:r>
              <a:rPr lang="zh-CN" altLang="en-US"/>
              <a:t>针对错误类型</a:t>
            </a:r>
            <a:r>
              <a:rPr lang="en-US" altLang="zh-CN"/>
              <a:t>2,3</a:t>
            </a:r>
            <a:r>
              <a:rPr lang="zh-CN" altLang="en-US"/>
              <a:t>，对应代码的处理</a:t>
            </a:r>
            <a:endParaRPr lang="zh-CN" altLang="en-US"/>
          </a:p>
          <a:p>
            <a:pPr marL="0" indent="0">
              <a:buNone/>
            </a:pPr>
            <a:r>
              <a:rPr lang="en-US" altLang="zh-CN" sz="2335" b="1"/>
              <a:t>except Exception as result:</a:t>
            </a:r>
            <a:r>
              <a:rPr lang="zh-CN" altLang="en-US" sz="2335" b="1">
                <a:solidFill>
                  <a:srgbClr val="0070C0"/>
                </a:solidFill>
              </a:rPr>
              <a:t>（未知错误类型）</a:t>
            </a:r>
            <a:endParaRPr lang="en-US" altLang="zh-CN" sz="2335" b="1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335" b="1"/>
              <a:t>      print(“</a:t>
            </a:r>
            <a:r>
              <a:rPr lang="zh-CN" altLang="en-US" sz="2335" b="1"/>
              <a:t>未知错误</a:t>
            </a:r>
            <a:r>
              <a:rPr lang="en-US" altLang="zh-CN" sz="2335" b="1"/>
              <a:t>%s” % result)</a:t>
            </a:r>
            <a:endParaRPr lang="en-US" altLang="zh-CN" sz="2335" b="1"/>
          </a:p>
        </p:txBody>
      </p:sp>
      <p:pic>
        <p:nvPicPr>
          <p:cNvPr id="5" name="图片 4" descr="capture_202304121738193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2080" y="3289300"/>
            <a:ext cx="3601720" cy="2943860"/>
          </a:xfrm>
          <a:prstGeom prst="rect">
            <a:avLst/>
          </a:prstGeom>
        </p:spPr>
      </p:pic>
      <p:pic>
        <p:nvPicPr>
          <p:cNvPr id="6" name="图片 5" descr="capture_20230412173911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580" y="3429000"/>
            <a:ext cx="2644775" cy="1155700"/>
          </a:xfrm>
          <a:prstGeom prst="rect">
            <a:avLst/>
          </a:prstGeom>
        </p:spPr>
      </p:pic>
      <p:pic>
        <p:nvPicPr>
          <p:cNvPr id="7" name="图片 6" descr="capture_202304121739287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580" y="4990465"/>
            <a:ext cx="2644775" cy="12426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异常捕获完整语法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3745" y="1584325"/>
            <a:ext cx="3862070" cy="475932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1700" b="1"/>
              <a:t>try:</a:t>
            </a:r>
            <a:endParaRPr lang="en-US" altLang="zh-CN" sz="1700" b="1"/>
          </a:p>
          <a:p>
            <a:pPr marL="0" indent="0">
              <a:buNone/>
            </a:pPr>
            <a:r>
              <a:rPr lang="en-US" altLang="zh-CN" sz="1700" b="1"/>
              <a:t>   pass</a:t>
            </a:r>
            <a:endParaRPr lang="en-US" altLang="zh-CN" sz="1700" b="1"/>
          </a:p>
          <a:p>
            <a:pPr marL="0" indent="0">
              <a:buNone/>
            </a:pPr>
            <a:r>
              <a:rPr lang="en-US" altLang="zh-CN" sz="1700" b="1"/>
              <a:t>except(</a:t>
            </a:r>
            <a:r>
              <a:rPr lang="zh-CN" altLang="en-US" sz="1700" b="1"/>
              <a:t>错误类型</a:t>
            </a:r>
            <a:r>
              <a:rPr lang="en-US" altLang="zh-CN" sz="1700" b="1"/>
              <a:t>1)</a:t>
            </a:r>
            <a:r>
              <a:rPr lang="zh-CN" altLang="en-US" sz="1700" b="1"/>
              <a:t>：</a:t>
            </a:r>
            <a:endParaRPr lang="zh-CN" altLang="en-US" sz="1700" b="1"/>
          </a:p>
          <a:p>
            <a:pPr marL="0" indent="0">
              <a:buNone/>
            </a:pPr>
            <a:r>
              <a:rPr lang="en-US" altLang="zh-CN" sz="1700" b="1"/>
              <a:t>.</a:t>
            </a:r>
            <a:endParaRPr lang="en-US" altLang="zh-CN" sz="1700" b="1"/>
          </a:p>
          <a:p>
            <a:pPr marL="0" indent="0">
              <a:buNone/>
            </a:pPr>
            <a:r>
              <a:rPr lang="en-US" altLang="zh-CN" sz="1700" b="1"/>
              <a:t>.</a:t>
            </a:r>
            <a:endParaRPr lang="en-US" altLang="zh-CN" sz="1700" b="1"/>
          </a:p>
          <a:p>
            <a:pPr marL="0" indent="0">
              <a:buNone/>
            </a:pPr>
            <a:r>
              <a:rPr lang="en-US" altLang="zh-CN" sz="1700" b="1"/>
              <a:t>.</a:t>
            </a:r>
            <a:endParaRPr lang="en-US" altLang="zh-CN" sz="1700" b="1"/>
          </a:p>
          <a:p>
            <a:pPr marL="0" indent="0">
              <a:buNone/>
            </a:pPr>
            <a:r>
              <a:rPr lang="en-US" altLang="zh-CN" sz="1700" b="1"/>
              <a:t>else:</a:t>
            </a:r>
            <a:endParaRPr lang="en-US" altLang="zh-CN" sz="1700" b="1"/>
          </a:p>
          <a:p>
            <a:pPr marL="0" indent="0">
              <a:buNone/>
            </a:pPr>
            <a:r>
              <a:rPr lang="en-US" altLang="zh-CN" sz="1700" b="1"/>
              <a:t>    print(“”)</a:t>
            </a:r>
            <a:endParaRPr lang="en-US" altLang="zh-CN" sz="1700" b="1"/>
          </a:p>
          <a:p>
            <a:pPr marL="0" indent="0">
              <a:buNone/>
            </a:pPr>
            <a:r>
              <a:rPr lang="en-US" altLang="zh-CN" sz="1700" b="1"/>
              <a:t>finally:</a:t>
            </a:r>
            <a:endParaRPr lang="en-US" altLang="zh-CN" sz="1700" b="1"/>
          </a:p>
          <a:p>
            <a:pPr marL="0" indent="0">
              <a:buNone/>
            </a:pPr>
            <a:r>
              <a:rPr lang="en-US" altLang="zh-CN" sz="1700" b="1"/>
              <a:t>    pass</a:t>
            </a:r>
            <a:endParaRPr lang="en-US" altLang="zh-CN" sz="1700" b="1"/>
          </a:p>
          <a:p>
            <a:endParaRPr lang="en-US" altLang="zh-CN" sz="1500" b="1"/>
          </a:p>
        </p:txBody>
      </p:sp>
      <p:sp>
        <p:nvSpPr>
          <p:cNvPr id="4" name="左箭头 3"/>
          <p:cNvSpPr/>
          <p:nvPr/>
        </p:nvSpPr>
        <p:spPr>
          <a:xfrm>
            <a:off x="1730375" y="4509770"/>
            <a:ext cx="3782060" cy="1765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44675" y="41414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没有出现错误时，才会执行的代码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1990090" y="5465445"/>
            <a:ext cx="3595370" cy="1663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87575" y="50971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无论是否出现错误，都会被执行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8" name="图片 7" descr="capture_202304121803030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1575" y="1946910"/>
            <a:ext cx="5011420" cy="4180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COMMONDATA" val="eyJoZGlkIjoiOWFjNDZmNTVhYmYwODQ4NjVjMGQ4MzQyYmViZDU1ZGYifQ=="/>
  <p:tag name="KSO_WPP_MARK_KEY" val="dbd5e8ba-9f48-45ef-9d9f-c9d50ab6b51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1147</Words>
  <Application>WPS 演示</Application>
  <PresentationFormat>宽屏</PresentationFormat>
  <Paragraphs>103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实例</vt:lpstr>
      <vt:lpstr>类属性</vt:lpstr>
      <vt:lpstr>类方法的定义</vt:lpstr>
      <vt:lpstr>静态方法</vt:lpstr>
      <vt:lpstr>单例</vt:lpstr>
      <vt:lpstr>PowerPoint 演示文稿</vt:lpstr>
      <vt:lpstr>只执行一次初始化方法</vt:lpstr>
      <vt:lpstr>异常</vt:lpstr>
      <vt:lpstr>异常捕获完整语法</vt:lpstr>
      <vt:lpstr>异常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咕嘟咕嘟可乐</cp:lastModifiedBy>
  <cp:revision>182</cp:revision>
  <dcterms:created xsi:type="dcterms:W3CDTF">2019-06-19T02:08:00Z</dcterms:created>
  <dcterms:modified xsi:type="dcterms:W3CDTF">2023-04-15T07:28:20Z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0983AD8E90794DBD83A2E7F7613B859B</vt:lpwstr>
  </property>
</Properties>
</file>