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2628" y="4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D9F36-0FB6-46FB-80DF-98BBA9CA03D4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9B68C-8C0D-4F4D-81B2-BEF996EBE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6193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CA86B-1B63-472C-82B2-C419E710EC22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A3061-DE5F-4231-9772-92E0F560A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1911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lang="en-US" spc="-20" smtClean="0"/>
              <a:t>4840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lang="en-US" spc="-20" smtClean="0"/>
              <a:t>4840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lang="en-US" spc="-20" smtClean="0"/>
              <a:t>4840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lang="en-US" spc="-20" smtClean="0"/>
              <a:t>4840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lang="en-US" spc="-20" smtClean="0"/>
              <a:t>4840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5200" y="2615564"/>
            <a:ext cx="5628322" cy="54612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2484" y="877569"/>
            <a:ext cx="5697880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304" y="1764537"/>
            <a:ext cx="5558790" cy="216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2004" y="10071329"/>
            <a:ext cx="306069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lang="en-US" spc="-20" smtClean="0"/>
              <a:t>4840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42278" y="10071329"/>
            <a:ext cx="369570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4152" y="855368"/>
            <a:ext cx="5697880" cy="7416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784985" marR="5080" indent="-1772920">
              <a:lnSpc>
                <a:spcPts val="2760"/>
              </a:lnSpc>
              <a:spcBef>
                <a:spcPts val="290"/>
              </a:spcBef>
              <a:tabLst>
                <a:tab pos="4990465" algn="l"/>
              </a:tabLst>
            </a:pPr>
            <a:r>
              <a:rPr spc="-10" dirty="0"/>
              <a:t>MATHEMATICAL</a:t>
            </a:r>
            <a:r>
              <a:rPr spc="-55" dirty="0"/>
              <a:t> </a:t>
            </a:r>
            <a:r>
              <a:rPr dirty="0"/>
              <a:t>MODELLING</a:t>
            </a:r>
            <a:r>
              <a:rPr spc="-50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-25" dirty="0"/>
              <a:t>TWO </a:t>
            </a:r>
            <a:r>
              <a:rPr dirty="0"/>
              <a:t>TANK</a:t>
            </a:r>
            <a:r>
              <a:rPr spc="-70" dirty="0"/>
              <a:t> </a:t>
            </a:r>
            <a:r>
              <a:rPr spc="-10" dirty="0"/>
              <a:t>SYSTEM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14400" y="4759324"/>
            <a:ext cx="5733415" cy="13335"/>
            <a:chOff x="914400" y="4759324"/>
            <a:chExt cx="5733415" cy="13335"/>
          </a:xfrm>
        </p:grpSpPr>
        <p:sp>
          <p:nvSpPr>
            <p:cNvPr id="7" name="object 7"/>
            <p:cNvSpPr/>
            <p:nvPr/>
          </p:nvSpPr>
          <p:spPr>
            <a:xfrm>
              <a:off x="914400" y="4759324"/>
              <a:ext cx="5731510" cy="12065"/>
            </a:xfrm>
            <a:custGeom>
              <a:avLst/>
              <a:gdLst/>
              <a:ahLst/>
              <a:cxnLst/>
              <a:rect l="l" t="t" r="r" b="b"/>
              <a:pathLst>
                <a:path w="5731509" h="12064">
                  <a:moveTo>
                    <a:pt x="5731497" y="0"/>
                  </a:moveTo>
                  <a:lnTo>
                    <a:pt x="0" y="0"/>
                  </a:lnTo>
                  <a:lnTo>
                    <a:pt x="0" y="12065"/>
                  </a:lnTo>
                  <a:lnTo>
                    <a:pt x="5731497" y="1206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44385" y="476008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704" y="4760099"/>
              <a:ext cx="5732780" cy="9525"/>
            </a:xfrm>
            <a:custGeom>
              <a:avLst/>
              <a:gdLst/>
              <a:ahLst/>
              <a:cxnLst/>
              <a:rect l="l" t="t" r="r" b="b"/>
              <a:pathLst>
                <a:path w="5732780" h="9525">
                  <a:moveTo>
                    <a:pt x="3048" y="3035"/>
                  </a:moveTo>
                  <a:lnTo>
                    <a:pt x="0" y="3035"/>
                  </a:lnTo>
                  <a:lnTo>
                    <a:pt x="0" y="9131"/>
                  </a:lnTo>
                  <a:lnTo>
                    <a:pt x="3048" y="9131"/>
                  </a:lnTo>
                  <a:lnTo>
                    <a:pt x="3048" y="3035"/>
                  </a:lnTo>
                  <a:close/>
                </a:path>
                <a:path w="5732780" h="952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4385" y="4763134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04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3047" y="609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704" y="476923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704" y="4769243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2004" y="4427346"/>
            <a:ext cx="5728970" cy="207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Keyword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(RESISTANCE),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100" i="1" dirty="0">
                <a:latin typeface="Times New Roman"/>
                <a:cs typeface="Times New Roman"/>
              </a:rPr>
              <a:t>capacitance)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Times New Roman"/>
                <a:cs typeface="Times New Roman"/>
              </a:rPr>
              <a:t>,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100" b="1" dirty="0">
                <a:latin typeface="Times New Roman"/>
                <a:cs typeface="Times New Roman"/>
              </a:rPr>
              <a:t>1. </a:t>
            </a:r>
            <a:r>
              <a:rPr sz="1100" b="1" spc="-10" dirty="0">
                <a:latin typeface="Times New Roman"/>
                <a:cs typeface="Times New Roman"/>
              </a:rPr>
              <a:t>INTRODUCTION</a:t>
            </a:r>
            <a:endParaRPr sz="1100" dirty="0">
              <a:latin typeface="Times New Roman"/>
              <a:cs typeface="Times New Roman"/>
            </a:endParaRPr>
          </a:p>
          <a:p>
            <a:pPr marL="12700" marR="51435" indent="28575">
              <a:lnSpc>
                <a:spcPct val="144000"/>
              </a:lnSpc>
              <a:spcBef>
                <a:spcPts val="625"/>
              </a:spcBef>
            </a:pPr>
            <a:r>
              <a:rPr sz="1000" dirty="0">
                <a:latin typeface="Times New Roman"/>
                <a:cs typeface="Times New Roman"/>
              </a:rPr>
              <a:t>Maintaining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constant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level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strategy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system.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determining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10" dirty="0">
                <a:latin typeface="Times New Roman"/>
                <a:cs typeface="Times New Roman"/>
              </a:rPr>
              <a:t> level </a:t>
            </a:r>
            <a:r>
              <a:rPr sz="1000" dirty="0">
                <a:latin typeface="Times New Roman"/>
                <a:cs typeface="Times New Roman"/>
              </a:rPr>
              <a:t>various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factors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considered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such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height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 ,area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resistance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level,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capacitance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level,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rate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liquid.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First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calculate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individual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parameters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that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becomes </a:t>
            </a:r>
            <a:r>
              <a:rPr sz="1000" dirty="0">
                <a:latin typeface="Times New Roman"/>
                <a:cs typeface="Times New Roman"/>
              </a:rPr>
              <a:t>easy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obtain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transfer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function.</a:t>
            </a:r>
            <a:endParaRPr sz="1000" dirty="0">
              <a:latin typeface="Times New Roman"/>
              <a:cs typeface="Times New Roman"/>
            </a:endParaRPr>
          </a:p>
          <a:p>
            <a:pPr marL="12700" marR="5080">
              <a:lnSpc>
                <a:spcPct val="145000"/>
              </a:lnSpc>
              <a:spcBef>
                <a:spcPts val="975"/>
              </a:spcBef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entire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process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input 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output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consists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First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suitable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model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structure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selected,</a:t>
            </a:r>
            <a:r>
              <a:rPr sz="1000" spc="-20" dirty="0">
                <a:latin typeface="Times New Roman"/>
                <a:cs typeface="Times New Roman"/>
              </a:rPr>
              <a:t> then </a:t>
            </a:r>
            <a:r>
              <a:rPr sz="1000" spc="-10" dirty="0">
                <a:latin typeface="Times New Roman"/>
                <a:cs typeface="Times New Roman"/>
              </a:rPr>
              <a:t>parameters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model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estimated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finally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model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validated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experimental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data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04" y="6888860"/>
            <a:ext cx="2376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1.1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Working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Principle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of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Two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Tank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04" y="7484135"/>
            <a:ext cx="5699125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400" algn="just">
              <a:lnSpc>
                <a:spcPct val="1445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consist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pump, control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valve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process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supply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rotameter,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main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power,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supply </a:t>
            </a:r>
            <a:r>
              <a:rPr sz="1000" dirty="0">
                <a:latin typeface="Times New Roman"/>
                <a:cs typeface="Times New Roman"/>
              </a:rPr>
              <a:t>switch,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pump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switch.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fluid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level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level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measured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scale.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rotameter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measures</a:t>
            </a:r>
            <a:r>
              <a:rPr sz="1000" spc="4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through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pipe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control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valve’s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control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10" dirty="0">
                <a:latin typeface="Times New Roman"/>
                <a:cs typeface="Times New Roman"/>
              </a:rPr>
              <a:t> flow.</a:t>
            </a:r>
            <a:endParaRPr sz="1000" dirty="0">
              <a:latin typeface="Times New Roman"/>
              <a:cs typeface="Times New Roman"/>
            </a:endParaRPr>
          </a:p>
          <a:p>
            <a:pPr marL="12700" marR="5080">
              <a:lnSpc>
                <a:spcPct val="144000"/>
              </a:lnSpc>
              <a:spcBef>
                <a:spcPts val="985"/>
              </a:spcBef>
            </a:pPr>
            <a:r>
              <a:rPr sz="1000" dirty="0">
                <a:latin typeface="Times New Roman"/>
                <a:cs typeface="Times New Roman"/>
              </a:rPr>
              <a:t>First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implement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algorithm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Matlab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software.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working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principle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same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model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system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properties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also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identical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observing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response</a:t>
            </a:r>
            <a:r>
              <a:rPr sz="1000" spc="4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know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appropriate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measurement</a:t>
            </a:r>
            <a:r>
              <a:rPr sz="1000" spc="5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interacting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connected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series,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output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first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connected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input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second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tank.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height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dependent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control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valve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which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connected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middle </a:t>
            </a:r>
            <a:r>
              <a:rPr sz="1000" dirty="0">
                <a:latin typeface="Times New Roman"/>
                <a:cs typeface="Times New Roman"/>
              </a:rPr>
              <a:t>between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tanks.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level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depends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adjustment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control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valve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rate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2.The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height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variation</a:t>
            </a:r>
            <a:r>
              <a:rPr sz="1000" spc="43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depends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rate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control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valve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thus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response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calculated.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2004" y="891031"/>
            <a:ext cx="5471160" cy="212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Steps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 </a:t>
            </a:r>
            <a:r>
              <a:rPr sz="1000" spc="-10" dirty="0">
                <a:latin typeface="Times New Roman"/>
                <a:cs typeface="Times New Roman"/>
              </a:rPr>
              <a:t>performing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experiments-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0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AutoNum type="arabicParenR"/>
              <a:tabLst>
                <a:tab pos="149860" algn="l"/>
              </a:tabLst>
            </a:pPr>
            <a:r>
              <a:rPr sz="1000" dirty="0">
                <a:latin typeface="Times New Roman"/>
                <a:cs typeface="Times New Roman"/>
              </a:rPr>
              <a:t>Construct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interacting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shown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figure.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  <a:buFont typeface="Times New Roman"/>
              <a:buAutoNum type="arabicParenR"/>
            </a:pPr>
            <a:endParaRPr sz="10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AutoNum type="arabicParenR"/>
              <a:tabLst>
                <a:tab pos="149860" algn="l"/>
              </a:tabLst>
            </a:pPr>
            <a:r>
              <a:rPr sz="1000" dirty="0">
                <a:latin typeface="Times New Roman"/>
                <a:cs typeface="Times New Roman"/>
              </a:rPr>
              <a:t>Switch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power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supply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motor.</a:t>
            </a:r>
            <a:endParaRPr sz="1000">
              <a:latin typeface="Times New Roman"/>
              <a:cs typeface="Times New Roman"/>
            </a:endParaRPr>
          </a:p>
          <a:p>
            <a:pPr marL="12700" marR="5080" indent="137160">
              <a:lnSpc>
                <a:spcPct val="145000"/>
              </a:lnSpc>
              <a:spcBef>
                <a:spcPts val="969"/>
              </a:spcBef>
              <a:buAutoNum type="arabicParenR"/>
              <a:tabLst>
                <a:tab pos="149860" algn="l"/>
              </a:tabLst>
            </a:pPr>
            <a:r>
              <a:rPr sz="1000" dirty="0">
                <a:latin typeface="Times New Roman"/>
                <a:cs typeface="Times New Roman"/>
              </a:rPr>
              <a:t>Give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constant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input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flow(in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lph)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tank1,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open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second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valve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adjust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constant reading.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  <a:buFont typeface="Times New Roman"/>
              <a:buAutoNum type="arabicParenR"/>
            </a:pPr>
            <a:endParaRPr sz="10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AutoNum type="arabicParenR"/>
              <a:tabLst>
                <a:tab pos="149860" algn="l"/>
              </a:tabLst>
            </a:pPr>
            <a:r>
              <a:rPr sz="1000" dirty="0">
                <a:latin typeface="Times New Roman"/>
                <a:cs typeface="Times New Roman"/>
              </a:rPr>
              <a:t>Open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third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valve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keep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same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constant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reading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throughout.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  <a:buFont typeface="Times New Roman"/>
              <a:buAutoNum type="arabicParenR"/>
            </a:pPr>
            <a:endParaRPr sz="10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AutoNum type="arabicParenR"/>
              <a:tabLst>
                <a:tab pos="149860" algn="l"/>
              </a:tabLst>
            </a:pPr>
            <a:r>
              <a:rPr sz="1000" dirty="0">
                <a:latin typeface="Times New Roman"/>
                <a:cs typeface="Times New Roman"/>
              </a:rPr>
              <a:t>Observe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level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till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steady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state.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called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initial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system.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687596"/>
            <a:ext cx="5669915" cy="7969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000" b="1" dirty="0">
                <a:latin typeface="Times New Roman"/>
                <a:cs typeface="Times New Roman"/>
              </a:rPr>
              <a:t>1.2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Analysis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of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liquid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level</a:t>
            </a:r>
            <a:r>
              <a:rPr sz="1000" b="1" spc="-10" dirty="0">
                <a:latin typeface="Times New Roman"/>
                <a:cs typeface="Times New Roman"/>
              </a:rPr>
              <a:t> systems:</a:t>
            </a:r>
            <a:endParaRPr sz="1000"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spcBef>
                <a:spcPts val="515"/>
              </a:spcBef>
            </a:pPr>
            <a:r>
              <a:rPr sz="1000" dirty="0">
                <a:latin typeface="Times New Roman"/>
                <a:cs typeface="Times New Roman"/>
              </a:rPr>
              <a:t>Resistance</a:t>
            </a:r>
            <a:r>
              <a:rPr sz="1000" spc="4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capacitance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important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terms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10" dirty="0">
                <a:latin typeface="Times New Roman"/>
                <a:cs typeface="Times New Roman"/>
              </a:rPr>
              <a:t> system.</a:t>
            </a:r>
            <a:endParaRPr sz="1000">
              <a:latin typeface="Times New Roman"/>
              <a:cs typeface="Times New Roman"/>
            </a:endParaRPr>
          </a:p>
          <a:p>
            <a:pPr marL="12700" marR="474345">
              <a:lnSpc>
                <a:spcPct val="110000"/>
              </a:lnSpc>
            </a:pPr>
            <a:r>
              <a:rPr sz="1000" dirty="0">
                <a:latin typeface="Times New Roman"/>
                <a:cs typeface="Times New Roman"/>
              </a:rPr>
              <a:t>Resistance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level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defined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level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difference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between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tanks</a:t>
            </a:r>
            <a:r>
              <a:rPr sz="1000" spc="-10" dirty="0">
                <a:latin typeface="Times New Roman"/>
                <a:cs typeface="Times New Roman"/>
              </a:rPr>
              <a:t> which necessarily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causes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unit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rate.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8589" y="4642230"/>
            <a:ext cx="244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=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4161" y="4605654"/>
            <a:ext cx="11137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2845" y="4744338"/>
            <a:ext cx="836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16861" y="4741798"/>
            <a:ext cx="1090295" cy="7620"/>
          </a:xfrm>
          <a:custGeom>
            <a:avLst/>
            <a:gdLst/>
            <a:ahLst/>
            <a:cxnLst/>
            <a:rect l="l" t="t" r="r" b="b"/>
            <a:pathLst>
              <a:path w="1090295" h="7620">
                <a:moveTo>
                  <a:pt x="1089964" y="0"/>
                </a:moveTo>
                <a:lnTo>
                  <a:pt x="0" y="0"/>
                </a:lnTo>
                <a:lnTo>
                  <a:pt x="0" y="7620"/>
                </a:lnTo>
                <a:lnTo>
                  <a:pt x="1089964" y="7620"/>
                </a:lnTo>
                <a:lnTo>
                  <a:pt x="1089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7113" y="5479414"/>
            <a:ext cx="1178560" cy="7620"/>
          </a:xfrm>
          <a:custGeom>
            <a:avLst/>
            <a:gdLst/>
            <a:ahLst/>
            <a:cxnLst/>
            <a:rect l="l" t="t" r="r" b="b"/>
            <a:pathLst>
              <a:path w="1178560" h="7620">
                <a:moveTo>
                  <a:pt x="1178356" y="0"/>
                </a:moveTo>
                <a:lnTo>
                  <a:pt x="0" y="0"/>
                </a:lnTo>
                <a:lnTo>
                  <a:pt x="0" y="7620"/>
                </a:lnTo>
                <a:lnTo>
                  <a:pt x="1178356" y="7620"/>
                </a:lnTo>
                <a:lnTo>
                  <a:pt x="1178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3904" y="4848885"/>
            <a:ext cx="5542915" cy="105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10000"/>
              </a:lnSpc>
              <a:spcBef>
                <a:spcPts val="100"/>
              </a:spcBef>
            </a:pPr>
            <a:r>
              <a:rPr sz="1000" spc="-10" dirty="0">
                <a:latin typeface="Times New Roman"/>
                <a:cs typeface="Times New Roman"/>
              </a:rPr>
              <a:t>Capacitance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level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defined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quantity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stored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cause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charge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25" dirty="0">
                <a:latin typeface="Times New Roman"/>
                <a:cs typeface="Times New Roman"/>
              </a:rPr>
              <a:t> the </a:t>
            </a:r>
            <a:r>
              <a:rPr sz="1000" dirty="0">
                <a:latin typeface="Times New Roman"/>
                <a:cs typeface="Times New Roman"/>
              </a:rPr>
              <a:t>potential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head.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energy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level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indicates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potential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level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system.</a:t>
            </a:r>
            <a:endParaRPr sz="1000">
              <a:latin typeface="Times New Roman"/>
              <a:cs typeface="Times New Roman"/>
            </a:endParaRPr>
          </a:p>
          <a:p>
            <a:pPr marL="1811020">
              <a:lnSpc>
                <a:spcPts val="290"/>
              </a:lnSpc>
              <a:spcBef>
                <a:spcPts val="1085"/>
              </a:spcBef>
            </a:pPr>
            <a:r>
              <a:rPr sz="600" spc="500" dirty="0">
                <a:latin typeface="Cambria Math"/>
                <a:cs typeface="Cambria Math"/>
              </a:rPr>
              <a:t> </a:t>
            </a:r>
            <a:endParaRPr sz="600">
              <a:latin typeface="Cambria Math"/>
              <a:cs typeface="Cambria Math"/>
            </a:endParaRPr>
          </a:p>
          <a:p>
            <a:pPr marL="464820">
              <a:lnSpc>
                <a:spcPts val="770"/>
              </a:lnSpc>
            </a:pPr>
            <a:r>
              <a:rPr sz="1500" baseline="-33333" dirty="0">
                <a:latin typeface="Times New Roman"/>
                <a:cs typeface="Times New Roman"/>
              </a:rPr>
              <a:t>C</a:t>
            </a:r>
            <a:r>
              <a:rPr sz="1500" spc="-7" baseline="-33333" dirty="0">
                <a:latin typeface="Times New Roman"/>
                <a:cs typeface="Times New Roman"/>
              </a:rPr>
              <a:t> </a:t>
            </a:r>
            <a:r>
              <a:rPr sz="1500" spc="-89" baseline="-33333" dirty="0">
                <a:latin typeface="Times New Roman"/>
                <a:cs typeface="Times New Roman"/>
              </a:rPr>
              <a:t>=</a:t>
            </a: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  <a:p>
            <a:pPr marL="875030">
              <a:lnSpc>
                <a:spcPct val="100000"/>
              </a:lnSpc>
              <a:spcBef>
                <a:spcPts val="190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7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Before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explaining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modelling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will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through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single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7166" y="8501633"/>
            <a:ext cx="768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57882" y="8537194"/>
            <a:ext cx="165100" cy="7620"/>
          </a:xfrm>
          <a:custGeom>
            <a:avLst/>
            <a:gdLst/>
            <a:ahLst/>
            <a:cxnLst/>
            <a:rect l="l" t="t" r="r" b="b"/>
            <a:pathLst>
              <a:path w="165100" h="7620">
                <a:moveTo>
                  <a:pt x="164896" y="0"/>
                </a:moveTo>
                <a:lnTo>
                  <a:pt x="0" y="0"/>
                </a:lnTo>
                <a:lnTo>
                  <a:pt x="0" y="7619"/>
                </a:lnTo>
                <a:lnTo>
                  <a:pt x="164896" y="7619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9304" y="8108060"/>
            <a:ext cx="3787775" cy="432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laminar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4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laminar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resistance </a:t>
            </a:r>
            <a:r>
              <a:rPr sz="1000" i="1" dirty="0">
                <a:latin typeface="Times New Roman"/>
                <a:cs typeface="Times New Roman"/>
              </a:rPr>
              <a:t>RI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obtained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as</a:t>
            </a:r>
            <a:endParaRPr sz="1000">
              <a:latin typeface="Times New Roman"/>
              <a:cs typeface="Times New Roman"/>
            </a:endParaRPr>
          </a:p>
          <a:p>
            <a:pPr marR="743585" algn="ctr">
              <a:lnSpc>
                <a:spcPct val="100000"/>
              </a:lnSpc>
              <a:spcBef>
                <a:spcPts val="805"/>
              </a:spcBef>
            </a:pPr>
            <a:r>
              <a:rPr sz="1500" spc="442" baseline="-33333" dirty="0">
                <a:latin typeface="Cambria Math"/>
                <a:cs typeface="Cambria Math"/>
              </a:rPr>
              <a:t>  </a:t>
            </a:r>
            <a:r>
              <a:rPr sz="1500" baseline="-33333" dirty="0">
                <a:latin typeface="Times New Roman"/>
                <a:cs typeface="Times New Roman"/>
              </a:rPr>
              <a:t>=</a:t>
            </a:r>
            <a:r>
              <a:rPr sz="700" spc="490" dirty="0">
                <a:latin typeface="Cambria Math"/>
                <a:cs typeface="Cambria Math"/>
              </a:rPr>
              <a:t>  </a:t>
            </a:r>
            <a:r>
              <a:rPr sz="1500" spc="-75" baseline="-33333" dirty="0">
                <a:latin typeface="Times New Roman"/>
                <a:cs typeface="Times New Roman"/>
              </a:rPr>
              <a:t>=</a:t>
            </a: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6517" y="8539733"/>
            <a:ext cx="3041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94482" y="8537194"/>
            <a:ext cx="68580" cy="7620"/>
          </a:xfrm>
          <a:custGeom>
            <a:avLst/>
            <a:gdLst/>
            <a:ahLst/>
            <a:cxnLst/>
            <a:rect l="l" t="t" r="r" b="b"/>
            <a:pathLst>
              <a:path w="68580" h="7620">
                <a:moveTo>
                  <a:pt x="68580" y="0"/>
                </a:moveTo>
                <a:lnTo>
                  <a:pt x="0" y="0"/>
                </a:lnTo>
                <a:lnTo>
                  <a:pt x="0" y="7619"/>
                </a:lnTo>
                <a:lnTo>
                  <a:pt x="68580" y="7619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2375" y="9398253"/>
            <a:ext cx="96520" cy="7620"/>
          </a:xfrm>
          <a:custGeom>
            <a:avLst/>
            <a:gdLst/>
            <a:ahLst/>
            <a:cxnLst/>
            <a:rect l="l" t="t" r="r" b="b"/>
            <a:pathLst>
              <a:path w="96519" h="7620">
                <a:moveTo>
                  <a:pt x="96012" y="0"/>
                </a:moveTo>
                <a:lnTo>
                  <a:pt x="0" y="0"/>
                </a:lnTo>
                <a:lnTo>
                  <a:pt x="0" y="7620"/>
                </a:lnTo>
                <a:lnTo>
                  <a:pt x="96012" y="7620"/>
                </a:lnTo>
                <a:lnTo>
                  <a:pt x="96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2004" y="8715908"/>
            <a:ext cx="572579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laminar-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resistance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constant</a:t>
            </a:r>
            <a:r>
              <a:rPr sz="1000" spc="4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said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linear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flow.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nonlinear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turbulent</a:t>
            </a:r>
            <a:r>
              <a:rPr sz="1000" spc="-20" dirty="0">
                <a:latin typeface="Times New Roman"/>
                <a:cs typeface="Times New Roman"/>
              </a:rPr>
              <a:t> flow </a:t>
            </a:r>
            <a:r>
              <a:rPr sz="1000" dirty="0">
                <a:latin typeface="Times New Roman"/>
                <a:cs typeface="Times New Roman"/>
              </a:rPr>
              <a:t>whose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equation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represented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as: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000">
              <a:latin typeface="Times New Roman"/>
              <a:cs typeface="Times New Roman"/>
            </a:endParaRPr>
          </a:p>
          <a:p>
            <a:pPr marL="1252855">
              <a:lnSpc>
                <a:spcPct val="100000"/>
              </a:lnSpc>
              <a:tabLst>
                <a:tab pos="2005964" algn="l"/>
              </a:tabLst>
            </a:pPr>
            <a:r>
              <a:rPr sz="1500" spc="-30" baseline="2777" dirty="0">
                <a:latin typeface="Times New Roman"/>
                <a:cs typeface="Times New Roman"/>
              </a:rPr>
              <a:t>Q=K</a:t>
            </a:r>
            <a:r>
              <a:rPr sz="1000" spc="-20" dirty="0">
                <a:latin typeface="Cambria Math"/>
                <a:cs typeface="Cambria Math"/>
              </a:rPr>
              <a:t>√</a:t>
            </a:r>
            <a:r>
              <a:rPr sz="1500" baseline="2777" dirty="0">
                <a:latin typeface="Cambria Math"/>
                <a:cs typeface="Cambria Math"/>
              </a:rPr>
              <a:t>	</a:t>
            </a:r>
            <a:r>
              <a:rPr sz="1500" spc="-15" baseline="2777" dirty="0">
                <a:latin typeface="Times New Roman"/>
                <a:cs typeface="Times New Roman"/>
              </a:rPr>
              <a:t>……………..1)</a:t>
            </a:r>
            <a:endParaRPr sz="1500" baseline="2777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6047231"/>
            <a:ext cx="2446470" cy="1932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3904" y="900175"/>
            <a:ext cx="4067810" cy="525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Where,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Q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steady-</a:t>
            </a:r>
            <a:r>
              <a:rPr sz="1000" dirty="0">
                <a:latin typeface="Times New Roman"/>
                <a:cs typeface="Times New Roman"/>
              </a:rPr>
              <a:t>state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 flow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rate,</a:t>
            </a:r>
            <a:r>
              <a:rPr sz="1000" spc="420" dirty="0">
                <a:latin typeface="Cambria Math"/>
                <a:cs typeface="Cambria Math"/>
              </a:rPr>
              <a:t>     </a:t>
            </a:r>
            <a:r>
              <a:rPr sz="1000" dirty="0">
                <a:latin typeface="Times New Roman"/>
                <a:cs typeface="Times New Roman"/>
              </a:rPr>
              <a:t>.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coefficient,</a:t>
            </a:r>
            <a:r>
              <a:rPr sz="1000" spc="-1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0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steady-</a:t>
            </a:r>
            <a:r>
              <a:rPr sz="1000" dirty="0">
                <a:latin typeface="Times New Roman"/>
                <a:cs typeface="Times New Roman"/>
              </a:rPr>
              <a:t>state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head,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.The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resistance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R,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turbulent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obtained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from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284" y="1731010"/>
            <a:ext cx="3149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0256" y="1728469"/>
            <a:ext cx="127000" cy="7620"/>
          </a:xfrm>
          <a:custGeom>
            <a:avLst/>
            <a:gdLst/>
            <a:ahLst/>
            <a:cxnLst/>
            <a:rect l="l" t="t" r="r" b="b"/>
            <a:pathLst>
              <a:path w="127000" h="7619">
                <a:moveTo>
                  <a:pt x="126491" y="0"/>
                </a:moveTo>
                <a:lnTo>
                  <a:pt x="0" y="0"/>
                </a:lnTo>
                <a:lnTo>
                  <a:pt x="0" y="7619"/>
                </a:lnTo>
                <a:lnTo>
                  <a:pt x="126491" y="7619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4036" y="1628901"/>
            <a:ext cx="263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28040" algn="l"/>
              </a:tabLst>
            </a:pPr>
            <a:r>
              <a:rPr sz="1000" spc="270" dirty="0">
                <a:latin typeface="Cambria Math"/>
                <a:cs typeface="Cambria Math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50" spc="487" baseline="47619" dirty="0">
                <a:latin typeface="Cambria Math"/>
                <a:cs typeface="Cambria Math"/>
              </a:rPr>
              <a:t>   </a:t>
            </a:r>
            <a:r>
              <a:rPr sz="1000" spc="-10" dirty="0">
                <a:latin typeface="Times New Roman"/>
                <a:cs typeface="Times New Roman"/>
              </a:rPr>
              <a:t>Since</a:t>
            </a:r>
            <a:r>
              <a:rPr sz="1000" dirty="0">
                <a:latin typeface="Times New Roman"/>
                <a:cs typeface="Times New Roman"/>
              </a:rPr>
              <a:t>	from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equation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1)we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have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obtained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1084" y="2113533"/>
            <a:ext cx="201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382" baseline="3968" dirty="0">
                <a:latin typeface="Cambria Math"/>
                <a:cs typeface="Cambria Math"/>
              </a:rPr>
              <a:t> </a:t>
            </a:r>
            <a:r>
              <a:rPr sz="700" spc="-50" dirty="0">
                <a:latin typeface="Cambria Math"/>
                <a:cs typeface="Cambria Math"/>
              </a:rPr>
              <a:t>√</a:t>
            </a:r>
            <a:r>
              <a:rPr sz="1050" spc="750" baseline="3968" dirty="0">
                <a:latin typeface="Cambria Math"/>
                <a:cs typeface="Cambria Math"/>
              </a:rPr>
              <a:t> </a:t>
            </a:r>
            <a:endParaRPr sz="1050" baseline="3968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8608" y="2006853"/>
            <a:ext cx="638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dQ=</a:t>
            </a:r>
            <a:r>
              <a:rPr sz="1000" u="sng" spc="4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00" spc="-25" dirty="0">
                <a:latin typeface="Times New Roman"/>
                <a:cs typeface="Times New Roman"/>
              </a:rPr>
              <a:t>dH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2552" y="2392933"/>
            <a:ext cx="68580" cy="6350"/>
          </a:xfrm>
          <a:custGeom>
            <a:avLst/>
            <a:gdLst/>
            <a:ahLst/>
            <a:cxnLst/>
            <a:rect l="l" t="t" r="r" b="b"/>
            <a:pathLst>
              <a:path w="68580" h="6350">
                <a:moveTo>
                  <a:pt x="68580" y="0"/>
                </a:moveTo>
                <a:lnTo>
                  <a:pt x="0" y="0"/>
                </a:lnTo>
                <a:lnTo>
                  <a:pt x="0" y="6096"/>
                </a:lnTo>
                <a:lnTo>
                  <a:pt x="68580" y="6096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2710" y="2504185"/>
            <a:ext cx="120650" cy="7620"/>
          </a:xfrm>
          <a:custGeom>
            <a:avLst/>
            <a:gdLst/>
            <a:ahLst/>
            <a:cxnLst/>
            <a:rect l="l" t="t" r="r" b="b"/>
            <a:pathLst>
              <a:path w="120650" h="7619">
                <a:moveTo>
                  <a:pt x="120396" y="0"/>
                </a:moveTo>
                <a:lnTo>
                  <a:pt x="0" y="0"/>
                </a:lnTo>
                <a:lnTo>
                  <a:pt x="0" y="7619"/>
                </a:lnTo>
                <a:lnTo>
                  <a:pt x="120396" y="7619"/>
                </a:lnTo>
                <a:lnTo>
                  <a:pt x="120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1252" y="2848101"/>
            <a:ext cx="6476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1204" y="2305289"/>
            <a:ext cx="693420" cy="5816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sz="1050" u="sng" spc="502" baseline="3968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sz="1500" baseline="-30555" dirty="0">
                <a:latin typeface="Times New Roman"/>
                <a:cs typeface="Times New Roman"/>
              </a:rPr>
              <a:t>=</a:t>
            </a:r>
            <a:r>
              <a:rPr sz="1050" u="sng" spc="382" baseline="3968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√</a:t>
            </a:r>
            <a:r>
              <a:rPr sz="1050" u="sng" spc="569" baseline="3968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500" spc="-75" baseline="-30555" dirty="0">
                <a:latin typeface="Times New Roman"/>
                <a:cs typeface="Times New Roman"/>
              </a:rPr>
              <a:t>=</a:t>
            </a:r>
            <a:r>
              <a:rPr sz="1050" spc="750" baseline="3968" dirty="0">
                <a:latin typeface="Cambria Math"/>
                <a:cs typeface="Cambria Math"/>
              </a:rPr>
              <a:t> </a:t>
            </a:r>
            <a:endParaRPr sz="1050" baseline="3968">
              <a:latin typeface="Cambria Math"/>
              <a:cs typeface="Cambria Math"/>
            </a:endParaRPr>
          </a:p>
          <a:p>
            <a:pPr marL="64769">
              <a:lnSpc>
                <a:spcPct val="100000"/>
              </a:lnSpc>
              <a:spcBef>
                <a:spcPts val="155"/>
              </a:spcBef>
              <a:tabLst>
                <a:tab pos="316230" algn="l"/>
                <a:tab pos="538480" algn="l"/>
              </a:tabLst>
            </a:pPr>
            <a:r>
              <a:rPr sz="700" dirty="0">
                <a:latin typeface="Cambria Math"/>
                <a:cs typeface="Cambria Math"/>
              </a:rPr>
              <a:t>		</a:t>
            </a: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755"/>
              </a:spcBef>
            </a:pPr>
            <a:r>
              <a:rPr sz="1500" spc="397" baseline="-33333" dirty="0">
                <a:latin typeface="Cambria Math"/>
                <a:cs typeface="Cambria Math"/>
              </a:rPr>
              <a:t>  </a:t>
            </a:r>
            <a:r>
              <a:rPr sz="1500" spc="-75" baseline="-33333" dirty="0">
                <a:latin typeface="Times New Roman"/>
                <a:cs typeface="Times New Roman"/>
              </a:rPr>
              <a:t>=</a:t>
            </a: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6032" y="2886201"/>
            <a:ext cx="876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11300" y="2883661"/>
            <a:ext cx="120650" cy="7620"/>
          </a:xfrm>
          <a:custGeom>
            <a:avLst/>
            <a:gdLst/>
            <a:ahLst/>
            <a:cxnLst/>
            <a:rect l="l" t="t" r="r" b="b"/>
            <a:pathLst>
              <a:path w="120650" h="7619">
                <a:moveTo>
                  <a:pt x="120396" y="0"/>
                </a:moveTo>
                <a:lnTo>
                  <a:pt x="0" y="0"/>
                </a:lnTo>
                <a:lnTo>
                  <a:pt x="0" y="7620"/>
                </a:lnTo>
                <a:lnTo>
                  <a:pt x="120396" y="7620"/>
                </a:lnTo>
                <a:lnTo>
                  <a:pt x="120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63904" y="3060852"/>
            <a:ext cx="5808980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 algn="just">
              <a:lnSpc>
                <a:spcPct val="1441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value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turbulent-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resistance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R,</a:t>
            </a:r>
            <a:r>
              <a:rPr sz="1000" i="1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depends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rate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head.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value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R,,</a:t>
            </a:r>
            <a:r>
              <a:rPr sz="1000" i="1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however, </a:t>
            </a:r>
            <a:r>
              <a:rPr sz="1000" dirty="0">
                <a:latin typeface="Times New Roman"/>
                <a:cs typeface="Times New Roman"/>
              </a:rPr>
              <a:t>may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considered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constant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changes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head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rate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small.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turbulent-</a:t>
            </a:r>
            <a:r>
              <a:rPr sz="1000" spc="-20" dirty="0">
                <a:latin typeface="Times New Roman"/>
                <a:cs typeface="Times New Roman"/>
              </a:rPr>
              <a:t>flow </a:t>
            </a:r>
            <a:r>
              <a:rPr sz="1000" spc="-10" dirty="0">
                <a:latin typeface="Times New Roman"/>
                <a:cs typeface="Times New Roman"/>
              </a:rPr>
              <a:t>resistance,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relationship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between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Q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given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by,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500" spc="-37" baseline="-33333" dirty="0">
                <a:latin typeface="Times New Roman"/>
                <a:cs typeface="Times New Roman"/>
              </a:rPr>
              <a:t>Q=</a:t>
            </a: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1864" y="4049395"/>
            <a:ext cx="168910" cy="132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endParaRPr sz="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900" spc="750" baseline="-13888" dirty="0">
                <a:latin typeface="Cambria Math"/>
                <a:cs typeface="Cambria Math"/>
              </a:rPr>
              <a:t> </a:t>
            </a:r>
            <a:endParaRPr sz="900" baseline="-13888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7772" y="4046854"/>
            <a:ext cx="120650" cy="7620"/>
          </a:xfrm>
          <a:custGeom>
            <a:avLst/>
            <a:gdLst/>
            <a:ahLst/>
            <a:cxnLst/>
            <a:rect l="l" t="t" r="r" b="b"/>
            <a:pathLst>
              <a:path w="120650" h="7620">
                <a:moveTo>
                  <a:pt x="120396" y="0"/>
                </a:moveTo>
                <a:lnTo>
                  <a:pt x="0" y="0"/>
                </a:lnTo>
                <a:lnTo>
                  <a:pt x="0" y="7620"/>
                </a:lnTo>
                <a:lnTo>
                  <a:pt x="120396" y="7620"/>
                </a:lnTo>
                <a:lnTo>
                  <a:pt x="120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7704" y="4225569"/>
            <a:ext cx="5960110" cy="428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93980">
              <a:lnSpc>
                <a:spcPct val="145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Such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linearization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valid,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provided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that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changes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head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rate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their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respective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steady-state </a:t>
            </a:r>
            <a:r>
              <a:rPr sz="1000" dirty="0">
                <a:latin typeface="Times New Roman"/>
                <a:cs typeface="Times New Roman"/>
              </a:rPr>
              <a:t>values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small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0">
              <a:lnSpc>
                <a:spcPts val="1285"/>
              </a:lnSpc>
            </a:pPr>
            <a:r>
              <a:rPr sz="1100" b="1" dirty="0">
                <a:latin typeface="Times New Roman"/>
                <a:cs typeface="Times New Roman"/>
              </a:rPr>
              <a:t>2.LIQUID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LEVEL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SYSTEM:</a:t>
            </a:r>
            <a:endParaRPr sz="1100">
              <a:latin typeface="Times New Roman"/>
              <a:cs typeface="Times New Roman"/>
            </a:endParaRPr>
          </a:p>
          <a:p>
            <a:pPr marL="127000">
              <a:lnSpc>
                <a:spcPts val="1165"/>
              </a:lnSpc>
            </a:pPr>
            <a:r>
              <a:rPr sz="1000" dirty="0">
                <a:latin typeface="Times New Roman"/>
                <a:cs typeface="Times New Roman"/>
              </a:rPr>
              <a:t>Consider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shown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Figure(a)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variables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defined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follows: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000" spc="-145" dirty="0">
                <a:latin typeface="Cambria Math"/>
                <a:cs typeface="Cambria Math"/>
              </a:rPr>
              <a:t> </a:t>
            </a:r>
            <a:r>
              <a:rPr sz="1500" baseline="11111" dirty="0">
                <a:latin typeface="Cambria Math"/>
                <a:cs typeface="Cambria Math"/>
              </a:rPr>
              <a:t>̅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steady-</a:t>
            </a:r>
            <a:r>
              <a:rPr sz="1000" dirty="0">
                <a:latin typeface="Times New Roman"/>
                <a:cs typeface="Times New Roman"/>
              </a:rPr>
              <a:t>state flow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rate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(before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occurred), m3/sec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050" spc="359" baseline="-15873" dirty="0">
                <a:latin typeface="Cambria Math"/>
                <a:cs typeface="Cambria Math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small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deviation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inflow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rate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steady-</a:t>
            </a:r>
            <a:r>
              <a:rPr sz="1000" dirty="0">
                <a:latin typeface="Times New Roman"/>
                <a:cs typeface="Times New Roman"/>
              </a:rPr>
              <a:t>state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m3/sec,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050" spc="472" baseline="-15873" dirty="0">
                <a:latin typeface="Cambria Math"/>
                <a:cs typeface="Cambria Math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small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deviation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outflow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rate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steady-</a:t>
            </a:r>
            <a:r>
              <a:rPr sz="1000" dirty="0">
                <a:latin typeface="Times New Roman"/>
                <a:cs typeface="Times New Roman"/>
              </a:rPr>
              <a:t>state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value,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m3/sec</a:t>
            </a:r>
            <a:endParaRPr sz="1000">
              <a:latin typeface="Times New Roman"/>
              <a:cs typeface="Times New Roman"/>
            </a:endParaRPr>
          </a:p>
          <a:p>
            <a:pPr marL="158750" marR="2846070" indent="-32384">
              <a:lnSpc>
                <a:spcPct val="229000"/>
              </a:lnSpc>
              <a:spcBef>
                <a:spcPts val="35"/>
              </a:spcBef>
            </a:pPr>
            <a:r>
              <a:rPr sz="1000" spc="-65" dirty="0">
                <a:latin typeface="Cambria Math"/>
                <a:cs typeface="Cambria Math"/>
              </a:rPr>
              <a:t> </a:t>
            </a:r>
            <a:r>
              <a:rPr sz="1500" baseline="11111" dirty="0">
                <a:latin typeface="Cambria Math"/>
                <a:cs typeface="Cambria Math"/>
              </a:rPr>
              <a:t>̅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steady-</a:t>
            </a:r>
            <a:r>
              <a:rPr sz="1000" dirty="0">
                <a:latin typeface="Times New Roman"/>
                <a:cs typeface="Times New Roman"/>
              </a:rPr>
              <a:t>state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head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(before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occurred),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m</a:t>
            </a:r>
            <a:r>
              <a:rPr sz="1000" spc="5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small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deviation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head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steady-</a:t>
            </a:r>
            <a:r>
              <a:rPr sz="1000" dirty="0">
                <a:latin typeface="Times New Roman"/>
                <a:cs typeface="Times New Roman"/>
              </a:rPr>
              <a:t>state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m.</a:t>
            </a:r>
            <a:endParaRPr sz="1000">
              <a:latin typeface="Times New Roman"/>
              <a:cs typeface="Times New Roman"/>
            </a:endParaRPr>
          </a:p>
          <a:p>
            <a:pPr marL="127000" marR="101600">
              <a:lnSpc>
                <a:spcPct val="145000"/>
              </a:lnSpc>
              <a:spcBef>
                <a:spcPts val="969"/>
              </a:spcBef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differential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equation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assumptions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that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either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linear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linearized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is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follows,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  <a:tabLst>
                <a:tab pos="1056640" algn="l"/>
              </a:tabLst>
            </a:pPr>
            <a:r>
              <a:rPr sz="1000" dirty="0">
                <a:latin typeface="Times New Roman"/>
                <a:cs typeface="Times New Roman"/>
              </a:rPr>
              <a:t>Cdh=(</a:t>
            </a:r>
            <a:r>
              <a:rPr sz="1050" spc="375" baseline="-15873" dirty="0">
                <a:latin typeface="Cambria Math"/>
                <a:cs typeface="Cambria Math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50" spc="494" baseline="-15873" dirty="0">
                <a:latin typeface="Cambria Math"/>
                <a:cs typeface="Cambria Math"/>
              </a:rPr>
              <a:t>  </a:t>
            </a:r>
            <a:r>
              <a:rPr sz="1000" spc="-25" dirty="0">
                <a:latin typeface="Times New Roman"/>
                <a:cs typeface="Times New Roman"/>
              </a:rPr>
              <a:t>)dt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Times New Roman"/>
                <a:cs typeface="Times New Roman"/>
              </a:rPr>
              <a:t>….(10)</a:t>
            </a:r>
            <a:endParaRPr sz="1000">
              <a:latin typeface="Times New Roman"/>
              <a:cs typeface="Times New Roman"/>
            </a:endParaRPr>
          </a:p>
          <a:p>
            <a:pPr marL="127000" marR="473709">
              <a:lnSpc>
                <a:spcPct val="193300"/>
              </a:lnSpc>
              <a:spcBef>
                <a:spcPts val="425"/>
              </a:spcBef>
            </a:pP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inflow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minus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outflow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during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small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interval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equal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additional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amount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stored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tank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definition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resistance,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9094" y="8728709"/>
            <a:ext cx="262890" cy="1320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5"/>
              </a:spcBef>
            </a:pPr>
            <a:r>
              <a:rPr sz="1050" spc="750" baseline="-23809" dirty="0">
                <a:latin typeface="Cambria Math"/>
                <a:cs typeface="Cambria Math"/>
              </a:rPr>
              <a:t> </a:t>
            </a:r>
            <a:endParaRPr sz="1050" baseline="-23809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15210" y="8764269"/>
            <a:ext cx="60960" cy="7620"/>
          </a:xfrm>
          <a:custGeom>
            <a:avLst/>
            <a:gdLst/>
            <a:ahLst/>
            <a:cxnLst/>
            <a:rect l="l" t="t" r="r" b="b"/>
            <a:pathLst>
              <a:path w="60960" h="7620">
                <a:moveTo>
                  <a:pt x="60960" y="0"/>
                </a:moveTo>
                <a:lnTo>
                  <a:pt x="0" y="0"/>
                </a:lnTo>
                <a:lnTo>
                  <a:pt x="0" y="7619"/>
                </a:lnTo>
                <a:lnTo>
                  <a:pt x="60960" y="76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70861" y="8664702"/>
            <a:ext cx="1316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76935" algn="l"/>
              </a:tabLst>
            </a:pPr>
            <a:r>
              <a:rPr sz="1000" spc="254" dirty="0">
                <a:latin typeface="Cambria Math"/>
                <a:cs typeface="Cambria Math"/>
              </a:rPr>
              <a:t>  </a:t>
            </a:r>
            <a:r>
              <a:rPr sz="1000" spc="-50" dirty="0">
                <a:latin typeface="Times New Roman"/>
                <a:cs typeface="Times New Roman"/>
              </a:rPr>
              <a:t>=</a:t>
            </a:r>
            <a:r>
              <a:rPr sz="1050" baseline="47619" dirty="0">
                <a:latin typeface="Cambria Math"/>
                <a:cs typeface="Cambria Math"/>
              </a:rPr>
              <a:t>	</a:t>
            </a:r>
            <a:r>
              <a:rPr sz="1000" spc="-10" dirty="0">
                <a:latin typeface="Times New Roman"/>
                <a:cs typeface="Times New Roman"/>
              </a:rPr>
              <a:t>…..(11)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004" y="9045702"/>
            <a:ext cx="3820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differential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equation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constant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becomes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21738" y="9528758"/>
            <a:ext cx="1206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26817" y="9526219"/>
            <a:ext cx="114300" cy="7620"/>
          </a:xfrm>
          <a:custGeom>
            <a:avLst/>
            <a:gdLst/>
            <a:ahLst/>
            <a:cxnLst/>
            <a:rect l="l" t="t" r="r" b="b"/>
            <a:pathLst>
              <a:path w="114300" h="7620">
                <a:moveTo>
                  <a:pt x="114300" y="0"/>
                </a:moveTo>
                <a:lnTo>
                  <a:pt x="0" y="0"/>
                </a:lnTo>
                <a:lnTo>
                  <a:pt x="0" y="7619"/>
                </a:lnTo>
                <a:lnTo>
                  <a:pt x="114300" y="7619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86939" y="9490658"/>
            <a:ext cx="565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8377" y="9426650"/>
            <a:ext cx="1489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049020" algn="l"/>
              </a:tabLst>
            </a:pPr>
            <a:r>
              <a:rPr sz="1000" dirty="0">
                <a:latin typeface="Times New Roman"/>
                <a:cs typeface="Times New Roman"/>
              </a:rPr>
              <a:t>RC</a:t>
            </a:r>
            <a:r>
              <a:rPr sz="1050" spc="427" baseline="47619" dirty="0">
                <a:latin typeface="Cambria Math"/>
                <a:cs typeface="Cambria Math"/>
              </a:rPr>
              <a:t>  </a:t>
            </a:r>
            <a:r>
              <a:rPr sz="1000" spc="-20" dirty="0">
                <a:latin typeface="Times New Roman"/>
                <a:cs typeface="Times New Roman"/>
              </a:rPr>
              <a:t>+h=R</a:t>
            </a:r>
            <a:r>
              <a:rPr sz="1000" dirty="0">
                <a:latin typeface="Cambria Math"/>
                <a:cs typeface="Cambria Math"/>
              </a:rPr>
              <a:t>	</a:t>
            </a:r>
            <a:r>
              <a:rPr sz="1000" spc="-10" dirty="0">
                <a:latin typeface="Times New Roman"/>
                <a:cs typeface="Times New Roman"/>
              </a:rPr>
              <a:t>…..(12)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99157" y="3113785"/>
            <a:ext cx="212090" cy="7620"/>
          </a:xfrm>
          <a:custGeom>
            <a:avLst/>
            <a:gdLst/>
            <a:ahLst/>
            <a:cxnLst/>
            <a:rect l="l" t="t" r="r" b="b"/>
            <a:pathLst>
              <a:path w="212089" h="7619">
                <a:moveTo>
                  <a:pt x="211836" y="0"/>
                </a:moveTo>
                <a:lnTo>
                  <a:pt x="0" y="0"/>
                </a:lnTo>
                <a:lnTo>
                  <a:pt x="0" y="7619"/>
                </a:lnTo>
                <a:lnTo>
                  <a:pt x="211836" y="7619"/>
                </a:lnTo>
                <a:lnTo>
                  <a:pt x="211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2622" y="3113785"/>
            <a:ext cx="347980" cy="7620"/>
          </a:xfrm>
          <a:custGeom>
            <a:avLst/>
            <a:gdLst/>
            <a:ahLst/>
            <a:cxnLst/>
            <a:rect l="l" t="t" r="r" b="b"/>
            <a:pathLst>
              <a:path w="347980" h="7619">
                <a:moveTo>
                  <a:pt x="347776" y="0"/>
                </a:moveTo>
                <a:lnTo>
                  <a:pt x="0" y="0"/>
                </a:lnTo>
                <a:lnTo>
                  <a:pt x="0" y="7619"/>
                </a:lnTo>
                <a:lnTo>
                  <a:pt x="347776" y="7619"/>
                </a:lnTo>
                <a:lnTo>
                  <a:pt x="347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1389" y="3903598"/>
            <a:ext cx="273685" cy="7620"/>
          </a:xfrm>
          <a:custGeom>
            <a:avLst/>
            <a:gdLst/>
            <a:ahLst/>
            <a:cxnLst/>
            <a:rect l="l" t="t" r="r" b="b"/>
            <a:pathLst>
              <a:path w="273685" h="7620">
                <a:moveTo>
                  <a:pt x="273100" y="0"/>
                </a:moveTo>
                <a:lnTo>
                  <a:pt x="0" y="0"/>
                </a:lnTo>
                <a:lnTo>
                  <a:pt x="0" y="7620"/>
                </a:lnTo>
                <a:lnTo>
                  <a:pt x="273100" y="7620"/>
                </a:lnTo>
                <a:lnTo>
                  <a:pt x="273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604" y="891031"/>
            <a:ext cx="5810250" cy="351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RC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constant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system.</a:t>
            </a:r>
            <a:endParaRPr sz="1000">
              <a:latin typeface="Times New Roman"/>
              <a:cs typeface="Times New Roman"/>
            </a:endParaRPr>
          </a:p>
          <a:p>
            <a:pPr marL="1118870" marR="157480" indent="-954405">
              <a:lnSpc>
                <a:spcPts val="2740"/>
              </a:lnSpc>
              <a:spcBef>
                <a:spcPts val="335"/>
              </a:spcBef>
              <a:tabLst>
                <a:tab pos="2607945" algn="l"/>
              </a:tabLst>
            </a:pPr>
            <a:r>
              <a:rPr sz="1000" dirty="0">
                <a:latin typeface="Times New Roman"/>
                <a:cs typeface="Times New Roman"/>
              </a:rPr>
              <a:t>Taking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Laplace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transforms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both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sides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Equation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(12),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assuming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zero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initial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condition,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obtain </a:t>
            </a:r>
            <a:r>
              <a:rPr sz="1000" dirty="0">
                <a:latin typeface="Times New Roman"/>
                <a:cs typeface="Times New Roman"/>
              </a:rPr>
              <a:t>(RCs+1)H(s)=R</a:t>
            </a:r>
            <a:r>
              <a:rPr sz="1050" spc="450" baseline="-15873" dirty="0">
                <a:latin typeface="Cambria Math"/>
                <a:cs typeface="Cambria Math"/>
              </a:rPr>
              <a:t>  </a:t>
            </a:r>
            <a:r>
              <a:rPr sz="1000" spc="-25" dirty="0">
                <a:latin typeface="Times New Roman"/>
                <a:cs typeface="Times New Roman"/>
              </a:rPr>
              <a:t>(s)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Times New Roman"/>
                <a:cs typeface="Times New Roman"/>
              </a:rPr>
              <a:t>…..(13)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000" spc="-10" dirty="0">
                <a:latin typeface="Times New Roman"/>
                <a:cs typeface="Times New Roman"/>
              </a:rPr>
              <a:t>Where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00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H(s)=L(H)</a:t>
            </a:r>
            <a:r>
              <a:rPr sz="1000" spc="4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50" spc="592" baseline="-15873" dirty="0">
                <a:latin typeface="Cambria Math"/>
                <a:cs typeface="Cambria Math"/>
              </a:rPr>
              <a:t>   </a:t>
            </a:r>
            <a:r>
              <a:rPr sz="1000" dirty="0">
                <a:latin typeface="Times New Roman"/>
                <a:cs typeface="Times New Roman"/>
              </a:rPr>
              <a:t>(s)=L(</a:t>
            </a:r>
            <a:r>
              <a:rPr sz="1050" spc="359" baseline="-15873" dirty="0">
                <a:latin typeface="Cambria Math"/>
                <a:cs typeface="Cambria Math"/>
              </a:rPr>
              <a:t>  </a:t>
            </a:r>
            <a:r>
              <a:rPr sz="1000" spc="-5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qi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considered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input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h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output,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transfer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function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-25" dirty="0">
                <a:latin typeface="Times New Roman"/>
                <a:cs typeface="Times New Roman"/>
              </a:rPr>
              <a:t> is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000">
              <a:latin typeface="Times New Roman"/>
              <a:cs typeface="Times New Roman"/>
            </a:endParaRPr>
          </a:p>
          <a:p>
            <a:pPr marL="1161415">
              <a:lnSpc>
                <a:spcPct val="100000"/>
              </a:lnSpc>
              <a:tabLst>
                <a:tab pos="1576070" algn="l"/>
              </a:tabLst>
            </a:pPr>
            <a:r>
              <a:rPr sz="700" spc="365" dirty="0">
                <a:latin typeface="Cambria Math"/>
                <a:cs typeface="Cambria Math"/>
              </a:rPr>
              <a:t>   </a:t>
            </a:r>
            <a:r>
              <a:rPr sz="1500" spc="-75" baseline="-33333" dirty="0">
                <a:latin typeface="Times New Roman"/>
                <a:cs typeface="Times New Roman"/>
              </a:rPr>
              <a:t>=</a:t>
            </a:r>
            <a:r>
              <a:rPr sz="1500" baseline="-33333" dirty="0">
                <a:latin typeface="Times New Roman"/>
                <a:cs typeface="Times New Roman"/>
              </a:rPr>
              <a:t>	</a:t>
            </a: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  <a:p>
            <a:pPr marL="1149350">
              <a:lnSpc>
                <a:spcPct val="100000"/>
              </a:lnSpc>
              <a:spcBef>
                <a:spcPts val="190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700">
              <a:latin typeface="Cambria Math"/>
              <a:cs typeface="Cambria Math"/>
            </a:endParaRPr>
          </a:p>
          <a:p>
            <a:pPr marL="1651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If,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however,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go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taken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output,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input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same,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transfer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function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is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000">
              <a:latin typeface="Times New Roman"/>
              <a:cs typeface="Times New Roman"/>
            </a:endParaRPr>
          </a:p>
          <a:p>
            <a:pPr marL="1181100">
              <a:lnSpc>
                <a:spcPct val="100000"/>
              </a:lnSpc>
              <a:spcBef>
                <a:spcPts val="5"/>
              </a:spcBef>
            </a:pPr>
            <a:r>
              <a:rPr sz="700" u="sng" spc="44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 </a:t>
            </a:r>
            <a:r>
              <a:rPr sz="1500" spc="-75" baseline="-33333" dirty="0">
                <a:latin typeface="Times New Roman"/>
                <a:cs typeface="Times New Roman"/>
              </a:rPr>
              <a:t>=</a:t>
            </a: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  <a:p>
            <a:pPr marL="1188720">
              <a:lnSpc>
                <a:spcPct val="100000"/>
              </a:lnSpc>
              <a:spcBef>
                <a:spcPts val="190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700">
              <a:latin typeface="Cambria Math"/>
              <a:cs typeface="Cambria Math"/>
            </a:endParaRPr>
          </a:p>
          <a:p>
            <a:pPr marL="1651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3.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TRANSFER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FUNCTION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TWO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TANK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SYSTEM: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7678292"/>
            <a:ext cx="5753100" cy="152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3709" algn="ctr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Figure(b):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100"/>
              </a:lnSpc>
              <a:spcBef>
                <a:spcPts val="980"/>
              </a:spcBef>
            </a:pPr>
            <a:r>
              <a:rPr sz="1000" dirty="0">
                <a:latin typeface="Times New Roman"/>
                <a:cs typeface="Times New Roman"/>
              </a:rPr>
              <a:t>Consider 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 shown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Figure(b). In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interact.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Thus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transfer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function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product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first-</a:t>
            </a:r>
            <a:r>
              <a:rPr sz="1000" dirty="0">
                <a:latin typeface="Times New Roman"/>
                <a:cs typeface="Times New Roman"/>
              </a:rPr>
              <a:t>order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transfer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functions.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following,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we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shall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assume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small </a:t>
            </a:r>
            <a:r>
              <a:rPr sz="1000" dirty="0">
                <a:latin typeface="Times New Roman"/>
                <a:cs typeface="Times New Roman"/>
              </a:rPr>
              <a:t>variations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variables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steady-</a:t>
            </a:r>
            <a:r>
              <a:rPr sz="1000" dirty="0">
                <a:latin typeface="Times New Roman"/>
                <a:cs typeface="Times New Roman"/>
              </a:rPr>
              <a:t>state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values.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symbols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defined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Figure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(b)</a:t>
            </a:r>
            <a:r>
              <a:rPr sz="1000" spc="4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we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can </a:t>
            </a:r>
            <a:r>
              <a:rPr sz="1000" dirty="0">
                <a:latin typeface="Times New Roman"/>
                <a:cs typeface="Times New Roman"/>
              </a:rPr>
              <a:t>obtain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following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equations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00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5260" y="9371786"/>
            <a:ext cx="140335" cy="1320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700" u="sng" spc="50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9560" y="9402267"/>
            <a:ext cx="711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spc="50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136" y="9510470"/>
            <a:ext cx="2813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2722" y="9472370"/>
            <a:ext cx="768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9408362"/>
            <a:ext cx="946785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000" dirty="0">
                <a:latin typeface="Cambria Math"/>
                <a:cs typeface="Cambria Math"/>
              </a:rPr>
              <a:t>	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6498" y="9408362"/>
            <a:ext cx="426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…..(14)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599558"/>
            <a:ext cx="5731509" cy="290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2004" y="1237234"/>
            <a:ext cx="1711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Assume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linear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resistance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flow,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1827" y="1670049"/>
            <a:ext cx="326390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6815" y="1598422"/>
            <a:ext cx="386715" cy="1778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endParaRPr sz="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654" y="1755393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9854" y="1819401"/>
            <a:ext cx="768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64915" y="1769617"/>
            <a:ext cx="315595" cy="7620"/>
          </a:xfrm>
          <a:custGeom>
            <a:avLst/>
            <a:gdLst/>
            <a:ahLst/>
            <a:cxnLst/>
            <a:rect l="l" t="t" r="r" b="b"/>
            <a:pathLst>
              <a:path w="315595" h="7619">
                <a:moveTo>
                  <a:pt x="315467" y="0"/>
                </a:moveTo>
                <a:lnTo>
                  <a:pt x="0" y="0"/>
                </a:lnTo>
                <a:lnTo>
                  <a:pt x="0" y="7620"/>
                </a:lnTo>
                <a:lnTo>
                  <a:pt x="315467" y="7620"/>
                </a:lnTo>
                <a:lnTo>
                  <a:pt x="315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16859" y="2089149"/>
            <a:ext cx="272415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4959" y="2286253"/>
            <a:ext cx="203200" cy="7620"/>
          </a:xfrm>
          <a:custGeom>
            <a:avLst/>
            <a:gdLst/>
            <a:ahLst/>
            <a:cxnLst/>
            <a:rect l="l" t="t" r="r" b="b"/>
            <a:pathLst>
              <a:path w="203200" h="7619">
                <a:moveTo>
                  <a:pt x="202691" y="0"/>
                </a:moveTo>
                <a:lnTo>
                  <a:pt x="0" y="0"/>
                </a:lnTo>
                <a:lnTo>
                  <a:pt x="0" y="7620"/>
                </a:lnTo>
                <a:lnTo>
                  <a:pt x="202691" y="7620"/>
                </a:lnTo>
                <a:lnTo>
                  <a:pt x="202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73602" y="2186685"/>
            <a:ext cx="782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8171" y="2089149"/>
            <a:ext cx="473709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9207" y="2272029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5660" y="2336037"/>
            <a:ext cx="768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46271" y="2286253"/>
            <a:ext cx="403225" cy="7620"/>
          </a:xfrm>
          <a:custGeom>
            <a:avLst/>
            <a:gdLst/>
            <a:ahLst/>
            <a:cxnLst/>
            <a:rect l="l" t="t" r="r" b="b"/>
            <a:pathLst>
              <a:path w="403225" h="7619">
                <a:moveTo>
                  <a:pt x="402640" y="0"/>
                </a:moveTo>
                <a:lnTo>
                  <a:pt x="0" y="0"/>
                </a:lnTo>
                <a:lnTo>
                  <a:pt x="0" y="7620"/>
                </a:lnTo>
                <a:lnTo>
                  <a:pt x="402640" y="7620"/>
                </a:lnTo>
                <a:lnTo>
                  <a:pt x="402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16859" y="2604261"/>
            <a:ext cx="272415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4959" y="2801365"/>
            <a:ext cx="203200" cy="7620"/>
          </a:xfrm>
          <a:custGeom>
            <a:avLst/>
            <a:gdLst/>
            <a:ahLst/>
            <a:cxnLst/>
            <a:rect l="l" t="t" r="r" b="b"/>
            <a:pathLst>
              <a:path w="203200" h="7619">
                <a:moveTo>
                  <a:pt x="202691" y="0"/>
                </a:moveTo>
                <a:lnTo>
                  <a:pt x="0" y="0"/>
                </a:lnTo>
                <a:lnTo>
                  <a:pt x="0" y="7620"/>
                </a:lnTo>
                <a:lnTo>
                  <a:pt x="202691" y="7620"/>
                </a:lnTo>
                <a:lnTo>
                  <a:pt x="202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41014" y="2701798"/>
            <a:ext cx="1473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6604" y="3107181"/>
            <a:ext cx="1362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Time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constant</a:t>
            </a: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48279" y="3445890"/>
            <a:ext cx="272415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86378" y="3642994"/>
            <a:ext cx="203200" cy="7620"/>
          </a:xfrm>
          <a:custGeom>
            <a:avLst/>
            <a:gdLst/>
            <a:ahLst/>
            <a:cxnLst/>
            <a:rect l="l" t="t" r="r" b="b"/>
            <a:pathLst>
              <a:path w="203200" h="7620">
                <a:moveTo>
                  <a:pt x="202691" y="0"/>
                </a:moveTo>
                <a:lnTo>
                  <a:pt x="0" y="0"/>
                </a:lnTo>
                <a:lnTo>
                  <a:pt x="0" y="7620"/>
                </a:lnTo>
                <a:lnTo>
                  <a:pt x="202691" y="7620"/>
                </a:lnTo>
                <a:lnTo>
                  <a:pt x="202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6604" y="3543426"/>
            <a:ext cx="357124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203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Taking </a:t>
            </a:r>
            <a:r>
              <a:rPr sz="1000" spc="-10" dirty="0">
                <a:latin typeface="Times New Roman"/>
                <a:cs typeface="Times New Roman"/>
              </a:rPr>
              <a:t>Laplace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transform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both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sides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equation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27654" y="4296282"/>
            <a:ext cx="1907539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7790" y="4796154"/>
            <a:ext cx="768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40734" y="4732146"/>
            <a:ext cx="446405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84727" y="4634610"/>
            <a:ext cx="447675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54322" y="4881498"/>
            <a:ext cx="768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96410" y="4817490"/>
            <a:ext cx="424815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09110" y="4831714"/>
            <a:ext cx="400050" cy="7620"/>
          </a:xfrm>
          <a:custGeom>
            <a:avLst/>
            <a:gdLst/>
            <a:ahLst/>
            <a:cxnLst/>
            <a:rect l="l" t="t" r="r" b="b"/>
            <a:pathLst>
              <a:path w="400050" h="7620">
                <a:moveTo>
                  <a:pt x="399592" y="0"/>
                </a:moveTo>
                <a:lnTo>
                  <a:pt x="0" y="0"/>
                </a:lnTo>
                <a:lnTo>
                  <a:pt x="0" y="7620"/>
                </a:lnTo>
                <a:lnTo>
                  <a:pt x="399592" y="7620"/>
                </a:lnTo>
                <a:lnTo>
                  <a:pt x="399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02004" y="5160390"/>
            <a:ext cx="589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34207" y="5495670"/>
            <a:ext cx="275590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72307" y="5692775"/>
            <a:ext cx="204470" cy="7620"/>
          </a:xfrm>
          <a:custGeom>
            <a:avLst/>
            <a:gdLst/>
            <a:ahLst/>
            <a:cxnLst/>
            <a:rect l="l" t="t" r="r" b="b"/>
            <a:pathLst>
              <a:path w="204470" h="7620">
                <a:moveTo>
                  <a:pt x="204215" y="0"/>
                </a:moveTo>
                <a:lnTo>
                  <a:pt x="0" y="0"/>
                </a:lnTo>
                <a:lnTo>
                  <a:pt x="0" y="7619"/>
                </a:lnTo>
                <a:lnTo>
                  <a:pt x="204215" y="7619"/>
                </a:lnTo>
                <a:lnTo>
                  <a:pt x="204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287903" y="5593207"/>
            <a:ext cx="981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2004" y="5997320"/>
            <a:ext cx="1684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Assume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linear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resistance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flow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94227" y="6346316"/>
            <a:ext cx="362585" cy="233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  <a:p>
            <a:pPr marL="106680">
              <a:lnSpc>
                <a:spcPct val="100000"/>
              </a:lnSpc>
              <a:spcBef>
                <a:spcPts val="305"/>
              </a:spcBef>
            </a:pPr>
            <a:r>
              <a:rPr sz="700" spc="765" dirty="0">
                <a:latin typeface="Cambria Math"/>
                <a:cs typeface="Cambria Math"/>
              </a:rPr>
              <a:t> </a:t>
            </a:r>
            <a:r>
              <a:rPr sz="900" u="sng" spc="1147" baseline="27777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900" baseline="27777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80154" y="6494145"/>
            <a:ext cx="178435" cy="132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endParaRPr sz="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900" spc="750" baseline="-13888" dirty="0">
                <a:latin typeface="Cambria Math"/>
                <a:cs typeface="Cambria Math"/>
              </a:rPr>
              <a:t> </a:t>
            </a:r>
            <a:endParaRPr sz="900" baseline="-13888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24478" y="6979284"/>
            <a:ext cx="204470" cy="7620"/>
          </a:xfrm>
          <a:custGeom>
            <a:avLst/>
            <a:gdLst/>
            <a:ahLst/>
            <a:cxnLst/>
            <a:rect l="l" t="t" r="r" b="b"/>
            <a:pathLst>
              <a:path w="204470" h="7620">
                <a:moveTo>
                  <a:pt x="204215" y="0"/>
                </a:moveTo>
                <a:lnTo>
                  <a:pt x="0" y="0"/>
                </a:lnTo>
                <a:lnTo>
                  <a:pt x="0" y="7619"/>
                </a:lnTo>
                <a:lnTo>
                  <a:pt x="204215" y="7619"/>
                </a:lnTo>
                <a:lnTo>
                  <a:pt x="204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40075" y="6879716"/>
            <a:ext cx="556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16222" y="6965060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92422" y="7029068"/>
            <a:ext cx="768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694810" y="6979284"/>
            <a:ext cx="402590" cy="7620"/>
          </a:xfrm>
          <a:custGeom>
            <a:avLst/>
            <a:gdLst/>
            <a:ahLst/>
            <a:cxnLst/>
            <a:rect l="l" t="t" r="r" b="b"/>
            <a:pathLst>
              <a:path w="402589" h="7620">
                <a:moveTo>
                  <a:pt x="402336" y="0"/>
                </a:moveTo>
                <a:lnTo>
                  <a:pt x="0" y="0"/>
                </a:lnTo>
                <a:lnTo>
                  <a:pt x="0" y="7619"/>
                </a:lnTo>
                <a:lnTo>
                  <a:pt x="402336" y="7619"/>
                </a:lnTo>
                <a:lnTo>
                  <a:pt x="402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73678" y="6782180"/>
            <a:ext cx="1163955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95"/>
              </a:spcBef>
              <a:tabLst>
                <a:tab pos="421005" algn="l"/>
                <a:tab pos="978535" algn="l"/>
              </a:tabLst>
            </a:pPr>
            <a:r>
              <a:rPr sz="1050" baseline="-15873" dirty="0">
                <a:latin typeface="Cambria Math"/>
                <a:cs typeface="Cambria Math"/>
              </a:rPr>
              <a:t>		</a:t>
            </a: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11878" y="6879716"/>
            <a:ext cx="229870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5"/>
              </a:lnSpc>
              <a:spcBef>
                <a:spcPts val="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  <a:p>
            <a:pPr marL="135890">
              <a:lnSpc>
                <a:spcPts val="935"/>
              </a:lnSpc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14825" y="7029068"/>
            <a:ext cx="768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48277" y="6979284"/>
            <a:ext cx="135890" cy="7620"/>
          </a:xfrm>
          <a:custGeom>
            <a:avLst/>
            <a:gdLst/>
            <a:ahLst/>
            <a:cxnLst/>
            <a:rect l="l" t="t" r="r" b="b"/>
            <a:pathLst>
              <a:path w="135889" h="7620">
                <a:moveTo>
                  <a:pt x="135636" y="0"/>
                </a:moveTo>
                <a:lnTo>
                  <a:pt x="0" y="0"/>
                </a:lnTo>
                <a:lnTo>
                  <a:pt x="0" y="7619"/>
                </a:lnTo>
                <a:lnTo>
                  <a:pt x="135636" y="7619"/>
                </a:lnTo>
                <a:lnTo>
                  <a:pt x="135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237610" y="7297292"/>
            <a:ext cx="275590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275710" y="7494396"/>
            <a:ext cx="204470" cy="7620"/>
          </a:xfrm>
          <a:custGeom>
            <a:avLst/>
            <a:gdLst/>
            <a:ahLst/>
            <a:cxnLst/>
            <a:rect l="l" t="t" r="r" b="b"/>
            <a:pathLst>
              <a:path w="204470" h="7620">
                <a:moveTo>
                  <a:pt x="204215" y="0"/>
                </a:moveTo>
                <a:lnTo>
                  <a:pt x="0" y="0"/>
                </a:lnTo>
                <a:lnTo>
                  <a:pt x="0" y="7619"/>
                </a:lnTo>
                <a:lnTo>
                  <a:pt x="204215" y="7619"/>
                </a:lnTo>
                <a:lnTo>
                  <a:pt x="204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23082" y="7394828"/>
            <a:ext cx="19107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08608" y="7800213"/>
            <a:ext cx="1370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Time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constant</a:t>
            </a: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59738" y="8147684"/>
            <a:ext cx="140335" cy="1320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700" u="sng" spc="50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74038" y="8178545"/>
            <a:ext cx="711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spc="50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6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88516" y="8184641"/>
            <a:ext cx="1656714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75615" algn="l"/>
              </a:tabLst>
            </a:pPr>
            <a:r>
              <a:rPr sz="1000" dirty="0">
                <a:latin typeface="Cambria Math"/>
                <a:cs typeface="Cambria Math"/>
              </a:rPr>
              <a:t>	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24076" y="8248650"/>
            <a:ext cx="16929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33730" algn="l"/>
                <a:tab pos="1048385" algn="l"/>
                <a:tab pos="1470660" algn="l"/>
              </a:tabLst>
            </a:pPr>
            <a:r>
              <a:rPr sz="1050" baseline="-23809" dirty="0">
                <a:latin typeface="Cambria Math"/>
                <a:cs typeface="Cambria Math"/>
              </a:rPr>
              <a:t>	</a:t>
            </a:r>
            <a:r>
              <a:rPr sz="700" dirty="0">
                <a:latin typeface="Cambria Math"/>
                <a:cs typeface="Cambria Math"/>
              </a:rPr>
              <a:t>		</a:t>
            </a: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6604" y="8568690"/>
            <a:ext cx="4112895" cy="87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Taking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laplace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transform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both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sides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000">
              <a:latin typeface="Times New Roman"/>
              <a:cs typeface="Times New Roman"/>
            </a:endParaRPr>
          </a:p>
          <a:p>
            <a:pPr marL="1753870">
              <a:lnSpc>
                <a:spcPct val="100000"/>
              </a:lnSpc>
              <a:spcBef>
                <a:spcPts val="5"/>
              </a:spcBef>
            </a:pP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000">
              <a:latin typeface="Cambria Math"/>
              <a:cs typeface="Cambria Math"/>
            </a:endParaRPr>
          </a:p>
          <a:p>
            <a:pPr marL="196215">
              <a:lnSpc>
                <a:spcPct val="100000"/>
              </a:lnSpc>
              <a:spcBef>
                <a:spcPts val="5"/>
              </a:spcBef>
            </a:pP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2004" y="891031"/>
            <a:ext cx="2134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equation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()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putting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equation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()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2692" y="1348485"/>
            <a:ext cx="1007744" cy="1320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480059" algn="l"/>
                <a:tab pos="763905" algn="l"/>
                <a:tab pos="943610" algn="l"/>
              </a:tabLst>
            </a:pPr>
            <a:r>
              <a:rPr sz="700" dirty="0">
                <a:latin typeface="Cambria Math"/>
                <a:cs typeface="Cambria Math"/>
              </a:rPr>
              <a:t>			</a:t>
            </a: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284477"/>
            <a:ext cx="1479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Times New Roman"/>
                <a:cs typeface="Times New Roman"/>
              </a:rPr>
              <a:t>(</a:t>
            </a: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8814" y="1278381"/>
            <a:ext cx="181610" cy="11683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u="sng" spc="21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600" spc="215" dirty="0">
                <a:latin typeface="Cambria Math"/>
                <a:cs typeface="Cambria Math"/>
              </a:rPr>
              <a:t> </a:t>
            </a:r>
            <a:r>
              <a:rPr sz="600" u="sng" spc="50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6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2426" y="1247901"/>
            <a:ext cx="411480" cy="1320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700" u="sng" spc="30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700" spc="305" dirty="0">
                <a:latin typeface="Cambria Math"/>
                <a:cs typeface="Cambria Math"/>
              </a:rPr>
              <a:t> </a:t>
            </a:r>
            <a:r>
              <a:rPr sz="700" u="sng" spc="30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700" spc="305" dirty="0">
                <a:latin typeface="Cambria Math"/>
                <a:cs typeface="Cambria Math"/>
              </a:rPr>
              <a:t> </a:t>
            </a:r>
            <a:r>
              <a:rPr sz="700" u="sng" spc="50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7335" y="1284477"/>
            <a:ext cx="1200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4082" y="1386585"/>
            <a:ext cx="827405" cy="1320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5"/>
              </a:spcBef>
              <a:tabLst>
                <a:tab pos="537845" algn="l"/>
              </a:tabLst>
            </a:pPr>
            <a:r>
              <a:rPr sz="700" dirty="0">
                <a:latin typeface="Cambria Math"/>
                <a:cs typeface="Cambria Math"/>
              </a:rPr>
              <a:t>	</a:t>
            </a: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9254" y="1237234"/>
            <a:ext cx="187325" cy="1320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700" u="sng" spc="30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700" spc="305" dirty="0">
                <a:latin typeface="Cambria Math"/>
                <a:cs typeface="Cambria Math"/>
              </a:rPr>
              <a:t> </a:t>
            </a:r>
            <a:r>
              <a:rPr sz="700" u="sng" spc="50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5642" y="1269238"/>
            <a:ext cx="278130" cy="11683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u="sng" spc="21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600" spc="215" dirty="0">
                <a:latin typeface="Cambria Math"/>
                <a:cs typeface="Cambria Math"/>
              </a:rPr>
              <a:t> </a:t>
            </a:r>
            <a:r>
              <a:rPr sz="600" u="sng" spc="50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endParaRPr sz="6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6604" y="1685289"/>
            <a:ext cx="4413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Solving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above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equation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000">
              <a:latin typeface="Times New Roman"/>
              <a:cs typeface="Times New Roman"/>
            </a:endParaRPr>
          </a:p>
          <a:p>
            <a:pPr marL="877569">
              <a:lnSpc>
                <a:spcPct val="100000"/>
              </a:lnSpc>
            </a:pPr>
            <a:r>
              <a:rPr sz="1000" spc="495" dirty="0">
                <a:latin typeface="Cambria Math"/>
                <a:cs typeface="Cambria Math"/>
              </a:rPr>
              <a:t>                                     </a:t>
            </a:r>
            <a:r>
              <a:rPr sz="1000" spc="-5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000">
              <a:latin typeface="Times New Roman"/>
              <a:cs typeface="Times New Roman"/>
            </a:endParaRPr>
          </a:p>
          <a:p>
            <a:pPr marL="1856105">
              <a:lnSpc>
                <a:spcPct val="100000"/>
              </a:lnSpc>
            </a:pP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6604" y="2771901"/>
            <a:ext cx="20916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Convert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above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equation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50" u="sng" spc="750" baseline="47619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 </a:t>
            </a:r>
            <a:endParaRPr sz="1050" baseline="47619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7419" y="2874010"/>
            <a:ext cx="201295" cy="1320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05735" y="3359149"/>
            <a:ext cx="294640" cy="7620"/>
          </a:xfrm>
          <a:custGeom>
            <a:avLst/>
            <a:gdLst/>
            <a:ahLst/>
            <a:cxnLst/>
            <a:rect l="l" t="t" r="r" b="b"/>
            <a:pathLst>
              <a:path w="294639" h="7620">
                <a:moveTo>
                  <a:pt x="294131" y="0"/>
                </a:moveTo>
                <a:lnTo>
                  <a:pt x="0" y="0"/>
                </a:lnTo>
                <a:lnTo>
                  <a:pt x="0" y="7620"/>
                </a:lnTo>
                <a:lnTo>
                  <a:pt x="294131" y="7620"/>
                </a:lnTo>
                <a:lnTo>
                  <a:pt x="294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22219" y="3259582"/>
            <a:ext cx="1200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4935" y="3162045"/>
            <a:ext cx="1470025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95"/>
              </a:spcBef>
              <a:tabLst>
                <a:tab pos="1287780" algn="l"/>
              </a:tabLst>
            </a:pPr>
            <a:r>
              <a:rPr sz="1000" dirty="0">
                <a:latin typeface="Cambria Math"/>
                <a:cs typeface="Cambria Math"/>
              </a:rPr>
              <a:t>	</a:t>
            </a:r>
            <a:r>
              <a:rPr sz="1050" spc="750" baseline="-15873" dirty="0">
                <a:latin typeface="Cambria Math"/>
                <a:cs typeface="Cambria Math"/>
              </a:rPr>
              <a:t> 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50463" y="3344925"/>
            <a:ext cx="768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1195" y="3408934"/>
            <a:ext cx="1378585" cy="1320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632460" algn="l"/>
                <a:tab pos="902335" algn="l"/>
                <a:tab pos="1178560" algn="l"/>
              </a:tabLst>
            </a:pPr>
            <a:r>
              <a:rPr sz="700" dirty="0">
                <a:latin typeface="Cambria Math"/>
                <a:cs typeface="Cambria Math"/>
              </a:rPr>
              <a:t>			</a:t>
            </a: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20467" y="3344925"/>
            <a:ext cx="2148840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45134" algn="l"/>
              </a:tabLst>
            </a:pPr>
            <a:r>
              <a:rPr sz="1000" dirty="0">
                <a:latin typeface="Cambria Math"/>
                <a:cs typeface="Cambria Math"/>
              </a:rPr>
              <a:t>	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65982" y="3359149"/>
            <a:ext cx="1690370" cy="7620"/>
          </a:xfrm>
          <a:custGeom>
            <a:avLst/>
            <a:gdLst/>
            <a:ahLst/>
            <a:cxnLst/>
            <a:rect l="l" t="t" r="r" b="b"/>
            <a:pathLst>
              <a:path w="1690370" h="7620">
                <a:moveTo>
                  <a:pt x="1690370" y="0"/>
                </a:moveTo>
                <a:lnTo>
                  <a:pt x="0" y="0"/>
                </a:lnTo>
                <a:lnTo>
                  <a:pt x="0" y="7620"/>
                </a:lnTo>
                <a:lnTo>
                  <a:pt x="1690370" y="7620"/>
                </a:lnTo>
                <a:lnTo>
                  <a:pt x="1690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02004" y="3692778"/>
            <a:ext cx="5692140" cy="189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4.SIMULATION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manipulating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values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mathematically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obtaining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44000"/>
              </a:lnSpc>
              <a:spcBef>
                <a:spcPts val="985"/>
              </a:spcBef>
            </a:pP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response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without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computer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assistance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becomes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quite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tedious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so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MATLAB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valuable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tool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solving </a:t>
            </a:r>
            <a:r>
              <a:rPr sz="1000" dirty="0">
                <a:latin typeface="Times New Roman"/>
                <a:cs typeface="Times New Roman"/>
              </a:rPr>
              <a:t>such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complex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calculations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.It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become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convenient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simulate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level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controlling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  <a:p>
            <a:pPr marL="12700" marR="403225">
              <a:lnSpc>
                <a:spcPct val="144000"/>
              </a:lnSpc>
            </a:pPr>
            <a:r>
              <a:rPr sz="1000" dirty="0">
                <a:latin typeface="Times New Roman"/>
                <a:cs typeface="Times New Roman"/>
              </a:rPr>
              <a:t>.They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performed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step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step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according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obtained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.The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transfer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function</a:t>
            </a:r>
            <a:r>
              <a:rPr sz="1000" spc="-25" dirty="0">
                <a:latin typeface="Times New Roman"/>
                <a:cs typeface="Times New Roman"/>
              </a:rPr>
              <a:t> is </a:t>
            </a:r>
            <a:r>
              <a:rPr sz="1000" dirty="0">
                <a:latin typeface="Times New Roman"/>
                <a:cs typeface="Times New Roman"/>
              </a:rPr>
              <a:t>obtained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doing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analysis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thus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been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verified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simulation.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Times New Roman"/>
                <a:cs typeface="Times New Roman"/>
              </a:rPr>
              <a:t>Experimental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taken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real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843076" y="5778119"/>
          <a:ext cx="5868670" cy="895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marL="68580">
                        <a:lnSpc>
                          <a:spcPts val="114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Flow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lph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4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Height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tank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1(cm)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Height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tank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2(cm)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(min.)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68580">
                        <a:lnSpc>
                          <a:spcPts val="1125"/>
                        </a:lnSpc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25"/>
                        </a:lnSpc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13.2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25"/>
                        </a:lnSpc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8.6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25"/>
                        </a:lnSpc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6.8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68580">
                        <a:lnSpc>
                          <a:spcPts val="1125"/>
                        </a:lnSpc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160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25"/>
                        </a:lnSpc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20.5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25"/>
                        </a:lnSpc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13.5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2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13.13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902004" y="7006208"/>
            <a:ext cx="1241425" cy="868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Times New Roman"/>
                <a:cs typeface="Times New Roman"/>
              </a:rPr>
              <a:t>4.1.Calculation-</a:t>
            </a:r>
            <a:endParaRPr sz="1000">
              <a:latin typeface="Times New Roman"/>
              <a:cs typeface="Times New Roman"/>
            </a:endParaRPr>
          </a:p>
          <a:p>
            <a:pPr marL="12700" marR="5080" indent="31750">
              <a:lnSpc>
                <a:spcPts val="2740"/>
              </a:lnSpc>
              <a:spcBef>
                <a:spcPts val="110"/>
              </a:spcBef>
            </a:pPr>
            <a:r>
              <a:rPr sz="1000" spc="-10" dirty="0">
                <a:latin typeface="Times New Roman"/>
                <a:cs typeface="Times New Roman"/>
              </a:rPr>
              <a:t>Circumference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20" dirty="0">
                <a:latin typeface="Times New Roman"/>
                <a:cs typeface="Times New Roman"/>
              </a:rPr>
              <a:t>tank-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380" dirty="0">
                <a:latin typeface="Cambria Math"/>
                <a:cs typeface="Cambria Math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r=97.5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5260" y="8181593"/>
            <a:ext cx="135890" cy="1320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6604" y="8079104"/>
            <a:ext cx="1449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r=</a:t>
            </a:r>
            <a:r>
              <a:rPr sz="1050" u="sng" spc="1725" baseline="47619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050" spc="135" baseline="47619" dirty="0">
                <a:latin typeface="Cambria Math"/>
                <a:cs typeface="Cambria Math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=15.51cm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, </a:t>
            </a:r>
            <a:r>
              <a:rPr sz="1000" spc="-10" dirty="0">
                <a:latin typeface="Times New Roman"/>
                <a:cs typeface="Times New Roman"/>
              </a:rPr>
              <a:t>h=32cm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3904" y="8466581"/>
            <a:ext cx="170878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A=</a:t>
            </a:r>
            <a:r>
              <a:rPr sz="1050" spc="667" baseline="27777" dirty="0">
                <a:latin typeface="Cambria Math"/>
                <a:cs typeface="Cambria Math"/>
              </a:rPr>
              <a:t>   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385" dirty="0">
                <a:latin typeface="Cambria Math"/>
                <a:cs typeface="Cambria Math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(15.51)*(15.51)</a:t>
            </a:r>
            <a:r>
              <a:rPr sz="1050" spc="750" baseline="27777" dirty="0">
                <a:latin typeface="Cambria Math"/>
                <a:cs typeface="Cambria Math"/>
              </a:rPr>
              <a:t> </a:t>
            </a:r>
            <a:endParaRPr sz="1050" baseline="277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000">
              <a:latin typeface="Cambria Math"/>
              <a:cs typeface="Cambria Math"/>
            </a:endParaRPr>
          </a:p>
          <a:p>
            <a:pPr marL="464820">
              <a:lnSpc>
                <a:spcPct val="100000"/>
              </a:lnSpc>
            </a:pPr>
            <a:r>
              <a:rPr sz="1000" spc="-10" dirty="0">
                <a:latin typeface="Times New Roman"/>
                <a:cs typeface="Times New Roman"/>
              </a:rPr>
              <a:t>=0.0755</a:t>
            </a:r>
            <a:r>
              <a:rPr sz="1050" spc="750" baseline="27777" dirty="0">
                <a:latin typeface="Cambria Math"/>
                <a:cs typeface="Cambria Math"/>
              </a:rPr>
              <a:t> </a:t>
            </a:r>
            <a:endParaRPr sz="1050" baseline="2777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8204" y="9263633"/>
            <a:ext cx="768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13408" y="9299194"/>
            <a:ext cx="410209" cy="7620"/>
          </a:xfrm>
          <a:custGeom>
            <a:avLst/>
            <a:gdLst/>
            <a:ahLst/>
            <a:cxnLst/>
            <a:rect l="l" t="t" r="r" b="b"/>
            <a:pathLst>
              <a:path w="410209" h="7620">
                <a:moveTo>
                  <a:pt x="409956" y="0"/>
                </a:moveTo>
                <a:lnTo>
                  <a:pt x="0" y="0"/>
                </a:lnTo>
                <a:lnTo>
                  <a:pt x="0" y="7619"/>
                </a:lnTo>
                <a:lnTo>
                  <a:pt x="409956" y="7619"/>
                </a:lnTo>
                <a:lnTo>
                  <a:pt x="409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18385" y="9299194"/>
            <a:ext cx="250190" cy="7620"/>
          </a:xfrm>
          <a:custGeom>
            <a:avLst/>
            <a:gdLst/>
            <a:ahLst/>
            <a:cxnLst/>
            <a:rect l="l" t="t" r="r" b="b"/>
            <a:pathLst>
              <a:path w="250189" h="7620">
                <a:moveTo>
                  <a:pt x="249936" y="0"/>
                </a:moveTo>
                <a:lnTo>
                  <a:pt x="0" y="0"/>
                </a:lnTo>
                <a:lnTo>
                  <a:pt x="0" y="7619"/>
                </a:lnTo>
                <a:lnTo>
                  <a:pt x="249936" y="7619"/>
                </a:lnTo>
                <a:lnTo>
                  <a:pt x="249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76604" y="9124950"/>
            <a:ext cx="136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445" dirty="0">
                <a:latin typeface="Cambria Math"/>
                <a:cs typeface="Cambria Math"/>
              </a:rPr>
              <a:t>          </a:t>
            </a:r>
            <a:r>
              <a:rPr sz="1500" baseline="-33333" dirty="0">
                <a:latin typeface="Times New Roman"/>
                <a:cs typeface="Times New Roman"/>
              </a:rPr>
              <a:t>=</a:t>
            </a:r>
            <a:r>
              <a:rPr sz="700" spc="445" dirty="0">
                <a:latin typeface="Cambria Math"/>
                <a:cs typeface="Cambria Math"/>
              </a:rPr>
              <a:t>     </a:t>
            </a:r>
            <a:r>
              <a:rPr sz="1500" spc="-75" baseline="-33333" dirty="0">
                <a:latin typeface="Times New Roman"/>
                <a:cs typeface="Times New Roman"/>
              </a:rPr>
              <a:t>=</a:t>
            </a:r>
            <a:endParaRPr sz="1500" baseline="-33333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3596" y="9301733"/>
            <a:ext cx="17183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24205" algn="l"/>
                <a:tab pos="1037590" algn="l"/>
              </a:tabLst>
            </a:pPr>
            <a:r>
              <a:rPr sz="700" dirty="0">
                <a:latin typeface="Cambria Math"/>
                <a:cs typeface="Cambria Math"/>
              </a:rPr>
              <a:t>		</a:t>
            </a: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86329" y="9163050"/>
            <a:ext cx="3359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31389" y="9299194"/>
            <a:ext cx="647065" cy="7620"/>
          </a:xfrm>
          <a:custGeom>
            <a:avLst/>
            <a:gdLst/>
            <a:ahLst/>
            <a:cxnLst/>
            <a:rect l="l" t="t" r="r" b="b"/>
            <a:pathLst>
              <a:path w="647064" h="7620">
                <a:moveTo>
                  <a:pt x="646480" y="0"/>
                </a:moveTo>
                <a:lnTo>
                  <a:pt x="0" y="0"/>
                </a:lnTo>
                <a:lnTo>
                  <a:pt x="0" y="7619"/>
                </a:lnTo>
                <a:lnTo>
                  <a:pt x="646480" y="7619"/>
                </a:lnTo>
                <a:lnTo>
                  <a:pt x="646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71851" y="9199626"/>
            <a:ext cx="822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-10" dirty="0">
                <a:latin typeface="Times New Roman"/>
                <a:cs typeface="Times New Roman"/>
              </a:rPr>
              <a:t> 4.379sec/</a:t>
            </a:r>
            <a:r>
              <a:rPr sz="1050" spc="750" baseline="27777" dirty="0">
                <a:latin typeface="Cambria Math"/>
                <a:cs typeface="Cambria Math"/>
              </a:rPr>
              <a:t> </a:t>
            </a:r>
            <a:endParaRPr sz="1050" baseline="27777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2004" y="924560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mbria Math"/>
                <a:cs typeface="Cambria Math"/>
              </a:rPr>
              <a:t> 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1252" y="988567"/>
            <a:ext cx="768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4932" y="1024127"/>
            <a:ext cx="373380" cy="7620"/>
          </a:xfrm>
          <a:custGeom>
            <a:avLst/>
            <a:gdLst/>
            <a:ahLst/>
            <a:cxnLst/>
            <a:rect l="l" t="t" r="r" b="b"/>
            <a:pathLst>
              <a:path w="373380" h="7619">
                <a:moveTo>
                  <a:pt x="373379" y="0"/>
                </a:moveTo>
                <a:lnTo>
                  <a:pt x="0" y="0"/>
                </a:lnTo>
                <a:lnTo>
                  <a:pt x="0" y="7620"/>
                </a:lnTo>
                <a:lnTo>
                  <a:pt x="373379" y="7620"/>
                </a:lnTo>
                <a:lnTo>
                  <a:pt x="373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1810" y="1024127"/>
            <a:ext cx="248920" cy="7620"/>
          </a:xfrm>
          <a:custGeom>
            <a:avLst/>
            <a:gdLst/>
            <a:ahLst/>
            <a:cxnLst/>
            <a:rect l="l" t="t" r="r" b="b"/>
            <a:pathLst>
              <a:path w="248919" h="7619">
                <a:moveTo>
                  <a:pt x="248412" y="0"/>
                </a:moveTo>
                <a:lnTo>
                  <a:pt x="0" y="0"/>
                </a:lnTo>
                <a:lnTo>
                  <a:pt x="0" y="7620"/>
                </a:lnTo>
                <a:lnTo>
                  <a:pt x="248412" y="7620"/>
                </a:lnTo>
                <a:lnTo>
                  <a:pt x="248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7292" y="849884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484" dirty="0">
                <a:latin typeface="Cambria Math"/>
                <a:cs typeface="Cambria Math"/>
              </a:rPr>
              <a:t>            </a:t>
            </a:r>
            <a:r>
              <a:rPr sz="1500" spc="-75" baseline="-33333" dirty="0">
                <a:latin typeface="Times New Roman"/>
                <a:cs typeface="Times New Roman"/>
              </a:rPr>
              <a:t>=</a:t>
            </a:r>
            <a:endParaRPr sz="1500" baseline="-333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832" y="1026667"/>
            <a:ext cx="16344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04520" algn="l"/>
              </a:tabLst>
            </a:pPr>
            <a:r>
              <a:rPr sz="700" dirty="0">
                <a:latin typeface="Cambria Math"/>
                <a:cs typeface="Cambria Math"/>
              </a:rPr>
              <a:t>	</a:t>
            </a: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8794" y="887984"/>
            <a:ext cx="3314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0" dirty="0"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3854" y="1024127"/>
            <a:ext cx="643890" cy="7620"/>
          </a:xfrm>
          <a:custGeom>
            <a:avLst/>
            <a:gdLst/>
            <a:ahLst/>
            <a:cxnLst/>
            <a:rect l="l" t="t" r="r" b="b"/>
            <a:pathLst>
              <a:path w="643889" h="7619">
                <a:moveTo>
                  <a:pt x="643432" y="0"/>
                </a:moveTo>
                <a:lnTo>
                  <a:pt x="0" y="0"/>
                </a:lnTo>
                <a:lnTo>
                  <a:pt x="0" y="7620"/>
                </a:lnTo>
                <a:lnTo>
                  <a:pt x="643432" y="7620"/>
                </a:lnTo>
                <a:lnTo>
                  <a:pt x="643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74314" y="924560"/>
            <a:ext cx="9474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spc="750" baseline="27777" dirty="0">
                <a:latin typeface="Cambria Math"/>
                <a:cs typeface="Cambria Math"/>
              </a:rPr>
              <a:t> </a:t>
            </a:r>
            <a:endParaRPr sz="1050" baseline="27777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1328673"/>
            <a:ext cx="22771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4.2.Open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loop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model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for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interacting</a:t>
            </a:r>
            <a:r>
              <a:rPr sz="1000" b="1" spc="-20" dirty="0">
                <a:latin typeface="Times New Roman"/>
                <a:cs typeface="Times New Roman"/>
              </a:rPr>
              <a:t> tank: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04" y="4282566"/>
            <a:ext cx="2247900" cy="866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4.3.Simulation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result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of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open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loop</a:t>
            </a:r>
            <a:r>
              <a:rPr sz="1000" b="1" spc="-10" dirty="0">
                <a:latin typeface="Times New Roman"/>
                <a:cs typeface="Times New Roman"/>
              </a:rPr>
              <a:t> model: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Times New Roman"/>
                <a:cs typeface="Times New Roman"/>
              </a:rPr>
              <a:t>X-</a:t>
            </a:r>
            <a:r>
              <a:rPr sz="1000" dirty="0">
                <a:latin typeface="Times New Roman"/>
                <a:cs typeface="Times New Roman"/>
              </a:rPr>
              <a:t>axis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sec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Times New Roman"/>
                <a:cs typeface="Times New Roman"/>
              </a:rPr>
              <a:t>Y-</a:t>
            </a:r>
            <a:r>
              <a:rPr sz="1000" dirty="0">
                <a:latin typeface="Times New Roman"/>
                <a:cs typeface="Times New Roman"/>
              </a:rPr>
              <a:t>axis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output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 </a:t>
            </a:r>
            <a:r>
              <a:rPr sz="1000" spc="-25" dirty="0">
                <a:latin typeface="Times New Roman"/>
                <a:cs typeface="Times New Roman"/>
              </a:rPr>
              <a:t>mm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04" y="9035033"/>
            <a:ext cx="5636895" cy="65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5.CONCLUSION: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15"/>
              </a:spcBef>
            </a:pP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mathematically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modelled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transfer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function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found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.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transfer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function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was </a:t>
            </a:r>
            <a:r>
              <a:rPr sz="1000" dirty="0">
                <a:latin typeface="Times New Roman"/>
                <a:cs typeface="Times New Roman"/>
              </a:rPr>
              <a:t>tested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step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response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considering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various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factors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such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height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resistance,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68830"/>
            <a:ext cx="6102350" cy="246684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686424"/>
            <a:ext cx="5730748" cy="3221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2004" y="874928"/>
            <a:ext cx="5690235" cy="339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5155">
              <a:lnSpc>
                <a:spcPct val="110200"/>
              </a:lnSpc>
              <a:spcBef>
                <a:spcPts val="100"/>
              </a:spcBef>
            </a:pPr>
            <a:r>
              <a:rPr sz="1000" spc="-10" dirty="0">
                <a:latin typeface="Times New Roman"/>
                <a:cs typeface="Times New Roman"/>
              </a:rPr>
              <a:t>capacitance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liquid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flow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rate.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paper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trial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error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method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best </a:t>
            </a:r>
            <a:r>
              <a:rPr sz="1000" spc="-10" dirty="0">
                <a:latin typeface="Times New Roman"/>
                <a:cs typeface="Times New Roman"/>
              </a:rPr>
              <a:t>performance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valve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position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0" dirty="0" smtClean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1262</Words>
  <Application>Microsoft Office PowerPoint</Application>
  <PresentationFormat>Custom</PresentationFormat>
  <Paragraphs>227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Cambria Math</vt:lpstr>
      <vt:lpstr>Times New Roman</vt:lpstr>
      <vt:lpstr>Office Theme</vt:lpstr>
      <vt:lpstr>MATHEMATICAL MODELLING OF TWO TANK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MODELLING OF TWO TANK SYSTEM</dc:title>
  <dc:creator>Umesh Khele</dc:creator>
  <cp:lastModifiedBy>HP</cp:lastModifiedBy>
  <cp:revision>2</cp:revision>
  <dcterms:created xsi:type="dcterms:W3CDTF">2023-11-20T16:36:08Z</dcterms:created>
  <dcterms:modified xsi:type="dcterms:W3CDTF">2023-11-20T17:01:49Z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2017-05-01T00:00:00Z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2023-11-20T00:00:00Z</vt:filetime>
  </property>
  <property fmtid="{D5CDD505-2E9C-101B-9397-08002B2CF9AE}" pid="5" name="Producer">
    <vt:lpwstr>Microsoft® Word 2010</vt:lpwstr>
  </property>
</Properties>
</file>