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EB Garamond"/>
      <p:regular r:id="rId20"/>
      <p:bold r:id="rId21"/>
      <p:italic r:id="rId22"/>
      <p:boldItalic r:id="rId23"/>
    </p:embeddedFon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sw0xE3Q/0Plsc7z8+uL9aCX02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BGaramond-regular.fntdata"/><Relationship Id="rId22" Type="http://schemas.openxmlformats.org/officeDocument/2006/relationships/font" Target="fonts/EBGaramond-italic.fntdata"/><Relationship Id="rId21" Type="http://schemas.openxmlformats.org/officeDocument/2006/relationships/font" Target="fonts/EBGaramond-bold.fntdata"/><Relationship Id="rId24" Type="http://schemas.openxmlformats.org/officeDocument/2006/relationships/font" Target="fonts/LibreBaskerville-regular.fntdata"/><Relationship Id="rId23" Type="http://schemas.openxmlformats.org/officeDocument/2006/relationships/font" Target="fonts/EBGaramon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askerville-italic.fntdata"/><Relationship Id="rId25" Type="http://schemas.openxmlformats.org/officeDocument/2006/relationships/font" Target="fonts/LibreBaskerville-bold.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19" Type="http://schemas.openxmlformats.org/officeDocument/2006/relationships/font" Target="fonts/LibreFranklin-boldItalic.fntdata"/><Relationship Id="rId18" Type="http://schemas.openxmlformats.org/officeDocument/2006/relationships/font" Target="fonts/LibreFrankl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y4955HU3KBjTwVMc-J3hVeBiWVxHqo8l/view?usp=drive_link"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i-c.org/release/doc/tei-p5-doc/en/html/CO.html" TargetMode="External"/><Relationship Id="rId3" Type="http://schemas.openxmlformats.org/officeDocument/2006/relationships/hyperlink" Target="https://www.tei-c.org/release/doc/tei-p5-doc/en/html/WD.html#D25-30" TargetMode="External"/><Relationship Id="rId4" Type="http://schemas.openxmlformats.org/officeDocument/2006/relationships/hyperlink" Target="https://www.tei-c.org/release/doc/tei-p5-doc/en/html/PH.html#PHFAX"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bulger.sarah@gmail.co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https://drive.google.com/file/d/1y4955HU3KBjTwVMc-J3hVeBiWVxHqo8l/view?usp=drive_link</a:t>
            </a:r>
            <a:endParaRPr/>
          </a:p>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a313d3fc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Chapter 3: Elements Available in All TEI Documents, Section 3.5 - Simple Editorial Changes (</a:t>
            </a:r>
            <a:r>
              <a:rPr lang="en-US" u="sng">
                <a:solidFill>
                  <a:schemeClr val="hlink"/>
                </a:solidFill>
                <a:hlinkClick r:id="rId2"/>
              </a:rPr>
              <a:t>https://www.tei-c.org/release/doc/tei-p5-doc/en/html/CO.html</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Chapter 5: Characters, Glyphs, and Writing Modes, Section 5.3 - Annotating Characters (</a:t>
            </a:r>
            <a:r>
              <a:rPr lang="en-US" u="sng">
                <a:solidFill>
                  <a:schemeClr val="hlink"/>
                </a:solidFill>
                <a:hlinkClick r:id="rId3"/>
              </a:rPr>
              <a:t>https://www.tei-c.org/release/doc/tei-p5-doc/en/html/WD.html#D25-30</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Chapter 11: Representation of Primary Sources, Section 11.1 - Digital </a:t>
            </a:r>
            <a:r>
              <a:rPr lang="en-US"/>
              <a:t>Facsimiles</a:t>
            </a:r>
            <a:r>
              <a:rPr lang="en-US"/>
              <a:t>; Section 11.2 - Combining Transcription with Facsimile (</a:t>
            </a:r>
            <a:r>
              <a:rPr lang="en-US" u="sng">
                <a:solidFill>
                  <a:schemeClr val="hlink"/>
                </a:solidFill>
                <a:hlinkClick r:id="rId4"/>
              </a:rPr>
              <a:t>https://www.tei-c.org/release/doc/tei-p5-doc/en/html/PH.html#PHFAX</a:t>
            </a:r>
            <a:r>
              <a:rPr lang="en-US"/>
              <a:t>)</a:t>
            </a:r>
            <a:endParaRPr/>
          </a:p>
          <a:p>
            <a:pPr indent="0" lvl="0" marL="0" rtl="0" algn="l">
              <a:spcBef>
                <a:spcPts val="0"/>
              </a:spcBef>
              <a:spcAft>
                <a:spcPts val="0"/>
              </a:spcAft>
              <a:buNone/>
            </a:pPr>
            <a:r>
              <a:t/>
            </a:r>
            <a:endParaRPr/>
          </a:p>
        </p:txBody>
      </p:sp>
      <p:sp>
        <p:nvSpPr>
          <p:cNvPr id="178" name="Google Shape;178;g22a313d3fc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meet at this zoom link: https://us05web.zoom.us/j/83726731969?pwd=cTV2bVBpUXNSbU51VWV4aCtIMWZwQT09</a:t>
            </a:r>
            <a:endParaRPr/>
          </a:p>
          <a:p>
            <a:pPr indent="0" lvl="0" marL="0" rtl="0" algn="l">
              <a:spcBef>
                <a:spcPts val="0"/>
              </a:spcBef>
              <a:spcAft>
                <a:spcPts val="0"/>
              </a:spcAft>
              <a:buNone/>
            </a:pPr>
            <a:r>
              <a:rPr lang="en-US"/>
              <a:t>I will also attach this in the email, but it will exist here in these slides in case you ever need help finding it again.</a:t>
            </a:r>
            <a:endParaRPr/>
          </a:p>
        </p:txBody>
      </p:sp>
      <p:sp>
        <p:nvSpPr>
          <p:cNvPr id="138" name="Google Shape;13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meet at this zoom link: https://us05web.zoom.us/j/83726731969?pwd=cTV2bVBpUXNSbU51VWV4aCtIMWZwQT09</a:t>
            </a:r>
            <a:endParaRPr/>
          </a:p>
          <a:p>
            <a:pPr indent="0" lvl="0" marL="0" rtl="0" algn="l">
              <a:spcBef>
                <a:spcPts val="0"/>
              </a:spcBef>
              <a:spcAft>
                <a:spcPts val="0"/>
              </a:spcAft>
              <a:buNone/>
            </a:pPr>
            <a:r>
              <a:rPr lang="en-US"/>
              <a:t>I will also attach this in the email, but it will exist here in these slides in case you ever need help finding it again.</a:t>
            </a:r>
            <a:endParaRPr/>
          </a:p>
        </p:txBody>
      </p:sp>
      <p:sp>
        <p:nvSpPr>
          <p:cNvPr id="145" name="Google Shape;14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have trouble accessing any of these resources, please feel free to email me at </a:t>
            </a:r>
            <a:r>
              <a:rPr lang="en-US" u="sng">
                <a:solidFill>
                  <a:schemeClr val="hlink"/>
                </a:solidFill>
                <a:hlinkClick r:id="rId2"/>
              </a:rPr>
              <a:t>bulger.sarah@gmail.com</a:t>
            </a:r>
            <a:endParaRPr/>
          </a:p>
          <a:p>
            <a:pPr indent="0" lvl="0" marL="0" rtl="0" algn="l">
              <a:spcBef>
                <a:spcPts val="0"/>
              </a:spcBef>
              <a:spcAft>
                <a:spcPts val="0"/>
              </a:spcAft>
              <a:buNone/>
            </a:pPr>
            <a:r>
              <a:t/>
            </a:r>
            <a:endParaRPr/>
          </a:p>
        </p:txBody>
      </p:sp>
      <p:sp>
        <p:nvSpPr>
          <p:cNvPr id="158" name="Google Shape;15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1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1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12"/>
          <p:cNvGrpSpPr/>
          <p:nvPr/>
        </p:nvGrpSpPr>
        <p:grpSpPr>
          <a:xfrm>
            <a:off x="752858" y="744469"/>
            <a:ext cx="10674117" cy="5349671"/>
            <a:chOff x="752858" y="744469"/>
            <a:chExt cx="10674117" cy="5349671"/>
          </a:xfrm>
        </p:grpSpPr>
        <p:sp>
          <p:nvSpPr>
            <p:cNvPr id="23" name="Google Shape;23;p1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1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1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1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1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1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1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1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1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1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2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
          <p:cNvSpPr/>
          <p:nvPr>
            <p:ph idx="2" type="pic"/>
          </p:nvPr>
        </p:nvSpPr>
        <p:spPr>
          <a:xfrm>
            <a:off x="5532120" y="0"/>
            <a:ext cx="6659880" cy="6857999"/>
          </a:xfrm>
          <a:prstGeom prst="rect">
            <a:avLst/>
          </a:prstGeom>
          <a:noFill/>
          <a:ln>
            <a:noFill/>
          </a:ln>
        </p:spPr>
      </p:sp>
      <p:sp>
        <p:nvSpPr>
          <p:cNvPr id="76" name="Google Shape;76;p2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2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2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rive.google.com/file/d/1t2HUPJKLg2dXcmUzTY1htkl5taN4AY6x/view?usp=share_link" TargetMode="External"/><Relationship Id="rId4" Type="http://schemas.openxmlformats.org/officeDocument/2006/relationships/hyperlink" Target="https://tei-c.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tei-c.org/release/doc/tei-p5-doc/en/html/CO.html" TargetMode="External"/><Relationship Id="rId4" Type="http://schemas.openxmlformats.org/officeDocument/2006/relationships/hyperlink" Target="https://www.tei-c.org/release/doc/tei-p5-doc/en/html/WD.html#D25-30" TargetMode="External"/><Relationship Id="rId5" Type="http://schemas.openxmlformats.org/officeDocument/2006/relationships/hyperlink" Target="https://www.tei-c.org/release/doc/tei-p5-doc/en/html/PH.html#PHFA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file/d/1y4955HU3KBjTwVMc-J3hVeBiWVxHqo8l/view?usp=share_link" TargetMode="External"/><Relationship Id="rId4" Type="http://schemas.openxmlformats.org/officeDocument/2006/relationships/hyperlink" Target="https://drive.google.com/drive/folders/1kBWsBLr_-Qmms5hAxgVmMh0qA6u2tIQF?usp=share_link" TargetMode="External"/><Relationship Id="rId5" Type="http://schemas.openxmlformats.org/officeDocument/2006/relationships/hyperlink" Target="https://docs.google.com/document/d/10T5dttJF6nwMTaK2y9Kjd92hAWnZexUH/edit?usp=share_link&amp;ouid=117325260977251348655&amp;rtpof=true&amp;sd=true" TargetMode="External"/><Relationship Id="rId6" Type="http://schemas.openxmlformats.org/officeDocument/2006/relationships/hyperlink" Target="https://www.bl.uk/manuscripts/Viewer.aspx?ref=royal_ms_6_b_viii_fs001r" TargetMode="External"/><Relationship Id="rId7" Type="http://schemas.openxmlformats.org/officeDocument/2006/relationships/hyperlink" Target="https://docs.google.com/document/d/1KornNcCRABHS5YqCrf5p53PoGinvyqRRRR0EbD3hkOY/ed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en-US" sz="4400"/>
              <a:t>&lt;XML FOR HUMANITIES/&gt;</a:t>
            </a:r>
            <a:br>
              <a:rPr lang="en-US" sz="4400"/>
            </a:br>
            <a:endParaRPr sz="4400"/>
          </a:p>
        </p:txBody>
      </p:sp>
      <p:sp>
        <p:nvSpPr>
          <p:cNvPr id="98" name="Google Shape;98;p1"/>
          <p:cNvSpPr txBox="1"/>
          <p:nvPr/>
        </p:nvSpPr>
        <p:spPr>
          <a:xfrm>
            <a:off x="1915128" y="3116714"/>
            <a:ext cx="8361229" cy="113877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0" i="0" sz="2200" u="none" cap="none" strike="noStrike">
              <a:solidFill>
                <a:schemeClr val="dk1"/>
              </a:solidFill>
              <a:latin typeface="Libre Franklin"/>
              <a:ea typeface="Libre Franklin"/>
              <a:cs typeface="Libre Franklin"/>
              <a:sym typeface="Libre Franklin"/>
            </a:endParaRPr>
          </a:p>
          <a:p>
            <a:pPr indent="0" lvl="0" marL="0" marR="0" rtl="0" algn="ctr">
              <a:spcBef>
                <a:spcPts val="0"/>
              </a:spcBef>
              <a:spcAft>
                <a:spcPts val="0"/>
              </a:spcAft>
              <a:buNone/>
            </a:pPr>
            <a:r>
              <a:rPr b="0" i="0" lang="en-US" sz="2400" u="none" cap="none" strike="noStrike">
                <a:solidFill>
                  <a:schemeClr val="dk1"/>
                </a:solidFill>
                <a:latin typeface="Georgia"/>
                <a:ea typeface="Georgia"/>
                <a:cs typeface="Georgia"/>
                <a:sym typeface="Georgia"/>
              </a:rPr>
              <a:t>TASP Independent Study, Spring 2023</a:t>
            </a:r>
            <a:endParaRPr/>
          </a:p>
          <a:p>
            <a:pPr indent="0" lvl="0" marL="0" marR="0" rtl="0" algn="ctr">
              <a:spcBef>
                <a:spcPts val="0"/>
              </a:spcBef>
              <a:spcAft>
                <a:spcPts val="0"/>
              </a:spcAft>
              <a:buNone/>
            </a:pPr>
            <a:r>
              <a:t/>
            </a:r>
            <a:endParaRPr b="0" i="0" sz="2200" u="none" cap="none" strike="noStrike">
              <a:solidFill>
                <a:schemeClr val="dk1"/>
              </a:solidFill>
              <a:latin typeface="Libre Franklin"/>
              <a:ea typeface="Libre Franklin"/>
              <a:cs typeface="Libre Franklin"/>
              <a:sym typeface="Libre Franklin"/>
            </a:endParaRPr>
          </a:p>
        </p:txBody>
      </p:sp>
      <p:sp>
        <p:nvSpPr>
          <p:cNvPr id="99" name="Google Shape;99;p1"/>
          <p:cNvSpPr txBox="1"/>
          <p:nvPr/>
        </p:nvSpPr>
        <p:spPr>
          <a:xfrm>
            <a:off x="789098" y="655635"/>
            <a:ext cx="3114640" cy="465320"/>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1" i="0" lang="en-US" sz="1800" u="none" cap="none" strike="noStrike">
                <a:solidFill>
                  <a:schemeClr val="lt2"/>
                </a:solidFill>
                <a:latin typeface="Libre Baskerville"/>
                <a:ea typeface="Libre Baskerville"/>
                <a:cs typeface="Libre Baskerville"/>
                <a:sym typeface="Libre Baskerville"/>
              </a:rPr>
              <a:t>INLS 396/795</a:t>
            </a:r>
            <a:endParaRPr b="1" i="0" sz="1800" u="none" cap="none" strike="noStrike">
              <a:solidFill>
                <a:schemeClr val="lt2"/>
              </a:solidFill>
              <a:latin typeface="Libre Baskerville"/>
              <a:ea typeface="Libre Baskerville"/>
              <a:cs typeface="Libre Baskerville"/>
              <a:sym typeface="Libre Baskerville"/>
            </a:endParaRPr>
          </a:p>
        </p:txBody>
      </p:sp>
      <p:sp>
        <p:nvSpPr>
          <p:cNvPr id="100" name="Google Shape;100;p1"/>
          <p:cNvSpPr txBox="1"/>
          <p:nvPr/>
        </p:nvSpPr>
        <p:spPr>
          <a:xfrm>
            <a:off x="7730711" y="5614177"/>
            <a:ext cx="3114640" cy="465320"/>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1" i="0" lang="en-US" sz="1800" u="none" cap="none" strike="noStrike">
                <a:solidFill>
                  <a:schemeClr val="lt2"/>
                </a:solidFill>
                <a:latin typeface="Libre Baskerville"/>
                <a:ea typeface="Libre Baskerville"/>
                <a:cs typeface="Libre Baskerville"/>
                <a:sym typeface="Libre Baskerville"/>
              </a:rPr>
              <a:t>Hosted by TFED</a:t>
            </a:r>
            <a:endParaRPr b="1" i="0" sz="1800" u="none" cap="none" strike="noStrike">
              <a:solidFill>
                <a:schemeClr val="lt2"/>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&lt;February 6th/&gt;</a:t>
            </a:r>
            <a:endParaRPr/>
          </a:p>
        </p:txBody>
      </p:sp>
      <p:sp>
        <p:nvSpPr>
          <p:cNvPr id="175" name="Google Shape;175;p10"/>
          <p:cNvSpPr txBox="1"/>
          <p:nvPr>
            <p:ph idx="1" type="body"/>
          </p:nvPr>
        </p:nvSpPr>
        <p:spPr>
          <a:xfrm>
            <a:off x="1371600" y="1638300"/>
            <a:ext cx="9601200" cy="505404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4000"/>
              </a:lnSpc>
              <a:spcBef>
                <a:spcPts val="0"/>
              </a:spcBef>
              <a:spcAft>
                <a:spcPts val="0"/>
              </a:spcAft>
              <a:buClr>
                <a:schemeClr val="dk2"/>
              </a:buClr>
              <a:buSzPts val="2000"/>
              <a:buNone/>
            </a:pPr>
            <a:r>
              <a:rPr lang="en-US"/>
              <a:t>This week please: </a:t>
            </a:r>
            <a:endParaRPr/>
          </a:p>
          <a:p>
            <a:pPr indent="0" lvl="0" marL="0" rtl="0" algn="l">
              <a:lnSpc>
                <a:spcPct val="94000"/>
              </a:lnSpc>
              <a:spcBef>
                <a:spcPts val="1200"/>
              </a:spcBef>
              <a:spcAft>
                <a:spcPts val="0"/>
              </a:spcAft>
              <a:buClr>
                <a:schemeClr val="dk2"/>
              </a:buClr>
              <a:buSzPts val="2000"/>
              <a:buNone/>
            </a:pPr>
            <a:r>
              <a:rPr lang="en-US"/>
              <a:t>	1) Watch the TEI Workshop Video: link in notes below</a:t>
            </a:r>
            <a:endParaRPr/>
          </a:p>
          <a:p>
            <a:pPr indent="0" lvl="0" marL="457200" rtl="0" algn="l">
              <a:lnSpc>
                <a:spcPct val="94000"/>
              </a:lnSpc>
              <a:spcBef>
                <a:spcPts val="1200"/>
              </a:spcBef>
              <a:spcAft>
                <a:spcPts val="0"/>
              </a:spcAft>
              <a:buClr>
                <a:schemeClr val="dk2"/>
              </a:buClr>
              <a:buSzPts val="2000"/>
              <a:buNone/>
            </a:pPr>
            <a:r>
              <a:rPr lang="en-US"/>
              <a:t>2) In the Task Journal Google Doc write a brief intro to yourself and your goals for the semester</a:t>
            </a:r>
            <a:endParaRPr/>
          </a:p>
          <a:p>
            <a:pPr indent="0" lvl="0" marL="0" rtl="0" algn="l">
              <a:lnSpc>
                <a:spcPct val="94000"/>
              </a:lnSpc>
              <a:spcBef>
                <a:spcPts val="1200"/>
              </a:spcBef>
              <a:spcAft>
                <a:spcPts val="0"/>
              </a:spcAft>
              <a:buClr>
                <a:schemeClr val="dk2"/>
              </a:buClr>
              <a:buSzPts val="2000"/>
              <a:buNone/>
            </a:pPr>
            <a:r>
              <a:rPr lang="en-US"/>
              <a:t>	3) Install a Text Editor Software of your choice</a:t>
            </a:r>
            <a:endParaRPr/>
          </a:p>
          <a:p>
            <a:pPr indent="0" lvl="0" marL="0" rtl="0" algn="l">
              <a:lnSpc>
                <a:spcPct val="94000"/>
              </a:lnSpc>
              <a:spcBef>
                <a:spcPts val="1200"/>
              </a:spcBef>
              <a:spcAft>
                <a:spcPts val="0"/>
              </a:spcAft>
              <a:buClr>
                <a:schemeClr val="dk2"/>
              </a:buClr>
              <a:buSzPts val="2000"/>
              <a:buNone/>
            </a:pPr>
            <a:r>
              <a:rPr lang="en-US"/>
              <a:t>	4) Skim the following: </a:t>
            </a:r>
            <a:endParaRPr/>
          </a:p>
          <a:p>
            <a:pPr indent="0" lvl="3" marL="1444752" rtl="0" algn="l">
              <a:lnSpc>
                <a:spcPct val="94000"/>
              </a:lnSpc>
              <a:spcBef>
                <a:spcPts val="700"/>
              </a:spcBef>
              <a:spcAft>
                <a:spcPts val="0"/>
              </a:spcAft>
              <a:buClr>
                <a:schemeClr val="dk2"/>
              </a:buClr>
              <a:buSzPts val="1400"/>
              <a:buNone/>
            </a:pPr>
            <a:r>
              <a:rPr lang="en-US" sz="1400" u="sng">
                <a:solidFill>
                  <a:schemeClr val="hlink"/>
                </a:solidFill>
                <a:hlinkClick r:id="rId3"/>
              </a:rPr>
              <a:t>https://drive.google.com/file/d/1t2HUPJKLg2dXcmUzTY1htkl5taN4AY6x/view?usp=share_link</a:t>
            </a:r>
            <a:endParaRPr sz="1400"/>
          </a:p>
          <a:p>
            <a:pPr indent="0" lvl="3" marL="1444752" rtl="0" algn="l">
              <a:lnSpc>
                <a:spcPct val="94000"/>
              </a:lnSpc>
              <a:spcBef>
                <a:spcPts val="700"/>
              </a:spcBef>
              <a:spcAft>
                <a:spcPts val="0"/>
              </a:spcAft>
              <a:buClr>
                <a:schemeClr val="dk2"/>
              </a:buClr>
              <a:buSzPts val="1400"/>
              <a:buNone/>
            </a:pPr>
            <a:r>
              <a:rPr lang="en-US" sz="1400" u="sng">
                <a:solidFill>
                  <a:schemeClr val="hlink"/>
                </a:solidFill>
                <a:hlinkClick r:id="rId4"/>
              </a:rPr>
              <a:t>https://tei-c.org/</a:t>
            </a:r>
            <a:endParaRPr sz="1400"/>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en-US"/>
              <a:t>Next Week: </a:t>
            </a:r>
            <a:endParaRPr/>
          </a:p>
          <a:p>
            <a:pPr indent="0" lvl="0" marL="457200" rtl="0" algn="l">
              <a:lnSpc>
                <a:spcPct val="94000"/>
              </a:lnSpc>
              <a:spcBef>
                <a:spcPts val="1200"/>
              </a:spcBef>
              <a:spcAft>
                <a:spcPts val="0"/>
              </a:spcAft>
              <a:buClr>
                <a:schemeClr val="dk2"/>
              </a:buClr>
              <a:buSzPts val="2000"/>
              <a:buNone/>
            </a:pPr>
            <a:r>
              <a:rPr lang="en-US"/>
              <a:t>1) We will discuss the decisions we have to make in transcribing medieval manuscripts as it pertains to creating digital editions</a:t>
            </a:r>
            <a:endParaRPr/>
          </a:p>
          <a:p>
            <a:pPr indent="0" lvl="0" marL="0" rtl="0" algn="l">
              <a:lnSpc>
                <a:spcPct val="94000"/>
              </a:lnSpc>
              <a:spcBef>
                <a:spcPts val="1200"/>
              </a:spcBef>
              <a:spcAft>
                <a:spcPts val="0"/>
              </a:spcAft>
              <a:buClr>
                <a:schemeClr val="dk2"/>
              </a:buClr>
              <a:buSzPts val="2000"/>
              <a:buNone/>
            </a:pPr>
            <a:r>
              <a:rPr lang="en-US"/>
              <a:t>	2) Brainstorm for blog posts</a:t>
            </a:r>
            <a:endParaRPr/>
          </a:p>
          <a:p>
            <a:pPr indent="0" lvl="0" marL="0" rtl="0" algn="l">
              <a:lnSpc>
                <a:spcPct val="94000"/>
              </a:lnSpc>
              <a:spcBef>
                <a:spcPts val="1200"/>
              </a:spcBef>
              <a:spcAft>
                <a:spcPts val="0"/>
              </a:spcAft>
              <a:buClr>
                <a:schemeClr val="dk2"/>
              </a:buClr>
              <a:buSzPts val="2000"/>
              <a:buNone/>
            </a:pPr>
            <a:r>
              <a:rPr lang="en-US"/>
              <a:t>	3) First look and questions about beginning markup in XML</a:t>
            </a:r>
            <a:endParaRPr/>
          </a:p>
          <a:p>
            <a:pPr indent="0" lvl="0" marL="0"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2a313d3fc4_0_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&lt;April 3rd/&gt;</a:t>
            </a:r>
            <a:endParaRPr/>
          </a:p>
        </p:txBody>
      </p:sp>
      <p:sp>
        <p:nvSpPr>
          <p:cNvPr id="181" name="Google Shape;181;g22a313d3fc4_0_0"/>
          <p:cNvSpPr txBox="1"/>
          <p:nvPr>
            <p:ph idx="1" type="body"/>
          </p:nvPr>
        </p:nvSpPr>
        <p:spPr>
          <a:xfrm>
            <a:off x="1485900" y="1607125"/>
            <a:ext cx="10322100" cy="5039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u="sng"/>
              <a:t>Reminder!  Final meeting at end of month, April 24th</a:t>
            </a:r>
            <a:endParaRPr/>
          </a:p>
          <a:p>
            <a:pPr indent="0" lvl="0" marL="457200" rtl="0" algn="l">
              <a:lnSpc>
                <a:spcPct val="100000"/>
              </a:lnSpc>
              <a:spcBef>
                <a:spcPts val="0"/>
              </a:spcBef>
              <a:spcAft>
                <a:spcPts val="0"/>
              </a:spcAft>
              <a:buNone/>
            </a:pPr>
            <a:r>
              <a:rPr i="1" lang="en-US" sz="1800">
                <a:solidFill>
                  <a:schemeClr val="dk1"/>
                </a:solidFill>
                <a:latin typeface="Calibri"/>
                <a:ea typeface="Calibri"/>
                <a:cs typeface="Calibri"/>
                <a:sym typeface="Calibri"/>
              </a:rPr>
              <a:t>Go over the last lines of Alcuin </a:t>
            </a:r>
            <a:r>
              <a:rPr lang="en-US" sz="1800">
                <a:solidFill>
                  <a:schemeClr val="dk1"/>
                </a:solidFill>
                <a:latin typeface="Calibri"/>
                <a:ea typeface="Calibri"/>
                <a:cs typeface="Calibri"/>
                <a:sym typeface="Calibri"/>
              </a:rPr>
              <a:t>De Ratione (due week of May 1st)</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rPr i="1" lang="en-US" sz="1800">
                <a:solidFill>
                  <a:schemeClr val="dk1"/>
                </a:solidFill>
                <a:latin typeface="Calibri"/>
                <a:ea typeface="Calibri"/>
                <a:cs typeface="Calibri"/>
                <a:sym typeface="Calibri"/>
              </a:rPr>
              <a:t>Wrap up journal and blog work </a:t>
            </a:r>
            <a:r>
              <a:rPr lang="en-US" sz="1800">
                <a:solidFill>
                  <a:schemeClr val="dk1"/>
                </a:solidFill>
                <a:latin typeface="Calibri"/>
                <a:ea typeface="Calibri"/>
                <a:cs typeface="Calibri"/>
                <a:sym typeface="Calibri"/>
              </a:rPr>
              <a:t>(blogs due May 5th)</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rPr i="1" lang="en-US" sz="1800">
                <a:solidFill>
                  <a:schemeClr val="dk1"/>
                </a:solidFill>
                <a:latin typeface="Calibri"/>
                <a:ea typeface="Calibri"/>
                <a:cs typeface="Calibri"/>
                <a:sym typeface="Calibri"/>
              </a:rPr>
              <a:t>Reflections on the semester, begin final paper if not already started </a:t>
            </a:r>
            <a:r>
              <a:rPr lang="en-US" sz="1800">
                <a:solidFill>
                  <a:schemeClr val="dk1"/>
                </a:solidFill>
                <a:latin typeface="Calibri"/>
                <a:ea typeface="Calibri"/>
                <a:cs typeface="Calibri"/>
                <a:sym typeface="Calibri"/>
              </a:rPr>
              <a:t>(due May 1st)</a:t>
            </a:r>
            <a:r>
              <a:rPr i="1" lang="en-US"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i="1" sz="1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u="sng">
                <a:solidFill>
                  <a:schemeClr val="dk1"/>
                </a:solidFill>
              </a:rPr>
              <a:t>Readings: from TEI Guidelines</a:t>
            </a:r>
            <a:endParaRPr u="sng">
              <a:solidFill>
                <a:schemeClr val="dk1"/>
              </a:solidFill>
            </a:endParaRPr>
          </a:p>
          <a:p>
            <a:pPr indent="0" lvl="0" marL="0" rtl="0" algn="l">
              <a:lnSpc>
                <a:spcPct val="100000"/>
              </a:lnSpc>
              <a:spcBef>
                <a:spcPts val="0"/>
              </a:spcBef>
              <a:spcAft>
                <a:spcPts val="0"/>
              </a:spcAft>
              <a:buNone/>
            </a:pPr>
            <a:r>
              <a:t/>
            </a:r>
            <a:endParaRPr sz="1900">
              <a:solidFill>
                <a:schemeClr val="dk1"/>
              </a:solidFill>
            </a:endParaRPr>
          </a:p>
          <a:p>
            <a:pPr indent="0" lvl="0" marL="0" rtl="0" algn="l">
              <a:lnSpc>
                <a:spcPct val="100000"/>
              </a:lnSpc>
              <a:spcBef>
                <a:spcPts val="0"/>
              </a:spcBef>
              <a:spcAft>
                <a:spcPts val="0"/>
              </a:spcAft>
              <a:buNone/>
            </a:pPr>
            <a:r>
              <a:rPr lang="en-US" sz="1900" u="sng">
                <a:solidFill>
                  <a:schemeClr val="hlink"/>
                </a:solidFill>
                <a:hlinkClick r:id="rId3"/>
              </a:rPr>
              <a:t>Chapter 3: Elements Available in All TEI Documents</a:t>
            </a:r>
            <a:endParaRPr sz="1900">
              <a:solidFill>
                <a:schemeClr val="dk1"/>
              </a:solidFill>
            </a:endParaRPr>
          </a:p>
          <a:p>
            <a:pPr indent="457200" lvl="0" marL="0" rtl="0" algn="l">
              <a:lnSpc>
                <a:spcPct val="100000"/>
              </a:lnSpc>
              <a:spcBef>
                <a:spcPts val="0"/>
              </a:spcBef>
              <a:spcAft>
                <a:spcPts val="0"/>
              </a:spcAft>
              <a:buNone/>
            </a:pPr>
            <a:r>
              <a:rPr lang="en-US" sz="1900">
                <a:solidFill>
                  <a:schemeClr val="dk1"/>
                </a:solidFill>
              </a:rPr>
              <a:t>Read Section 3.5 </a:t>
            </a:r>
            <a:endParaRPr sz="1900">
              <a:solidFill>
                <a:schemeClr val="dk1"/>
              </a:solidFill>
            </a:endParaRPr>
          </a:p>
          <a:p>
            <a:pPr indent="0" lvl="0" marL="0" rtl="0" algn="l">
              <a:lnSpc>
                <a:spcPct val="94000"/>
              </a:lnSpc>
              <a:spcBef>
                <a:spcPts val="0"/>
              </a:spcBef>
              <a:spcAft>
                <a:spcPts val="0"/>
              </a:spcAft>
              <a:buNone/>
            </a:pPr>
            <a:r>
              <a:rPr lang="en-US" sz="1900" u="sng">
                <a:solidFill>
                  <a:schemeClr val="hlink"/>
                </a:solidFill>
                <a:hlinkClick r:id="rId4"/>
              </a:rPr>
              <a:t>Chapter 5: Characters, Glyphs, and Writing Modes</a:t>
            </a:r>
            <a:endParaRPr sz="1900"/>
          </a:p>
          <a:p>
            <a:pPr indent="0" lvl="0" marL="0" rtl="0" algn="l">
              <a:lnSpc>
                <a:spcPct val="94000"/>
              </a:lnSpc>
              <a:spcBef>
                <a:spcPts val="0"/>
              </a:spcBef>
              <a:spcAft>
                <a:spcPts val="0"/>
              </a:spcAft>
              <a:buNone/>
            </a:pPr>
            <a:r>
              <a:rPr lang="en-US" sz="1900"/>
              <a:t>	Read Section 5.3</a:t>
            </a:r>
            <a:endParaRPr sz="1900"/>
          </a:p>
          <a:p>
            <a:pPr indent="0" lvl="0" marL="0" rtl="0" algn="l">
              <a:lnSpc>
                <a:spcPct val="94000"/>
              </a:lnSpc>
              <a:spcBef>
                <a:spcPts val="0"/>
              </a:spcBef>
              <a:spcAft>
                <a:spcPts val="0"/>
              </a:spcAft>
              <a:buNone/>
            </a:pPr>
            <a:r>
              <a:rPr lang="en-US" sz="1900" u="sng">
                <a:solidFill>
                  <a:schemeClr val="hlink"/>
                </a:solidFill>
                <a:hlinkClick r:id="rId5"/>
              </a:rPr>
              <a:t>Chapter 11: representation of Primary Sources </a:t>
            </a:r>
            <a:endParaRPr sz="1900"/>
          </a:p>
          <a:p>
            <a:pPr indent="0" lvl="0" marL="0" rtl="0" algn="l">
              <a:lnSpc>
                <a:spcPct val="94000"/>
              </a:lnSpc>
              <a:spcBef>
                <a:spcPts val="0"/>
              </a:spcBef>
              <a:spcAft>
                <a:spcPts val="0"/>
              </a:spcAft>
              <a:buNone/>
            </a:pPr>
            <a:r>
              <a:rPr lang="en-US" sz="1900"/>
              <a:t>	Read Sections 11.1 and 11.2</a:t>
            </a:r>
            <a:endParaRPr sz="1900"/>
          </a:p>
          <a:p>
            <a:pPr indent="0" lvl="0" marL="0" rtl="0" algn="l">
              <a:lnSpc>
                <a:spcPct val="94000"/>
              </a:lnSpc>
              <a:spcBef>
                <a:spcPts val="0"/>
              </a:spcBef>
              <a:spcAft>
                <a:spcPts val="0"/>
              </a:spcAft>
              <a:buNone/>
            </a:pPr>
            <a:r>
              <a:t/>
            </a:r>
            <a:endParaRPr/>
          </a:p>
          <a:p>
            <a:pPr indent="0" lvl="0" marL="0" rtl="0" algn="l">
              <a:lnSpc>
                <a:spcPct val="94000"/>
              </a:lnSpc>
              <a:spcBef>
                <a:spcPts val="0"/>
              </a:spcBef>
              <a:spcAft>
                <a:spcPts val="0"/>
              </a:spcAft>
              <a:buNone/>
            </a:pPr>
            <a:r>
              <a:t/>
            </a:r>
            <a:endParaRPr/>
          </a:p>
          <a:p>
            <a:pPr indent="0" lvl="0" marL="0" rtl="0" algn="l">
              <a:lnSpc>
                <a:spcPct val="94000"/>
              </a:lnSpc>
              <a:spcBef>
                <a:spcPts val="0"/>
              </a:spcBef>
              <a:spcAft>
                <a:spcPts val="0"/>
              </a:spcAft>
              <a:buNone/>
            </a:pPr>
            <a:r>
              <a:rPr lang="en-US" u="sng"/>
              <a:t>Guest Speaker Today!  Jake Beerli</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rgbClr val="202124"/>
              </a:buClr>
              <a:buSzPts val="4400"/>
              <a:buFont typeface="Libre Franklin"/>
              <a:buNone/>
            </a:pPr>
            <a:r>
              <a:rPr b="0" i="0" lang="en-US" u="none" strike="noStrike">
                <a:solidFill>
                  <a:srgbClr val="202124"/>
                </a:solidFill>
              </a:rPr>
              <a:t>Ælfric</a:t>
            </a:r>
            <a:r>
              <a:rPr lang="en-US"/>
              <a:t> Scriptorium Project (TASP)</a:t>
            </a:r>
            <a:endParaRPr/>
          </a:p>
        </p:txBody>
      </p:sp>
      <p:sp>
        <p:nvSpPr>
          <p:cNvPr id="106" name="Google Shape;106;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rgbClr val="01010E"/>
              </a:buClr>
              <a:buSzPts val="2000"/>
              <a:buNone/>
            </a:pPr>
            <a:r>
              <a:rPr b="0" i="0" lang="en-US">
                <a:solidFill>
                  <a:srgbClr val="01010E"/>
                </a:solidFill>
                <a:latin typeface="EB Garamond"/>
                <a:ea typeface="EB Garamond"/>
                <a:cs typeface="EB Garamond"/>
                <a:sym typeface="EB Garamond"/>
              </a:rPr>
              <a:t>The TASP team (a digital humanities initiative under the Transatlantic Forum for Education and Diplomacy) is creating a digital scriptorium to house, preserve, and publish medieval and classical texts, with a primary focus on literary, historical, and theological works. </a:t>
            </a:r>
            <a:endParaRPr/>
          </a:p>
          <a:p>
            <a:pPr indent="0" lvl="0" marL="0" rtl="0" algn="l">
              <a:lnSpc>
                <a:spcPct val="94000"/>
              </a:lnSpc>
              <a:spcBef>
                <a:spcPts val="1200"/>
              </a:spcBef>
              <a:spcAft>
                <a:spcPts val="0"/>
              </a:spcAft>
              <a:buClr>
                <a:schemeClr val="dk2"/>
              </a:buClr>
              <a:buSzPts val="2000"/>
              <a:buNone/>
            </a:pPr>
            <a:r>
              <a:t/>
            </a:r>
            <a:endParaRPr>
              <a:solidFill>
                <a:srgbClr val="01010E"/>
              </a:solidFill>
              <a:latin typeface="EB Garamond"/>
              <a:ea typeface="EB Garamond"/>
              <a:cs typeface="EB Garamond"/>
              <a:sym typeface="EB Garamond"/>
            </a:endParaRPr>
          </a:p>
          <a:p>
            <a:pPr indent="0" lvl="0" marL="0" rtl="0" algn="l">
              <a:lnSpc>
                <a:spcPct val="94000"/>
              </a:lnSpc>
              <a:spcBef>
                <a:spcPts val="1200"/>
              </a:spcBef>
              <a:spcAft>
                <a:spcPts val="0"/>
              </a:spcAft>
              <a:buClr>
                <a:srgbClr val="01010E"/>
              </a:buClr>
              <a:buSzPts val="2000"/>
              <a:buNone/>
            </a:pPr>
            <a:r>
              <a:rPr b="0" i="0" lang="en-US">
                <a:solidFill>
                  <a:srgbClr val="01010E"/>
                </a:solidFill>
                <a:latin typeface="EB Garamond"/>
                <a:ea typeface="EB Garamond"/>
                <a:cs typeface="EB Garamond"/>
                <a:sym typeface="EB Garamond"/>
              </a:rPr>
              <a:t>We emphasize the visual aspects of early manuscripts by making use of Edition Visualization Technology (EVT), an open-source tool designed to create digital editions from XML-encoded texts. </a:t>
            </a:r>
            <a:r>
              <a:rPr lang="en-US">
                <a:solidFill>
                  <a:srgbClr val="01010E"/>
                </a:solidFill>
                <a:latin typeface="EB Garamond"/>
                <a:ea typeface="EB Garamond"/>
                <a:cs typeface="EB Garamond"/>
                <a:sym typeface="EB Garamond"/>
              </a:rPr>
              <a:t>In the coming weeks we will discuss not only how to encode with XML, but this platform that we are using as well.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Our Team!</a:t>
            </a:r>
            <a:endParaRPr/>
          </a:p>
        </p:txBody>
      </p:sp>
      <p:sp>
        <p:nvSpPr>
          <p:cNvPr id="112" name="Google Shape;112;p3"/>
          <p:cNvSpPr txBox="1"/>
          <p:nvPr>
            <p:ph idx="1" type="body"/>
          </p:nvPr>
        </p:nvSpPr>
        <p:spPr>
          <a:xfrm>
            <a:off x="1371600" y="1280355"/>
            <a:ext cx="9601200" cy="1143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4000"/>
              </a:lnSpc>
              <a:spcBef>
                <a:spcPts val="0"/>
              </a:spcBef>
              <a:spcAft>
                <a:spcPts val="0"/>
              </a:spcAft>
              <a:buClr>
                <a:schemeClr val="dk2"/>
              </a:buClr>
              <a:buSzPct val="100000"/>
              <a:buNone/>
            </a:pPr>
            <a:r>
              <a:rPr lang="en-US"/>
              <a:t>During the semester you will be invited to join any TASP team meetings to keep up-to-date on where we are with our broader projects, and to see the impact that the work you are doing is creating! Until then, here are brief introductions to our current team members:</a:t>
            </a:r>
            <a:endParaRPr/>
          </a:p>
          <a:p>
            <a:pPr indent="0" lvl="0" marL="0" rtl="0" algn="l">
              <a:lnSpc>
                <a:spcPct val="94000"/>
              </a:lnSpc>
              <a:spcBef>
                <a:spcPts val="1200"/>
              </a:spcBef>
              <a:spcAft>
                <a:spcPts val="0"/>
              </a:spcAft>
              <a:buClr>
                <a:schemeClr val="dk2"/>
              </a:buClr>
              <a:buSzPct val="100000"/>
              <a:buNone/>
            </a:pPr>
            <a:r>
              <a:t/>
            </a:r>
            <a:endParaRPr/>
          </a:p>
        </p:txBody>
      </p:sp>
      <p:sp>
        <p:nvSpPr>
          <p:cNvPr id="113" name="Google Shape;113;p3"/>
          <p:cNvSpPr txBox="1"/>
          <p:nvPr/>
        </p:nvSpPr>
        <p:spPr>
          <a:xfrm>
            <a:off x="1371600" y="4597675"/>
            <a:ext cx="2403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Libre Franklin"/>
                <a:ea typeface="Libre Franklin"/>
                <a:cs typeface="Libre Franklin"/>
                <a:sym typeface="Libre Franklin"/>
              </a:rPr>
              <a:t>Hunter Corb</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Project Manager</a:t>
            </a:r>
            <a:endParaRPr/>
          </a:p>
        </p:txBody>
      </p:sp>
      <p:sp>
        <p:nvSpPr>
          <p:cNvPr id="114" name="Google Shape;114;p3"/>
          <p:cNvSpPr txBox="1"/>
          <p:nvPr/>
        </p:nvSpPr>
        <p:spPr>
          <a:xfrm>
            <a:off x="5112874" y="4597675"/>
            <a:ext cx="2403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Jake Beerli</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Project Consultant</a:t>
            </a:r>
            <a:endParaRPr/>
          </a:p>
        </p:txBody>
      </p:sp>
      <p:sp>
        <p:nvSpPr>
          <p:cNvPr id="115" name="Google Shape;115;p3"/>
          <p:cNvSpPr txBox="1"/>
          <p:nvPr/>
        </p:nvSpPr>
        <p:spPr>
          <a:xfrm>
            <a:off x="8595024" y="4597675"/>
            <a:ext cx="305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Elise Daly</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TASP Project Consultant</a:t>
            </a:r>
            <a:endParaRPr/>
          </a:p>
        </p:txBody>
      </p:sp>
      <p:sp>
        <p:nvSpPr>
          <p:cNvPr id="116" name="Google Shape;116;p3"/>
          <p:cNvSpPr txBox="1"/>
          <p:nvPr/>
        </p:nvSpPr>
        <p:spPr>
          <a:xfrm>
            <a:off x="1371600" y="5244000"/>
            <a:ext cx="2507100" cy="1108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100" u="none" strike="noStrike">
                <a:solidFill>
                  <a:srgbClr val="222222"/>
                </a:solidFill>
                <a:latin typeface="Georgia"/>
                <a:ea typeface="Georgia"/>
                <a:cs typeface="Georgia"/>
                <a:sym typeface="Georgia"/>
              </a:rPr>
              <a:t>A graduate of the UNC-SILS graduate program, Hunter specialized in rare books and manuscripts, with a particular focus in early modern book history, early printing, and descriptive bibliography.</a:t>
            </a:r>
            <a:endParaRPr sz="1100">
              <a:solidFill>
                <a:schemeClr val="dk1"/>
              </a:solidFill>
              <a:latin typeface="Libre Franklin"/>
              <a:ea typeface="Libre Franklin"/>
              <a:cs typeface="Libre Franklin"/>
              <a:sym typeface="Libre Franklin"/>
            </a:endParaRPr>
          </a:p>
        </p:txBody>
      </p:sp>
      <p:sp>
        <p:nvSpPr>
          <p:cNvPr id="117" name="Google Shape;117;p3"/>
          <p:cNvSpPr txBox="1"/>
          <p:nvPr/>
        </p:nvSpPr>
        <p:spPr>
          <a:xfrm>
            <a:off x="8595024" y="5320200"/>
            <a:ext cx="3050400" cy="1446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100" u="none" strike="noStrike">
                <a:solidFill>
                  <a:srgbClr val="000000"/>
                </a:solidFill>
                <a:latin typeface="Georgia"/>
                <a:ea typeface="Georgia"/>
                <a:cs typeface="Georgia"/>
                <a:sym typeface="Georgia"/>
              </a:rPr>
              <a:t>After completing UNC's Coding Boot Camp, Elise sought roles in the IT field and began assisting the TFED Aelfric Scriptorium Project with customizations to the EVT platform and manuscript encoding. Elise is employed as a Product Operations Manager at The Princeton Review, and in her free time builds modifications for various video games.</a:t>
            </a:r>
            <a:endParaRPr sz="1100">
              <a:solidFill>
                <a:schemeClr val="dk1"/>
              </a:solidFill>
              <a:latin typeface="Georgia"/>
              <a:ea typeface="Georgia"/>
              <a:cs typeface="Georgia"/>
              <a:sym typeface="Georgia"/>
            </a:endParaRPr>
          </a:p>
        </p:txBody>
      </p:sp>
      <p:sp>
        <p:nvSpPr>
          <p:cNvPr id="118" name="Google Shape;118;p3"/>
          <p:cNvSpPr txBox="1"/>
          <p:nvPr/>
        </p:nvSpPr>
        <p:spPr>
          <a:xfrm>
            <a:off x="5112874" y="5320200"/>
            <a:ext cx="2688600" cy="769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100">
                <a:solidFill>
                  <a:srgbClr val="01010E"/>
                </a:solidFill>
                <a:latin typeface="Georgia"/>
                <a:ea typeface="Georgia"/>
                <a:cs typeface="Georgia"/>
                <a:sym typeface="Georgia"/>
              </a:rPr>
              <a:t>Jake graduated from the University of North Carolina with a BA in Linguistics. With a background in IT, Jake consults on the technical side of the project.</a:t>
            </a:r>
            <a:endParaRPr sz="1100">
              <a:solidFill>
                <a:schemeClr val="dk1"/>
              </a:solidFill>
              <a:latin typeface="Georgia"/>
              <a:ea typeface="Georgia"/>
              <a:cs typeface="Georgia"/>
              <a:sym typeface="Georgia"/>
            </a:endParaRPr>
          </a:p>
        </p:txBody>
      </p:sp>
      <p:pic>
        <p:nvPicPr>
          <p:cNvPr id="119" name="Google Shape;119;p3"/>
          <p:cNvPicPr preferRelativeResize="0"/>
          <p:nvPr/>
        </p:nvPicPr>
        <p:blipFill rotWithShape="1">
          <a:blip r:embed="rId3">
            <a:alphaModFix/>
          </a:blip>
          <a:srcRect b="0" l="0" r="0" t="0"/>
          <a:stretch/>
        </p:blipFill>
        <p:spPr>
          <a:xfrm>
            <a:off x="8595035" y="2621325"/>
            <a:ext cx="1986800" cy="1976343"/>
          </a:xfrm>
          <a:prstGeom prst="rect">
            <a:avLst/>
          </a:prstGeom>
          <a:noFill/>
          <a:ln>
            <a:noFill/>
          </a:ln>
        </p:spPr>
      </p:pic>
      <p:pic>
        <p:nvPicPr>
          <p:cNvPr id="120" name="Google Shape;120;p3"/>
          <p:cNvPicPr preferRelativeResize="0"/>
          <p:nvPr/>
        </p:nvPicPr>
        <p:blipFill rotWithShape="1">
          <a:blip r:embed="rId4">
            <a:alphaModFix/>
          </a:blip>
          <a:srcRect b="47957" l="65960" r="1785" t="2977"/>
          <a:stretch/>
        </p:blipFill>
        <p:spPr>
          <a:xfrm>
            <a:off x="5178800" y="2528676"/>
            <a:ext cx="1986799" cy="1992795"/>
          </a:xfrm>
          <a:prstGeom prst="rect">
            <a:avLst/>
          </a:prstGeom>
          <a:noFill/>
          <a:ln>
            <a:noFill/>
          </a:ln>
        </p:spPr>
      </p:pic>
      <p:pic>
        <p:nvPicPr>
          <p:cNvPr id="121" name="Google Shape;121;p3"/>
          <p:cNvPicPr preferRelativeResize="0"/>
          <p:nvPr/>
        </p:nvPicPr>
        <p:blipFill rotWithShape="1">
          <a:blip r:embed="rId5">
            <a:alphaModFix/>
          </a:blip>
          <a:srcRect b="39914" l="8567" r="1735" t="0"/>
          <a:stretch/>
        </p:blipFill>
        <p:spPr>
          <a:xfrm>
            <a:off x="1475480" y="2548270"/>
            <a:ext cx="1986799" cy="19927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Our Team!</a:t>
            </a:r>
            <a:endParaRPr/>
          </a:p>
        </p:txBody>
      </p:sp>
      <p:sp>
        <p:nvSpPr>
          <p:cNvPr id="127" name="Google Shape;127;p4"/>
          <p:cNvSpPr txBox="1"/>
          <p:nvPr/>
        </p:nvSpPr>
        <p:spPr>
          <a:xfrm>
            <a:off x="1371600" y="4022900"/>
            <a:ext cx="3180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Sarah Bulger</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XML Assistant Programmer</a:t>
            </a:r>
            <a:endParaRPr/>
          </a:p>
        </p:txBody>
      </p:sp>
      <p:sp>
        <p:nvSpPr>
          <p:cNvPr id="128" name="Google Shape;128;p4"/>
          <p:cNvSpPr txBox="1"/>
          <p:nvPr/>
        </p:nvSpPr>
        <p:spPr>
          <a:xfrm>
            <a:off x="5198350" y="4022900"/>
            <a:ext cx="3550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Eve Svoboda</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XML Assistant Programmer</a:t>
            </a:r>
            <a:endParaRPr/>
          </a:p>
        </p:txBody>
      </p:sp>
      <p:sp>
        <p:nvSpPr>
          <p:cNvPr id="129" name="Google Shape;129;p4"/>
          <p:cNvSpPr txBox="1"/>
          <p:nvPr/>
        </p:nvSpPr>
        <p:spPr>
          <a:xfrm>
            <a:off x="9222224" y="4022900"/>
            <a:ext cx="2479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Aidan Canner</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XML Intern</a:t>
            </a:r>
            <a:endParaRPr/>
          </a:p>
        </p:txBody>
      </p:sp>
      <p:pic>
        <p:nvPicPr>
          <p:cNvPr id="130" name="Google Shape;130;p4"/>
          <p:cNvPicPr preferRelativeResize="0"/>
          <p:nvPr/>
        </p:nvPicPr>
        <p:blipFill rotWithShape="1">
          <a:blip r:embed="rId3">
            <a:alphaModFix/>
          </a:blip>
          <a:srcRect b="0" l="0" r="0" t="0"/>
          <a:stretch/>
        </p:blipFill>
        <p:spPr>
          <a:xfrm>
            <a:off x="1485905" y="1802336"/>
            <a:ext cx="2072343" cy="2100993"/>
          </a:xfrm>
          <a:prstGeom prst="rect">
            <a:avLst/>
          </a:prstGeom>
          <a:noFill/>
          <a:ln>
            <a:noFill/>
          </a:ln>
        </p:spPr>
      </p:pic>
      <p:pic>
        <p:nvPicPr>
          <p:cNvPr id="131" name="Google Shape;131;p4"/>
          <p:cNvPicPr preferRelativeResize="0"/>
          <p:nvPr/>
        </p:nvPicPr>
        <p:blipFill rotWithShape="1">
          <a:blip r:embed="rId4">
            <a:alphaModFix/>
          </a:blip>
          <a:srcRect b="0" l="0" r="0" t="0"/>
          <a:stretch/>
        </p:blipFill>
        <p:spPr>
          <a:xfrm>
            <a:off x="5198350" y="1816660"/>
            <a:ext cx="2072341" cy="2072341"/>
          </a:xfrm>
          <a:prstGeom prst="rect">
            <a:avLst/>
          </a:prstGeom>
          <a:noFill/>
          <a:ln>
            <a:noFill/>
          </a:ln>
        </p:spPr>
      </p:pic>
      <p:sp>
        <p:nvSpPr>
          <p:cNvPr id="132" name="Google Shape;132;p4"/>
          <p:cNvSpPr txBox="1"/>
          <p:nvPr/>
        </p:nvSpPr>
        <p:spPr>
          <a:xfrm>
            <a:off x="5198349" y="4821636"/>
            <a:ext cx="2811027" cy="233910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100" u="none" strike="noStrike">
                <a:solidFill>
                  <a:srgbClr val="000000"/>
                </a:solidFill>
                <a:latin typeface="Georgia"/>
                <a:ea typeface="Georgia"/>
                <a:cs typeface="Georgia"/>
                <a:sym typeface="Georgia"/>
              </a:rPr>
              <a:t>Eve is entering her final year of graduate study at UNC Chapel Hill, working towards a dual MA   in art history and library science with a concentration in archives and records management, and a graduate certificate in digital humanities. Eve’s background in classics allows her to work mainly on the humanities side of the project, aiding with transcription and XML markup. </a:t>
            </a:r>
            <a:endParaRPr b="0" sz="1100">
              <a:solidFill>
                <a:schemeClr val="dk1"/>
              </a:solidFill>
              <a:latin typeface="Georgia"/>
              <a:ea typeface="Georgia"/>
              <a:cs typeface="Georgia"/>
              <a:sym typeface="Georgia"/>
            </a:endParaRPr>
          </a:p>
          <a:p>
            <a:pPr indent="0" lvl="0" marL="0" marR="0" rtl="0" algn="l">
              <a:spcBef>
                <a:spcPts val="0"/>
              </a:spcBef>
              <a:spcAft>
                <a:spcPts val="0"/>
              </a:spcAft>
              <a:buNone/>
            </a:pPr>
            <a:br>
              <a:rPr lang="en-US"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p:txBody>
      </p:sp>
      <p:sp>
        <p:nvSpPr>
          <p:cNvPr id="133" name="Google Shape;133;p4"/>
          <p:cNvSpPr txBox="1"/>
          <p:nvPr/>
        </p:nvSpPr>
        <p:spPr>
          <a:xfrm>
            <a:off x="1371600" y="4821625"/>
            <a:ext cx="2811000" cy="1785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100" u="none" strike="noStrike">
                <a:solidFill>
                  <a:srgbClr val="000000"/>
                </a:solidFill>
                <a:latin typeface="Georgia"/>
                <a:ea typeface="Georgia"/>
                <a:cs typeface="Georgia"/>
                <a:sym typeface="Georgia"/>
              </a:rPr>
              <a:t>Sarah Bulger graduated from UNC-Chapel Hill with a master’s in library science with concentration in Archives and Records Management. Sarah brings to the team her interest in the maintenance and dissemination of records and information, and a deep appreciation of medieval art and history. </a:t>
            </a:r>
            <a:endParaRPr b="0" sz="1100">
              <a:solidFill>
                <a:schemeClr val="dk1"/>
              </a:solidFill>
              <a:latin typeface="Georgia"/>
              <a:ea typeface="Georgia"/>
              <a:cs typeface="Georgia"/>
              <a:sym typeface="Georgia"/>
            </a:endParaRPr>
          </a:p>
          <a:p>
            <a:pPr indent="0" lvl="0" marL="0" marR="0" rtl="0" algn="l">
              <a:spcBef>
                <a:spcPts val="0"/>
              </a:spcBef>
              <a:spcAft>
                <a:spcPts val="0"/>
              </a:spcAft>
              <a:buNone/>
            </a:pPr>
            <a:br>
              <a:rPr lang="en-US" sz="1100">
                <a:solidFill>
                  <a:schemeClr val="dk1"/>
                </a:solidFill>
                <a:latin typeface="Libre Franklin"/>
                <a:ea typeface="Libre Franklin"/>
                <a:cs typeface="Libre Franklin"/>
                <a:sym typeface="Libre Franklin"/>
              </a:rPr>
            </a:br>
            <a:endParaRPr sz="1100">
              <a:solidFill>
                <a:schemeClr val="dk1"/>
              </a:solidFill>
              <a:latin typeface="Georgia"/>
              <a:ea typeface="Georgia"/>
              <a:cs typeface="Georgia"/>
              <a:sym typeface="Georgia"/>
            </a:endParaRPr>
          </a:p>
        </p:txBody>
      </p:sp>
      <p:sp>
        <p:nvSpPr>
          <p:cNvPr id="134" name="Google Shape;134;p4"/>
          <p:cNvSpPr txBox="1"/>
          <p:nvPr/>
        </p:nvSpPr>
        <p:spPr>
          <a:xfrm>
            <a:off x="9222225" y="4821625"/>
            <a:ext cx="2479800" cy="1108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100">
                <a:solidFill>
                  <a:schemeClr val="dk1"/>
                </a:solidFill>
                <a:latin typeface="Georgia"/>
                <a:ea typeface="Georgia"/>
                <a:cs typeface="Georgia"/>
                <a:sym typeface="Georgia"/>
              </a:rPr>
              <a:t>Aidan Canner is the newest member of the TASP team having started in the fall semester of 2022. Aidan contributes to the transcription and XML markup of manuscripts, as well as research.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Semester Plan </a:t>
            </a:r>
            <a:endParaRPr/>
          </a:p>
        </p:txBody>
      </p:sp>
      <p:sp>
        <p:nvSpPr>
          <p:cNvPr id="141" name="Google Shape;141;p5"/>
          <p:cNvSpPr txBox="1"/>
          <p:nvPr/>
        </p:nvSpPr>
        <p:spPr>
          <a:xfrm>
            <a:off x="1371600" y="1443840"/>
            <a:ext cx="99459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4 – Introduction to XML 							January 30</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a:t>
            </a:r>
            <a:endParaRPr/>
          </a:p>
          <a:p>
            <a:pPr indent="-342900" lvl="0" marL="342900" marR="91440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Video workshop on XML, and the TEI language</a:t>
            </a:r>
            <a:endParaRPr sz="1800">
              <a:solidFill>
                <a:schemeClr val="dk1"/>
              </a:solidFill>
              <a:latin typeface="Calibri"/>
              <a:ea typeface="Calibri"/>
              <a:cs typeface="Calibri"/>
              <a:sym typeface="Calibri"/>
            </a:endParaRPr>
          </a:p>
          <a:p>
            <a:pPr indent="-342900" lvl="0" marL="342900" marR="91440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Getting set up with Atom</a:t>
            </a:r>
            <a:endParaRPr sz="1800">
              <a:solidFill>
                <a:schemeClr val="dk1"/>
              </a:solidFill>
              <a:latin typeface="Calibri"/>
              <a:ea typeface="Calibri"/>
              <a:cs typeface="Calibri"/>
              <a:sym typeface="Calibri"/>
            </a:endParaRPr>
          </a:p>
          <a:p>
            <a:pPr indent="-342900" lvl="0" marL="342900" marR="91440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Brief readings on TEI and XML</a:t>
            </a:r>
            <a:endParaRPr sz="1800">
              <a:solidFill>
                <a:schemeClr val="dk1"/>
              </a:solidFill>
              <a:latin typeface="Calibri"/>
              <a:ea typeface="Calibri"/>
              <a:cs typeface="Calibri"/>
              <a:sym typeface="Calibri"/>
            </a:endParaRPr>
          </a:p>
          <a:p>
            <a:pPr indent="-342900" lvl="0" marL="342900" marR="91440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Begin journal</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Week 5 – Transcription of Medieval Texts					February 6</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a:t>
            </a:r>
            <a:endParaRPr/>
          </a:p>
          <a:p>
            <a:pPr indent="-342900" lvl="0" marL="342900" marR="91440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Workshop on nuanced transcription of medieval Latin using Alcuin’s </a:t>
            </a:r>
            <a:r>
              <a:rPr lang="en-US" sz="1800">
                <a:solidFill>
                  <a:schemeClr val="dk1"/>
                </a:solidFill>
                <a:latin typeface="Calibri"/>
                <a:ea typeface="Calibri"/>
                <a:cs typeface="Calibri"/>
                <a:sym typeface="Calibri"/>
              </a:rPr>
              <a:t>De Ratione Animae  </a:t>
            </a:r>
            <a:endParaRPr/>
          </a:p>
          <a:p>
            <a:pPr indent="-342900" lvl="0" marL="342900" marR="91440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Begin independent research on digital humanities initiatives for blog post</a:t>
            </a:r>
            <a:endParaRPr sz="1800">
              <a:solidFill>
                <a:schemeClr val="dk1"/>
              </a:solidFill>
              <a:latin typeface="Calibri"/>
              <a:ea typeface="Calibri"/>
              <a:cs typeface="Calibri"/>
              <a:sym typeface="Calibri"/>
            </a:endParaRPr>
          </a:p>
          <a:p>
            <a:pPr indent="0" lvl="0" marL="914400" marR="91440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Week 6 – Digital Editions and the Humanities				February 13</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1800"/>
              <a:buFont typeface="Noto Sans Symbols"/>
              <a:buChar char="∙"/>
            </a:pPr>
            <a:r>
              <a:rPr b="1" i="1" lang="en-US" sz="1800">
                <a:solidFill>
                  <a:schemeClr val="dk1"/>
                </a:solidFill>
                <a:latin typeface="Calibri"/>
                <a:ea typeface="Calibri"/>
                <a:cs typeface="Calibri"/>
                <a:sym typeface="Calibri"/>
              </a:rPr>
              <a:t>No meeting on Monday</a:t>
            </a:r>
            <a:r>
              <a:rPr i="1" lang="en-US" sz="1800">
                <a:solidFill>
                  <a:schemeClr val="dk1"/>
                </a:solidFill>
                <a:latin typeface="Calibri"/>
                <a:ea typeface="Calibri"/>
                <a:cs typeface="Calibri"/>
                <a:sym typeface="Calibri"/>
              </a:rPr>
              <a:t>, University Well-being Day</a:t>
            </a:r>
            <a:endParaRPr sz="1800">
              <a:solidFill>
                <a:schemeClr val="dk1"/>
              </a:solidFill>
              <a:latin typeface="Calibri"/>
              <a:ea typeface="Calibri"/>
              <a:cs typeface="Calibri"/>
              <a:sym typeface="Calibri"/>
            </a:endParaRPr>
          </a:p>
          <a:p>
            <a:pPr indent="-342900" lvl="0" marL="342900" marR="91440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Work on short blog posts for the TASP page on digital humanities research and the role of digital manuscript editions</a:t>
            </a:r>
            <a:endParaRPr/>
          </a:p>
          <a:p>
            <a:pPr indent="-228600" lvl="0" marL="342900" marR="91440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Weeks 7 – 9 – XML Markup of Alcuin’s </a:t>
            </a:r>
            <a:r>
              <a:rPr b="1" i="1" lang="en-US" sz="1800">
                <a:solidFill>
                  <a:schemeClr val="dk1"/>
                </a:solidFill>
                <a:latin typeface="Calibri"/>
                <a:ea typeface="Calibri"/>
                <a:cs typeface="Calibri"/>
                <a:sym typeface="Calibri"/>
              </a:rPr>
              <a:t>De Ratione Animae </a:t>
            </a:r>
            <a:r>
              <a:rPr b="1"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Feb. 20</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 Mar. 6</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Encoding in XML, 25 lines per week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Semester Plan </a:t>
            </a:r>
            <a:endParaRPr/>
          </a:p>
        </p:txBody>
      </p:sp>
      <p:sp>
        <p:nvSpPr>
          <p:cNvPr id="148" name="Google Shape;148;p6"/>
          <p:cNvSpPr txBox="1"/>
          <p:nvPr/>
        </p:nvSpPr>
        <p:spPr>
          <a:xfrm>
            <a:off x="1371600" y="1669126"/>
            <a:ext cx="104361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10 – Spring Break									March 13</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Enjoy your break!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Weeks 11 – 15 – Continuing with XML and the basics of TEI	Mar. 20</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 Apr. 17</a:t>
            </a:r>
            <a:r>
              <a:rPr b="1" baseline="30000" lang="en-US" sz="1800">
                <a:solidFill>
                  <a:schemeClr val="dk1"/>
                </a:solidFill>
                <a:latin typeface="Calibri"/>
                <a:ea typeface="Calibri"/>
                <a:cs typeface="Calibri"/>
                <a:sym typeface="Calibri"/>
              </a:rPr>
              <a:t>th</a:t>
            </a:r>
            <a:r>
              <a:rPr b="1" lang="en-US" sz="18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Continue encoding Alcuin’s </a:t>
            </a:r>
            <a:r>
              <a:rPr lang="en-US" sz="1800">
                <a:solidFill>
                  <a:schemeClr val="dk1"/>
                </a:solidFill>
                <a:latin typeface="Calibri"/>
                <a:ea typeface="Calibri"/>
                <a:cs typeface="Calibri"/>
                <a:sym typeface="Calibri"/>
              </a:rPr>
              <a:t>De Ratione Animae, 50 lines p. wk.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Week 16 – Final Meeting								April 24</a:t>
            </a:r>
            <a:r>
              <a:rPr b="1" baseline="30000" lang="en-US" sz="1800">
                <a:solidFill>
                  <a:schemeClr val="dk1"/>
                </a:solidFill>
                <a:latin typeface="Calibri"/>
                <a:ea typeface="Calibri"/>
                <a:cs typeface="Calibri"/>
                <a:sym typeface="Calibri"/>
              </a:rPr>
              <a:t>th </a:t>
            </a:r>
            <a:endParaRPr b="1"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Go over the last lines of XML</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Wrap up journal</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Reflections on the semester, begin final paper if not already started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Final Deliverables Due									May 1</a:t>
            </a:r>
            <a:r>
              <a:rPr b="1" baseline="30000" lang="en-US" sz="1800">
                <a:solidFill>
                  <a:schemeClr val="dk1"/>
                </a:solidFill>
                <a:latin typeface="Calibri"/>
                <a:ea typeface="Calibri"/>
                <a:cs typeface="Calibri"/>
                <a:sym typeface="Calibri"/>
              </a:rPr>
              <a:t>st</a:t>
            </a:r>
            <a:r>
              <a:rPr b="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Reflection Paper turned into advisor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Journal entries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i="1" lang="en-US" sz="1800">
                <a:solidFill>
                  <a:schemeClr val="dk1"/>
                </a:solidFill>
                <a:latin typeface="Calibri"/>
                <a:ea typeface="Calibri"/>
                <a:cs typeface="Calibri"/>
                <a:sym typeface="Calibri"/>
              </a:rPr>
              <a:t>Completed XML lines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Overview of Deliverables</a:t>
            </a:r>
            <a:endParaRPr/>
          </a:p>
        </p:txBody>
      </p:sp>
      <p:sp>
        <p:nvSpPr>
          <p:cNvPr id="154" name="Google Shape;154;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During the semester we will work on completing 3 major deliverables. </a:t>
            </a:r>
            <a:endParaRPr/>
          </a:p>
          <a:p>
            <a:pPr indent="-257048" lvl="1" marL="914400" rtl="0" algn="l">
              <a:lnSpc>
                <a:spcPct val="94000"/>
              </a:lnSpc>
              <a:spcBef>
                <a:spcPts val="700"/>
              </a:spcBef>
              <a:spcAft>
                <a:spcPts val="0"/>
              </a:spcAft>
              <a:buClr>
                <a:schemeClr val="dk2"/>
              </a:buClr>
              <a:buSzPts val="2000"/>
              <a:buNone/>
            </a:pPr>
            <a:r>
              <a:t/>
            </a:r>
            <a:endParaRPr/>
          </a:p>
          <a:p>
            <a:pPr indent="-384048" lvl="1" marL="914400" rtl="0" algn="l">
              <a:lnSpc>
                <a:spcPct val="94000"/>
              </a:lnSpc>
              <a:spcBef>
                <a:spcPts val="700"/>
              </a:spcBef>
              <a:spcAft>
                <a:spcPts val="0"/>
              </a:spcAft>
              <a:buClr>
                <a:schemeClr val="dk2"/>
              </a:buClr>
              <a:buSzPts val="2000"/>
              <a:buChar char="–"/>
            </a:pPr>
            <a:r>
              <a:rPr i="0" lang="en-US"/>
              <a:t>One blog post related to XML, digital humanities, or any relevant texts to be posted on the TASP homepage</a:t>
            </a:r>
            <a:endParaRPr/>
          </a:p>
          <a:p>
            <a:pPr indent="-257048" lvl="1" marL="914400" rtl="0" algn="l">
              <a:lnSpc>
                <a:spcPct val="94000"/>
              </a:lnSpc>
              <a:spcBef>
                <a:spcPts val="700"/>
              </a:spcBef>
              <a:spcAft>
                <a:spcPts val="0"/>
              </a:spcAft>
              <a:buClr>
                <a:schemeClr val="dk2"/>
              </a:buClr>
              <a:buSzPts val="2000"/>
              <a:buNone/>
            </a:pPr>
            <a:r>
              <a:t/>
            </a:r>
            <a:endParaRPr/>
          </a:p>
          <a:p>
            <a:pPr indent="-384048" lvl="1" marL="914400" rtl="0" algn="l">
              <a:lnSpc>
                <a:spcPct val="94000"/>
              </a:lnSpc>
              <a:spcBef>
                <a:spcPts val="700"/>
              </a:spcBef>
              <a:spcAft>
                <a:spcPts val="0"/>
              </a:spcAft>
              <a:buClr>
                <a:schemeClr val="dk2"/>
              </a:buClr>
              <a:buSzPts val="2000"/>
              <a:buChar char="–"/>
            </a:pPr>
            <a:r>
              <a:rPr i="0" lang="en-US"/>
              <a:t>A reflection paper due end of day, May 1</a:t>
            </a:r>
            <a:r>
              <a:rPr baseline="30000" i="0" lang="en-US"/>
              <a:t>st</a:t>
            </a:r>
            <a:endParaRPr i="0"/>
          </a:p>
          <a:p>
            <a:pPr indent="-257048" lvl="1" marL="914400" rtl="0" algn="l">
              <a:lnSpc>
                <a:spcPct val="94000"/>
              </a:lnSpc>
              <a:spcBef>
                <a:spcPts val="700"/>
              </a:spcBef>
              <a:spcAft>
                <a:spcPts val="0"/>
              </a:spcAft>
              <a:buClr>
                <a:schemeClr val="dk2"/>
              </a:buClr>
              <a:buSzPts val="2000"/>
              <a:buNone/>
            </a:pPr>
            <a:r>
              <a:t/>
            </a:r>
            <a:endParaRPr i="0"/>
          </a:p>
          <a:p>
            <a:pPr indent="-384048" lvl="1" marL="914400" rtl="0" algn="l">
              <a:lnSpc>
                <a:spcPct val="94000"/>
              </a:lnSpc>
              <a:spcBef>
                <a:spcPts val="700"/>
              </a:spcBef>
              <a:spcAft>
                <a:spcPts val="0"/>
              </a:spcAft>
              <a:buClr>
                <a:schemeClr val="dk2"/>
              </a:buClr>
              <a:buSzPts val="2000"/>
              <a:buChar char="–"/>
            </a:pPr>
            <a:r>
              <a:rPr i="0" lang="en-US"/>
              <a:t>A completed version of Alcuin’s </a:t>
            </a:r>
            <a:r>
              <a:rPr lang="en-US"/>
              <a:t>De Ratione Animae </a:t>
            </a:r>
            <a:r>
              <a:rPr i="0" lang="en-US"/>
              <a:t>in XML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Resources!</a:t>
            </a:r>
            <a:endParaRPr/>
          </a:p>
        </p:txBody>
      </p:sp>
      <p:sp>
        <p:nvSpPr>
          <p:cNvPr id="161" name="Google Shape;161;p8"/>
          <p:cNvSpPr txBox="1"/>
          <p:nvPr>
            <p:ph idx="1" type="body"/>
          </p:nvPr>
        </p:nvSpPr>
        <p:spPr>
          <a:xfrm>
            <a:off x="1371600" y="1630017"/>
            <a:ext cx="9601200" cy="4237383"/>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TEI Workshop: </a:t>
            </a:r>
            <a:r>
              <a:rPr lang="en-US" u="sng">
                <a:solidFill>
                  <a:schemeClr val="hlink"/>
                </a:solidFill>
                <a:hlinkClick r:id="rId3"/>
              </a:rPr>
              <a:t>https://drive.google.com/file/d/1y4955HU3KBjTwVMc-J3hVeBiWVxHqo8l/view?usp=share_link</a:t>
            </a:r>
            <a:endParaRPr/>
          </a:p>
          <a:p>
            <a:pPr indent="-384048" lvl="0" marL="384048" rtl="0" algn="l">
              <a:lnSpc>
                <a:spcPct val="94000"/>
              </a:lnSpc>
              <a:spcBef>
                <a:spcPts val="1200"/>
              </a:spcBef>
              <a:spcAft>
                <a:spcPts val="0"/>
              </a:spcAft>
              <a:buClr>
                <a:schemeClr val="dk2"/>
              </a:buClr>
              <a:buSzPts val="2000"/>
              <a:buChar char="■"/>
            </a:pPr>
            <a:r>
              <a:rPr lang="en-US"/>
              <a:t>Alcuin Google Drive Folder: </a:t>
            </a:r>
            <a:r>
              <a:rPr lang="en-US" u="sng">
                <a:solidFill>
                  <a:schemeClr val="hlink"/>
                </a:solidFill>
                <a:hlinkClick r:id="rId4"/>
              </a:rPr>
              <a:t>https://drive.google.com/drive/folders/1kBWsBLr_-Qmms5hAxgVmMh0qA6u2tIQF?usp=share_link</a:t>
            </a:r>
            <a:endParaRPr/>
          </a:p>
          <a:p>
            <a:pPr indent="-384048" lvl="0" marL="384048" rtl="0" algn="l">
              <a:lnSpc>
                <a:spcPct val="94000"/>
              </a:lnSpc>
              <a:spcBef>
                <a:spcPts val="1200"/>
              </a:spcBef>
              <a:spcAft>
                <a:spcPts val="0"/>
              </a:spcAft>
              <a:buClr>
                <a:schemeClr val="dk2"/>
              </a:buClr>
              <a:buSzPts val="2000"/>
              <a:buChar char="■"/>
            </a:pPr>
            <a:r>
              <a:rPr lang="en-US"/>
              <a:t>Alcuin, </a:t>
            </a:r>
            <a:r>
              <a:rPr i="1" lang="en-US"/>
              <a:t>De Ratione</a:t>
            </a:r>
            <a:r>
              <a:rPr lang="en-US"/>
              <a:t> transcription: </a:t>
            </a:r>
            <a:r>
              <a:rPr lang="en-US" u="sng">
                <a:solidFill>
                  <a:schemeClr val="hlink"/>
                </a:solidFill>
                <a:hlinkClick r:id="rId5"/>
              </a:rPr>
              <a:t>https://docs.google.com/document/d/10T5dttJF6nwMTaK2y9Kjd92hAWnZexUH/edit?usp=share_link&amp;ouid=117325260977251348655&amp;rtpof=true&amp;sd=true</a:t>
            </a:r>
            <a:endParaRPr/>
          </a:p>
          <a:p>
            <a:pPr indent="-384048" lvl="0" marL="384048" rtl="0" algn="l">
              <a:lnSpc>
                <a:spcPct val="94000"/>
              </a:lnSpc>
              <a:spcBef>
                <a:spcPts val="1200"/>
              </a:spcBef>
              <a:spcAft>
                <a:spcPts val="0"/>
              </a:spcAft>
              <a:buClr>
                <a:schemeClr val="dk2"/>
              </a:buClr>
              <a:buSzPts val="2000"/>
              <a:buChar char="■"/>
            </a:pPr>
            <a:r>
              <a:rPr lang="en-US"/>
              <a:t>Alcuin manuscript at the British Library: f. 52r – 57r </a:t>
            </a:r>
            <a:r>
              <a:rPr lang="en-US" u="sng">
                <a:solidFill>
                  <a:schemeClr val="hlink"/>
                </a:solidFill>
                <a:hlinkClick r:id="rId6"/>
              </a:rPr>
              <a:t>https://www.bl.uk/manuscripts/Viewer.aspx?ref=royal_ms_6_b_viii_fs001r</a:t>
            </a:r>
            <a:endParaRPr/>
          </a:p>
          <a:p>
            <a:pPr indent="-384048" lvl="0" marL="384048" rtl="0" algn="l">
              <a:lnSpc>
                <a:spcPct val="94000"/>
              </a:lnSpc>
              <a:spcBef>
                <a:spcPts val="1200"/>
              </a:spcBef>
              <a:spcAft>
                <a:spcPts val="0"/>
              </a:spcAft>
              <a:buClr>
                <a:schemeClr val="dk2"/>
              </a:buClr>
              <a:buSzPts val="2000"/>
              <a:buChar char="■"/>
            </a:pPr>
            <a:r>
              <a:rPr lang="en-US"/>
              <a:t>Task Journal: </a:t>
            </a:r>
            <a:r>
              <a:rPr lang="en-US" u="sng">
                <a:solidFill>
                  <a:schemeClr val="hlink"/>
                </a:solidFill>
                <a:hlinkClick r:id="rId7"/>
              </a:rPr>
              <a:t>https://docs.google.com/document/d/1KornNcCRABHS5YqCrf5p53PoGinvyqRRRR0EbD3hkOY/edit</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Setting up for XML Encoding</a:t>
            </a:r>
            <a:endParaRPr/>
          </a:p>
        </p:txBody>
      </p:sp>
      <p:sp>
        <p:nvSpPr>
          <p:cNvPr id="168" name="Google Shape;168;p9"/>
          <p:cNvSpPr txBox="1"/>
          <p:nvPr>
            <p:ph idx="1" type="body"/>
          </p:nvPr>
        </p:nvSpPr>
        <p:spPr>
          <a:xfrm>
            <a:off x="1371600" y="1654864"/>
            <a:ext cx="9601200" cy="4878457"/>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To begin marking up text you will need a text editor. I would recommend Atom Text Editor, but any text editor that is free and open source is fine. </a:t>
            </a:r>
            <a:endParaRPr/>
          </a:p>
          <a:p>
            <a:pPr indent="0" lvl="0" marL="0" rtl="0" algn="l">
              <a:lnSpc>
                <a:spcPct val="94000"/>
              </a:lnSpc>
              <a:spcBef>
                <a:spcPts val="1200"/>
              </a:spcBef>
              <a:spcAft>
                <a:spcPts val="0"/>
              </a:spcAft>
              <a:buClr>
                <a:schemeClr val="dk2"/>
              </a:buClr>
              <a:buSzPts val="1400"/>
              <a:buNone/>
            </a:pPr>
            <a:r>
              <a:rPr i="1" lang="en-US" sz="1400"/>
              <a:t>Note: GitHub has recently released that they are sunsetting, no longer supporting, Atom, but for our purposes we will not need to worry about GitHub supporting our text editing.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en-US"/>
              <a:t>Once you have the text editor of your choice, make sure you watch the Workshop video linked in the previous resource slide. This will set us up for next week. </a:t>
            </a:r>
            <a:endParaRPr sz="2400"/>
          </a:p>
        </p:txBody>
      </p:sp>
      <p:pic>
        <p:nvPicPr>
          <p:cNvPr descr="Icon&#10;&#10;Description automatically generated" id="169" name="Google Shape;169;p9"/>
          <p:cNvPicPr preferRelativeResize="0"/>
          <p:nvPr/>
        </p:nvPicPr>
        <p:blipFill rotWithShape="1">
          <a:blip r:embed="rId3">
            <a:alphaModFix/>
          </a:blip>
          <a:srcRect b="0" l="0" r="0" t="0"/>
          <a:stretch/>
        </p:blipFill>
        <p:spPr>
          <a:xfrm>
            <a:off x="6414198" y="2719179"/>
            <a:ext cx="3005273" cy="274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2023-01-30T14:00:31Z</dcterms:created>
  <dc:creator>Bulger, Sarah Elizabeth</dc:creator>
</cp:coreProperties>
</file>