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305" r:id="rId4"/>
    <p:sldId id="306" r:id="rId5"/>
    <p:sldId id="316" r:id="rId6"/>
    <p:sldId id="302" r:id="rId7"/>
    <p:sldId id="318" r:id="rId8"/>
    <p:sldId id="299" r:id="rId9"/>
    <p:sldId id="311" r:id="rId10"/>
    <p:sldId id="310" r:id="rId11"/>
    <p:sldId id="31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9AE2"/>
    <a:srgbClr val="EE6D8B"/>
    <a:srgbClr val="E53A40"/>
    <a:srgbClr val="7C5D99"/>
    <a:srgbClr val="2F5597"/>
    <a:srgbClr val="31798F"/>
    <a:srgbClr val="5190C5"/>
    <a:srgbClr val="93D1DC"/>
    <a:srgbClr val="6EA3CF"/>
    <a:srgbClr val="5AA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5468" autoAdjust="0"/>
  </p:normalViewPr>
  <p:slideViewPr>
    <p:cSldViewPr snapToGrid="0">
      <p:cViewPr varScale="1">
        <p:scale>
          <a:sx n="91" d="100"/>
          <a:sy n="91" d="100"/>
        </p:scale>
        <p:origin x="374" y="62"/>
      </p:cViewPr>
      <p:guideLst>
        <p:guide orient="horz" pos="213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E881E-56C2-484D-9764-34CC87745E9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C20E3-0954-4094-BCB2-3D1FBD50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32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</a:t>
            </a:r>
            <a:r>
              <a:rPr lang="en-US" altLang="ko-KR" dirty="0"/>
              <a:t>1</a:t>
            </a:r>
            <a:r>
              <a:rPr lang="ko-KR" altLang="en-US" dirty="0"/>
              <a:t>조 팀 </a:t>
            </a:r>
            <a:r>
              <a:rPr lang="ko-KR" altLang="en-US" dirty="0" err="1"/>
              <a:t>나베의</a:t>
            </a:r>
            <a:r>
              <a:rPr lang="ko-KR" altLang="en-US" dirty="0"/>
              <a:t> 발표자 최민준입니다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저희 </a:t>
            </a:r>
            <a:r>
              <a:rPr lang="en-US" altLang="ko-KR" dirty="0" err="1"/>
              <a:t>A.eye</a:t>
            </a:r>
            <a:r>
              <a:rPr lang="ko-KR" altLang="en-US" dirty="0"/>
              <a:t>의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20E3-0954-4094-BCB2-3D1FBD50AD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472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YOLO</a:t>
            </a:r>
            <a:r>
              <a:rPr lang="ko-KR" altLang="en-US" dirty="0"/>
              <a:t>마크를 이용하여 원하는 객체를 추가할 것이고</a:t>
            </a:r>
            <a:endParaRPr lang="en-US" altLang="ko-KR" dirty="0"/>
          </a:p>
          <a:p>
            <a:r>
              <a:rPr lang="ko-KR" altLang="en-US" dirty="0"/>
              <a:t>시각장애인이 사용하기 편리한 </a:t>
            </a:r>
            <a:r>
              <a:rPr lang="en-US" altLang="ko-KR" dirty="0"/>
              <a:t>UI</a:t>
            </a:r>
            <a:r>
              <a:rPr lang="ko-KR" altLang="en-US" dirty="0"/>
              <a:t>로 개선할 것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문자인식은 딥러닝을 이용하여 개선할 예정입니다</a:t>
            </a:r>
            <a:endParaRPr lang="en-US" altLang="ko-KR" dirty="0"/>
          </a:p>
          <a:p>
            <a:r>
              <a:rPr lang="ko-KR" altLang="en-US" dirty="0"/>
              <a:t>시각장애인이 하드웨어를 가지고 다니기 편리하도록 하기 위해 기기를 착용하는 방식으로 개선할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20E3-0954-4094-BCB2-3D1FBD50AD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130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20E3-0954-4094-BCB2-3D1FBD50AD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10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목차입니다 서비스개요를 시작으로 향후 개발 계획 순으로 발표진행 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20E3-0954-4094-BCB2-3D1FBD50AD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21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dirty="0"/>
              <a:t>저희의 서비스를 한마디로 말하자면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 기반으로 한 시각장애인용 객체인식 및 길안내 시스템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20E3-0954-4094-BCB2-3D1FBD50AD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736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조는 봉사활동에서 눈이 보이지 않는 학생과 활동한 적이 있었습니다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 앞에 장애물이나 무엇이 있는지 말해주지 않으면 불안해 하는 것을 알 수 있었습니다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왼쪽의 자료를 보시면 시각장애인들은 같은 길이라도 여러 번 다니며 경로를 기억해야하는 어려움이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시각장애인들은 야외활동시 동반자의 부재로 불편해 한다는 것을 알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저희는 이러한 문제를 해결하기 위해 프로젝트를 기획하게 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20E3-0954-4094-BCB2-3D1FBD50AD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161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유사 서비스로는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오르캠과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네이버지도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카카오맵이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왼쪽의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오르캠은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시각 장애인을 위해 텍스트 낭독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얼굴 인식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제품 식별등을 해주는 웨어러블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보조장치입니다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그림에 보이는 기기를 안경태에 부착하여 간단한 제스처로 실시간 인식이 되며 인터넷 연결이 필요없이 어디서나 사용가능한 것이 특징입니다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오른쪽의 네이버지도와 카카오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맵은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보편적으로 가장 많이 쓰는 지도 앱입니다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카테고리 별로 장소를 검색할 수 있고 가게 리뷰 등 다양한 정보를 확인할 수 있는 것이 특징입니다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오르캠의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기기는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580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만원에 달하고 시중의 지도 앱들은 도보 길안내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이용시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음성안내를 해주지 않으며 시각장애인이 사용하기에 불편한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가지고 있는 것이 단점입니다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저희는 네트워크 없이 사물인식이 가능하지만 보다 저렴한 보조장치와 음성안내가 가능하며 다양한 정보를 제공하는 길안내 서비스 그리고 시각장애인에게 도움이 되는 인식 서비스를  기획하였습니다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896F0-5594-4CFC-95BF-8DFE5C29787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88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주요서비스는 사물인식과 상세한 길안내 서비스가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75C96-3A3F-4E3C-AA9B-7B19CFCA8A1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23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길찾기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사용자의 실시간 위치를 기반으로 음성으로 길을 안내하고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웹을 통해 횡단보도나 버스정류장 위치 등 사용자가 필요로 하는 정보를 입력 할 수 있어 더 많은 정보를 안내 받을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사물인식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인식서비스를 설명하도록 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빛 감지 등 여러 인식을 할 수 있는 애플리케이션과 네트워크 연결없이 사물인식을 해주는 하드웨어로 이루어져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앱에서는 사진을 찍어 서버에서 학습된 모델을 사용하여 이미지 분석 후 안내를 해줍니다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사물인식의 경우 다중 객체인식의 속도가 가장 빠른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yolo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사용하였습니다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색상인식은 직접 학습시킨 모델을 사용하였고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이미지의 배경을 제거 후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데이터로 변환하여 색상인식을 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문자인식은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tesseract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하드웨어로는 앱과 블루투스 연결을 하여 길안내를 받으면서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실시간으로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인식한 결과를 안내 받을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20E3-0954-4094-BCB2-3D1FBD50AD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24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주요 기술을 소개하겠습니다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Laravel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 여러가지 인식을 처리는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flask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구동시킵니다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사용하며</a:t>
            </a: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프론트엔드로는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React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음성안내를 해주기 위해 안드로이드의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Text-to-Speech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사용합니다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하드웨어로는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라즈베리파이를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사용하며 사물인식의 처리속도를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향상시키기위해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coral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usb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TPU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모델을 학습시키기 위해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텐서플로우를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896F0-5594-4CFC-95BF-8DFE5C29787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18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시연순서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웹 </a:t>
            </a:r>
            <a:r>
              <a:rPr lang="en-US" altLang="ko-KR" dirty="0"/>
              <a:t>– </a:t>
            </a:r>
            <a:r>
              <a:rPr lang="ko-KR" altLang="en-US" dirty="0"/>
              <a:t>앱  순으로 시연을 하도록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웹을 시연 하도록 하겠습니다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저희는 시각장애인용 서비스이지만 웹은 시각장애인의 보호자나 일반사용자가 이용할 수 있게 만들었습니다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먼저 보이는 페이지는 저희 서비스를 소개해 놓은 홈페이지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다음 페이지로 지도정보를 추가</a:t>
            </a:r>
            <a:r>
              <a:rPr lang="en-US" altLang="ko-KR" dirty="0"/>
              <a:t>, </a:t>
            </a:r>
            <a:r>
              <a:rPr lang="ko-KR" altLang="en-US" dirty="0"/>
              <a:t>수정하는 페이지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오른쪽 밑에는 카테고리별로 현재 데이터가 저장 되어있는 수량을 표시해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사용자는 지도에서 마커를 설정하여 위도</a:t>
            </a:r>
            <a:r>
              <a:rPr lang="en-US" altLang="ko-KR" dirty="0"/>
              <a:t>,</a:t>
            </a:r>
            <a:r>
              <a:rPr lang="ko-KR" altLang="en-US" dirty="0"/>
              <a:t>경도데이터를 받아와 카테고리를 설정한 후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저장한 데이터는 길 안내 서비스 이용 시 안내 받을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다음은 앱을 시연하도록 하겠습니다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</a:t>
            </a:r>
            <a:r>
              <a:rPr lang="ko-KR" altLang="en-US" dirty="0"/>
              <a:t>길안내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먼저 길안내 서비스를 시연하도록 하겠습니다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길안내는 공간적으로 시연하기 어려움이 있으므로 </a:t>
            </a:r>
            <a:endParaRPr lang="en-US" altLang="ko-KR" dirty="0"/>
          </a:p>
          <a:p>
            <a:r>
              <a:rPr lang="ko-KR" altLang="en-US" dirty="0"/>
              <a:t>하드웨어와 같이 시연한 영상을 통해 안내하도록 하겠습니다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사용자는 목적지를 검색한 후 도보경로를 안내 받을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하드웨어의 인식 버튼을 누르면 실시간으로 인식 받은 결과를 음성으로 안내 받을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웹에서 저장한 데이터들을 사용자의 위치에 따라서 안내 받을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다음은 앱의 사물인식을 시연하도록 하겠습니다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사용자는 찾을 물건이 있거나 </a:t>
            </a:r>
            <a:r>
              <a:rPr lang="en-US" altLang="ko-KR" dirty="0"/>
              <a:t>, </a:t>
            </a:r>
            <a:r>
              <a:rPr lang="ko-KR" altLang="en-US" dirty="0"/>
              <a:t>전방에 무엇이 있는지 궁금할 경우 사용을 합니다</a:t>
            </a:r>
            <a:endParaRPr lang="en-US" altLang="ko-KR" dirty="0"/>
          </a:p>
          <a:p>
            <a:r>
              <a:rPr lang="ko-KR" altLang="en-US" dirty="0"/>
              <a:t>사진을 찍으면 서버에서 사물인식을 처리하게 됩니다</a:t>
            </a:r>
            <a:r>
              <a:rPr lang="en-US" altLang="ko-KR" dirty="0"/>
              <a:t>. </a:t>
            </a:r>
            <a:r>
              <a:rPr lang="ko-KR" altLang="en-US" dirty="0"/>
              <a:t>인식 끝났다면 앱으로 결과를 하여 음성으로 알려줍니다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다음은 색상인식을 시연하도록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사용자는 사물의 색상정보를 알고 싶을 때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오늘은 노란색 옷을 입고 싶은 사용자가 있다면 옷들의 색상을 인식하여</a:t>
            </a:r>
            <a:endParaRPr lang="en-US" altLang="ko-KR" dirty="0"/>
          </a:p>
          <a:p>
            <a:r>
              <a:rPr lang="ko-KR" altLang="en-US" dirty="0"/>
              <a:t>원하는 옷을 고르는 것이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다음은 빛 밝기인식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시각장애인은 주변이 밝지만 어두운 줄 착각하여 형광등을 켜놓은채 외출을 할 때가 있다고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밝기 정도에 따라 음성으로 안내 받을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20E3-0954-4094-BCB2-3D1FBD50AD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81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18FC5-0A6C-427C-85AA-9A70DF12F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A8F88C-4125-481F-8067-FF70B105A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DF4C3-9131-4F0F-A809-EDD39211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CA6-86E6-4D66-89BE-9CDBE7210F1E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C5EB9-55C4-42C8-8E5E-276553DD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8B15FF-EC67-461A-A84C-8C1563D2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F655-AE00-46B8-BBEA-B7F0A23CD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91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5F192-BFB8-48A5-A0BB-6AAFA430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A3CE10-8689-4FDC-B06F-3F5DF98BD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2480E-0839-4E4F-93D0-53BD3BC7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CA6-86E6-4D66-89BE-9CDBE7210F1E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EFD35-FC18-4EEF-94F6-318076E4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06FF7-B63C-4029-94D8-1D3F07B4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F655-AE00-46B8-BBEA-B7F0A23CD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50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F30FCA-9442-4D4D-B0C1-7663EE191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211FE5-F5B8-4253-94A2-DFB4F04FC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66E4C-9660-48D1-A411-EA09F957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CA6-86E6-4D66-89BE-9CDBE7210F1E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E9837D-B26F-40B3-8AC2-BC145F9F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9D61B-91D1-4216-8FC0-7A44D535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F655-AE00-46B8-BBEA-B7F0A23CD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48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5357A-0CB7-4F4E-8695-936A11C4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F29C3-DBA0-483D-B189-A863293DF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E4E9A-7C73-4D63-88F9-B4D629CE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CA6-86E6-4D66-89BE-9CDBE7210F1E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BD2F8-7F9B-4F6D-BE33-CC8915AF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998D0-4E79-4746-A988-10033223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F655-AE00-46B8-BBEA-B7F0A23CD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60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CF17D-BEE0-4907-A744-0FAF0E5B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9E80C7-8A9E-4C6E-86F8-6811E7AD0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AD781-06B7-400D-933E-E44775CD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CA6-86E6-4D66-89BE-9CDBE7210F1E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01B91-B606-4FEA-A9A1-7896E182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C69A8-9ED7-4692-BDC1-C5253692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F655-AE00-46B8-BBEA-B7F0A23CD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5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0B817-6D62-4EBC-A748-8B48ECE6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1CA1D-8D82-4A69-8CF8-A947D507F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1EB6B-9458-4337-9955-E09118637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72B8D-BF72-42F1-8ABF-262FA432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CA6-86E6-4D66-89BE-9CDBE7210F1E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1E25A0-D238-4B03-9D0B-258BF7A2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4CAEB-772B-4ED8-BE03-4BCDFFC7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F655-AE00-46B8-BBEA-B7F0A23CD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0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F8EE1-B30A-442A-8AC1-BEDB33DD9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B202D-CA27-4250-AE3A-1BB8038A3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56D507-672B-4866-B517-3B27353F1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AD1535-4DE2-46F6-8E83-C3D6D0F6B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B34009-E452-4BA4-BA07-2134E967E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F07234-E91E-4DF0-AEC0-9B49CCB8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CA6-86E6-4D66-89BE-9CDBE7210F1E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F85503-B198-4970-B1A4-537DFC62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AF1C61-8C4E-4952-A94E-6599E46A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F655-AE00-46B8-BBEA-B7F0A23CD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02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66669-170A-4DE1-8CD2-BA277458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A453BC-C75A-4AD1-8F74-354DEF6F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CA6-86E6-4D66-89BE-9CDBE7210F1E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D3F73B-683F-4562-9B20-8BA6E10B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BEB16F-75A5-492E-BBA1-00D014B4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F655-AE00-46B8-BBEA-B7F0A23CD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9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2B2E02-3962-4DAE-9FFB-88485B22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CA6-86E6-4D66-89BE-9CDBE7210F1E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6BD6FC-E58C-45D9-B205-CD7DA22DD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99B8CA-3435-4E96-B5F7-647EFE9D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F655-AE00-46B8-BBEA-B7F0A23CD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84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8F6FF-1A36-47E8-8AE5-5ABB40046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9F048-B5E4-4E72-8A4A-57F2A138A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3AB139-9AA3-41C8-97C4-6ACF32EF0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34C344-542E-4F10-94E6-EFA677B1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CA6-86E6-4D66-89BE-9CDBE7210F1E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33B59-7B2E-4155-8D91-A75E9AB5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33E28-5849-451A-9B36-21B07ED8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F655-AE00-46B8-BBEA-B7F0A23CD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98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ABF6D-2E7A-4B58-8AD3-6D64E1FA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F00F6A-5AF8-499D-9D6E-9F54B277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4FB544-B487-47F4-A0BC-CA144E6DA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37CE8F-8C94-4ACC-9511-87B7478B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CA6-86E6-4D66-89BE-9CDBE7210F1E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340093-51D2-49FD-8C07-70B39308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06CCFB-FD68-49E4-9C4E-5E33DB72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F655-AE00-46B8-BBEA-B7F0A23CD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05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89E1A0-89D0-4171-BAB8-727D1CBF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FA74D5-97DF-4FEB-902D-62EEC8AF5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A90AD-2613-4378-8872-ABA0E5DC3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59CA6-86E6-4D66-89BE-9CDBE7210F1E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049F7-135A-4888-98DC-643725F26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DDF48-F9C3-431E-8C07-217857B42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5F655-AE00-46B8-BBEA-B7F0A23CD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9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3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:a16="http://schemas.microsoft.com/office/drawing/2014/main" id="{3D970951-5853-4687-9A1A-981588C8C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1398" y="3821029"/>
            <a:ext cx="1231180" cy="2700875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김동환</a:t>
            </a:r>
            <a:endParaRPr lang="en-US" altLang="ko-KR" sz="2000" b="1" dirty="0">
              <a:gradFill>
                <a:gsLst>
                  <a:gs pos="0">
                    <a:srgbClr val="93D1DC"/>
                  </a:gs>
                  <a:gs pos="72000">
                    <a:srgbClr val="5190C5"/>
                  </a:gs>
                  <a:gs pos="100000">
                    <a:srgbClr val="31798F"/>
                  </a:gs>
                </a:gsLst>
                <a:lin ang="5400000" scaled="1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/>
            <a:r>
              <a:rPr lang="ko-KR" altLang="en-US" sz="2000" b="1" dirty="0" err="1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김도은</a:t>
            </a:r>
            <a:endParaRPr lang="en-US" altLang="ko-KR" sz="2000" b="1" dirty="0">
              <a:gradFill>
                <a:gsLst>
                  <a:gs pos="0">
                    <a:srgbClr val="93D1DC"/>
                  </a:gs>
                  <a:gs pos="72000">
                    <a:srgbClr val="5190C5"/>
                  </a:gs>
                  <a:gs pos="100000">
                    <a:srgbClr val="31798F"/>
                  </a:gs>
                </a:gsLst>
                <a:lin ang="5400000" scaled="1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/>
            <a:r>
              <a:rPr lang="ko-KR" altLang="en-US" sz="2000" b="1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최민준</a:t>
            </a:r>
            <a:endParaRPr lang="en-US" altLang="ko-KR" sz="2000" b="1" dirty="0">
              <a:gradFill>
                <a:gsLst>
                  <a:gs pos="0">
                    <a:srgbClr val="93D1DC"/>
                  </a:gs>
                  <a:gs pos="72000">
                    <a:srgbClr val="5190C5"/>
                  </a:gs>
                  <a:gs pos="100000">
                    <a:srgbClr val="31798F"/>
                  </a:gs>
                </a:gsLst>
                <a:lin ang="5400000" scaled="1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/>
            <a:r>
              <a:rPr lang="ko-KR" altLang="en-US" sz="2000" b="1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김민석</a:t>
            </a:r>
            <a:endParaRPr lang="en-US" altLang="ko-KR" sz="2000" b="1" dirty="0">
              <a:gradFill>
                <a:gsLst>
                  <a:gs pos="0">
                    <a:srgbClr val="93D1DC"/>
                  </a:gs>
                  <a:gs pos="72000">
                    <a:srgbClr val="5190C5"/>
                  </a:gs>
                  <a:gs pos="100000">
                    <a:srgbClr val="31798F"/>
                  </a:gs>
                </a:gsLst>
                <a:lin ang="5400000" scaled="1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/>
            <a:r>
              <a:rPr lang="ko-KR" altLang="en-US" sz="2000" b="1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김지영</a:t>
            </a:r>
            <a:endParaRPr lang="en-US" altLang="ko-KR" sz="2000" b="1" dirty="0">
              <a:gradFill>
                <a:gsLst>
                  <a:gs pos="0">
                    <a:srgbClr val="93D1DC"/>
                  </a:gs>
                  <a:gs pos="72000">
                    <a:srgbClr val="5190C5"/>
                  </a:gs>
                  <a:gs pos="100000">
                    <a:srgbClr val="31798F"/>
                  </a:gs>
                </a:gsLst>
                <a:lin ang="5400000" scaled="1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/>
            <a:r>
              <a:rPr lang="ko-KR" altLang="en-US" sz="2000" b="1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오지우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47FDF-4C2A-43C5-9D79-A953CBC16014}"/>
              </a:ext>
            </a:extLst>
          </p:cNvPr>
          <p:cNvSpPr txBox="1"/>
          <p:nvPr/>
        </p:nvSpPr>
        <p:spPr>
          <a:xfrm>
            <a:off x="5031342" y="3818543"/>
            <a:ext cx="793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ナベ</a:t>
            </a:r>
            <a:endParaRPr lang="ko-KR" altLang="en-US" sz="2000" b="1" dirty="0">
              <a:gradFill>
                <a:gsLst>
                  <a:gs pos="0">
                    <a:srgbClr val="93D1DC"/>
                  </a:gs>
                  <a:gs pos="72000">
                    <a:srgbClr val="5190C5"/>
                  </a:gs>
                  <a:gs pos="100000">
                    <a:srgbClr val="31798F"/>
                  </a:gs>
                </a:gsLst>
                <a:lin ang="5400000" scaled="1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32CEB-E970-4BB0-A5D1-181B1705072B}"/>
              </a:ext>
            </a:extLst>
          </p:cNvPr>
          <p:cNvSpPr txBox="1"/>
          <p:nvPr/>
        </p:nvSpPr>
        <p:spPr>
          <a:xfrm>
            <a:off x="3670187" y="1128324"/>
            <a:ext cx="4711617" cy="22159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effectLst/>
                <a:latin typeface="norwester" panose="00000506000000000000" pitchFamily="50" charset="0"/>
                <a:ea typeface="나눔바른펜" panose="020B0503000000000000" pitchFamily="50" charset="-127"/>
              </a:rPr>
              <a:t>A</a:t>
            </a:r>
            <a:r>
              <a:rPr lang="en-US" altLang="ko-KR" sz="13800" b="1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effectLst/>
                <a:latin typeface="norwester" panose="00000506000000000000" pitchFamily="50" charset="0"/>
                <a:ea typeface="나눔바른펜" panose="020B0503000000000000" pitchFamily="50" charset="-127"/>
                <a:cs typeface="Noto Sans Thin" panose="020B0202040504020204" pitchFamily="34"/>
              </a:rPr>
              <a:t>·EYE</a:t>
            </a:r>
            <a:endParaRPr lang="ko-KR" altLang="en-US" sz="13800" b="1" dirty="0">
              <a:gradFill>
                <a:gsLst>
                  <a:gs pos="0">
                    <a:srgbClr val="93D1DC"/>
                  </a:gs>
                  <a:gs pos="72000">
                    <a:srgbClr val="5190C5"/>
                  </a:gs>
                  <a:gs pos="100000">
                    <a:srgbClr val="31798F"/>
                  </a:gs>
                </a:gsLst>
                <a:lin ang="5400000" scaled="1"/>
              </a:gradFill>
              <a:effectLst/>
              <a:latin typeface="norwester" panose="00000506000000000000" pitchFamily="50" charset="0"/>
              <a:ea typeface="나눔바른펜" panose="020B0503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7CC008A-1EB1-4185-957E-5428A2B8BBDF}"/>
              </a:ext>
            </a:extLst>
          </p:cNvPr>
          <p:cNvCxnSpPr>
            <a:cxnSpLocks/>
          </p:cNvCxnSpPr>
          <p:nvPr/>
        </p:nvCxnSpPr>
        <p:spPr>
          <a:xfrm>
            <a:off x="3712762" y="3277998"/>
            <a:ext cx="847923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 descr="그리기이(가) 표시된 사진&#10;&#10;자동 생성된 설명">
            <a:extLst>
              <a:ext uri="{FF2B5EF4-FFF2-40B4-BE49-F238E27FC236}">
                <a16:creationId xmlns:a16="http://schemas.microsoft.com/office/drawing/2014/main" id="{A3368276-508C-4BCF-8C10-CAA4FE4F4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89" y="6134688"/>
            <a:ext cx="1609511" cy="643804"/>
          </a:xfrm>
          <a:prstGeom prst="rect">
            <a:avLst/>
          </a:prstGeom>
        </p:spPr>
      </p:pic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BA53A052-76B3-4D8C-9D67-E2D97E95FD6F}"/>
              </a:ext>
            </a:extLst>
          </p:cNvPr>
          <p:cNvSpPr/>
          <p:nvPr/>
        </p:nvSpPr>
        <p:spPr>
          <a:xfrm rot="5400000">
            <a:off x="144350" y="130507"/>
            <a:ext cx="752544" cy="748636"/>
          </a:xfrm>
          <a:prstGeom prst="rtTriangle">
            <a:avLst/>
          </a:prstGeom>
          <a:gradFill>
            <a:gsLst>
              <a:gs pos="0">
                <a:srgbClr val="93D1DC"/>
              </a:gs>
              <a:gs pos="72000">
                <a:srgbClr val="5190C5"/>
              </a:gs>
              <a:gs pos="100000">
                <a:srgbClr val="31798F"/>
              </a:gs>
            </a:gsLst>
            <a:lin ang="5400000" scaled="1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9DB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21508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D5E84C16-77AC-48C5-B1ED-3977EFCDA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89" y="6134688"/>
            <a:ext cx="1609511" cy="643804"/>
          </a:xfrm>
          <a:prstGeom prst="rect">
            <a:avLst/>
          </a:prstGeom>
        </p:spPr>
      </p:pic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65659504-AAAC-4A62-B3B7-65F94C9F57BB}"/>
              </a:ext>
            </a:extLst>
          </p:cNvPr>
          <p:cNvSpPr/>
          <p:nvPr/>
        </p:nvSpPr>
        <p:spPr>
          <a:xfrm rot="5400000">
            <a:off x="144350" y="130507"/>
            <a:ext cx="752544" cy="748636"/>
          </a:xfrm>
          <a:prstGeom prst="rtTriangle">
            <a:avLst/>
          </a:prstGeom>
          <a:gradFill>
            <a:gsLst>
              <a:gs pos="0">
                <a:srgbClr val="93D1DC"/>
              </a:gs>
              <a:gs pos="72000">
                <a:srgbClr val="5190C5"/>
              </a:gs>
              <a:gs pos="100000">
                <a:srgbClr val="31798F"/>
              </a:gs>
            </a:gsLst>
            <a:lin ang="5400000" scaled="1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9DBD9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6E1C07B-30E3-49AD-8BA0-5686DAD7ACDB}"/>
              </a:ext>
            </a:extLst>
          </p:cNvPr>
          <p:cNvGrpSpPr/>
          <p:nvPr/>
        </p:nvGrpSpPr>
        <p:grpSpPr>
          <a:xfrm>
            <a:off x="7832317" y="136602"/>
            <a:ext cx="4008442" cy="736443"/>
            <a:chOff x="7832317" y="136602"/>
            <a:chExt cx="4008442" cy="736443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AFBC127C-C321-4E87-9612-5C2FDBBFBBAF}"/>
                </a:ext>
              </a:extLst>
            </p:cNvPr>
            <p:cNvGrpSpPr/>
            <p:nvPr/>
          </p:nvGrpSpPr>
          <p:grpSpPr>
            <a:xfrm>
              <a:off x="7832317" y="168500"/>
              <a:ext cx="4008442" cy="410740"/>
              <a:chOff x="3736328" y="195441"/>
              <a:chExt cx="8043274" cy="711769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BD4AB397-E571-44F9-91F2-0CE1AAC5701B}"/>
                  </a:ext>
                </a:extLst>
              </p:cNvPr>
              <p:cNvGrpSpPr/>
              <p:nvPr/>
            </p:nvGrpSpPr>
            <p:grpSpPr>
              <a:xfrm>
                <a:off x="3986128" y="603194"/>
                <a:ext cx="7793474" cy="304016"/>
                <a:chOff x="1260485" y="3276992"/>
                <a:chExt cx="7793474" cy="304016"/>
              </a:xfrm>
            </p:grpSpPr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CDE7C558-E2D7-4F57-9B72-3CB70A744D02}"/>
                    </a:ext>
                  </a:extLst>
                </p:cNvPr>
                <p:cNvCxnSpPr>
                  <a:cxnSpLocks/>
                  <a:endCxn id="62" idx="3"/>
                </p:cNvCxnSpPr>
                <p:nvPr/>
              </p:nvCxnSpPr>
              <p:spPr>
                <a:xfrm>
                  <a:off x="1260485" y="3429000"/>
                  <a:ext cx="7793474" cy="0"/>
                </a:xfrm>
                <a:prstGeom prst="line">
                  <a:avLst/>
                </a:prstGeom>
                <a:ln w="19050">
                  <a:solidFill>
                    <a:srgbClr val="5190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5EFAC15B-E033-4C29-94B8-84DF8CEF14B4}"/>
                    </a:ext>
                  </a:extLst>
                </p:cNvPr>
                <p:cNvSpPr/>
                <p:nvPr/>
              </p:nvSpPr>
              <p:spPr>
                <a:xfrm>
                  <a:off x="1260485" y="3276992"/>
                  <a:ext cx="300722" cy="3040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97C87B68-4A61-4147-B86A-171855EC34BD}"/>
                    </a:ext>
                  </a:extLst>
                </p:cNvPr>
                <p:cNvSpPr/>
                <p:nvPr/>
              </p:nvSpPr>
              <p:spPr>
                <a:xfrm>
                  <a:off x="3133673" y="3276992"/>
                  <a:ext cx="300723" cy="3040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A682C20A-265C-4FD9-AE29-5276B0ED0B05}"/>
                    </a:ext>
                  </a:extLst>
                </p:cNvPr>
                <p:cNvSpPr/>
                <p:nvPr/>
              </p:nvSpPr>
              <p:spPr>
                <a:xfrm>
                  <a:off x="5006862" y="3276992"/>
                  <a:ext cx="300723" cy="3040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DE313F74-DBDC-4B6D-BF3E-A9BB1F4B2FA5}"/>
                    </a:ext>
                  </a:extLst>
                </p:cNvPr>
                <p:cNvSpPr/>
                <p:nvPr/>
              </p:nvSpPr>
              <p:spPr>
                <a:xfrm>
                  <a:off x="6880049" y="3276992"/>
                  <a:ext cx="300722" cy="3040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ECA13673-8ED8-46F5-B6BD-BCEA1163A99F}"/>
                    </a:ext>
                  </a:extLst>
                </p:cNvPr>
                <p:cNvSpPr/>
                <p:nvPr/>
              </p:nvSpPr>
              <p:spPr>
                <a:xfrm>
                  <a:off x="8753237" y="3276992"/>
                  <a:ext cx="300722" cy="304016"/>
                </a:xfrm>
                <a:prstGeom prst="rect">
                  <a:avLst/>
                </a:prstGeom>
                <a:solidFill>
                  <a:srgbClr val="3D9AE2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BB25F24-8A13-4A80-AD13-BA97984A4EF4}"/>
                  </a:ext>
                </a:extLst>
              </p:cNvPr>
              <p:cNvSpPr txBox="1"/>
              <p:nvPr/>
            </p:nvSpPr>
            <p:spPr>
              <a:xfrm>
                <a:off x="3736328" y="195441"/>
                <a:ext cx="1982128" cy="453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>
                    <a:solidFill>
                      <a:srgbClr val="2F5597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개요</a:t>
                </a:r>
                <a:endParaRPr lang="en-US" altLang="ko-KR" sz="1100" b="1" dirty="0">
                  <a:solidFill>
                    <a:srgbClr val="2F5597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972641C-3CE0-4C76-AB8C-2A2A2F1EB0E2}"/>
                </a:ext>
              </a:extLst>
            </p:cNvPr>
            <p:cNvSpPr txBox="1"/>
            <p:nvPr/>
          </p:nvSpPr>
          <p:spPr>
            <a:xfrm>
              <a:off x="8619462" y="611435"/>
              <a:ext cx="9337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rgbClr val="2F5597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주요서비스</a:t>
              </a:r>
              <a:endParaRPr lang="en-US" altLang="ko-KR" sz="1100" b="1" dirty="0">
                <a:solidFill>
                  <a:srgbClr val="2F5597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02B06A-D756-407E-AAB0-26B77230EC88}"/>
                </a:ext>
              </a:extLst>
            </p:cNvPr>
            <p:cNvSpPr txBox="1"/>
            <p:nvPr/>
          </p:nvSpPr>
          <p:spPr>
            <a:xfrm>
              <a:off x="9591916" y="136602"/>
              <a:ext cx="659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rgbClr val="2F5597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주요기술</a:t>
              </a:r>
              <a:endParaRPr lang="en-US" altLang="ko-KR" sz="1100" b="1" dirty="0">
                <a:solidFill>
                  <a:srgbClr val="2F5597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A5A286A-F3D6-488A-B03A-781A9F0CB6FA}"/>
                </a:ext>
              </a:extLst>
            </p:cNvPr>
            <p:cNvSpPr txBox="1"/>
            <p:nvPr/>
          </p:nvSpPr>
          <p:spPr>
            <a:xfrm>
              <a:off x="10628362" y="574621"/>
              <a:ext cx="517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rgbClr val="2F5597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시연</a:t>
              </a:r>
              <a:endParaRPr lang="en-US" altLang="ko-KR" sz="1100" b="1" dirty="0">
                <a:solidFill>
                  <a:srgbClr val="2F5597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E5A28FB-73CF-42AA-B88E-37F3F8CBC07C}"/>
              </a:ext>
            </a:extLst>
          </p:cNvPr>
          <p:cNvSpPr txBox="1"/>
          <p:nvPr/>
        </p:nvSpPr>
        <p:spPr>
          <a:xfrm>
            <a:off x="11558755" y="136602"/>
            <a:ext cx="942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2F5597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Q&amp;A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003088-5F29-40ED-A24C-651079792F7E}"/>
              </a:ext>
            </a:extLst>
          </p:cNvPr>
          <p:cNvSpPr/>
          <p:nvPr/>
        </p:nvSpPr>
        <p:spPr>
          <a:xfrm>
            <a:off x="2724638" y="1617125"/>
            <a:ext cx="6742724" cy="3550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b="1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96478167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E207BB2-5208-462F-AC9B-661E57A9C0BE}"/>
              </a:ext>
            </a:extLst>
          </p:cNvPr>
          <p:cNvSpPr/>
          <p:nvPr/>
        </p:nvSpPr>
        <p:spPr>
          <a:xfrm>
            <a:off x="2724638" y="1617125"/>
            <a:ext cx="6742724" cy="3550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감사합니다</a:t>
            </a:r>
            <a:r>
              <a:rPr lang="en-US" altLang="ko-KR" sz="8000" b="1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8000" b="1" dirty="0">
              <a:gradFill>
                <a:gsLst>
                  <a:gs pos="0">
                    <a:srgbClr val="93D1DC"/>
                  </a:gs>
                  <a:gs pos="72000">
                    <a:srgbClr val="5190C5"/>
                  </a:gs>
                  <a:gs pos="100000">
                    <a:srgbClr val="31798F"/>
                  </a:gs>
                </a:gsLst>
                <a:lin ang="5400000" scaled="1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0BB3A4A8-58A3-4A6A-8FD9-58A7582FE2BE}"/>
              </a:ext>
            </a:extLst>
          </p:cNvPr>
          <p:cNvSpPr/>
          <p:nvPr/>
        </p:nvSpPr>
        <p:spPr>
          <a:xfrm rot="5400000">
            <a:off x="144350" y="130507"/>
            <a:ext cx="752544" cy="748636"/>
          </a:xfrm>
          <a:prstGeom prst="rtTriangle">
            <a:avLst/>
          </a:prstGeom>
          <a:gradFill>
            <a:gsLst>
              <a:gs pos="0">
                <a:srgbClr val="93D1DC"/>
              </a:gs>
              <a:gs pos="72000">
                <a:srgbClr val="5190C5"/>
              </a:gs>
              <a:gs pos="100000">
                <a:srgbClr val="31798F"/>
              </a:gs>
            </a:gsLst>
            <a:lin ang="5400000" scaled="1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9DBD9"/>
              </a:solidFill>
            </a:endParaRPr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E31752C8-BFE7-4087-BCD1-27292E389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89" y="6134688"/>
            <a:ext cx="1609511" cy="64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9347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D1D756C9-C9DD-4DC7-BFCF-5C33CB7EE509}"/>
              </a:ext>
            </a:extLst>
          </p:cNvPr>
          <p:cNvSpPr/>
          <p:nvPr/>
        </p:nvSpPr>
        <p:spPr>
          <a:xfrm rot="5400000">
            <a:off x="144350" y="130507"/>
            <a:ext cx="752544" cy="748636"/>
          </a:xfrm>
          <a:prstGeom prst="rtTriangle">
            <a:avLst/>
          </a:prstGeom>
          <a:gradFill>
            <a:gsLst>
              <a:gs pos="0">
                <a:srgbClr val="93D1DC"/>
              </a:gs>
              <a:gs pos="72000">
                <a:srgbClr val="5190C5"/>
              </a:gs>
              <a:gs pos="100000">
                <a:srgbClr val="31798F"/>
              </a:gs>
            </a:gsLst>
            <a:lin ang="5400000" scaled="1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9DBD9"/>
              </a:solidFill>
            </a:endParaRPr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05774C1F-378C-4B98-8AD1-9825F7A9C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89" y="6134688"/>
            <a:ext cx="1609511" cy="6438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F6395D-5763-45BE-AC93-E43A33CF429B}"/>
              </a:ext>
            </a:extLst>
          </p:cNvPr>
          <p:cNvSpPr txBox="1"/>
          <p:nvPr/>
        </p:nvSpPr>
        <p:spPr>
          <a:xfrm>
            <a:off x="602918" y="357877"/>
            <a:ext cx="1301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300" dirty="0">
                <a:solidFill>
                  <a:srgbClr val="5190C5"/>
                </a:solidFill>
                <a:latin typeface="norwester" panose="00000506000000000000" pitchFamily="50" charset="0"/>
              </a:rPr>
              <a:t>INDEX</a:t>
            </a:r>
            <a:endParaRPr lang="ko-KR" altLang="en-US" sz="2800" spc="300" dirty="0">
              <a:solidFill>
                <a:srgbClr val="5190C5"/>
              </a:solidFill>
              <a:latin typeface="norwester" panose="00000506000000000000" pitchFamily="50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2EF5F98-06EB-49F6-8FCA-ECE555557A56}"/>
              </a:ext>
            </a:extLst>
          </p:cNvPr>
          <p:cNvGrpSpPr/>
          <p:nvPr/>
        </p:nvGrpSpPr>
        <p:grpSpPr>
          <a:xfrm>
            <a:off x="2199263" y="3268760"/>
            <a:ext cx="7793474" cy="304016"/>
            <a:chOff x="1260485" y="3276992"/>
            <a:chExt cx="7793474" cy="304016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91188B5-29DC-4130-ACC0-F3CE5CC54D44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>
              <a:off x="1260485" y="3429000"/>
              <a:ext cx="7793474" cy="0"/>
            </a:xfrm>
            <a:prstGeom prst="line">
              <a:avLst/>
            </a:prstGeom>
            <a:ln w="28575">
              <a:solidFill>
                <a:srgbClr val="5190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0B2145D-C442-47DE-B3DA-C8AD84B81312}"/>
                </a:ext>
              </a:extLst>
            </p:cNvPr>
            <p:cNvSpPr/>
            <p:nvPr/>
          </p:nvSpPr>
          <p:spPr>
            <a:xfrm>
              <a:off x="1260485" y="3276992"/>
              <a:ext cx="300722" cy="3040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5190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D408948-FB21-48E1-8022-98A08872B48B}"/>
                </a:ext>
              </a:extLst>
            </p:cNvPr>
            <p:cNvSpPr/>
            <p:nvPr/>
          </p:nvSpPr>
          <p:spPr>
            <a:xfrm>
              <a:off x="3133673" y="3276992"/>
              <a:ext cx="300722" cy="3040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5190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33EDDD6-DCFC-45DF-9826-0F063253878A}"/>
                </a:ext>
              </a:extLst>
            </p:cNvPr>
            <p:cNvSpPr/>
            <p:nvPr/>
          </p:nvSpPr>
          <p:spPr>
            <a:xfrm>
              <a:off x="5006861" y="3276992"/>
              <a:ext cx="300722" cy="3040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5190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30A1FFD-FDE5-40A6-94E1-386A977B0409}"/>
                </a:ext>
              </a:extLst>
            </p:cNvPr>
            <p:cNvSpPr/>
            <p:nvPr/>
          </p:nvSpPr>
          <p:spPr>
            <a:xfrm>
              <a:off x="6880049" y="3276992"/>
              <a:ext cx="300722" cy="3040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5190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9076479-38F2-4B1B-82FD-A3DCAF6DAD46}"/>
                </a:ext>
              </a:extLst>
            </p:cNvPr>
            <p:cNvSpPr/>
            <p:nvPr/>
          </p:nvSpPr>
          <p:spPr>
            <a:xfrm>
              <a:off x="8753237" y="3276992"/>
              <a:ext cx="300722" cy="3040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5190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4CA0C44-2764-449C-89B6-BD337F085403}"/>
              </a:ext>
            </a:extLst>
          </p:cNvPr>
          <p:cNvSpPr txBox="1"/>
          <p:nvPr/>
        </p:nvSpPr>
        <p:spPr>
          <a:xfrm>
            <a:off x="2027454" y="2823424"/>
            <a:ext cx="1099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061E0D-4301-4117-AD1C-FB188622E201}"/>
              </a:ext>
            </a:extLst>
          </p:cNvPr>
          <p:cNvSpPr txBox="1"/>
          <p:nvPr/>
        </p:nvSpPr>
        <p:spPr>
          <a:xfrm>
            <a:off x="3658820" y="3677457"/>
            <a:ext cx="1895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주요서비스</a:t>
            </a:r>
            <a:endParaRPr lang="en-US" altLang="ko-KR" sz="2000" b="1" dirty="0">
              <a:gradFill>
                <a:gsLst>
                  <a:gs pos="0">
                    <a:srgbClr val="93D1DC"/>
                  </a:gs>
                  <a:gs pos="72000">
                    <a:srgbClr val="5190C5"/>
                  </a:gs>
                  <a:gs pos="100000">
                    <a:srgbClr val="31798F"/>
                  </a:gs>
                </a:gsLst>
                <a:lin ang="5400000" scaled="1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05C4B1-A3B6-467F-8E3E-7E12346992C5}"/>
              </a:ext>
            </a:extLst>
          </p:cNvPr>
          <p:cNvSpPr txBox="1"/>
          <p:nvPr/>
        </p:nvSpPr>
        <p:spPr>
          <a:xfrm>
            <a:off x="5602490" y="2823424"/>
            <a:ext cx="230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주요기술</a:t>
            </a:r>
            <a:endParaRPr lang="en-US" altLang="ko-KR" sz="2000" b="1" dirty="0">
              <a:gradFill>
                <a:gsLst>
                  <a:gs pos="0">
                    <a:srgbClr val="93D1DC"/>
                  </a:gs>
                  <a:gs pos="72000">
                    <a:srgbClr val="5190C5"/>
                  </a:gs>
                  <a:gs pos="100000">
                    <a:srgbClr val="31798F"/>
                  </a:gs>
                </a:gsLst>
                <a:lin ang="5400000" scaled="1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760248-B8C7-4947-B2FB-A9601F153326}"/>
              </a:ext>
            </a:extLst>
          </p:cNvPr>
          <p:cNvSpPr txBox="1"/>
          <p:nvPr/>
        </p:nvSpPr>
        <p:spPr>
          <a:xfrm>
            <a:off x="7682599" y="3654784"/>
            <a:ext cx="1895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시연</a:t>
            </a:r>
            <a:endParaRPr lang="en-US" altLang="ko-KR" sz="2000" b="1" dirty="0">
              <a:gradFill>
                <a:gsLst>
                  <a:gs pos="0">
                    <a:srgbClr val="93D1DC"/>
                  </a:gs>
                  <a:gs pos="72000">
                    <a:srgbClr val="5190C5"/>
                  </a:gs>
                  <a:gs pos="100000">
                    <a:srgbClr val="31798F"/>
                  </a:gs>
                </a:gsLst>
                <a:lin ang="5400000" scaled="1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83CFEE-D866-46D8-92EC-F88B777E93F8}"/>
              </a:ext>
            </a:extLst>
          </p:cNvPr>
          <p:cNvSpPr txBox="1"/>
          <p:nvPr/>
        </p:nvSpPr>
        <p:spPr>
          <a:xfrm>
            <a:off x="9535875" y="2823424"/>
            <a:ext cx="169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5887732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6ED4D2F0-7901-4E6E-8D0F-977745CB4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89" y="6134688"/>
            <a:ext cx="1609511" cy="643804"/>
          </a:xfrm>
          <a:prstGeom prst="rect">
            <a:avLst/>
          </a:prstGeom>
        </p:spPr>
      </p:pic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5E677F75-5851-482D-963F-FF9A18AAEA97}"/>
              </a:ext>
            </a:extLst>
          </p:cNvPr>
          <p:cNvSpPr/>
          <p:nvPr/>
        </p:nvSpPr>
        <p:spPr>
          <a:xfrm rot="5400000">
            <a:off x="144350" y="130507"/>
            <a:ext cx="752544" cy="748636"/>
          </a:xfrm>
          <a:prstGeom prst="rtTriangle">
            <a:avLst/>
          </a:prstGeom>
          <a:gradFill>
            <a:gsLst>
              <a:gs pos="0">
                <a:srgbClr val="93D1DC"/>
              </a:gs>
              <a:gs pos="72000">
                <a:srgbClr val="5190C5"/>
              </a:gs>
              <a:gs pos="100000">
                <a:srgbClr val="31798F"/>
              </a:gs>
            </a:gsLst>
            <a:lin ang="5400000" scaled="1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9DBD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6D05F-E1FC-4ABB-8ACD-A84ACC364E1C}"/>
              </a:ext>
            </a:extLst>
          </p:cNvPr>
          <p:cNvSpPr txBox="1"/>
          <p:nvPr/>
        </p:nvSpPr>
        <p:spPr>
          <a:xfrm>
            <a:off x="602917" y="357877"/>
            <a:ext cx="3167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300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개요</a:t>
            </a:r>
            <a:r>
              <a:rPr lang="en-US" altLang="ko-KR" sz="2800" b="1" spc="300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600" b="1" spc="300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–</a:t>
            </a:r>
            <a:r>
              <a:rPr lang="en-US" altLang="ko-KR" sz="2800" b="1" spc="300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600" b="1" spc="300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A.EYE</a:t>
            </a:r>
            <a:r>
              <a:rPr lang="ko-KR" altLang="en-US" sz="1600" b="1" spc="300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란</a:t>
            </a:r>
            <a:r>
              <a:rPr lang="en-US" altLang="ko-KR" sz="1600" b="1" spc="300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endParaRPr lang="ko-KR" altLang="en-US" sz="2800" b="1" spc="300" dirty="0">
              <a:gradFill>
                <a:gsLst>
                  <a:gs pos="0">
                    <a:srgbClr val="93D1DC"/>
                  </a:gs>
                  <a:gs pos="72000">
                    <a:srgbClr val="5190C5"/>
                  </a:gs>
                  <a:gs pos="100000">
                    <a:srgbClr val="31798F"/>
                  </a:gs>
                </a:gsLst>
                <a:lin ang="5400000" scaled="1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64C35F-0E78-40A8-BE49-F02E97BD38FC}"/>
              </a:ext>
            </a:extLst>
          </p:cNvPr>
          <p:cNvGrpSpPr/>
          <p:nvPr/>
        </p:nvGrpSpPr>
        <p:grpSpPr>
          <a:xfrm>
            <a:off x="7832317" y="136602"/>
            <a:ext cx="4008442" cy="736443"/>
            <a:chOff x="7832317" y="136602"/>
            <a:chExt cx="4008442" cy="736443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0180E42-DE69-4180-A405-DE626006865C}"/>
                </a:ext>
              </a:extLst>
            </p:cNvPr>
            <p:cNvGrpSpPr/>
            <p:nvPr/>
          </p:nvGrpSpPr>
          <p:grpSpPr>
            <a:xfrm>
              <a:off x="7832317" y="168500"/>
              <a:ext cx="4008442" cy="410740"/>
              <a:chOff x="3736328" y="195441"/>
              <a:chExt cx="8043274" cy="711769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A37BAF13-A9C5-4D2C-B42E-A6A300F6D037}"/>
                  </a:ext>
                </a:extLst>
              </p:cNvPr>
              <p:cNvGrpSpPr/>
              <p:nvPr/>
            </p:nvGrpSpPr>
            <p:grpSpPr>
              <a:xfrm>
                <a:off x="3986128" y="603194"/>
                <a:ext cx="7793474" cy="304016"/>
                <a:chOff x="1260485" y="3276992"/>
                <a:chExt cx="7793474" cy="304016"/>
              </a:xfrm>
            </p:grpSpPr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B4286701-CFE0-4B11-8E46-486C4D4071DD}"/>
                    </a:ext>
                  </a:extLst>
                </p:cNvPr>
                <p:cNvCxnSpPr>
                  <a:cxnSpLocks/>
                  <a:endCxn id="34" idx="3"/>
                </p:cNvCxnSpPr>
                <p:nvPr/>
              </p:nvCxnSpPr>
              <p:spPr>
                <a:xfrm>
                  <a:off x="1260485" y="3429000"/>
                  <a:ext cx="7793474" cy="0"/>
                </a:xfrm>
                <a:prstGeom prst="line">
                  <a:avLst/>
                </a:prstGeom>
                <a:ln w="19050">
                  <a:solidFill>
                    <a:srgbClr val="5190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F6664825-81D5-460B-A573-63FB2DB084C1}"/>
                    </a:ext>
                  </a:extLst>
                </p:cNvPr>
                <p:cNvSpPr/>
                <p:nvPr/>
              </p:nvSpPr>
              <p:spPr>
                <a:xfrm>
                  <a:off x="1260485" y="3276992"/>
                  <a:ext cx="300722" cy="304016"/>
                </a:xfrm>
                <a:prstGeom prst="rect">
                  <a:avLst/>
                </a:prstGeom>
                <a:solidFill>
                  <a:srgbClr val="3D9AE2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819F357-A787-4F2F-A32C-BA7C8E3CF140}"/>
                    </a:ext>
                  </a:extLst>
                </p:cNvPr>
                <p:cNvSpPr/>
                <p:nvPr/>
              </p:nvSpPr>
              <p:spPr>
                <a:xfrm>
                  <a:off x="3133673" y="3276992"/>
                  <a:ext cx="300723" cy="3040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1CE3FD8-0105-4FA7-94FF-CF2BD570C0C8}"/>
                    </a:ext>
                  </a:extLst>
                </p:cNvPr>
                <p:cNvSpPr/>
                <p:nvPr/>
              </p:nvSpPr>
              <p:spPr>
                <a:xfrm>
                  <a:off x="5006862" y="3276992"/>
                  <a:ext cx="300723" cy="3040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CE30D0C5-EEC5-442D-8ABC-BE89AF00CB04}"/>
                    </a:ext>
                  </a:extLst>
                </p:cNvPr>
                <p:cNvSpPr/>
                <p:nvPr/>
              </p:nvSpPr>
              <p:spPr>
                <a:xfrm>
                  <a:off x="6880049" y="3276992"/>
                  <a:ext cx="300722" cy="3040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C94037B3-A3F3-4B9C-B9C2-6754291FB6A0}"/>
                    </a:ext>
                  </a:extLst>
                </p:cNvPr>
                <p:cNvSpPr/>
                <p:nvPr/>
              </p:nvSpPr>
              <p:spPr>
                <a:xfrm>
                  <a:off x="8753237" y="3276992"/>
                  <a:ext cx="300722" cy="3040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6D51F00-3020-4F71-8058-9A970A4C65D6}"/>
                  </a:ext>
                </a:extLst>
              </p:cNvPr>
              <p:cNvSpPr txBox="1"/>
              <p:nvPr/>
            </p:nvSpPr>
            <p:spPr>
              <a:xfrm>
                <a:off x="3736328" y="195441"/>
                <a:ext cx="1982128" cy="453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>
                    <a:solidFill>
                      <a:srgbClr val="2F5597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개요</a:t>
                </a:r>
                <a:endParaRPr lang="en-US" altLang="ko-KR" sz="1100" b="1" dirty="0">
                  <a:solidFill>
                    <a:srgbClr val="2F5597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9DA0A3-D449-4DB7-A7F7-F5807EB115DC}"/>
                </a:ext>
              </a:extLst>
            </p:cNvPr>
            <p:cNvSpPr txBox="1"/>
            <p:nvPr/>
          </p:nvSpPr>
          <p:spPr>
            <a:xfrm>
              <a:off x="8619462" y="611435"/>
              <a:ext cx="9337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rgbClr val="2F5597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주요서비스</a:t>
              </a:r>
              <a:endParaRPr lang="en-US" altLang="ko-KR" sz="1100" b="1" dirty="0">
                <a:solidFill>
                  <a:srgbClr val="2F5597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A488404-A3F7-4820-92BB-08F7731E5841}"/>
                </a:ext>
              </a:extLst>
            </p:cNvPr>
            <p:cNvSpPr txBox="1"/>
            <p:nvPr/>
          </p:nvSpPr>
          <p:spPr>
            <a:xfrm>
              <a:off x="9584296" y="136602"/>
              <a:ext cx="659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rgbClr val="2F5597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주요기술</a:t>
              </a:r>
              <a:endParaRPr lang="en-US" altLang="ko-KR" sz="1100" b="1" dirty="0">
                <a:solidFill>
                  <a:srgbClr val="2F5597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CD1041B-8618-4420-B85D-6FEE6637F5B9}"/>
                </a:ext>
              </a:extLst>
            </p:cNvPr>
            <p:cNvSpPr txBox="1"/>
            <p:nvPr/>
          </p:nvSpPr>
          <p:spPr>
            <a:xfrm>
              <a:off x="10628362" y="574621"/>
              <a:ext cx="517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rgbClr val="2F5597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시연</a:t>
              </a:r>
              <a:endParaRPr lang="en-US" altLang="ko-KR" sz="1100" b="1" dirty="0">
                <a:solidFill>
                  <a:srgbClr val="2F5597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0026762-2F14-4866-A03E-72986F581B8A}"/>
              </a:ext>
            </a:extLst>
          </p:cNvPr>
          <p:cNvSpPr txBox="1"/>
          <p:nvPr/>
        </p:nvSpPr>
        <p:spPr>
          <a:xfrm>
            <a:off x="469667" y="2533386"/>
            <a:ext cx="11296158" cy="1949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4800" b="1">
                <a:latin typeface="나눔바른펜" panose="020B0503000000000000" pitchFamily="50" charset="-127"/>
                <a:ea typeface="나눔바른펜" panose="020B0503000000000000" pitchFamily="50" charset="-127"/>
              </a:rPr>
              <a:t>딥러닝을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기반으로 한 시각장애인용 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4800" b="1" spc="300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객체인식 및 길안내 시스템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C5209A-AE60-4575-9F19-B4637B850042}"/>
              </a:ext>
            </a:extLst>
          </p:cNvPr>
          <p:cNvSpPr txBox="1"/>
          <p:nvPr/>
        </p:nvSpPr>
        <p:spPr>
          <a:xfrm>
            <a:off x="11558755" y="136602"/>
            <a:ext cx="942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2F5597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6741904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CD538BE1-53C9-400C-A337-471B0C534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89" y="6134688"/>
            <a:ext cx="1609511" cy="643804"/>
          </a:xfrm>
          <a:prstGeom prst="rect">
            <a:avLst/>
          </a:prstGeom>
        </p:spPr>
      </p:pic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5798E035-B3A7-456A-874C-72BC02887532}"/>
              </a:ext>
            </a:extLst>
          </p:cNvPr>
          <p:cNvSpPr/>
          <p:nvPr/>
        </p:nvSpPr>
        <p:spPr>
          <a:xfrm rot="5400000">
            <a:off x="144350" y="130507"/>
            <a:ext cx="752544" cy="748636"/>
          </a:xfrm>
          <a:prstGeom prst="rtTriangle">
            <a:avLst/>
          </a:prstGeom>
          <a:gradFill>
            <a:gsLst>
              <a:gs pos="0">
                <a:srgbClr val="93D1DC"/>
              </a:gs>
              <a:gs pos="72000">
                <a:srgbClr val="5190C5"/>
              </a:gs>
              <a:gs pos="100000">
                <a:srgbClr val="31798F"/>
              </a:gs>
            </a:gsLst>
            <a:lin ang="5400000" scaled="1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9DBD9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C9263-2BB8-4CE2-9824-7BC1472C07A8}"/>
              </a:ext>
            </a:extLst>
          </p:cNvPr>
          <p:cNvSpPr txBox="1"/>
          <p:nvPr/>
        </p:nvSpPr>
        <p:spPr>
          <a:xfrm>
            <a:off x="602917" y="357877"/>
            <a:ext cx="2695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300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개요 </a:t>
            </a:r>
            <a:r>
              <a:rPr lang="en-US" altLang="ko-KR" sz="1400" b="1" spc="300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en-US" altLang="ko-KR" sz="2800" b="1" spc="300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600" b="1" spc="300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기획배경</a:t>
            </a:r>
            <a:endParaRPr lang="ko-KR" altLang="en-US" sz="2800" b="1" spc="300" dirty="0">
              <a:gradFill>
                <a:gsLst>
                  <a:gs pos="0">
                    <a:srgbClr val="93D1DC"/>
                  </a:gs>
                  <a:gs pos="72000">
                    <a:srgbClr val="5190C5"/>
                  </a:gs>
                  <a:gs pos="100000">
                    <a:srgbClr val="31798F"/>
                  </a:gs>
                </a:gsLst>
                <a:lin ang="5400000" scaled="1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87B71CEB-3C72-4AAF-99FC-5BB629FFE1D0}"/>
              </a:ext>
            </a:extLst>
          </p:cNvPr>
          <p:cNvGrpSpPr/>
          <p:nvPr/>
        </p:nvGrpSpPr>
        <p:grpSpPr>
          <a:xfrm>
            <a:off x="5298857" y="2859133"/>
            <a:ext cx="8510047" cy="2952656"/>
            <a:chOff x="5025139" y="2980151"/>
            <a:chExt cx="8510047" cy="2952656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5239F72C-C11C-4C92-A75F-D8204E0D144A}"/>
                </a:ext>
              </a:extLst>
            </p:cNvPr>
            <p:cNvGrpSpPr/>
            <p:nvPr/>
          </p:nvGrpSpPr>
          <p:grpSpPr>
            <a:xfrm>
              <a:off x="6262378" y="2980151"/>
              <a:ext cx="7272808" cy="2952656"/>
              <a:chOff x="6262378" y="2980151"/>
              <a:chExt cx="7272808" cy="2952656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B787D9CE-9BC2-464F-B52E-420D351CE3F6}"/>
                  </a:ext>
                </a:extLst>
              </p:cNvPr>
              <p:cNvGrpSpPr/>
              <p:nvPr/>
            </p:nvGrpSpPr>
            <p:grpSpPr>
              <a:xfrm>
                <a:off x="6722770" y="2980151"/>
                <a:ext cx="5660705" cy="2647958"/>
                <a:chOff x="6447318" y="2609679"/>
                <a:chExt cx="5660705" cy="2647958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D5617360-A193-4628-A80C-74B355050ED4}"/>
                    </a:ext>
                  </a:extLst>
                </p:cNvPr>
                <p:cNvGrpSpPr/>
                <p:nvPr/>
              </p:nvGrpSpPr>
              <p:grpSpPr>
                <a:xfrm>
                  <a:off x="8175509" y="2609679"/>
                  <a:ext cx="2304256" cy="2489800"/>
                  <a:chOff x="8175509" y="2609679"/>
                  <a:chExt cx="2304256" cy="2489800"/>
                </a:xfrm>
              </p:grpSpPr>
              <p:grpSp>
                <p:nvGrpSpPr>
                  <p:cNvPr id="98" name="그룹 97">
                    <a:extLst>
                      <a:ext uri="{FF2B5EF4-FFF2-40B4-BE49-F238E27FC236}">
                        <a16:creationId xmlns:a16="http://schemas.microsoft.com/office/drawing/2014/main" id="{08BE746F-1BB6-4575-8A7A-BB3EB1F5050D}"/>
                      </a:ext>
                    </a:extLst>
                  </p:cNvPr>
                  <p:cNvGrpSpPr/>
                  <p:nvPr/>
                </p:nvGrpSpPr>
                <p:grpSpPr>
                  <a:xfrm>
                    <a:off x="8319525" y="4769919"/>
                    <a:ext cx="2088232" cy="329560"/>
                    <a:chOff x="2987824" y="4755624"/>
                    <a:chExt cx="2088232" cy="329560"/>
                  </a:xfrm>
                </p:grpSpPr>
                <p:cxnSp>
                  <p:nvCxnSpPr>
                    <p:cNvPr id="99" name="직선 연결선 98">
                      <a:extLst>
                        <a:ext uri="{FF2B5EF4-FFF2-40B4-BE49-F238E27FC236}">
                          <a16:creationId xmlns:a16="http://schemas.microsoft.com/office/drawing/2014/main" id="{11AD21D7-E4D7-4628-9197-2DE0CC73A12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987824" y="4797152"/>
                      <a:ext cx="720080" cy="288032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직선 연결선 99">
                      <a:extLst>
                        <a:ext uri="{FF2B5EF4-FFF2-40B4-BE49-F238E27FC236}">
                          <a16:creationId xmlns:a16="http://schemas.microsoft.com/office/drawing/2014/main" id="{700B1F3C-A2F4-46B3-A5B8-549403665D0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707904" y="4797152"/>
                      <a:ext cx="1296144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1" name="타원 100">
                      <a:extLst>
                        <a:ext uri="{FF2B5EF4-FFF2-40B4-BE49-F238E27FC236}">
                          <a16:creationId xmlns:a16="http://schemas.microsoft.com/office/drawing/2014/main" id="{62A5CEC8-9257-4AE1-86F4-77230E592A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4048" y="4755624"/>
                      <a:ext cx="72008" cy="72008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11" name="그룹 110">
                    <a:extLst>
                      <a:ext uri="{FF2B5EF4-FFF2-40B4-BE49-F238E27FC236}">
                        <a16:creationId xmlns:a16="http://schemas.microsoft.com/office/drawing/2014/main" id="{3008AEBB-A436-4451-BFA8-1898E0BE5B0B}"/>
                      </a:ext>
                    </a:extLst>
                  </p:cNvPr>
                  <p:cNvGrpSpPr/>
                  <p:nvPr/>
                </p:nvGrpSpPr>
                <p:grpSpPr>
                  <a:xfrm>
                    <a:off x="8175509" y="2609679"/>
                    <a:ext cx="1656184" cy="242312"/>
                    <a:chOff x="2843808" y="2322592"/>
                    <a:chExt cx="1656184" cy="242312"/>
                  </a:xfrm>
                </p:grpSpPr>
                <p:cxnSp>
                  <p:nvCxnSpPr>
                    <p:cNvPr id="112" name="직선 연결선 111">
                      <a:extLst>
                        <a:ext uri="{FF2B5EF4-FFF2-40B4-BE49-F238E27FC236}">
                          <a16:creationId xmlns:a16="http://schemas.microsoft.com/office/drawing/2014/main" id="{E63431AF-47BD-4C5F-902B-A009B318285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843808" y="2348880"/>
                      <a:ext cx="288032" cy="216024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직선 연결선 112">
                      <a:extLst>
                        <a:ext uri="{FF2B5EF4-FFF2-40B4-BE49-F238E27FC236}">
                          <a16:creationId xmlns:a16="http://schemas.microsoft.com/office/drawing/2014/main" id="{F9C1F037-5284-467F-85DB-BB5C62504D5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131840" y="2348880"/>
                      <a:ext cx="1296144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4" name="타원 113">
                      <a:extLst>
                        <a:ext uri="{FF2B5EF4-FFF2-40B4-BE49-F238E27FC236}">
                          <a16:creationId xmlns:a16="http://schemas.microsoft.com/office/drawing/2014/main" id="{886FD4DA-EB45-48B1-A2BB-27C9755D44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2322592"/>
                      <a:ext cx="72008" cy="72008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15" name="그룹 114">
                    <a:extLst>
                      <a:ext uri="{FF2B5EF4-FFF2-40B4-BE49-F238E27FC236}">
                        <a16:creationId xmlns:a16="http://schemas.microsoft.com/office/drawing/2014/main" id="{F8A333E3-91C4-48C1-83A3-A099BBC90850}"/>
                      </a:ext>
                    </a:extLst>
                  </p:cNvPr>
                  <p:cNvGrpSpPr/>
                  <p:nvPr/>
                </p:nvGrpSpPr>
                <p:grpSpPr>
                  <a:xfrm>
                    <a:off x="8751573" y="3284039"/>
                    <a:ext cx="1584176" cy="216024"/>
                    <a:chOff x="2843808" y="2348880"/>
                    <a:chExt cx="1584176" cy="216024"/>
                  </a:xfrm>
                </p:grpSpPr>
                <p:cxnSp>
                  <p:nvCxnSpPr>
                    <p:cNvPr id="116" name="직선 연결선 115">
                      <a:extLst>
                        <a:ext uri="{FF2B5EF4-FFF2-40B4-BE49-F238E27FC236}">
                          <a16:creationId xmlns:a16="http://schemas.microsoft.com/office/drawing/2014/main" id="{DB0E0286-379B-40D7-BAE8-98D2EEECC34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843808" y="2348880"/>
                      <a:ext cx="288032" cy="216024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직선 연결선 116">
                      <a:extLst>
                        <a:ext uri="{FF2B5EF4-FFF2-40B4-BE49-F238E27FC236}">
                          <a16:creationId xmlns:a16="http://schemas.microsoft.com/office/drawing/2014/main" id="{D82B5BD5-A9CD-4753-B293-4239367AFFA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131840" y="2348880"/>
                      <a:ext cx="1296144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id="{D885C349-AA23-44F9-ABFA-A05C5F116CA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679565" y="4049839"/>
                    <a:ext cx="432048" cy="324036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F95B7C8E-89BB-4B3C-B5CE-B6872DCFF49D}"/>
                      </a:ext>
                    </a:extLst>
                  </p:cNvPr>
                  <p:cNvCxnSpPr/>
                  <p:nvPr/>
                </p:nvCxnSpPr>
                <p:spPr>
                  <a:xfrm>
                    <a:off x="9111613" y="4045897"/>
                    <a:ext cx="1296144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0" name="타원 119">
                    <a:extLst>
                      <a:ext uri="{FF2B5EF4-FFF2-40B4-BE49-F238E27FC236}">
                        <a16:creationId xmlns:a16="http://schemas.microsoft.com/office/drawing/2014/main" id="{6709088E-0028-4654-B535-56D9346B949E}"/>
                      </a:ext>
                    </a:extLst>
                  </p:cNvPr>
                  <p:cNvSpPr/>
                  <p:nvPr/>
                </p:nvSpPr>
                <p:spPr>
                  <a:xfrm>
                    <a:off x="10407757" y="4019609"/>
                    <a:ext cx="72008" cy="72008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2" name="타원 121">
                    <a:extLst>
                      <a:ext uri="{FF2B5EF4-FFF2-40B4-BE49-F238E27FC236}">
                        <a16:creationId xmlns:a16="http://schemas.microsoft.com/office/drawing/2014/main" id="{273EA450-F9CD-4EA7-85D9-EC9D0036CD0D}"/>
                      </a:ext>
                    </a:extLst>
                  </p:cNvPr>
                  <p:cNvSpPr/>
                  <p:nvPr/>
                </p:nvSpPr>
                <p:spPr>
                  <a:xfrm>
                    <a:off x="10335749" y="3242496"/>
                    <a:ext cx="72008" cy="72008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EB369D22-2A9B-4832-BDB1-576CEE266C91}"/>
                    </a:ext>
                  </a:extLst>
                </p:cNvPr>
                <p:cNvGrpSpPr/>
                <p:nvPr/>
              </p:nvGrpSpPr>
              <p:grpSpPr>
                <a:xfrm>
                  <a:off x="6447318" y="2753695"/>
                  <a:ext cx="5660705" cy="2503942"/>
                  <a:chOff x="6447318" y="2753695"/>
                  <a:chExt cx="5660705" cy="2503942"/>
                </a:xfrm>
              </p:grpSpPr>
              <p:grpSp>
                <p:nvGrpSpPr>
                  <p:cNvPr id="102" name="그룹 101">
                    <a:extLst>
                      <a:ext uri="{FF2B5EF4-FFF2-40B4-BE49-F238E27FC236}">
                        <a16:creationId xmlns:a16="http://schemas.microsoft.com/office/drawing/2014/main" id="{9ECD5BB7-1F54-4564-88B6-9904D17E65F4}"/>
                      </a:ext>
                    </a:extLst>
                  </p:cNvPr>
                  <p:cNvGrpSpPr/>
                  <p:nvPr/>
                </p:nvGrpSpPr>
                <p:grpSpPr>
                  <a:xfrm>
                    <a:off x="6447318" y="2753695"/>
                    <a:ext cx="2546119" cy="2503942"/>
                    <a:chOff x="957693" y="2029270"/>
                    <a:chExt cx="3456879" cy="3399616"/>
                  </a:xfrm>
                </p:grpSpPr>
                <p:sp>
                  <p:nvSpPr>
                    <p:cNvPr id="103" name="원형 25">
                      <a:extLst>
                        <a:ext uri="{FF2B5EF4-FFF2-40B4-BE49-F238E27FC236}">
                          <a16:creationId xmlns:a16="http://schemas.microsoft.com/office/drawing/2014/main" id="{7399AD3A-D886-4B06-9431-96C0DE906576}"/>
                        </a:ext>
                      </a:extLst>
                    </p:cNvPr>
                    <p:cNvSpPr/>
                    <p:nvPr/>
                  </p:nvSpPr>
                  <p:spPr>
                    <a:xfrm rot="2154456">
                      <a:off x="1226012" y="2135403"/>
                      <a:ext cx="2878421" cy="3028078"/>
                    </a:xfrm>
                    <a:prstGeom prst="pie">
                      <a:avLst>
                        <a:gd name="adj1" fmla="val 20051968"/>
                        <a:gd name="adj2" fmla="val 9581081"/>
                      </a:avLst>
                    </a:prstGeom>
                    <a:solidFill>
                      <a:srgbClr val="297FB8"/>
                    </a:solidFill>
                    <a:ln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4" name="원형 24">
                      <a:extLst>
                        <a:ext uri="{FF2B5EF4-FFF2-40B4-BE49-F238E27FC236}">
                          <a16:creationId xmlns:a16="http://schemas.microsoft.com/office/drawing/2014/main" id="{D05CF88F-3548-4C1B-9F45-4582D150149D}"/>
                        </a:ext>
                      </a:extLst>
                    </p:cNvPr>
                    <p:cNvSpPr/>
                    <p:nvPr/>
                  </p:nvSpPr>
                  <p:spPr>
                    <a:xfrm rot="7426596">
                      <a:off x="1133041" y="2199838"/>
                      <a:ext cx="3092389" cy="3080004"/>
                    </a:xfrm>
                    <a:prstGeom prst="pie">
                      <a:avLst>
                        <a:gd name="adj1" fmla="val 4914391"/>
                        <a:gd name="adj2" fmla="val 14630560"/>
                      </a:avLst>
                    </a:prstGeom>
                    <a:solidFill>
                      <a:srgbClr val="169C82"/>
                    </a:solidFill>
                    <a:ln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5" name="원형 23">
                      <a:extLst>
                        <a:ext uri="{FF2B5EF4-FFF2-40B4-BE49-F238E27FC236}">
                          <a16:creationId xmlns:a16="http://schemas.microsoft.com/office/drawing/2014/main" id="{3CA3A90C-030C-4EAC-8B98-8D94845C79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9026" y="2060848"/>
                      <a:ext cx="3134942" cy="3312720"/>
                    </a:xfrm>
                    <a:prstGeom prst="pie">
                      <a:avLst>
                        <a:gd name="adj1" fmla="val 4914391"/>
                        <a:gd name="adj2" fmla="val 18651056"/>
                      </a:avLst>
                    </a:prstGeom>
                    <a:solidFill>
                      <a:srgbClr val="9BBB58"/>
                    </a:solidFill>
                    <a:ln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6" name="원형 16">
                      <a:extLst>
                        <a:ext uri="{FF2B5EF4-FFF2-40B4-BE49-F238E27FC236}">
                          <a16:creationId xmlns:a16="http://schemas.microsoft.com/office/drawing/2014/main" id="{300751F0-D675-4D64-BA6D-967F970DD7CD}"/>
                        </a:ext>
                      </a:extLst>
                    </p:cNvPr>
                    <p:cNvSpPr/>
                    <p:nvPr/>
                  </p:nvSpPr>
                  <p:spPr>
                    <a:xfrm rot="335558">
                      <a:off x="957693" y="2029270"/>
                      <a:ext cx="3456879" cy="3399616"/>
                    </a:xfrm>
                    <a:prstGeom prst="pie">
                      <a:avLst>
                        <a:gd name="adj1" fmla="val 3146900"/>
                        <a:gd name="adj2" fmla="val 12870698"/>
                      </a:avLst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915CA9D1-FDB7-47E4-8CB5-EDEFD6F483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47419" y="3933375"/>
                      <a:ext cx="1368151" cy="501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23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돋움체 Bold" panose="02020603020101020101" pitchFamily="18" charset="-127"/>
                          <a:ea typeface="나눔바른펜" panose="020B0503000000000000"/>
                        </a:rPr>
                        <a:t>49.8%</a:t>
                      </a:r>
                      <a:endParaRPr lang="ko-KR" altLang="en-US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23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돋움체 Bold" panose="02020603020101020101" pitchFamily="18" charset="-127"/>
                        <a:ea typeface="나눔바른펜" panose="020B0503000000000000"/>
                      </a:endParaRPr>
                    </a:p>
                  </p:txBody>
                </p:sp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644B43A0-4A4F-4BEB-B736-886913DF3A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4898" y="2627244"/>
                      <a:ext cx="928950" cy="3760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200" b="1" dirty="0">
                          <a:ln>
                            <a:solidFill>
                              <a:schemeClr val="bg1">
                                <a:alpha val="23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36.8%</a:t>
                      </a:r>
                      <a:endParaRPr lang="ko-KR" altLang="en-US" sz="1200" b="1" dirty="0">
                        <a:ln>
                          <a:solidFill>
                            <a:schemeClr val="bg1">
                              <a:alpha val="23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DFF7FB4D-BE57-4564-9D14-EC82479317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75857" y="3212976"/>
                      <a:ext cx="720081" cy="3551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100" b="1" dirty="0">
                          <a:ln>
                            <a:solidFill>
                              <a:schemeClr val="bg1">
                                <a:alpha val="23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8.1%</a:t>
                      </a:r>
                      <a:endParaRPr lang="ko-KR" altLang="en-US" sz="1100" b="1" dirty="0">
                        <a:ln>
                          <a:solidFill>
                            <a:schemeClr val="bg1">
                              <a:alpha val="23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3B09B1A0-0DFA-444C-A3AC-E0A0081444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3848" y="4057326"/>
                      <a:ext cx="720081" cy="3551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050" b="1" dirty="0">
                          <a:ln>
                            <a:solidFill>
                              <a:schemeClr val="bg1">
                                <a:alpha val="23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3.1%</a:t>
                      </a:r>
                      <a:endParaRPr lang="ko-KR" altLang="en-US" sz="1050" b="1" dirty="0">
                        <a:ln>
                          <a:solidFill>
                            <a:schemeClr val="bg1">
                              <a:alpha val="23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900F8765-8ABF-4BA2-8A10-0E1694F69300}"/>
                      </a:ext>
                    </a:extLst>
                  </p:cNvPr>
                  <p:cNvSpPr txBox="1"/>
                  <p:nvPr/>
                </p:nvSpPr>
                <p:spPr>
                  <a:xfrm>
                    <a:off x="6995455" y="3007040"/>
                    <a:ext cx="504056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20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23000"/>
                            </a:schemeClr>
                          </a:solidFill>
                        </a:ln>
                        <a:latin typeface="나눔고딕" panose="020D0604000000000000" pitchFamily="50" charset="-127"/>
                        <a:ea typeface="KoPub돋움체 Medium" panose="02020603020101020101" pitchFamily="18" charset="-127"/>
                        <a:cs typeface="Arial" panose="020B0604020202020204" pitchFamily="34" charset="0"/>
                      </a:rPr>
                      <a:t>주위 사람들의 시선</a:t>
                    </a:r>
                  </a:p>
                </p:txBody>
              </p:sp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911E1983-77B5-4C75-ADDD-624D1284D381}"/>
                      </a:ext>
                    </a:extLst>
                  </p:cNvPr>
                  <p:cNvSpPr txBox="1"/>
                  <p:nvPr/>
                </p:nvSpPr>
                <p:spPr>
                  <a:xfrm>
                    <a:off x="7317553" y="3714926"/>
                    <a:ext cx="471846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20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23000"/>
                            </a:schemeClr>
                          </a:solidFill>
                        </a:ln>
                        <a:latin typeface="나눔고딕" panose="020D0604000000000000" pitchFamily="50" charset="-127"/>
                        <a:ea typeface="KoPub돋움체 Medium" panose="02020603020101020101" pitchFamily="18" charset="-127"/>
                        <a:cs typeface="Arial" panose="020B0604020202020204" pitchFamily="34" charset="0"/>
                      </a:rPr>
                      <a:t>의사소통의 어려움</a:t>
                    </a:r>
                  </a:p>
                </p:txBody>
              </p: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EB61A72D-ACF4-4FA0-BEB9-8902C4B6F8FB}"/>
                      </a:ext>
                    </a:extLst>
                  </p:cNvPr>
                  <p:cNvSpPr txBox="1"/>
                  <p:nvPr/>
                </p:nvSpPr>
                <p:spPr>
                  <a:xfrm>
                    <a:off x="7067463" y="4519208"/>
                    <a:ext cx="504056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20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23000"/>
                            </a:schemeClr>
                          </a:solidFill>
                        </a:ln>
                        <a:latin typeface="나눔고딕" panose="020D0604000000000000" pitchFamily="50" charset="-127"/>
                        <a:ea typeface="KoPub돋움체 Medium" panose="02020603020101020101" pitchFamily="18" charset="-127"/>
                        <a:cs typeface="Arial" panose="020B0604020202020204" pitchFamily="34" charset="0"/>
                      </a:rPr>
                      <a:t>장애인 관련 시설 부족</a:t>
                    </a:r>
                  </a:p>
                </p:txBody>
              </p:sp>
            </p:grp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0A0626F-07E9-4BAB-9F81-C58F592AD346}"/>
                  </a:ext>
                </a:extLst>
              </p:cNvPr>
              <p:cNvSpPr txBox="1"/>
              <p:nvPr/>
            </p:nvSpPr>
            <p:spPr>
              <a:xfrm>
                <a:off x="6262378" y="5655808"/>
                <a:ext cx="72728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tx1">
                          <a:lumMod val="65000"/>
                          <a:lumOff val="35000"/>
                          <a:alpha val="2300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나눔고딕" panose="020D0604000000000000" pitchFamily="50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출처</a:t>
                </a:r>
                <a:r>
                  <a:rPr lang="en-US" altLang="ko-KR" sz="1200" dirty="0">
                    <a:ln>
                      <a:solidFill>
                        <a:schemeClr val="tx1">
                          <a:lumMod val="65000"/>
                          <a:lumOff val="35000"/>
                          <a:alpha val="2300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나눔고딕" panose="020D0604000000000000" pitchFamily="50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 : </a:t>
                </a:r>
                <a:r>
                  <a:rPr lang="ko-KR" altLang="en-US" sz="1200" dirty="0">
                    <a:ln>
                      <a:solidFill>
                        <a:schemeClr val="tx1">
                          <a:lumMod val="65000"/>
                          <a:lumOff val="35000"/>
                          <a:alpha val="2300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나눔고딕" panose="020D0604000000000000" pitchFamily="50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보건복지부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CC1F5D0-67C1-41A3-B7B0-D6C6333FE4EE}"/>
                </a:ext>
              </a:extLst>
            </p:cNvPr>
            <p:cNvSpPr txBox="1"/>
            <p:nvPr/>
          </p:nvSpPr>
          <p:spPr>
            <a:xfrm>
              <a:off x="5025139" y="5649617"/>
              <a:ext cx="3744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>
                  <a:ln>
                    <a:solidFill>
                      <a:schemeClr val="bg1">
                        <a:lumMod val="85000"/>
                        <a:alpha val="23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KoPub돋움체 Medium" panose="02020603020101020101" pitchFamily="18" charset="-127"/>
                  <a:cs typeface="Arial" panose="020B0604020202020204" pitchFamily="34" charset="0"/>
                </a:rPr>
                <a:t>전국추정수</a:t>
              </a:r>
              <a:r>
                <a:rPr lang="ko-KR" altLang="en-US" sz="1200" dirty="0">
                  <a:ln>
                    <a:solidFill>
                      <a:schemeClr val="bg1">
                        <a:lumMod val="85000"/>
                        <a:alpha val="23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KoPub돋움체 Medium" panose="02020603020101020101" pitchFamily="18" charset="-127"/>
                  <a:cs typeface="Arial" panose="020B0604020202020204" pitchFamily="34" charset="0"/>
                </a:rPr>
                <a:t> </a:t>
              </a:r>
              <a:r>
                <a:rPr lang="en-US" altLang="ko-KR" sz="1200" dirty="0">
                  <a:ln>
                    <a:solidFill>
                      <a:schemeClr val="bg1">
                        <a:lumMod val="85000"/>
                        <a:alpha val="23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KoPub돋움체 Medium" panose="02020603020101020101" pitchFamily="18" charset="-127"/>
                  <a:cs typeface="Arial" panose="020B0604020202020204" pitchFamily="34" charset="0"/>
                </a:rPr>
                <a:t>98,412</a:t>
              </a:r>
              <a:endParaRPr lang="ko-KR" altLang="en-US" sz="1200" dirty="0">
                <a:ln>
                  <a:solidFill>
                    <a:schemeClr val="bg1">
                      <a:lumMod val="85000"/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KoPub돋움체 Medium" panose="0202060302010102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31D42305-E8C4-482C-AB63-E2253E7C0AFE}"/>
              </a:ext>
            </a:extLst>
          </p:cNvPr>
          <p:cNvSpPr txBox="1"/>
          <p:nvPr/>
        </p:nvSpPr>
        <p:spPr>
          <a:xfrm>
            <a:off x="5133151" y="1435202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lumMod val="65000"/>
                      <a:lumOff val="35000"/>
                      <a:alpha val="23000"/>
                    </a:schemeClr>
                  </a:solidFill>
                </a:ln>
                <a:latin typeface="나눔바른펜" panose="020B0503000000000000" pitchFamily="50" charset="-127"/>
                <a:ea typeface="나눔바른펜" panose="020B0503000000000000"/>
                <a:cs typeface="Arial" panose="020B0604020202020204" pitchFamily="34" charset="0"/>
              </a:rPr>
              <a:t>야외 </a:t>
            </a:r>
            <a:r>
              <a:rPr lang="ko-KR" altLang="en-US" sz="3200" dirty="0" err="1">
                <a:ln>
                  <a:solidFill>
                    <a:schemeClr val="tx1">
                      <a:lumMod val="65000"/>
                      <a:lumOff val="35000"/>
                      <a:alpha val="23000"/>
                    </a:schemeClr>
                  </a:solidFill>
                </a:ln>
                <a:latin typeface="나눔바른펜" panose="020B0503000000000000" pitchFamily="50" charset="-127"/>
                <a:ea typeface="나눔바른펜" panose="020B0503000000000000"/>
                <a:cs typeface="Arial" panose="020B0604020202020204" pitchFamily="34" charset="0"/>
              </a:rPr>
              <a:t>활동시</a:t>
            </a:r>
            <a:r>
              <a:rPr lang="ko-KR" altLang="en-US" sz="3200" dirty="0">
                <a:ln>
                  <a:solidFill>
                    <a:schemeClr val="tx1">
                      <a:lumMod val="65000"/>
                      <a:lumOff val="35000"/>
                      <a:alpha val="23000"/>
                    </a:schemeClr>
                  </a:solidFill>
                </a:ln>
                <a:latin typeface="나눔바른펜" panose="020B0503000000000000" pitchFamily="50" charset="-127"/>
                <a:ea typeface="나눔바른펜" panose="020B0503000000000000"/>
                <a:cs typeface="Arial" panose="020B0604020202020204" pitchFamily="34" charset="0"/>
              </a:rPr>
              <a:t> 불편 이유 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3CA400DF-8A77-416D-8704-B7E350AF4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16" y="1376322"/>
            <a:ext cx="5277573" cy="474638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96186D78-A151-453D-87A9-E0BBF9B06387}"/>
              </a:ext>
            </a:extLst>
          </p:cNvPr>
          <p:cNvSpPr txBox="1"/>
          <p:nvPr/>
        </p:nvSpPr>
        <p:spPr>
          <a:xfrm>
            <a:off x="7123842" y="2529643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2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Arial" panose="020B0604020202020204" pitchFamily="34" charset="0"/>
              </a:rPr>
              <a:t>외출 시 동반자 부재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B33DD6EC-86E2-4AE1-8A07-04550D025A38}"/>
              </a:ext>
            </a:extLst>
          </p:cNvPr>
          <p:cNvGrpSpPr/>
          <p:nvPr/>
        </p:nvGrpSpPr>
        <p:grpSpPr>
          <a:xfrm>
            <a:off x="7832317" y="136602"/>
            <a:ext cx="4008442" cy="736443"/>
            <a:chOff x="7832317" y="136602"/>
            <a:chExt cx="4008442" cy="736443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553ABA8D-4D8A-4949-91CE-D582C22F870D}"/>
                </a:ext>
              </a:extLst>
            </p:cNvPr>
            <p:cNvGrpSpPr/>
            <p:nvPr/>
          </p:nvGrpSpPr>
          <p:grpSpPr>
            <a:xfrm>
              <a:off x="7832317" y="168500"/>
              <a:ext cx="4008442" cy="410740"/>
              <a:chOff x="3736328" y="195441"/>
              <a:chExt cx="8043274" cy="711769"/>
            </a:xfrm>
          </p:grpSpPr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705D8792-C609-4244-8D81-1EC70C944CE6}"/>
                  </a:ext>
                </a:extLst>
              </p:cNvPr>
              <p:cNvGrpSpPr/>
              <p:nvPr/>
            </p:nvGrpSpPr>
            <p:grpSpPr>
              <a:xfrm>
                <a:off x="3986128" y="603194"/>
                <a:ext cx="7793474" cy="304016"/>
                <a:chOff x="1260485" y="3276992"/>
                <a:chExt cx="7793474" cy="304016"/>
              </a:xfrm>
            </p:grpSpPr>
            <p:cxnSp>
              <p:nvCxnSpPr>
                <p:cNvPr id="146" name="직선 연결선 145">
                  <a:extLst>
                    <a:ext uri="{FF2B5EF4-FFF2-40B4-BE49-F238E27FC236}">
                      <a16:creationId xmlns:a16="http://schemas.microsoft.com/office/drawing/2014/main" id="{67FDFA3E-A114-4AB4-8B08-6903DE1E5F7D}"/>
                    </a:ext>
                  </a:extLst>
                </p:cNvPr>
                <p:cNvCxnSpPr>
                  <a:cxnSpLocks/>
                  <a:endCxn id="151" idx="3"/>
                </p:cNvCxnSpPr>
                <p:nvPr/>
              </p:nvCxnSpPr>
              <p:spPr>
                <a:xfrm>
                  <a:off x="1260485" y="3429000"/>
                  <a:ext cx="7793474" cy="0"/>
                </a:xfrm>
                <a:prstGeom prst="line">
                  <a:avLst/>
                </a:prstGeom>
                <a:ln w="19050">
                  <a:solidFill>
                    <a:srgbClr val="5190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A7A8F05C-EB1B-4949-8D13-6C7281957DE5}"/>
                    </a:ext>
                  </a:extLst>
                </p:cNvPr>
                <p:cNvSpPr/>
                <p:nvPr/>
              </p:nvSpPr>
              <p:spPr>
                <a:xfrm>
                  <a:off x="1260485" y="3276992"/>
                  <a:ext cx="300722" cy="304016"/>
                </a:xfrm>
                <a:prstGeom prst="rect">
                  <a:avLst/>
                </a:prstGeom>
                <a:solidFill>
                  <a:srgbClr val="3D9AE2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4DDC6615-D6C5-4ED2-B568-971ED634B04B}"/>
                    </a:ext>
                  </a:extLst>
                </p:cNvPr>
                <p:cNvSpPr/>
                <p:nvPr/>
              </p:nvSpPr>
              <p:spPr>
                <a:xfrm>
                  <a:off x="3133673" y="3276992"/>
                  <a:ext cx="300723" cy="3040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/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34720DC7-E9A9-4317-A343-315E05CFF2CB}"/>
                    </a:ext>
                  </a:extLst>
                </p:cNvPr>
                <p:cNvSpPr/>
                <p:nvPr/>
              </p:nvSpPr>
              <p:spPr>
                <a:xfrm>
                  <a:off x="5006862" y="3276992"/>
                  <a:ext cx="300723" cy="3040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1E1AA836-F30C-4950-A898-33322CDB59EC}"/>
                    </a:ext>
                  </a:extLst>
                </p:cNvPr>
                <p:cNvSpPr/>
                <p:nvPr/>
              </p:nvSpPr>
              <p:spPr>
                <a:xfrm>
                  <a:off x="6880049" y="3276992"/>
                  <a:ext cx="300722" cy="3040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D1EC1133-6760-427E-971B-D1DE148DF123}"/>
                    </a:ext>
                  </a:extLst>
                </p:cNvPr>
                <p:cNvSpPr/>
                <p:nvPr/>
              </p:nvSpPr>
              <p:spPr>
                <a:xfrm>
                  <a:off x="8753237" y="3276992"/>
                  <a:ext cx="300722" cy="3040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C5B9904-061A-404B-B928-518CCE69597E}"/>
                  </a:ext>
                </a:extLst>
              </p:cNvPr>
              <p:cNvSpPr txBox="1"/>
              <p:nvPr/>
            </p:nvSpPr>
            <p:spPr>
              <a:xfrm>
                <a:off x="3736328" y="195441"/>
                <a:ext cx="1982128" cy="453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>
                    <a:solidFill>
                      <a:srgbClr val="2F5597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개요</a:t>
                </a:r>
                <a:endParaRPr lang="en-US" altLang="ko-KR" sz="1100" b="1" dirty="0">
                  <a:solidFill>
                    <a:srgbClr val="2F5597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3BD9F54-A271-4EC2-8F48-86A9999F2164}"/>
                </a:ext>
              </a:extLst>
            </p:cNvPr>
            <p:cNvSpPr txBox="1"/>
            <p:nvPr/>
          </p:nvSpPr>
          <p:spPr>
            <a:xfrm>
              <a:off x="8619462" y="611435"/>
              <a:ext cx="9337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rgbClr val="2F5597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주요서비스</a:t>
              </a:r>
              <a:endParaRPr lang="en-US" altLang="ko-KR" sz="1100" b="1" dirty="0">
                <a:solidFill>
                  <a:srgbClr val="2F5597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EA51802-FE94-4EC7-A4D4-6A73151BD10C}"/>
                </a:ext>
              </a:extLst>
            </p:cNvPr>
            <p:cNvSpPr txBox="1"/>
            <p:nvPr/>
          </p:nvSpPr>
          <p:spPr>
            <a:xfrm>
              <a:off x="9591916" y="136602"/>
              <a:ext cx="659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rgbClr val="2F5597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주요기술</a:t>
              </a:r>
              <a:endParaRPr lang="en-US" altLang="ko-KR" sz="1100" b="1" dirty="0">
                <a:solidFill>
                  <a:srgbClr val="2F5597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F1563B6-1E62-4283-9881-A22185C03190}"/>
                </a:ext>
              </a:extLst>
            </p:cNvPr>
            <p:cNvSpPr txBox="1"/>
            <p:nvPr/>
          </p:nvSpPr>
          <p:spPr>
            <a:xfrm>
              <a:off x="10628362" y="574621"/>
              <a:ext cx="517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rgbClr val="2F5597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시연</a:t>
              </a:r>
              <a:endParaRPr lang="en-US" altLang="ko-KR" sz="1100" b="1" dirty="0">
                <a:solidFill>
                  <a:srgbClr val="2F5597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17B6863-E314-4444-AE23-477367539D27}"/>
              </a:ext>
            </a:extLst>
          </p:cNvPr>
          <p:cNvSpPr txBox="1"/>
          <p:nvPr/>
        </p:nvSpPr>
        <p:spPr>
          <a:xfrm>
            <a:off x="11558755" y="136602"/>
            <a:ext cx="942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2F5597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61729998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2398D6-75B3-47A1-ACA7-4D64B67AB98F}"/>
              </a:ext>
            </a:extLst>
          </p:cNvPr>
          <p:cNvSpPr txBox="1"/>
          <p:nvPr/>
        </p:nvSpPr>
        <p:spPr>
          <a:xfrm>
            <a:off x="288728" y="115131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THE정고딕150" panose="02020603020101020101" pitchFamily="18" charset="-127"/>
                <a:ea typeface="나눔바른펜" panose="020B0503000000000000"/>
              </a:rPr>
              <a:t>1. </a:t>
            </a:r>
            <a:r>
              <a:rPr lang="ko-KR" altLang="en-US" sz="4000" dirty="0">
                <a:solidFill>
                  <a:schemeClr val="bg1"/>
                </a:solidFill>
                <a:latin typeface="THE정고딕150" panose="02020603020101020101" pitchFamily="18" charset="-127"/>
                <a:ea typeface="나눔바른펜" panose="020B0503000000000000"/>
              </a:rPr>
              <a:t>기획과정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CE0980-C457-40B8-81D4-DFCD1D2BE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934" y="1123843"/>
            <a:ext cx="1962150" cy="533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0252F7-181E-4989-9D1F-3E3B9F475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47" y="1657243"/>
            <a:ext cx="4823666" cy="2771130"/>
          </a:xfrm>
          <a:prstGeom prst="rect">
            <a:avLst/>
          </a:prstGeom>
        </p:spPr>
      </p:pic>
      <p:pic>
        <p:nvPicPr>
          <p:cNvPr id="14" name="그림 13" descr="그리기이(가) 표시된 사진&#10;&#10;자동 생성된 설명">
            <a:extLst>
              <a:ext uri="{FF2B5EF4-FFF2-40B4-BE49-F238E27FC236}">
                <a16:creationId xmlns:a16="http://schemas.microsoft.com/office/drawing/2014/main" id="{8B9E80F4-CD9A-42F4-B3A8-BB410534B7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89" y="6134688"/>
            <a:ext cx="1609511" cy="643804"/>
          </a:xfrm>
          <a:prstGeom prst="rect">
            <a:avLst/>
          </a:prstGeom>
        </p:spPr>
      </p:pic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DE021681-AD79-4037-BAC8-83752C1472B2}"/>
              </a:ext>
            </a:extLst>
          </p:cNvPr>
          <p:cNvSpPr/>
          <p:nvPr/>
        </p:nvSpPr>
        <p:spPr>
          <a:xfrm rot="5400000">
            <a:off x="144350" y="130507"/>
            <a:ext cx="752544" cy="748636"/>
          </a:xfrm>
          <a:prstGeom prst="rtTriangle">
            <a:avLst/>
          </a:prstGeom>
          <a:gradFill>
            <a:gsLst>
              <a:gs pos="0">
                <a:srgbClr val="93D1DC"/>
              </a:gs>
              <a:gs pos="72000">
                <a:srgbClr val="5190C5"/>
              </a:gs>
              <a:gs pos="100000">
                <a:srgbClr val="31798F"/>
              </a:gs>
            </a:gsLst>
            <a:lin ang="5400000" scaled="1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9DBD9"/>
              </a:solidFill>
              <a:ea typeface="나눔바른펜" panose="020B050300000000000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1150D5-62E0-44FD-8209-8FEEA62E56B5}"/>
              </a:ext>
            </a:extLst>
          </p:cNvPr>
          <p:cNvSpPr txBox="1"/>
          <p:nvPr/>
        </p:nvSpPr>
        <p:spPr>
          <a:xfrm>
            <a:off x="602917" y="357877"/>
            <a:ext cx="3015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300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/>
              </a:rPr>
              <a:t>개요 </a:t>
            </a:r>
            <a:r>
              <a:rPr lang="en-US" altLang="ko-KR" sz="1600" b="1" spc="300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/>
              </a:rPr>
              <a:t>–</a:t>
            </a:r>
            <a:r>
              <a:rPr lang="en-US" altLang="ko-KR" sz="2800" b="1" spc="300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/>
              </a:rPr>
              <a:t> </a:t>
            </a:r>
            <a:r>
              <a:rPr lang="ko-KR" altLang="en-US" sz="1600" b="1" spc="300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/>
              </a:rPr>
              <a:t>유사 서비스</a:t>
            </a:r>
            <a:endParaRPr lang="ko-KR" altLang="en-US" sz="2800" b="1" spc="300" dirty="0">
              <a:gradFill>
                <a:gsLst>
                  <a:gs pos="0">
                    <a:srgbClr val="93D1DC"/>
                  </a:gs>
                  <a:gs pos="72000">
                    <a:srgbClr val="5190C5"/>
                  </a:gs>
                  <a:gs pos="100000">
                    <a:srgbClr val="31798F"/>
                  </a:gs>
                </a:gsLst>
                <a:lin ang="5400000" scaled="1"/>
              </a:gradFill>
              <a:latin typeface="나눔바른펜" panose="020B0503000000000000" pitchFamily="50" charset="-127"/>
              <a:ea typeface="나눔바른펜" panose="020B0503000000000000"/>
            </a:endParaRPr>
          </a:p>
        </p:txBody>
      </p:sp>
      <p:pic>
        <p:nvPicPr>
          <p:cNvPr id="1028" name="Picture 4" descr="네이버 지도 vs 카카오맵 사용자 경험 비교(Mo)">
            <a:extLst>
              <a:ext uri="{FF2B5EF4-FFF2-40B4-BE49-F238E27FC236}">
                <a16:creationId xmlns:a16="http://schemas.microsoft.com/office/drawing/2014/main" id="{73E481BB-89F8-4DED-9352-67671D601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313" y="1654320"/>
            <a:ext cx="4612160" cy="277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3623EB-7340-4B6A-A667-A47DCD8FC0ED}"/>
              </a:ext>
            </a:extLst>
          </p:cNvPr>
          <p:cNvSpPr txBox="1"/>
          <p:nvPr/>
        </p:nvSpPr>
        <p:spPr>
          <a:xfrm>
            <a:off x="8238246" y="1197274"/>
            <a:ext cx="2922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네이버 지도와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카카오 맵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DA77561-F779-4CB6-8AE0-1B8C4B68E676}"/>
              </a:ext>
            </a:extLst>
          </p:cNvPr>
          <p:cNvGrpSpPr/>
          <p:nvPr/>
        </p:nvGrpSpPr>
        <p:grpSpPr>
          <a:xfrm>
            <a:off x="997527" y="4685253"/>
            <a:ext cx="3718748" cy="461665"/>
            <a:chOff x="997527" y="4685253"/>
            <a:chExt cx="3718748" cy="4616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FAA3D1-302B-4206-A147-A1207C9D69D8}"/>
                </a:ext>
              </a:extLst>
            </p:cNvPr>
            <p:cNvSpPr txBox="1"/>
            <p:nvPr/>
          </p:nvSpPr>
          <p:spPr>
            <a:xfrm>
              <a:off x="997527" y="4685253"/>
              <a:ext cx="696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장점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7FE5CDC-9BB5-4AC2-AF62-299BC37281D9}"/>
                </a:ext>
              </a:extLst>
            </p:cNvPr>
            <p:cNvSpPr txBox="1"/>
            <p:nvPr/>
          </p:nvSpPr>
          <p:spPr>
            <a:xfrm>
              <a:off x="4020084" y="4685253"/>
              <a:ext cx="696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단점</a:t>
              </a:r>
            </a:p>
          </p:txBody>
        </p:sp>
      </p:grp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6715B74-8156-47D9-8599-7733BA539287}"/>
              </a:ext>
            </a:extLst>
          </p:cNvPr>
          <p:cNvCxnSpPr>
            <a:cxnSpLocks/>
          </p:cNvCxnSpPr>
          <p:nvPr/>
        </p:nvCxnSpPr>
        <p:spPr>
          <a:xfrm flipH="1" flipV="1">
            <a:off x="2850301" y="4862132"/>
            <a:ext cx="2" cy="1744049"/>
          </a:xfrm>
          <a:prstGeom prst="line">
            <a:avLst/>
          </a:prstGeom>
          <a:ln w="47625">
            <a:gradFill flip="none" rotWithShape="1">
              <a:gsLst>
                <a:gs pos="0">
                  <a:srgbClr val="F4F4F4"/>
                </a:gs>
                <a:gs pos="72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  <a:tileRect/>
            </a:gradFill>
            <a:headEnd type="none"/>
            <a:tailEnd type="oval"/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2A07688-5EA1-4145-9C3D-A4CB70ABA073}"/>
              </a:ext>
            </a:extLst>
          </p:cNvPr>
          <p:cNvGrpSpPr/>
          <p:nvPr/>
        </p:nvGrpSpPr>
        <p:grpSpPr>
          <a:xfrm>
            <a:off x="7289536" y="4685253"/>
            <a:ext cx="3718748" cy="461665"/>
            <a:chOff x="997527" y="4685253"/>
            <a:chExt cx="3718748" cy="4616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16075A7-0539-4B2E-A13E-533174F84CF7}"/>
                </a:ext>
              </a:extLst>
            </p:cNvPr>
            <p:cNvSpPr txBox="1"/>
            <p:nvPr/>
          </p:nvSpPr>
          <p:spPr>
            <a:xfrm>
              <a:off x="997527" y="4685253"/>
              <a:ext cx="696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장점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3A80A3-1F5D-42B9-AB2D-1694C0D5D486}"/>
                </a:ext>
              </a:extLst>
            </p:cNvPr>
            <p:cNvSpPr txBox="1"/>
            <p:nvPr/>
          </p:nvSpPr>
          <p:spPr>
            <a:xfrm>
              <a:off x="4020084" y="4685253"/>
              <a:ext cx="696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단점</a:t>
              </a: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4946E70-DCD3-4918-BDA0-4241EA5DC378}"/>
              </a:ext>
            </a:extLst>
          </p:cNvPr>
          <p:cNvCxnSpPr>
            <a:cxnSpLocks/>
          </p:cNvCxnSpPr>
          <p:nvPr/>
        </p:nvCxnSpPr>
        <p:spPr>
          <a:xfrm flipH="1" flipV="1">
            <a:off x="9142310" y="4862132"/>
            <a:ext cx="2" cy="1744049"/>
          </a:xfrm>
          <a:prstGeom prst="line">
            <a:avLst/>
          </a:prstGeom>
          <a:ln w="47625">
            <a:gradFill flip="none" rotWithShape="1">
              <a:gsLst>
                <a:gs pos="0">
                  <a:srgbClr val="F4F4F4"/>
                </a:gs>
                <a:gs pos="72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  <a:tileRect/>
            </a:gradFill>
            <a:headEnd type="none"/>
            <a:tailEnd type="oval"/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45702D-3CFE-4C55-BBDE-A589F295F6A0}"/>
              </a:ext>
            </a:extLst>
          </p:cNvPr>
          <p:cNvSpPr/>
          <p:nvPr/>
        </p:nvSpPr>
        <p:spPr>
          <a:xfrm>
            <a:off x="2945496" y="5124408"/>
            <a:ext cx="1393330" cy="4658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비싼 가격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A99D03D-A54C-49D3-AE37-6E95094951E0}"/>
              </a:ext>
            </a:extLst>
          </p:cNvPr>
          <p:cNvSpPr/>
          <p:nvPr/>
        </p:nvSpPr>
        <p:spPr>
          <a:xfrm>
            <a:off x="9234511" y="5129554"/>
            <a:ext cx="2901756" cy="865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음성안내 </a:t>
            </a:r>
            <a:r>
              <a:rPr lang="en-US" altLang="ko-KR" sz="2000" b="1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X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시각장애인에게 불편한 </a:t>
            </a:r>
            <a:r>
              <a:rPr lang="en-US" altLang="ko-KR" sz="2000" b="1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UI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AE27689-2835-4DE7-B732-756A604240F1}"/>
              </a:ext>
            </a:extLst>
          </p:cNvPr>
          <p:cNvSpPr/>
          <p:nvPr/>
        </p:nvSpPr>
        <p:spPr>
          <a:xfrm>
            <a:off x="526369" y="5146918"/>
            <a:ext cx="2294218" cy="758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네트워크 연결 없이 </a:t>
            </a:r>
            <a:endParaRPr lang="en-US" altLang="ko-KR" sz="2000" b="1" dirty="0">
              <a:gradFill>
                <a:gsLst>
                  <a:gs pos="0">
                    <a:srgbClr val="93D1DC"/>
                  </a:gs>
                  <a:gs pos="72000">
                    <a:srgbClr val="5190C5"/>
                  </a:gs>
                  <a:gs pos="100000">
                    <a:srgbClr val="31798F"/>
                  </a:gs>
                </a:gsLst>
                <a:lin ang="5400000" scaled="1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000" b="1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 사용가능</a:t>
            </a:r>
            <a:endParaRPr lang="en-US" altLang="ko-KR" sz="2000" b="1" dirty="0">
              <a:gradFill>
                <a:gsLst>
                  <a:gs pos="0">
                    <a:srgbClr val="93D1DC"/>
                  </a:gs>
                  <a:gs pos="72000">
                    <a:srgbClr val="5190C5"/>
                  </a:gs>
                  <a:gs pos="100000">
                    <a:srgbClr val="31798F"/>
                  </a:gs>
                </a:gsLst>
                <a:lin ang="5400000" scaled="1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7A17DE3-CD4A-49C5-8F9A-22DDA0CA010C}"/>
              </a:ext>
            </a:extLst>
          </p:cNvPr>
          <p:cNvSpPr/>
          <p:nvPr/>
        </p:nvSpPr>
        <p:spPr>
          <a:xfrm>
            <a:off x="6650538" y="5124408"/>
            <a:ext cx="2537874" cy="865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음식점 리뷰 등</a:t>
            </a:r>
            <a:br>
              <a:rPr lang="en-US" altLang="ko-KR" sz="2000" b="1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ko-KR" altLang="en-US" sz="2000" b="1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다양한 정보 확인 가능</a:t>
            </a:r>
            <a:endParaRPr lang="en-US" altLang="ko-KR" sz="2000" b="1" dirty="0">
              <a:gradFill>
                <a:gsLst>
                  <a:gs pos="0">
                    <a:srgbClr val="93D1DC"/>
                  </a:gs>
                  <a:gs pos="72000">
                    <a:srgbClr val="5190C5"/>
                  </a:gs>
                  <a:gs pos="100000">
                    <a:srgbClr val="31798F"/>
                  </a:gs>
                </a:gsLst>
                <a:lin ang="5400000" scaled="1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B4DF200-6443-4C83-86BD-517F36C59087}"/>
              </a:ext>
            </a:extLst>
          </p:cNvPr>
          <p:cNvGrpSpPr/>
          <p:nvPr/>
        </p:nvGrpSpPr>
        <p:grpSpPr>
          <a:xfrm>
            <a:off x="7832317" y="136602"/>
            <a:ext cx="4008442" cy="736443"/>
            <a:chOff x="7832317" y="136602"/>
            <a:chExt cx="4008442" cy="736443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8EC9872-D266-43F8-82D4-CD48FCB6B6F1}"/>
                </a:ext>
              </a:extLst>
            </p:cNvPr>
            <p:cNvGrpSpPr/>
            <p:nvPr/>
          </p:nvGrpSpPr>
          <p:grpSpPr>
            <a:xfrm>
              <a:off x="7832317" y="168500"/>
              <a:ext cx="4008442" cy="410740"/>
              <a:chOff x="3736328" y="195441"/>
              <a:chExt cx="8043274" cy="711769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716B77BE-8973-4B70-A6E4-41C97A9D775C}"/>
                  </a:ext>
                </a:extLst>
              </p:cNvPr>
              <p:cNvGrpSpPr/>
              <p:nvPr/>
            </p:nvGrpSpPr>
            <p:grpSpPr>
              <a:xfrm>
                <a:off x="3986128" y="603194"/>
                <a:ext cx="7793474" cy="304016"/>
                <a:chOff x="1260485" y="3276992"/>
                <a:chExt cx="7793474" cy="304016"/>
              </a:xfrm>
            </p:grpSpPr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7B9CA905-BD52-478F-9091-5EEE89F34F18}"/>
                    </a:ext>
                  </a:extLst>
                </p:cNvPr>
                <p:cNvCxnSpPr>
                  <a:cxnSpLocks/>
                  <a:endCxn id="73" idx="3"/>
                </p:cNvCxnSpPr>
                <p:nvPr/>
              </p:nvCxnSpPr>
              <p:spPr>
                <a:xfrm>
                  <a:off x="1260485" y="3429000"/>
                  <a:ext cx="7793474" cy="0"/>
                </a:xfrm>
                <a:prstGeom prst="line">
                  <a:avLst/>
                </a:prstGeom>
                <a:ln w="19050">
                  <a:solidFill>
                    <a:srgbClr val="5190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70041BBF-FBBF-447B-86F0-2ABDB955D97E}"/>
                    </a:ext>
                  </a:extLst>
                </p:cNvPr>
                <p:cNvSpPr/>
                <p:nvPr/>
              </p:nvSpPr>
              <p:spPr>
                <a:xfrm>
                  <a:off x="1260485" y="3276992"/>
                  <a:ext cx="300722" cy="304016"/>
                </a:xfrm>
                <a:prstGeom prst="rect">
                  <a:avLst/>
                </a:prstGeom>
                <a:solidFill>
                  <a:srgbClr val="3D9AE2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F7352E9E-4525-419A-8AF7-D1668454A164}"/>
                    </a:ext>
                  </a:extLst>
                </p:cNvPr>
                <p:cNvSpPr/>
                <p:nvPr/>
              </p:nvSpPr>
              <p:spPr>
                <a:xfrm>
                  <a:off x="3133673" y="3276992"/>
                  <a:ext cx="300723" cy="3040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22A1B472-B84C-4095-8009-4DD9027E5EFE}"/>
                    </a:ext>
                  </a:extLst>
                </p:cNvPr>
                <p:cNvSpPr/>
                <p:nvPr/>
              </p:nvSpPr>
              <p:spPr>
                <a:xfrm>
                  <a:off x="5006862" y="3276992"/>
                  <a:ext cx="300723" cy="3040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67621C30-5ED4-421E-91A3-C6B8CA453BE4}"/>
                    </a:ext>
                  </a:extLst>
                </p:cNvPr>
                <p:cNvSpPr/>
                <p:nvPr/>
              </p:nvSpPr>
              <p:spPr>
                <a:xfrm>
                  <a:off x="6880049" y="3276992"/>
                  <a:ext cx="300722" cy="3040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8971CF18-DDED-4E6E-A21E-DE35A1B3A7F8}"/>
                    </a:ext>
                  </a:extLst>
                </p:cNvPr>
                <p:cNvSpPr/>
                <p:nvPr/>
              </p:nvSpPr>
              <p:spPr>
                <a:xfrm>
                  <a:off x="8753237" y="3276992"/>
                  <a:ext cx="300722" cy="3040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C6D227C-33F3-425A-A97E-2EED78CDD141}"/>
                  </a:ext>
                </a:extLst>
              </p:cNvPr>
              <p:cNvSpPr txBox="1"/>
              <p:nvPr/>
            </p:nvSpPr>
            <p:spPr>
              <a:xfrm>
                <a:off x="3736328" y="195441"/>
                <a:ext cx="1982128" cy="453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>
                    <a:solidFill>
                      <a:srgbClr val="2F5597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개요</a:t>
                </a:r>
                <a:endParaRPr lang="en-US" altLang="ko-KR" sz="1100" b="1" dirty="0">
                  <a:solidFill>
                    <a:srgbClr val="2F5597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1B4A247-476B-4A0B-9AC9-A773EB163CD1}"/>
                </a:ext>
              </a:extLst>
            </p:cNvPr>
            <p:cNvSpPr txBox="1"/>
            <p:nvPr/>
          </p:nvSpPr>
          <p:spPr>
            <a:xfrm>
              <a:off x="8619462" y="611435"/>
              <a:ext cx="9337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rgbClr val="2F5597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주요서비스</a:t>
              </a:r>
              <a:endParaRPr lang="en-US" altLang="ko-KR" sz="1100" b="1" dirty="0">
                <a:solidFill>
                  <a:srgbClr val="2F5597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56F430E-145C-46CF-93AB-6DF8EE9FD4E8}"/>
                </a:ext>
              </a:extLst>
            </p:cNvPr>
            <p:cNvSpPr txBox="1"/>
            <p:nvPr/>
          </p:nvSpPr>
          <p:spPr>
            <a:xfrm>
              <a:off x="9591916" y="136602"/>
              <a:ext cx="659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rgbClr val="2F5597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주요기술</a:t>
              </a:r>
              <a:endParaRPr lang="en-US" altLang="ko-KR" sz="1100" b="1" dirty="0">
                <a:solidFill>
                  <a:srgbClr val="2F5597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5DCD17-3BFB-448C-B8FC-77E95C408507}"/>
                </a:ext>
              </a:extLst>
            </p:cNvPr>
            <p:cNvSpPr txBox="1"/>
            <p:nvPr/>
          </p:nvSpPr>
          <p:spPr>
            <a:xfrm>
              <a:off x="10628362" y="574621"/>
              <a:ext cx="517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rgbClr val="2F5597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시연</a:t>
              </a:r>
              <a:endParaRPr lang="en-US" altLang="ko-KR" sz="1100" b="1" dirty="0">
                <a:solidFill>
                  <a:srgbClr val="2F5597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AC71FA6-BBDC-4901-B2EA-DBD0E1E158C0}"/>
              </a:ext>
            </a:extLst>
          </p:cNvPr>
          <p:cNvSpPr txBox="1"/>
          <p:nvPr/>
        </p:nvSpPr>
        <p:spPr>
          <a:xfrm>
            <a:off x="11558755" y="136602"/>
            <a:ext cx="942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2F5597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6406930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26" grpId="0"/>
      <p:bldP spid="60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D589ED-BCEB-42D1-8497-E44A04442A9E}"/>
              </a:ext>
            </a:extLst>
          </p:cNvPr>
          <p:cNvSpPr/>
          <p:nvPr/>
        </p:nvSpPr>
        <p:spPr>
          <a:xfrm>
            <a:off x="2461162" y="4641973"/>
            <a:ext cx="3041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사물인식안내</a:t>
            </a:r>
            <a:endParaRPr lang="en-US" altLang="ko-KR" sz="2800" b="1" dirty="0">
              <a:gradFill>
                <a:gsLst>
                  <a:gs pos="0">
                    <a:srgbClr val="93D1DC"/>
                  </a:gs>
                  <a:gs pos="72000">
                    <a:srgbClr val="5190C5"/>
                  </a:gs>
                  <a:gs pos="100000">
                    <a:srgbClr val="31798F"/>
                  </a:gs>
                </a:gsLst>
                <a:lin ang="5400000" scaled="1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C5D9C-EABD-40F0-A6FF-F95E3CF48ADD}"/>
              </a:ext>
            </a:extLst>
          </p:cNvPr>
          <p:cNvSpPr txBox="1"/>
          <p:nvPr/>
        </p:nvSpPr>
        <p:spPr>
          <a:xfrm>
            <a:off x="7325561" y="4641973"/>
            <a:ext cx="325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더 상세한 길 안내</a:t>
            </a:r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6C8528FF-13E1-4CDA-83EC-5EF004A1F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89" y="6134688"/>
            <a:ext cx="1609511" cy="643804"/>
          </a:xfrm>
          <a:prstGeom prst="rect">
            <a:avLst/>
          </a:prstGeom>
        </p:spPr>
      </p:pic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1E220CD4-CF68-4E6D-989C-91B772AC1F15}"/>
              </a:ext>
            </a:extLst>
          </p:cNvPr>
          <p:cNvSpPr/>
          <p:nvPr/>
        </p:nvSpPr>
        <p:spPr>
          <a:xfrm rot="5400000">
            <a:off x="144350" y="130507"/>
            <a:ext cx="752544" cy="748636"/>
          </a:xfrm>
          <a:prstGeom prst="rtTriangle">
            <a:avLst/>
          </a:prstGeom>
          <a:gradFill>
            <a:gsLst>
              <a:gs pos="0">
                <a:srgbClr val="93D1DC"/>
              </a:gs>
              <a:gs pos="72000">
                <a:srgbClr val="5190C5"/>
              </a:gs>
              <a:gs pos="100000">
                <a:srgbClr val="31798F"/>
              </a:gs>
            </a:gsLst>
            <a:lin ang="5400000" scaled="1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9DBD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B52119-D55A-4AB5-AB66-7E475626E62B}"/>
              </a:ext>
            </a:extLst>
          </p:cNvPr>
          <p:cNvSpPr txBox="1"/>
          <p:nvPr/>
        </p:nvSpPr>
        <p:spPr>
          <a:xfrm>
            <a:off x="602917" y="357877"/>
            <a:ext cx="3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300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주요서비스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F9277FA-AA0A-43EF-928F-E7DF218BC624}"/>
              </a:ext>
            </a:extLst>
          </p:cNvPr>
          <p:cNvGrpSpPr/>
          <p:nvPr/>
        </p:nvGrpSpPr>
        <p:grpSpPr>
          <a:xfrm>
            <a:off x="2897566" y="2147845"/>
            <a:ext cx="2155643" cy="2193885"/>
            <a:chOff x="1766533" y="2686963"/>
            <a:chExt cx="2155643" cy="2193885"/>
          </a:xfrm>
        </p:grpSpPr>
        <p:pic>
          <p:nvPicPr>
            <p:cNvPr id="11" name="그림 10" descr="옅은, 그리기이(가) 표시된 사진&#10;&#10;자동 생성된 설명">
              <a:extLst>
                <a:ext uri="{FF2B5EF4-FFF2-40B4-BE49-F238E27FC236}">
                  <a16:creationId xmlns:a16="http://schemas.microsoft.com/office/drawing/2014/main" id="{37FF3564-A685-4851-870B-6A36E97AA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6897" y="2986517"/>
              <a:ext cx="1458185" cy="1458185"/>
            </a:xfrm>
            <a:prstGeom prst="rect">
              <a:avLst/>
            </a:prstGeom>
          </p:spPr>
        </p:pic>
        <p:sp>
          <p:nvSpPr>
            <p:cNvPr id="22" name="L 도형 21">
              <a:extLst>
                <a:ext uri="{FF2B5EF4-FFF2-40B4-BE49-F238E27FC236}">
                  <a16:creationId xmlns:a16="http://schemas.microsoft.com/office/drawing/2014/main" id="{FB55CF85-3FE0-4FA4-8802-15F2EDA17239}"/>
                </a:ext>
              </a:extLst>
            </p:cNvPr>
            <p:cNvSpPr/>
            <p:nvPr/>
          </p:nvSpPr>
          <p:spPr>
            <a:xfrm rot="10800000" flipH="1" flipV="1">
              <a:off x="1766533" y="4288608"/>
              <a:ext cx="554948" cy="592240"/>
            </a:xfrm>
            <a:prstGeom prst="corner">
              <a:avLst>
                <a:gd name="adj1" fmla="val 23016"/>
                <a:gd name="adj2" fmla="val 24603"/>
              </a:avLst>
            </a:prstGeom>
            <a:solidFill>
              <a:srgbClr val="3D9A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L 도형 24">
              <a:extLst>
                <a:ext uri="{FF2B5EF4-FFF2-40B4-BE49-F238E27FC236}">
                  <a16:creationId xmlns:a16="http://schemas.microsoft.com/office/drawing/2014/main" id="{0E05D7DB-830A-4BBE-A763-F48A5663922C}"/>
                </a:ext>
              </a:extLst>
            </p:cNvPr>
            <p:cNvSpPr/>
            <p:nvPr/>
          </p:nvSpPr>
          <p:spPr>
            <a:xfrm rot="5400000" flipH="1" flipV="1">
              <a:off x="3348582" y="4307254"/>
              <a:ext cx="554948" cy="592240"/>
            </a:xfrm>
            <a:prstGeom prst="corner">
              <a:avLst>
                <a:gd name="adj1" fmla="val 23016"/>
                <a:gd name="adj2" fmla="val 24603"/>
              </a:avLst>
            </a:prstGeom>
            <a:solidFill>
              <a:srgbClr val="3D9A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L 도형 25">
              <a:extLst>
                <a:ext uri="{FF2B5EF4-FFF2-40B4-BE49-F238E27FC236}">
                  <a16:creationId xmlns:a16="http://schemas.microsoft.com/office/drawing/2014/main" id="{C5B00916-F46B-4DB6-8BF2-73232A06EEF6}"/>
                </a:ext>
              </a:extLst>
            </p:cNvPr>
            <p:cNvSpPr/>
            <p:nvPr/>
          </p:nvSpPr>
          <p:spPr>
            <a:xfrm flipH="1" flipV="1">
              <a:off x="3367228" y="2690397"/>
              <a:ext cx="554948" cy="592240"/>
            </a:xfrm>
            <a:prstGeom prst="corner">
              <a:avLst>
                <a:gd name="adj1" fmla="val 23016"/>
                <a:gd name="adj2" fmla="val 24603"/>
              </a:avLst>
            </a:prstGeom>
            <a:solidFill>
              <a:srgbClr val="3D9A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L 도형 26">
              <a:extLst>
                <a:ext uri="{FF2B5EF4-FFF2-40B4-BE49-F238E27FC236}">
                  <a16:creationId xmlns:a16="http://schemas.microsoft.com/office/drawing/2014/main" id="{EC33C671-2AA5-41EB-9B30-4CC0264E9828}"/>
                </a:ext>
              </a:extLst>
            </p:cNvPr>
            <p:cNvSpPr/>
            <p:nvPr/>
          </p:nvSpPr>
          <p:spPr>
            <a:xfrm rot="16200000" flipH="1" flipV="1">
              <a:off x="1785179" y="2668317"/>
              <a:ext cx="554948" cy="592240"/>
            </a:xfrm>
            <a:prstGeom prst="corner">
              <a:avLst>
                <a:gd name="adj1" fmla="val 23016"/>
                <a:gd name="adj2" fmla="val 24603"/>
              </a:avLst>
            </a:prstGeom>
            <a:solidFill>
              <a:srgbClr val="3D9A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3" name="그림 32" descr="건물이(가) 표시된 사진&#10;&#10;자동 생성된 설명">
            <a:extLst>
              <a:ext uri="{FF2B5EF4-FFF2-40B4-BE49-F238E27FC236}">
                <a16:creationId xmlns:a16="http://schemas.microsoft.com/office/drawing/2014/main" id="{431B8CAD-4A94-493A-A5D7-CEE38FE51F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248" y="1776880"/>
            <a:ext cx="2926648" cy="2926648"/>
          </a:xfrm>
          <a:prstGeom prst="rect">
            <a:avLst/>
          </a:prstGeom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AEB7CF98-6354-44C7-BC2F-4747A057A136}"/>
              </a:ext>
            </a:extLst>
          </p:cNvPr>
          <p:cNvGrpSpPr/>
          <p:nvPr/>
        </p:nvGrpSpPr>
        <p:grpSpPr>
          <a:xfrm>
            <a:off x="7832317" y="136602"/>
            <a:ext cx="4008442" cy="736443"/>
            <a:chOff x="7832317" y="136602"/>
            <a:chExt cx="4008442" cy="736443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796BF8F8-A75A-49D3-8571-CB1B608BC6EF}"/>
                </a:ext>
              </a:extLst>
            </p:cNvPr>
            <p:cNvGrpSpPr/>
            <p:nvPr/>
          </p:nvGrpSpPr>
          <p:grpSpPr>
            <a:xfrm>
              <a:off x="7832317" y="168500"/>
              <a:ext cx="4008442" cy="410740"/>
              <a:chOff x="3736328" y="195441"/>
              <a:chExt cx="8043274" cy="711769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285EB2F6-DA55-4F5F-A7E0-9B6E66E5AFF6}"/>
                  </a:ext>
                </a:extLst>
              </p:cNvPr>
              <p:cNvGrpSpPr/>
              <p:nvPr/>
            </p:nvGrpSpPr>
            <p:grpSpPr>
              <a:xfrm>
                <a:off x="3986128" y="603194"/>
                <a:ext cx="7793474" cy="304016"/>
                <a:chOff x="1260485" y="3276992"/>
                <a:chExt cx="7793474" cy="304016"/>
              </a:xfrm>
            </p:grpSpPr>
            <p:cxnSp>
              <p:nvCxnSpPr>
                <p:cNvPr id="85" name="직선 연결선 84">
                  <a:extLst>
                    <a:ext uri="{FF2B5EF4-FFF2-40B4-BE49-F238E27FC236}">
                      <a16:creationId xmlns:a16="http://schemas.microsoft.com/office/drawing/2014/main" id="{2BAFE3A0-A671-4E43-9798-86B7EA55A5BD}"/>
                    </a:ext>
                  </a:extLst>
                </p:cNvPr>
                <p:cNvCxnSpPr>
                  <a:cxnSpLocks/>
                  <a:endCxn id="90" idx="3"/>
                </p:cNvCxnSpPr>
                <p:nvPr/>
              </p:nvCxnSpPr>
              <p:spPr>
                <a:xfrm>
                  <a:off x="1260485" y="3429000"/>
                  <a:ext cx="7793474" cy="0"/>
                </a:xfrm>
                <a:prstGeom prst="line">
                  <a:avLst/>
                </a:prstGeom>
                <a:ln w="19050">
                  <a:solidFill>
                    <a:srgbClr val="5190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F0C00289-0114-468C-8042-0C62DFDD7A5D}"/>
                    </a:ext>
                  </a:extLst>
                </p:cNvPr>
                <p:cNvSpPr/>
                <p:nvPr/>
              </p:nvSpPr>
              <p:spPr>
                <a:xfrm>
                  <a:off x="1260485" y="3276992"/>
                  <a:ext cx="300722" cy="3040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BAE02622-AC8C-4434-B45C-06EF9A0ED898}"/>
                    </a:ext>
                  </a:extLst>
                </p:cNvPr>
                <p:cNvSpPr/>
                <p:nvPr/>
              </p:nvSpPr>
              <p:spPr>
                <a:xfrm>
                  <a:off x="3133673" y="3276992"/>
                  <a:ext cx="300723" cy="304016"/>
                </a:xfrm>
                <a:prstGeom prst="rect">
                  <a:avLst/>
                </a:prstGeom>
                <a:solidFill>
                  <a:srgbClr val="3D9AE2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CC192352-535D-4A79-A17F-025FC32CD396}"/>
                    </a:ext>
                  </a:extLst>
                </p:cNvPr>
                <p:cNvSpPr/>
                <p:nvPr/>
              </p:nvSpPr>
              <p:spPr>
                <a:xfrm>
                  <a:off x="5006862" y="3276992"/>
                  <a:ext cx="300723" cy="3040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58CAE432-D9F2-4C69-9A1F-8CCBA617498B}"/>
                    </a:ext>
                  </a:extLst>
                </p:cNvPr>
                <p:cNvSpPr/>
                <p:nvPr/>
              </p:nvSpPr>
              <p:spPr>
                <a:xfrm>
                  <a:off x="6880049" y="3276992"/>
                  <a:ext cx="300722" cy="3040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77DBC85D-F619-45AC-8F34-4393E08C5C9B}"/>
                    </a:ext>
                  </a:extLst>
                </p:cNvPr>
                <p:cNvSpPr/>
                <p:nvPr/>
              </p:nvSpPr>
              <p:spPr>
                <a:xfrm>
                  <a:off x="8753237" y="3276992"/>
                  <a:ext cx="300722" cy="3040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874BF4A-731C-4EC0-BF73-E8F53FE85B83}"/>
                  </a:ext>
                </a:extLst>
              </p:cNvPr>
              <p:cNvSpPr txBox="1"/>
              <p:nvPr/>
            </p:nvSpPr>
            <p:spPr>
              <a:xfrm>
                <a:off x="3736328" y="195441"/>
                <a:ext cx="1982128" cy="453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>
                    <a:solidFill>
                      <a:srgbClr val="2F5597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개요</a:t>
                </a:r>
                <a:endParaRPr lang="en-US" altLang="ko-KR" sz="1100" b="1" dirty="0">
                  <a:solidFill>
                    <a:srgbClr val="2F5597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EAE6B17-4709-4B05-97D6-964C275F47BC}"/>
                </a:ext>
              </a:extLst>
            </p:cNvPr>
            <p:cNvSpPr txBox="1"/>
            <p:nvPr/>
          </p:nvSpPr>
          <p:spPr>
            <a:xfrm>
              <a:off x="8619462" y="611435"/>
              <a:ext cx="9337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rgbClr val="2F5597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주요서비스</a:t>
              </a:r>
              <a:endParaRPr lang="en-US" altLang="ko-KR" sz="1100" b="1" dirty="0">
                <a:solidFill>
                  <a:srgbClr val="2F5597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D95FB51-5283-491C-B1BC-6CC6AA25A8D6}"/>
                </a:ext>
              </a:extLst>
            </p:cNvPr>
            <p:cNvSpPr txBox="1"/>
            <p:nvPr/>
          </p:nvSpPr>
          <p:spPr>
            <a:xfrm>
              <a:off x="9591916" y="136602"/>
              <a:ext cx="659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rgbClr val="2F5597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주요기술</a:t>
              </a:r>
              <a:endParaRPr lang="en-US" altLang="ko-KR" sz="1100" b="1" dirty="0">
                <a:solidFill>
                  <a:srgbClr val="2F5597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E4AED49-6A29-449D-B2D2-5342ED1E1781}"/>
                </a:ext>
              </a:extLst>
            </p:cNvPr>
            <p:cNvSpPr txBox="1"/>
            <p:nvPr/>
          </p:nvSpPr>
          <p:spPr>
            <a:xfrm>
              <a:off x="10628362" y="574621"/>
              <a:ext cx="517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rgbClr val="2F5597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시연</a:t>
              </a:r>
              <a:endParaRPr lang="en-US" altLang="ko-KR" sz="1100" b="1" dirty="0">
                <a:solidFill>
                  <a:srgbClr val="2F5597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7C823C1-B1A1-43E6-A919-887B5BCB81F2}"/>
              </a:ext>
            </a:extLst>
          </p:cNvPr>
          <p:cNvSpPr txBox="1"/>
          <p:nvPr/>
        </p:nvSpPr>
        <p:spPr>
          <a:xfrm>
            <a:off x="11558755" y="136602"/>
            <a:ext cx="942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2F5597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0244648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각 삼각형 80">
            <a:extLst>
              <a:ext uri="{FF2B5EF4-FFF2-40B4-BE49-F238E27FC236}">
                <a16:creationId xmlns:a16="http://schemas.microsoft.com/office/drawing/2014/main" id="{B989A45B-D967-41F2-B02A-33947696455C}"/>
              </a:ext>
            </a:extLst>
          </p:cNvPr>
          <p:cNvSpPr/>
          <p:nvPr/>
        </p:nvSpPr>
        <p:spPr>
          <a:xfrm rot="5400000">
            <a:off x="144350" y="130507"/>
            <a:ext cx="752544" cy="748636"/>
          </a:xfrm>
          <a:prstGeom prst="rtTriangle">
            <a:avLst/>
          </a:prstGeom>
          <a:gradFill>
            <a:gsLst>
              <a:gs pos="0">
                <a:srgbClr val="93D1DC"/>
              </a:gs>
              <a:gs pos="72000">
                <a:srgbClr val="5190C5"/>
              </a:gs>
              <a:gs pos="100000">
                <a:srgbClr val="31798F"/>
              </a:gs>
            </a:gsLst>
            <a:lin ang="5400000" scaled="1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9DBD9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A985A2B-2DA1-42B0-81ED-E32F173FB21E}"/>
              </a:ext>
            </a:extLst>
          </p:cNvPr>
          <p:cNvSpPr txBox="1"/>
          <p:nvPr/>
        </p:nvSpPr>
        <p:spPr>
          <a:xfrm>
            <a:off x="602918" y="357877"/>
            <a:ext cx="3632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300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주요서비스 </a:t>
            </a:r>
            <a:r>
              <a:rPr lang="en-US" altLang="ko-KR" sz="1600" b="1" spc="300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-KR" altLang="en-US" sz="1600" b="1" spc="300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구조도</a:t>
            </a:r>
            <a:endParaRPr lang="ko-KR" altLang="en-US" sz="2800" b="1" spc="300" dirty="0">
              <a:gradFill>
                <a:gsLst>
                  <a:gs pos="0">
                    <a:srgbClr val="93D1DC"/>
                  </a:gs>
                  <a:gs pos="72000">
                    <a:srgbClr val="5190C5"/>
                  </a:gs>
                  <a:gs pos="100000">
                    <a:srgbClr val="31798F"/>
                  </a:gs>
                </a:gsLst>
                <a:lin ang="5400000" scaled="1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65" name="그림 164" descr="그리기이(가) 표시된 사진&#10;&#10;자동 생성된 설명">
            <a:extLst>
              <a:ext uri="{FF2B5EF4-FFF2-40B4-BE49-F238E27FC236}">
                <a16:creationId xmlns:a16="http://schemas.microsoft.com/office/drawing/2014/main" id="{B407A555-AD83-4541-B936-3942AB1C6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89" y="6134688"/>
            <a:ext cx="1609511" cy="643804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C1E71406-4930-4BC4-9094-025D127DFFEF}"/>
              </a:ext>
            </a:extLst>
          </p:cNvPr>
          <p:cNvGrpSpPr/>
          <p:nvPr/>
        </p:nvGrpSpPr>
        <p:grpSpPr>
          <a:xfrm>
            <a:off x="7832317" y="136602"/>
            <a:ext cx="4008442" cy="736443"/>
            <a:chOff x="7832317" y="136602"/>
            <a:chExt cx="4008442" cy="736443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735A2EF0-2512-40BF-B7A7-FE4630180651}"/>
                </a:ext>
              </a:extLst>
            </p:cNvPr>
            <p:cNvGrpSpPr/>
            <p:nvPr/>
          </p:nvGrpSpPr>
          <p:grpSpPr>
            <a:xfrm>
              <a:off x="7832317" y="168500"/>
              <a:ext cx="4008442" cy="410740"/>
              <a:chOff x="3736328" y="195441"/>
              <a:chExt cx="8043274" cy="711769"/>
            </a:xfrm>
          </p:grpSpPr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57F7E4D8-FB52-42D9-9620-AEADDDA54802}"/>
                  </a:ext>
                </a:extLst>
              </p:cNvPr>
              <p:cNvGrpSpPr/>
              <p:nvPr/>
            </p:nvGrpSpPr>
            <p:grpSpPr>
              <a:xfrm>
                <a:off x="3986128" y="603194"/>
                <a:ext cx="7793474" cy="304016"/>
                <a:chOff x="1260485" y="3276992"/>
                <a:chExt cx="7793474" cy="304016"/>
              </a:xfrm>
            </p:grpSpPr>
            <p:cxnSp>
              <p:nvCxnSpPr>
                <p:cNvPr id="168" name="직선 연결선 167">
                  <a:extLst>
                    <a:ext uri="{FF2B5EF4-FFF2-40B4-BE49-F238E27FC236}">
                      <a16:creationId xmlns:a16="http://schemas.microsoft.com/office/drawing/2014/main" id="{81E5F489-41BF-460B-8C54-339E7A798481}"/>
                    </a:ext>
                  </a:extLst>
                </p:cNvPr>
                <p:cNvCxnSpPr>
                  <a:cxnSpLocks/>
                  <a:endCxn id="173" idx="3"/>
                </p:cNvCxnSpPr>
                <p:nvPr/>
              </p:nvCxnSpPr>
              <p:spPr>
                <a:xfrm>
                  <a:off x="1260485" y="3429000"/>
                  <a:ext cx="7793474" cy="0"/>
                </a:xfrm>
                <a:prstGeom prst="line">
                  <a:avLst/>
                </a:prstGeom>
                <a:ln w="19050">
                  <a:solidFill>
                    <a:srgbClr val="5190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직사각형 168">
                  <a:extLst>
                    <a:ext uri="{FF2B5EF4-FFF2-40B4-BE49-F238E27FC236}">
                      <a16:creationId xmlns:a16="http://schemas.microsoft.com/office/drawing/2014/main" id="{F9627B4D-0A5A-4ACB-8CFA-B07B3C73358A}"/>
                    </a:ext>
                  </a:extLst>
                </p:cNvPr>
                <p:cNvSpPr/>
                <p:nvPr/>
              </p:nvSpPr>
              <p:spPr>
                <a:xfrm>
                  <a:off x="1260485" y="3276992"/>
                  <a:ext cx="300722" cy="3040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/>
                </a:p>
              </p:txBody>
            </p:sp>
            <p:sp>
              <p:nvSpPr>
                <p:cNvPr id="170" name="직사각형 169">
                  <a:extLst>
                    <a:ext uri="{FF2B5EF4-FFF2-40B4-BE49-F238E27FC236}">
                      <a16:creationId xmlns:a16="http://schemas.microsoft.com/office/drawing/2014/main" id="{84412F44-010C-477F-8ADB-FCA4F5BAE9BD}"/>
                    </a:ext>
                  </a:extLst>
                </p:cNvPr>
                <p:cNvSpPr/>
                <p:nvPr/>
              </p:nvSpPr>
              <p:spPr>
                <a:xfrm>
                  <a:off x="3133673" y="3276992"/>
                  <a:ext cx="300723" cy="304016"/>
                </a:xfrm>
                <a:prstGeom prst="rect">
                  <a:avLst/>
                </a:prstGeom>
                <a:solidFill>
                  <a:srgbClr val="3D9AE2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/>
                </a:p>
              </p:txBody>
            </p:sp>
            <p:sp>
              <p:nvSpPr>
                <p:cNvPr id="171" name="직사각형 170">
                  <a:extLst>
                    <a:ext uri="{FF2B5EF4-FFF2-40B4-BE49-F238E27FC236}">
                      <a16:creationId xmlns:a16="http://schemas.microsoft.com/office/drawing/2014/main" id="{314D1796-FA8F-4F75-A450-B963F21FF843}"/>
                    </a:ext>
                  </a:extLst>
                </p:cNvPr>
                <p:cNvSpPr/>
                <p:nvPr/>
              </p:nvSpPr>
              <p:spPr>
                <a:xfrm>
                  <a:off x="5006862" y="3276992"/>
                  <a:ext cx="300723" cy="3040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172" name="직사각형 171">
                  <a:extLst>
                    <a:ext uri="{FF2B5EF4-FFF2-40B4-BE49-F238E27FC236}">
                      <a16:creationId xmlns:a16="http://schemas.microsoft.com/office/drawing/2014/main" id="{35C28DFF-604B-4AA5-AAFF-1002C57274E3}"/>
                    </a:ext>
                  </a:extLst>
                </p:cNvPr>
                <p:cNvSpPr/>
                <p:nvPr/>
              </p:nvSpPr>
              <p:spPr>
                <a:xfrm>
                  <a:off x="6880049" y="3276992"/>
                  <a:ext cx="300722" cy="3040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id="{0E83D16A-4485-4544-AAFB-BBDCA052854D}"/>
                    </a:ext>
                  </a:extLst>
                </p:cNvPr>
                <p:cNvSpPr/>
                <p:nvPr/>
              </p:nvSpPr>
              <p:spPr>
                <a:xfrm>
                  <a:off x="8753237" y="3276992"/>
                  <a:ext cx="300722" cy="3040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769CAAD-89FF-432B-B15E-49B896CE09CE}"/>
                  </a:ext>
                </a:extLst>
              </p:cNvPr>
              <p:cNvSpPr txBox="1"/>
              <p:nvPr/>
            </p:nvSpPr>
            <p:spPr>
              <a:xfrm>
                <a:off x="3736328" y="195441"/>
                <a:ext cx="1982128" cy="453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>
                    <a:solidFill>
                      <a:srgbClr val="2F5597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개요</a:t>
                </a:r>
                <a:endParaRPr lang="en-US" altLang="ko-KR" sz="1100" b="1" dirty="0">
                  <a:solidFill>
                    <a:srgbClr val="2F5597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21A969E-C596-4DAF-BEFE-F77BB42BB49F}"/>
                </a:ext>
              </a:extLst>
            </p:cNvPr>
            <p:cNvSpPr txBox="1"/>
            <p:nvPr/>
          </p:nvSpPr>
          <p:spPr>
            <a:xfrm>
              <a:off x="8619462" y="611435"/>
              <a:ext cx="9337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rgbClr val="2F5597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주요서비스</a:t>
              </a:r>
              <a:endParaRPr lang="en-US" altLang="ko-KR" sz="1100" b="1" dirty="0">
                <a:solidFill>
                  <a:srgbClr val="2F5597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0596B5A-D143-4B4F-B27D-298E089B867D}"/>
                </a:ext>
              </a:extLst>
            </p:cNvPr>
            <p:cNvSpPr txBox="1"/>
            <p:nvPr/>
          </p:nvSpPr>
          <p:spPr>
            <a:xfrm>
              <a:off x="9591916" y="136602"/>
              <a:ext cx="659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rgbClr val="2F5597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주요기술</a:t>
              </a:r>
              <a:endParaRPr lang="en-US" altLang="ko-KR" sz="1100" b="1" dirty="0">
                <a:solidFill>
                  <a:srgbClr val="2F5597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B7B1CEB-AE6C-495F-9DD6-FC90FFC3DD27}"/>
                </a:ext>
              </a:extLst>
            </p:cNvPr>
            <p:cNvSpPr txBox="1"/>
            <p:nvPr/>
          </p:nvSpPr>
          <p:spPr>
            <a:xfrm>
              <a:off x="10628362" y="574621"/>
              <a:ext cx="517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rgbClr val="2F5597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시연</a:t>
              </a:r>
              <a:endParaRPr lang="en-US" altLang="ko-KR" sz="1100" b="1" dirty="0">
                <a:solidFill>
                  <a:srgbClr val="2F5597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6B1FDA6B-C19B-4E22-8085-EBA7A6890125}"/>
              </a:ext>
            </a:extLst>
          </p:cNvPr>
          <p:cNvGrpSpPr/>
          <p:nvPr/>
        </p:nvGrpSpPr>
        <p:grpSpPr>
          <a:xfrm>
            <a:off x="238991" y="3791400"/>
            <a:ext cx="5237764" cy="2934111"/>
            <a:chOff x="238991" y="3791400"/>
            <a:chExt cx="5237764" cy="2934111"/>
          </a:xfrm>
        </p:grpSpPr>
        <p:sp>
          <p:nvSpPr>
            <p:cNvPr id="175" name="사각형: 둥근 모서리 174">
              <a:extLst>
                <a:ext uri="{FF2B5EF4-FFF2-40B4-BE49-F238E27FC236}">
                  <a16:creationId xmlns:a16="http://schemas.microsoft.com/office/drawing/2014/main" id="{8E534168-5C2B-4172-B930-C003B4536B2D}"/>
                </a:ext>
              </a:extLst>
            </p:cNvPr>
            <p:cNvSpPr/>
            <p:nvPr/>
          </p:nvSpPr>
          <p:spPr>
            <a:xfrm>
              <a:off x="238991" y="5487944"/>
              <a:ext cx="3161699" cy="1054274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6450A946-2960-4EA1-A0C0-8250FA7B5E8B}"/>
                </a:ext>
              </a:extLst>
            </p:cNvPr>
            <p:cNvGrpSpPr/>
            <p:nvPr/>
          </p:nvGrpSpPr>
          <p:grpSpPr>
            <a:xfrm>
              <a:off x="358335" y="3791400"/>
              <a:ext cx="5118420" cy="2934111"/>
              <a:chOff x="358335" y="3791400"/>
              <a:chExt cx="5118420" cy="2934111"/>
            </a:xfrm>
          </p:grpSpPr>
          <p:sp>
            <p:nvSpPr>
              <p:cNvPr id="177" name="화살표: 오른쪽 176">
                <a:extLst>
                  <a:ext uri="{FF2B5EF4-FFF2-40B4-BE49-F238E27FC236}">
                    <a16:creationId xmlns:a16="http://schemas.microsoft.com/office/drawing/2014/main" id="{D6F137D1-2C1A-4F3A-80DB-10C915023C0B}"/>
                  </a:ext>
                </a:extLst>
              </p:cNvPr>
              <p:cNvSpPr/>
              <p:nvPr/>
            </p:nvSpPr>
            <p:spPr>
              <a:xfrm rot="16200000">
                <a:off x="1501742" y="4905194"/>
                <a:ext cx="609283" cy="160688"/>
              </a:xfrm>
              <a:prstGeom prst="rightArrow">
                <a:avLst>
                  <a:gd name="adj1" fmla="val 44823"/>
                  <a:gd name="adj2" fmla="val 90482"/>
                </a:avLst>
              </a:prstGeom>
              <a:solidFill>
                <a:srgbClr val="EE6D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14D64AC4-832D-45C6-A884-9C39564740DC}"/>
                  </a:ext>
                </a:extLst>
              </p:cNvPr>
              <p:cNvGrpSpPr/>
              <p:nvPr/>
            </p:nvGrpSpPr>
            <p:grpSpPr>
              <a:xfrm>
                <a:off x="358335" y="5625141"/>
                <a:ext cx="2903332" cy="807181"/>
                <a:chOff x="173161" y="8087374"/>
                <a:chExt cx="2903332" cy="807181"/>
              </a:xfrm>
            </p:grpSpPr>
            <p:grpSp>
              <p:nvGrpSpPr>
                <p:cNvPr id="185" name="그룹 184">
                  <a:extLst>
                    <a:ext uri="{FF2B5EF4-FFF2-40B4-BE49-F238E27FC236}">
                      <a16:creationId xmlns:a16="http://schemas.microsoft.com/office/drawing/2014/main" id="{669AF9A4-33B6-46B2-8BA8-EC1132F0CFB8}"/>
                    </a:ext>
                  </a:extLst>
                </p:cNvPr>
                <p:cNvGrpSpPr/>
                <p:nvPr/>
              </p:nvGrpSpPr>
              <p:grpSpPr>
                <a:xfrm>
                  <a:off x="778345" y="8087374"/>
                  <a:ext cx="2298148" cy="807181"/>
                  <a:chOff x="942633" y="8068048"/>
                  <a:chExt cx="2298148" cy="807181"/>
                </a:xfrm>
              </p:grpSpPr>
              <p:pic>
                <p:nvPicPr>
                  <p:cNvPr id="187" name="그림 186">
                    <a:extLst>
                      <a:ext uri="{FF2B5EF4-FFF2-40B4-BE49-F238E27FC236}">
                        <a16:creationId xmlns:a16="http://schemas.microsoft.com/office/drawing/2014/main" id="{3FB504F4-6668-4D56-9719-F7CF8C10E1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57796" t="19875" r="6036" b="16572"/>
                  <a:stretch/>
                </p:blipFill>
                <p:spPr>
                  <a:xfrm>
                    <a:off x="942633" y="8199608"/>
                    <a:ext cx="582739" cy="609284"/>
                  </a:xfrm>
                  <a:prstGeom prst="rect">
                    <a:avLst/>
                  </a:prstGeom>
                </p:spPr>
              </p:pic>
              <p:grpSp>
                <p:nvGrpSpPr>
                  <p:cNvPr id="188" name="그룹 187">
                    <a:extLst>
                      <a:ext uri="{FF2B5EF4-FFF2-40B4-BE49-F238E27FC236}">
                        <a16:creationId xmlns:a16="http://schemas.microsoft.com/office/drawing/2014/main" id="{17BCBA60-8389-4678-9811-4077623275F7}"/>
                      </a:ext>
                    </a:extLst>
                  </p:cNvPr>
                  <p:cNvGrpSpPr/>
                  <p:nvPr/>
                </p:nvGrpSpPr>
                <p:grpSpPr>
                  <a:xfrm>
                    <a:off x="1444838" y="8068048"/>
                    <a:ext cx="1795943" cy="807181"/>
                    <a:chOff x="482665" y="7666959"/>
                    <a:chExt cx="1795943" cy="807181"/>
                  </a:xfrm>
                </p:grpSpPr>
                <p:pic>
                  <p:nvPicPr>
                    <p:cNvPr id="189" name="그림 188" descr="우산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88E4B52A-A3EB-40A0-A54F-03FD91F900A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66808" y="7798519"/>
                      <a:ext cx="560494" cy="56049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0" name="그림 189">
                      <a:extLst>
                        <a:ext uri="{FF2B5EF4-FFF2-40B4-BE49-F238E27FC236}">
                          <a16:creationId xmlns:a16="http://schemas.microsoft.com/office/drawing/2014/main" id="{77774AA0-3C78-4830-B638-555A0A23346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2665" y="7724497"/>
                      <a:ext cx="633521" cy="63352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1" name="그림 190" descr="표지판, 중지, 교통, 거리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28EA0F59-8784-427B-8150-436B7E33E08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64988" y="7666959"/>
                      <a:ext cx="613620" cy="807181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186" name="그림 185">
                  <a:extLst>
                    <a:ext uri="{FF2B5EF4-FFF2-40B4-BE49-F238E27FC236}">
                      <a16:creationId xmlns:a16="http://schemas.microsoft.com/office/drawing/2014/main" id="{0F060DAE-4967-4E0E-AAAA-F05ED5B375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8293" t="19248" r="45465" b="14077"/>
                <a:stretch/>
              </p:blipFill>
              <p:spPr>
                <a:xfrm>
                  <a:off x="173161" y="8252910"/>
                  <a:ext cx="646292" cy="554486"/>
                </a:xfrm>
                <a:prstGeom prst="rect">
                  <a:avLst/>
                </a:prstGeom>
              </p:spPr>
            </p:pic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97DFA856-F3C0-441A-87EA-8747CF4233A7}"/>
                  </a:ext>
                </a:extLst>
              </p:cNvPr>
              <p:cNvGrpSpPr/>
              <p:nvPr/>
            </p:nvGrpSpPr>
            <p:grpSpPr>
              <a:xfrm>
                <a:off x="878891" y="3791400"/>
                <a:ext cx="1511440" cy="800734"/>
                <a:chOff x="661189" y="6176708"/>
                <a:chExt cx="1511440" cy="800734"/>
              </a:xfrm>
            </p:grpSpPr>
            <p:pic>
              <p:nvPicPr>
                <p:cNvPr id="183" name="그림 182" descr="표지판, 그리기, 옅은, 시계이(가) 표시된 사진&#10;&#10;자동 생성된 설명">
                  <a:extLst>
                    <a:ext uri="{FF2B5EF4-FFF2-40B4-BE49-F238E27FC236}">
                      <a16:creationId xmlns:a16="http://schemas.microsoft.com/office/drawing/2014/main" id="{AD41AEE2-3E97-4880-9A1E-57B4A84023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95774" y="6176708"/>
                  <a:ext cx="776855" cy="776855"/>
                </a:xfrm>
                <a:prstGeom prst="rect">
                  <a:avLst/>
                </a:prstGeom>
              </p:spPr>
            </p:pic>
            <p:pic>
              <p:nvPicPr>
                <p:cNvPr id="184" name="Picture 4" descr="AWS ICON 이미지 검색결과">
                  <a:extLst>
                    <a:ext uri="{FF2B5EF4-FFF2-40B4-BE49-F238E27FC236}">
                      <a16:creationId xmlns:a16="http://schemas.microsoft.com/office/drawing/2014/main" id="{69FE5748-1979-4398-AE10-A5AA8B2184A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1189" y="6265345"/>
                  <a:ext cx="1150003" cy="7120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407123F1-1847-4910-81FA-6806644404F8}"/>
                  </a:ext>
                </a:extLst>
              </p:cNvPr>
              <p:cNvSpPr txBox="1"/>
              <p:nvPr/>
            </p:nvSpPr>
            <p:spPr>
              <a:xfrm>
                <a:off x="1865047" y="4725177"/>
                <a:ext cx="36117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사진을 찍으면 서버에 사진을 전송하여</a:t>
                </a:r>
                <a:endParaRPr lang="en-US" altLang="ko-KR" sz="14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r>
                  <a:rPr lang="ko-KR" altLang="en-US" sz="14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학습된 모델을 통한 이미지 분석 후 안내</a:t>
                </a:r>
                <a:endParaRPr lang="en-US" altLang="ja-JP" sz="14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81" name="화살표: 오른쪽 180">
                <a:extLst>
                  <a:ext uri="{FF2B5EF4-FFF2-40B4-BE49-F238E27FC236}">
                    <a16:creationId xmlns:a16="http://schemas.microsoft.com/office/drawing/2014/main" id="{E8617B39-4C9E-45ED-863A-C0C06B8E74FE}"/>
                  </a:ext>
                </a:extLst>
              </p:cNvPr>
              <p:cNvSpPr/>
              <p:nvPr/>
            </p:nvSpPr>
            <p:spPr>
              <a:xfrm rot="20849920">
                <a:off x="2704125" y="3922163"/>
                <a:ext cx="781919" cy="158626"/>
              </a:xfrm>
              <a:prstGeom prst="rightArrow">
                <a:avLst>
                  <a:gd name="adj1" fmla="val 44823"/>
                  <a:gd name="adj2" fmla="val 90482"/>
                </a:avLst>
              </a:prstGeom>
              <a:solidFill>
                <a:srgbClr val="EE6D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9A63F13F-A19C-4875-87C6-BE42B3B560D7}"/>
                  </a:ext>
                </a:extLst>
              </p:cNvPr>
              <p:cNvSpPr/>
              <p:nvPr/>
            </p:nvSpPr>
            <p:spPr>
              <a:xfrm>
                <a:off x="454192" y="6417734"/>
                <a:ext cx="270464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ko-KR" altLang="en-US" sz="1400" b="1" spc="3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사물</a:t>
                </a:r>
                <a:r>
                  <a:rPr lang="ja-JP" altLang="en-US" sz="14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 ・ </a:t>
                </a:r>
                <a:r>
                  <a:rPr lang="ko-KR" altLang="en-US" sz="1400" b="1" spc="3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빛</a:t>
                </a:r>
                <a:r>
                  <a:rPr lang="ja-JP" altLang="en-US" sz="14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 ・ </a:t>
                </a:r>
                <a:r>
                  <a:rPr lang="ko-KR" altLang="en-US" sz="1400" b="1" spc="3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색</a:t>
                </a:r>
                <a:r>
                  <a:rPr lang="ja-JP" altLang="en-US" sz="14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 ・ </a:t>
                </a:r>
                <a:r>
                  <a:rPr lang="ko-KR" altLang="en-US" sz="1400" b="1" spc="3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문자를 인식</a:t>
                </a:r>
                <a:endParaRPr lang="ko-KR" altLang="en-US" sz="1400" spc="3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44C12BA-A20C-4CCC-9428-B0050E8A0F74}"/>
              </a:ext>
            </a:extLst>
          </p:cNvPr>
          <p:cNvGrpSpPr/>
          <p:nvPr/>
        </p:nvGrpSpPr>
        <p:grpSpPr>
          <a:xfrm>
            <a:off x="4153399" y="1954497"/>
            <a:ext cx="9225573" cy="4018345"/>
            <a:chOff x="4153399" y="1954497"/>
            <a:chExt cx="9225573" cy="4018345"/>
          </a:xfrm>
        </p:grpSpPr>
        <p:sp>
          <p:nvSpPr>
            <p:cNvPr id="193" name="사각형: 둥근 모서리 192">
              <a:extLst>
                <a:ext uri="{FF2B5EF4-FFF2-40B4-BE49-F238E27FC236}">
                  <a16:creationId xmlns:a16="http://schemas.microsoft.com/office/drawing/2014/main" id="{55E63819-F4F2-4BBE-9E5B-BB4E801AA0C1}"/>
                </a:ext>
              </a:extLst>
            </p:cNvPr>
            <p:cNvSpPr/>
            <p:nvPr/>
          </p:nvSpPr>
          <p:spPr>
            <a:xfrm>
              <a:off x="8775975" y="4916401"/>
              <a:ext cx="1695959" cy="88841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60DDB4BE-BE78-405B-9ECC-5FF94862C795}"/>
                </a:ext>
              </a:extLst>
            </p:cNvPr>
            <p:cNvGrpSpPr/>
            <p:nvPr/>
          </p:nvGrpSpPr>
          <p:grpSpPr>
            <a:xfrm>
              <a:off x="4153399" y="1954497"/>
              <a:ext cx="9225573" cy="4018345"/>
              <a:chOff x="4153399" y="1954497"/>
              <a:chExt cx="9225573" cy="4018345"/>
            </a:xfrm>
          </p:grpSpPr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F0E2F8B0-AB68-4612-8F93-A6417FE7F695}"/>
                  </a:ext>
                </a:extLst>
              </p:cNvPr>
              <p:cNvSpPr txBox="1"/>
              <p:nvPr/>
            </p:nvSpPr>
            <p:spPr>
              <a:xfrm>
                <a:off x="9767264" y="4254676"/>
                <a:ext cx="36117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버튼을 누르면 카메라의 </a:t>
                </a:r>
                <a:endParaRPr lang="en-US" altLang="ko-KR" sz="14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r>
                  <a:rPr lang="ko-KR" altLang="en-US" sz="14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영상을</a:t>
                </a:r>
                <a:r>
                  <a:rPr lang="en-US" altLang="ko-KR" sz="14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 </a:t>
                </a:r>
                <a:r>
                  <a:rPr lang="ko-KR" altLang="en-US" sz="14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실시간으로 분석</a:t>
                </a:r>
                <a:endParaRPr lang="en-US" altLang="ja-JP" sz="14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grpSp>
            <p:nvGrpSpPr>
              <p:cNvPr id="196" name="그룹 195">
                <a:extLst>
                  <a:ext uri="{FF2B5EF4-FFF2-40B4-BE49-F238E27FC236}">
                    <a16:creationId xmlns:a16="http://schemas.microsoft.com/office/drawing/2014/main" id="{0044F708-F630-495B-8A9E-31B83D7BDFA8}"/>
                  </a:ext>
                </a:extLst>
              </p:cNvPr>
              <p:cNvGrpSpPr/>
              <p:nvPr/>
            </p:nvGrpSpPr>
            <p:grpSpPr>
              <a:xfrm>
                <a:off x="4153399" y="1954497"/>
                <a:ext cx="6115426" cy="4018345"/>
                <a:chOff x="5056315" y="1852897"/>
                <a:chExt cx="6115426" cy="4018345"/>
              </a:xfrm>
            </p:grpSpPr>
            <p:sp>
              <p:nvSpPr>
                <p:cNvPr id="197" name="화살표: 오른쪽 196">
                  <a:extLst>
                    <a:ext uri="{FF2B5EF4-FFF2-40B4-BE49-F238E27FC236}">
                      <a16:creationId xmlns:a16="http://schemas.microsoft.com/office/drawing/2014/main" id="{89C5ECDD-343E-4936-AE06-CC093B2A4DA5}"/>
                    </a:ext>
                  </a:extLst>
                </p:cNvPr>
                <p:cNvSpPr/>
                <p:nvPr/>
              </p:nvSpPr>
              <p:spPr>
                <a:xfrm rot="10800000">
                  <a:off x="8885810" y="3319121"/>
                  <a:ext cx="765253" cy="160689"/>
                </a:xfrm>
                <a:prstGeom prst="rightArrow">
                  <a:avLst>
                    <a:gd name="adj1" fmla="val 44823"/>
                    <a:gd name="adj2" fmla="val 90482"/>
                  </a:avLst>
                </a:prstGeom>
                <a:solidFill>
                  <a:srgbClr val="0066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atin typeface="나눔바른펜" panose="020B0503000000000000" pitchFamily="50" charset="-127"/>
                    <a:ea typeface="나눔바른펜" panose="020B0503000000000000" pitchFamily="50" charset="-127"/>
                  </a:endParaRPr>
                </a:p>
              </p:txBody>
            </p:sp>
            <p:grpSp>
              <p:nvGrpSpPr>
                <p:cNvPr id="198" name="그룹 197">
                  <a:extLst>
                    <a:ext uri="{FF2B5EF4-FFF2-40B4-BE49-F238E27FC236}">
                      <a16:creationId xmlns:a16="http://schemas.microsoft.com/office/drawing/2014/main" id="{3C7777D9-08B0-4608-929B-AB591A01DA75}"/>
                    </a:ext>
                  </a:extLst>
                </p:cNvPr>
                <p:cNvGrpSpPr/>
                <p:nvPr/>
              </p:nvGrpSpPr>
              <p:grpSpPr>
                <a:xfrm>
                  <a:off x="9866980" y="2981812"/>
                  <a:ext cx="1101107" cy="776856"/>
                  <a:chOff x="4345482" y="8476280"/>
                  <a:chExt cx="1101107" cy="776856"/>
                </a:xfrm>
              </p:grpSpPr>
              <p:pic>
                <p:nvPicPr>
                  <p:cNvPr id="211" name="그림 210" descr="표지판, 그리기, 옅은, 시계이(가) 표시된 사진&#10;&#10;자동 생성된 설명">
                    <a:extLst>
                      <a:ext uri="{FF2B5EF4-FFF2-40B4-BE49-F238E27FC236}">
                        <a16:creationId xmlns:a16="http://schemas.microsoft.com/office/drawing/2014/main" id="{DB4B9DD3-2CFD-4CA7-AA0C-64DFF0D3F0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69733" y="8476280"/>
                    <a:ext cx="776856" cy="776856"/>
                  </a:xfrm>
                  <a:prstGeom prst="rect">
                    <a:avLst/>
                  </a:prstGeom>
                </p:spPr>
              </p:pic>
              <p:pic>
                <p:nvPicPr>
                  <p:cNvPr id="212" name="그림 211">
                    <a:extLst>
                      <a:ext uri="{FF2B5EF4-FFF2-40B4-BE49-F238E27FC236}">
                        <a16:creationId xmlns:a16="http://schemas.microsoft.com/office/drawing/2014/main" id="{32874CC7-C945-4A9C-B649-78AA158805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45482" y="8504232"/>
                    <a:ext cx="690409" cy="69040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12EDFC8E-4FEF-4534-851E-53EEF06E15AA}"/>
                    </a:ext>
                  </a:extLst>
                </p:cNvPr>
                <p:cNvSpPr txBox="1"/>
                <p:nvPr/>
              </p:nvSpPr>
              <p:spPr>
                <a:xfrm>
                  <a:off x="7846421" y="3661191"/>
                  <a:ext cx="275328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400" dirty="0">
                      <a:latin typeface="나눔바른펜" panose="020B0503000000000000" pitchFamily="50" charset="-127"/>
                      <a:ea typeface="나눔바른펜" panose="020B0503000000000000" pitchFamily="50" charset="-127"/>
                    </a:rPr>
                    <a:t>＊</a:t>
                  </a:r>
                  <a:r>
                    <a:rPr lang="ko-KR" altLang="en-US" sz="1400" dirty="0">
                      <a:latin typeface="나눔바른펜" panose="020B0503000000000000" pitchFamily="50" charset="-127"/>
                      <a:ea typeface="나눔바른펜" panose="020B0503000000000000" pitchFamily="50" charset="-127"/>
                    </a:rPr>
                    <a:t>네트워크 통신 없이 사용가능</a:t>
                  </a:r>
                  <a:endParaRPr lang="en-US" altLang="ko-KR" sz="1400" dirty="0">
                    <a:latin typeface="나눔바른펜" panose="020B0503000000000000" pitchFamily="50" charset="-127"/>
                    <a:ea typeface="나눔바른펜" panose="020B0503000000000000" pitchFamily="50" charset="-127"/>
                  </a:endParaRPr>
                </a:p>
              </p:txBody>
            </p:sp>
            <p:grpSp>
              <p:nvGrpSpPr>
                <p:cNvPr id="200" name="그룹 199">
                  <a:extLst>
                    <a:ext uri="{FF2B5EF4-FFF2-40B4-BE49-F238E27FC236}">
                      <a16:creationId xmlns:a16="http://schemas.microsoft.com/office/drawing/2014/main" id="{B5E9D2F3-DDED-4B24-91ED-CD4E5266D581}"/>
                    </a:ext>
                  </a:extLst>
                </p:cNvPr>
                <p:cNvGrpSpPr/>
                <p:nvPr/>
              </p:nvGrpSpPr>
              <p:grpSpPr>
                <a:xfrm>
                  <a:off x="9866980" y="4910029"/>
                  <a:ext cx="1304761" cy="712097"/>
                  <a:chOff x="3974637" y="4426181"/>
                  <a:chExt cx="1304761" cy="712097"/>
                </a:xfrm>
              </p:grpSpPr>
              <p:pic>
                <p:nvPicPr>
                  <p:cNvPr id="209" name="그림 208">
                    <a:extLst>
                      <a:ext uri="{FF2B5EF4-FFF2-40B4-BE49-F238E27FC236}">
                        <a16:creationId xmlns:a16="http://schemas.microsoft.com/office/drawing/2014/main" id="{E27EB71B-AEA0-4776-9FC3-FA4BB0923F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8293" t="19248" r="45465" b="14077"/>
                  <a:stretch/>
                </p:blipFill>
                <p:spPr>
                  <a:xfrm>
                    <a:off x="3974637" y="4506948"/>
                    <a:ext cx="646292" cy="554486"/>
                  </a:xfrm>
                  <a:prstGeom prst="rect">
                    <a:avLst/>
                  </a:prstGeom>
                </p:spPr>
              </p:pic>
              <p:pic>
                <p:nvPicPr>
                  <p:cNvPr id="210" name="그림 209">
                    <a:extLst>
                      <a:ext uri="{FF2B5EF4-FFF2-40B4-BE49-F238E27FC236}">
                        <a16:creationId xmlns:a16="http://schemas.microsoft.com/office/drawing/2014/main" id="{793C0F81-8D86-4753-8C73-369F8EBDDF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57796" t="19875" r="6036" b="16572"/>
                  <a:stretch/>
                </p:blipFill>
                <p:spPr>
                  <a:xfrm>
                    <a:off x="4598325" y="4426181"/>
                    <a:ext cx="681073" cy="71209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01" name="그림 200" descr="개체, 옅은이(가) 표시된 사진&#10;&#10;자동 생성된 설명">
                  <a:extLst>
                    <a:ext uri="{FF2B5EF4-FFF2-40B4-BE49-F238E27FC236}">
                      <a16:creationId xmlns:a16="http://schemas.microsoft.com/office/drawing/2014/main" id="{454B5882-6B2E-4D36-ACC4-71F3412038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92686" y="2873684"/>
                  <a:ext cx="1015884" cy="1015884"/>
                </a:xfrm>
                <a:prstGeom prst="rect">
                  <a:avLst/>
                </a:prstGeom>
              </p:spPr>
            </p:pic>
            <p:grpSp>
              <p:nvGrpSpPr>
                <p:cNvPr id="202" name="그룹 201">
                  <a:extLst>
                    <a:ext uri="{FF2B5EF4-FFF2-40B4-BE49-F238E27FC236}">
                      <a16:creationId xmlns:a16="http://schemas.microsoft.com/office/drawing/2014/main" id="{5E7597F7-4366-48AF-B246-A3F64768046D}"/>
                    </a:ext>
                  </a:extLst>
                </p:cNvPr>
                <p:cNvGrpSpPr/>
                <p:nvPr/>
              </p:nvGrpSpPr>
              <p:grpSpPr>
                <a:xfrm>
                  <a:off x="5056315" y="2208951"/>
                  <a:ext cx="3225294" cy="739698"/>
                  <a:chOff x="2675310" y="3855745"/>
                  <a:chExt cx="3018319" cy="628055"/>
                </a:xfrm>
              </p:grpSpPr>
              <p:cxnSp>
                <p:nvCxnSpPr>
                  <p:cNvPr id="206" name="직선 화살표 연결선 205">
                    <a:extLst>
                      <a:ext uri="{FF2B5EF4-FFF2-40B4-BE49-F238E27FC236}">
                        <a16:creationId xmlns:a16="http://schemas.microsoft.com/office/drawing/2014/main" id="{026FC5D1-A242-40A7-8F12-D7B887EE1C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75310" y="3855745"/>
                    <a:ext cx="10689" cy="628055"/>
                  </a:xfrm>
                  <a:prstGeom prst="straightConnector1">
                    <a:avLst/>
                  </a:prstGeom>
                  <a:ln w="57150" cmpd="sng">
                    <a:prstDash val="sysDash"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직선 화살표 연결선 206">
                    <a:extLst>
                      <a:ext uri="{FF2B5EF4-FFF2-40B4-BE49-F238E27FC236}">
                        <a16:creationId xmlns:a16="http://schemas.microsoft.com/office/drawing/2014/main" id="{E0A30D6F-EA66-49E7-BC44-0CB0F20EB5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656525" y="3855745"/>
                    <a:ext cx="10689" cy="628055"/>
                  </a:xfrm>
                  <a:prstGeom prst="straightConnector1">
                    <a:avLst/>
                  </a:prstGeom>
                  <a:ln w="57150" cmpd="sng">
                    <a:prstDash val="sysDash"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직선 연결선 207">
                    <a:extLst>
                      <a:ext uri="{FF2B5EF4-FFF2-40B4-BE49-F238E27FC236}">
                        <a16:creationId xmlns:a16="http://schemas.microsoft.com/office/drawing/2014/main" id="{246B01C4-9B6A-45DA-BB72-C3BB5D62B0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75310" y="3877441"/>
                    <a:ext cx="3018319" cy="0"/>
                  </a:xfrm>
                  <a:prstGeom prst="line">
                    <a:avLst/>
                  </a:prstGeom>
                  <a:ln w="57150"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3" name="화살표: 오른쪽 202">
                  <a:extLst>
                    <a:ext uri="{FF2B5EF4-FFF2-40B4-BE49-F238E27FC236}">
                      <a16:creationId xmlns:a16="http://schemas.microsoft.com/office/drawing/2014/main" id="{DC6DFEC4-AE23-4AA1-BC3B-E5D83ED477B4}"/>
                    </a:ext>
                  </a:extLst>
                </p:cNvPr>
                <p:cNvSpPr/>
                <p:nvPr/>
              </p:nvSpPr>
              <p:spPr>
                <a:xfrm rot="16200000">
                  <a:off x="10136735" y="4282210"/>
                  <a:ext cx="765253" cy="160689"/>
                </a:xfrm>
                <a:prstGeom prst="rightArrow">
                  <a:avLst>
                    <a:gd name="adj1" fmla="val 44823"/>
                    <a:gd name="adj2" fmla="val 90482"/>
                  </a:avLst>
                </a:prstGeom>
                <a:solidFill>
                  <a:srgbClr val="0066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나눔바른펜" panose="020B0503000000000000" pitchFamily="50" charset="-127"/>
                    <a:ea typeface="나눔바른펜" panose="020B0503000000000000" pitchFamily="50" charset="-127"/>
                  </a:endParaRPr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897891FE-03D9-48B7-B835-2DD41ED5649F}"/>
                    </a:ext>
                  </a:extLst>
                </p:cNvPr>
                <p:cNvSpPr txBox="1"/>
                <p:nvPr/>
              </p:nvSpPr>
              <p:spPr>
                <a:xfrm>
                  <a:off x="5526727" y="1852897"/>
                  <a:ext cx="2605058" cy="337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ko-KR" altLang="en-US" sz="1400" dirty="0">
                      <a:latin typeface="나눔바른펜" panose="020B0503000000000000" pitchFamily="50" charset="-127"/>
                      <a:ea typeface="나눔바른펜" panose="020B0503000000000000" pitchFamily="50" charset="-127"/>
                    </a:rPr>
                    <a:t>블루투스 연결을 통해 결과를 전달</a:t>
                  </a:r>
                </a:p>
              </p:txBody>
            </p:sp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ABCEAFD0-C977-4277-AE9A-850585EEE2E6}"/>
                    </a:ext>
                  </a:extLst>
                </p:cNvPr>
                <p:cNvSpPr/>
                <p:nvPr/>
              </p:nvSpPr>
              <p:spPr>
                <a:xfrm>
                  <a:off x="10018647" y="5563465"/>
                  <a:ext cx="1090748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sz="1400" b="1" spc="300" dirty="0">
                      <a:latin typeface="나눔바른펜" panose="020B0503000000000000" pitchFamily="50" charset="-127"/>
                      <a:ea typeface="나눔바른펜" panose="020B0503000000000000" pitchFamily="50" charset="-127"/>
                    </a:rPr>
                    <a:t>사물 인식</a:t>
                  </a:r>
                  <a:endParaRPr lang="ko-KR" altLang="en-US" sz="1400" spc="300" dirty="0">
                    <a:latin typeface="나눔바른펜" panose="020B0503000000000000" pitchFamily="50" charset="-127"/>
                    <a:ea typeface="나눔바른펜" panose="020B0503000000000000" pitchFamily="50" charset="-127"/>
                  </a:endParaRPr>
                </a:p>
              </p:txBody>
            </p:sp>
          </p:grpSp>
        </p:grp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1C7531C-331F-476F-B93B-1F039AC92702}"/>
              </a:ext>
            </a:extLst>
          </p:cNvPr>
          <p:cNvSpPr/>
          <p:nvPr/>
        </p:nvSpPr>
        <p:spPr>
          <a:xfrm>
            <a:off x="146304" y="2928523"/>
            <a:ext cx="6615240" cy="3848733"/>
          </a:xfrm>
          <a:prstGeom prst="roundRect">
            <a:avLst>
              <a:gd name="adj" fmla="val 5185"/>
            </a:avLst>
          </a:prstGeom>
          <a:noFill/>
          <a:ln w="85725">
            <a:solidFill>
              <a:srgbClr val="FF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18BB012-1B03-4F3D-86E9-3910FB7EFAEC}"/>
              </a:ext>
            </a:extLst>
          </p:cNvPr>
          <p:cNvGrpSpPr/>
          <p:nvPr/>
        </p:nvGrpSpPr>
        <p:grpSpPr>
          <a:xfrm>
            <a:off x="2496419" y="1548449"/>
            <a:ext cx="6209082" cy="3805653"/>
            <a:chOff x="2496419" y="1548449"/>
            <a:chExt cx="6209082" cy="3805653"/>
          </a:xfrm>
        </p:grpSpPr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8D9F1B55-2012-4E25-97B7-276600976FA8}"/>
                </a:ext>
              </a:extLst>
            </p:cNvPr>
            <p:cNvGrpSpPr/>
            <p:nvPr/>
          </p:nvGrpSpPr>
          <p:grpSpPr>
            <a:xfrm>
              <a:off x="2496419" y="1548449"/>
              <a:ext cx="6209082" cy="3805653"/>
              <a:chOff x="509612" y="243998"/>
              <a:chExt cx="6209082" cy="3805653"/>
            </a:xfrm>
          </p:grpSpPr>
          <p:grpSp>
            <p:nvGrpSpPr>
              <p:cNvPr id="214" name="그룹 213">
                <a:extLst>
                  <a:ext uri="{FF2B5EF4-FFF2-40B4-BE49-F238E27FC236}">
                    <a16:creationId xmlns:a16="http://schemas.microsoft.com/office/drawing/2014/main" id="{F939B62D-502C-484F-B345-1051304BFB84}"/>
                  </a:ext>
                </a:extLst>
              </p:cNvPr>
              <p:cNvGrpSpPr/>
              <p:nvPr/>
            </p:nvGrpSpPr>
            <p:grpSpPr>
              <a:xfrm>
                <a:off x="509612" y="243998"/>
                <a:ext cx="6209082" cy="3805653"/>
                <a:chOff x="441644" y="49881"/>
                <a:chExt cx="6209082" cy="3805653"/>
              </a:xfrm>
            </p:grpSpPr>
            <p:sp>
              <p:nvSpPr>
                <p:cNvPr id="216" name="화살표: 오른쪽 215">
                  <a:extLst>
                    <a:ext uri="{FF2B5EF4-FFF2-40B4-BE49-F238E27FC236}">
                      <a16:creationId xmlns:a16="http://schemas.microsoft.com/office/drawing/2014/main" id="{034BF1F6-FCDA-4876-B863-8D12AB1A338C}"/>
                    </a:ext>
                  </a:extLst>
                </p:cNvPr>
                <p:cNvSpPr/>
                <p:nvPr/>
              </p:nvSpPr>
              <p:spPr>
                <a:xfrm>
                  <a:off x="4623950" y="3377094"/>
                  <a:ext cx="1075680" cy="162552"/>
                </a:xfrm>
                <a:prstGeom prst="rightArrow">
                  <a:avLst>
                    <a:gd name="adj1" fmla="val 44823"/>
                    <a:gd name="adj2" fmla="val 90482"/>
                  </a:avLst>
                </a:prstGeom>
                <a:solidFill>
                  <a:srgbClr val="EE6D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atin typeface="나눔바른펜" panose="020B0503000000000000" pitchFamily="50" charset="-127"/>
                    <a:ea typeface="나눔바른펜" panose="020B0503000000000000" pitchFamily="50" charset="-127"/>
                  </a:endParaRPr>
                </a:p>
              </p:txBody>
            </p:sp>
            <p:grpSp>
              <p:nvGrpSpPr>
                <p:cNvPr id="217" name="그룹 216">
                  <a:extLst>
                    <a:ext uri="{FF2B5EF4-FFF2-40B4-BE49-F238E27FC236}">
                      <a16:creationId xmlns:a16="http://schemas.microsoft.com/office/drawing/2014/main" id="{60CBCBAB-DCC4-4E60-89E2-1D68C23D9B8B}"/>
                    </a:ext>
                  </a:extLst>
                </p:cNvPr>
                <p:cNvGrpSpPr/>
                <p:nvPr/>
              </p:nvGrpSpPr>
              <p:grpSpPr>
                <a:xfrm>
                  <a:off x="441644" y="49881"/>
                  <a:ext cx="6209082" cy="3805653"/>
                  <a:chOff x="441644" y="49881"/>
                  <a:chExt cx="6209082" cy="3805653"/>
                </a:xfrm>
              </p:grpSpPr>
              <p:pic>
                <p:nvPicPr>
                  <p:cNvPr id="218" name="그림 217" descr="모니터, 시계, 전화이(가) 표시된 사진&#10;&#10;자동 생성된 설명">
                    <a:extLst>
                      <a:ext uri="{FF2B5EF4-FFF2-40B4-BE49-F238E27FC236}">
                        <a16:creationId xmlns:a16="http://schemas.microsoft.com/office/drawing/2014/main" id="{C1A31D9D-D723-4B06-89CE-65D93EFBC6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3653550" y="2991771"/>
                    <a:ext cx="863763" cy="863763"/>
                  </a:xfrm>
                  <a:prstGeom prst="rect">
                    <a:avLst/>
                  </a:prstGeom>
                </p:spPr>
              </p:pic>
              <p:pic>
                <p:nvPicPr>
                  <p:cNvPr id="219" name="그림 218" descr="장난감이(가) 표시된 사진&#10;&#10;자동 생성된 설명">
                    <a:extLst>
                      <a:ext uri="{FF2B5EF4-FFF2-40B4-BE49-F238E27FC236}">
                        <a16:creationId xmlns:a16="http://schemas.microsoft.com/office/drawing/2014/main" id="{1E9186DB-5A29-4647-9EF5-5E643437D9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99828" y="2904636"/>
                    <a:ext cx="950898" cy="950898"/>
                  </a:xfrm>
                  <a:prstGeom prst="rect">
                    <a:avLst/>
                  </a:prstGeom>
                </p:spPr>
              </p:pic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1ED3FA56-D510-4C96-976E-182F71ECD358}"/>
                      </a:ext>
                    </a:extLst>
                  </p:cNvPr>
                  <p:cNvSpPr txBox="1"/>
                  <p:nvPr/>
                </p:nvSpPr>
                <p:spPr>
                  <a:xfrm>
                    <a:off x="4754012" y="3138513"/>
                    <a:ext cx="118977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rPr>
                      <a:t>음성안내</a:t>
                    </a:r>
                  </a:p>
                </p:txBody>
              </p:sp>
              <p:grpSp>
                <p:nvGrpSpPr>
                  <p:cNvPr id="221" name="그룹 220">
                    <a:extLst>
                      <a:ext uri="{FF2B5EF4-FFF2-40B4-BE49-F238E27FC236}">
                        <a16:creationId xmlns:a16="http://schemas.microsoft.com/office/drawing/2014/main" id="{CB278752-2C3A-472E-85D4-0E56ABFEF23A}"/>
                      </a:ext>
                    </a:extLst>
                  </p:cNvPr>
                  <p:cNvGrpSpPr/>
                  <p:nvPr/>
                </p:nvGrpSpPr>
                <p:grpSpPr>
                  <a:xfrm>
                    <a:off x="441644" y="49881"/>
                    <a:ext cx="5893265" cy="3140788"/>
                    <a:chOff x="441644" y="49881"/>
                    <a:chExt cx="5893265" cy="3140788"/>
                  </a:xfrm>
                </p:grpSpPr>
                <p:grpSp>
                  <p:nvGrpSpPr>
                    <p:cNvPr id="222" name="그룹 221">
                      <a:extLst>
                        <a:ext uri="{FF2B5EF4-FFF2-40B4-BE49-F238E27FC236}">
                          <a16:creationId xmlns:a16="http://schemas.microsoft.com/office/drawing/2014/main" id="{B7E27612-5C5F-42BE-AF47-CB21F7A828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68778" y="2058031"/>
                      <a:ext cx="1736804" cy="1079455"/>
                      <a:chOff x="791675" y="2136117"/>
                      <a:chExt cx="1736804" cy="1079455"/>
                    </a:xfrm>
                  </p:grpSpPr>
                  <p:pic>
                    <p:nvPicPr>
                      <p:cNvPr id="238" name="Picture 12" descr="https://lh6.googleusercontent.com/ncV5vxUB9bg5nyOLwM873J9kCjtRMfdEeVNkHMId9Q3rM5qnEimag7s5sfVlIASayRuBpsHnHXqJ5Wp24hDVM_WNwnCrRypNJUbj-wBCtqCewuT7mK4d3J3ZefJ3d3CUMAKB6h3BKXI">
                        <a:extLst>
                          <a:ext uri="{FF2B5EF4-FFF2-40B4-BE49-F238E27FC236}">
                            <a16:creationId xmlns:a16="http://schemas.microsoft.com/office/drawing/2014/main" id="{71C35577-C91B-499B-A1F9-8AFC45CEA4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824" y="2478461"/>
                        <a:ext cx="1202655" cy="7371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39" name="그림 238" descr="건물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A75011A0-4A13-4532-A711-94EE724839B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91675" y="2136117"/>
                        <a:ext cx="912349" cy="912349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23" name="화살표: 오른쪽 222">
                      <a:extLst>
                        <a:ext uri="{FF2B5EF4-FFF2-40B4-BE49-F238E27FC236}">
                          <a16:creationId xmlns:a16="http://schemas.microsoft.com/office/drawing/2014/main" id="{7B2F1996-8B6C-43CD-BFE1-4BA8EA826E61}"/>
                        </a:ext>
                      </a:extLst>
                    </p:cNvPr>
                    <p:cNvSpPr/>
                    <p:nvPr/>
                  </p:nvSpPr>
                  <p:spPr>
                    <a:xfrm rot="9098191">
                      <a:off x="2492339" y="1247697"/>
                      <a:ext cx="902873" cy="164485"/>
                    </a:xfrm>
                    <a:prstGeom prst="rightArrow">
                      <a:avLst>
                        <a:gd name="adj1" fmla="val 44823"/>
                        <a:gd name="adj2" fmla="val 90482"/>
                      </a:avLst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p:txBody>
                </p:sp>
                <p:grpSp>
                  <p:nvGrpSpPr>
                    <p:cNvPr id="224" name="그룹 223">
                      <a:extLst>
                        <a:ext uri="{FF2B5EF4-FFF2-40B4-BE49-F238E27FC236}">
                          <a16:creationId xmlns:a16="http://schemas.microsoft.com/office/drawing/2014/main" id="{F0D1B393-4105-4AA2-A591-51C6BF77B2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05571" y="49881"/>
                      <a:ext cx="3829338" cy="1412892"/>
                      <a:chOff x="2456698" y="12971"/>
                      <a:chExt cx="3829338" cy="1412892"/>
                    </a:xfrm>
                  </p:grpSpPr>
                  <p:sp>
                    <p:nvSpPr>
                      <p:cNvPr id="227" name="직사각형 226">
                        <a:extLst>
                          <a:ext uri="{FF2B5EF4-FFF2-40B4-BE49-F238E27FC236}">
                            <a16:creationId xmlns:a16="http://schemas.microsoft.com/office/drawing/2014/main" id="{55FA707B-C913-4AEA-808F-30CEF03481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56698" y="12971"/>
                        <a:ext cx="3429000" cy="523220"/>
                      </a:xfrm>
                      <a:prstGeom prst="rect">
                        <a:avLst/>
                      </a:prstGeom>
                    </p:spPr>
                    <p:txBody>
                      <a:bodyPr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400" dirty="0">
                            <a:latin typeface="나눔바른펜" panose="020B0503000000000000" pitchFamily="50" charset="-127"/>
                            <a:ea typeface="나눔바른펜" panose="020B0503000000000000" pitchFamily="50" charset="-127"/>
                          </a:rPr>
                          <a:t>웹을 통해 지도</a:t>
                        </a:r>
                        <a:endParaRPr lang="en-US" altLang="ko-KR" sz="14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endParaRPr>
                      </a:p>
                      <a:p>
                        <a:pPr algn="ctr"/>
                        <a:r>
                          <a:rPr lang="ko-KR" altLang="en-US" sz="1400" dirty="0">
                            <a:latin typeface="나눔바른펜" panose="020B0503000000000000" pitchFamily="50" charset="-127"/>
                            <a:ea typeface="나눔바른펜" panose="020B0503000000000000" pitchFamily="50" charset="-127"/>
                          </a:rPr>
                          <a:t>데이터를 관리</a:t>
                        </a:r>
                      </a:p>
                    </p:txBody>
                  </p:sp>
                  <p:grpSp>
                    <p:nvGrpSpPr>
                      <p:cNvPr id="228" name="그룹 227">
                        <a:extLst>
                          <a:ext uri="{FF2B5EF4-FFF2-40B4-BE49-F238E27FC236}">
                            <a16:creationId xmlns:a16="http://schemas.microsoft.com/office/drawing/2014/main" id="{F517AEDF-28A8-4D35-84FB-D4457E37F6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83849" y="82739"/>
                        <a:ext cx="3002187" cy="1343124"/>
                        <a:chOff x="3283849" y="82739"/>
                        <a:chExt cx="3002187" cy="1343124"/>
                      </a:xfrm>
                    </p:grpSpPr>
                    <p:pic>
                      <p:nvPicPr>
                        <p:cNvPr id="229" name="Picture 2" descr="laravel 이미지 검색결과">
                          <a:extLst>
                            <a:ext uri="{FF2B5EF4-FFF2-40B4-BE49-F238E27FC236}">
                              <a16:creationId xmlns:a16="http://schemas.microsoft.com/office/drawing/2014/main" id="{24A31CCD-498D-46A2-B7FA-BCC89B140E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3849" y="497714"/>
                          <a:ext cx="928149" cy="9281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grpSp>
                      <p:nvGrpSpPr>
                        <p:cNvPr id="230" name="그룹 229">
                          <a:extLst>
                            <a:ext uri="{FF2B5EF4-FFF2-40B4-BE49-F238E27FC236}">
                              <a16:creationId xmlns:a16="http://schemas.microsoft.com/office/drawing/2014/main" id="{2C6CA0DA-50D3-4A4F-82C1-FF7752BFF64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775321" y="82739"/>
                          <a:ext cx="2510715" cy="1104734"/>
                          <a:chOff x="3775321" y="82739"/>
                          <a:chExt cx="2510715" cy="1104734"/>
                        </a:xfrm>
                      </p:grpSpPr>
                      <p:pic>
                        <p:nvPicPr>
                          <p:cNvPr id="231" name="그림 230" descr="그리기이(가) 표시된 사진&#10;&#10;자동 생성된 설명">
                            <a:extLst>
                              <a:ext uri="{FF2B5EF4-FFF2-40B4-BE49-F238E27FC236}">
                                <a16:creationId xmlns:a16="http://schemas.microsoft.com/office/drawing/2014/main" id="{F65C8491-4DCF-45B0-AFBC-FA355ECB9DA8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557864" y="414854"/>
                            <a:ext cx="728172" cy="728172"/>
                          </a:xfrm>
                          <a:prstGeom prst="rect">
                            <a:avLst/>
                          </a:prstGeom>
                        </p:spPr>
                      </p:pic>
                      <p:grpSp>
                        <p:nvGrpSpPr>
                          <p:cNvPr id="232" name="그룹 231">
                            <a:extLst>
                              <a:ext uri="{FF2B5EF4-FFF2-40B4-BE49-F238E27FC236}">
                                <a16:creationId xmlns:a16="http://schemas.microsoft.com/office/drawing/2014/main" id="{CA2AE207-DD42-4016-8C3C-660DDEADCF5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775321" y="82739"/>
                            <a:ext cx="2147056" cy="1104734"/>
                            <a:chOff x="3596194" y="1334247"/>
                            <a:chExt cx="2147056" cy="1104734"/>
                          </a:xfrm>
                        </p:grpSpPr>
                        <p:sp>
                          <p:nvSpPr>
                            <p:cNvPr id="236" name="타원 64">
                              <a:extLst>
                                <a:ext uri="{FF2B5EF4-FFF2-40B4-BE49-F238E27FC236}">
                                  <a16:creationId xmlns:a16="http://schemas.microsoft.com/office/drawing/2014/main" id="{74B25C60-87A9-4620-8B6C-AA42768279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3172229">
                              <a:off x="5588699" y="1363362"/>
                              <a:ext cx="183665" cy="125436"/>
                            </a:xfrm>
                            <a:custGeom>
                              <a:avLst/>
                              <a:gdLst>
                                <a:gd name="connsiteX0" fmla="*/ 0 w 190692"/>
                                <a:gd name="connsiteY0" fmla="*/ 81237 h 162474"/>
                                <a:gd name="connsiteX1" fmla="*/ 95346 w 190692"/>
                                <a:gd name="connsiteY1" fmla="*/ 0 h 162474"/>
                                <a:gd name="connsiteX2" fmla="*/ 190692 w 190692"/>
                                <a:gd name="connsiteY2" fmla="*/ 81237 h 162474"/>
                                <a:gd name="connsiteX3" fmla="*/ 95346 w 190692"/>
                                <a:gd name="connsiteY3" fmla="*/ 162474 h 162474"/>
                                <a:gd name="connsiteX4" fmla="*/ 0 w 190692"/>
                                <a:gd name="connsiteY4" fmla="*/ 81237 h 162474"/>
                                <a:gd name="connsiteX0" fmla="*/ 58 w 190750"/>
                                <a:gd name="connsiteY0" fmla="*/ 81237 h 110128"/>
                                <a:gd name="connsiteX1" fmla="*/ 95404 w 190750"/>
                                <a:gd name="connsiteY1" fmla="*/ 0 h 110128"/>
                                <a:gd name="connsiteX2" fmla="*/ 190750 w 190750"/>
                                <a:gd name="connsiteY2" fmla="*/ 81237 h 110128"/>
                                <a:gd name="connsiteX3" fmla="*/ 106834 w 190750"/>
                                <a:gd name="connsiteY3" fmla="*/ 105324 h 110128"/>
                                <a:gd name="connsiteX4" fmla="*/ 58 w 190750"/>
                                <a:gd name="connsiteY4" fmla="*/ 81237 h 110128"/>
                                <a:gd name="connsiteX0" fmla="*/ 48 w 190740"/>
                                <a:gd name="connsiteY0" fmla="*/ 81237 h 97900"/>
                                <a:gd name="connsiteX1" fmla="*/ 95394 w 190740"/>
                                <a:gd name="connsiteY1" fmla="*/ 0 h 97900"/>
                                <a:gd name="connsiteX2" fmla="*/ 190740 w 190740"/>
                                <a:gd name="connsiteY2" fmla="*/ 81237 h 97900"/>
                                <a:gd name="connsiteX3" fmla="*/ 105675 w 190740"/>
                                <a:gd name="connsiteY3" fmla="*/ 66159 h 97900"/>
                                <a:gd name="connsiteX4" fmla="*/ 48 w 190740"/>
                                <a:gd name="connsiteY4" fmla="*/ 81237 h 97900"/>
                                <a:gd name="connsiteX0" fmla="*/ 59 w 190751"/>
                                <a:gd name="connsiteY0" fmla="*/ 81237 h 100921"/>
                                <a:gd name="connsiteX1" fmla="*/ 95405 w 190751"/>
                                <a:gd name="connsiteY1" fmla="*/ 0 h 100921"/>
                                <a:gd name="connsiteX2" fmla="*/ 190751 w 190751"/>
                                <a:gd name="connsiteY2" fmla="*/ 81237 h 100921"/>
                                <a:gd name="connsiteX3" fmla="*/ 106862 w 190751"/>
                                <a:gd name="connsiteY3" fmla="*/ 80236 h 100921"/>
                                <a:gd name="connsiteX4" fmla="*/ 59 w 190751"/>
                                <a:gd name="connsiteY4" fmla="*/ 81237 h 100921"/>
                                <a:gd name="connsiteX0" fmla="*/ 140 w 190832"/>
                                <a:gd name="connsiteY0" fmla="*/ 81237 h 100207"/>
                                <a:gd name="connsiteX1" fmla="*/ 95486 w 190832"/>
                                <a:gd name="connsiteY1" fmla="*/ 0 h 100207"/>
                                <a:gd name="connsiteX2" fmla="*/ 190832 w 190832"/>
                                <a:gd name="connsiteY2" fmla="*/ 81237 h 100207"/>
                                <a:gd name="connsiteX3" fmla="*/ 113533 w 190832"/>
                                <a:gd name="connsiteY3" fmla="*/ 77308 h 100207"/>
                                <a:gd name="connsiteX4" fmla="*/ 140 w 190832"/>
                                <a:gd name="connsiteY4" fmla="*/ 81237 h 100207"/>
                                <a:gd name="connsiteX0" fmla="*/ 137 w 190829"/>
                                <a:gd name="connsiteY0" fmla="*/ 81237 h 100808"/>
                                <a:gd name="connsiteX1" fmla="*/ 95483 w 190829"/>
                                <a:gd name="connsiteY1" fmla="*/ 0 h 100808"/>
                                <a:gd name="connsiteX2" fmla="*/ 190829 w 190829"/>
                                <a:gd name="connsiteY2" fmla="*/ 81237 h 100808"/>
                                <a:gd name="connsiteX3" fmla="*/ 113251 w 190829"/>
                                <a:gd name="connsiteY3" fmla="*/ 79789 h 100808"/>
                                <a:gd name="connsiteX4" fmla="*/ 137 w 190829"/>
                                <a:gd name="connsiteY4" fmla="*/ 81237 h 100808"/>
                                <a:gd name="connsiteX0" fmla="*/ 315 w 191402"/>
                                <a:gd name="connsiteY0" fmla="*/ 50592 h 70163"/>
                                <a:gd name="connsiteX1" fmla="*/ 146054 w 191402"/>
                                <a:gd name="connsiteY1" fmla="*/ 0 h 70163"/>
                                <a:gd name="connsiteX2" fmla="*/ 191007 w 191402"/>
                                <a:gd name="connsiteY2" fmla="*/ 50592 h 70163"/>
                                <a:gd name="connsiteX3" fmla="*/ 113429 w 191402"/>
                                <a:gd name="connsiteY3" fmla="*/ 49144 h 70163"/>
                                <a:gd name="connsiteX4" fmla="*/ 315 w 191402"/>
                                <a:gd name="connsiteY4" fmla="*/ 50592 h 70163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91402" h="70163">
                                  <a:moveTo>
                                    <a:pt x="315" y="50592"/>
                                  </a:moveTo>
                                  <a:cubicBezTo>
                                    <a:pt x="5752" y="42401"/>
                                    <a:pt x="93396" y="0"/>
                                    <a:pt x="146054" y="0"/>
                                  </a:cubicBezTo>
                                  <a:cubicBezTo>
                                    <a:pt x="198712" y="0"/>
                                    <a:pt x="191007" y="5726"/>
                                    <a:pt x="191007" y="50592"/>
                                  </a:cubicBezTo>
                                  <a:cubicBezTo>
                                    <a:pt x="191007" y="95458"/>
                                    <a:pt x="166087" y="49144"/>
                                    <a:pt x="113429" y="49144"/>
                                  </a:cubicBezTo>
                                  <a:cubicBezTo>
                                    <a:pt x="60771" y="49144"/>
                                    <a:pt x="-5122" y="58783"/>
                                    <a:pt x="315" y="50592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 b="1" dirty="0">
                                <a:latin typeface="나눔바른펜" panose="020B0503000000000000" pitchFamily="50" charset="-127"/>
                                <a:ea typeface="나눔바른펜" panose="020B0503000000000000" pitchFamily="50" charset="-127"/>
                              </a:endParaRPr>
                            </a:p>
                          </p:txBody>
                        </p:sp>
                        <p:pic>
                          <p:nvPicPr>
                            <p:cNvPr id="237" name="그림 236" descr="개체, 시계, 테이블이(가) 표시된 사진&#10;&#10;자동 생성된 설명">
                              <a:extLst>
                                <a:ext uri="{FF2B5EF4-FFF2-40B4-BE49-F238E27FC236}">
                                  <a16:creationId xmlns:a16="http://schemas.microsoft.com/office/drawing/2014/main" id="{1DED05B0-F25F-42D9-80FD-12B8BB900F6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96194" y="1734970"/>
                              <a:ext cx="704011" cy="704011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sp>
                        <p:nvSpPr>
                          <p:cNvPr id="233" name="화살표: 오른쪽 232">
                            <a:extLst>
                              <a:ext uri="{FF2B5EF4-FFF2-40B4-BE49-F238E27FC236}">
                                <a16:creationId xmlns:a16="http://schemas.microsoft.com/office/drawing/2014/main" id="{21698D1B-2286-44EB-B008-051E1BEE4E1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0800000">
                            <a:off x="4551863" y="757280"/>
                            <a:ext cx="902873" cy="164485"/>
                          </a:xfrm>
                          <a:prstGeom prst="rightArrow">
                            <a:avLst>
                              <a:gd name="adj1" fmla="val 44823"/>
                              <a:gd name="adj2" fmla="val 90482"/>
                            </a:avLst>
                          </a:prstGeom>
                          <a:solidFill>
                            <a:srgbClr val="7C5D9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b="1" dirty="0">
                              <a:latin typeface="나눔바른펜" panose="020B0503000000000000" pitchFamily="50" charset="-127"/>
                              <a:ea typeface="나눔바른펜" panose="020B0503000000000000" pitchFamily="50" charset="-127"/>
                            </a:endParaRPr>
                          </a:p>
                        </p:txBody>
                      </p:sp>
                      <p:sp>
                        <p:nvSpPr>
                          <p:cNvPr id="234" name="직사각형 233">
                            <a:extLst>
                              <a:ext uri="{FF2B5EF4-FFF2-40B4-BE49-F238E27FC236}">
                                <a16:creationId xmlns:a16="http://schemas.microsoft.com/office/drawing/2014/main" id="{453546B0-7CFA-4FF5-94D1-F3EB596178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22326" y="540912"/>
                            <a:ext cx="613599" cy="39173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b="1">
                              <a:latin typeface="나눔바른펜" panose="020B0503000000000000" pitchFamily="50" charset="-127"/>
                              <a:ea typeface="나눔바른펜" panose="020B0503000000000000" pitchFamily="50" charset="-127"/>
                            </a:endParaRPr>
                          </a:p>
                        </p:txBody>
                      </p:sp>
                      <p:pic>
                        <p:nvPicPr>
                          <p:cNvPr id="235" name="Picture 4" descr="AWS ICON 이미지 검색결과">
                            <a:extLst>
                              <a:ext uri="{FF2B5EF4-FFF2-40B4-BE49-F238E27FC236}">
                                <a16:creationId xmlns:a16="http://schemas.microsoft.com/office/drawing/2014/main" id="{4590E6F2-005D-4C1C-805E-0005FEB7820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9092" y="562565"/>
                            <a:ext cx="598933" cy="3708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</p:grpSp>
                </p:grpSp>
                <p:sp>
                  <p:nvSpPr>
                    <p:cNvPr id="225" name="화살표: 오른쪽 224">
                      <a:extLst>
                        <a:ext uri="{FF2B5EF4-FFF2-40B4-BE49-F238E27FC236}">
                          <a16:creationId xmlns:a16="http://schemas.microsoft.com/office/drawing/2014/main" id="{B73A2F10-A4D9-414B-9674-9DC9649E9EDB}"/>
                        </a:ext>
                      </a:extLst>
                    </p:cNvPr>
                    <p:cNvSpPr/>
                    <p:nvPr/>
                  </p:nvSpPr>
                  <p:spPr>
                    <a:xfrm rot="1233266">
                      <a:off x="2869784" y="3029980"/>
                      <a:ext cx="765253" cy="160689"/>
                    </a:xfrm>
                    <a:prstGeom prst="rightArrow">
                      <a:avLst>
                        <a:gd name="adj1" fmla="val 44823"/>
                        <a:gd name="adj2" fmla="val 90482"/>
                      </a:avLst>
                    </a:prstGeom>
                    <a:solidFill>
                      <a:srgbClr val="EE6D8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p:txBody>
                </p:sp>
                <p:sp>
                  <p:nvSpPr>
                    <p:cNvPr id="226" name="TextBox 225">
                      <a:extLst>
                        <a:ext uri="{FF2B5EF4-FFF2-40B4-BE49-F238E27FC236}">
                          <a16:creationId xmlns:a16="http://schemas.microsoft.com/office/drawing/2014/main" id="{A68835DD-DEB2-48D1-9FEE-BD3FE3EE54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644" y="1661853"/>
                      <a:ext cx="331218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4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횡단보도</a:t>
                      </a:r>
                      <a:r>
                        <a:rPr lang="en-US" altLang="ko-KR" sz="14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버스 정류장의 위치 등을 추가로 안내</a:t>
                      </a:r>
                    </a:p>
                  </p:txBody>
                </p:sp>
              </p:grpSp>
            </p:grpSp>
          </p:grpSp>
          <p:sp>
            <p:nvSpPr>
              <p:cNvPr id="215" name="사각형: 둥근 모서리 214">
                <a:extLst>
                  <a:ext uri="{FF2B5EF4-FFF2-40B4-BE49-F238E27FC236}">
                    <a16:creationId xmlns:a16="http://schemas.microsoft.com/office/drawing/2014/main" id="{1D86E3F8-CD5E-47D7-B5A3-D8E5115416CC}"/>
                  </a:ext>
                </a:extLst>
              </p:cNvPr>
              <p:cNvSpPr/>
              <p:nvPr/>
            </p:nvSpPr>
            <p:spPr>
              <a:xfrm>
                <a:off x="930920" y="2226341"/>
                <a:ext cx="1935121" cy="1300058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3F7B2844-A43A-434D-AE31-39CFDA431E4A}"/>
                </a:ext>
              </a:extLst>
            </p:cNvPr>
            <p:cNvSpPr txBox="1"/>
            <p:nvPr/>
          </p:nvSpPr>
          <p:spPr>
            <a:xfrm>
              <a:off x="3420039" y="4706027"/>
              <a:ext cx="9123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spc="3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길안내</a:t>
              </a:r>
              <a:endParaRPr lang="ko-KR" altLang="en-US" sz="1400" spc="3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241" name="사각형: 둥근 모서리 240">
            <a:extLst>
              <a:ext uri="{FF2B5EF4-FFF2-40B4-BE49-F238E27FC236}">
                <a16:creationId xmlns:a16="http://schemas.microsoft.com/office/drawing/2014/main" id="{E09018B0-2DD0-4FAD-952C-67AA8C90D458}"/>
              </a:ext>
            </a:extLst>
          </p:cNvPr>
          <p:cNvSpPr/>
          <p:nvPr/>
        </p:nvSpPr>
        <p:spPr>
          <a:xfrm>
            <a:off x="5083014" y="2574095"/>
            <a:ext cx="6490104" cy="3665892"/>
          </a:xfrm>
          <a:prstGeom prst="roundRect">
            <a:avLst>
              <a:gd name="adj" fmla="val 5185"/>
            </a:avLst>
          </a:prstGeom>
          <a:noFill/>
          <a:ln w="85725">
            <a:solidFill>
              <a:srgbClr val="FF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00572B0-3AF8-4033-8C74-15D1366ACA2B}"/>
              </a:ext>
            </a:extLst>
          </p:cNvPr>
          <p:cNvSpPr txBox="1"/>
          <p:nvPr/>
        </p:nvSpPr>
        <p:spPr>
          <a:xfrm>
            <a:off x="11558755" y="136602"/>
            <a:ext cx="942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2F5597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574682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16264 -0.1895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38" y="-9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41" grpId="0" animBg="1"/>
      <p:bldP spid="24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042315D-E941-414A-8D18-53B950C02625}"/>
              </a:ext>
            </a:extLst>
          </p:cNvPr>
          <p:cNvSpPr txBox="1"/>
          <p:nvPr/>
        </p:nvSpPr>
        <p:spPr>
          <a:xfrm>
            <a:off x="811269" y="961558"/>
            <a:ext cx="2416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Server</a:t>
            </a:r>
            <a:endParaRPr lang="ko-KR" altLang="en-US" sz="32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5139528-4F25-40D9-B707-E352C09CB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25" y="1457819"/>
            <a:ext cx="1732840" cy="10502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376A6B6-F729-4B2B-BA4F-10FC2623D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8" y="2887888"/>
            <a:ext cx="1679838" cy="12598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F55C768-719A-4981-9EE9-F6EBF49E4D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40" y="4780236"/>
            <a:ext cx="2198417" cy="11369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0F92B38-30BD-47DD-82FC-352E72DECE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37" y="2622251"/>
            <a:ext cx="2533641" cy="12668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960C0D8-6ACC-48AA-83CF-8CAE80EB4F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0" t="21966" r="22843" b="24646"/>
          <a:stretch/>
        </p:blipFill>
        <p:spPr>
          <a:xfrm>
            <a:off x="4593738" y="1610828"/>
            <a:ext cx="2533641" cy="92925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38D10C2-C31B-462E-AE07-471A7B0860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632" y="1877880"/>
            <a:ext cx="1256682" cy="130295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795EBA6-9621-45D6-9C50-5F425E00EA87}"/>
              </a:ext>
            </a:extLst>
          </p:cNvPr>
          <p:cNvSpPr txBox="1"/>
          <p:nvPr/>
        </p:nvSpPr>
        <p:spPr>
          <a:xfrm>
            <a:off x="5315965" y="921344"/>
            <a:ext cx="1251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Client</a:t>
            </a:r>
            <a:endParaRPr lang="ko-KR" altLang="en-US" sz="32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E85A80-26E3-4E98-BA98-98627D6694A2}"/>
              </a:ext>
            </a:extLst>
          </p:cNvPr>
          <p:cNvSpPr txBox="1"/>
          <p:nvPr/>
        </p:nvSpPr>
        <p:spPr>
          <a:xfrm>
            <a:off x="8871012" y="1001807"/>
            <a:ext cx="1979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Hardware</a:t>
            </a:r>
            <a:endParaRPr lang="ko-KR" altLang="en-US" sz="32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5295766-DBCF-45B8-A463-991DA8530C8C}"/>
              </a:ext>
            </a:extLst>
          </p:cNvPr>
          <p:cNvSpPr/>
          <p:nvPr/>
        </p:nvSpPr>
        <p:spPr>
          <a:xfrm>
            <a:off x="643407" y="1487486"/>
            <a:ext cx="2773804" cy="26440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265FBCB-52F4-4162-9FB9-75AC62619DD1}"/>
              </a:ext>
            </a:extLst>
          </p:cNvPr>
          <p:cNvSpPr/>
          <p:nvPr/>
        </p:nvSpPr>
        <p:spPr>
          <a:xfrm>
            <a:off x="4416602" y="1487484"/>
            <a:ext cx="2896773" cy="469787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50AA3FF-85AF-49F8-87A2-08BCBBA76AB4}"/>
              </a:ext>
            </a:extLst>
          </p:cNvPr>
          <p:cNvSpPr/>
          <p:nvPr/>
        </p:nvSpPr>
        <p:spPr>
          <a:xfrm>
            <a:off x="8312766" y="1552826"/>
            <a:ext cx="3096190" cy="19906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5B86337-95B6-4343-88FB-D9E15AF7F70B}"/>
              </a:ext>
            </a:extLst>
          </p:cNvPr>
          <p:cNvSpPr/>
          <p:nvPr/>
        </p:nvSpPr>
        <p:spPr>
          <a:xfrm>
            <a:off x="8312766" y="4395471"/>
            <a:ext cx="3096190" cy="165700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4060C9-6C51-43BD-BE79-FD6F95950934}"/>
              </a:ext>
            </a:extLst>
          </p:cNvPr>
          <p:cNvSpPr txBox="1"/>
          <p:nvPr/>
        </p:nvSpPr>
        <p:spPr>
          <a:xfrm>
            <a:off x="8040337" y="3832548"/>
            <a:ext cx="3735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Machine Learning</a:t>
            </a:r>
            <a:endParaRPr lang="ko-KR" altLang="en-US" sz="32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7" name="그림 6" descr="바퀴이(가) 표시된 사진&#10;&#10;자동 생성된 설명">
            <a:extLst>
              <a:ext uri="{FF2B5EF4-FFF2-40B4-BE49-F238E27FC236}">
                <a16:creationId xmlns:a16="http://schemas.microsoft.com/office/drawing/2014/main" id="{072955F8-C286-4C18-B6D0-86560A678B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711" y="2264980"/>
            <a:ext cx="1371847" cy="42370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6828E5F-DF40-4C01-BD5E-7274284DA20C}"/>
              </a:ext>
            </a:extLst>
          </p:cNvPr>
          <p:cNvSpPr txBox="1"/>
          <p:nvPr/>
        </p:nvSpPr>
        <p:spPr>
          <a:xfrm>
            <a:off x="840721" y="4070186"/>
            <a:ext cx="2198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Database</a:t>
            </a:r>
            <a:endParaRPr lang="ko-KR" altLang="en-US" sz="32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68E3E65-95E6-4432-A981-CD0670A1B584}"/>
              </a:ext>
            </a:extLst>
          </p:cNvPr>
          <p:cNvSpPr/>
          <p:nvPr/>
        </p:nvSpPr>
        <p:spPr>
          <a:xfrm>
            <a:off x="602822" y="4586482"/>
            <a:ext cx="2814389" cy="154820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테이블, 그리기이(가) 표시된 사진&#10;&#10;자동 생성된 설명">
            <a:extLst>
              <a:ext uri="{FF2B5EF4-FFF2-40B4-BE49-F238E27FC236}">
                <a16:creationId xmlns:a16="http://schemas.microsoft.com/office/drawing/2014/main" id="{FC69081B-19AA-4A97-97B1-F55A2B9467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104" y="5113494"/>
            <a:ext cx="2528990" cy="823162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D8979B3-0A7D-4C22-9D6E-2913C1567F43}"/>
              </a:ext>
            </a:extLst>
          </p:cNvPr>
          <p:cNvGrpSpPr/>
          <p:nvPr/>
        </p:nvGrpSpPr>
        <p:grpSpPr>
          <a:xfrm>
            <a:off x="4430212" y="4044682"/>
            <a:ext cx="2896773" cy="913202"/>
            <a:chOff x="4647613" y="5202799"/>
            <a:chExt cx="2896773" cy="91320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91DAC62-97BA-4423-902B-35AC843BF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412" y="5202799"/>
              <a:ext cx="1796739" cy="41571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6E1F18-A831-4A2E-804F-DD209480CCF2}"/>
                </a:ext>
              </a:extLst>
            </p:cNvPr>
            <p:cNvSpPr txBox="1"/>
            <p:nvPr/>
          </p:nvSpPr>
          <p:spPr>
            <a:xfrm>
              <a:off x="4647613" y="5592781"/>
              <a:ext cx="28967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Selawik Light" panose="020B0502040204020203" pitchFamily="34" charset="0"/>
                  <a:ea typeface="DengXian" panose="02010600030101010101" pitchFamily="2" charset="-122"/>
                </a:rPr>
                <a:t>Text-to-Speech</a:t>
              </a:r>
              <a:endParaRPr lang="ko-KR" altLang="en-US" sz="2800" b="1" dirty="0">
                <a:latin typeface="Selawik Light" panose="020B0502040204020203" pitchFamily="34" charset="0"/>
              </a:endParaRPr>
            </a:p>
          </p:txBody>
        </p:sp>
      </p:grpSp>
      <p:sp>
        <p:nvSpPr>
          <p:cNvPr id="32" name="직각 삼각형 31">
            <a:extLst>
              <a:ext uri="{FF2B5EF4-FFF2-40B4-BE49-F238E27FC236}">
                <a16:creationId xmlns:a16="http://schemas.microsoft.com/office/drawing/2014/main" id="{713E1B07-75C4-45B5-ADA6-3150DA4B965B}"/>
              </a:ext>
            </a:extLst>
          </p:cNvPr>
          <p:cNvSpPr/>
          <p:nvPr/>
        </p:nvSpPr>
        <p:spPr>
          <a:xfrm rot="5400000">
            <a:off x="144350" y="130507"/>
            <a:ext cx="752544" cy="748636"/>
          </a:xfrm>
          <a:prstGeom prst="rtTriangle">
            <a:avLst/>
          </a:prstGeom>
          <a:gradFill>
            <a:gsLst>
              <a:gs pos="0">
                <a:srgbClr val="93D1DC"/>
              </a:gs>
              <a:gs pos="72000">
                <a:srgbClr val="5190C5"/>
              </a:gs>
              <a:gs pos="100000">
                <a:srgbClr val="31798F"/>
              </a:gs>
            </a:gsLst>
            <a:lin ang="5400000" scaled="1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9DBD9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94525C5-D7C9-44C7-80C4-ED7A5F74E71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7" t="22243" r="7260" b="36575"/>
          <a:stretch/>
        </p:blipFill>
        <p:spPr>
          <a:xfrm>
            <a:off x="8591108" y="4399100"/>
            <a:ext cx="2539504" cy="707411"/>
          </a:xfrm>
          <a:prstGeom prst="rect">
            <a:avLst/>
          </a:prstGeom>
        </p:spPr>
      </p:pic>
      <p:pic>
        <p:nvPicPr>
          <p:cNvPr id="61" name="그림 60" descr="그리기이(가) 표시된 사진&#10;&#10;자동 생성된 설명">
            <a:extLst>
              <a:ext uri="{FF2B5EF4-FFF2-40B4-BE49-F238E27FC236}">
                <a16:creationId xmlns:a16="http://schemas.microsoft.com/office/drawing/2014/main" id="{5100702C-3DD2-4B89-AC0B-66C0282859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89" y="6134688"/>
            <a:ext cx="1609511" cy="64380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97B43CA-8AB3-4EC2-83B8-EAABF718B672}"/>
              </a:ext>
            </a:extLst>
          </p:cNvPr>
          <p:cNvSpPr txBox="1"/>
          <p:nvPr/>
        </p:nvSpPr>
        <p:spPr>
          <a:xfrm>
            <a:off x="602917" y="357877"/>
            <a:ext cx="295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300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주요기술</a:t>
            </a:r>
          </a:p>
        </p:txBody>
      </p:sp>
      <p:pic>
        <p:nvPicPr>
          <p:cNvPr id="51" name="Picture 14">
            <a:extLst>
              <a:ext uri="{FF2B5EF4-FFF2-40B4-BE49-F238E27FC236}">
                <a16:creationId xmlns:a16="http://schemas.microsoft.com/office/drawing/2014/main" id="{8D22E4A8-0C55-4152-9EA5-8FA29E0C3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664" y="2028960"/>
            <a:ext cx="1456820" cy="14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옅은, 그리기이(가) 표시된 사진&#10;&#10;자동 생성된 설명">
            <a:extLst>
              <a:ext uri="{FF2B5EF4-FFF2-40B4-BE49-F238E27FC236}">
                <a16:creationId xmlns:a16="http://schemas.microsoft.com/office/drawing/2014/main" id="{99236D6B-3CE8-4118-983D-E44E732A78D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973" y="5149933"/>
            <a:ext cx="1728137" cy="767297"/>
          </a:xfrm>
          <a:prstGeom prst="rect">
            <a:avLst/>
          </a:prstGeom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8DFA78FC-B3C5-4C10-91F4-16B129E7949B}"/>
              </a:ext>
            </a:extLst>
          </p:cNvPr>
          <p:cNvGrpSpPr/>
          <p:nvPr/>
        </p:nvGrpSpPr>
        <p:grpSpPr>
          <a:xfrm>
            <a:off x="7832317" y="136602"/>
            <a:ext cx="4008442" cy="736443"/>
            <a:chOff x="7832317" y="136602"/>
            <a:chExt cx="4008442" cy="736443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E4C1FFB3-BDC6-4834-BC5B-E402BDD15C8B}"/>
                </a:ext>
              </a:extLst>
            </p:cNvPr>
            <p:cNvGrpSpPr/>
            <p:nvPr/>
          </p:nvGrpSpPr>
          <p:grpSpPr>
            <a:xfrm>
              <a:off x="7832317" y="168500"/>
              <a:ext cx="4008442" cy="410740"/>
              <a:chOff x="3736328" y="195441"/>
              <a:chExt cx="8043274" cy="711769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B6D9AFBF-59A2-44A7-81B1-BF9053A8ECB4}"/>
                  </a:ext>
                </a:extLst>
              </p:cNvPr>
              <p:cNvGrpSpPr/>
              <p:nvPr/>
            </p:nvGrpSpPr>
            <p:grpSpPr>
              <a:xfrm>
                <a:off x="3986128" y="603194"/>
                <a:ext cx="7793474" cy="304016"/>
                <a:chOff x="1260485" y="3276992"/>
                <a:chExt cx="7793474" cy="304016"/>
              </a:xfrm>
            </p:grpSpPr>
            <p:cxnSp>
              <p:nvCxnSpPr>
                <p:cNvPr id="81" name="직선 연결선 80">
                  <a:extLst>
                    <a:ext uri="{FF2B5EF4-FFF2-40B4-BE49-F238E27FC236}">
                      <a16:creationId xmlns:a16="http://schemas.microsoft.com/office/drawing/2014/main" id="{EDCDD9FF-2184-475D-B7E8-DB341858DB85}"/>
                    </a:ext>
                  </a:extLst>
                </p:cNvPr>
                <p:cNvCxnSpPr>
                  <a:cxnSpLocks/>
                  <a:endCxn id="86" idx="3"/>
                </p:cNvCxnSpPr>
                <p:nvPr/>
              </p:nvCxnSpPr>
              <p:spPr>
                <a:xfrm>
                  <a:off x="1260485" y="3429000"/>
                  <a:ext cx="7793474" cy="0"/>
                </a:xfrm>
                <a:prstGeom prst="line">
                  <a:avLst/>
                </a:prstGeom>
                <a:ln w="19050">
                  <a:solidFill>
                    <a:srgbClr val="5190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33DB34F6-C0E0-4757-9676-F099385D1D58}"/>
                    </a:ext>
                  </a:extLst>
                </p:cNvPr>
                <p:cNvSpPr/>
                <p:nvPr/>
              </p:nvSpPr>
              <p:spPr>
                <a:xfrm>
                  <a:off x="1260485" y="3276992"/>
                  <a:ext cx="300722" cy="3040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/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6792CB53-2906-4E93-A055-FE86A8A811F2}"/>
                    </a:ext>
                  </a:extLst>
                </p:cNvPr>
                <p:cNvSpPr/>
                <p:nvPr/>
              </p:nvSpPr>
              <p:spPr>
                <a:xfrm>
                  <a:off x="3133673" y="3276992"/>
                  <a:ext cx="300723" cy="3040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/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FC5D71E1-8C60-42F9-879A-9FA056DF6987}"/>
                    </a:ext>
                  </a:extLst>
                </p:cNvPr>
                <p:cNvSpPr/>
                <p:nvPr/>
              </p:nvSpPr>
              <p:spPr>
                <a:xfrm>
                  <a:off x="5006862" y="3276992"/>
                  <a:ext cx="300723" cy="304016"/>
                </a:xfrm>
                <a:prstGeom prst="rect">
                  <a:avLst/>
                </a:prstGeom>
                <a:solidFill>
                  <a:srgbClr val="3D9AE2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A948813C-AA65-4F68-94DD-73DB8BD12754}"/>
                    </a:ext>
                  </a:extLst>
                </p:cNvPr>
                <p:cNvSpPr/>
                <p:nvPr/>
              </p:nvSpPr>
              <p:spPr>
                <a:xfrm>
                  <a:off x="6880049" y="3276992"/>
                  <a:ext cx="300722" cy="3040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638C27F9-790B-4C4A-B7B3-D66104EF83C4}"/>
                    </a:ext>
                  </a:extLst>
                </p:cNvPr>
                <p:cNvSpPr/>
                <p:nvPr/>
              </p:nvSpPr>
              <p:spPr>
                <a:xfrm>
                  <a:off x="8753237" y="3276992"/>
                  <a:ext cx="300722" cy="3040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7E7B7DB-1CD7-49A1-B378-D31AAE847481}"/>
                  </a:ext>
                </a:extLst>
              </p:cNvPr>
              <p:cNvSpPr txBox="1"/>
              <p:nvPr/>
            </p:nvSpPr>
            <p:spPr>
              <a:xfrm>
                <a:off x="3736328" y="195441"/>
                <a:ext cx="1982128" cy="453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>
                    <a:solidFill>
                      <a:srgbClr val="2F5597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개요</a:t>
                </a:r>
                <a:endParaRPr lang="en-US" altLang="ko-KR" sz="1100" b="1" dirty="0">
                  <a:solidFill>
                    <a:srgbClr val="2F5597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298EB6D-279D-4D48-9DA2-2FC118331FFB}"/>
                </a:ext>
              </a:extLst>
            </p:cNvPr>
            <p:cNvSpPr txBox="1"/>
            <p:nvPr/>
          </p:nvSpPr>
          <p:spPr>
            <a:xfrm>
              <a:off x="8619462" y="611435"/>
              <a:ext cx="9337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rgbClr val="2F5597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주요서비스</a:t>
              </a:r>
              <a:endParaRPr lang="en-US" altLang="ko-KR" sz="1100" b="1" dirty="0">
                <a:solidFill>
                  <a:srgbClr val="2F5597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8977F8A-E7F5-4765-A11B-4C6CF3500EBA}"/>
                </a:ext>
              </a:extLst>
            </p:cNvPr>
            <p:cNvSpPr txBox="1"/>
            <p:nvPr/>
          </p:nvSpPr>
          <p:spPr>
            <a:xfrm>
              <a:off x="9591916" y="136602"/>
              <a:ext cx="659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rgbClr val="2F5597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주요기술</a:t>
              </a:r>
              <a:endParaRPr lang="en-US" altLang="ko-KR" sz="1100" b="1" dirty="0">
                <a:solidFill>
                  <a:srgbClr val="2F5597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798FFA0-7118-4D42-875D-B8CAEC246979}"/>
                </a:ext>
              </a:extLst>
            </p:cNvPr>
            <p:cNvSpPr txBox="1"/>
            <p:nvPr/>
          </p:nvSpPr>
          <p:spPr>
            <a:xfrm>
              <a:off x="10628362" y="574621"/>
              <a:ext cx="517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rgbClr val="2F5597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시연</a:t>
              </a:r>
              <a:endParaRPr lang="en-US" altLang="ko-KR" sz="1100" b="1" dirty="0">
                <a:solidFill>
                  <a:srgbClr val="2F5597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8CE110B-2F25-400E-837F-F7EB23AF214D}"/>
              </a:ext>
            </a:extLst>
          </p:cNvPr>
          <p:cNvSpPr txBox="1"/>
          <p:nvPr/>
        </p:nvSpPr>
        <p:spPr>
          <a:xfrm>
            <a:off x="11558755" y="136602"/>
            <a:ext cx="942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2F5597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84393829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E207BB2-5208-462F-AC9B-661E57A9C0BE}"/>
              </a:ext>
            </a:extLst>
          </p:cNvPr>
          <p:cNvSpPr/>
          <p:nvPr/>
        </p:nvSpPr>
        <p:spPr>
          <a:xfrm>
            <a:off x="2724638" y="1617125"/>
            <a:ext cx="6742724" cy="3550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 dirty="0">
                <a:gradFill>
                  <a:gsLst>
                    <a:gs pos="0">
                      <a:srgbClr val="93D1DC"/>
                    </a:gs>
                    <a:gs pos="72000">
                      <a:srgbClr val="5190C5"/>
                    </a:gs>
                    <a:gs pos="100000">
                      <a:srgbClr val="31798F"/>
                    </a:gs>
                  </a:gsLst>
                  <a:lin ang="5400000" scaled="1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시연</a:t>
            </a:r>
            <a:endParaRPr lang="en-US" altLang="ko-KR" sz="8000" b="1" dirty="0">
              <a:gradFill>
                <a:gsLst>
                  <a:gs pos="0">
                    <a:srgbClr val="93D1DC"/>
                  </a:gs>
                  <a:gs pos="72000">
                    <a:srgbClr val="5190C5"/>
                  </a:gs>
                  <a:gs pos="100000">
                    <a:srgbClr val="31798F"/>
                  </a:gs>
                </a:gsLst>
                <a:lin ang="5400000" scaled="1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0BB3A4A8-58A3-4A6A-8FD9-58A7582FE2BE}"/>
              </a:ext>
            </a:extLst>
          </p:cNvPr>
          <p:cNvSpPr/>
          <p:nvPr/>
        </p:nvSpPr>
        <p:spPr>
          <a:xfrm rot="5400000">
            <a:off x="144350" y="130507"/>
            <a:ext cx="752544" cy="748636"/>
          </a:xfrm>
          <a:prstGeom prst="rtTriangle">
            <a:avLst/>
          </a:prstGeom>
          <a:gradFill>
            <a:gsLst>
              <a:gs pos="0">
                <a:srgbClr val="93D1DC"/>
              </a:gs>
              <a:gs pos="72000">
                <a:srgbClr val="5190C5"/>
              </a:gs>
              <a:gs pos="100000">
                <a:srgbClr val="31798F"/>
              </a:gs>
            </a:gsLst>
            <a:lin ang="5400000" scaled="1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9DBD9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B3660E-ED89-4559-9CA6-3F6FB47DDF86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8" name="그림 47" descr="그리기이(가) 표시된 사진&#10;&#10;자동 생성된 설명">
            <a:extLst>
              <a:ext uri="{FF2B5EF4-FFF2-40B4-BE49-F238E27FC236}">
                <a16:creationId xmlns:a16="http://schemas.microsoft.com/office/drawing/2014/main" id="{F6B4F416-6231-4578-A43B-D1B36313A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89" y="6134688"/>
            <a:ext cx="1609511" cy="643804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27F3FBF4-83D8-471E-AF4C-936401ED9C59}"/>
              </a:ext>
            </a:extLst>
          </p:cNvPr>
          <p:cNvGrpSpPr/>
          <p:nvPr/>
        </p:nvGrpSpPr>
        <p:grpSpPr>
          <a:xfrm>
            <a:off x="7832317" y="136602"/>
            <a:ext cx="4008442" cy="736443"/>
            <a:chOff x="7832317" y="136602"/>
            <a:chExt cx="4008442" cy="736443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7B52E0B5-72BF-4DEF-8550-C3926DE01938}"/>
                </a:ext>
              </a:extLst>
            </p:cNvPr>
            <p:cNvGrpSpPr/>
            <p:nvPr/>
          </p:nvGrpSpPr>
          <p:grpSpPr>
            <a:xfrm>
              <a:off x="7832317" y="168500"/>
              <a:ext cx="4008442" cy="410740"/>
              <a:chOff x="3736328" y="195441"/>
              <a:chExt cx="8043274" cy="711769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671E8D83-C6F1-4357-8382-884CCD391C68}"/>
                  </a:ext>
                </a:extLst>
              </p:cNvPr>
              <p:cNvGrpSpPr/>
              <p:nvPr/>
            </p:nvGrpSpPr>
            <p:grpSpPr>
              <a:xfrm>
                <a:off x="3986128" y="603194"/>
                <a:ext cx="7793474" cy="304016"/>
                <a:chOff x="1260485" y="3276992"/>
                <a:chExt cx="7793474" cy="304016"/>
              </a:xfrm>
            </p:grpSpPr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69DCCB5B-862F-4B1C-91FE-6438F3FCFD20}"/>
                    </a:ext>
                  </a:extLst>
                </p:cNvPr>
                <p:cNvCxnSpPr>
                  <a:cxnSpLocks/>
                  <a:endCxn id="62" idx="3"/>
                </p:cNvCxnSpPr>
                <p:nvPr/>
              </p:nvCxnSpPr>
              <p:spPr>
                <a:xfrm>
                  <a:off x="1260485" y="3429000"/>
                  <a:ext cx="7793474" cy="0"/>
                </a:xfrm>
                <a:prstGeom prst="line">
                  <a:avLst/>
                </a:prstGeom>
                <a:ln w="19050">
                  <a:solidFill>
                    <a:srgbClr val="5190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A4661ECE-6D71-403E-822E-30007B62FEEA}"/>
                    </a:ext>
                  </a:extLst>
                </p:cNvPr>
                <p:cNvSpPr/>
                <p:nvPr/>
              </p:nvSpPr>
              <p:spPr>
                <a:xfrm>
                  <a:off x="1260485" y="3276992"/>
                  <a:ext cx="300722" cy="3040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D3A1E1A1-CE55-49DD-ACE2-68A245915AD2}"/>
                    </a:ext>
                  </a:extLst>
                </p:cNvPr>
                <p:cNvSpPr/>
                <p:nvPr/>
              </p:nvSpPr>
              <p:spPr>
                <a:xfrm>
                  <a:off x="3133673" y="3276992"/>
                  <a:ext cx="300723" cy="3040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34F87DA0-9D82-40D7-A7DA-7528F9333C8D}"/>
                    </a:ext>
                  </a:extLst>
                </p:cNvPr>
                <p:cNvSpPr/>
                <p:nvPr/>
              </p:nvSpPr>
              <p:spPr>
                <a:xfrm>
                  <a:off x="5006862" y="3276992"/>
                  <a:ext cx="300723" cy="3040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121B0DD6-3552-4039-9AA8-5C4D0D7FEB50}"/>
                    </a:ext>
                  </a:extLst>
                </p:cNvPr>
                <p:cNvSpPr/>
                <p:nvPr/>
              </p:nvSpPr>
              <p:spPr>
                <a:xfrm>
                  <a:off x="6880049" y="3276992"/>
                  <a:ext cx="300722" cy="304016"/>
                </a:xfrm>
                <a:prstGeom prst="rect">
                  <a:avLst/>
                </a:prstGeom>
                <a:solidFill>
                  <a:srgbClr val="3D9AE2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D6662AD6-DC00-418C-9BF2-C74D8F39490E}"/>
                    </a:ext>
                  </a:extLst>
                </p:cNvPr>
                <p:cNvSpPr/>
                <p:nvPr/>
              </p:nvSpPr>
              <p:spPr>
                <a:xfrm>
                  <a:off x="8753237" y="3276992"/>
                  <a:ext cx="300722" cy="3040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190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6E92F4A-B1F9-4445-BF57-C519AF25CF6D}"/>
                  </a:ext>
                </a:extLst>
              </p:cNvPr>
              <p:cNvSpPr txBox="1"/>
              <p:nvPr/>
            </p:nvSpPr>
            <p:spPr>
              <a:xfrm>
                <a:off x="3736328" y="195441"/>
                <a:ext cx="1982128" cy="453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>
                    <a:solidFill>
                      <a:srgbClr val="2F5597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개요</a:t>
                </a:r>
                <a:endParaRPr lang="en-US" altLang="ko-KR" sz="1100" b="1" dirty="0">
                  <a:solidFill>
                    <a:srgbClr val="2F5597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0B6A05B-C8E5-4644-86BC-25485338CA92}"/>
                </a:ext>
              </a:extLst>
            </p:cNvPr>
            <p:cNvSpPr txBox="1"/>
            <p:nvPr/>
          </p:nvSpPr>
          <p:spPr>
            <a:xfrm>
              <a:off x="8619462" y="611435"/>
              <a:ext cx="9337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rgbClr val="2F5597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주요서비스</a:t>
              </a:r>
              <a:endParaRPr lang="en-US" altLang="ko-KR" sz="1100" b="1" dirty="0">
                <a:solidFill>
                  <a:srgbClr val="2F5597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AD11E3-0F88-49F3-8BBA-D33FE1FC4928}"/>
                </a:ext>
              </a:extLst>
            </p:cNvPr>
            <p:cNvSpPr txBox="1"/>
            <p:nvPr/>
          </p:nvSpPr>
          <p:spPr>
            <a:xfrm>
              <a:off x="9591916" y="136602"/>
              <a:ext cx="659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rgbClr val="2F5597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주요기술</a:t>
              </a:r>
              <a:endParaRPr lang="en-US" altLang="ko-KR" sz="1100" b="1" dirty="0">
                <a:solidFill>
                  <a:srgbClr val="2F5597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8FCAD6-5FD0-4962-9DAD-CDDC21AD21C0}"/>
                </a:ext>
              </a:extLst>
            </p:cNvPr>
            <p:cNvSpPr txBox="1"/>
            <p:nvPr/>
          </p:nvSpPr>
          <p:spPr>
            <a:xfrm>
              <a:off x="10628362" y="574621"/>
              <a:ext cx="517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rgbClr val="2F5597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시연</a:t>
              </a:r>
              <a:endParaRPr lang="en-US" altLang="ko-KR" sz="1100" b="1" dirty="0">
                <a:solidFill>
                  <a:srgbClr val="2F5597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57FDB4C-6E06-4809-BF0D-EF550E76143D}"/>
              </a:ext>
            </a:extLst>
          </p:cNvPr>
          <p:cNvSpPr txBox="1"/>
          <p:nvPr/>
        </p:nvSpPr>
        <p:spPr>
          <a:xfrm>
            <a:off x="11558755" y="136602"/>
            <a:ext cx="942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2F5597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8681807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나눔고딕"/>
        <a:cs typeface=""/>
      </a:majorFont>
      <a:minorFont>
        <a:latin typeface="맑은 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4524</TotalTime>
  <Words>832</Words>
  <Application>Microsoft Office PowerPoint</Application>
  <PresentationFormat>와이드스크린</PresentationFormat>
  <Paragraphs>200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KoPub돋움체 Bold</vt:lpstr>
      <vt:lpstr>KoPub돋움체 Medium</vt:lpstr>
      <vt:lpstr>THE정고딕150</vt:lpstr>
      <vt:lpstr>나눔고딕</vt:lpstr>
      <vt:lpstr>나눔바른펜</vt:lpstr>
      <vt:lpstr>맑은 고딕</vt:lpstr>
      <vt:lpstr>Arial</vt:lpstr>
      <vt:lpstr>norwester</vt:lpstr>
      <vt:lpstr>Selawik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지영 김</dc:creator>
  <cp:lastModifiedBy>kim donghwan</cp:lastModifiedBy>
  <cp:revision>258</cp:revision>
  <dcterms:created xsi:type="dcterms:W3CDTF">2020-02-17T15:32:59Z</dcterms:created>
  <dcterms:modified xsi:type="dcterms:W3CDTF">2020-06-22T02:29:47Z</dcterms:modified>
</cp:coreProperties>
</file>