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9" r:id="rId2"/>
    <p:sldMasterId id="2147483745" r:id="rId3"/>
    <p:sldMasterId id="2147483781" r:id="rId4"/>
  </p:sldMasterIdLst>
  <p:notesMasterIdLst>
    <p:notesMasterId r:id="rId18"/>
  </p:notesMasterIdLst>
  <p:sldIdLst>
    <p:sldId id="262" r:id="rId5"/>
    <p:sldId id="305" r:id="rId6"/>
    <p:sldId id="294" r:id="rId7"/>
    <p:sldId id="295" r:id="rId8"/>
    <p:sldId id="301" r:id="rId9"/>
    <p:sldId id="296" r:id="rId10"/>
    <p:sldId id="302" r:id="rId11"/>
    <p:sldId id="298" r:id="rId12"/>
    <p:sldId id="299" r:id="rId13"/>
    <p:sldId id="306" r:id="rId14"/>
    <p:sldId id="288" r:id="rId15"/>
    <p:sldId id="289" r:id="rId16"/>
    <p:sldId id="290" r:id="rId1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64"/>
    <p:restoredTop sz="90134"/>
  </p:normalViewPr>
  <p:slideViewPr>
    <p:cSldViewPr snapToGrid="0" snapToObjects="1" showGuides="1">
      <p:cViewPr varScale="1">
        <p:scale>
          <a:sx n="172" d="100"/>
          <a:sy n="172" d="100"/>
        </p:scale>
        <p:origin x="1296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2/27/18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ED143-1506-434C-B47D-CBF33F177B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6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An </a:t>
            </a:r>
            <a:r>
              <a:rPr lang="en-US" i="1" dirty="0" smtClean="0">
                <a:latin typeface="Helvetica Neue" charset="0"/>
                <a:ea typeface="Helvetica Neue" charset="0"/>
                <a:cs typeface="Helvetica Neue" charset="0"/>
              </a:rPr>
              <a:t>intent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is a purpose or goal expressed in a customer's input, such as answering a question or processing a bill payment.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96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An </a:t>
            </a:r>
            <a:r>
              <a:rPr lang="en-US" i="1" dirty="0" smtClean="0">
                <a:latin typeface="Helvetica Neue" charset="0"/>
                <a:ea typeface="Helvetica Neue" charset="0"/>
                <a:cs typeface="Helvetica Neue" charset="0"/>
              </a:rPr>
              <a:t>entity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represents a class of object or a data type that is relevant to a user's purpose. By recognizing the entities that are mentioned in the user's input, the Conversation service can choose the specific actions to take to fulfill an intent.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dirty="0" smtClean="0"/>
              <a:t>DBG / November 2017 / © 2017 IBM </a:t>
            </a:r>
            <a:r>
              <a:rPr lang="sk-SK" dirty="0" err="1" smtClean="0"/>
              <a:t>Corporation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9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85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6" name="Picture 5" descr="ibm_g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34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8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84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8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506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82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0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244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80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138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5759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8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299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75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76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75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55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9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2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4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26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8163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812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07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49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5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53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4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2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2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81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43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81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42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79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1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8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835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31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7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36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30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2881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111375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9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11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2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50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65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69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96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64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66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16013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51560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3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8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56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094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85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75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34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315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304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38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3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694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2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90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52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4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14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73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55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6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183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69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5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6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71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89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50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96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7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1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0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48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42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6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2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15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34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2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29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06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86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34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1475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21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58.xml"/><Relationship Id="rId24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1.xml"/><Relationship Id="rId27" Type="http://schemas.openxmlformats.org/officeDocument/2006/relationships/slideLayout" Target="../slideLayouts/slideLayout62.xml"/><Relationship Id="rId28" Type="http://schemas.openxmlformats.org/officeDocument/2006/relationships/slideLayout" Target="../slideLayouts/slideLayout63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65.xml"/><Relationship Id="rId31" Type="http://schemas.openxmlformats.org/officeDocument/2006/relationships/slideLayout" Target="../slideLayouts/slideLayout66.xml"/><Relationship Id="rId32" Type="http://schemas.openxmlformats.org/officeDocument/2006/relationships/slideLayout" Target="../slideLayouts/slideLayout67.xml"/><Relationship Id="rId9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68.xml"/><Relationship Id="rId34" Type="http://schemas.openxmlformats.org/officeDocument/2006/relationships/slideLayout" Target="../slideLayouts/slideLayout69.xml"/><Relationship Id="rId35" Type="http://schemas.openxmlformats.org/officeDocument/2006/relationships/slideLayout" Target="../slideLayouts/slideLayout70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54.xml"/></Relationships>
</file>

<file path=ppt/slideMasters/_rels/slideMaster3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90.xml"/><Relationship Id="rId21" Type="http://schemas.openxmlformats.org/officeDocument/2006/relationships/slideLayout" Target="../slideLayouts/slideLayout91.xml"/><Relationship Id="rId22" Type="http://schemas.openxmlformats.org/officeDocument/2006/relationships/slideLayout" Target="../slideLayouts/slideLayout92.xml"/><Relationship Id="rId23" Type="http://schemas.openxmlformats.org/officeDocument/2006/relationships/slideLayout" Target="../slideLayouts/slideLayout93.xml"/><Relationship Id="rId24" Type="http://schemas.openxmlformats.org/officeDocument/2006/relationships/slideLayout" Target="../slideLayouts/slideLayout94.xml"/><Relationship Id="rId25" Type="http://schemas.openxmlformats.org/officeDocument/2006/relationships/slideLayout" Target="../slideLayouts/slideLayout95.xml"/><Relationship Id="rId26" Type="http://schemas.openxmlformats.org/officeDocument/2006/relationships/slideLayout" Target="../slideLayouts/slideLayout96.xml"/><Relationship Id="rId27" Type="http://schemas.openxmlformats.org/officeDocument/2006/relationships/slideLayout" Target="../slideLayouts/slideLayout97.xml"/><Relationship Id="rId28" Type="http://schemas.openxmlformats.org/officeDocument/2006/relationships/slideLayout" Target="../slideLayouts/slideLayout98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100.xml"/><Relationship Id="rId31" Type="http://schemas.openxmlformats.org/officeDocument/2006/relationships/slideLayout" Target="../slideLayouts/slideLayout101.xml"/><Relationship Id="rId32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79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33" Type="http://schemas.openxmlformats.org/officeDocument/2006/relationships/slideLayout" Target="../slideLayouts/slideLayout103.xml"/><Relationship Id="rId34" Type="http://schemas.openxmlformats.org/officeDocument/2006/relationships/slideLayout" Target="../slideLayouts/slideLayout104.xml"/><Relationship Id="rId35" Type="http://schemas.openxmlformats.org/officeDocument/2006/relationships/slideLayout" Target="../slideLayouts/slideLayout105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85.xml"/><Relationship Id="rId16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87.xml"/><Relationship Id="rId18" Type="http://schemas.openxmlformats.org/officeDocument/2006/relationships/slideLayout" Target="../slideLayouts/slideLayout88.xml"/><Relationship Id="rId19" Type="http://schemas.openxmlformats.org/officeDocument/2006/relationships/slideLayout" Target="../slideLayouts/slideLayout89.xml"/></Relationships>
</file>

<file path=ppt/slideMasters/_rels/slideMaster4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26.xml"/><Relationship Id="rId22" Type="http://schemas.openxmlformats.org/officeDocument/2006/relationships/slideLayout" Target="../slideLayouts/slideLayout127.xml"/><Relationship Id="rId23" Type="http://schemas.openxmlformats.org/officeDocument/2006/relationships/slideLayout" Target="../slideLayouts/slideLayout128.xml"/><Relationship Id="rId24" Type="http://schemas.openxmlformats.org/officeDocument/2006/relationships/slideLayout" Target="../slideLayouts/slideLayout129.xml"/><Relationship Id="rId25" Type="http://schemas.openxmlformats.org/officeDocument/2006/relationships/slideLayout" Target="../slideLayouts/slideLayout130.xml"/><Relationship Id="rId26" Type="http://schemas.openxmlformats.org/officeDocument/2006/relationships/slideLayout" Target="../slideLayouts/slideLayout131.xml"/><Relationship Id="rId27" Type="http://schemas.openxmlformats.org/officeDocument/2006/relationships/slideLayout" Target="../slideLayouts/slideLayout132.xml"/><Relationship Id="rId28" Type="http://schemas.openxmlformats.org/officeDocument/2006/relationships/slideLayout" Target="../slideLayouts/slideLayout133.xml"/><Relationship Id="rId29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10.xml"/><Relationship Id="rId30" Type="http://schemas.openxmlformats.org/officeDocument/2006/relationships/slideLayout" Target="../slideLayouts/slideLayout135.xml"/><Relationship Id="rId31" Type="http://schemas.openxmlformats.org/officeDocument/2006/relationships/slideLayout" Target="../slideLayouts/slideLayout136.xml"/><Relationship Id="rId32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2.xml"/><Relationship Id="rId8" Type="http://schemas.openxmlformats.org/officeDocument/2006/relationships/slideLayout" Target="../slideLayouts/slideLayout113.xml"/><Relationship Id="rId33" Type="http://schemas.openxmlformats.org/officeDocument/2006/relationships/slideLayout" Target="../slideLayouts/slideLayout138.xml"/><Relationship Id="rId34" Type="http://schemas.openxmlformats.org/officeDocument/2006/relationships/slideLayout" Target="../slideLayouts/slideLayout139.xml"/><Relationship Id="rId35" Type="http://schemas.openxmlformats.org/officeDocument/2006/relationships/slideLayout" Target="../slideLayouts/slideLayout140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17.xml"/><Relationship Id="rId13" Type="http://schemas.openxmlformats.org/officeDocument/2006/relationships/slideLayout" Target="../slideLayouts/slideLayout118.xml"/><Relationship Id="rId14" Type="http://schemas.openxmlformats.org/officeDocument/2006/relationships/slideLayout" Target="../slideLayouts/slideLayout119.xml"/><Relationship Id="rId15" Type="http://schemas.openxmlformats.org/officeDocument/2006/relationships/slideLayout" Target="../slideLayouts/slideLayout120.xml"/><Relationship Id="rId16" Type="http://schemas.openxmlformats.org/officeDocument/2006/relationships/slideLayout" Target="../slideLayouts/slideLayout121.xml"/><Relationship Id="rId17" Type="http://schemas.openxmlformats.org/officeDocument/2006/relationships/slideLayout" Target="../slideLayouts/slideLayout122.xml"/><Relationship Id="rId18" Type="http://schemas.openxmlformats.org/officeDocument/2006/relationships/slideLayout" Target="../slideLayouts/slideLayout123.xml"/><Relationship Id="rId19" Type="http://schemas.openxmlformats.org/officeDocument/2006/relationships/slideLayout" Target="../slideLayouts/slideLayout1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819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822" r:id="rId34"/>
    <p:sldLayoutId id="2147483707" r:id="rId3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818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823" r:id="rId34"/>
    <p:sldLayoutId id="2147483744" r:id="rId3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824" r:id="rId34"/>
    <p:sldLayoutId id="2147483780" r:id="rId3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817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810" r:id="rId29"/>
    <p:sldLayoutId id="2147483811" r:id="rId30"/>
    <p:sldLayoutId id="2147483812" r:id="rId31"/>
    <p:sldLayoutId id="2147483813" r:id="rId32"/>
    <p:sldLayoutId id="2147483814" r:id="rId33"/>
    <p:sldLayoutId id="2147483825" r:id="rId34"/>
    <p:sldLayoutId id="2147483816" r:id="rId3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ibm.biz/pizzachatbot" TargetMode="External"/><Relationship Id="rId4" Type="http://schemas.openxmlformats.org/officeDocument/2006/relationships/hyperlink" Target="ibm.biz/bankingchatbot" TargetMode="External"/><Relationship Id="rId5" Type="http://schemas.openxmlformats.org/officeDocument/2006/relationships/hyperlink" Target="ibm.biz/chatbot022818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ibm.biz/pizzachatbot" TargetMode="External"/><Relationship Id="rId4" Type="http://schemas.openxmlformats.org/officeDocument/2006/relationships/hyperlink" Target="ibm.biz/bankingchatbot" TargetMode="External"/><Relationship Id="rId5" Type="http://schemas.openxmlformats.org/officeDocument/2006/relationships/hyperlink" Target="https://github.com/akeller/chatbot-dashbot-workshop" TargetMode="External"/><Relationship Id="rId6" Type="http://schemas.openxmlformats.org/officeDocument/2006/relationships/hyperlink" Target="https://developer.ibm.com/code/exchanges/bots/" TargetMode="External"/><Relationship Id="rId1" Type="http://schemas.openxmlformats.org/officeDocument/2006/relationships/slideLayout" Target="../slideLayouts/slideLayout80.xml"/><Relationship Id="rId2" Type="http://schemas.openxmlformats.org/officeDocument/2006/relationships/hyperlink" Target="ibm.biz/chatbot02281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k-SK" dirty="0" smtClean="0"/>
              <a:t>DBG / </a:t>
            </a:r>
            <a:r>
              <a:rPr lang="sk-SK" dirty="0" err="1" smtClean="0"/>
              <a:t>Jan</a:t>
            </a:r>
            <a:r>
              <a:rPr lang="sk-SK" dirty="0" smtClean="0"/>
              <a:t> 2018 / © 2018 IBM </a:t>
            </a:r>
            <a:r>
              <a:rPr lang="sk-SK" dirty="0" err="1" smtClean="0"/>
              <a:t>Corporation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03781"/>
            <a:ext cx="4648201" cy="4479344"/>
          </a:xfrm>
        </p:spPr>
        <p:txBody>
          <a:bodyPr/>
          <a:lstStyle/>
          <a:p>
            <a:r>
              <a:rPr lang="en-US" sz="3200" dirty="0" smtClean="0"/>
              <a:t>How to build a </a:t>
            </a:r>
            <a:r>
              <a:rPr lang="en-US" sz="3200" dirty="0" err="1" smtClean="0"/>
              <a:t>chatbot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0" dirty="0"/>
              <a:t>—</a:t>
            </a:r>
            <a:br>
              <a:rPr lang="en-US" sz="3200" b="0" dirty="0"/>
            </a:br>
            <a:r>
              <a:rPr lang="en-US" sz="3200" b="0" dirty="0" smtClean="0"/>
              <a:t>Amara Keller</a:t>
            </a:r>
            <a:br>
              <a:rPr lang="en-US" sz="3200" b="0" dirty="0" smtClean="0"/>
            </a:br>
            <a:r>
              <a:rPr lang="en-US" sz="3200" b="0" dirty="0" smtClean="0"/>
              <a:t>IBM Developer Advocate</a:t>
            </a:r>
            <a:br>
              <a:rPr lang="en-US" sz="3200" b="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dirty="0" smtClean="0"/>
              <a:t>@</a:t>
            </a:r>
            <a:r>
              <a:rPr lang="en-US" dirty="0" err="1" smtClean="0"/>
              <a:t>MissAmaraKay</a:t>
            </a:r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145323" y="3295130"/>
            <a:ext cx="6453553" cy="1323439"/>
          </a:xfrm>
          <a:prstGeom prst="rect">
            <a:avLst/>
          </a:prstGeom>
          <a:solidFill>
            <a:schemeClr val="bg2"/>
          </a:solidFill>
          <a:ln w="28575">
            <a:solidFill>
              <a:schemeClr val="bg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ea typeface="Helvetica Neue" charset="0"/>
                <a:cs typeface="Helvetica Neue" charset="0"/>
              </a:rPr>
              <a:t>Pizza Ordering </a:t>
            </a:r>
            <a:r>
              <a:rPr lang="en-US" sz="2000" dirty="0" err="1">
                <a:ea typeface="Helvetica Neue" charset="0"/>
                <a:cs typeface="Helvetica Neue" charset="0"/>
              </a:rPr>
              <a:t>Chatbot</a:t>
            </a:r>
            <a:r>
              <a:rPr lang="en-US" sz="2000" dirty="0">
                <a:ea typeface="Helvetica Neue" charset="0"/>
                <a:cs typeface="Helvetica Neue" charset="0"/>
              </a:rPr>
              <a:t>: </a:t>
            </a:r>
            <a:r>
              <a:rPr lang="en-US" sz="2000" dirty="0">
                <a:ea typeface="Helvetica Neue" charset="0"/>
                <a:cs typeface="Helvetica Neue" charset="0"/>
                <a:hlinkClick r:id="rId3" action="ppaction://hlinkfile"/>
              </a:rPr>
              <a:t>ibm.biz/pizzachatbot</a:t>
            </a:r>
            <a:endParaRPr lang="en-US" sz="2000" dirty="0">
              <a:ea typeface="Helvetica Neue" charset="0"/>
              <a:cs typeface="Helvetica Neue" charset="0"/>
            </a:endParaRPr>
          </a:p>
          <a:p>
            <a:r>
              <a:rPr lang="en-US" sz="2000" dirty="0">
                <a:ea typeface="Helvetica Neue" charset="0"/>
                <a:cs typeface="Helvetica Neue" charset="0"/>
              </a:rPr>
              <a:t>Cognitive Banking </a:t>
            </a:r>
            <a:r>
              <a:rPr lang="en-US" sz="2000" dirty="0" err="1">
                <a:ea typeface="Helvetica Neue" charset="0"/>
                <a:cs typeface="Helvetica Neue" charset="0"/>
              </a:rPr>
              <a:t>Chatbot</a:t>
            </a:r>
            <a:r>
              <a:rPr lang="en-US" sz="2000" dirty="0">
                <a:ea typeface="Helvetica Neue" charset="0"/>
                <a:cs typeface="Helvetica Neue" charset="0"/>
              </a:rPr>
              <a:t>: </a:t>
            </a:r>
            <a:r>
              <a:rPr lang="en-US" sz="2000" dirty="0" smtClean="0">
                <a:ea typeface="Helvetica Neue" charset="0"/>
                <a:cs typeface="Helvetica Neue" charset="0"/>
                <a:hlinkClick r:id="rId4" action="ppaction://hlinkfile"/>
              </a:rPr>
              <a:t>ibm.biz/bankingchatbot</a:t>
            </a:r>
            <a:endParaRPr lang="en-US" sz="2000" dirty="0" smtClean="0">
              <a:ea typeface="Helvetica Neue" charset="0"/>
              <a:cs typeface="Helvetica Neue" charset="0"/>
            </a:endParaRPr>
          </a:p>
          <a:p>
            <a:endParaRPr lang="en-US" sz="2000" dirty="0">
              <a:ea typeface="Helvetica Neue" charset="0"/>
              <a:cs typeface="Helvetica Neue" charset="0"/>
            </a:endParaRPr>
          </a:p>
          <a:p>
            <a:r>
              <a:rPr lang="en-US" sz="2000" dirty="0" smtClean="0">
                <a:ea typeface="Helvetica Neue" charset="0"/>
                <a:cs typeface="Helvetica Neue" charset="0"/>
              </a:rPr>
              <a:t>IBM Cloud: </a:t>
            </a:r>
            <a:r>
              <a:rPr lang="en-US" sz="2000" dirty="0" err="1" smtClean="0">
                <a:ea typeface="Helvetica Neue" charset="0"/>
                <a:cs typeface="Helvetica Neue" charset="0"/>
                <a:hlinkClick r:id="rId5" action="ppaction://hlinkfile"/>
              </a:rPr>
              <a:t>ibm.biz</a:t>
            </a:r>
            <a:r>
              <a:rPr lang="en-US" sz="2000" dirty="0" smtClean="0">
                <a:ea typeface="Helvetica Neue" charset="0"/>
                <a:cs typeface="Helvetica Neue" charset="0"/>
                <a:hlinkClick r:id="rId5" action="ppaction://hlinkfile"/>
              </a:rPr>
              <a:t>/chatbot022818</a:t>
            </a:r>
            <a:endParaRPr lang="en-US" sz="2000" dirty="0"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13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Now you try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4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Thank you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DBG / </a:t>
            </a:r>
            <a:r>
              <a:rPr lang="sk-SK" dirty="0" err="1"/>
              <a:t>Jan</a:t>
            </a:r>
            <a:r>
              <a:rPr lang="sk-SK" dirty="0"/>
              <a:t> 2018 / © 2018 IBM </a:t>
            </a:r>
            <a:r>
              <a:rPr lang="sk-SK" dirty="0" err="1"/>
              <a:t>Corporation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 smtClean="0"/>
              <a:t>Amara Keller</a:t>
            </a:r>
            <a:endParaRPr lang="en-US" sz="2400" dirty="0"/>
          </a:p>
          <a:p>
            <a:r>
              <a:rPr lang="en-US" sz="2400" dirty="0" smtClean="0"/>
              <a:t>Developer Advocate</a:t>
            </a:r>
            <a:endParaRPr lang="en-US" sz="2400" dirty="0"/>
          </a:p>
          <a:p>
            <a:r>
              <a:rPr lang="en-US" sz="2400" dirty="0"/>
              <a:t>—</a:t>
            </a:r>
          </a:p>
          <a:p>
            <a:r>
              <a:rPr lang="en-US" sz="2400" dirty="0" err="1"/>
              <a:t>a</a:t>
            </a:r>
            <a:r>
              <a:rPr lang="en-US" sz="2400" dirty="0" err="1" smtClean="0"/>
              <a:t>mara.keller@ibm.com</a:t>
            </a:r>
            <a:endParaRPr lang="en-US" sz="2400" dirty="0"/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MissAmaraKay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32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DBG / </a:t>
            </a:r>
            <a:r>
              <a:rPr lang="sk-SK" dirty="0" err="1"/>
              <a:t>Jan</a:t>
            </a:r>
            <a:r>
              <a:rPr lang="sk-SK" dirty="0"/>
              <a:t> 2018 / © 2018 IBM </a:t>
            </a:r>
            <a:r>
              <a:rPr lang="sk-SK" dirty="0" err="1"/>
              <a:t>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Links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DBG / </a:t>
            </a:r>
            <a:r>
              <a:rPr lang="sk-SK" dirty="0" err="1"/>
              <a:t>Jan</a:t>
            </a:r>
            <a:r>
              <a:rPr lang="sk-SK" dirty="0"/>
              <a:t> 2018 / © 2018 IBM </a:t>
            </a:r>
            <a:r>
              <a:rPr lang="sk-SK" dirty="0" err="1"/>
              <a:t>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8686800" cy="3589655"/>
          </a:xfrm>
        </p:spPr>
        <p:txBody>
          <a:bodyPr/>
          <a:lstStyle/>
          <a:p>
            <a:r>
              <a:rPr lang="en-US" dirty="0">
                <a:ea typeface="Helvetica Neue" charset="0"/>
                <a:cs typeface="Helvetica Neue" charset="0"/>
              </a:rPr>
              <a:t>IBM Cloud: </a:t>
            </a:r>
            <a:r>
              <a:rPr lang="en-US" dirty="0" smtClean="0">
                <a:ea typeface="Helvetica Neue" charset="0"/>
                <a:cs typeface="Helvetica Neue" charset="0"/>
                <a:hlinkClick r:id="rId2" action="ppaction://hlinkfile"/>
              </a:rPr>
              <a:t>ibm.biz/chatbot022818</a:t>
            </a:r>
            <a:endParaRPr lang="en-US" dirty="0" smtClean="0">
              <a:latin typeface="+mj-lt"/>
              <a:ea typeface="Helvetica Neue" charset="0"/>
              <a:cs typeface="Helvetica Neue" charset="0"/>
            </a:endParaRPr>
          </a:p>
          <a:p>
            <a:r>
              <a:rPr lang="en-US" dirty="0" smtClean="0">
                <a:latin typeface="+mj-lt"/>
                <a:ea typeface="Helvetica Neue" charset="0"/>
                <a:cs typeface="Helvetica Neue" charset="0"/>
              </a:rPr>
              <a:t>Pizza </a:t>
            </a:r>
            <a:r>
              <a:rPr lang="en-US" dirty="0">
                <a:latin typeface="+mj-lt"/>
                <a:ea typeface="Helvetica Neue" charset="0"/>
                <a:cs typeface="Helvetica Neue" charset="0"/>
              </a:rPr>
              <a:t>Ordering </a:t>
            </a:r>
            <a:r>
              <a:rPr lang="en-US" dirty="0" err="1">
                <a:latin typeface="+mj-lt"/>
                <a:ea typeface="Helvetica Neue" charset="0"/>
                <a:cs typeface="Helvetica Neue" charset="0"/>
              </a:rPr>
              <a:t>Chatbot</a:t>
            </a:r>
            <a:r>
              <a:rPr lang="en-US" dirty="0">
                <a:latin typeface="+mj-lt"/>
                <a:ea typeface="Helvetica Neue" charset="0"/>
                <a:cs typeface="Helvetica Neue" charset="0"/>
              </a:rPr>
              <a:t>: </a:t>
            </a:r>
            <a:r>
              <a:rPr lang="en-US" dirty="0" smtClean="0">
                <a:latin typeface="+mj-lt"/>
                <a:ea typeface="Helvetica Neue" charset="0"/>
                <a:cs typeface="Helvetica Neue" charset="0"/>
                <a:hlinkClick r:id="rId3" action="ppaction://hlinkfile"/>
              </a:rPr>
              <a:t>ibm.biz/pizzachatbot</a:t>
            </a:r>
            <a:endParaRPr lang="en-US" dirty="0" smtClean="0">
              <a:latin typeface="+mj-lt"/>
              <a:ea typeface="Helvetica Neue" charset="0"/>
              <a:cs typeface="Helvetica Neue" charset="0"/>
            </a:endParaRPr>
          </a:p>
          <a:p>
            <a:r>
              <a:rPr lang="en-US" dirty="0" smtClean="0">
                <a:latin typeface="+mj-lt"/>
                <a:ea typeface="Helvetica Neue" charset="0"/>
                <a:cs typeface="Helvetica Neue" charset="0"/>
              </a:rPr>
              <a:t>Cognitive </a:t>
            </a:r>
            <a:r>
              <a:rPr lang="en-US" dirty="0">
                <a:latin typeface="+mj-lt"/>
                <a:ea typeface="Helvetica Neue" charset="0"/>
                <a:cs typeface="Helvetica Neue" charset="0"/>
              </a:rPr>
              <a:t>Banking </a:t>
            </a:r>
            <a:r>
              <a:rPr lang="en-US" dirty="0" err="1">
                <a:latin typeface="+mj-lt"/>
                <a:ea typeface="Helvetica Neue" charset="0"/>
                <a:cs typeface="Helvetica Neue" charset="0"/>
              </a:rPr>
              <a:t>Chatbot</a:t>
            </a:r>
            <a:r>
              <a:rPr lang="en-US" dirty="0">
                <a:latin typeface="+mj-lt"/>
                <a:ea typeface="Helvetica Neue" charset="0"/>
                <a:cs typeface="Helvetica Neue" charset="0"/>
              </a:rPr>
              <a:t>: </a:t>
            </a:r>
            <a:r>
              <a:rPr lang="en-US" dirty="0" err="1">
                <a:latin typeface="+mj-lt"/>
                <a:ea typeface="Helvetica Neue" charset="0"/>
                <a:cs typeface="Helvetica Neue" charset="0"/>
                <a:hlinkClick r:id="rId4" action="ppaction://hlinkfile"/>
              </a:rPr>
              <a:t>ibm.biz</a:t>
            </a:r>
            <a:r>
              <a:rPr lang="en-US" dirty="0">
                <a:latin typeface="+mj-lt"/>
                <a:ea typeface="Helvetica Neue" charset="0"/>
                <a:cs typeface="Helvetica Neue" charset="0"/>
                <a:hlinkClick r:id="rId4" action="ppaction://hlinkfile"/>
              </a:rPr>
              <a:t>/</a:t>
            </a:r>
            <a:r>
              <a:rPr lang="en-US" dirty="0" err="1">
                <a:latin typeface="+mj-lt"/>
                <a:ea typeface="Helvetica Neue" charset="0"/>
                <a:cs typeface="Helvetica Neue" charset="0"/>
                <a:hlinkClick r:id="rId4" action="ppaction://hlinkfile"/>
              </a:rPr>
              <a:t>bankingchatbot</a:t>
            </a:r>
            <a:endParaRPr lang="en-US" dirty="0">
              <a:latin typeface="+mj-lt"/>
              <a:ea typeface="Helvetica Neue" charset="0"/>
              <a:cs typeface="Helvetica Neue" charset="0"/>
            </a:endParaRPr>
          </a:p>
          <a:p>
            <a:endParaRPr lang="en-US" dirty="0" smtClean="0">
              <a:latin typeface="+mj-lt"/>
              <a:ea typeface="Helvetica Neue" charset="0"/>
              <a:cs typeface="Helvetica Neue" charset="0"/>
            </a:endParaRPr>
          </a:p>
          <a:p>
            <a:r>
              <a:rPr lang="en-US" dirty="0">
                <a:latin typeface="+mj-lt"/>
                <a:ea typeface="Helvetica Neue" charset="0"/>
                <a:cs typeface="Helvetica Neue" charset="0"/>
                <a:hlinkClick r:id="rId5"/>
              </a:rPr>
              <a:t>https://</a:t>
            </a:r>
            <a:r>
              <a:rPr lang="en-US" dirty="0" smtClean="0">
                <a:latin typeface="+mj-lt"/>
                <a:ea typeface="Helvetica Neue" charset="0"/>
                <a:cs typeface="Helvetica Neue" charset="0"/>
                <a:hlinkClick r:id="rId5"/>
              </a:rPr>
              <a:t>github.com/akeller/chatbot-dashbot-workshop</a:t>
            </a:r>
            <a:r>
              <a:rPr lang="en-US" dirty="0" smtClean="0">
                <a:latin typeface="+mj-lt"/>
                <a:ea typeface="Helvetica Neue" charset="0"/>
                <a:cs typeface="Helvetica Neue" charset="0"/>
              </a:rPr>
              <a:t> </a:t>
            </a:r>
            <a:endParaRPr lang="en-US" dirty="0" smtClean="0">
              <a:latin typeface="+mj-lt"/>
              <a:ea typeface="Helvetica Neue" charset="0"/>
              <a:cs typeface="Helvetica Neue" charset="0"/>
            </a:endParaRPr>
          </a:p>
          <a:p>
            <a:r>
              <a:rPr lang="en-US" dirty="0">
                <a:latin typeface="+mj-lt"/>
                <a:ea typeface="Helvetica Neue" charset="0"/>
                <a:cs typeface="Helvetica Neue" charset="0"/>
                <a:hlinkClick r:id="rId6"/>
              </a:rPr>
              <a:t>https://developer.ibm.com/code/exchanges/bots</a:t>
            </a:r>
            <a:r>
              <a:rPr lang="en-US" dirty="0" smtClean="0">
                <a:latin typeface="+mj-lt"/>
                <a:ea typeface="Helvetica Neue" charset="0"/>
                <a:cs typeface="Helvetica Neue" charset="0"/>
                <a:hlinkClick r:id="rId6"/>
              </a:rPr>
              <a:t>/</a:t>
            </a:r>
            <a:r>
              <a:rPr lang="en-US" dirty="0" smtClean="0">
                <a:latin typeface="+mj-lt"/>
                <a:ea typeface="Helvetica Neue" charset="0"/>
                <a:cs typeface="Helvetica Neue" charset="0"/>
              </a:rPr>
              <a:t> </a:t>
            </a:r>
            <a:endParaRPr lang="en-US" dirty="0">
              <a:latin typeface="+mj-lt"/>
              <a:ea typeface="Helvetica Neue" charset="0"/>
              <a:cs typeface="Helvetica Neue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3485841" y="3264518"/>
            <a:ext cx="1254642" cy="125464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 Neue" charset="0"/>
              <a:ea typeface="Helvetica Neue" charset="0"/>
              <a:cs typeface="Helvetica Neue" charset="0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Application</a:t>
            </a:r>
          </a:p>
        </p:txBody>
      </p:sp>
      <p:sp>
        <p:nvSpPr>
          <p:cNvPr id="3" name="TextBox 2"/>
          <p:cNvSpPr txBox="1"/>
          <p:nvPr/>
        </p:nvSpPr>
        <p:spPr>
          <a:xfrm rot="2863410">
            <a:off x="1962614" y="2119166"/>
            <a:ext cx="1388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1. Capture user input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7433008" y="3315258"/>
            <a:ext cx="1254642" cy="125464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 Neue" charset="0"/>
              <a:ea typeface="Helvetica Neue" charset="0"/>
              <a:cs typeface="Helvetica Neue" charset="0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Third-party API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97326" y="221900"/>
            <a:ext cx="1254642" cy="125464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 Neue" charset="0"/>
              <a:ea typeface="Helvetica Neue" charset="0"/>
              <a:cs typeface="Helvetica Neue" charset="0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Messaging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 Platform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1581847" y="1476542"/>
            <a:ext cx="1903994" cy="189230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Oval 6"/>
          <p:cNvSpPr/>
          <p:nvPr/>
        </p:nvSpPr>
        <p:spPr bwMode="auto">
          <a:xfrm>
            <a:off x="5976638" y="230544"/>
            <a:ext cx="1306404" cy="1306404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 Neue" charset="0"/>
              <a:ea typeface="Helvetica Neue" charset="0"/>
              <a:cs typeface="Helvetica Neue" charset="0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Watson Conversation</a:t>
            </a:r>
          </a:p>
        </p:txBody>
      </p:sp>
      <p:sp>
        <p:nvSpPr>
          <p:cNvPr id="8" name="TextBox 7"/>
          <p:cNvSpPr txBox="1"/>
          <p:nvPr/>
        </p:nvSpPr>
        <p:spPr>
          <a:xfrm rot="18747558">
            <a:off x="3784919" y="1860302"/>
            <a:ext cx="1782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2. Parse Intents and Entities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3731903" y="883747"/>
            <a:ext cx="2138249" cy="2380771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 rot="18647436">
            <a:off x="4572898" y="1949363"/>
            <a:ext cx="159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3. Application decides if </a:t>
            </a:r>
            <a:b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further action is needed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4188030" y="1223805"/>
            <a:ext cx="1682122" cy="1914863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031507" y="3581771"/>
            <a:ext cx="195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4. Make API call to get data or </a:t>
            </a:r>
            <a:b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perform third-party action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4837824" y="4099157"/>
            <a:ext cx="2304160" cy="20402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4890133" y="4297644"/>
            <a:ext cx="2251851" cy="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031507" y="4376576"/>
            <a:ext cx="15167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5. Return dynamic data</a:t>
            </a:r>
          </a:p>
        </p:txBody>
      </p:sp>
      <p:sp>
        <p:nvSpPr>
          <p:cNvPr id="16" name="TextBox 15"/>
          <p:cNvSpPr txBox="1"/>
          <p:nvPr/>
        </p:nvSpPr>
        <p:spPr>
          <a:xfrm rot="18747558">
            <a:off x="4378033" y="2389601"/>
            <a:ext cx="23952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6. </a:t>
            </a:r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Update context and send to Watson</a:t>
            </a:r>
            <a:endParaRPr lang="en-US" sz="1000" dirty="0" smtClean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4823992" y="1654224"/>
            <a:ext cx="1687245" cy="1959629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 rot="18647436">
            <a:off x="5235093" y="2308608"/>
            <a:ext cx="2204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7. Return a response with dynamic </a:t>
            </a:r>
            <a:b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data inserted into response.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>
            <a:off x="4944765" y="1684651"/>
            <a:ext cx="1731667" cy="2046478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 flipV="1">
            <a:off x="1416652" y="1543470"/>
            <a:ext cx="1798351" cy="1930386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 rot="2863410">
            <a:off x="982943" y="2471793"/>
            <a:ext cx="22076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3b/8. Return response back to user</a:t>
            </a:r>
            <a:b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and wait for another user input to</a:t>
            </a:r>
            <a:b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repeat process</a:t>
            </a:r>
          </a:p>
        </p:txBody>
      </p:sp>
    </p:spTree>
    <p:extLst>
      <p:ext uri="{BB962C8B-B14F-4D97-AF65-F5344CB8AC3E}">
        <p14:creationId xmlns:p14="http://schemas.microsoft.com/office/powerpoint/2010/main" val="105061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Guts of a </a:t>
            </a:r>
            <a:r>
              <a:rPr lang="en-US" sz="3200" dirty="0" err="1" smtClean="0"/>
              <a:t>chatbot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DBG / </a:t>
            </a:r>
            <a:r>
              <a:rPr lang="sk-SK" dirty="0" err="1"/>
              <a:t>Jan</a:t>
            </a:r>
            <a:r>
              <a:rPr lang="sk-SK" dirty="0"/>
              <a:t> 2018 / © 2018 IBM </a:t>
            </a:r>
            <a:r>
              <a:rPr lang="sk-SK" dirty="0" err="1"/>
              <a:t>Corporation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dirty="0" smtClean="0"/>
              <a:t>Intents</a:t>
            </a:r>
          </a:p>
          <a:p>
            <a:r>
              <a:rPr lang="en-US" sz="2800" dirty="0" smtClean="0"/>
              <a:t>Entities</a:t>
            </a:r>
          </a:p>
          <a:p>
            <a:r>
              <a:rPr lang="en-US" sz="2800" dirty="0" smtClean="0"/>
              <a:t>Dialog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839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#Intents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80300"/>
            <a:ext cx="6400800" cy="137160"/>
          </a:xfrm>
        </p:spPr>
        <p:txBody>
          <a:bodyPr/>
          <a:lstStyle/>
          <a:p>
            <a:r>
              <a:rPr lang="sk-SK" dirty="0"/>
              <a:t>DBG / </a:t>
            </a:r>
            <a:r>
              <a:rPr lang="sk-SK" dirty="0" err="1"/>
              <a:t>Jan</a:t>
            </a:r>
            <a:r>
              <a:rPr lang="sk-SK" dirty="0"/>
              <a:t> 2018 / © 2018 IBM </a:t>
            </a:r>
            <a:r>
              <a:rPr lang="sk-SK" dirty="0" err="1"/>
              <a:t>Corporation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2346325" y="2273363"/>
            <a:ext cx="4451350" cy="457200"/>
          </a:xfrm>
        </p:spPr>
        <p:txBody>
          <a:bodyPr/>
          <a:lstStyle/>
          <a:p>
            <a:pPr algn="ctr"/>
            <a:r>
              <a:rPr lang="en-US" sz="2400" dirty="0" smtClean="0"/>
              <a:t>An intent is the goal or purpose of the user’s input.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70" y="339618"/>
            <a:ext cx="8255768" cy="32124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93071" y="3986740"/>
            <a:ext cx="369851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Provide at least five examples for each intent.</a:t>
            </a:r>
          </a:p>
        </p:txBody>
      </p:sp>
    </p:spTree>
    <p:extLst>
      <p:ext uri="{BB962C8B-B14F-4D97-AF65-F5344CB8AC3E}">
        <p14:creationId xmlns:p14="http://schemas.microsoft.com/office/powerpoint/2010/main" val="67919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@Entities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80300"/>
            <a:ext cx="6400800" cy="137160"/>
          </a:xfrm>
        </p:spPr>
        <p:txBody>
          <a:bodyPr/>
          <a:lstStyle/>
          <a:p>
            <a:r>
              <a:rPr lang="sk-SK" dirty="0"/>
              <a:t>DBG / </a:t>
            </a:r>
            <a:r>
              <a:rPr lang="sk-SK" dirty="0" err="1"/>
              <a:t>Jan</a:t>
            </a:r>
            <a:r>
              <a:rPr lang="sk-SK" dirty="0"/>
              <a:t> 2018 / © 2018 IBM </a:t>
            </a:r>
            <a:r>
              <a:rPr lang="sk-SK" dirty="0" err="1"/>
              <a:t>Corporation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2346325" y="2273363"/>
            <a:ext cx="4451350" cy="457200"/>
          </a:xfrm>
        </p:spPr>
        <p:txBody>
          <a:bodyPr/>
          <a:lstStyle/>
          <a:p>
            <a:pPr algn="ctr"/>
            <a:r>
              <a:rPr lang="en-US" sz="2400" dirty="0" smtClean="0"/>
              <a:t>An entity is a portion of the user’s input that you can use to provide a different response to a particular intent.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566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7</a:t>
            </a:fld>
            <a:endParaRPr lang="en-US"/>
          </a:p>
        </p:txBody>
      </p:sp>
      <p:pic>
        <p:nvPicPr>
          <p:cNvPr id="5" name="Content Placeholder 7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9" y="711135"/>
            <a:ext cx="8768701" cy="26139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32745" y="3896056"/>
            <a:ext cx="399660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Can use synonyms (like above) or regex patterns.</a:t>
            </a:r>
            <a:endParaRPr lang="en-US" dirty="0">
              <a:solidFill>
                <a:schemeClr val="bg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5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80300"/>
            <a:ext cx="6400800" cy="137160"/>
          </a:xfrm>
        </p:spPr>
        <p:txBody>
          <a:bodyPr/>
          <a:lstStyle/>
          <a:p>
            <a:r>
              <a:rPr lang="sk-SK" dirty="0"/>
              <a:t>DBG / </a:t>
            </a:r>
            <a:r>
              <a:rPr lang="sk-SK" dirty="0" err="1"/>
              <a:t>Jan</a:t>
            </a:r>
            <a:r>
              <a:rPr lang="sk-SK" dirty="0"/>
              <a:t> 2018 / © 2018 IBM </a:t>
            </a:r>
            <a:r>
              <a:rPr lang="sk-SK" dirty="0" err="1"/>
              <a:t>Corporation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2346325" y="2273363"/>
            <a:ext cx="4451350" cy="457200"/>
          </a:xfrm>
        </p:spPr>
        <p:txBody>
          <a:bodyPr/>
          <a:lstStyle/>
          <a:p>
            <a:pPr algn="ctr"/>
            <a:r>
              <a:rPr lang="en-US" sz="2400" dirty="0" smtClean="0"/>
              <a:t>A dialog uses intents, entities, and context from your application to return a response to each user’s input.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191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86600" y="4826000"/>
            <a:ext cx="2057400" cy="138113"/>
          </a:xfrm>
        </p:spPr>
        <p:txBody>
          <a:bodyPr/>
          <a:lstStyle/>
          <a:p>
            <a:fld id="{3FD999D4-B456-9943-89B7-30D56181CE18}" type="slidenum">
              <a:rPr lang="en-US" smtClean="0"/>
              <a:t>9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9144000" cy="466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k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8CA65849-63FB-D946-93E7-20CAFD6581BE}" vid="{9E088B3C-4FB7-7747-A96F-293AAE3F4D29}"/>
    </a:ext>
  </a:extLst>
</a:theme>
</file>

<file path=ppt/theme/theme2.xml><?xml version="1.0" encoding="utf-8"?>
<a:theme xmlns:a="http://schemas.openxmlformats.org/drawingml/2006/main" name="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8CA65849-63FB-D946-93E7-20CAFD6581BE}" vid="{BB951B47-C83C-F040-AA7C-388C4A68D893}"/>
    </a:ext>
  </a:extLst>
</a:theme>
</file>

<file path=ppt/theme/theme3.xml><?xml version="1.0" encoding="utf-8"?>
<a:theme xmlns:a="http://schemas.openxmlformats.org/drawingml/2006/main" name="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8CA65849-63FB-D946-93E7-20CAFD6581BE}" vid="{6BD0B9F7-EB30-8C49-A02E-82881105EF6F}"/>
    </a:ext>
  </a:extLst>
</a:theme>
</file>

<file path=ppt/theme/theme4.xml><?xml version="1.0" encoding="utf-8"?>
<a:theme xmlns:a="http://schemas.openxmlformats.org/drawingml/2006/main" name="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8CA65849-63FB-D946-93E7-20CAFD6581BE}" vid="{6ECAE44E-10BA-124F-BB92-42E16650E45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You to the Power</Template>
  <TotalTime>1511</TotalTime>
  <Words>357</Words>
  <Application>Microsoft Macintosh PowerPoint</Application>
  <PresentationFormat>On-screen Show (16:9)</PresentationFormat>
  <Paragraphs>73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Helvetica Neue</vt:lpstr>
      <vt:lpstr>IBM Plex Sans</vt:lpstr>
      <vt:lpstr>Arial</vt:lpstr>
      <vt:lpstr>blk_background_2017</vt:lpstr>
      <vt:lpstr>dk_blu_background_2017</vt:lpstr>
      <vt:lpstr>gry_background_2017</vt:lpstr>
      <vt:lpstr>wht_background_2017</vt:lpstr>
      <vt:lpstr>How to build a chatbot — Amara Keller IBM Developer Advocate  @MissAmaraKay</vt:lpstr>
      <vt:lpstr>PowerPoint Presentation</vt:lpstr>
      <vt:lpstr>Guts of a chatbot</vt:lpstr>
      <vt:lpstr>#Intents</vt:lpstr>
      <vt:lpstr>PowerPoint Presentation</vt:lpstr>
      <vt:lpstr>@Entities</vt:lpstr>
      <vt:lpstr>PowerPoint Presentation</vt:lpstr>
      <vt:lpstr>Dialog</vt:lpstr>
      <vt:lpstr>PowerPoint Presentation</vt:lpstr>
      <vt:lpstr>Now you try it!</vt:lpstr>
      <vt:lpstr>Thank you</vt:lpstr>
      <vt:lpstr>PowerPoint Presentation</vt:lpstr>
      <vt:lpstr>Additional Links</vt:lpstr>
    </vt:vector>
  </TitlesOfParts>
  <Manager/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build a chatbot in 10 minutes — Amara Keller IBM Developer Advocate  @MissAmaraKay</dc:title>
  <dc:subject/>
  <dc:creator>Amara Keller</dc:creator>
  <cp:keywords/>
  <dc:description/>
  <cp:lastModifiedBy>Amara Keller</cp:lastModifiedBy>
  <cp:revision>26</cp:revision>
  <dcterms:created xsi:type="dcterms:W3CDTF">2017-09-12T16:41:30Z</dcterms:created>
  <dcterms:modified xsi:type="dcterms:W3CDTF">2018-02-27T22:47:33Z</dcterms:modified>
  <cp:category/>
</cp:coreProperties>
</file>