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63" r:id="rId8"/>
    <p:sldId id="259" r:id="rId9"/>
    <p:sldId id="264" r:id="rId10"/>
    <p:sldId id="265" r:id="rId11"/>
    <p:sldId id="260" r:id="rId12"/>
    <p:sldId id="266" r:id="rId13"/>
    <p:sldId id="261" r:id="rId14"/>
    <p:sldId id="267" r:id="rId15"/>
    <p:sldId id="268" r:id="rId16"/>
    <p:sldId id="269" r:id="rId17"/>
    <p:sldId id="270" r:id="rId18"/>
    <p:sldId id="271" r:id="rId19"/>
    <p:sldId id="272" r:id="rId20"/>
    <p:sldId id="26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3303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8A3AD-4302-48DC-8505-5DA8C376AB44}" type="datetimeFigureOut">
              <a:rPr lang="nl-NL" smtClean="0"/>
              <a:t>6-10-2023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E1B7-B66A-4488-AEC6-A1792323E7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84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NL:</a:t>
            </a:r>
          </a:p>
          <a:p>
            <a:r>
              <a:rPr lang="nl-NL" dirty="0" err="1"/>
              <a:t>Improving</a:t>
            </a:r>
            <a:r>
              <a:rPr lang="nl-NL" dirty="0"/>
              <a:t> Search toegepast op het Handelsreizigersprobleem</a:t>
            </a:r>
          </a:p>
          <a:p>
            <a:r>
              <a:rPr lang="nl-NL" dirty="0"/>
              <a:t>Verantwoording</a:t>
            </a:r>
            <a:r>
              <a:rPr lang="nl-NL" baseline="0" dirty="0"/>
              <a:t> van onderzoek en implementatie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E1B7-B66A-4488-AEC6-A1792323E74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03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NL:</a:t>
            </a:r>
          </a:p>
          <a:p>
            <a:r>
              <a:rPr lang="nl-NL" dirty="0"/>
              <a:t>Probleemdefinitie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E1B7-B66A-4488-AEC6-A1792323E74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07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NL:</a:t>
            </a:r>
          </a:p>
          <a:p>
            <a:r>
              <a:rPr lang="nl-NL" dirty="0"/>
              <a:t>Ontwerp van heuristiek </a:t>
            </a:r>
            <a:r>
              <a:rPr lang="nl-NL" dirty="0" err="1"/>
              <a:t>obv</a:t>
            </a:r>
            <a:r>
              <a:rPr lang="nl-NL" dirty="0"/>
              <a:t> </a:t>
            </a:r>
            <a:r>
              <a:rPr lang="nl-NL" dirty="0" err="1"/>
              <a:t>Improving</a:t>
            </a:r>
            <a:r>
              <a:rPr lang="nl-NL" baseline="0" dirty="0"/>
              <a:t> Search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E1B7-B66A-4488-AEC6-A1792323E74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58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E5A9-F32A-4D4C-ACD5-80F828FB86E5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57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922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30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216C-DD8F-4774-BF6B-3618B337B3F9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74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953589"/>
            <a:ext cx="5181600" cy="522337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953589"/>
            <a:ext cx="5181600" cy="522337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1F9F-A11B-4B88-A64C-F7B411D6494B}" type="datetime1">
              <a:rPr lang="nl-NL" smtClean="0"/>
              <a:t>6-10-2023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0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372925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816431"/>
            <a:ext cx="5157787" cy="336641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1231452"/>
            <a:ext cx="5157787" cy="4958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816431"/>
            <a:ext cx="5183188" cy="336641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1231452"/>
            <a:ext cx="5183188" cy="4958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2F82-63F1-4176-8503-2E0863F24640}" type="datetime1">
              <a:rPr lang="nl-NL" smtClean="0"/>
              <a:t>6-10-2023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30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2"/>
          </a:xfrm>
        </p:spPr>
        <p:txBody>
          <a:bodyPr/>
          <a:lstStyle>
            <a:lvl1pPr>
              <a:defRPr sz="2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6-10-2023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02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11F2-F611-449A-A10D-C863BC3498BA}" type="datetime1">
              <a:rPr lang="nl-NL" smtClean="0"/>
              <a:t>6-10-2023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979714"/>
            <a:ext cx="10515600" cy="519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C75D-96BA-4AA5-9B68-649EDF0EDB4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Improving</a:t>
            </a:r>
            <a:r>
              <a:rPr lang="nl-NL" dirty="0"/>
              <a:t> Search </a:t>
            </a:r>
            <a:r>
              <a:rPr lang="nl-NL" dirty="0" err="1"/>
              <a:t>applied</a:t>
            </a:r>
            <a:br>
              <a:rPr lang="nl-NL" dirty="0"/>
            </a:br>
            <a:r>
              <a:rPr lang="nl-NL" dirty="0" err="1"/>
              <a:t>to</a:t>
            </a:r>
            <a:r>
              <a:rPr lang="nl-NL" dirty="0"/>
              <a:t> Running </a:t>
            </a:r>
            <a:r>
              <a:rPr lang="nl-NL" dirty="0" err="1"/>
              <a:t>Dinner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Justification</a:t>
            </a:r>
            <a:r>
              <a:rPr lang="nl-NL" dirty="0"/>
              <a:t> of research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implemention</a:t>
            </a:r>
            <a:endParaRPr lang="nl-NL" dirty="0"/>
          </a:p>
          <a:p>
            <a:r>
              <a:rPr lang="nl-NL" dirty="0"/>
              <a:t>Josine </a:t>
            </a:r>
            <a:r>
              <a:rPr lang="nl-NL" dirty="0" err="1"/>
              <a:t>Verkoeijen</a:t>
            </a:r>
            <a:r>
              <a:rPr lang="nl-NL" dirty="0"/>
              <a:t> &amp; Teun Voesenek, 9 Oktober 2023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FF34-3951-4319-B8C2-8E1EC1385786}" type="datetime1">
              <a:rPr lang="nl-NL" smtClean="0"/>
              <a:t>6-10-2023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63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Experiments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/>
                  <a:t>First, </a:t>
                </a:r>
                <a:r>
                  <a:rPr lang="nl-NL" b="1" dirty="0"/>
                  <a:t>Discrete </a:t>
                </a:r>
                <a:r>
                  <a:rPr lang="nl-NL" b="1" dirty="0" err="1"/>
                  <a:t>Improving</a:t>
                </a:r>
                <a:r>
                  <a:rPr lang="nl-NL" b="1" dirty="0"/>
                  <a:t> Search </a:t>
                </a:r>
                <a:r>
                  <a:rPr lang="nl-NL" dirty="0"/>
                  <a:t>was </a:t>
                </a:r>
                <a:r>
                  <a:rPr lang="nl-NL" dirty="0" err="1"/>
                  <a:t>implemented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tested</a:t>
                </a:r>
                <a:endParaRPr lang="nl-NL" dirty="0"/>
              </a:p>
              <a:p>
                <a:r>
                  <a:rPr lang="nl-NL" dirty="0" err="1"/>
                  <a:t>Started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ChatGPT</a:t>
                </a:r>
                <a:r>
                  <a:rPr lang="nl-NL" dirty="0"/>
                  <a:t> </a:t>
                </a:r>
                <a:r>
                  <a:rPr lang="nl-NL" dirty="0" err="1"/>
                  <a:t>snippet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2-opt </a:t>
                </a:r>
                <a:r>
                  <a:rPr lang="nl-NL" dirty="0" err="1"/>
                  <a:t>heuristic</a:t>
                </a:r>
                <a:r>
                  <a:rPr lang="nl-NL" dirty="0"/>
                  <a:t> on TSP (</a:t>
                </a:r>
                <a:r>
                  <a:rPr lang="nl-NL" dirty="0" err="1"/>
                  <a:t>see</a:t>
                </a:r>
                <a:r>
                  <a:rPr lang="nl-NL" dirty="0"/>
                  <a:t> file: 2opt.py)</a:t>
                </a:r>
              </a:p>
              <a:p>
                <a:r>
                  <a:rPr lang="nl-NL" dirty="0" err="1"/>
                  <a:t>This</a:t>
                </a:r>
                <a:r>
                  <a:rPr lang="nl-NL" dirty="0"/>
                  <a:t> code had a </a:t>
                </a:r>
                <a:r>
                  <a:rPr lang="nl-NL" dirty="0" err="1"/>
                  <a:t>very</a:t>
                </a:r>
                <a:r>
                  <a:rPr lang="nl-NL" dirty="0"/>
                  <a:t> small </a:t>
                </a:r>
                <a:r>
                  <a:rPr lang="nl-NL" dirty="0" err="1"/>
                  <a:t>problem</a:t>
                </a:r>
                <a:r>
                  <a:rPr lang="nl-NL" dirty="0"/>
                  <a:t> </a:t>
                </a:r>
                <a:r>
                  <a:rPr lang="nl-NL" dirty="0" err="1"/>
                  <a:t>instance</a:t>
                </a:r>
                <a:r>
                  <a:rPr lang="nl-NL" dirty="0"/>
                  <a:t> on 5 points</a:t>
                </a:r>
              </a:p>
              <a:p>
                <a:pPr lvl="1"/>
                <a:r>
                  <a:rPr lang="nl-NL" dirty="0"/>
                  <a:t>Double-</a:t>
                </a:r>
                <a:r>
                  <a:rPr lang="nl-NL" dirty="0" err="1"/>
                  <a:t>checked</a:t>
                </a:r>
                <a:r>
                  <a:rPr lang="nl-NL" dirty="0"/>
                  <a:t> </a:t>
                </a:r>
                <a:r>
                  <a:rPr lang="nl-NL" dirty="0" err="1"/>
                  <a:t>implementation</a:t>
                </a:r>
                <a:r>
                  <a:rPr lang="nl-NL" dirty="0"/>
                  <a:t> of </a:t>
                </a:r>
                <a:r>
                  <a:rPr lang="nl-NL" dirty="0" err="1"/>
                  <a:t>euclidean_distance</a:t>
                </a:r>
                <a:r>
                  <a:rPr lang="nl-NL" dirty="0"/>
                  <a:t>: </a:t>
                </a:r>
                <a:r>
                  <a:rPr lang="nl-NL" b="1" dirty="0">
                    <a:solidFill>
                      <a:srgbClr val="00B050"/>
                    </a:solidFill>
                  </a:rPr>
                  <a:t>OK</a:t>
                </a:r>
              </a:p>
              <a:p>
                <a:pPr lvl="1"/>
                <a:r>
                  <a:rPr lang="nl-NL" dirty="0"/>
                  <a:t>Double-</a:t>
                </a:r>
                <a:r>
                  <a:rPr lang="nl-NL" dirty="0" err="1"/>
                  <a:t>checked</a:t>
                </a:r>
                <a:r>
                  <a:rPr lang="nl-NL" dirty="0"/>
                  <a:t> </a:t>
                </a:r>
                <a:r>
                  <a:rPr lang="nl-NL" dirty="0" err="1"/>
                  <a:t>implementation</a:t>
                </a:r>
                <a:r>
                  <a:rPr lang="nl-NL" dirty="0"/>
                  <a:t> of </a:t>
                </a:r>
                <a:r>
                  <a:rPr lang="nl-NL" dirty="0" err="1"/>
                  <a:t>total_distance</a:t>
                </a:r>
                <a:r>
                  <a:rPr lang="nl-NL" dirty="0"/>
                  <a:t>: </a:t>
                </a:r>
                <a:r>
                  <a:rPr lang="nl-NL" b="1" dirty="0">
                    <a:solidFill>
                      <a:srgbClr val="00B050"/>
                    </a:solidFill>
                  </a:rPr>
                  <a:t>OK</a:t>
                </a:r>
              </a:p>
              <a:p>
                <a:pPr lvl="1"/>
                <a:r>
                  <a:rPr lang="nl-NL" dirty="0"/>
                  <a:t>Double-</a:t>
                </a:r>
                <a:r>
                  <a:rPr lang="nl-NL" dirty="0" err="1"/>
                  <a:t>checked</a:t>
                </a:r>
                <a:r>
                  <a:rPr lang="nl-NL" dirty="0"/>
                  <a:t> </a:t>
                </a:r>
                <a:r>
                  <a:rPr lang="nl-NL" dirty="0" err="1"/>
                  <a:t>implementation</a:t>
                </a:r>
                <a:r>
                  <a:rPr lang="nl-NL" dirty="0"/>
                  <a:t> of </a:t>
                </a:r>
                <a:r>
                  <a:rPr lang="nl-NL" dirty="0" err="1"/>
                  <a:t>two_opt</a:t>
                </a:r>
                <a:r>
                  <a:rPr lang="nl-NL" dirty="0"/>
                  <a:t>: </a:t>
                </a:r>
                <a:r>
                  <a:rPr lang="nl-NL" b="1" dirty="0">
                    <a:solidFill>
                      <a:srgbClr val="FF0000"/>
                    </a:solidFill>
                  </a:rPr>
                  <a:t>NOK</a:t>
                </a:r>
              </a:p>
              <a:p>
                <a:pPr lvl="2"/>
                <a:r>
                  <a:rPr lang="nl-NL" dirty="0" err="1"/>
                  <a:t>Didn’t</a:t>
                </a:r>
                <a:r>
                  <a:rPr lang="nl-NL" dirty="0"/>
                  <a:t> </a:t>
                </a:r>
                <a:r>
                  <a:rPr lang="nl-NL" dirty="0" err="1"/>
                  <a:t>guarantee</a:t>
                </a:r>
                <a:r>
                  <a:rPr lang="nl-NL" dirty="0"/>
                  <a:t> a </a:t>
                </a:r>
                <a:r>
                  <a:rPr lang="nl-NL" dirty="0" err="1"/>
                  <a:t>local</a:t>
                </a:r>
                <a:r>
                  <a:rPr lang="nl-NL" dirty="0"/>
                  <a:t> optimum, </a:t>
                </a:r>
                <a:r>
                  <a:rPr lang="nl-NL" dirty="0" err="1"/>
                  <a:t>because</a:t>
                </a:r>
                <a:r>
                  <a:rPr lang="nl-NL" dirty="0"/>
                  <a:t> </a:t>
                </a:r>
                <a:r>
                  <a:rPr lang="nl-NL" dirty="0" err="1"/>
                  <a:t>didn’t</a:t>
                </a:r>
                <a:r>
                  <a:rPr lang="nl-NL" dirty="0"/>
                  <a:t> </a:t>
                </a:r>
                <a:r>
                  <a:rPr lang="nl-NL" dirty="0" err="1"/>
                  <a:t>explore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u="sng" dirty="0"/>
                  <a:t>full </a:t>
                </a:r>
                <a:r>
                  <a:rPr lang="nl-NL" dirty="0" err="1"/>
                  <a:t>neighborhood</a:t>
                </a:r>
                <a:r>
                  <a:rPr lang="nl-NL" dirty="0"/>
                  <a:t> </a:t>
                </a:r>
                <a:r>
                  <a:rPr lang="nl-NL" dirty="0" err="1"/>
                  <a:t>after</a:t>
                </a:r>
                <a:r>
                  <a:rPr lang="nl-NL" dirty="0"/>
                  <a:t> first </a:t>
                </a:r>
                <a:r>
                  <a:rPr lang="nl-NL" dirty="0" err="1"/>
                  <a:t>improvement</a:t>
                </a:r>
                <a:endParaRPr lang="nl-NL" dirty="0"/>
              </a:p>
              <a:p>
                <a:pPr lvl="2"/>
                <a:r>
                  <a:rPr lang="nl-NL" dirty="0" err="1"/>
                  <a:t>Modified</a:t>
                </a:r>
                <a:r>
                  <a:rPr lang="nl-NL" dirty="0"/>
                  <a:t> </a:t>
                </a:r>
                <a:r>
                  <a:rPr lang="nl-NL" dirty="0" err="1"/>
                  <a:t>internal</a:t>
                </a:r>
                <a:r>
                  <a:rPr lang="nl-NL" dirty="0"/>
                  <a:t> loops on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dirty="0"/>
                  <a:t>,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full </a:t>
                </a:r>
                <a:r>
                  <a:rPr lang="nl-NL" dirty="0" err="1"/>
                  <a:t>neighborhood</a:t>
                </a:r>
                <a:r>
                  <a:rPr lang="nl-NL" dirty="0"/>
                  <a:t> was </a:t>
                </a:r>
                <a:r>
                  <a:rPr lang="nl-NL" dirty="0" err="1"/>
                  <a:t>explored</a:t>
                </a:r>
                <a:endParaRPr lang="nl-NL" dirty="0"/>
              </a:p>
              <a:p>
                <a:r>
                  <a:rPr lang="nl-NL" dirty="0"/>
                  <a:t>Code </a:t>
                </a:r>
                <a:r>
                  <a:rPr lang="nl-NL" dirty="0" err="1"/>
                  <a:t>extensions</a:t>
                </a:r>
                <a:endParaRPr lang="nl-NL" dirty="0"/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generate</a:t>
                </a:r>
                <a:r>
                  <a:rPr lang="nl-NL" dirty="0"/>
                  <a:t> random </a:t>
                </a:r>
                <a:r>
                  <a:rPr lang="nl-NL" dirty="0" err="1"/>
                  <a:t>instances</a:t>
                </a:r>
                <a:r>
                  <a:rPr lang="nl-NL" dirty="0"/>
                  <a:t> on </a:t>
                </a:r>
                <a:r>
                  <a:rPr lang="nl-NL" dirty="0" err="1"/>
                  <a:t>given</a:t>
                </a:r>
                <a:r>
                  <a:rPr lang="nl-NL" dirty="0"/>
                  <a:t> </a:t>
                </a:r>
                <a:r>
                  <a:rPr lang="nl-NL" dirty="0" err="1"/>
                  <a:t>number</a:t>
                </a:r>
                <a:r>
                  <a:rPr lang="nl-NL" dirty="0"/>
                  <a:t> of points</a:t>
                </a:r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</a:t>
                </a:r>
                <a:r>
                  <a:rPr lang="nl-NL" dirty="0" err="1"/>
                  <a:t>Nearest</a:t>
                </a:r>
                <a:r>
                  <a:rPr lang="nl-NL" dirty="0"/>
                  <a:t> </a:t>
                </a:r>
                <a:r>
                  <a:rPr lang="nl-NL" dirty="0" err="1"/>
                  <a:t>Neighbor</a:t>
                </a:r>
                <a:r>
                  <a:rPr lang="nl-NL" dirty="0"/>
                  <a:t> (</a:t>
                </a:r>
                <a:r>
                  <a:rPr lang="nl-NL" dirty="0" err="1"/>
                  <a:t>constructive</a:t>
                </a:r>
                <a:r>
                  <a:rPr lang="nl-NL" dirty="0"/>
                  <a:t> </a:t>
                </a:r>
                <a:r>
                  <a:rPr lang="nl-NL" dirty="0" err="1"/>
                  <a:t>heuristic</a:t>
                </a:r>
                <a:r>
                  <a:rPr lang="nl-NL" dirty="0"/>
                  <a:t>) -&gt; NN</a:t>
                </a:r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code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visualizing</a:t>
                </a:r>
                <a:r>
                  <a:rPr lang="nl-NL" dirty="0"/>
                  <a:t> tours: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initial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(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randomly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generated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) tour </a:t>
                </a:r>
                <a:r>
                  <a:rPr lang="nl-NL" dirty="0" err="1"/>
                  <a:t>vs</a:t>
                </a:r>
                <a:r>
                  <a:rPr lang="nl-NL" dirty="0"/>
                  <a:t> </a:t>
                </a:r>
                <a:r>
                  <a:rPr lang="nl-NL" dirty="0">
                    <a:solidFill>
                      <a:srgbClr val="FF0000"/>
                    </a:solidFill>
                  </a:rPr>
                  <a:t>NN</a:t>
                </a:r>
                <a:r>
                  <a:rPr lang="nl-NL" dirty="0"/>
                  <a:t> </a:t>
                </a:r>
                <a:r>
                  <a:rPr lang="nl-NL" dirty="0" err="1"/>
                  <a:t>vs</a:t>
                </a:r>
                <a:r>
                  <a:rPr lang="nl-NL" dirty="0"/>
                  <a:t> </a:t>
                </a:r>
                <a:r>
                  <a:rPr lang="nl-NL" dirty="0">
                    <a:solidFill>
                      <a:srgbClr val="0070C0"/>
                    </a:solidFill>
                  </a:rPr>
                  <a:t>2-opt tour</a:t>
                </a:r>
                <a:r>
                  <a:rPr lang="nl-NL" dirty="0"/>
                  <a:t>; </a:t>
                </a:r>
                <a:r>
                  <a:rPr lang="nl-NL" dirty="0" err="1"/>
                  <a:t>included</a:t>
                </a:r>
                <a:r>
                  <a:rPr lang="nl-NL" dirty="0"/>
                  <a:t> </a:t>
                </a:r>
                <a:r>
                  <a:rPr lang="nl-NL" dirty="0" err="1"/>
                  <a:t>total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endParaRPr lang="nl-NL" dirty="0"/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code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visualizing</a:t>
                </a:r>
                <a:r>
                  <a:rPr lang="nl-NL" dirty="0"/>
                  <a:t> </a:t>
                </a:r>
                <a:r>
                  <a:rPr lang="nl-NL" dirty="0" err="1"/>
                  <a:t>objective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per iteration (</a:t>
                </a:r>
                <a:r>
                  <a:rPr lang="nl-NL" dirty="0" err="1"/>
                  <a:t>progress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code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calculating</a:t>
                </a:r>
                <a:r>
                  <a:rPr lang="nl-NL" dirty="0"/>
                  <a:t> </a:t>
                </a:r>
                <a:r>
                  <a:rPr lang="nl-NL" dirty="0" err="1"/>
                  <a:t>elapsed</a:t>
                </a:r>
                <a:r>
                  <a:rPr lang="nl-NL" dirty="0"/>
                  <a:t> time.</a:t>
                </a:r>
              </a:p>
              <a:p>
                <a:pPr lvl="1"/>
                <a:r>
                  <a:rPr lang="nl-NL" dirty="0" err="1"/>
                  <a:t>Added</a:t>
                </a:r>
                <a:r>
                  <a:rPr lang="nl-NL" dirty="0"/>
                  <a:t> </a:t>
                </a:r>
                <a:r>
                  <a:rPr lang="nl-NL" dirty="0" err="1"/>
                  <a:t>logging</a:t>
                </a:r>
                <a:endParaRPr lang="nl-NL" dirty="0"/>
              </a:p>
              <a:p>
                <a:r>
                  <a:rPr lang="nl-NL" dirty="0"/>
                  <a:t>Tests:</a:t>
                </a:r>
              </a:p>
              <a:p>
                <a:pPr lvl="1"/>
                <a:r>
                  <a:rPr lang="nl-NL" dirty="0" err="1"/>
                  <a:t>Ran</a:t>
                </a:r>
                <a:r>
                  <a:rPr lang="nl-NL" dirty="0"/>
                  <a:t> Discrete </a:t>
                </a:r>
                <a:r>
                  <a:rPr lang="nl-NL" dirty="0" err="1"/>
                  <a:t>Improving</a:t>
                </a:r>
                <a:r>
                  <a:rPr lang="nl-NL" dirty="0"/>
                  <a:t> Search on </a:t>
                </a:r>
                <a:r>
                  <a:rPr lang="nl-NL" dirty="0" err="1"/>
                  <a:t>randomly</a:t>
                </a:r>
                <a:r>
                  <a:rPr lang="nl-NL" dirty="0"/>
                  <a:t> </a:t>
                </a:r>
                <a:r>
                  <a:rPr lang="nl-NL" dirty="0" err="1"/>
                  <a:t>generated</a:t>
                </a:r>
                <a:r>
                  <a:rPr lang="nl-NL" dirty="0"/>
                  <a:t> </a:t>
                </a:r>
                <a:r>
                  <a:rPr lang="nl-NL" dirty="0" err="1"/>
                  <a:t>instances</a:t>
                </a:r>
                <a:r>
                  <a:rPr lang="nl-NL" dirty="0"/>
                  <a:t> of 10, 20, 25 </a:t>
                </a:r>
                <a:r>
                  <a:rPr lang="nl-NL" dirty="0" err="1"/>
                  <a:t>and</a:t>
                </a:r>
                <a:r>
                  <a:rPr lang="nl-NL" dirty="0"/>
                  <a:t> 100 points</a:t>
                </a:r>
              </a:p>
              <a:p>
                <a:pPr lvl="1"/>
                <a:r>
                  <a:rPr lang="nl-NL" dirty="0" err="1"/>
                  <a:t>Visually</a:t>
                </a:r>
                <a:r>
                  <a:rPr lang="nl-NL" dirty="0"/>
                  <a:t> </a:t>
                </a:r>
                <a:r>
                  <a:rPr lang="nl-NL" dirty="0" err="1"/>
                  <a:t>inspected</a:t>
                </a:r>
                <a:r>
                  <a:rPr lang="nl-NL" dirty="0"/>
                  <a:t> tours (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:r>
                  <a:rPr lang="nl-NL" dirty="0" err="1"/>
                  <a:t>vs</a:t>
                </a:r>
                <a:r>
                  <a:rPr lang="nl-NL" dirty="0"/>
                  <a:t> 2-opt)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progress</a:t>
                </a:r>
                <a:r>
                  <a:rPr lang="nl-NL" dirty="0"/>
                  <a:t>: </a:t>
                </a:r>
                <a:r>
                  <a:rPr lang="nl-NL" dirty="0" err="1"/>
                  <a:t>results</a:t>
                </a:r>
                <a:r>
                  <a:rPr lang="nl-NL" dirty="0"/>
                  <a:t> as </a:t>
                </a:r>
                <a:r>
                  <a:rPr lang="nl-NL" dirty="0" err="1"/>
                  <a:t>expected</a:t>
                </a:r>
                <a:r>
                  <a:rPr lang="nl-NL" dirty="0"/>
                  <a:t> </a:t>
                </a:r>
              </a:p>
              <a:p>
                <a:pPr lvl="1"/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32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Discrete </a:t>
            </a:r>
            <a:r>
              <a:rPr lang="nl-NL" dirty="0" err="1"/>
              <a:t>Improving</a:t>
            </a:r>
            <a:r>
              <a:rPr lang="nl-NL" dirty="0"/>
              <a:t> Search: Tour </a:t>
            </a:r>
            <a:r>
              <a:rPr lang="nl-NL" dirty="0" err="1"/>
              <a:t>visualisations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6-10-2023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12" y="3571797"/>
            <a:ext cx="4401846" cy="234234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75" y="3571797"/>
            <a:ext cx="4389155" cy="234234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12" y="1225575"/>
            <a:ext cx="4309640" cy="229397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375" y="1160668"/>
            <a:ext cx="4252168" cy="2306626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8686800" y="137160"/>
            <a:ext cx="30893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rgbClr val="00B050"/>
                </a:solidFill>
              </a:rPr>
              <a:t>green</a:t>
            </a:r>
            <a:r>
              <a:rPr lang="nl-NL" sz="1600" dirty="0"/>
              <a:t>: </a:t>
            </a:r>
            <a:r>
              <a:rPr lang="nl-NL" sz="1600" dirty="0" err="1"/>
              <a:t>initial</a:t>
            </a:r>
            <a:r>
              <a:rPr lang="nl-NL" sz="1600" dirty="0"/>
              <a:t> tour (random tour)</a:t>
            </a:r>
          </a:p>
          <a:p>
            <a:r>
              <a:rPr lang="nl-NL" sz="1600" dirty="0">
                <a:solidFill>
                  <a:srgbClr val="FF0000"/>
                </a:solidFill>
              </a:rPr>
              <a:t>red</a:t>
            </a:r>
            <a:r>
              <a:rPr lang="nl-NL" sz="1600" dirty="0"/>
              <a:t>: </a:t>
            </a:r>
            <a:r>
              <a:rPr lang="nl-NL" sz="1600" dirty="0" err="1"/>
              <a:t>nearest</a:t>
            </a:r>
            <a:r>
              <a:rPr lang="nl-NL" sz="1600" dirty="0"/>
              <a:t> </a:t>
            </a:r>
            <a:r>
              <a:rPr lang="nl-NL" sz="1600" dirty="0" err="1"/>
              <a:t>neighbor</a:t>
            </a:r>
            <a:r>
              <a:rPr lang="nl-NL" sz="1600" dirty="0"/>
              <a:t> tour</a:t>
            </a:r>
          </a:p>
          <a:p>
            <a:r>
              <a:rPr lang="nl-NL" sz="1600" dirty="0">
                <a:solidFill>
                  <a:srgbClr val="0070C0"/>
                </a:solidFill>
              </a:rPr>
              <a:t>blue</a:t>
            </a:r>
            <a:r>
              <a:rPr lang="nl-NL" sz="1600" dirty="0"/>
              <a:t>: 2-opt tour</a:t>
            </a:r>
          </a:p>
        </p:txBody>
      </p:sp>
      <p:sp>
        <p:nvSpPr>
          <p:cNvPr id="11" name="Bijschrift met afgeronde rechthoek 10"/>
          <p:cNvSpPr/>
          <p:nvPr/>
        </p:nvSpPr>
        <p:spPr>
          <a:xfrm>
            <a:off x="0" y="5541645"/>
            <a:ext cx="2397760" cy="1316355"/>
          </a:xfrm>
          <a:prstGeom prst="wedgeRoundRectCallout">
            <a:avLst>
              <a:gd name="adj1" fmla="val 66780"/>
              <a:gd name="adj2" fmla="val 78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/>
              <a:t>Expectations</a:t>
            </a:r>
            <a:r>
              <a:rPr lang="nl-NL" sz="1200" dirty="0"/>
              <a:t> met:</a:t>
            </a:r>
          </a:p>
          <a:p>
            <a:r>
              <a:rPr lang="nl-NL" sz="1200" dirty="0" err="1"/>
              <a:t>Nearest</a:t>
            </a:r>
            <a:r>
              <a:rPr lang="nl-NL" sz="1200" dirty="0"/>
              <a:t> </a:t>
            </a:r>
            <a:r>
              <a:rPr lang="nl-NL" sz="1200" dirty="0" err="1"/>
              <a:t>Neighbor</a:t>
            </a:r>
            <a:r>
              <a:rPr lang="nl-NL" sz="1200" dirty="0"/>
              <a:t> tours have crossing links, 2-opt tours </a:t>
            </a:r>
            <a:r>
              <a:rPr lang="nl-NL" sz="1200" dirty="0" err="1"/>
              <a:t>don’t</a:t>
            </a:r>
            <a:r>
              <a:rPr lang="nl-NL" sz="1200" dirty="0"/>
              <a:t>. Huge </a:t>
            </a:r>
            <a:r>
              <a:rPr lang="nl-NL" sz="1200" dirty="0" err="1"/>
              <a:t>improvement</a:t>
            </a:r>
            <a:r>
              <a:rPr lang="nl-NL" sz="1200" dirty="0"/>
              <a:t> over </a:t>
            </a:r>
            <a:r>
              <a:rPr lang="nl-NL" sz="1200" dirty="0" err="1"/>
              <a:t>randomly</a:t>
            </a:r>
            <a:r>
              <a:rPr lang="nl-NL" sz="1200" dirty="0"/>
              <a:t> </a:t>
            </a:r>
            <a:r>
              <a:rPr lang="nl-NL" sz="1200" dirty="0" err="1"/>
              <a:t>generated</a:t>
            </a:r>
            <a:r>
              <a:rPr lang="nl-NL" sz="1200" dirty="0"/>
              <a:t> tours.</a:t>
            </a:r>
          </a:p>
        </p:txBody>
      </p:sp>
    </p:spTree>
    <p:extLst>
      <p:ext uri="{BB962C8B-B14F-4D97-AF65-F5344CB8AC3E}">
        <p14:creationId xmlns:p14="http://schemas.microsoft.com/office/powerpoint/2010/main" val="337475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56" y="3600503"/>
            <a:ext cx="3785301" cy="294194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49" y="680355"/>
            <a:ext cx="3752645" cy="2920147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939" y="718458"/>
            <a:ext cx="3707818" cy="2888128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563" y="3600502"/>
            <a:ext cx="3740359" cy="29041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Discrete </a:t>
            </a:r>
            <a:r>
              <a:rPr lang="nl-NL" dirty="0" err="1"/>
              <a:t>Improving</a:t>
            </a:r>
            <a:r>
              <a:rPr lang="nl-NL" dirty="0"/>
              <a:t> Search: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per iteration /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6-10-2023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12</a:t>
            </a:fld>
            <a:endParaRPr lang="nl-NL"/>
          </a:p>
        </p:txBody>
      </p:sp>
      <p:sp>
        <p:nvSpPr>
          <p:cNvPr id="16" name="Bijschrift met afgeronde rechthoek 15"/>
          <p:cNvSpPr/>
          <p:nvPr/>
        </p:nvSpPr>
        <p:spPr>
          <a:xfrm>
            <a:off x="46813" y="5052565"/>
            <a:ext cx="2423137" cy="1259840"/>
          </a:xfrm>
          <a:prstGeom prst="wedgeRoundRectCallout">
            <a:avLst>
              <a:gd name="adj1" fmla="val 62130"/>
              <a:gd name="adj2" fmla="val 7237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/>
              <a:t>Expectations</a:t>
            </a:r>
            <a:r>
              <a:rPr lang="nl-NL" sz="1200" dirty="0"/>
              <a:t> met:</a:t>
            </a:r>
          </a:p>
          <a:p>
            <a:r>
              <a:rPr lang="nl-NL" sz="1200" dirty="0"/>
              <a:t>The </a:t>
            </a:r>
            <a:r>
              <a:rPr lang="nl-NL" sz="1200" dirty="0" err="1"/>
              <a:t>higher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number</a:t>
            </a:r>
            <a:r>
              <a:rPr lang="nl-NL" sz="1200" dirty="0"/>
              <a:t> of </a:t>
            </a:r>
            <a:r>
              <a:rPr lang="nl-NL" sz="1200" dirty="0" err="1"/>
              <a:t>locations</a:t>
            </a:r>
            <a:r>
              <a:rPr lang="nl-NL" sz="1200" dirty="0"/>
              <a:t>, </a:t>
            </a:r>
            <a:r>
              <a:rPr lang="nl-NL" sz="1200" dirty="0" err="1"/>
              <a:t>the</a:t>
            </a:r>
            <a:r>
              <a:rPr lang="nl-NL" sz="1200" dirty="0"/>
              <a:t> more </a:t>
            </a:r>
            <a:r>
              <a:rPr lang="nl-NL" sz="1200" dirty="0" err="1"/>
              <a:t>iterations</a:t>
            </a:r>
            <a:r>
              <a:rPr lang="nl-NL" sz="1200" dirty="0"/>
              <a:t> are </a:t>
            </a:r>
            <a:r>
              <a:rPr lang="nl-NL" sz="1200" dirty="0" err="1"/>
              <a:t>needed</a:t>
            </a:r>
            <a:r>
              <a:rPr lang="nl-NL" sz="1200" dirty="0"/>
              <a:t>. </a:t>
            </a:r>
            <a:r>
              <a:rPr lang="nl-NL" sz="1200" dirty="0" err="1"/>
              <a:t>Objective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 </a:t>
            </a:r>
            <a:r>
              <a:rPr lang="nl-NL" sz="1200" dirty="0" err="1"/>
              <a:t>steadily</a:t>
            </a:r>
            <a:r>
              <a:rPr lang="nl-NL" sz="1200" dirty="0"/>
              <a:t> </a:t>
            </a:r>
            <a:r>
              <a:rPr lang="nl-NL" sz="1200" dirty="0" err="1"/>
              <a:t>decreases</a:t>
            </a:r>
            <a:r>
              <a:rPr lang="nl-NL" sz="1200" dirty="0"/>
              <a:t> </a:t>
            </a:r>
            <a:r>
              <a:rPr lang="nl-NL" sz="1200" dirty="0" err="1"/>
              <a:t>each</a:t>
            </a:r>
            <a:r>
              <a:rPr lang="nl-NL" sz="1200" dirty="0"/>
              <a:t> iteration (no </a:t>
            </a:r>
            <a:r>
              <a:rPr lang="nl-NL" sz="1200" dirty="0" err="1"/>
              <a:t>increase</a:t>
            </a:r>
            <a:r>
              <a:rPr lang="nl-NL" sz="1200" dirty="0"/>
              <a:t>, no levels)</a:t>
            </a:r>
          </a:p>
        </p:txBody>
      </p:sp>
    </p:spTree>
    <p:extLst>
      <p:ext uri="{BB962C8B-B14F-4D97-AF65-F5344CB8AC3E}">
        <p14:creationId xmlns:p14="http://schemas.microsoft.com/office/powerpoint/2010/main" val="120417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Experiments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/>
                  <a:t>Started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ChatGPT</a:t>
                </a:r>
                <a:r>
                  <a:rPr lang="nl-NL" dirty="0"/>
                  <a:t> </a:t>
                </a:r>
                <a:r>
                  <a:rPr lang="nl-NL" dirty="0" err="1"/>
                  <a:t>snippet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b="1" dirty="0" err="1"/>
                  <a:t>Simulated</a:t>
                </a:r>
                <a:r>
                  <a:rPr lang="nl-NL" b="1" dirty="0"/>
                  <a:t> </a:t>
                </a:r>
                <a:r>
                  <a:rPr lang="nl-NL" b="1" dirty="0" err="1"/>
                  <a:t>Annealing</a:t>
                </a:r>
                <a:r>
                  <a:rPr lang="nl-NL" b="1" dirty="0"/>
                  <a:t> </a:t>
                </a:r>
                <a:r>
                  <a:rPr lang="nl-NL" dirty="0" err="1"/>
                  <a:t>heuristic</a:t>
                </a:r>
                <a:r>
                  <a:rPr lang="nl-NL" dirty="0"/>
                  <a:t> on TSP (</a:t>
                </a:r>
                <a:r>
                  <a:rPr lang="nl-NL" dirty="0" err="1"/>
                  <a:t>see</a:t>
                </a:r>
                <a:r>
                  <a:rPr lang="nl-NL" dirty="0"/>
                  <a:t> file: 2opt_simulated_annealing.py)</a:t>
                </a:r>
              </a:p>
              <a:p>
                <a:r>
                  <a:rPr lang="nl-NL" dirty="0" err="1"/>
                  <a:t>This</a:t>
                </a:r>
                <a:r>
                  <a:rPr lang="nl-NL" dirty="0"/>
                  <a:t> code had a </a:t>
                </a:r>
                <a:r>
                  <a:rPr lang="nl-NL" dirty="0" err="1"/>
                  <a:t>very</a:t>
                </a:r>
                <a:r>
                  <a:rPr lang="nl-NL" dirty="0"/>
                  <a:t> small </a:t>
                </a:r>
                <a:r>
                  <a:rPr lang="nl-NL" dirty="0" err="1"/>
                  <a:t>problem</a:t>
                </a:r>
                <a:r>
                  <a:rPr lang="nl-NL" dirty="0"/>
                  <a:t> </a:t>
                </a:r>
                <a:r>
                  <a:rPr lang="nl-NL" dirty="0" err="1"/>
                  <a:t>instance</a:t>
                </a:r>
                <a:r>
                  <a:rPr lang="nl-NL" dirty="0"/>
                  <a:t> on 5 points</a:t>
                </a:r>
              </a:p>
              <a:p>
                <a:pPr lvl="1"/>
                <a:r>
                  <a:rPr lang="nl-NL" dirty="0"/>
                  <a:t>Double-</a:t>
                </a:r>
                <a:r>
                  <a:rPr lang="nl-NL" dirty="0" err="1"/>
                  <a:t>checked</a:t>
                </a:r>
                <a:r>
                  <a:rPr lang="nl-NL" dirty="0"/>
                  <a:t> </a:t>
                </a:r>
                <a:r>
                  <a:rPr lang="nl-NL" dirty="0" err="1"/>
                  <a:t>implementation</a:t>
                </a:r>
                <a:r>
                  <a:rPr lang="nl-NL" dirty="0"/>
                  <a:t> of </a:t>
                </a:r>
                <a:r>
                  <a:rPr lang="nl-NL" dirty="0" err="1"/>
                  <a:t>euclidean_distance</a:t>
                </a:r>
                <a:r>
                  <a:rPr lang="nl-NL" dirty="0"/>
                  <a:t>: </a:t>
                </a:r>
                <a:r>
                  <a:rPr lang="nl-NL" b="1" dirty="0">
                    <a:solidFill>
                      <a:srgbClr val="00B050"/>
                    </a:solidFill>
                  </a:rPr>
                  <a:t>OK</a:t>
                </a:r>
              </a:p>
              <a:p>
                <a:pPr lvl="1"/>
                <a:r>
                  <a:rPr lang="nl-NL" dirty="0"/>
                  <a:t>Double-</a:t>
                </a:r>
                <a:r>
                  <a:rPr lang="nl-NL" dirty="0" err="1"/>
                  <a:t>checked</a:t>
                </a:r>
                <a:r>
                  <a:rPr lang="nl-NL" dirty="0"/>
                  <a:t> </a:t>
                </a:r>
                <a:r>
                  <a:rPr lang="nl-NL" dirty="0" err="1"/>
                  <a:t>implementation</a:t>
                </a:r>
                <a:r>
                  <a:rPr lang="nl-NL" dirty="0"/>
                  <a:t> of </a:t>
                </a:r>
                <a:r>
                  <a:rPr lang="nl-NL" dirty="0" err="1"/>
                  <a:t>total_distance</a:t>
                </a:r>
                <a:r>
                  <a:rPr lang="nl-NL" dirty="0"/>
                  <a:t>: </a:t>
                </a:r>
                <a:r>
                  <a:rPr lang="nl-NL" b="1" dirty="0">
                    <a:solidFill>
                      <a:srgbClr val="00B050"/>
                    </a:solidFill>
                  </a:rPr>
                  <a:t>OK</a:t>
                </a:r>
              </a:p>
              <a:p>
                <a:pPr lvl="1"/>
                <a:r>
                  <a:rPr lang="nl-NL" dirty="0"/>
                  <a:t>Double-</a:t>
                </a:r>
                <a:r>
                  <a:rPr lang="nl-NL" dirty="0" err="1"/>
                  <a:t>checked</a:t>
                </a:r>
                <a:r>
                  <a:rPr lang="nl-NL" dirty="0"/>
                  <a:t> </a:t>
                </a:r>
                <a:r>
                  <a:rPr lang="nl-NL" dirty="0" err="1"/>
                  <a:t>implementation</a:t>
                </a:r>
                <a:r>
                  <a:rPr lang="nl-NL" dirty="0"/>
                  <a:t> of </a:t>
                </a:r>
                <a:r>
                  <a:rPr lang="nl-NL" dirty="0" err="1"/>
                  <a:t>simulated</a:t>
                </a:r>
                <a:r>
                  <a:rPr lang="nl-NL" dirty="0"/>
                  <a:t> </a:t>
                </a:r>
                <a:r>
                  <a:rPr lang="nl-NL" dirty="0" err="1"/>
                  <a:t>annealing</a:t>
                </a:r>
                <a:r>
                  <a:rPr lang="nl-NL" dirty="0"/>
                  <a:t>: </a:t>
                </a:r>
                <a:r>
                  <a:rPr lang="nl-NL" b="1" dirty="0">
                    <a:solidFill>
                      <a:srgbClr val="FF0000"/>
                    </a:solidFill>
                  </a:rPr>
                  <a:t>NOK</a:t>
                </a:r>
              </a:p>
              <a:p>
                <a:pPr lvl="2"/>
                <a:r>
                  <a:rPr lang="nl-NL" dirty="0"/>
                  <a:t>Modified </a:t>
                </a:r>
                <a:r>
                  <a:rPr lang="nl-NL" dirty="0" err="1"/>
                  <a:t>internal</a:t>
                </a:r>
                <a:r>
                  <a:rPr lang="nl-NL" dirty="0"/>
                  <a:t> loops on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dirty="0"/>
                  <a:t>,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a correct sample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was </a:t>
                </a:r>
                <a:r>
                  <a:rPr lang="nl-NL" dirty="0" err="1"/>
                  <a:t>evaluated</a:t>
                </a:r>
                <a:endParaRPr lang="nl-NL" dirty="0"/>
              </a:p>
              <a:p>
                <a:pPr lvl="2"/>
                <a:r>
                  <a:rPr lang="nl-NL" dirty="0" err="1"/>
                  <a:t>Didn’t</a:t>
                </a:r>
                <a:r>
                  <a:rPr lang="nl-NL" dirty="0"/>
                  <a:t> </a:t>
                </a:r>
                <a:r>
                  <a:rPr lang="nl-NL" dirty="0" err="1"/>
                  <a:t>guarantee</a:t>
                </a:r>
                <a:r>
                  <a:rPr lang="nl-NL" dirty="0"/>
                  <a:t> a </a:t>
                </a:r>
                <a:r>
                  <a:rPr lang="nl-NL" dirty="0" err="1"/>
                  <a:t>local</a:t>
                </a:r>
                <a:r>
                  <a:rPr lang="nl-NL" dirty="0"/>
                  <a:t> optimum, </a:t>
                </a:r>
                <a:r>
                  <a:rPr lang="nl-NL" dirty="0" err="1"/>
                  <a:t>because</a:t>
                </a:r>
                <a:r>
                  <a:rPr lang="nl-NL" dirty="0"/>
                  <a:t> </a:t>
                </a:r>
                <a:r>
                  <a:rPr lang="nl-NL" dirty="0" err="1"/>
                  <a:t>didn’t</a:t>
                </a:r>
                <a:r>
                  <a:rPr lang="nl-NL" dirty="0"/>
                  <a:t> </a:t>
                </a:r>
                <a:r>
                  <a:rPr lang="nl-NL" dirty="0" err="1"/>
                  <a:t>explore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full </a:t>
                </a:r>
                <a:r>
                  <a:rPr lang="nl-NL" dirty="0" err="1"/>
                  <a:t>neighborhood</a:t>
                </a:r>
                <a:r>
                  <a:rPr lang="nl-NL" dirty="0"/>
                  <a:t> at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end</a:t>
                </a:r>
              </a:p>
              <a:p>
                <a:r>
                  <a:rPr lang="nl-NL" dirty="0"/>
                  <a:t>Code </a:t>
                </a:r>
                <a:r>
                  <a:rPr lang="nl-NL" dirty="0" err="1"/>
                  <a:t>extensions</a:t>
                </a:r>
                <a:endParaRPr lang="nl-NL" dirty="0"/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generate</a:t>
                </a:r>
                <a:r>
                  <a:rPr lang="nl-NL" dirty="0"/>
                  <a:t> random </a:t>
                </a:r>
                <a:r>
                  <a:rPr lang="nl-NL" dirty="0" err="1"/>
                  <a:t>instances</a:t>
                </a:r>
                <a:r>
                  <a:rPr lang="nl-NL" dirty="0"/>
                  <a:t> on </a:t>
                </a:r>
                <a:r>
                  <a:rPr lang="nl-NL" dirty="0" err="1"/>
                  <a:t>given</a:t>
                </a:r>
                <a:r>
                  <a:rPr lang="nl-NL" dirty="0"/>
                  <a:t> </a:t>
                </a:r>
                <a:r>
                  <a:rPr lang="nl-NL" dirty="0" err="1"/>
                  <a:t>number</a:t>
                </a:r>
                <a:r>
                  <a:rPr lang="nl-NL" dirty="0"/>
                  <a:t> of points</a:t>
                </a:r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</a:t>
                </a:r>
                <a:r>
                  <a:rPr lang="nl-NL" dirty="0" err="1"/>
                  <a:t>Nearest</a:t>
                </a:r>
                <a:r>
                  <a:rPr lang="nl-NL" dirty="0"/>
                  <a:t> </a:t>
                </a:r>
                <a:r>
                  <a:rPr lang="nl-NL" dirty="0" err="1"/>
                  <a:t>Neighbor</a:t>
                </a:r>
                <a:r>
                  <a:rPr lang="nl-NL" dirty="0"/>
                  <a:t> (</a:t>
                </a:r>
                <a:r>
                  <a:rPr lang="nl-NL" dirty="0" err="1"/>
                  <a:t>constructive</a:t>
                </a:r>
                <a:r>
                  <a:rPr lang="nl-NL" dirty="0"/>
                  <a:t> </a:t>
                </a:r>
                <a:r>
                  <a:rPr lang="nl-NL" dirty="0" err="1"/>
                  <a:t>heuristic</a:t>
                </a:r>
                <a:r>
                  <a:rPr lang="nl-NL" dirty="0"/>
                  <a:t>) -&gt; NN</a:t>
                </a:r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code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visualizing</a:t>
                </a:r>
                <a:r>
                  <a:rPr lang="nl-NL" dirty="0"/>
                  <a:t> tours: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initial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(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randomly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generated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) tour </a:t>
                </a:r>
                <a:r>
                  <a:rPr lang="nl-NL" dirty="0" err="1"/>
                  <a:t>vs</a:t>
                </a:r>
                <a:r>
                  <a:rPr lang="nl-NL" dirty="0"/>
                  <a:t> </a:t>
                </a:r>
                <a:r>
                  <a:rPr lang="nl-NL" dirty="0">
                    <a:solidFill>
                      <a:srgbClr val="FF0000"/>
                    </a:solidFill>
                  </a:rPr>
                  <a:t>NN</a:t>
                </a:r>
                <a:r>
                  <a:rPr lang="nl-NL" dirty="0"/>
                  <a:t> </a:t>
                </a:r>
                <a:r>
                  <a:rPr lang="nl-NL" dirty="0" err="1"/>
                  <a:t>vs</a:t>
                </a:r>
                <a:r>
                  <a:rPr lang="nl-NL" dirty="0"/>
                  <a:t> </a:t>
                </a:r>
                <a:r>
                  <a:rPr lang="nl-NL" dirty="0">
                    <a:solidFill>
                      <a:srgbClr val="0070C0"/>
                    </a:solidFill>
                  </a:rPr>
                  <a:t>2-opt tour</a:t>
                </a:r>
                <a:r>
                  <a:rPr lang="nl-NL" dirty="0"/>
                  <a:t>; </a:t>
                </a:r>
                <a:r>
                  <a:rPr lang="nl-NL" dirty="0" err="1"/>
                  <a:t>included</a:t>
                </a:r>
                <a:r>
                  <a:rPr lang="nl-NL" dirty="0"/>
                  <a:t> </a:t>
                </a:r>
                <a:r>
                  <a:rPr lang="nl-NL" dirty="0" err="1"/>
                  <a:t>total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endParaRPr lang="nl-NL" dirty="0"/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code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visualizing</a:t>
                </a:r>
                <a:r>
                  <a:rPr lang="nl-NL" dirty="0"/>
                  <a:t> </a:t>
                </a:r>
                <a:r>
                  <a:rPr lang="nl-NL" dirty="0" err="1"/>
                  <a:t>objective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per iteration (</a:t>
                </a:r>
                <a:r>
                  <a:rPr lang="nl-NL" dirty="0" err="1"/>
                  <a:t>progress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code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calculating</a:t>
                </a:r>
                <a:r>
                  <a:rPr lang="nl-NL" dirty="0"/>
                  <a:t> </a:t>
                </a:r>
                <a:r>
                  <a:rPr lang="nl-NL" dirty="0" err="1"/>
                  <a:t>elapsed</a:t>
                </a:r>
                <a:r>
                  <a:rPr lang="nl-NL" dirty="0"/>
                  <a:t> time.</a:t>
                </a:r>
              </a:p>
              <a:p>
                <a:pPr lvl="1"/>
                <a:r>
                  <a:rPr lang="nl-NL" dirty="0" err="1"/>
                  <a:t>Added</a:t>
                </a:r>
                <a:r>
                  <a:rPr lang="nl-NL" dirty="0"/>
                  <a:t> </a:t>
                </a:r>
                <a:r>
                  <a:rPr lang="nl-NL" dirty="0" err="1"/>
                  <a:t>logging</a:t>
                </a:r>
                <a:endParaRPr lang="nl-NL" dirty="0"/>
              </a:p>
              <a:p>
                <a:r>
                  <a:rPr lang="nl-NL" dirty="0"/>
                  <a:t>Tests:</a:t>
                </a:r>
              </a:p>
              <a:p>
                <a:pPr lvl="1"/>
                <a:r>
                  <a:rPr lang="nl-NL" dirty="0" err="1"/>
                  <a:t>Ran</a:t>
                </a:r>
                <a:r>
                  <a:rPr lang="nl-NL" dirty="0"/>
                  <a:t> </a:t>
                </a:r>
                <a:r>
                  <a:rPr lang="nl-NL" dirty="0" err="1"/>
                  <a:t>Simulated</a:t>
                </a:r>
                <a:r>
                  <a:rPr lang="nl-NL" dirty="0"/>
                  <a:t> </a:t>
                </a:r>
                <a:r>
                  <a:rPr lang="nl-NL" dirty="0" err="1"/>
                  <a:t>Annealing</a:t>
                </a:r>
                <a:r>
                  <a:rPr lang="nl-NL" dirty="0"/>
                  <a:t> on </a:t>
                </a:r>
                <a:r>
                  <a:rPr lang="nl-NL" dirty="0" err="1"/>
                  <a:t>randomly</a:t>
                </a:r>
                <a:r>
                  <a:rPr lang="nl-NL" dirty="0"/>
                  <a:t> </a:t>
                </a:r>
                <a:r>
                  <a:rPr lang="nl-NL" dirty="0" err="1"/>
                  <a:t>generated</a:t>
                </a:r>
                <a:r>
                  <a:rPr lang="nl-NL" dirty="0"/>
                  <a:t> </a:t>
                </a:r>
                <a:r>
                  <a:rPr lang="nl-NL" dirty="0" err="1"/>
                  <a:t>instances</a:t>
                </a:r>
                <a:r>
                  <a:rPr lang="nl-NL" dirty="0"/>
                  <a:t> of 10, 20, 25 </a:t>
                </a:r>
                <a:r>
                  <a:rPr lang="nl-NL" dirty="0" err="1"/>
                  <a:t>and</a:t>
                </a:r>
                <a:r>
                  <a:rPr lang="nl-NL" dirty="0"/>
                  <a:t> 100 points</a:t>
                </a:r>
              </a:p>
              <a:p>
                <a:pPr lvl="1"/>
                <a:r>
                  <a:rPr lang="nl-NL" dirty="0" err="1"/>
                  <a:t>Ran</a:t>
                </a:r>
                <a:r>
                  <a:rPr lang="nl-NL" dirty="0"/>
                  <a:t> </a:t>
                </a:r>
                <a:r>
                  <a:rPr lang="nl-NL" dirty="0" err="1"/>
                  <a:t>experiments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different </a:t>
                </a:r>
                <a:r>
                  <a:rPr lang="nl-NL" dirty="0" err="1"/>
                  <a:t>temperatures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cooling</a:t>
                </a:r>
                <a:r>
                  <a:rPr lang="nl-NL" dirty="0"/>
                  <a:t> </a:t>
                </a:r>
                <a:r>
                  <a:rPr lang="nl-NL" dirty="0" err="1"/>
                  <a:t>rates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1000,2000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∈{0.95,0.995,0.9995}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Visually</a:t>
                </a:r>
                <a:r>
                  <a:rPr lang="nl-NL" dirty="0"/>
                  <a:t> </a:t>
                </a:r>
                <a:r>
                  <a:rPr lang="nl-NL" dirty="0" err="1"/>
                  <a:t>inspected</a:t>
                </a:r>
                <a:r>
                  <a:rPr lang="nl-NL" dirty="0"/>
                  <a:t> tours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progress</a:t>
                </a:r>
                <a:r>
                  <a:rPr lang="nl-NL" dirty="0"/>
                  <a:t>: </a:t>
                </a:r>
                <a:r>
                  <a:rPr lang="nl-NL" dirty="0" err="1"/>
                  <a:t>results</a:t>
                </a:r>
                <a:r>
                  <a:rPr lang="nl-NL" dirty="0"/>
                  <a:t> as </a:t>
                </a:r>
                <a:r>
                  <a:rPr lang="nl-NL" dirty="0" err="1"/>
                  <a:t>expected</a:t>
                </a:r>
                <a:r>
                  <a:rPr lang="nl-NL" dirty="0"/>
                  <a:t> </a:t>
                </a:r>
              </a:p>
              <a:p>
                <a:pPr lvl="1"/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12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7"/>
          <p:cNvPicPr>
            <a:picLocks noChangeAspect="1"/>
          </p:cNvPicPr>
          <p:nvPr/>
        </p:nvPicPr>
        <p:blipFill rotWithShape="1">
          <a:blip r:embed="rId2"/>
          <a:srcRect t="13558"/>
          <a:stretch/>
        </p:blipFill>
        <p:spPr>
          <a:xfrm>
            <a:off x="2291080" y="718458"/>
            <a:ext cx="7565243" cy="1863013"/>
          </a:xfrm>
          <a:prstGeom prst="rect">
            <a:avLst/>
          </a:prstGeom>
        </p:spPr>
      </p:pic>
      <p:pic>
        <p:nvPicPr>
          <p:cNvPr id="7" name="Tijdelijke aanduiding voor inhoud 2"/>
          <p:cNvPicPr>
            <a:picLocks noChangeAspect="1"/>
          </p:cNvPicPr>
          <p:nvPr/>
        </p:nvPicPr>
        <p:blipFill rotWithShape="1">
          <a:blip r:embed="rId3"/>
          <a:srcRect t="13077"/>
          <a:stretch/>
        </p:blipFill>
        <p:spPr>
          <a:xfrm>
            <a:off x="2321560" y="2745076"/>
            <a:ext cx="7614920" cy="1863570"/>
          </a:xfrm>
          <a:prstGeom prst="rect">
            <a:avLst/>
          </a:prstGeom>
        </p:spPr>
      </p:pic>
      <p:pic>
        <p:nvPicPr>
          <p:cNvPr id="8" name="Tijdelijke aanduiding voor inhoud 3"/>
          <p:cNvPicPr>
            <a:picLocks noChangeAspect="1"/>
          </p:cNvPicPr>
          <p:nvPr/>
        </p:nvPicPr>
        <p:blipFill rotWithShape="1">
          <a:blip r:embed="rId4"/>
          <a:srcRect t="12865"/>
          <a:stretch/>
        </p:blipFill>
        <p:spPr>
          <a:xfrm>
            <a:off x="2287272" y="4517206"/>
            <a:ext cx="7569051" cy="1890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nl-NL" dirty="0"/>
                  <a:t>Simulated </a:t>
                </a:r>
                <a:r>
                  <a:rPr lang="nl-NL" dirty="0" err="1"/>
                  <a:t>Annealing</a:t>
                </a:r>
                <a:r>
                  <a:rPr lang="nl-NL" dirty="0"/>
                  <a:t>: </a:t>
                </a:r>
                <a:r>
                  <a:rPr lang="nl-NL" dirty="0" err="1"/>
                  <a:t>Experiments</a:t>
                </a:r>
                <a:r>
                  <a:rPr lang="nl-NL" dirty="0"/>
                  <a:t> on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𝟗𝟓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𝟗𝟗𝟓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𝟗𝟗𝟗𝟓</m:t>
                        </m:r>
                      </m:e>
                    </m:d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522" t="-13793" b="-258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6-10-2023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14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9856323" y="1592543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323" y="1592543"/>
                <a:ext cx="1381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9856323" y="3571608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323" y="3571608"/>
                <a:ext cx="13817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9856323" y="5435178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=0.9995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323" y="5435178"/>
                <a:ext cx="13817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ijschrift met afgeronde rechthoek 12"/>
              <p:cNvSpPr/>
              <p:nvPr/>
            </p:nvSpPr>
            <p:spPr>
              <a:xfrm>
                <a:off x="0" y="5541645"/>
                <a:ext cx="2397760" cy="1316355"/>
              </a:xfrm>
              <a:prstGeom prst="wedgeRoundRectCallout">
                <a:avLst>
                  <a:gd name="adj1" fmla="val 66780"/>
                  <a:gd name="adj2" fmla="val 7808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nl-NL" sz="1200" dirty="0"/>
                  <a:t>Expectations met:</a:t>
                </a:r>
              </a:p>
              <a:p>
                <a:r>
                  <a:rPr lang="nl-NL" sz="1200" dirty="0"/>
                  <a:t>The slower </a:t>
                </a:r>
                <a:r>
                  <a:rPr lang="nl-NL" sz="1200" dirty="0" err="1"/>
                  <a:t>the</a:t>
                </a:r>
                <a:r>
                  <a:rPr lang="nl-NL" sz="1200" dirty="0"/>
                  <a:t> </a:t>
                </a:r>
                <a:r>
                  <a:rPr lang="nl-NL" sz="1200" dirty="0" err="1"/>
                  <a:t>cooling</a:t>
                </a:r>
                <a:r>
                  <a:rPr lang="nl-NL" sz="1200" dirty="0"/>
                  <a:t> (</a:t>
                </a:r>
                <a:r>
                  <a:rPr lang="nl-NL" sz="1200" dirty="0" err="1"/>
                  <a:t>higher</a:t>
                </a:r>
                <a:r>
                  <a:rPr lang="nl-NL" sz="1200" dirty="0"/>
                  <a:t> </a:t>
                </a:r>
                <a14:m>
                  <m:oMath xmlns:m="http://schemas.openxmlformats.org/officeDocument/2006/math"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nl-NL" sz="1200" dirty="0"/>
                  <a:t>), </a:t>
                </a:r>
                <a:r>
                  <a:rPr lang="nl-NL" sz="1200" dirty="0" err="1"/>
                  <a:t>the</a:t>
                </a:r>
                <a:r>
                  <a:rPr lang="nl-NL" sz="1200" dirty="0"/>
                  <a:t> </a:t>
                </a:r>
                <a:r>
                  <a:rPr lang="nl-NL" sz="1200" dirty="0" err="1"/>
                  <a:t>higher</a:t>
                </a:r>
                <a:r>
                  <a:rPr lang="nl-NL" sz="1200" dirty="0"/>
                  <a:t> </a:t>
                </a:r>
                <a:r>
                  <a:rPr lang="nl-NL" sz="1200" dirty="0" err="1"/>
                  <a:t>the</a:t>
                </a:r>
                <a:r>
                  <a:rPr lang="nl-NL" sz="1200" dirty="0"/>
                  <a:t> </a:t>
                </a:r>
                <a:r>
                  <a:rPr lang="nl-NL" sz="1200" dirty="0" err="1"/>
                  <a:t>number</a:t>
                </a:r>
                <a:r>
                  <a:rPr lang="nl-NL" sz="1200" dirty="0"/>
                  <a:t> of </a:t>
                </a:r>
                <a:r>
                  <a:rPr lang="nl-NL" sz="1200" dirty="0" err="1"/>
                  <a:t>iterations</a:t>
                </a:r>
                <a:r>
                  <a:rPr lang="nl-NL" sz="1200" dirty="0"/>
                  <a:t>. </a:t>
                </a:r>
                <a:r>
                  <a:rPr lang="nl-NL" sz="1200" dirty="0" err="1"/>
                  <a:t>Objective</a:t>
                </a:r>
                <a:r>
                  <a:rPr lang="nl-NL" sz="1200" dirty="0"/>
                  <a:t> </a:t>
                </a:r>
                <a:r>
                  <a:rPr lang="nl-NL" sz="1200" dirty="0" err="1"/>
                  <a:t>value</a:t>
                </a:r>
                <a:r>
                  <a:rPr lang="nl-NL" sz="1200" dirty="0"/>
                  <a:t> </a:t>
                </a:r>
                <a:r>
                  <a:rPr lang="nl-NL" sz="1200" dirty="0" err="1"/>
                  <a:t>reaches</a:t>
                </a:r>
                <a:r>
                  <a:rPr lang="nl-NL" sz="1200" dirty="0"/>
                  <a:t> a level at </a:t>
                </a:r>
                <a:r>
                  <a:rPr lang="nl-NL" sz="1200" dirty="0" err="1"/>
                  <a:t>the</a:t>
                </a:r>
                <a:r>
                  <a:rPr lang="nl-NL" sz="1200" dirty="0"/>
                  <a:t> end. Best tour </a:t>
                </a:r>
                <a:r>
                  <a:rPr lang="nl-NL" sz="1200" dirty="0" err="1"/>
                  <a:t>steadily</a:t>
                </a:r>
                <a:r>
                  <a:rPr lang="nl-NL" sz="1200" dirty="0"/>
                  <a:t> </a:t>
                </a:r>
                <a:r>
                  <a:rPr lang="nl-NL" sz="1200" dirty="0" err="1"/>
                  <a:t>improves</a:t>
                </a:r>
                <a:r>
                  <a:rPr lang="nl-NL" sz="1200" dirty="0"/>
                  <a:t>.</a:t>
                </a:r>
              </a:p>
            </p:txBody>
          </p:sp>
        </mc:Choice>
        <mc:Fallback xmlns="">
          <p:sp>
            <p:nvSpPr>
              <p:cNvPr id="13" name="Bijschrift met afgeronde rechthoe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1645"/>
                <a:ext cx="2397760" cy="1316355"/>
              </a:xfrm>
              <a:prstGeom prst="wedgeRoundRectCallout">
                <a:avLst>
                  <a:gd name="adj1" fmla="val 66780"/>
                  <a:gd name="adj2" fmla="val 7808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ijschrift met afgeronde rechthoek 13"/>
          <p:cNvSpPr/>
          <p:nvPr/>
        </p:nvSpPr>
        <p:spPr>
          <a:xfrm>
            <a:off x="2397760" y="2076174"/>
            <a:ext cx="2397760" cy="1495434"/>
          </a:xfrm>
          <a:prstGeom prst="wedgeRoundRectCallout">
            <a:avLst>
              <a:gd name="adj1" fmla="val 87966"/>
              <a:gd name="adj2" fmla="val -284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/>
              <a:t>Expectations</a:t>
            </a:r>
            <a:r>
              <a:rPr lang="nl-NL" sz="1200" dirty="0"/>
              <a:t> </a:t>
            </a:r>
            <a:r>
              <a:rPr lang="nl-NL" sz="1200" dirty="0" err="1"/>
              <a:t>not</a:t>
            </a:r>
            <a:r>
              <a:rPr lang="nl-NL" sz="1200" dirty="0"/>
              <a:t> met:</a:t>
            </a:r>
          </a:p>
          <a:p>
            <a:r>
              <a:rPr lang="nl-NL" sz="1200" dirty="0" err="1"/>
              <a:t>Simulated</a:t>
            </a:r>
            <a:r>
              <a:rPr lang="nl-NL" sz="1200" dirty="0"/>
              <a:t> </a:t>
            </a:r>
            <a:r>
              <a:rPr lang="nl-NL" sz="1200" dirty="0" err="1"/>
              <a:t>annealing</a:t>
            </a:r>
            <a:r>
              <a:rPr lang="nl-NL" sz="1200" dirty="0"/>
              <a:t> returns a </a:t>
            </a:r>
            <a:r>
              <a:rPr lang="nl-NL" sz="1200" dirty="0" err="1"/>
              <a:t>clearly</a:t>
            </a:r>
            <a:r>
              <a:rPr lang="nl-NL" sz="1200" dirty="0"/>
              <a:t> not-2-optimal tour as best solution. </a:t>
            </a:r>
            <a:r>
              <a:rPr lang="nl-NL" sz="1200" dirty="0" err="1"/>
              <a:t>Apparently</a:t>
            </a:r>
            <a:r>
              <a:rPr lang="nl-NL" sz="1200" dirty="0"/>
              <a:t>, we </a:t>
            </a:r>
            <a:r>
              <a:rPr lang="nl-NL" sz="1200" dirty="0" err="1"/>
              <a:t>need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execute</a:t>
            </a:r>
            <a:r>
              <a:rPr lang="nl-NL" sz="1200" dirty="0"/>
              <a:t> Discrete </a:t>
            </a:r>
            <a:r>
              <a:rPr lang="nl-NL" sz="1200" dirty="0" err="1"/>
              <a:t>Improving</a:t>
            </a:r>
            <a:r>
              <a:rPr lang="nl-NL" sz="1200" dirty="0"/>
              <a:t> Search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guarantee</a:t>
            </a:r>
            <a:r>
              <a:rPr lang="nl-NL" sz="1200" dirty="0"/>
              <a:t> </a:t>
            </a:r>
            <a:r>
              <a:rPr lang="nl-NL" sz="1200" dirty="0" err="1"/>
              <a:t>local</a:t>
            </a:r>
            <a:r>
              <a:rPr lang="nl-NL" sz="1200" dirty="0"/>
              <a:t> optimum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9982200" y="748390"/>
            <a:ext cx="21172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rgbClr val="00B050"/>
                </a:solidFill>
              </a:rPr>
              <a:t>green</a:t>
            </a:r>
            <a:r>
              <a:rPr lang="nl-NL" sz="1600" dirty="0"/>
              <a:t>: </a:t>
            </a:r>
            <a:r>
              <a:rPr lang="nl-NL" sz="1600" dirty="0" err="1"/>
              <a:t>temperature</a:t>
            </a:r>
            <a:endParaRPr lang="nl-NL" sz="1600" dirty="0"/>
          </a:p>
          <a:p>
            <a:r>
              <a:rPr lang="nl-NL" sz="1600" dirty="0">
                <a:solidFill>
                  <a:srgbClr val="FFC000"/>
                </a:solidFill>
              </a:rPr>
              <a:t>amber</a:t>
            </a:r>
            <a:r>
              <a:rPr lang="nl-NL" sz="1600" dirty="0"/>
              <a:t>: best tour</a:t>
            </a:r>
          </a:p>
          <a:p>
            <a:r>
              <a:rPr lang="nl-NL" sz="1600" dirty="0">
                <a:solidFill>
                  <a:srgbClr val="0070C0"/>
                </a:solidFill>
              </a:rPr>
              <a:t>blue</a:t>
            </a:r>
            <a:r>
              <a:rPr lang="nl-NL" sz="1600" dirty="0"/>
              <a:t>: </a:t>
            </a:r>
            <a:r>
              <a:rPr lang="nl-NL" sz="1600" dirty="0" err="1"/>
              <a:t>current</a:t>
            </a:r>
            <a:r>
              <a:rPr lang="nl-NL" sz="1600" dirty="0"/>
              <a:t> tour</a:t>
            </a:r>
          </a:p>
        </p:txBody>
      </p:sp>
    </p:spTree>
    <p:extLst>
      <p:ext uri="{BB962C8B-B14F-4D97-AF65-F5344CB8AC3E}">
        <p14:creationId xmlns:p14="http://schemas.microsoft.com/office/powerpoint/2010/main" val="348835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2"/>
          <p:cNvPicPr>
            <a:picLocks noChangeAspect="1"/>
          </p:cNvPicPr>
          <p:nvPr/>
        </p:nvPicPr>
        <p:blipFill rotWithShape="1">
          <a:blip r:embed="rId2"/>
          <a:srcRect t="13376"/>
          <a:stretch/>
        </p:blipFill>
        <p:spPr>
          <a:xfrm>
            <a:off x="1981200" y="792480"/>
            <a:ext cx="8229600" cy="1992630"/>
          </a:xfrm>
          <a:prstGeom prst="rect">
            <a:avLst/>
          </a:prstGeom>
        </p:spPr>
      </p:pic>
      <p:pic>
        <p:nvPicPr>
          <p:cNvPr id="10" name="Tijdelijke aanduiding voor inhoud 3"/>
          <p:cNvPicPr>
            <a:picLocks noChangeAspect="1"/>
          </p:cNvPicPr>
          <p:nvPr/>
        </p:nvPicPr>
        <p:blipFill rotWithShape="1">
          <a:blip r:embed="rId3"/>
          <a:srcRect t="13592"/>
          <a:stretch/>
        </p:blipFill>
        <p:spPr>
          <a:xfrm>
            <a:off x="1981200" y="2785110"/>
            <a:ext cx="8229600" cy="2006259"/>
          </a:xfrm>
          <a:prstGeom prst="rect">
            <a:avLst/>
          </a:prstGeom>
        </p:spPr>
      </p:pic>
      <p:pic>
        <p:nvPicPr>
          <p:cNvPr id="11" name="Tijdelijke aanduiding voor inhoud 2"/>
          <p:cNvPicPr>
            <a:picLocks noChangeAspect="1"/>
          </p:cNvPicPr>
          <p:nvPr/>
        </p:nvPicPr>
        <p:blipFill rotWithShape="1">
          <a:blip r:embed="rId4"/>
          <a:srcRect t="13784"/>
          <a:stretch/>
        </p:blipFill>
        <p:spPr>
          <a:xfrm>
            <a:off x="1981200" y="4771712"/>
            <a:ext cx="8229600" cy="2009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nl-NL" dirty="0"/>
                  <a:t>Simulated </a:t>
                </a:r>
                <a:r>
                  <a:rPr lang="nl-NL" dirty="0" err="1"/>
                  <a:t>Annealing</a:t>
                </a:r>
                <a:r>
                  <a:rPr lang="nl-NL" dirty="0"/>
                  <a:t>: </a:t>
                </a:r>
                <a:r>
                  <a:rPr lang="nl-NL" dirty="0" err="1"/>
                  <a:t>Experiments</a:t>
                </a:r>
                <a:r>
                  <a:rPr lang="nl-NL" dirty="0"/>
                  <a:t> on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522" t="-13793" b="-258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6-10-2023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15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/>
              <p:cNvSpPr txBox="1"/>
              <p:nvPr/>
            </p:nvSpPr>
            <p:spPr>
              <a:xfrm>
                <a:off x="10091420" y="1672428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kstvak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420" y="1672428"/>
                <a:ext cx="1381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10091420" y="3651493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420" y="3651493"/>
                <a:ext cx="13817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/>
              <p:cNvSpPr txBox="1"/>
              <p:nvPr/>
            </p:nvSpPr>
            <p:spPr>
              <a:xfrm>
                <a:off x="10091420" y="5515063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=0.9995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" name="Tekstvak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420" y="5515063"/>
                <a:ext cx="13817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1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Concluding</a:t>
            </a:r>
            <a:r>
              <a:rPr lang="nl-NL" dirty="0"/>
              <a:t>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Discrete </a:t>
            </a:r>
            <a:r>
              <a:rPr lang="nl-NL" dirty="0" err="1"/>
              <a:t>Improving</a:t>
            </a:r>
            <a:r>
              <a:rPr lang="nl-NL" dirty="0"/>
              <a:t> Search returns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optimal</a:t>
            </a:r>
            <a:r>
              <a:rPr lang="nl-NL" dirty="0"/>
              <a:t> tour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6-10-2023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16</a:t>
            </a:fld>
            <a:endParaRPr lang="nl-NL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13" y="1941214"/>
            <a:ext cx="10397387" cy="295590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148081" y="5072737"/>
            <a:ext cx="28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Best solution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executing</a:t>
            </a:r>
            <a:r>
              <a:rPr lang="nl-NL" dirty="0"/>
              <a:t>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123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Realised</a:t>
            </a:r>
            <a:r>
              <a:rPr lang="nl-NL" dirty="0"/>
              <a:t> Depth in 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constructive</a:t>
            </a:r>
            <a:r>
              <a:rPr lang="nl-NL" dirty="0"/>
              <a:t> </a:t>
            </a:r>
            <a:r>
              <a:rPr lang="nl-NL" dirty="0" err="1"/>
              <a:t>heuristic</a:t>
            </a:r>
            <a:r>
              <a:rPr lang="nl-NL" dirty="0"/>
              <a:t> 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Neighbor</a:t>
            </a:r>
            <a:endParaRPr lang="nl-NL" dirty="0"/>
          </a:p>
          <a:p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r>
              <a:rPr lang="nl-NL" dirty="0" err="1"/>
              <a:t>Compared</a:t>
            </a:r>
            <a:r>
              <a:rPr lang="nl-NL" dirty="0"/>
              <a:t> performance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Neighbor</a:t>
            </a:r>
            <a:r>
              <a:rPr lang="nl-NL" dirty="0"/>
              <a:t>, Discrete </a:t>
            </a:r>
            <a:r>
              <a:rPr lang="nl-NL" dirty="0" err="1"/>
              <a:t>Improving</a:t>
            </a:r>
            <a:r>
              <a:rPr lang="nl-NL" dirty="0"/>
              <a:t> Search,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experiments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6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hlinkClick r:id="rId2" action="ppaction://hlinksldjump"/>
              </a:rPr>
              <a:t>Problem</a:t>
            </a:r>
            <a:r>
              <a:rPr lang="nl-NL" dirty="0">
                <a:hlinkClick r:id="rId2" action="ppaction://hlinksldjump"/>
              </a:rPr>
              <a:t> </a:t>
            </a:r>
            <a:r>
              <a:rPr lang="nl-NL" dirty="0" err="1">
                <a:hlinkClick r:id="rId2" action="ppaction://hlinksldjump"/>
              </a:rPr>
              <a:t>definition</a:t>
            </a:r>
            <a:endParaRPr lang="nl-NL" dirty="0"/>
          </a:p>
          <a:p>
            <a:pPr lvl="1"/>
            <a:r>
              <a:rPr lang="nl-NL" dirty="0"/>
              <a:t>Math program</a:t>
            </a:r>
          </a:p>
          <a:p>
            <a:r>
              <a:rPr lang="nl-NL" dirty="0">
                <a:hlinkClick r:id="rId3" action="ppaction://hlinksldjump"/>
              </a:rPr>
              <a:t>Research approach</a:t>
            </a:r>
            <a:endParaRPr lang="nl-NL" dirty="0"/>
          </a:p>
          <a:p>
            <a:pPr lvl="1"/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external</a:t>
            </a:r>
            <a:r>
              <a:rPr lang="nl-NL" dirty="0"/>
              <a:t> sources like </a:t>
            </a:r>
            <a:r>
              <a:rPr lang="nl-NL" dirty="0" err="1"/>
              <a:t>ChatGPT</a:t>
            </a:r>
            <a:endParaRPr lang="nl-NL" dirty="0"/>
          </a:p>
          <a:p>
            <a:r>
              <a:rPr lang="nl-NL" dirty="0" err="1">
                <a:hlinkClick r:id="rId4" action="ppaction://hlinksldjump"/>
              </a:rPr>
              <a:t>Designing</a:t>
            </a:r>
            <a:r>
              <a:rPr lang="nl-NL" dirty="0">
                <a:hlinkClick r:id="rId4" action="ppaction://hlinksldjump"/>
              </a:rPr>
              <a:t> </a:t>
            </a:r>
            <a:r>
              <a:rPr lang="nl-NL" dirty="0" err="1">
                <a:hlinkClick r:id="rId4" action="ppaction://hlinksldjump"/>
              </a:rPr>
              <a:t>Heuristic</a:t>
            </a:r>
            <a:r>
              <a:rPr lang="nl-NL" dirty="0">
                <a:hlinkClick r:id="rId4" action="ppaction://hlinksldjump"/>
              </a:rPr>
              <a:t> </a:t>
            </a:r>
            <a:r>
              <a:rPr lang="nl-NL" dirty="0" err="1">
                <a:hlinkClick r:id="rId4" action="ppaction://hlinksldjump"/>
              </a:rPr>
              <a:t>based</a:t>
            </a:r>
            <a:r>
              <a:rPr lang="nl-NL" dirty="0">
                <a:hlinkClick r:id="rId4" action="ppaction://hlinksldjump"/>
              </a:rPr>
              <a:t> on </a:t>
            </a:r>
            <a:r>
              <a:rPr lang="nl-NL" dirty="0" err="1">
                <a:hlinkClick r:id="rId4" action="ppaction://hlinksldjump"/>
              </a:rPr>
              <a:t>Improving</a:t>
            </a:r>
            <a:r>
              <a:rPr lang="nl-NL" dirty="0">
                <a:hlinkClick r:id="rId4" action="ppaction://hlinksldjump"/>
              </a:rPr>
              <a:t> Search</a:t>
            </a:r>
            <a:endParaRPr lang="nl-NL" dirty="0"/>
          </a:p>
          <a:p>
            <a:pPr lvl="1"/>
            <a:r>
              <a:rPr lang="nl-NL" dirty="0" err="1"/>
              <a:t>Neighborhood</a:t>
            </a:r>
            <a:r>
              <a:rPr lang="nl-NL" dirty="0"/>
              <a:t> </a:t>
            </a:r>
            <a:r>
              <a:rPr lang="nl-NL" dirty="0" err="1"/>
              <a:t>Structure</a:t>
            </a:r>
            <a:endParaRPr lang="nl-NL" dirty="0"/>
          </a:p>
          <a:p>
            <a:pPr lvl="1"/>
            <a:r>
              <a:rPr lang="nl-NL" dirty="0" err="1"/>
              <a:t>Heuristic</a:t>
            </a:r>
            <a:r>
              <a:rPr lang="nl-NL" dirty="0"/>
              <a:t> Solution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/>
              <a:t>Logic of </a:t>
            </a:r>
            <a:r>
              <a:rPr lang="nl-NL" dirty="0" err="1"/>
              <a:t>Heuristic</a:t>
            </a:r>
            <a:r>
              <a:rPr lang="nl-NL" dirty="0"/>
              <a:t> Solution </a:t>
            </a:r>
            <a:r>
              <a:rPr lang="nl-NL" dirty="0" err="1"/>
              <a:t>Methods</a:t>
            </a:r>
            <a:r>
              <a:rPr lang="nl-NL" dirty="0"/>
              <a:t>, Time </a:t>
            </a:r>
            <a:r>
              <a:rPr lang="nl-NL" dirty="0" err="1"/>
              <a:t>Complexity</a:t>
            </a:r>
            <a:endParaRPr lang="nl-NL" dirty="0"/>
          </a:p>
          <a:p>
            <a:r>
              <a:rPr lang="nl-NL" dirty="0">
                <a:hlinkClick r:id="rId5" action="ppaction://hlinksldjump"/>
              </a:rPr>
              <a:t>Python </a:t>
            </a:r>
            <a:r>
              <a:rPr lang="nl-NL" dirty="0" err="1">
                <a:hlinkClick r:id="rId5" action="ppaction://hlinksldjump"/>
              </a:rPr>
              <a:t>Implementation</a:t>
            </a:r>
            <a:endParaRPr lang="nl-NL" dirty="0"/>
          </a:p>
          <a:p>
            <a:pPr lvl="1"/>
            <a:r>
              <a:rPr lang="nl-NL" dirty="0" err="1"/>
              <a:t>Organization</a:t>
            </a:r>
            <a:r>
              <a:rPr lang="nl-NL" dirty="0"/>
              <a:t> of code,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defined</a:t>
            </a:r>
            <a:endParaRPr lang="nl-NL" dirty="0"/>
          </a:p>
          <a:p>
            <a:pPr lvl="1"/>
            <a:r>
              <a:rPr lang="nl-NL" dirty="0" err="1"/>
              <a:t>Identifier</a:t>
            </a:r>
            <a:r>
              <a:rPr lang="nl-NL" dirty="0"/>
              <a:t> </a:t>
            </a:r>
            <a:r>
              <a:rPr lang="nl-NL" dirty="0" err="1"/>
              <a:t>Names</a:t>
            </a:r>
            <a:endParaRPr lang="nl-NL" dirty="0"/>
          </a:p>
          <a:p>
            <a:r>
              <a:rPr lang="nl-NL" dirty="0">
                <a:hlinkClick r:id="rId6" action="ppaction://hlinksldjump"/>
              </a:rPr>
              <a:t>Tests </a:t>
            </a:r>
            <a:r>
              <a:rPr lang="nl-NL" dirty="0" err="1">
                <a:hlinkClick r:id="rId6" action="ppaction://hlinksldjump"/>
              </a:rPr>
              <a:t>and</a:t>
            </a:r>
            <a:r>
              <a:rPr lang="nl-NL" dirty="0">
                <a:hlinkClick r:id="rId6" action="ppaction://hlinksldjump"/>
              </a:rPr>
              <a:t> </a:t>
            </a:r>
            <a:r>
              <a:rPr lang="nl-NL" dirty="0" err="1">
                <a:hlinkClick r:id="rId6" action="ppaction://hlinksldjump"/>
              </a:rPr>
              <a:t>Experiments</a:t>
            </a:r>
            <a:endParaRPr lang="nl-NL" dirty="0"/>
          </a:p>
          <a:p>
            <a:pPr lvl="1"/>
            <a:r>
              <a:rPr lang="nl-NL" dirty="0"/>
              <a:t>Test Plan, Test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  <a:p>
            <a:pPr lvl="1"/>
            <a:r>
              <a:rPr lang="nl-NL" dirty="0" err="1"/>
              <a:t>Computation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Experiments</a:t>
            </a:r>
            <a:endParaRPr lang="nl-NL" dirty="0"/>
          </a:p>
          <a:p>
            <a:r>
              <a:rPr lang="nl-NL" dirty="0" err="1">
                <a:hlinkClick r:id="rId7" action="ppaction://hlinksldjump"/>
              </a:rPr>
              <a:t>Realised</a:t>
            </a:r>
            <a:r>
              <a:rPr lang="nl-NL" dirty="0">
                <a:hlinkClick r:id="rId7" action="ppaction://hlinksldjump"/>
              </a:rPr>
              <a:t> Depth in OR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Roy Willemen, </a:t>
            </a:r>
            <a:r>
              <a:rPr lang="nl-NL" dirty="0" err="1"/>
              <a:t>Improving</a:t>
            </a:r>
            <a:r>
              <a:rPr lang="nl-NL" dirty="0"/>
              <a:t> Search </a:t>
            </a:r>
            <a:r>
              <a:rPr lang="nl-NL" dirty="0" err="1"/>
              <a:t>applied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TSP (</a:t>
            </a:r>
            <a:r>
              <a:rPr lang="nl-NL" dirty="0" err="1"/>
              <a:t>Justification</a:t>
            </a:r>
            <a:r>
              <a:rPr lang="nl-NL" dirty="0"/>
              <a:t>)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1D7B-6FCB-4285-BF6E-74AA93ED4223}" type="datetime1">
              <a:rPr lang="nl-NL" smtClean="0"/>
              <a:t>6-10-2023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7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/>
                  <a:t>Traveling Salesman </a:t>
                </a:r>
                <a:r>
                  <a:rPr lang="nl-NL" dirty="0" err="1"/>
                  <a:t>Problem</a:t>
                </a:r>
                <a:endParaRPr lang="nl-NL" dirty="0"/>
              </a:p>
              <a:p>
                <a:r>
                  <a:rPr lang="nl-NL" dirty="0"/>
                  <a:t>Input: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nl-NL" dirty="0"/>
                  <a:t> set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NL" dirty="0"/>
                  <a:t>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/>
              </a:p>
              <a:p>
                <a:r>
                  <a:rPr lang="nl-NL" dirty="0"/>
                  <a:t>Solution:</a:t>
                </a:r>
              </a:p>
              <a:p>
                <a:pPr lvl="1"/>
                <a:r>
                  <a:rPr lang="nl-NL" dirty="0"/>
                  <a:t>Tour of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visiting</a:t>
                </a:r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/>
                  <a:t>Solution </a:t>
                </a:r>
                <a:r>
                  <a:rPr lang="nl-NL" dirty="0" err="1"/>
                  <a:t>representation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/>
                  <a:t>E.g.,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[1,2,3,…,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1,3,2,…,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nl-NL" dirty="0"/>
              </a:p>
              <a:p>
                <a:r>
                  <a:rPr lang="nl-NL" dirty="0" err="1"/>
                  <a:t>Feasible</a:t>
                </a:r>
                <a:r>
                  <a:rPr lang="nl-NL" dirty="0"/>
                  <a:t> solution:</a:t>
                </a:r>
              </a:p>
              <a:p>
                <a:pPr lvl="1"/>
                <a:r>
                  <a:rPr lang="nl-NL" dirty="0" err="1"/>
                  <a:t>Permutation</a:t>
                </a:r>
                <a:r>
                  <a:rPr lang="nl-NL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any</a:t>
                </a:r>
                <a:r>
                  <a:rPr lang="nl-NL" dirty="0"/>
                  <a:t> pair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where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/>
                  <a:t>Number of </a:t>
                </a:r>
                <a:r>
                  <a:rPr lang="nl-NL" dirty="0" err="1"/>
                  <a:t>feasible</a:t>
                </a:r>
                <a:r>
                  <a:rPr lang="nl-NL" dirty="0"/>
                  <a:t> </a:t>
                </a:r>
                <a:r>
                  <a:rPr lang="nl-NL" dirty="0" err="1"/>
                  <a:t>solutions</a:t>
                </a:r>
                <a:r>
                  <a:rPr lang="nl-NL" dirty="0"/>
                  <a:t> is </a:t>
                </a:r>
                <a:r>
                  <a:rPr lang="nl-NL" dirty="0" err="1"/>
                  <a:t>exponential</a:t>
                </a:r>
                <a:r>
                  <a:rPr lang="nl-NL" dirty="0"/>
                  <a:t> in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Objective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:</a:t>
                </a:r>
              </a:p>
              <a:p>
                <a:pPr lvl="1"/>
                <a:r>
                  <a:rPr lang="nl-NL" b="0" dirty="0"/>
                  <a:t>Tour </a:t>
                </a:r>
                <a:r>
                  <a:rPr lang="nl-NL" b="0" dirty="0" err="1"/>
                  <a:t>length</a:t>
                </a:r>
                <a:r>
                  <a:rPr lang="nl-NL" b="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nl-NL" dirty="0"/>
              </a:p>
              <a:p>
                <a:r>
                  <a:rPr lang="nl-NL" dirty="0" err="1"/>
                  <a:t>Objective</a:t>
                </a:r>
                <a:r>
                  <a:rPr lang="nl-NL" dirty="0"/>
                  <a:t>:</a:t>
                </a:r>
              </a:p>
              <a:p>
                <a:pPr lvl="1"/>
                <a:r>
                  <a:rPr lang="nl-NL" dirty="0" err="1"/>
                  <a:t>Find</a:t>
                </a:r>
                <a:r>
                  <a:rPr lang="nl-NL" dirty="0"/>
                  <a:t> </a:t>
                </a:r>
                <a:r>
                  <a:rPr lang="nl-NL" dirty="0" err="1"/>
                  <a:t>feasible</a:t>
                </a:r>
                <a:r>
                  <a:rPr lang="nl-NL" dirty="0"/>
                  <a:t> tour of minimum </a:t>
                </a:r>
                <a:r>
                  <a:rPr lang="nl-NL" dirty="0" err="1"/>
                  <a:t>length</a:t>
                </a:r>
                <a:endParaRPr lang="nl-NL" dirty="0"/>
              </a:p>
              <a:p>
                <a:pPr lvl="1"/>
                <a:r>
                  <a:rPr lang="nl-NL" dirty="0" err="1"/>
                  <a:t>So</a:t>
                </a:r>
                <a:r>
                  <a:rPr lang="nl-NL" dirty="0"/>
                  <a:t>: </a:t>
                </a:r>
                <a:r>
                  <a:rPr lang="nl-NL" dirty="0" err="1"/>
                  <a:t>improvement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tour </a:t>
                </a:r>
                <a:r>
                  <a:rPr lang="nl-NL" dirty="0" err="1"/>
                  <a:t>length</a:t>
                </a:r>
                <a:r>
                  <a:rPr lang="nl-NL" dirty="0"/>
                  <a:t> is </a:t>
                </a:r>
                <a:r>
                  <a:rPr lang="nl-NL" dirty="0" err="1"/>
                  <a:t>shorter</a:t>
                </a:r>
                <a:r>
                  <a:rPr lang="nl-NL" dirty="0"/>
                  <a:t> 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t="-1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12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Approach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endParaRPr lang="nl-NL" dirty="0"/>
          </a:p>
          <a:p>
            <a:pPr lvl="1"/>
            <a:r>
              <a:rPr lang="nl-NL" dirty="0"/>
              <a:t>R. </a:t>
            </a:r>
            <a:r>
              <a:rPr lang="nl-NL" dirty="0" err="1"/>
              <a:t>Rardin</a:t>
            </a:r>
            <a:r>
              <a:rPr lang="nl-NL" dirty="0"/>
              <a:t> (2014), </a:t>
            </a:r>
            <a:r>
              <a:rPr lang="nl-NL" i="1" dirty="0" err="1"/>
              <a:t>Optimization</a:t>
            </a:r>
            <a:r>
              <a:rPr lang="nl-NL" i="1" dirty="0"/>
              <a:t> in Operations Research</a:t>
            </a:r>
            <a:r>
              <a:rPr lang="nl-NL" dirty="0"/>
              <a:t>, Pearson New International Edition</a:t>
            </a:r>
          </a:p>
          <a:p>
            <a:pPr lvl="1"/>
            <a:r>
              <a:rPr lang="nl-NL" dirty="0"/>
              <a:t>E.H.L. Aarts </a:t>
            </a:r>
            <a:r>
              <a:rPr lang="nl-NL" dirty="0" err="1"/>
              <a:t>and</a:t>
            </a:r>
            <a:r>
              <a:rPr lang="nl-NL" dirty="0"/>
              <a:t> J.K. Lenstra (Editors) (2003), </a:t>
            </a:r>
            <a:r>
              <a:rPr lang="nl-NL" i="1" dirty="0" err="1"/>
              <a:t>Local</a:t>
            </a:r>
            <a:r>
              <a:rPr lang="nl-NL" i="1" dirty="0"/>
              <a:t> Search in </a:t>
            </a:r>
            <a:r>
              <a:rPr lang="nl-NL" i="1" dirty="0" err="1"/>
              <a:t>Combinatorial</a:t>
            </a:r>
            <a:r>
              <a:rPr lang="nl-NL" i="1" dirty="0"/>
              <a:t> </a:t>
            </a:r>
            <a:r>
              <a:rPr lang="nl-NL" i="1" dirty="0" err="1"/>
              <a:t>Optimization</a:t>
            </a:r>
            <a:r>
              <a:rPr lang="nl-NL" dirty="0"/>
              <a:t>, Princeton University Press</a:t>
            </a:r>
          </a:p>
          <a:p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sources</a:t>
            </a:r>
          </a:p>
          <a:p>
            <a:pPr lvl="1"/>
            <a:r>
              <a:rPr lang="nl-NL" b="1" dirty="0" err="1"/>
              <a:t>ChatGPT</a:t>
            </a:r>
            <a:r>
              <a:rPr lang="nl-NL" b="1" dirty="0"/>
              <a:t> 3.5 </a:t>
            </a:r>
            <a:r>
              <a:rPr lang="nl-NL" dirty="0"/>
              <a:t>was </a:t>
            </a:r>
            <a:r>
              <a:rPr lang="nl-NL" dirty="0" err="1"/>
              <a:t>used</a:t>
            </a:r>
            <a:r>
              <a:rPr lang="nl-NL" dirty="0"/>
              <a:t> as help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solution </a:t>
            </a:r>
            <a:r>
              <a:rPr lang="nl-NL" dirty="0" err="1"/>
              <a:t>method</a:t>
            </a:r>
            <a:r>
              <a:rPr lang="nl-NL" dirty="0"/>
              <a:t> in Python</a:t>
            </a:r>
          </a:p>
          <a:p>
            <a:pPr lvl="2"/>
            <a:r>
              <a:rPr lang="nl-NL" dirty="0"/>
              <a:t>Brainstorming on </a:t>
            </a:r>
            <a:r>
              <a:rPr lang="nl-NL" dirty="0" err="1"/>
              <a:t>neighborhood</a:t>
            </a:r>
            <a:r>
              <a:rPr lang="nl-NL" dirty="0"/>
              <a:t> </a:t>
            </a:r>
            <a:r>
              <a:rPr lang="nl-NL" dirty="0" err="1"/>
              <a:t>structures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Traveling</a:t>
            </a:r>
            <a:r>
              <a:rPr lang="nl-NL" dirty="0"/>
              <a:t> Salesman </a:t>
            </a:r>
            <a:r>
              <a:rPr lang="nl-NL" dirty="0" err="1"/>
              <a:t>Problem</a:t>
            </a:r>
            <a:endParaRPr lang="nl-NL" dirty="0"/>
          </a:p>
          <a:p>
            <a:pPr lvl="2"/>
            <a:r>
              <a:rPr lang="nl-NL" dirty="0" err="1"/>
              <a:t>Obtaining</a:t>
            </a:r>
            <a:r>
              <a:rPr lang="nl-NL" dirty="0"/>
              <a:t> Python code snippets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improving</a:t>
            </a:r>
            <a:r>
              <a:rPr lang="nl-NL" dirty="0"/>
              <a:t> search heuristics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7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Heuristic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Improving</a:t>
            </a:r>
            <a:r>
              <a:rPr lang="nl-NL" dirty="0"/>
              <a:t>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Chosen </a:t>
                </a:r>
                <a:r>
                  <a:rPr lang="nl-NL" dirty="0" err="1"/>
                  <a:t>Neighborhood</a:t>
                </a:r>
                <a:endParaRPr lang="nl-NL" dirty="0"/>
              </a:p>
              <a:p>
                <a:pPr lvl="1"/>
                <a:r>
                  <a:rPr lang="nl-NL" dirty="0"/>
                  <a:t>Move: </a:t>
                </a:r>
                <a:r>
                  <a:rPr lang="nl-NL" b="1" dirty="0"/>
                  <a:t>2-exchange</a:t>
                </a:r>
                <a:r>
                  <a:rPr lang="nl-NL" dirty="0"/>
                  <a:t> or: 2-opt </a:t>
                </a:r>
                <a:r>
                  <a:rPr lang="nl-NL" dirty="0" err="1"/>
                  <a:t>cf</a:t>
                </a:r>
                <a:r>
                  <a:rPr lang="nl-NL" dirty="0"/>
                  <a:t> Aarts </a:t>
                </a:r>
                <a:r>
                  <a:rPr lang="nl-NL" dirty="0" err="1"/>
                  <a:t>and</a:t>
                </a:r>
                <a:r>
                  <a:rPr lang="nl-NL" dirty="0"/>
                  <a:t> Lenstra (2003), 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/>
                  <a:t>,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+1: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Remove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edges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Add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edges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neighborhood</a:t>
                </a:r>
                <a:r>
                  <a:rPr lang="nl-NL" dirty="0"/>
                  <a:t> is </a:t>
                </a:r>
                <a:r>
                  <a:rPr lang="nl-NL" u="sng" dirty="0" err="1"/>
                  <a:t>connected</a:t>
                </a:r>
                <a:endParaRPr lang="nl-NL" u="sng" dirty="0"/>
              </a:p>
              <a:p>
                <a:pPr lvl="1"/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applying</a:t>
                </a:r>
                <a:r>
                  <a:rPr lang="nl-NL" dirty="0"/>
                  <a:t> </a:t>
                </a:r>
                <a:r>
                  <a:rPr lang="nl-NL" dirty="0" err="1"/>
                  <a:t>subsequent</a:t>
                </a:r>
                <a:r>
                  <a:rPr lang="nl-NL" dirty="0"/>
                  <a:t> moves, we </a:t>
                </a:r>
                <a:r>
                  <a:rPr lang="nl-NL" dirty="0" err="1"/>
                  <a:t>can</a:t>
                </a:r>
                <a:r>
                  <a:rPr lang="nl-NL" dirty="0"/>
                  <a:t> construct </a:t>
                </a:r>
                <a:r>
                  <a:rPr lang="nl-NL" u="sng" dirty="0" err="1"/>
                  <a:t>any</a:t>
                </a:r>
                <a:r>
                  <a:rPr lang="nl-NL" dirty="0"/>
                  <a:t> tour</a:t>
                </a:r>
              </a:p>
              <a:p>
                <a:r>
                  <a:rPr lang="nl-NL" dirty="0" err="1"/>
                  <a:t>Two</a:t>
                </a:r>
                <a:r>
                  <a:rPr lang="nl-NL" dirty="0"/>
                  <a:t> different </a:t>
                </a:r>
                <a:r>
                  <a:rPr lang="nl-NL" dirty="0" err="1"/>
                  <a:t>heuristic</a:t>
                </a:r>
                <a:r>
                  <a:rPr lang="nl-NL" dirty="0"/>
                  <a:t> solution </a:t>
                </a:r>
                <a:r>
                  <a:rPr lang="nl-NL" dirty="0" err="1"/>
                  <a:t>methods</a:t>
                </a:r>
                <a:r>
                  <a:rPr lang="nl-NL" dirty="0"/>
                  <a:t> </a:t>
                </a:r>
                <a:r>
                  <a:rPr lang="nl-NL" dirty="0" err="1"/>
                  <a:t>were</a:t>
                </a:r>
                <a:r>
                  <a:rPr lang="nl-NL" dirty="0"/>
                  <a:t> </a:t>
                </a:r>
                <a:r>
                  <a:rPr lang="nl-NL" dirty="0" err="1"/>
                  <a:t>implemented</a:t>
                </a:r>
                <a:endParaRPr lang="nl-NL" dirty="0"/>
              </a:p>
              <a:p>
                <a:pPr lvl="1"/>
                <a:r>
                  <a:rPr lang="nl-NL" b="1" dirty="0"/>
                  <a:t>Discrete </a:t>
                </a:r>
                <a:r>
                  <a:rPr lang="nl-NL" b="1" dirty="0" err="1"/>
                  <a:t>Improving</a:t>
                </a:r>
                <a:r>
                  <a:rPr lang="nl-NL" b="1" dirty="0"/>
                  <a:t> Search</a:t>
                </a:r>
              </a:p>
              <a:p>
                <a:pPr lvl="2"/>
                <a:r>
                  <a:rPr lang="nl-NL" dirty="0" err="1"/>
                  <a:t>Starting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randomly</a:t>
                </a:r>
                <a:r>
                  <a:rPr lang="nl-NL" dirty="0"/>
                  <a:t> </a:t>
                </a:r>
                <a:r>
                  <a:rPr lang="nl-NL" dirty="0" err="1"/>
                  <a:t>generated</a:t>
                </a:r>
                <a:r>
                  <a:rPr lang="nl-NL" dirty="0"/>
                  <a:t> </a:t>
                </a:r>
                <a:r>
                  <a:rPr lang="nl-NL" dirty="0" err="1"/>
                  <a:t>feasible</a:t>
                </a:r>
                <a:r>
                  <a:rPr lang="nl-NL" dirty="0"/>
                  <a:t> solution</a:t>
                </a:r>
              </a:p>
              <a:p>
                <a:pPr lvl="2"/>
                <a:r>
                  <a:rPr lang="nl-NL" dirty="0" err="1"/>
                  <a:t>Applying</a:t>
                </a:r>
                <a:r>
                  <a:rPr lang="nl-NL" dirty="0"/>
                  <a:t> 2-exchange </a:t>
                </a:r>
                <a:r>
                  <a:rPr lang="nl-NL" dirty="0" err="1"/>
                  <a:t>neighborhood</a:t>
                </a:r>
                <a:endParaRPr lang="nl-NL" dirty="0"/>
              </a:p>
              <a:p>
                <a:pPr lvl="2"/>
                <a:r>
                  <a:rPr lang="nl-NL" dirty="0"/>
                  <a:t>First </a:t>
                </a:r>
                <a:r>
                  <a:rPr lang="nl-NL" dirty="0" err="1"/>
                  <a:t>Improvement</a:t>
                </a:r>
                <a:r>
                  <a:rPr lang="nl-NL" dirty="0"/>
                  <a:t>: select first </a:t>
                </a:r>
                <a:r>
                  <a:rPr lang="nl-NL" dirty="0" err="1"/>
                  <a:t>feasible</a:t>
                </a:r>
                <a:r>
                  <a:rPr lang="nl-NL" dirty="0"/>
                  <a:t> </a:t>
                </a:r>
                <a:r>
                  <a:rPr lang="nl-NL" dirty="0" err="1"/>
                  <a:t>improving</a:t>
                </a:r>
                <a:r>
                  <a:rPr lang="nl-NL" dirty="0"/>
                  <a:t> move</a:t>
                </a:r>
              </a:p>
              <a:p>
                <a:pPr lvl="2"/>
                <a:r>
                  <a:rPr lang="nl-NL" dirty="0" err="1"/>
                  <a:t>Guaranteeing</a:t>
                </a:r>
                <a:r>
                  <a:rPr lang="nl-NL" dirty="0"/>
                  <a:t> a </a:t>
                </a:r>
                <a:r>
                  <a:rPr lang="nl-NL" dirty="0" err="1"/>
                  <a:t>local</a:t>
                </a:r>
                <a:r>
                  <a:rPr lang="nl-NL" dirty="0"/>
                  <a:t> </a:t>
                </a:r>
                <a:r>
                  <a:rPr lang="nl-NL" dirty="0" err="1"/>
                  <a:t>optimal</a:t>
                </a:r>
                <a:r>
                  <a:rPr lang="nl-NL" dirty="0"/>
                  <a:t> solution</a:t>
                </a:r>
              </a:p>
              <a:p>
                <a:pPr lvl="1"/>
                <a:r>
                  <a:rPr lang="nl-NL" b="1" dirty="0" err="1"/>
                  <a:t>Simulated</a:t>
                </a:r>
                <a:r>
                  <a:rPr lang="nl-NL" b="1" dirty="0"/>
                  <a:t> </a:t>
                </a:r>
                <a:r>
                  <a:rPr lang="nl-NL" b="1" dirty="0" err="1"/>
                  <a:t>Annealing</a:t>
                </a:r>
                <a:endParaRPr lang="nl-NL" b="1" dirty="0"/>
              </a:p>
              <a:p>
                <a:pPr lvl="2"/>
                <a:r>
                  <a:rPr lang="nl-NL" dirty="0" err="1"/>
                  <a:t>Starting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randomly</a:t>
                </a:r>
                <a:r>
                  <a:rPr lang="nl-NL" dirty="0"/>
                  <a:t> </a:t>
                </a:r>
                <a:r>
                  <a:rPr lang="nl-NL" dirty="0" err="1"/>
                  <a:t>generated</a:t>
                </a:r>
                <a:r>
                  <a:rPr lang="nl-NL" dirty="0"/>
                  <a:t> </a:t>
                </a:r>
                <a:r>
                  <a:rPr lang="nl-NL" dirty="0" err="1"/>
                  <a:t>feasible</a:t>
                </a:r>
                <a:r>
                  <a:rPr lang="nl-NL" dirty="0"/>
                  <a:t> solution</a:t>
                </a:r>
              </a:p>
              <a:p>
                <a:pPr lvl="2"/>
                <a:r>
                  <a:rPr lang="nl-NL" dirty="0" err="1"/>
                  <a:t>Applying</a:t>
                </a:r>
                <a:r>
                  <a:rPr lang="nl-NL" dirty="0"/>
                  <a:t> 2-exchange </a:t>
                </a:r>
                <a:r>
                  <a:rPr lang="nl-NL" dirty="0" err="1"/>
                  <a:t>neighborhood</a:t>
                </a:r>
                <a:endParaRPr lang="nl-NL" dirty="0"/>
              </a:p>
              <a:p>
                <a:pPr lvl="2"/>
                <a:r>
                  <a:rPr lang="nl-NL" dirty="0" err="1"/>
                  <a:t>Concluding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Discrete </a:t>
                </a:r>
                <a:r>
                  <a:rPr lang="nl-NL" dirty="0" err="1"/>
                  <a:t>Improving</a:t>
                </a:r>
                <a:r>
                  <a:rPr lang="nl-NL" dirty="0"/>
                  <a:t> Search on 2-exchange</a:t>
                </a:r>
              </a:p>
              <a:p>
                <a:pPr lvl="2"/>
                <a:r>
                  <a:rPr lang="nl-NL" dirty="0" err="1"/>
                  <a:t>Guaranteeing</a:t>
                </a:r>
                <a:r>
                  <a:rPr lang="nl-NL" dirty="0"/>
                  <a:t> a </a:t>
                </a:r>
                <a:r>
                  <a:rPr lang="nl-NL" dirty="0" err="1"/>
                  <a:t>local</a:t>
                </a:r>
                <a:r>
                  <a:rPr lang="nl-NL" dirty="0"/>
                  <a:t> </a:t>
                </a:r>
                <a:r>
                  <a:rPr lang="nl-NL" dirty="0" err="1"/>
                  <a:t>optimal</a:t>
                </a:r>
                <a:r>
                  <a:rPr lang="nl-NL" dirty="0"/>
                  <a:t> solution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t="-8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2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Discrete </a:t>
            </a:r>
            <a:r>
              <a:rPr lang="nl-NL" dirty="0" err="1"/>
              <a:t>Improving</a:t>
            </a:r>
            <a:r>
              <a:rPr lang="nl-NL" dirty="0"/>
              <a:t> Search: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Based on </a:t>
                </a:r>
                <a:r>
                  <a:rPr lang="nl-NL" dirty="0" err="1"/>
                  <a:t>Algorithm</a:t>
                </a:r>
                <a:r>
                  <a:rPr lang="nl-NL" dirty="0"/>
                  <a:t> 12C in </a:t>
                </a:r>
                <a:r>
                  <a:rPr lang="nl-NL" dirty="0" err="1"/>
                  <a:t>Rardin</a:t>
                </a:r>
                <a:r>
                  <a:rPr lang="nl-NL" dirty="0"/>
                  <a:t> (2014)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Current</a:t>
                </a:r>
                <a:r>
                  <a:rPr lang="nl-NL" dirty="0"/>
                  <a:t> solution = random </a:t>
                </a:r>
                <a:r>
                  <a:rPr lang="nl-NL" dirty="0" err="1"/>
                  <a:t>permutation</a:t>
                </a:r>
                <a:r>
                  <a:rPr lang="nl-NL" dirty="0"/>
                  <a:t> of </a:t>
                </a:r>
                <a:r>
                  <a:rPr lang="nl-NL" dirty="0" err="1"/>
                  <a:t>locations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1" dirty="0" err="1"/>
                  <a:t>Repeat</a:t>
                </a:r>
                <a:endParaRPr lang="nl-NL" b="1" dirty="0"/>
              </a:p>
              <a:p>
                <a:pPr marL="0" indent="0">
                  <a:buNone/>
                </a:pPr>
                <a:r>
                  <a:rPr lang="nl-NL" dirty="0"/>
                  <a:t>     </a:t>
                </a:r>
                <a:r>
                  <a:rPr lang="nl-NL" b="1" dirty="0" err="1"/>
                  <a:t>Repeat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pairs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, </a:t>
                </a:r>
                <a:r>
                  <a:rPr lang="nl-NL" dirty="0" err="1"/>
                  <a:t>where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/>
                  <a:t> and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+1&lt;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: </a:t>
                </a:r>
              </a:p>
              <a:p>
                <a:pPr marL="0" indent="0">
                  <a:buNone/>
                </a:pPr>
                <a:r>
                  <a:rPr lang="nl-NL" dirty="0"/>
                  <a:t>          </a:t>
                </a:r>
                <a:r>
                  <a:rPr lang="nl-NL" dirty="0" err="1"/>
                  <a:t>Evaluate</a:t>
                </a:r>
                <a:r>
                  <a:rPr lang="nl-NL" dirty="0"/>
                  <a:t> next 2-exchange move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nl-NL" dirty="0"/>
                  <a:t> on </a:t>
                </a:r>
                <a:r>
                  <a:rPr lang="nl-NL" dirty="0" err="1"/>
                  <a:t>Current</a:t>
                </a:r>
                <a:r>
                  <a:rPr lang="nl-NL" dirty="0"/>
                  <a:t> solution</a:t>
                </a:r>
              </a:p>
              <a:p>
                <a:pPr marL="0" indent="0">
                  <a:buNone/>
                </a:pPr>
                <a:r>
                  <a:rPr lang="nl-NL" dirty="0"/>
                  <a:t>               </a:t>
                </a:r>
                <a:r>
                  <a:rPr lang="nl-NL" b="1" dirty="0" err="1"/>
                  <a:t>If</a:t>
                </a:r>
                <a:r>
                  <a:rPr lang="nl-NL" dirty="0"/>
                  <a:t> move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Current</a:t>
                </a:r>
                <a:r>
                  <a:rPr lang="nl-NL" dirty="0"/>
                  <a:t> solution:</a:t>
                </a:r>
              </a:p>
              <a:p>
                <a:pPr marL="0" indent="0">
                  <a:buNone/>
                </a:pPr>
                <a:r>
                  <a:rPr lang="nl-NL" dirty="0"/>
                  <a:t>                    </a:t>
                </a:r>
                <a:r>
                  <a:rPr lang="nl-NL" dirty="0" err="1"/>
                  <a:t>Current</a:t>
                </a:r>
                <a:r>
                  <a:rPr lang="nl-NL" dirty="0"/>
                  <a:t> solution = </a:t>
                </a:r>
                <a:r>
                  <a:rPr lang="nl-NL" dirty="0" err="1"/>
                  <a:t>Neighbor</a:t>
                </a:r>
                <a:r>
                  <a:rPr lang="nl-NL" dirty="0"/>
                  <a:t> solution </a:t>
                </a:r>
                <a:r>
                  <a:rPr lang="nl-NL" dirty="0" err="1"/>
                  <a:t>defined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     </a:t>
                </a:r>
                <a:r>
                  <a:rPr lang="nl-NL" b="1" dirty="0" err="1"/>
                  <a:t>Until</a:t>
                </a:r>
                <a:r>
                  <a:rPr lang="nl-NL" b="1" dirty="0"/>
                  <a:t> </a:t>
                </a:r>
                <a:r>
                  <a:rPr lang="nl-NL" dirty="0" err="1"/>
                  <a:t>Improvement</a:t>
                </a:r>
                <a:r>
                  <a:rPr lang="nl-NL" dirty="0"/>
                  <a:t> found or </a:t>
                </a:r>
                <a:r>
                  <a:rPr lang="nl-NL" dirty="0" err="1"/>
                  <a:t>all</a:t>
                </a:r>
                <a:r>
                  <a:rPr lang="nl-NL" dirty="0"/>
                  <a:t> 2-exchange moves </a:t>
                </a:r>
                <a:r>
                  <a:rPr lang="nl-NL" dirty="0" err="1"/>
                  <a:t>were</a:t>
                </a:r>
                <a:r>
                  <a:rPr lang="nl-NL" dirty="0"/>
                  <a:t> </a:t>
                </a:r>
                <a:r>
                  <a:rPr lang="nl-NL" dirty="0" err="1"/>
                  <a:t>considered</a:t>
                </a:r>
                <a:endParaRPr lang="nl-NL" dirty="0"/>
              </a:p>
              <a:p>
                <a:pPr marL="0" indent="0">
                  <a:buNone/>
                </a:pPr>
                <a:r>
                  <a:rPr lang="nl-NL" b="1" dirty="0" err="1"/>
                  <a:t>Until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2-exchange moves </a:t>
                </a:r>
                <a:r>
                  <a:rPr lang="nl-NL" dirty="0" err="1"/>
                  <a:t>were</a:t>
                </a:r>
                <a:r>
                  <a:rPr lang="nl-NL" dirty="0"/>
                  <a:t> </a:t>
                </a:r>
                <a:r>
                  <a:rPr lang="nl-NL" dirty="0" err="1"/>
                  <a:t>considered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no </a:t>
                </a:r>
                <a:r>
                  <a:rPr lang="nl-NL" dirty="0" err="1"/>
                  <a:t>improvement</a:t>
                </a:r>
                <a:r>
                  <a:rPr lang="nl-NL" dirty="0"/>
                  <a:t> was found</a:t>
                </a:r>
              </a:p>
              <a:p>
                <a:pPr marL="0" indent="0">
                  <a:buNone/>
                </a:pPr>
                <a:r>
                  <a:rPr lang="nl-NL" dirty="0"/>
                  <a:t># </a:t>
                </a:r>
                <a:r>
                  <a:rPr lang="nl-NL" dirty="0" err="1"/>
                  <a:t>Current</a:t>
                </a:r>
                <a:r>
                  <a:rPr lang="nl-NL" dirty="0"/>
                  <a:t> solution is </a:t>
                </a:r>
                <a:r>
                  <a:rPr lang="nl-NL" dirty="0" err="1"/>
                  <a:t>feasible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locally</a:t>
                </a:r>
                <a:r>
                  <a:rPr lang="nl-NL" dirty="0"/>
                  <a:t> </a:t>
                </a:r>
                <a:r>
                  <a:rPr lang="nl-NL" dirty="0" err="1"/>
                  <a:t>optimal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regard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2-exchange moves	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8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6</a:t>
            </a:fld>
            <a:endParaRPr lang="nl-NL"/>
          </a:p>
        </p:txBody>
      </p:sp>
      <p:sp>
        <p:nvSpPr>
          <p:cNvPr id="7" name="Bijschrift met afgeronde rechthoek 6"/>
          <p:cNvSpPr/>
          <p:nvPr/>
        </p:nvSpPr>
        <p:spPr>
          <a:xfrm>
            <a:off x="6868044" y="79472"/>
            <a:ext cx="5210744" cy="1207219"/>
          </a:xfrm>
          <a:prstGeom prst="wedgeRoundRectCallout">
            <a:avLst>
              <a:gd name="adj1" fmla="val -63300"/>
              <a:gd name="adj2" fmla="val 194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/>
              <a:t>Time </a:t>
            </a:r>
            <a:r>
              <a:rPr lang="nl-NL" dirty="0" err="1"/>
              <a:t>complexity</a:t>
            </a:r>
            <a:r>
              <a:rPr lang="nl-NL" dirty="0"/>
              <a:t> solution </a:t>
            </a:r>
            <a:r>
              <a:rPr lang="nl-NL" dirty="0" err="1"/>
              <a:t>method</a:t>
            </a:r>
            <a:r>
              <a:rPr lang="nl-NL" dirty="0"/>
              <a:t>:</a:t>
            </a:r>
          </a:p>
          <a:p>
            <a:r>
              <a:rPr lang="nl-NL" b="1" dirty="0" err="1"/>
              <a:t>Exponential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no </a:t>
            </a:r>
            <a:r>
              <a:rPr lang="nl-NL" dirty="0" err="1"/>
              <a:t>bound</a:t>
            </a:r>
            <a:r>
              <a:rPr lang="nl-NL" dirty="0"/>
              <a:t> on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iterations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considered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110343" y="2364377"/>
            <a:ext cx="5747657" cy="1685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6878088" y="2283601"/>
                <a:ext cx="44757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>
                    <a:solidFill>
                      <a:srgbClr val="0070C0"/>
                    </a:solidFill>
                  </a:rPr>
                  <a:t>There are ‘</a:t>
                </a:r>
                <a:r>
                  <a:rPr lang="nl-NL" dirty="0" err="1">
                    <a:solidFill>
                      <a:srgbClr val="0070C0"/>
                    </a:solidFill>
                  </a:rPr>
                  <a:t>roughly</a:t>
                </a:r>
                <a:r>
                  <a:rPr lang="nl-NL" dirty="0">
                    <a:solidFill>
                      <a:srgbClr val="0070C0"/>
                    </a:solidFill>
                  </a:rPr>
                  <a:t>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dirty="0">
                    <a:solidFill>
                      <a:srgbClr val="0070C0"/>
                    </a:solidFill>
                  </a:rPr>
                  <a:t> pairs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>
                    <a:solidFill>
                      <a:srgbClr val="0070C0"/>
                    </a:solidFill>
                  </a:rPr>
                  <a:t>to</a:t>
                </a:r>
                <a:r>
                  <a:rPr lang="nl-NL" dirty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>
                    <a:solidFill>
                      <a:srgbClr val="0070C0"/>
                    </a:solidFill>
                  </a:rPr>
                  <a:t>evaluate</a:t>
                </a:r>
                <a:r>
                  <a:rPr lang="nl-NL" dirty="0">
                    <a:solidFill>
                      <a:srgbClr val="0070C0"/>
                    </a:solidFill>
                  </a:rPr>
                  <a:t>:</a:t>
                </a:r>
              </a:p>
              <a:p>
                <a:r>
                  <a:rPr lang="nl-NL" dirty="0">
                    <a:solidFill>
                      <a:srgbClr val="0070C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nl-NL" dirty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>
                    <a:solidFill>
                      <a:srgbClr val="0070C0"/>
                    </a:solidFill>
                  </a:rPr>
                  <a:t>possibilities</a:t>
                </a:r>
                <a:r>
                  <a:rPr lang="nl-NL" dirty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>
                    <a:solidFill>
                      <a:srgbClr val="0070C0"/>
                    </a:solidFill>
                  </a:rPr>
                  <a:t>for</a:t>
                </a:r>
                <a:r>
                  <a:rPr lang="nl-NL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nl-NL" dirty="0">
                  <a:solidFill>
                    <a:srgbClr val="0070C0"/>
                  </a:solidFill>
                </a:endParaRPr>
              </a:p>
              <a:p>
                <a:r>
                  <a:rPr lang="nl-NL" dirty="0">
                    <a:solidFill>
                      <a:srgbClr val="0070C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nl-NL" dirty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>
                    <a:solidFill>
                      <a:srgbClr val="0070C0"/>
                    </a:solidFill>
                  </a:rPr>
                  <a:t>possibilities</a:t>
                </a:r>
                <a:r>
                  <a:rPr lang="nl-NL" dirty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>
                    <a:solidFill>
                      <a:srgbClr val="0070C0"/>
                    </a:solidFill>
                  </a:rPr>
                  <a:t>for</a:t>
                </a:r>
                <a:r>
                  <a:rPr lang="nl-NL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nl-NL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88" y="2283601"/>
                <a:ext cx="4475712" cy="923330"/>
              </a:xfrm>
              <a:prstGeom prst="rect">
                <a:avLst/>
              </a:prstGeom>
              <a:blipFill>
                <a:blip r:embed="rId3"/>
                <a:stretch>
                  <a:fillRect l="-1088" t="-3974" r="-544" b="-99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30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: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NL" dirty="0"/>
                  <a:t>Based on </a:t>
                </a:r>
                <a:r>
                  <a:rPr lang="nl-NL" dirty="0" err="1"/>
                  <a:t>Algorithm</a:t>
                </a:r>
                <a:r>
                  <a:rPr lang="nl-NL" dirty="0"/>
                  <a:t> 12E in </a:t>
                </a:r>
                <a:r>
                  <a:rPr lang="nl-NL" dirty="0" err="1"/>
                  <a:t>Rardin</a:t>
                </a:r>
                <a:r>
                  <a:rPr lang="nl-NL" dirty="0"/>
                  <a:t> (2014)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Current</a:t>
                </a:r>
                <a:r>
                  <a:rPr lang="nl-NL" dirty="0"/>
                  <a:t> solution, Best solution = random </a:t>
                </a:r>
                <a:r>
                  <a:rPr lang="nl-NL" dirty="0" err="1"/>
                  <a:t>permutation</a:t>
                </a:r>
                <a:r>
                  <a:rPr lang="nl-NL" dirty="0"/>
                  <a:t> of </a:t>
                </a:r>
                <a:r>
                  <a:rPr lang="nl-NL" dirty="0" err="1"/>
                  <a:t>locations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Initialize</a:t>
                </a:r>
                <a:r>
                  <a:rPr lang="nl-NL" dirty="0"/>
                  <a:t> </a:t>
                </a:r>
                <a:r>
                  <a:rPr lang="nl-NL" dirty="0" err="1"/>
                  <a:t>temperature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1" dirty="0" err="1"/>
                  <a:t>Repeat</a:t>
                </a:r>
                <a:endParaRPr lang="nl-NL" b="1" dirty="0"/>
              </a:p>
              <a:p>
                <a:pPr marL="0" indent="0">
                  <a:buNone/>
                </a:pPr>
                <a:r>
                  <a:rPr lang="nl-NL" dirty="0"/>
                  <a:t>     </a:t>
                </a:r>
                <a:r>
                  <a:rPr lang="nl-NL" dirty="0" err="1"/>
                  <a:t>Randomly</a:t>
                </a:r>
                <a:r>
                  <a:rPr lang="nl-NL" dirty="0"/>
                  <a:t> </a:t>
                </a:r>
                <a:r>
                  <a:rPr lang="nl-NL" dirty="0" err="1"/>
                  <a:t>generate</a:t>
                </a:r>
                <a:r>
                  <a:rPr lang="nl-NL" dirty="0"/>
                  <a:t> a pair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, </a:t>
                </a:r>
                <a:r>
                  <a:rPr lang="nl-NL" dirty="0" err="1"/>
                  <a:t>where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/>
                  <a:t> and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+1&lt;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: </a:t>
                </a:r>
              </a:p>
              <a:p>
                <a:pPr marL="0" indent="0">
                  <a:buNone/>
                </a:pPr>
                <a:r>
                  <a:rPr lang="nl-NL" dirty="0"/>
                  <a:t>     </a:t>
                </a:r>
                <a:r>
                  <a:rPr lang="nl-NL" dirty="0" err="1"/>
                  <a:t>Evaluate</a:t>
                </a:r>
                <a:r>
                  <a:rPr lang="nl-NL" dirty="0"/>
                  <a:t> </a:t>
                </a:r>
                <a:r>
                  <a:rPr lang="nl-NL" dirty="0" err="1"/>
                  <a:t>Neighbor</a:t>
                </a:r>
                <a:r>
                  <a:rPr lang="nl-NL" dirty="0"/>
                  <a:t> solution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applying</a:t>
                </a:r>
                <a:r>
                  <a:rPr lang="nl-NL" dirty="0"/>
                  <a:t> 2-exchange move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nl-NL" dirty="0"/>
                  <a:t> on </a:t>
                </a:r>
                <a:r>
                  <a:rPr lang="nl-NL" dirty="0" err="1"/>
                  <a:t>Current</a:t>
                </a:r>
                <a:r>
                  <a:rPr lang="nl-NL" dirty="0"/>
                  <a:t> solution</a:t>
                </a:r>
              </a:p>
              <a:p>
                <a:pPr marL="0" indent="0">
                  <a:buNone/>
                </a:pPr>
                <a:r>
                  <a:rPr lang="nl-NL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nl-NL" dirty="0"/>
                  <a:t> =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Current</a:t>
                </a:r>
                <a:r>
                  <a:rPr lang="nl-NL" dirty="0"/>
                  <a:t> solution -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Neighbor</a:t>
                </a:r>
                <a:r>
                  <a:rPr lang="nl-NL" dirty="0"/>
                  <a:t> solution </a:t>
                </a:r>
              </a:p>
              <a:p>
                <a:pPr marL="0" indent="0">
                  <a:buNone/>
                </a:pPr>
                <a:r>
                  <a:rPr lang="nl-NL" dirty="0"/>
                  <a:t>     </a:t>
                </a:r>
                <a:r>
                  <a:rPr lang="nl-NL" b="1" dirty="0" err="1"/>
                  <a:t>If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nl-NL" b="1" dirty="0"/>
                  <a:t> or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probability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nl-NL" dirty="0"/>
                  <a:t>:</a:t>
                </a:r>
              </a:p>
              <a:p>
                <a:pPr marL="0" indent="0">
                  <a:buNone/>
                </a:pPr>
                <a:r>
                  <a:rPr lang="nl-NL" dirty="0"/>
                  <a:t>          </a:t>
                </a:r>
                <a:r>
                  <a:rPr lang="nl-NL" dirty="0" err="1"/>
                  <a:t>Current</a:t>
                </a:r>
                <a:r>
                  <a:rPr lang="nl-NL" dirty="0"/>
                  <a:t> solution = </a:t>
                </a:r>
                <a:r>
                  <a:rPr lang="nl-NL" dirty="0" err="1"/>
                  <a:t>Neighbor</a:t>
                </a:r>
                <a:r>
                  <a:rPr lang="nl-NL" dirty="0"/>
                  <a:t> solution </a:t>
                </a:r>
                <a:r>
                  <a:rPr lang="nl-NL" dirty="0" err="1"/>
                  <a:t>defined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          </a:t>
                </a:r>
                <a:r>
                  <a:rPr lang="nl-NL" b="1" dirty="0" err="1"/>
                  <a:t>If</a:t>
                </a:r>
                <a:r>
                  <a:rPr lang="nl-NL" b="1" dirty="0"/>
                  <a:t> </a:t>
                </a:r>
                <a:r>
                  <a:rPr lang="nl-NL" dirty="0" err="1"/>
                  <a:t>Current</a:t>
                </a:r>
                <a:r>
                  <a:rPr lang="nl-NL" dirty="0"/>
                  <a:t> solution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upon</a:t>
                </a:r>
                <a:r>
                  <a:rPr lang="nl-NL" dirty="0"/>
                  <a:t> Best solution:</a:t>
                </a:r>
              </a:p>
              <a:p>
                <a:pPr marL="0" indent="0">
                  <a:buNone/>
                </a:pPr>
                <a:r>
                  <a:rPr lang="nl-NL" dirty="0"/>
                  <a:t>               Best solution = </a:t>
                </a:r>
                <a:r>
                  <a:rPr lang="nl-NL" dirty="0" err="1"/>
                  <a:t>Current</a:t>
                </a:r>
                <a:r>
                  <a:rPr lang="nl-NL" dirty="0"/>
                  <a:t> solution</a:t>
                </a:r>
              </a:p>
              <a:p>
                <a:pPr marL="0" indent="0">
                  <a:buNone/>
                </a:pPr>
                <a:r>
                  <a:rPr lang="nl-NL" dirty="0"/>
                  <a:t>    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nl-NL" dirty="0"/>
                  <a:t>: </a:t>
                </a:r>
                <a:r>
                  <a:rPr lang="nl-NL" dirty="0" err="1"/>
                  <a:t>Decrease</a:t>
                </a:r>
                <a:r>
                  <a:rPr lang="nl-NL" dirty="0"/>
                  <a:t> </a:t>
                </a:r>
                <a:r>
                  <a:rPr lang="nl-NL" dirty="0" err="1"/>
                  <a:t>temperature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cooling</a:t>
                </a:r>
                <a:r>
                  <a:rPr lang="nl-NL" dirty="0"/>
                  <a:t> </a:t>
                </a:r>
                <a:r>
                  <a:rPr lang="nl-NL" dirty="0" err="1"/>
                  <a:t>rate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1" dirty="0" err="1"/>
                  <a:t>Until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nl-NL" dirty="0"/>
                  <a:t> or Maximum </a:t>
                </a:r>
                <a:r>
                  <a:rPr lang="nl-NL" dirty="0" err="1"/>
                  <a:t>number</a:t>
                </a:r>
                <a:r>
                  <a:rPr lang="nl-NL" dirty="0"/>
                  <a:t> of </a:t>
                </a:r>
                <a:r>
                  <a:rPr lang="nl-NL" dirty="0" err="1"/>
                  <a:t>iterations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reached</a:t>
                </a: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Apply</a:t>
                </a:r>
                <a:r>
                  <a:rPr lang="nl-NL" dirty="0"/>
                  <a:t> Discrete </a:t>
                </a:r>
                <a:r>
                  <a:rPr lang="nl-NL" dirty="0" err="1"/>
                  <a:t>Improving</a:t>
                </a:r>
                <a:r>
                  <a:rPr lang="nl-NL" dirty="0"/>
                  <a:t> Search </a:t>
                </a:r>
                <a:r>
                  <a:rPr lang="nl-NL" dirty="0" err="1"/>
                  <a:t>to</a:t>
                </a:r>
                <a:r>
                  <a:rPr lang="nl-NL" dirty="0"/>
                  <a:t> Best solution</a:t>
                </a:r>
              </a:p>
              <a:p>
                <a:pPr marL="0" indent="0">
                  <a:buNone/>
                </a:pPr>
                <a:r>
                  <a:rPr lang="nl-NL" dirty="0"/>
                  <a:t># Best solution is </a:t>
                </a:r>
                <a:r>
                  <a:rPr lang="nl-NL" dirty="0" err="1"/>
                  <a:t>feasible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locally</a:t>
                </a:r>
                <a:r>
                  <a:rPr lang="nl-NL" dirty="0"/>
                  <a:t> </a:t>
                </a:r>
                <a:r>
                  <a:rPr lang="nl-NL" dirty="0" err="1"/>
                  <a:t>optimal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regard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2-exchange moves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174" b="-17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7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838200" y="1574074"/>
            <a:ext cx="7315200" cy="4003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8270965" y="1476103"/>
                <a:ext cx="3818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solidFill>
                      <a:srgbClr val="FF0000"/>
                    </a:solidFill>
                  </a:rPr>
                  <a:t>Time </a:t>
                </a:r>
                <a:r>
                  <a:rPr lang="nl-NL" dirty="0" err="1">
                    <a:solidFill>
                      <a:srgbClr val="FF0000"/>
                    </a:solidFill>
                  </a:rPr>
                  <a:t>complexity</a:t>
                </a:r>
                <a:r>
                  <a:rPr lang="nl-NL" dirty="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lang="nl-NL" b="1" dirty="0" err="1">
                    <a:solidFill>
                      <a:srgbClr val="FF0000"/>
                    </a:solidFill>
                  </a:rPr>
                  <a:t>Bounded</a:t>
                </a:r>
                <a:r>
                  <a:rPr lang="nl-NL" b="1" dirty="0">
                    <a:solidFill>
                      <a:srgbClr val="FF0000"/>
                    </a:solidFill>
                  </a:rPr>
                  <a:t> </a:t>
                </a:r>
                <a:r>
                  <a:rPr lang="nl-NL" b="1" dirty="0" err="1">
                    <a:solidFill>
                      <a:srgbClr val="FF0000"/>
                    </a:solidFill>
                  </a:rPr>
                  <a:t>by</a:t>
                </a:r>
                <a:r>
                  <a:rPr lang="nl-NL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, maximum </a:t>
                </a:r>
                <a:r>
                  <a:rPr lang="nl-NL" dirty="0" err="1">
                    <a:solidFill>
                      <a:srgbClr val="FF0000"/>
                    </a:solidFill>
                  </a:rPr>
                  <a:t>number</a:t>
                </a:r>
                <a:r>
                  <a:rPr lang="nl-NL" dirty="0">
                    <a:solidFill>
                      <a:srgbClr val="FF0000"/>
                    </a:solidFill>
                  </a:rPr>
                  <a:t> of </a:t>
                </a:r>
                <a:r>
                  <a:rPr lang="nl-NL" dirty="0" err="1">
                    <a:solidFill>
                      <a:srgbClr val="FF0000"/>
                    </a:solidFill>
                  </a:rPr>
                  <a:t>iterations</a:t>
                </a:r>
                <a:r>
                  <a:rPr lang="nl-NL" dirty="0">
                    <a:solidFill>
                      <a:srgbClr val="FF0000"/>
                    </a:solidFill>
                  </a:rPr>
                  <a:t>. </a:t>
                </a:r>
                <a:r>
                  <a:rPr lang="nl-NL" dirty="0" err="1">
                    <a:solidFill>
                      <a:srgbClr val="FF0000"/>
                    </a:solidFill>
                  </a:rPr>
                  <a:t>If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,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then</a:t>
                </a:r>
                <a:r>
                  <a:rPr lang="nl-NL" dirty="0">
                    <a:solidFill>
                      <a:srgbClr val="FF0000"/>
                    </a:solidFill>
                  </a:rPr>
                  <a:t> time </a:t>
                </a:r>
                <a:r>
                  <a:rPr lang="nl-NL" dirty="0" err="1">
                    <a:solidFill>
                      <a:srgbClr val="FF0000"/>
                    </a:solidFill>
                  </a:rPr>
                  <a:t>complexity</a:t>
                </a:r>
                <a:r>
                  <a:rPr lang="nl-NL" dirty="0">
                    <a:solidFill>
                      <a:srgbClr val="FF0000"/>
                    </a:solidFill>
                  </a:rPr>
                  <a:t> is </a:t>
                </a:r>
                <a:r>
                  <a:rPr lang="nl-NL" dirty="0" err="1">
                    <a:solidFill>
                      <a:srgbClr val="FF0000"/>
                    </a:solidFill>
                  </a:rPr>
                  <a:t>Exponential</a:t>
                </a:r>
                <a:r>
                  <a:rPr lang="nl-NL" dirty="0">
                    <a:solidFill>
                      <a:srgbClr val="FF0000"/>
                    </a:solidFill>
                  </a:rPr>
                  <a:t>, </a:t>
                </a:r>
                <a:r>
                  <a:rPr lang="nl-NL" dirty="0" err="1">
                    <a:solidFill>
                      <a:srgbClr val="FF0000"/>
                    </a:solidFill>
                  </a:rPr>
                  <a:t>because</a:t>
                </a:r>
                <a:r>
                  <a:rPr lang="nl-NL" dirty="0">
                    <a:solidFill>
                      <a:srgbClr val="FF0000"/>
                    </a:solidFill>
                  </a:rPr>
                  <a:t> we </a:t>
                </a:r>
                <a:r>
                  <a:rPr lang="nl-NL" dirty="0" err="1">
                    <a:solidFill>
                      <a:srgbClr val="FF0000"/>
                    </a:solidFill>
                  </a:rPr>
                  <a:t>may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consider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all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possible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solutions</a:t>
                </a:r>
                <a:r>
                  <a:rPr lang="nl-NL" dirty="0">
                    <a:solidFill>
                      <a:srgbClr val="FF0000"/>
                    </a:solidFill>
                  </a:rPr>
                  <a:t>... </a:t>
                </a:r>
              </a:p>
              <a:p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965" y="1476103"/>
                <a:ext cx="3818709" cy="1754326"/>
              </a:xfrm>
              <a:prstGeom prst="rect">
                <a:avLst/>
              </a:prstGeom>
              <a:blipFill>
                <a:blip r:embed="rId3"/>
                <a:stretch>
                  <a:fillRect l="-1438" t="-1736" r="-6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hoek 9"/>
          <p:cNvSpPr/>
          <p:nvPr/>
        </p:nvSpPr>
        <p:spPr>
          <a:xfrm>
            <a:off x="838200" y="5613623"/>
            <a:ext cx="7315200" cy="264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8270965" y="5510127"/>
            <a:ext cx="29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70C0"/>
                </a:solidFill>
              </a:rPr>
              <a:t>Time </a:t>
            </a:r>
            <a:r>
              <a:rPr lang="nl-NL" dirty="0" err="1">
                <a:solidFill>
                  <a:srgbClr val="0070C0"/>
                </a:solidFill>
              </a:rPr>
              <a:t>complexity</a:t>
            </a:r>
            <a:r>
              <a:rPr lang="nl-NL" dirty="0">
                <a:solidFill>
                  <a:srgbClr val="0070C0"/>
                </a:solidFill>
              </a:rPr>
              <a:t>: </a:t>
            </a:r>
            <a:r>
              <a:rPr lang="nl-NL" dirty="0" err="1">
                <a:solidFill>
                  <a:srgbClr val="0070C0"/>
                </a:solidFill>
              </a:rPr>
              <a:t>Exponential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6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Python </a:t>
            </a:r>
            <a:r>
              <a:rPr lang="nl-NL" dirty="0" err="1"/>
              <a:t>Implementation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locations (points), set of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={0,1,…,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Any</a:t>
                </a:r>
                <a:r>
                  <a:rPr lang="nl-NL" dirty="0"/>
                  <a:t> tour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nl-NL" dirty="0"/>
                  <a:t> is </a:t>
                </a:r>
                <a:r>
                  <a:rPr lang="nl-NL" dirty="0" err="1"/>
                  <a:t>permutation</a:t>
                </a:r>
                <a:r>
                  <a:rPr lang="nl-NL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/>
                  <a:t>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nl-NL" dirty="0"/>
                  <a:t>]</a:t>
                </a:r>
              </a:p>
              <a:p>
                <a:r>
                  <a:rPr lang="nl-NL" dirty="0" err="1"/>
                  <a:t>Functions</a:t>
                </a:r>
                <a:r>
                  <a:rPr lang="nl-NL" dirty="0"/>
                  <a:t> </a:t>
                </a:r>
                <a:r>
                  <a:rPr lang="nl-NL" dirty="0" err="1"/>
                  <a:t>defined</a:t>
                </a:r>
                <a:endParaRPr lang="nl-NL" dirty="0"/>
              </a:p>
              <a:p>
                <a:pPr lvl="1"/>
                <a:r>
                  <a:rPr lang="nl-NL" dirty="0" err="1"/>
                  <a:t>euclidean_distance</a:t>
                </a:r>
                <a:r>
                  <a:rPr lang="nl-NL" dirty="0"/>
                  <a:t>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err="1"/>
                  <a:t>,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): returns </a:t>
                </a:r>
                <a:r>
                  <a:rPr lang="nl-NL" dirty="0" err="1"/>
                  <a:t>euclidean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points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total_distance</a:t>
                </a:r>
                <a:r>
                  <a:rPr lang="nl-NL" dirty="0"/>
                  <a:t>(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nl-NL" dirty="0" err="1"/>
                  <a:t>,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/>
                  <a:t>): returns </a:t>
                </a:r>
                <a:r>
                  <a:rPr lang="nl-NL" dirty="0" err="1"/>
                  <a:t>total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 of tour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visiting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={0,…,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create_random_tour</a:t>
                </a:r>
                <a:r>
                  <a:rPr lang="nl-NL" dirty="0"/>
                  <a:t>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/>
                  <a:t>): returns a </a:t>
                </a:r>
                <a:r>
                  <a:rPr lang="nl-NL" dirty="0" err="1"/>
                  <a:t>randomly</a:t>
                </a:r>
                <a:r>
                  <a:rPr lang="nl-NL" dirty="0"/>
                  <a:t> </a:t>
                </a:r>
                <a:r>
                  <a:rPr lang="nl-NL" dirty="0" err="1"/>
                  <a:t>generated</a:t>
                </a:r>
                <a:r>
                  <a:rPr lang="nl-NL" dirty="0"/>
                  <a:t> tour </a:t>
                </a:r>
                <a:r>
                  <a:rPr lang="nl-NL" dirty="0" err="1"/>
                  <a:t>visiting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two_opt</a:t>
                </a:r>
                <a:r>
                  <a:rPr lang="nl-NL" dirty="0"/>
                  <a:t>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/>
                  <a:t>): returns a tour </a:t>
                </a:r>
                <a:r>
                  <a:rPr lang="nl-NL" dirty="0" err="1"/>
                  <a:t>visiting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locally</a:t>
                </a:r>
                <a:r>
                  <a:rPr lang="nl-NL" dirty="0"/>
                  <a:t> </a:t>
                </a:r>
                <a:r>
                  <a:rPr lang="nl-NL" dirty="0" err="1"/>
                  <a:t>optimal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regard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2-exchange </a:t>
                </a:r>
                <a:r>
                  <a:rPr lang="nl-NL" dirty="0" err="1"/>
                  <a:t>neighborhood</a:t>
                </a:r>
                <a:r>
                  <a:rPr lang="nl-NL" dirty="0"/>
                  <a:t>, starting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an</a:t>
                </a:r>
                <a:r>
                  <a:rPr lang="nl-NL" dirty="0"/>
                  <a:t> </a:t>
                </a:r>
                <a:r>
                  <a:rPr lang="nl-NL" dirty="0" err="1"/>
                  <a:t>initial</a:t>
                </a:r>
                <a:r>
                  <a:rPr lang="nl-NL" dirty="0"/>
                  <a:t> tour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simulated_annealing</a:t>
                </a:r>
                <a:r>
                  <a:rPr lang="nl-NL" dirty="0"/>
                  <a:t>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/>
                  <a:t>): returns a 2-optimal tour </a:t>
                </a:r>
                <a:r>
                  <a:rPr lang="nl-NL" dirty="0" err="1"/>
                  <a:t>visiting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locations</a:t>
                </a:r>
                <a:r>
                  <a:rPr lang="nl-NL" dirty="0"/>
                  <a:t> in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/>
                  <a:t>, </a:t>
                </a:r>
                <a:r>
                  <a:rPr lang="nl-NL" dirty="0" err="1"/>
                  <a:t>starting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an</a:t>
                </a:r>
                <a:r>
                  <a:rPr lang="nl-NL" dirty="0"/>
                  <a:t> </a:t>
                </a:r>
                <a:r>
                  <a:rPr lang="nl-NL" dirty="0" err="1"/>
                  <a:t>initial</a:t>
                </a:r>
                <a:r>
                  <a:rPr lang="nl-NL" dirty="0"/>
                  <a:t> tour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applying</a:t>
                </a:r>
                <a:r>
                  <a:rPr lang="nl-NL" dirty="0"/>
                  <a:t> </a:t>
                </a:r>
                <a:r>
                  <a:rPr lang="nl-NL" dirty="0" err="1"/>
                  <a:t>simulated</a:t>
                </a:r>
                <a:r>
                  <a:rPr lang="nl-NL" dirty="0"/>
                  <a:t> </a:t>
                </a:r>
                <a:r>
                  <a:rPr lang="nl-NL" dirty="0" err="1"/>
                  <a:t>annealing</a:t>
                </a:r>
                <a:r>
                  <a:rPr lang="nl-NL" dirty="0"/>
                  <a:t> (parameters: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:r>
                  <a:rPr lang="nl-NL" dirty="0" err="1"/>
                  <a:t>temperature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/>
                  <a:t>, </a:t>
                </a:r>
                <a:r>
                  <a:rPr lang="nl-NL" dirty="0" err="1"/>
                  <a:t>cooling</a:t>
                </a:r>
                <a:r>
                  <a:rPr lang="nl-NL" dirty="0"/>
                  <a:t> </a:t>
                </a:r>
                <a:r>
                  <a:rPr lang="nl-NL" dirty="0" err="1"/>
                  <a:t>rate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nl-NL" dirty="0"/>
                  <a:t>. </a:t>
                </a:r>
                <a:r>
                  <a:rPr lang="nl-NL" dirty="0" err="1"/>
                  <a:t>Smallest</a:t>
                </a:r>
                <a:r>
                  <a:rPr lang="nl-NL" dirty="0"/>
                  <a:t> </a:t>
                </a:r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temperature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nl-NL" b="0" dirty="0"/>
              </a:p>
              <a:p>
                <a:r>
                  <a:rPr lang="nl-NL" dirty="0"/>
                  <a:t>In </a:t>
                </a:r>
                <a:r>
                  <a:rPr lang="nl-NL" dirty="0" err="1"/>
                  <a:t>identifier</a:t>
                </a:r>
                <a:r>
                  <a:rPr lang="nl-NL" dirty="0"/>
                  <a:t> </a:t>
                </a:r>
                <a:r>
                  <a:rPr lang="nl-NL" dirty="0" err="1"/>
                  <a:t>names</a:t>
                </a:r>
                <a:r>
                  <a:rPr lang="nl-NL" dirty="0"/>
                  <a:t>,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following</a:t>
                </a:r>
                <a:r>
                  <a:rPr lang="nl-NL" dirty="0"/>
                  <a:t> </a:t>
                </a:r>
                <a:r>
                  <a:rPr lang="nl-NL" dirty="0" err="1"/>
                  <a:t>abbreviations</a:t>
                </a:r>
                <a:r>
                  <a:rPr lang="nl-NL" dirty="0"/>
                  <a:t> are </a:t>
                </a:r>
                <a:r>
                  <a:rPr lang="nl-NL" dirty="0" err="1"/>
                  <a:t>used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/>
                  <a:t>dist: </a:t>
                </a:r>
                <a:r>
                  <a:rPr lang="nl-NL" dirty="0" err="1"/>
                  <a:t>distance</a:t>
                </a:r>
                <a:endParaRPr lang="nl-NL" dirty="0"/>
              </a:p>
              <a:p>
                <a:pPr lvl="1"/>
                <a:r>
                  <a:rPr lang="nl-NL" dirty="0" err="1"/>
                  <a:t>hist</a:t>
                </a:r>
                <a:r>
                  <a:rPr lang="nl-NL" dirty="0"/>
                  <a:t>: </a:t>
                </a:r>
                <a:r>
                  <a:rPr lang="nl-NL" dirty="0" err="1"/>
                  <a:t>history</a:t>
                </a:r>
                <a:endParaRPr lang="nl-NL" dirty="0"/>
              </a:p>
              <a:p>
                <a:pPr lvl="1"/>
                <a:r>
                  <a:rPr lang="nl-NL" dirty="0" err="1"/>
                  <a:t>obj</a:t>
                </a:r>
                <a:r>
                  <a:rPr lang="nl-NL" dirty="0"/>
                  <a:t>: </a:t>
                </a:r>
                <a:r>
                  <a:rPr lang="nl-NL" dirty="0" err="1"/>
                  <a:t>objective</a:t>
                </a:r>
                <a:endParaRPr lang="nl-NL" dirty="0"/>
              </a:p>
              <a:p>
                <a:pPr lvl="1"/>
                <a:r>
                  <a:rPr lang="nl-NL" dirty="0"/>
                  <a:t>sa: </a:t>
                </a:r>
                <a:r>
                  <a:rPr lang="nl-NL" dirty="0" err="1"/>
                  <a:t>simulated</a:t>
                </a:r>
                <a:r>
                  <a:rPr lang="nl-NL" dirty="0"/>
                  <a:t> </a:t>
                </a:r>
                <a:r>
                  <a:rPr lang="nl-NL" dirty="0" err="1"/>
                  <a:t>annealing</a:t>
                </a:r>
                <a:endParaRPr lang="nl-NL" dirty="0"/>
              </a:p>
              <a:p>
                <a:pPr lvl="1"/>
                <a:r>
                  <a:rPr lang="nl-NL" dirty="0"/>
                  <a:t>temp: </a:t>
                </a:r>
                <a:r>
                  <a:rPr lang="nl-NL" dirty="0" err="1"/>
                  <a:t>temperature</a:t>
                </a:r>
                <a:endParaRPr lang="nl-NL" dirty="0"/>
              </a:p>
              <a:p>
                <a:pPr lvl="1"/>
                <a:r>
                  <a:rPr lang="nl-NL" dirty="0"/>
                  <a:t>vals: </a:t>
                </a:r>
                <a:r>
                  <a:rPr lang="nl-NL" dirty="0" err="1"/>
                  <a:t>values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57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Organization</a:t>
            </a:r>
            <a:r>
              <a:rPr lang="nl-NL" dirty="0"/>
              <a:t> of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one</a:t>
            </a:r>
            <a:r>
              <a:rPr lang="nl-NL" dirty="0"/>
              <a:t> file, </a:t>
            </a:r>
            <a:r>
              <a:rPr lang="nl-NL" dirty="0" err="1"/>
              <a:t>containing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of Discrete </a:t>
            </a:r>
            <a:r>
              <a:rPr lang="nl-NL" dirty="0" err="1"/>
              <a:t>Improving</a:t>
            </a:r>
            <a:r>
              <a:rPr lang="nl-NL" dirty="0"/>
              <a:t> Search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r>
              <a:rPr lang="nl-NL" dirty="0"/>
              <a:t>Discrete </a:t>
            </a:r>
            <a:r>
              <a:rPr lang="nl-NL" dirty="0" err="1"/>
              <a:t>Improving</a:t>
            </a:r>
            <a:r>
              <a:rPr lang="nl-NL" dirty="0"/>
              <a:t> Search is </a:t>
            </a:r>
            <a:r>
              <a:rPr lang="nl-NL" dirty="0" err="1"/>
              <a:t>implemented</a:t>
            </a:r>
            <a:r>
              <a:rPr lang="nl-NL" dirty="0"/>
              <a:t> in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two_opt</a:t>
            </a:r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is </a:t>
            </a:r>
            <a:r>
              <a:rPr lang="nl-NL" dirty="0" err="1"/>
              <a:t>implemented</a:t>
            </a:r>
            <a:r>
              <a:rPr lang="nl-NL" dirty="0"/>
              <a:t> in </a:t>
            </a:r>
            <a:r>
              <a:rPr lang="nl-NL" dirty="0" err="1"/>
              <a:t>simulated_annealing</a:t>
            </a:r>
            <a:endParaRPr lang="nl-NL" dirty="0"/>
          </a:p>
          <a:p>
            <a:r>
              <a:rPr lang="nl-NL" dirty="0"/>
              <a:t>Both solution </a:t>
            </a:r>
            <a:r>
              <a:rPr lang="nl-NL" dirty="0" err="1"/>
              <a:t>methods</a:t>
            </a:r>
            <a:r>
              <a:rPr lang="nl-NL" dirty="0"/>
              <a:t> are </a:t>
            </a:r>
            <a:r>
              <a:rPr lang="nl-NL" dirty="0" err="1"/>
              <a:t>executed</a:t>
            </a:r>
            <a:r>
              <a:rPr lang="nl-NL" dirty="0"/>
              <a:t> in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: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6-10-2023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9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1115858" y="2340311"/>
            <a:ext cx="6651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main():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# Create a TSP instance based on a given number of cities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points, x, y = </a:t>
            </a:r>
            <a:r>
              <a:rPr lang="en-US" sz="1200" dirty="0" err="1">
                <a:latin typeface="Consolas" panose="020B0609020204030204" pitchFamily="49" charset="0"/>
              </a:rPr>
              <a:t>define_tsp_instance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# Create an initial tour (random permutation of points)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tour = </a:t>
            </a:r>
            <a:r>
              <a:rPr lang="en-US" sz="1200" dirty="0" err="1">
                <a:latin typeface="Consolas" panose="020B0609020204030204" pitchFamily="49" charset="0"/>
              </a:rPr>
              <a:t>create_random_tour</a:t>
            </a:r>
            <a:r>
              <a:rPr lang="en-US" sz="1200" dirty="0">
                <a:latin typeface="Consolas" panose="020B0609020204030204" pitchFamily="49" charset="0"/>
              </a:rPr>
              <a:t>(points, x, y)</a:t>
            </a: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# Apply simulated annealing to improve the tour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sa_tour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sa_distance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simulated_annealing</a:t>
            </a:r>
            <a:r>
              <a:rPr lang="en-US" sz="1200" dirty="0">
                <a:latin typeface="Consolas" panose="020B0609020204030204" pitchFamily="49" charset="0"/>
              </a:rPr>
              <a:t>(tour, points, x, y)</a:t>
            </a: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# Finally, apply 2-opt to make sure the tour is a local optimal solution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optimized_tour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optimized_distance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two_opt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sa_tour</a:t>
            </a:r>
            <a:r>
              <a:rPr lang="en-US" sz="1200" dirty="0">
                <a:latin typeface="Consolas" panose="020B0609020204030204" pitchFamily="49" charset="0"/>
              </a:rPr>
              <a:t>, points, x, y)</a:t>
            </a: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plt.show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print("Optimized tour:", </a:t>
            </a:r>
            <a:r>
              <a:rPr lang="en-US" sz="1200" dirty="0" err="1">
                <a:latin typeface="Consolas" panose="020B0609020204030204" pitchFamily="49" charset="0"/>
              </a:rPr>
              <a:t>optimized_tour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print("Total distance:", </a:t>
            </a:r>
            <a:r>
              <a:rPr lang="en-US" sz="1200" dirty="0" err="1">
                <a:latin typeface="Consolas" panose="020B0609020204030204" pitchFamily="49" charset="0"/>
              </a:rPr>
              <a:t>optimized_distance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main()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684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F486CF9A84E4B83A1D382449A9E59" ma:contentTypeVersion="16" ma:contentTypeDescription="Een nieuw document maken." ma:contentTypeScope="" ma:versionID="9f6cfa41c161bcb189e0b1838392a40d">
  <xsd:schema xmlns:xsd="http://www.w3.org/2001/XMLSchema" xmlns:xs="http://www.w3.org/2001/XMLSchema" xmlns:p="http://schemas.microsoft.com/office/2006/metadata/properties" xmlns:ns3="4dfc51d9-fd9a-4c2e-9b35-2a6b8dbf690b" xmlns:ns4="305d9c35-e4e7-46dc-b696-2e0d98cbe4ff" targetNamespace="http://schemas.microsoft.com/office/2006/metadata/properties" ma:root="true" ma:fieldsID="22d1d707c9c53e8447f3405c7c3446ca" ns3:_="" ns4:_="">
    <xsd:import namespace="4dfc51d9-fd9a-4c2e-9b35-2a6b8dbf690b"/>
    <xsd:import namespace="305d9c35-e4e7-46dc-b696-2e0d98cbe4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c51d9-fd9a-4c2e-9b35-2a6b8dbf6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d9c35-e4e7-46dc-b696-2e0d98cbe4f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fc51d9-fd9a-4c2e-9b35-2a6b8dbf690b" xsi:nil="true"/>
  </documentManagement>
</p:properties>
</file>

<file path=customXml/itemProps1.xml><?xml version="1.0" encoding="utf-8"?>
<ds:datastoreItem xmlns:ds="http://schemas.openxmlformats.org/officeDocument/2006/customXml" ds:itemID="{BC426A5F-0717-4A09-A558-E3EC112BD2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fc51d9-fd9a-4c2e-9b35-2a6b8dbf690b"/>
    <ds:schemaRef ds:uri="305d9c35-e4e7-46dc-b696-2e0d98cbe4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6E6BE3-5011-4C9B-80B9-0E2DD9AB56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5B365C-4660-45F7-BDC0-F127556D7E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05d9c35-e4e7-46dc-b696-2e0d98cbe4ff"/>
    <ds:schemaRef ds:uri="http://purl.org/dc/elements/1.1/"/>
    <ds:schemaRef ds:uri="http://schemas.microsoft.com/office/2006/metadata/properties"/>
    <ds:schemaRef ds:uri="4dfc51d9-fd9a-4c2e-9b35-2a6b8dbf690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2105</Words>
  <Application>Microsoft Office PowerPoint</Application>
  <PresentationFormat>Breedbeeld</PresentationFormat>
  <Paragraphs>267</Paragraphs>
  <Slides>17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Kantoorthema</vt:lpstr>
      <vt:lpstr>Improving Search applied to Running Dinner Problem</vt:lpstr>
      <vt:lpstr>Contents</vt:lpstr>
      <vt:lpstr>Problem Definition</vt:lpstr>
      <vt:lpstr>Research Approach</vt:lpstr>
      <vt:lpstr>Design Heuristic based on Improving Search</vt:lpstr>
      <vt:lpstr>Discrete Improving Search: Logic</vt:lpstr>
      <vt:lpstr>Simulated Annealing: Logic</vt:lpstr>
      <vt:lpstr>Python Implementation</vt:lpstr>
      <vt:lpstr>Organization of code</vt:lpstr>
      <vt:lpstr>Tests and Experiments</vt:lpstr>
      <vt:lpstr>Discrete Improving Search: Tour visualisations</vt:lpstr>
      <vt:lpstr>Discrete Improving Search: Objective value per iteration / Progress</vt:lpstr>
      <vt:lpstr>Tests and Experiments</vt:lpstr>
      <vt:lpstr>Simulated Annealing: Experiments on n=25 locations with T_0=1000,c∈{0.95,0.995,0.9995}</vt:lpstr>
      <vt:lpstr>Simulated Annealing: Experiments on n=25 locations with T_0=2000</vt:lpstr>
      <vt:lpstr>Concluding Simulated Annealing with Discrete Improving Search returns local optimal tour</vt:lpstr>
      <vt:lpstr>Realised Depth in OR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Willemen,Roy R.J.</dc:creator>
  <cp:lastModifiedBy>Voesenek,Teun T.F.H.</cp:lastModifiedBy>
  <cp:revision>26</cp:revision>
  <dcterms:created xsi:type="dcterms:W3CDTF">2023-09-24T07:19:25Z</dcterms:created>
  <dcterms:modified xsi:type="dcterms:W3CDTF">2023-10-06T11:25:43Z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0x010100C95F486CF9A84E4B83A1D382449A9E59</vt:lpwstr>
  </property>
</Properties>
</file>