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68.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2"/>
    <p:sldMasterId id="2147483672" r:id="rId3"/>
  </p:sldMasterIdLst>
  <p:notesMasterIdLst>
    <p:notesMasterId r:id="rId160"/>
  </p:notesMasterIdLst>
  <p:handoutMasterIdLst>
    <p:handoutMasterId r:id="rId161"/>
  </p:handoutMasterIdLst>
  <p:sldIdLst>
    <p:sldId id="2537" r:id="rId4"/>
    <p:sldId id="2536" r:id="rId5"/>
    <p:sldId id="2857" r:id="rId6"/>
    <p:sldId id="2859" r:id="rId7"/>
    <p:sldId id="2860" r:id="rId8"/>
    <p:sldId id="3146" r:id="rId9"/>
    <p:sldId id="3147" r:id="rId10"/>
    <p:sldId id="3143" r:id="rId11"/>
    <p:sldId id="3144" r:id="rId12"/>
    <p:sldId id="3145" r:id="rId13"/>
    <p:sldId id="3148" r:id="rId14"/>
    <p:sldId id="3149" r:id="rId15"/>
    <p:sldId id="2861" r:id="rId16"/>
    <p:sldId id="2863" r:id="rId17"/>
    <p:sldId id="2865" r:id="rId18"/>
    <p:sldId id="2866" r:id="rId19"/>
    <p:sldId id="2867" r:id="rId20"/>
    <p:sldId id="2868" r:id="rId21"/>
    <p:sldId id="2869" r:id="rId22"/>
    <p:sldId id="2873" r:id="rId23"/>
    <p:sldId id="2874" r:id="rId24"/>
    <p:sldId id="2875" r:id="rId25"/>
    <p:sldId id="2876" r:id="rId26"/>
    <p:sldId id="2880" r:id="rId27"/>
    <p:sldId id="2881" r:id="rId28"/>
    <p:sldId id="2882" r:id="rId29"/>
    <p:sldId id="2883" r:id="rId30"/>
    <p:sldId id="2884" r:id="rId31"/>
    <p:sldId id="2885" r:id="rId32"/>
    <p:sldId id="2886" r:id="rId33"/>
    <p:sldId id="2887" r:id="rId34"/>
    <p:sldId id="3133" r:id="rId35"/>
    <p:sldId id="3141" r:id="rId36"/>
    <p:sldId id="3142" r:id="rId37"/>
    <p:sldId id="2892" r:id="rId38"/>
    <p:sldId id="2893" r:id="rId39"/>
    <p:sldId id="2894" r:id="rId40"/>
    <p:sldId id="2895" r:id="rId41"/>
    <p:sldId id="3150" r:id="rId42"/>
    <p:sldId id="3151" r:id="rId43"/>
    <p:sldId id="3152" r:id="rId44"/>
    <p:sldId id="3153" r:id="rId45"/>
    <p:sldId id="2902" r:id="rId46"/>
    <p:sldId id="3154" r:id="rId47"/>
    <p:sldId id="3162" r:id="rId48"/>
    <p:sldId id="3160" r:id="rId49"/>
    <p:sldId id="3155" r:id="rId50"/>
    <p:sldId id="3157" r:id="rId51"/>
    <p:sldId id="3156" r:id="rId52"/>
    <p:sldId id="3159" r:id="rId53"/>
    <p:sldId id="3163" r:id="rId54"/>
    <p:sldId id="3161" r:id="rId55"/>
    <p:sldId id="2904" r:id="rId56"/>
    <p:sldId id="2906" r:id="rId57"/>
    <p:sldId id="2907" r:id="rId58"/>
    <p:sldId id="2908" r:id="rId59"/>
    <p:sldId id="2909" r:id="rId60"/>
    <p:sldId id="2910" r:id="rId61"/>
    <p:sldId id="2911" r:id="rId62"/>
    <p:sldId id="2912" r:id="rId63"/>
    <p:sldId id="2913" r:id="rId64"/>
    <p:sldId id="2914" r:id="rId65"/>
    <p:sldId id="2915" r:id="rId66"/>
    <p:sldId id="2916" r:id="rId67"/>
    <p:sldId id="2917" r:id="rId68"/>
    <p:sldId id="2918" r:id="rId69"/>
    <p:sldId id="2923" r:id="rId70"/>
    <p:sldId id="2924" r:id="rId71"/>
    <p:sldId id="2925" r:id="rId72"/>
    <p:sldId id="2926" r:id="rId73"/>
    <p:sldId id="2927" r:id="rId74"/>
    <p:sldId id="2928" r:id="rId75"/>
    <p:sldId id="2958" r:id="rId76"/>
    <p:sldId id="2959" r:id="rId77"/>
    <p:sldId id="2960" r:id="rId78"/>
    <p:sldId id="2961" r:id="rId79"/>
    <p:sldId id="2962" r:id="rId80"/>
    <p:sldId id="3130" r:id="rId81"/>
    <p:sldId id="2964" r:id="rId82"/>
    <p:sldId id="2966" r:id="rId83"/>
    <p:sldId id="2967" r:id="rId84"/>
    <p:sldId id="2968" r:id="rId85"/>
    <p:sldId id="2969" r:id="rId86"/>
    <p:sldId id="2970" r:id="rId87"/>
    <p:sldId id="2971" r:id="rId88"/>
    <p:sldId id="2972" r:id="rId89"/>
    <p:sldId id="2973" r:id="rId90"/>
    <p:sldId id="2974" r:id="rId91"/>
    <p:sldId id="2975" r:id="rId92"/>
    <p:sldId id="2976" r:id="rId93"/>
    <p:sldId id="2977" r:id="rId94"/>
    <p:sldId id="2978" r:id="rId95"/>
    <p:sldId id="2979" r:id="rId96"/>
    <p:sldId id="2983" r:id="rId97"/>
    <p:sldId id="2984" r:id="rId98"/>
    <p:sldId id="2985" r:id="rId99"/>
    <p:sldId id="2986" r:id="rId100"/>
    <p:sldId id="2987" r:id="rId101"/>
    <p:sldId id="2988" r:id="rId102"/>
    <p:sldId id="2989" r:id="rId103"/>
    <p:sldId id="2999" r:id="rId104"/>
    <p:sldId id="3013" r:id="rId105"/>
    <p:sldId id="3014" r:id="rId106"/>
    <p:sldId id="3016" r:id="rId107"/>
    <p:sldId id="3018" r:id="rId108"/>
    <p:sldId id="3019" r:id="rId109"/>
    <p:sldId id="3020" r:id="rId110"/>
    <p:sldId id="3021" r:id="rId111"/>
    <p:sldId id="3022" r:id="rId112"/>
    <p:sldId id="3023" r:id="rId113"/>
    <p:sldId id="3024" r:id="rId114"/>
    <p:sldId id="3025" r:id="rId115"/>
    <p:sldId id="3026" r:id="rId116"/>
    <p:sldId id="3027" r:id="rId117"/>
    <p:sldId id="3031" r:id="rId118"/>
    <p:sldId id="3032" r:id="rId119"/>
    <p:sldId id="3035" r:id="rId120"/>
    <p:sldId id="3036" r:id="rId121"/>
    <p:sldId id="3037" r:id="rId122"/>
    <p:sldId id="3062" r:id="rId123"/>
    <p:sldId id="3063" r:id="rId124"/>
    <p:sldId id="3131" r:id="rId125"/>
    <p:sldId id="3065" r:id="rId126"/>
    <p:sldId id="3067" r:id="rId127"/>
    <p:sldId id="3068" r:id="rId128"/>
    <p:sldId id="3069" r:id="rId129"/>
    <p:sldId id="3070" r:id="rId130"/>
    <p:sldId id="3071" r:id="rId131"/>
    <p:sldId id="3072" r:id="rId132"/>
    <p:sldId id="3073" r:id="rId133"/>
    <p:sldId id="3074" r:id="rId134"/>
    <p:sldId id="3075" r:id="rId135"/>
    <p:sldId id="3076" r:id="rId136"/>
    <p:sldId id="3077" r:id="rId137"/>
    <p:sldId id="3078" r:id="rId138"/>
    <p:sldId id="3079" r:id="rId139"/>
    <p:sldId id="3080" r:id="rId140"/>
    <p:sldId id="3081" r:id="rId141"/>
    <p:sldId id="3082" r:id="rId142"/>
    <p:sldId id="3083" r:id="rId143"/>
    <p:sldId id="3087" r:id="rId144"/>
    <p:sldId id="3088" r:id="rId145"/>
    <p:sldId id="3089" r:id="rId146"/>
    <p:sldId id="3090" r:id="rId147"/>
    <p:sldId id="3091" r:id="rId148"/>
    <p:sldId id="3092" r:id="rId149"/>
    <p:sldId id="3093" r:id="rId150"/>
    <p:sldId id="3103" r:id="rId151"/>
    <p:sldId id="3109" r:id="rId152"/>
    <p:sldId id="3166" r:id="rId153"/>
    <p:sldId id="3167" r:id="rId154"/>
    <p:sldId id="3168" r:id="rId155"/>
    <p:sldId id="3128" r:id="rId156"/>
    <p:sldId id="3169" r:id="rId157"/>
    <p:sldId id="3170" r:id="rId158"/>
    <p:sldId id="3171" r:id="rId159"/>
  </p:sldIdLst>
  <p:sldSz cx="12192000" cy="6858000"/>
  <p:notesSz cx="6669088" cy="9928225"/>
  <p:defaultTextStyle>
    <a:defPPr>
      <a:defRPr lang="ko-KR"/>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黑体" panose="02010609060101010101" pitchFamily="49" charset="-122"/>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66FFFF"/>
    <a:srgbClr val="FFFFCC"/>
    <a:srgbClr val="41D5E5"/>
    <a:srgbClr val="FF9900"/>
    <a:srgbClr val="00FFFF"/>
    <a:srgbClr val="CC3300"/>
    <a:srgbClr val="FF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3"/>
    <p:restoredTop sz="92803"/>
  </p:normalViewPr>
  <p:slideViewPr>
    <p:cSldViewPr snapToObjects="1" showGuides="1">
      <p:cViewPr varScale="1">
        <p:scale>
          <a:sx n="107" d="100"/>
          <a:sy n="107" d="100"/>
        </p:scale>
        <p:origin x="-84" y="-390"/>
      </p:cViewPr>
      <p:guideLst>
        <p:guide orient="horz" pos="3908"/>
        <p:guide orient="horz" pos="1071"/>
        <p:guide pos="219"/>
        <p:guide pos="7461"/>
        <p:guide pos="3862"/>
        <p:guide pos="1327"/>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54" Type="http://schemas.openxmlformats.org/officeDocument/2006/relationships/slide" Target="slides/slide151.xml"/><Relationship Id="rId159" Type="http://schemas.openxmlformats.org/officeDocument/2006/relationships/slide" Target="slides/slide156.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144" Type="http://schemas.openxmlformats.org/officeDocument/2006/relationships/slide" Target="slides/slide141.xml"/><Relationship Id="rId149" Type="http://schemas.openxmlformats.org/officeDocument/2006/relationships/slide" Target="slides/slide14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160" Type="http://schemas.openxmlformats.org/officeDocument/2006/relationships/notesMaster" Target="notesMasters/notesMaster1.xml"/><Relationship Id="rId165" Type="http://schemas.openxmlformats.org/officeDocument/2006/relationships/theme" Target="theme/theme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slide" Target="slides/slide147.xml"/><Relationship Id="rId155" Type="http://schemas.openxmlformats.org/officeDocument/2006/relationships/slide" Target="slides/slide15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61" Type="http://schemas.openxmlformats.org/officeDocument/2006/relationships/handoutMaster" Target="handoutMasters/handout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143" Type="http://schemas.openxmlformats.org/officeDocument/2006/relationships/slide" Target="slides/slide140.xml"/><Relationship Id="rId148" Type="http://schemas.openxmlformats.org/officeDocument/2006/relationships/slide" Target="slides/slide145.xml"/><Relationship Id="rId151" Type="http://schemas.openxmlformats.org/officeDocument/2006/relationships/slide" Target="slides/slide148.xml"/><Relationship Id="rId156" Type="http://schemas.openxmlformats.org/officeDocument/2006/relationships/slide" Target="slides/slide153.xml"/><Relationship Id="rId16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 name="页脚占位符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l"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 name="灯片编号占位符 4"/>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marL="0" marR="0" lvl="0" indent="0" algn="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fld id="{9600AC2D-FFE4-42EF-A4C2-4F6C0D659C59}" type="slidenum">
              <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pPr marL="0" marR="0" lvl="0" indent="0" algn="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t>‹#›</a:t>
            </a:fld>
            <a:endParaRPr kumimoji="0" lang="zh-CN" altLang="en-US" sz="12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l"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4099" name="Rectangle 3"/>
          <p:cNvSpPr>
            <a:spLocks noGrp="1" noChangeArrowheads="1"/>
          </p:cNvSpPr>
          <p:nvPr>
            <p:ph type="dt" idx="1"/>
          </p:nvPr>
        </p:nvSpPr>
        <p:spPr bwMode="auto">
          <a:xfrm>
            <a:off x="3778250" y="0"/>
            <a:ext cx="2890838"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r"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3076" name="Rectangle 4"/>
          <p:cNvSpPr>
            <a:spLocks noGrp="1" noRot="1" noChangeAspect="1"/>
          </p:cNvSpPr>
          <p:nvPr>
            <p:ph type="sldImg" idx="2"/>
          </p:nvPr>
        </p:nvSpPr>
        <p:spPr>
          <a:xfrm>
            <a:off x="33338" y="746125"/>
            <a:ext cx="6610350" cy="3719513"/>
          </a:xfrm>
          <a:prstGeom prst="rect">
            <a:avLst/>
          </a:prstGeom>
          <a:noFill/>
          <a:ln w="9525">
            <a:noFill/>
          </a:ln>
        </p:spPr>
      </p:sp>
      <p:sp>
        <p:nvSpPr>
          <p:cNvPr id="4101" name="Rectangle 5"/>
          <p:cNvSpPr>
            <a:spLocks noGrp="1" noChangeArrowheads="1"/>
          </p:cNvSpPr>
          <p:nvPr>
            <p:ph type="body" sz="quarter" idx="3"/>
          </p:nvPr>
        </p:nvSpPr>
        <p:spPr bwMode="auto">
          <a:xfrm>
            <a:off x="890588" y="4714875"/>
            <a:ext cx="4887913" cy="446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4651" tIns="47326" rIns="94651" bIns="47326" numCol="1" anchor="ctr" anchorCtr="0" compatLnSpc="1"/>
          <a:lstStyle/>
          <a:p>
            <a:pPr marL="0" marR="0" lvl="0"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마스터 텍스트 스타일을 편집합니다</a:t>
            </a:r>
          </a:p>
          <a:p>
            <a:pPr marL="457200" marR="0" lvl="1"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둘째 수준</a:t>
            </a:r>
          </a:p>
          <a:p>
            <a:pPr marL="914400" marR="0" lvl="2"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셋째 수준</a:t>
            </a:r>
          </a:p>
          <a:p>
            <a:pPr marL="1371600" marR="0" lvl="3"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넷째 수준</a:t>
            </a:r>
          </a:p>
          <a:p>
            <a:pPr marL="1828800" marR="0" lvl="4" indent="0" algn="l" defTabSz="914400" rtl="0" eaLnBrk="0" fontAlgn="base" latinLnBrk="1" hangingPunct="0">
              <a:lnSpc>
                <a:spcPct val="100000"/>
              </a:lnSpc>
              <a:spcBef>
                <a:spcPct val="30000"/>
              </a:spcBef>
              <a:spcAft>
                <a:spcPct val="0"/>
              </a:spcAft>
              <a:buClrTx/>
              <a:buSzTx/>
              <a:buFontTx/>
              <a:buNone/>
              <a:defRPr/>
            </a:pPr>
            <a:r>
              <a:rPr kumimoji="0" lang="ko-KR" altLang="en-US" sz="120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rPr>
              <a:t>다섯째 수준</a:t>
            </a:r>
          </a:p>
        </p:txBody>
      </p:sp>
      <p:sp>
        <p:nvSpPr>
          <p:cNvPr id="4102" name="Rectangle 6"/>
          <p:cNvSpPr>
            <a:spLocks noGrp="1" noChangeArrowheads="1"/>
          </p:cNvSpPr>
          <p:nvPr>
            <p:ph type="ftr" sz="quarter" idx="4"/>
          </p:nvPr>
        </p:nvSpPr>
        <p:spPr bwMode="auto">
          <a:xfrm>
            <a:off x="0" y="9431338"/>
            <a:ext cx="2889250"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l" defTabSz="946150" rtl="0" eaLnBrk="1" fontAlgn="base" latinLnBrk="1" hangingPunct="1">
              <a:lnSpc>
                <a:spcPct val="100000"/>
              </a:lnSpc>
              <a:spcBef>
                <a:spcPct val="5000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
        <p:nvSpPr>
          <p:cNvPr id="4103" name="Rectangle 7"/>
          <p:cNvSpPr>
            <a:spLocks noGrp="1" noChangeArrowheads="1"/>
          </p:cNvSpPr>
          <p:nvPr>
            <p:ph type="sldNum" sz="quarter" idx="5"/>
          </p:nvPr>
        </p:nvSpPr>
        <p:spPr bwMode="auto">
          <a:xfrm>
            <a:off x="3778250" y="9431338"/>
            <a:ext cx="2890838" cy="496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marL="0" marR="0" lvl="0" indent="0" algn="r" defTabSz="946150" rtl="0" eaLnBrk="1" fontAlgn="base" latinLnBrk="1" hangingPunct="1">
              <a:lnSpc>
                <a:spcPct val="100000"/>
              </a:lnSpc>
              <a:spcBef>
                <a:spcPct val="50000"/>
              </a:spcBef>
              <a:spcAft>
                <a:spcPct val="0"/>
              </a:spcAft>
              <a:buClrTx/>
              <a:buSzTx/>
              <a:buFontTx/>
              <a:buNone/>
              <a:defRPr/>
            </a:pPr>
            <a:fld id="{8D1887B6-D3EF-4176-B009-F3D10618EF3B}" type="slidenum">
              <a:rPr kumimoji="0" lang="en-US" altLang="zh-CN"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rPr>
              <a:pPr marL="0" marR="0" lvl="0" indent="0" algn="r" defTabSz="946150" rtl="0" eaLnBrk="1" fontAlgn="base" latinLnBrk="1" hangingPunct="1">
                <a:lnSpc>
                  <a:spcPct val="100000"/>
                </a:lnSpc>
                <a:spcBef>
                  <a:spcPct val="50000"/>
                </a:spcBef>
                <a:spcAft>
                  <a:spcPct val="0"/>
                </a:spcAft>
                <a:buClrTx/>
                <a:buSzTx/>
                <a:buFontTx/>
                <a:buNone/>
                <a:defRPr/>
              </a:pPr>
              <a:t>‹#›</a:t>
            </a:fld>
            <a:endParaRPr kumimoji="0" lang="en-US" altLang="zh-CN" sz="1300" b="0" i="0" u="none" strike="noStrike" kern="1200" cap="none" spc="0" normalizeH="0" baseline="0" noProof="0">
              <a:ln>
                <a:noFill/>
              </a:ln>
              <a:solidFill>
                <a:schemeClr val="tx1"/>
              </a:solidFill>
              <a:effectLst/>
              <a:uLnTx/>
              <a:uFillTx/>
              <a:latin typeface="Tahoma" panose="020B0604030504040204" pitchFamily="34" charset="0"/>
              <a:ea typeface="Gulim" panose="020B0600000101010101" pitchFamily="34" charset="-127"/>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xfrm>
            <a:off x="28575" y="746125"/>
            <a:ext cx="6613525" cy="3721100"/>
          </a:xfrm>
        </p:spPr>
      </p:sp>
      <p:sp>
        <p:nvSpPr>
          <p:cNvPr id="20483"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a:xfrm>
            <a:off x="28575" y="746125"/>
            <a:ext cx="6613525" cy="3721100"/>
          </a:xfrm>
        </p:spPr>
      </p:sp>
      <p:sp>
        <p:nvSpPr>
          <p:cNvPr id="22531"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xfrm>
            <a:off x="28575" y="746125"/>
            <a:ext cx="6613525" cy="3721100"/>
          </a:xfrm>
        </p:spPr>
      </p:sp>
      <p:sp>
        <p:nvSpPr>
          <p:cNvPr id="1638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xfrm>
            <a:off x="28575" y="746125"/>
            <a:ext cx="6613525" cy="3721100"/>
          </a:xfrm>
        </p:spPr>
      </p:sp>
      <p:sp>
        <p:nvSpPr>
          <p:cNvPr id="18435"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a:xfrm>
            <a:off x="28575" y="746125"/>
            <a:ext cx="6613525" cy="3721100"/>
          </a:xfrm>
        </p:spPr>
      </p:sp>
      <p:sp>
        <p:nvSpPr>
          <p:cNvPr id="2457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Rot="1" noChangeAspect="1" noTextEdit="1"/>
          </p:cNvSpPr>
          <p:nvPr>
            <p:ph type="sldImg"/>
          </p:nvPr>
        </p:nvSpPr>
        <p:spPr>
          <a:xfrm>
            <a:off x="28575" y="746125"/>
            <a:ext cx="6613525" cy="3721100"/>
          </a:xfrm>
        </p:spPr>
      </p:sp>
      <p:sp>
        <p:nvSpPr>
          <p:cNvPr id="11267"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TextEdit="1"/>
          </p:cNvSpPr>
          <p:nvPr>
            <p:ph type="sldImg"/>
          </p:nvPr>
        </p:nvSpPr>
        <p:spPr>
          <a:xfrm>
            <a:off x="28575" y="746125"/>
            <a:ext cx="6613525" cy="3721100"/>
          </a:xfrm>
        </p:spPr>
      </p:sp>
      <p:sp>
        <p:nvSpPr>
          <p:cNvPr id="9219" name="Rectangle 3"/>
          <p:cNvSpPr>
            <a:spLocks noGrp="1"/>
          </p:cNvSpPr>
          <p:nvPr>
            <p:ph type="body" idx="1"/>
          </p:nvPr>
        </p:nvSpPr>
        <p:spPr>
          <a:xfrm>
            <a:off x="889000" y="4714875"/>
            <a:ext cx="4891088" cy="4467225"/>
          </a:xfrm>
        </p:spPr>
        <p:txBody>
          <a:bodyPr wrap="square" lIns="94651" tIns="47326" rIns="94651" bIns="47326" anchor="ctr"/>
          <a:lstStyle/>
          <a:p>
            <a:pPr lvl="0"/>
            <a:r>
              <a:rPr lang="zh-CN" altLang="en-US" dirty="0"/>
              <a:t>计算机又称电脑。任何计算机，不管它是什么类型，都是由程序指令控制机器操作，完成特定工作任务。</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gradFill flip="none" rotWithShape="1">
          <a:gsLst>
            <a:gs pos="0">
              <a:schemeClr val="bg1"/>
            </a:gs>
            <a:gs pos="100000">
              <a:srgbClr val="FFFFFF"/>
            </a:gs>
          </a:gsLst>
          <a:lin ang="54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algun Gothic" panose="020B0503020000020004" pitchFamily="34" charset="-127"/>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7900" cy="13208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7205134" y="6042026"/>
            <a:ext cx="912284" cy="365125"/>
          </a:xfrm>
          <a:prstGeom prst="rect">
            <a:avLst/>
          </a:prstGeom>
        </p:spPr>
        <p:txBody>
          <a:bodyPr/>
          <a:lstStyle>
            <a:lvl1pPr>
              <a:defRPr/>
            </a:lvl1pPr>
          </a:lstStyle>
          <a:p>
            <a:fld id="{7ED3ECB7-4C15-486F-95C5-E184E58B2F15}" type="datetime1">
              <a:rPr lang="zh-CN" altLang="en-US"/>
              <a:pPr/>
              <a:t>2022/5/5</a:t>
            </a:fld>
            <a:endParaRPr lang="zh-CN" altLang="en-US" sz="1800">
              <a:solidFill>
                <a:schemeClr val="tx1"/>
              </a:solidFill>
            </a:endParaRPr>
          </a:p>
        </p:txBody>
      </p:sp>
      <p:sp>
        <p:nvSpPr>
          <p:cNvPr id="4" name="页脚占位符 3"/>
          <p:cNvSpPr>
            <a:spLocks noGrp="1"/>
          </p:cNvSpPr>
          <p:nvPr>
            <p:ph type="ftr" sz="quarter" idx="11"/>
          </p:nvPr>
        </p:nvSpPr>
        <p:spPr>
          <a:xfrm>
            <a:off x="677334" y="6042026"/>
            <a:ext cx="6297084" cy="365125"/>
          </a:xfrm>
          <a:prstGeom prst="rect">
            <a:avLst/>
          </a:prstGeom>
        </p:spPr>
        <p:txBody>
          <a:bodyPr/>
          <a:lstStyle>
            <a:lvl1pPr>
              <a:defRPr/>
            </a:lvl1pPr>
          </a:lstStyle>
          <a:p>
            <a:endParaRPr lang="zh-CN" altLang="zh-CN"/>
          </a:p>
        </p:txBody>
      </p:sp>
      <p:sp>
        <p:nvSpPr>
          <p:cNvPr id="5" name="灯片编号占位符 4"/>
          <p:cNvSpPr>
            <a:spLocks noGrp="1"/>
          </p:cNvSpPr>
          <p:nvPr>
            <p:ph type="sldNum" sz="quarter" idx="12"/>
          </p:nvPr>
        </p:nvSpPr>
        <p:spPr>
          <a:xfrm>
            <a:off x="8589434" y="6042026"/>
            <a:ext cx="683684" cy="365125"/>
          </a:xfrm>
          <a:prstGeom prst="rect">
            <a:avLst/>
          </a:prstGeom>
        </p:spPr>
        <p:txBody>
          <a:bodyPr/>
          <a:lstStyle>
            <a:lvl1pPr>
              <a:defRPr/>
            </a:lvl1pPr>
          </a:lstStyle>
          <a:p>
            <a:fld id="{5A72EA4B-0E64-40C5-A887-E9F9982CA206}" type="slidenum">
              <a:rPr lang="zh-CN" altLang="en-US"/>
              <a:pPr/>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gradFill flip="none" rotWithShape="1">
          <a:gsLst>
            <a:gs pos="0">
              <a:schemeClr val="bg1"/>
            </a:gs>
            <a:gs pos="100000">
              <a:srgbClr val="FFFFFF"/>
            </a:gs>
          </a:gsLst>
          <a:lin ang="54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defRPr/>
            </a:pPr>
            <a:endParaRPr kumimoji="0" lang="zh-CN" altLang="en-US" sz="2400" b="0" i="0" u="none" strike="noStrike" kern="0" cap="none" spc="0" normalizeH="0" baseline="0" noProof="0" smtClean="0">
              <a:ln>
                <a:noFill/>
              </a:ln>
              <a:solidFill>
                <a:schemeClr val="tx1"/>
              </a:solidFill>
              <a:effectLst/>
              <a:uLnTx/>
              <a:uFillTx/>
              <a:latin typeface="+mn-lt"/>
              <a:ea typeface="Malgun Gothic" panose="020B0503020000020004" pitchFamily="34" charset="-127"/>
              <a:cs typeface="+mn-cs"/>
            </a:endParaRPr>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307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34529" rIns="0" bIns="34529"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fld id="{9FF52876-DD73-4AB6-9079-099B179D0F54}" type="slidenum">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pPr marL="0" marR="0" lvl="0" indent="0" algn="ctr" defTabSz="914400" rtl="0" eaLnBrk="0" fontAlgn="base" latinLnBrk="0" hangingPunct="0">
                <a:lnSpc>
                  <a:spcPct val="130000"/>
                </a:lnSpc>
                <a:spcBef>
                  <a:spcPct val="0"/>
                </a:spcBef>
                <a:spcAft>
                  <a:spcPct val="0"/>
                </a:spcAft>
                <a:buClrTx/>
                <a:buSzTx/>
                <a:buFontTx/>
                <a:buNone/>
                <a:defRPr/>
              </a:pPr>
              <a:t>‹#›</a:t>
            </a:fld>
            <a:r>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t> </a:t>
            </a:r>
            <a:endParaRPr kumimoji="0" lang="ko-KR"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endParaRPr>
          </a:p>
        </p:txBody>
      </p:sp>
      <p:sp>
        <p:nvSpPr>
          <p:cNvPr id="3076" name="Text Box 4"/>
          <p:cNvSpPr txBox="1">
            <a:spLocks noChangeArrowheads="1"/>
          </p:cNvSpPr>
          <p:nvPr/>
        </p:nvSpPr>
        <p:spPr bwMode="auto">
          <a:xfrm>
            <a:off x="10477500" y="46038"/>
            <a:ext cx="1416050" cy="239713"/>
          </a:xfrm>
          <a:prstGeom prst="rect">
            <a:avLst/>
          </a:prstGeom>
          <a:noFill/>
          <a:ln>
            <a:noFill/>
          </a:ln>
          <a:effectLst>
            <a:prstShdw prst="shdw13" dist="53882" dir="13500000">
              <a:schemeClr val="bg2">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数据库原理及应用</a:t>
            </a:r>
          </a:p>
        </p:txBody>
      </p:sp>
      <p:pic>
        <p:nvPicPr>
          <p:cNvPr id="1028" name="Picture 2" descr="subbar"/>
          <p:cNvPicPr>
            <a:picLocks noChangeAspect="1"/>
          </p:cNvPicPr>
          <p:nvPr userDrawn="1"/>
        </p:nvPicPr>
        <p:blipFill>
          <a:blip r:embed="rId13" cstate="print"/>
          <a:srcRect l="189" r="267"/>
          <a:stretch>
            <a:fillRect/>
          </a:stretch>
        </p:blipFill>
        <p:spPr>
          <a:xfrm>
            <a:off x="0" y="-7937"/>
            <a:ext cx="12192000" cy="339725"/>
          </a:xfrm>
          <a:prstGeom prst="rect">
            <a:avLst/>
          </a:prstGeom>
          <a:noFill/>
          <a:ln w="9525">
            <a:noFill/>
          </a:ln>
        </p:spPr>
      </p:pic>
      <p:sp>
        <p:nvSpPr>
          <p:cNvPr id="8" name="Text Box 4"/>
          <p:cNvSpPr txBox="1">
            <a:spLocks noChangeArrowheads="1"/>
          </p:cNvSpPr>
          <p:nvPr/>
        </p:nvSpPr>
        <p:spPr bwMode="auto">
          <a:xfrm>
            <a:off x="23813" y="4763"/>
            <a:ext cx="2365375" cy="300038"/>
          </a:xfrm>
          <a:prstGeom prst="rect">
            <a:avLst/>
          </a:prstGeom>
          <a:noFill/>
          <a:ln>
            <a:noFill/>
          </a:ln>
          <a:effectLst>
            <a:prstShdw prst="shdw13" dist="53882" dir="13500000">
              <a:schemeClr val="bg2">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数据库系统原理与开发</a:t>
            </a:r>
          </a:p>
        </p:txBody>
      </p:sp>
      <p:sp>
        <p:nvSpPr>
          <p:cNvPr id="9" name="Text Box 4"/>
          <p:cNvSpPr txBox="1">
            <a:spLocks noChangeArrowheads="1"/>
          </p:cNvSpPr>
          <p:nvPr/>
        </p:nvSpPr>
        <p:spPr bwMode="auto">
          <a:xfrm>
            <a:off x="9944239" y="44450"/>
            <a:ext cx="2236511" cy="300980"/>
          </a:xfrm>
          <a:prstGeom prst="rect">
            <a:avLst/>
          </a:prstGeom>
          <a:noFill/>
          <a:ln>
            <a:noFill/>
          </a:ln>
          <a:effectLst>
            <a:prstShdw prst="shdw13" dist="53882" dir="13500000">
              <a:schemeClr val="bg2">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电子科技大学</a:t>
            </a:r>
            <a:r>
              <a:rPr kumimoji="0" lang="en-US" altLang="zh-CN"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a:t>
            </a: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胡成华</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pitchFamily="3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pitchFamily="3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pitchFamily="3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pitchFamily="3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2"/>
          <p:cNvPicPr>
            <a:picLocks noChangeAspect="1"/>
          </p:cNvPicPr>
          <p:nvPr userDrawn="1"/>
        </p:nvPicPr>
        <p:blipFill>
          <a:blip r:embed="rId13" cstate="print"/>
          <a:stretch>
            <a:fillRect/>
          </a:stretch>
        </p:blipFill>
        <p:spPr>
          <a:xfrm>
            <a:off x="0" y="4343400"/>
            <a:ext cx="12192000" cy="2528888"/>
          </a:xfrm>
          <a:prstGeom prst="rect">
            <a:avLst/>
          </a:prstGeom>
          <a:noFill/>
          <a:ln w="9525">
            <a:noFill/>
          </a:ln>
        </p:spPr>
      </p:pic>
      <p:pic>
        <p:nvPicPr>
          <p:cNvPr id="2051" name="Picture 121" descr="Untitled-5 copy"/>
          <p:cNvPicPr>
            <a:picLocks noChangeAspect="1"/>
          </p:cNvPicPr>
          <p:nvPr userDrawn="1"/>
        </p:nvPicPr>
        <p:blipFill>
          <a:blip r:embed="rId14" cstate="print"/>
          <a:stretch>
            <a:fillRect/>
          </a:stretch>
        </p:blipFill>
        <p:spPr>
          <a:xfrm>
            <a:off x="0" y="0"/>
            <a:ext cx="12192000" cy="2689225"/>
          </a:xfrm>
          <a:prstGeom prst="rect">
            <a:avLst/>
          </a:prstGeom>
          <a:noFill/>
          <a:ln w="9525">
            <a:noFill/>
          </a:ln>
        </p:spPr>
      </p:pic>
      <p:grpSp>
        <p:nvGrpSpPr>
          <p:cNvPr id="2052" name="Group 4"/>
          <p:cNvGrpSpPr/>
          <p:nvPr userDrawn="1"/>
        </p:nvGrpSpPr>
        <p:grpSpPr>
          <a:xfrm>
            <a:off x="4244975" y="1300163"/>
            <a:ext cx="6967538" cy="912812"/>
            <a:chOff x="0" y="0"/>
            <a:chExt cx="3629" cy="575"/>
          </a:xfrm>
        </p:grpSpPr>
        <p:sp>
          <p:nvSpPr>
            <p:cNvPr id="2054" name="Oval 10"/>
            <p:cNvSpPr>
              <a:spLocks noChangeArrowheads="1"/>
            </p:cNvSpPr>
            <p:nvPr/>
          </p:nvSpPr>
          <p:spPr bwMode="auto">
            <a:xfrm>
              <a:off x="0" y="6"/>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5" name="Oval 11"/>
            <p:cNvSpPr>
              <a:spLocks noChangeArrowheads="1"/>
            </p:cNvSpPr>
            <p:nvPr/>
          </p:nvSpPr>
          <p:spPr bwMode="auto">
            <a:xfrm>
              <a:off x="117" y="4"/>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6" name="Oval 12"/>
            <p:cNvSpPr>
              <a:spLocks noChangeArrowheads="1"/>
            </p:cNvSpPr>
            <p:nvPr/>
          </p:nvSpPr>
          <p:spPr bwMode="auto">
            <a:xfrm>
              <a:off x="234" y="5"/>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7" name="Oval 13"/>
            <p:cNvSpPr>
              <a:spLocks noChangeArrowheads="1"/>
            </p:cNvSpPr>
            <p:nvPr/>
          </p:nvSpPr>
          <p:spPr bwMode="auto">
            <a:xfrm>
              <a:off x="351" y="3"/>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8" name="Oval 14"/>
            <p:cNvSpPr>
              <a:spLocks noChangeArrowheads="1"/>
            </p:cNvSpPr>
            <p:nvPr/>
          </p:nvSpPr>
          <p:spPr bwMode="auto">
            <a:xfrm>
              <a:off x="467" y="4"/>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59" name="Oval 15"/>
            <p:cNvSpPr>
              <a:spLocks noChangeArrowheads="1"/>
            </p:cNvSpPr>
            <p:nvPr/>
          </p:nvSpPr>
          <p:spPr bwMode="auto">
            <a:xfrm>
              <a:off x="584" y="2"/>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0" name="Oval 16"/>
            <p:cNvSpPr>
              <a:spLocks noChangeArrowheads="1"/>
            </p:cNvSpPr>
            <p:nvPr/>
          </p:nvSpPr>
          <p:spPr bwMode="auto">
            <a:xfrm>
              <a:off x="709" y="4"/>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1" name="Oval 17"/>
            <p:cNvSpPr>
              <a:spLocks noChangeArrowheads="1"/>
            </p:cNvSpPr>
            <p:nvPr/>
          </p:nvSpPr>
          <p:spPr bwMode="auto">
            <a:xfrm>
              <a:off x="826" y="2"/>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2" name="Oval 18"/>
            <p:cNvSpPr>
              <a:spLocks noChangeArrowheads="1"/>
            </p:cNvSpPr>
            <p:nvPr/>
          </p:nvSpPr>
          <p:spPr bwMode="auto">
            <a:xfrm>
              <a:off x="943" y="3"/>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3" name="Oval 19"/>
            <p:cNvSpPr>
              <a:spLocks noChangeArrowheads="1"/>
            </p:cNvSpPr>
            <p:nvPr/>
          </p:nvSpPr>
          <p:spPr bwMode="auto">
            <a:xfrm>
              <a:off x="1059" y="1"/>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4" name="Oval 20"/>
            <p:cNvSpPr>
              <a:spLocks noChangeArrowheads="1"/>
            </p:cNvSpPr>
            <p:nvPr/>
          </p:nvSpPr>
          <p:spPr bwMode="auto">
            <a:xfrm>
              <a:off x="1176" y="2"/>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5" name="Oval 21"/>
            <p:cNvSpPr>
              <a:spLocks noChangeArrowheads="1"/>
            </p:cNvSpPr>
            <p:nvPr/>
          </p:nvSpPr>
          <p:spPr bwMode="auto">
            <a:xfrm>
              <a:off x="1293" y="0"/>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6" name="Oval 22"/>
            <p:cNvSpPr>
              <a:spLocks noChangeArrowheads="1"/>
            </p:cNvSpPr>
            <p:nvPr/>
          </p:nvSpPr>
          <p:spPr bwMode="auto">
            <a:xfrm>
              <a:off x="1418" y="5"/>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7" name="Oval 23"/>
            <p:cNvSpPr>
              <a:spLocks noChangeArrowheads="1"/>
            </p:cNvSpPr>
            <p:nvPr/>
          </p:nvSpPr>
          <p:spPr bwMode="auto">
            <a:xfrm>
              <a:off x="1534" y="3"/>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8" name="Oval 24"/>
            <p:cNvSpPr>
              <a:spLocks noChangeArrowheads="1"/>
            </p:cNvSpPr>
            <p:nvPr/>
          </p:nvSpPr>
          <p:spPr bwMode="auto">
            <a:xfrm>
              <a:off x="1651" y="4"/>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69" name="Oval 25"/>
            <p:cNvSpPr>
              <a:spLocks noChangeArrowheads="1"/>
            </p:cNvSpPr>
            <p:nvPr/>
          </p:nvSpPr>
          <p:spPr bwMode="auto">
            <a:xfrm>
              <a:off x="1768" y="2"/>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0" name="Oval 26"/>
            <p:cNvSpPr>
              <a:spLocks noChangeArrowheads="1"/>
            </p:cNvSpPr>
            <p:nvPr/>
          </p:nvSpPr>
          <p:spPr bwMode="auto">
            <a:xfrm>
              <a:off x="1885" y="3"/>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1" name="Oval 27"/>
            <p:cNvSpPr>
              <a:spLocks noChangeArrowheads="1"/>
            </p:cNvSpPr>
            <p:nvPr/>
          </p:nvSpPr>
          <p:spPr bwMode="auto">
            <a:xfrm>
              <a:off x="2002" y="1"/>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2" name="Oval 28"/>
            <p:cNvSpPr>
              <a:spLocks noChangeArrowheads="1"/>
            </p:cNvSpPr>
            <p:nvPr/>
          </p:nvSpPr>
          <p:spPr bwMode="auto">
            <a:xfrm>
              <a:off x="2126" y="6"/>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3" name="Oval 29"/>
            <p:cNvSpPr>
              <a:spLocks noChangeArrowheads="1"/>
            </p:cNvSpPr>
            <p:nvPr/>
          </p:nvSpPr>
          <p:spPr bwMode="auto">
            <a:xfrm>
              <a:off x="2243" y="4"/>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4" name="Oval 30"/>
            <p:cNvSpPr>
              <a:spLocks noChangeArrowheads="1"/>
            </p:cNvSpPr>
            <p:nvPr/>
          </p:nvSpPr>
          <p:spPr bwMode="auto">
            <a:xfrm>
              <a:off x="2360" y="5"/>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5" name="Oval 31"/>
            <p:cNvSpPr>
              <a:spLocks noChangeArrowheads="1"/>
            </p:cNvSpPr>
            <p:nvPr/>
          </p:nvSpPr>
          <p:spPr bwMode="auto">
            <a:xfrm>
              <a:off x="2477" y="3"/>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6" name="Oval 32"/>
            <p:cNvSpPr>
              <a:spLocks noChangeArrowheads="1"/>
            </p:cNvSpPr>
            <p:nvPr/>
          </p:nvSpPr>
          <p:spPr bwMode="auto">
            <a:xfrm>
              <a:off x="2594" y="4"/>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7" name="Oval 33"/>
            <p:cNvSpPr>
              <a:spLocks noChangeArrowheads="1"/>
            </p:cNvSpPr>
            <p:nvPr/>
          </p:nvSpPr>
          <p:spPr bwMode="auto">
            <a:xfrm>
              <a:off x="2711" y="2"/>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8" name="Oval 34"/>
            <p:cNvSpPr>
              <a:spLocks noChangeArrowheads="1"/>
            </p:cNvSpPr>
            <p:nvPr/>
          </p:nvSpPr>
          <p:spPr bwMode="auto">
            <a:xfrm>
              <a:off x="2835" y="7"/>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79" name="Oval 35"/>
            <p:cNvSpPr>
              <a:spLocks noChangeArrowheads="1"/>
            </p:cNvSpPr>
            <p:nvPr/>
          </p:nvSpPr>
          <p:spPr bwMode="auto">
            <a:xfrm>
              <a:off x="2952" y="5"/>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0" name="Oval 36"/>
            <p:cNvSpPr>
              <a:spLocks noChangeArrowheads="1"/>
            </p:cNvSpPr>
            <p:nvPr/>
          </p:nvSpPr>
          <p:spPr bwMode="auto">
            <a:xfrm>
              <a:off x="3069" y="6"/>
              <a:ext cx="93"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1" name="Oval 37"/>
            <p:cNvSpPr>
              <a:spLocks noChangeArrowheads="1"/>
            </p:cNvSpPr>
            <p:nvPr/>
          </p:nvSpPr>
          <p:spPr bwMode="auto">
            <a:xfrm>
              <a:off x="3186" y="4"/>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2" name="Oval 38"/>
            <p:cNvSpPr>
              <a:spLocks noChangeArrowheads="1"/>
            </p:cNvSpPr>
            <p:nvPr/>
          </p:nvSpPr>
          <p:spPr bwMode="auto">
            <a:xfrm>
              <a:off x="3303" y="5"/>
              <a:ext cx="92" cy="84"/>
            </a:xfrm>
            <a:prstGeom prst="ellipse">
              <a:avLst/>
            </a:prstGeom>
            <a:solidFill>
              <a:srgbClr val="3D76C1">
                <a:alpha val="79999"/>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3" name="Oval 39"/>
            <p:cNvSpPr>
              <a:spLocks noChangeArrowheads="1"/>
            </p:cNvSpPr>
            <p:nvPr/>
          </p:nvSpPr>
          <p:spPr bwMode="auto">
            <a:xfrm>
              <a:off x="0" y="126"/>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4" name="Oval 40"/>
            <p:cNvSpPr>
              <a:spLocks noChangeArrowheads="1"/>
            </p:cNvSpPr>
            <p:nvPr/>
          </p:nvSpPr>
          <p:spPr bwMode="auto">
            <a:xfrm>
              <a:off x="117" y="124"/>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5" name="Oval 41"/>
            <p:cNvSpPr>
              <a:spLocks noChangeArrowheads="1"/>
            </p:cNvSpPr>
            <p:nvPr/>
          </p:nvSpPr>
          <p:spPr bwMode="auto">
            <a:xfrm>
              <a:off x="234" y="125"/>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6" name="Oval 42"/>
            <p:cNvSpPr>
              <a:spLocks noChangeArrowheads="1"/>
            </p:cNvSpPr>
            <p:nvPr/>
          </p:nvSpPr>
          <p:spPr bwMode="auto">
            <a:xfrm>
              <a:off x="351" y="123"/>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7" name="Oval 43"/>
            <p:cNvSpPr>
              <a:spLocks noChangeArrowheads="1"/>
            </p:cNvSpPr>
            <p:nvPr/>
          </p:nvSpPr>
          <p:spPr bwMode="auto">
            <a:xfrm>
              <a:off x="467" y="124"/>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8" name="Oval 44"/>
            <p:cNvSpPr>
              <a:spLocks noChangeArrowheads="1"/>
            </p:cNvSpPr>
            <p:nvPr/>
          </p:nvSpPr>
          <p:spPr bwMode="auto">
            <a:xfrm>
              <a:off x="584" y="122"/>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89" name="Oval 45"/>
            <p:cNvSpPr>
              <a:spLocks noChangeArrowheads="1"/>
            </p:cNvSpPr>
            <p:nvPr/>
          </p:nvSpPr>
          <p:spPr bwMode="auto">
            <a:xfrm>
              <a:off x="709" y="124"/>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0" name="Oval 46"/>
            <p:cNvSpPr>
              <a:spLocks noChangeArrowheads="1"/>
            </p:cNvSpPr>
            <p:nvPr/>
          </p:nvSpPr>
          <p:spPr bwMode="auto">
            <a:xfrm>
              <a:off x="826" y="122"/>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1" name="Oval 47"/>
            <p:cNvSpPr>
              <a:spLocks noChangeArrowheads="1"/>
            </p:cNvSpPr>
            <p:nvPr/>
          </p:nvSpPr>
          <p:spPr bwMode="auto">
            <a:xfrm>
              <a:off x="943" y="123"/>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2" name="Oval 48"/>
            <p:cNvSpPr>
              <a:spLocks noChangeArrowheads="1"/>
            </p:cNvSpPr>
            <p:nvPr/>
          </p:nvSpPr>
          <p:spPr bwMode="auto">
            <a:xfrm>
              <a:off x="1059" y="121"/>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3" name="Oval 49"/>
            <p:cNvSpPr>
              <a:spLocks noChangeArrowheads="1"/>
            </p:cNvSpPr>
            <p:nvPr/>
          </p:nvSpPr>
          <p:spPr bwMode="auto">
            <a:xfrm>
              <a:off x="1176" y="122"/>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4" name="Oval 50"/>
            <p:cNvSpPr>
              <a:spLocks noChangeArrowheads="1"/>
            </p:cNvSpPr>
            <p:nvPr/>
          </p:nvSpPr>
          <p:spPr bwMode="auto">
            <a:xfrm>
              <a:off x="1293" y="120"/>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5" name="Oval 51"/>
            <p:cNvSpPr>
              <a:spLocks noChangeArrowheads="1"/>
            </p:cNvSpPr>
            <p:nvPr/>
          </p:nvSpPr>
          <p:spPr bwMode="auto">
            <a:xfrm>
              <a:off x="1418" y="125"/>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6" name="Oval 52"/>
            <p:cNvSpPr>
              <a:spLocks noChangeArrowheads="1"/>
            </p:cNvSpPr>
            <p:nvPr/>
          </p:nvSpPr>
          <p:spPr bwMode="auto">
            <a:xfrm>
              <a:off x="1534" y="123"/>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7" name="Oval 53"/>
            <p:cNvSpPr>
              <a:spLocks noChangeArrowheads="1"/>
            </p:cNvSpPr>
            <p:nvPr/>
          </p:nvSpPr>
          <p:spPr bwMode="auto">
            <a:xfrm>
              <a:off x="1651" y="124"/>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8" name="Oval 54"/>
            <p:cNvSpPr>
              <a:spLocks noChangeArrowheads="1"/>
            </p:cNvSpPr>
            <p:nvPr/>
          </p:nvSpPr>
          <p:spPr bwMode="auto">
            <a:xfrm>
              <a:off x="1768" y="122"/>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099" name="Oval 55"/>
            <p:cNvSpPr>
              <a:spLocks noChangeArrowheads="1"/>
            </p:cNvSpPr>
            <p:nvPr/>
          </p:nvSpPr>
          <p:spPr bwMode="auto">
            <a:xfrm>
              <a:off x="1885" y="123"/>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0" name="Oval 56"/>
            <p:cNvSpPr>
              <a:spLocks noChangeArrowheads="1"/>
            </p:cNvSpPr>
            <p:nvPr/>
          </p:nvSpPr>
          <p:spPr bwMode="auto">
            <a:xfrm>
              <a:off x="2002" y="121"/>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1" name="Oval 57"/>
            <p:cNvSpPr>
              <a:spLocks noChangeArrowheads="1"/>
            </p:cNvSpPr>
            <p:nvPr/>
          </p:nvSpPr>
          <p:spPr bwMode="auto">
            <a:xfrm>
              <a:off x="2126" y="126"/>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2" name="Oval 58"/>
            <p:cNvSpPr>
              <a:spLocks noChangeArrowheads="1"/>
            </p:cNvSpPr>
            <p:nvPr/>
          </p:nvSpPr>
          <p:spPr bwMode="auto">
            <a:xfrm>
              <a:off x="2243" y="124"/>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3" name="Oval 59"/>
            <p:cNvSpPr>
              <a:spLocks noChangeArrowheads="1"/>
            </p:cNvSpPr>
            <p:nvPr/>
          </p:nvSpPr>
          <p:spPr bwMode="auto">
            <a:xfrm>
              <a:off x="2360" y="125"/>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4" name="Oval 60"/>
            <p:cNvSpPr>
              <a:spLocks noChangeArrowheads="1"/>
            </p:cNvSpPr>
            <p:nvPr/>
          </p:nvSpPr>
          <p:spPr bwMode="auto">
            <a:xfrm>
              <a:off x="2477" y="123"/>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5" name="Oval 61"/>
            <p:cNvSpPr>
              <a:spLocks noChangeArrowheads="1"/>
            </p:cNvSpPr>
            <p:nvPr/>
          </p:nvSpPr>
          <p:spPr bwMode="auto">
            <a:xfrm>
              <a:off x="2594" y="124"/>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6" name="Oval 62"/>
            <p:cNvSpPr>
              <a:spLocks noChangeArrowheads="1"/>
            </p:cNvSpPr>
            <p:nvPr/>
          </p:nvSpPr>
          <p:spPr bwMode="auto">
            <a:xfrm>
              <a:off x="2711" y="122"/>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7" name="Oval 63"/>
            <p:cNvSpPr>
              <a:spLocks noChangeArrowheads="1"/>
            </p:cNvSpPr>
            <p:nvPr/>
          </p:nvSpPr>
          <p:spPr bwMode="auto">
            <a:xfrm>
              <a:off x="2835" y="127"/>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8" name="Oval 64"/>
            <p:cNvSpPr>
              <a:spLocks noChangeArrowheads="1"/>
            </p:cNvSpPr>
            <p:nvPr/>
          </p:nvSpPr>
          <p:spPr bwMode="auto">
            <a:xfrm>
              <a:off x="2952" y="125"/>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09" name="Oval 65"/>
            <p:cNvSpPr>
              <a:spLocks noChangeArrowheads="1"/>
            </p:cNvSpPr>
            <p:nvPr/>
          </p:nvSpPr>
          <p:spPr bwMode="auto">
            <a:xfrm>
              <a:off x="3069" y="126"/>
              <a:ext cx="93"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0" name="Oval 66"/>
            <p:cNvSpPr>
              <a:spLocks noChangeArrowheads="1"/>
            </p:cNvSpPr>
            <p:nvPr/>
          </p:nvSpPr>
          <p:spPr bwMode="auto">
            <a:xfrm>
              <a:off x="3186" y="124"/>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1" name="Oval 67"/>
            <p:cNvSpPr>
              <a:spLocks noChangeArrowheads="1"/>
            </p:cNvSpPr>
            <p:nvPr/>
          </p:nvSpPr>
          <p:spPr bwMode="auto">
            <a:xfrm>
              <a:off x="3303" y="125"/>
              <a:ext cx="92" cy="84"/>
            </a:xfrm>
            <a:prstGeom prst="ellipse">
              <a:avLst/>
            </a:prstGeom>
            <a:solidFill>
              <a:srgbClr val="3D76C1">
                <a:alpha val="50195"/>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2" name="Oval 68"/>
            <p:cNvSpPr>
              <a:spLocks noChangeArrowheads="1"/>
            </p:cNvSpPr>
            <p:nvPr/>
          </p:nvSpPr>
          <p:spPr bwMode="auto">
            <a:xfrm>
              <a:off x="234" y="255"/>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3" name="Oval 69"/>
            <p:cNvSpPr>
              <a:spLocks noChangeArrowheads="1"/>
            </p:cNvSpPr>
            <p:nvPr/>
          </p:nvSpPr>
          <p:spPr bwMode="auto">
            <a:xfrm>
              <a:off x="351" y="253"/>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4" name="Oval 70"/>
            <p:cNvSpPr>
              <a:spLocks noChangeArrowheads="1"/>
            </p:cNvSpPr>
            <p:nvPr/>
          </p:nvSpPr>
          <p:spPr bwMode="auto">
            <a:xfrm>
              <a:off x="467" y="254"/>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5" name="Oval 71"/>
            <p:cNvSpPr>
              <a:spLocks noChangeArrowheads="1"/>
            </p:cNvSpPr>
            <p:nvPr/>
          </p:nvSpPr>
          <p:spPr bwMode="auto">
            <a:xfrm>
              <a:off x="584" y="252"/>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6" name="Oval 72"/>
            <p:cNvSpPr>
              <a:spLocks noChangeArrowheads="1"/>
            </p:cNvSpPr>
            <p:nvPr/>
          </p:nvSpPr>
          <p:spPr bwMode="auto">
            <a:xfrm>
              <a:off x="701" y="253"/>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7" name="Oval 73"/>
            <p:cNvSpPr>
              <a:spLocks noChangeArrowheads="1"/>
            </p:cNvSpPr>
            <p:nvPr/>
          </p:nvSpPr>
          <p:spPr bwMode="auto">
            <a:xfrm>
              <a:off x="818" y="251"/>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8" name="Oval 74"/>
            <p:cNvSpPr>
              <a:spLocks noChangeArrowheads="1"/>
            </p:cNvSpPr>
            <p:nvPr/>
          </p:nvSpPr>
          <p:spPr bwMode="auto">
            <a:xfrm>
              <a:off x="943" y="253"/>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19" name="Oval 75"/>
            <p:cNvSpPr>
              <a:spLocks noChangeArrowheads="1"/>
            </p:cNvSpPr>
            <p:nvPr/>
          </p:nvSpPr>
          <p:spPr bwMode="auto">
            <a:xfrm>
              <a:off x="1059" y="251"/>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0" name="Oval 76"/>
            <p:cNvSpPr>
              <a:spLocks noChangeArrowheads="1"/>
            </p:cNvSpPr>
            <p:nvPr/>
          </p:nvSpPr>
          <p:spPr bwMode="auto">
            <a:xfrm>
              <a:off x="1176" y="252"/>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1" name="Oval 77"/>
            <p:cNvSpPr>
              <a:spLocks noChangeArrowheads="1"/>
            </p:cNvSpPr>
            <p:nvPr/>
          </p:nvSpPr>
          <p:spPr bwMode="auto">
            <a:xfrm>
              <a:off x="1293" y="250"/>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2" name="Oval 78"/>
            <p:cNvSpPr>
              <a:spLocks noChangeArrowheads="1"/>
            </p:cNvSpPr>
            <p:nvPr/>
          </p:nvSpPr>
          <p:spPr bwMode="auto">
            <a:xfrm>
              <a:off x="1410" y="251"/>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3" name="Oval 79"/>
            <p:cNvSpPr>
              <a:spLocks noChangeArrowheads="1"/>
            </p:cNvSpPr>
            <p:nvPr/>
          </p:nvSpPr>
          <p:spPr bwMode="auto">
            <a:xfrm>
              <a:off x="1527" y="249"/>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4" name="Oval 80"/>
            <p:cNvSpPr>
              <a:spLocks noChangeArrowheads="1"/>
            </p:cNvSpPr>
            <p:nvPr/>
          </p:nvSpPr>
          <p:spPr bwMode="auto">
            <a:xfrm>
              <a:off x="1651" y="254"/>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5" name="Oval 81"/>
            <p:cNvSpPr>
              <a:spLocks noChangeArrowheads="1"/>
            </p:cNvSpPr>
            <p:nvPr/>
          </p:nvSpPr>
          <p:spPr bwMode="auto">
            <a:xfrm>
              <a:off x="1768" y="252"/>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6" name="Oval 82"/>
            <p:cNvSpPr>
              <a:spLocks noChangeArrowheads="1"/>
            </p:cNvSpPr>
            <p:nvPr/>
          </p:nvSpPr>
          <p:spPr bwMode="auto">
            <a:xfrm>
              <a:off x="1885" y="253"/>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7" name="Oval 83"/>
            <p:cNvSpPr>
              <a:spLocks noChangeArrowheads="1"/>
            </p:cNvSpPr>
            <p:nvPr/>
          </p:nvSpPr>
          <p:spPr bwMode="auto">
            <a:xfrm>
              <a:off x="2002" y="251"/>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8" name="Oval 84"/>
            <p:cNvSpPr>
              <a:spLocks noChangeArrowheads="1"/>
            </p:cNvSpPr>
            <p:nvPr/>
          </p:nvSpPr>
          <p:spPr bwMode="auto">
            <a:xfrm>
              <a:off x="2119" y="252"/>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29" name="Oval 85"/>
            <p:cNvSpPr>
              <a:spLocks noChangeArrowheads="1"/>
            </p:cNvSpPr>
            <p:nvPr/>
          </p:nvSpPr>
          <p:spPr bwMode="auto">
            <a:xfrm>
              <a:off x="2236" y="250"/>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0" name="Oval 86"/>
            <p:cNvSpPr>
              <a:spLocks noChangeArrowheads="1"/>
            </p:cNvSpPr>
            <p:nvPr/>
          </p:nvSpPr>
          <p:spPr bwMode="auto">
            <a:xfrm>
              <a:off x="2360" y="255"/>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1" name="Oval 87"/>
            <p:cNvSpPr>
              <a:spLocks noChangeArrowheads="1"/>
            </p:cNvSpPr>
            <p:nvPr/>
          </p:nvSpPr>
          <p:spPr bwMode="auto">
            <a:xfrm>
              <a:off x="2477" y="253"/>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2" name="Oval 88"/>
            <p:cNvSpPr>
              <a:spLocks noChangeArrowheads="1"/>
            </p:cNvSpPr>
            <p:nvPr/>
          </p:nvSpPr>
          <p:spPr bwMode="auto">
            <a:xfrm>
              <a:off x="2594" y="254"/>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3" name="Oval 89"/>
            <p:cNvSpPr>
              <a:spLocks noChangeArrowheads="1"/>
            </p:cNvSpPr>
            <p:nvPr/>
          </p:nvSpPr>
          <p:spPr bwMode="auto">
            <a:xfrm>
              <a:off x="2711" y="252"/>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4" name="Oval 90"/>
            <p:cNvSpPr>
              <a:spLocks noChangeArrowheads="1"/>
            </p:cNvSpPr>
            <p:nvPr/>
          </p:nvSpPr>
          <p:spPr bwMode="auto">
            <a:xfrm>
              <a:off x="2828" y="253"/>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5" name="Oval 91"/>
            <p:cNvSpPr>
              <a:spLocks noChangeArrowheads="1"/>
            </p:cNvSpPr>
            <p:nvPr/>
          </p:nvSpPr>
          <p:spPr bwMode="auto">
            <a:xfrm>
              <a:off x="2944" y="251"/>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6" name="Oval 92"/>
            <p:cNvSpPr>
              <a:spLocks noChangeArrowheads="1"/>
            </p:cNvSpPr>
            <p:nvPr/>
          </p:nvSpPr>
          <p:spPr bwMode="auto">
            <a:xfrm>
              <a:off x="3069" y="256"/>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7" name="Oval 93"/>
            <p:cNvSpPr>
              <a:spLocks noChangeArrowheads="1"/>
            </p:cNvSpPr>
            <p:nvPr/>
          </p:nvSpPr>
          <p:spPr bwMode="auto">
            <a:xfrm>
              <a:off x="3186" y="254"/>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8" name="Oval 94"/>
            <p:cNvSpPr>
              <a:spLocks noChangeArrowheads="1"/>
            </p:cNvSpPr>
            <p:nvPr/>
          </p:nvSpPr>
          <p:spPr bwMode="auto">
            <a:xfrm>
              <a:off x="3303" y="255"/>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39" name="Oval 95"/>
            <p:cNvSpPr>
              <a:spLocks noChangeArrowheads="1"/>
            </p:cNvSpPr>
            <p:nvPr/>
          </p:nvSpPr>
          <p:spPr bwMode="auto">
            <a:xfrm>
              <a:off x="3420" y="253"/>
              <a:ext cx="92"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0" name="Oval 96"/>
            <p:cNvSpPr>
              <a:spLocks noChangeArrowheads="1"/>
            </p:cNvSpPr>
            <p:nvPr/>
          </p:nvSpPr>
          <p:spPr bwMode="auto">
            <a:xfrm>
              <a:off x="3536" y="254"/>
              <a:ext cx="93" cy="84"/>
            </a:xfrm>
            <a:prstGeom prst="ellipse">
              <a:avLst/>
            </a:prstGeom>
            <a:solidFill>
              <a:srgbClr val="3D76C1">
                <a:alpha val="29803"/>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1" name="Oval 97"/>
            <p:cNvSpPr>
              <a:spLocks noChangeArrowheads="1"/>
            </p:cNvSpPr>
            <p:nvPr/>
          </p:nvSpPr>
          <p:spPr bwMode="auto">
            <a:xfrm>
              <a:off x="476" y="371"/>
              <a:ext cx="93"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2" name="Oval 98"/>
            <p:cNvSpPr>
              <a:spLocks noChangeArrowheads="1"/>
            </p:cNvSpPr>
            <p:nvPr/>
          </p:nvSpPr>
          <p:spPr bwMode="auto">
            <a:xfrm>
              <a:off x="593" y="369"/>
              <a:ext cx="93"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3" name="Oval 99"/>
            <p:cNvSpPr>
              <a:spLocks noChangeArrowheads="1"/>
            </p:cNvSpPr>
            <p:nvPr/>
          </p:nvSpPr>
          <p:spPr bwMode="auto">
            <a:xfrm>
              <a:off x="710" y="370"/>
              <a:ext cx="93"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4" name="Oval 100"/>
            <p:cNvSpPr>
              <a:spLocks noChangeArrowheads="1"/>
            </p:cNvSpPr>
            <p:nvPr/>
          </p:nvSpPr>
          <p:spPr bwMode="auto">
            <a:xfrm>
              <a:off x="827" y="368"/>
              <a:ext cx="92"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5" name="Oval 101"/>
            <p:cNvSpPr>
              <a:spLocks noChangeArrowheads="1"/>
            </p:cNvSpPr>
            <p:nvPr/>
          </p:nvSpPr>
          <p:spPr bwMode="auto">
            <a:xfrm>
              <a:off x="944" y="369"/>
              <a:ext cx="92"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6" name="Oval 102"/>
            <p:cNvSpPr>
              <a:spLocks noChangeArrowheads="1"/>
            </p:cNvSpPr>
            <p:nvPr/>
          </p:nvSpPr>
          <p:spPr bwMode="auto">
            <a:xfrm>
              <a:off x="1060" y="367"/>
              <a:ext cx="93"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7" name="Oval 103"/>
            <p:cNvSpPr>
              <a:spLocks noChangeArrowheads="1"/>
            </p:cNvSpPr>
            <p:nvPr/>
          </p:nvSpPr>
          <p:spPr bwMode="auto">
            <a:xfrm>
              <a:off x="1185" y="369"/>
              <a:ext cx="93"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8" name="Oval 104"/>
            <p:cNvSpPr>
              <a:spLocks noChangeArrowheads="1"/>
            </p:cNvSpPr>
            <p:nvPr/>
          </p:nvSpPr>
          <p:spPr bwMode="auto">
            <a:xfrm>
              <a:off x="1302" y="367"/>
              <a:ext cx="92"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49" name="Oval 105"/>
            <p:cNvSpPr>
              <a:spLocks noChangeArrowheads="1"/>
            </p:cNvSpPr>
            <p:nvPr/>
          </p:nvSpPr>
          <p:spPr bwMode="auto">
            <a:xfrm>
              <a:off x="1419" y="368"/>
              <a:ext cx="92"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0" name="Oval 106"/>
            <p:cNvSpPr>
              <a:spLocks noChangeArrowheads="1"/>
            </p:cNvSpPr>
            <p:nvPr/>
          </p:nvSpPr>
          <p:spPr bwMode="auto">
            <a:xfrm>
              <a:off x="1536" y="366"/>
              <a:ext cx="92"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1" name="Oval 107"/>
            <p:cNvSpPr>
              <a:spLocks noChangeArrowheads="1"/>
            </p:cNvSpPr>
            <p:nvPr/>
          </p:nvSpPr>
          <p:spPr bwMode="auto">
            <a:xfrm>
              <a:off x="1652" y="367"/>
              <a:ext cx="93"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2" name="Oval 108"/>
            <p:cNvSpPr>
              <a:spLocks noChangeArrowheads="1"/>
            </p:cNvSpPr>
            <p:nvPr/>
          </p:nvSpPr>
          <p:spPr bwMode="auto">
            <a:xfrm>
              <a:off x="1769" y="365"/>
              <a:ext cx="93"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3" name="Oval 109"/>
            <p:cNvSpPr>
              <a:spLocks noChangeArrowheads="1"/>
            </p:cNvSpPr>
            <p:nvPr/>
          </p:nvSpPr>
          <p:spPr bwMode="auto">
            <a:xfrm>
              <a:off x="1894" y="370"/>
              <a:ext cx="92"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4" name="Oval 110"/>
            <p:cNvSpPr>
              <a:spLocks noChangeArrowheads="1"/>
            </p:cNvSpPr>
            <p:nvPr/>
          </p:nvSpPr>
          <p:spPr bwMode="auto">
            <a:xfrm>
              <a:off x="2011" y="368"/>
              <a:ext cx="92" cy="84"/>
            </a:xfrm>
            <a:prstGeom prst="ellipse">
              <a:avLst/>
            </a:prstGeom>
            <a:solidFill>
              <a:srgbClr val="3D76C1">
                <a:alpha val="20000"/>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5" name="Oval 111"/>
            <p:cNvSpPr>
              <a:spLocks noChangeArrowheads="1"/>
            </p:cNvSpPr>
            <p:nvPr/>
          </p:nvSpPr>
          <p:spPr bwMode="auto">
            <a:xfrm>
              <a:off x="485" y="491"/>
              <a:ext cx="93" cy="84"/>
            </a:xfrm>
            <a:prstGeom prst="ellipse">
              <a:avLst/>
            </a:prstGeom>
            <a:solidFill>
              <a:srgbClr val="3D9CCD">
                <a:alpha val="9804"/>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6" name="Oval 112"/>
            <p:cNvSpPr>
              <a:spLocks noChangeArrowheads="1"/>
            </p:cNvSpPr>
            <p:nvPr/>
          </p:nvSpPr>
          <p:spPr bwMode="auto">
            <a:xfrm>
              <a:off x="602" y="489"/>
              <a:ext cx="92" cy="84"/>
            </a:xfrm>
            <a:prstGeom prst="ellipse">
              <a:avLst/>
            </a:prstGeom>
            <a:solidFill>
              <a:srgbClr val="3D9CCD">
                <a:alpha val="9804"/>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7" name="Oval 113"/>
            <p:cNvSpPr>
              <a:spLocks noChangeArrowheads="1"/>
            </p:cNvSpPr>
            <p:nvPr/>
          </p:nvSpPr>
          <p:spPr bwMode="auto">
            <a:xfrm>
              <a:off x="1060" y="486"/>
              <a:ext cx="93" cy="84"/>
            </a:xfrm>
            <a:prstGeom prst="ellipse">
              <a:avLst/>
            </a:prstGeom>
            <a:solidFill>
              <a:srgbClr val="3D9CCD">
                <a:alpha val="9804"/>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sp>
          <p:nvSpPr>
            <p:cNvPr id="2158" name="Oval 114"/>
            <p:cNvSpPr>
              <a:spLocks noChangeArrowheads="1"/>
            </p:cNvSpPr>
            <p:nvPr/>
          </p:nvSpPr>
          <p:spPr bwMode="auto">
            <a:xfrm>
              <a:off x="1200" y="485"/>
              <a:ext cx="93" cy="84"/>
            </a:xfrm>
            <a:prstGeom prst="ellipse">
              <a:avLst/>
            </a:prstGeom>
            <a:solidFill>
              <a:srgbClr val="3D9CCD">
                <a:alpha val="9804"/>
              </a:srgbClr>
            </a:solidFill>
            <a:ln>
              <a:noFill/>
            </a:ln>
            <a:extLst>
              <a:ext uri="{91240B29-F687-4F45-9708-019B960494DF}">
                <a14:hiddenLine xmlns=""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1" hangingPunct="1">
                <a:lnSpc>
                  <a:spcPct val="100000"/>
                </a:lnSpc>
                <a:spcBef>
                  <a:spcPct val="0"/>
                </a:spcBef>
                <a:spcAft>
                  <a:spcPct val="0"/>
                </a:spcAft>
                <a:buClrTx/>
                <a:buSzTx/>
                <a:buFontTx/>
                <a:buNone/>
                <a:defRPr/>
              </a:pPr>
              <a:endParaRPr kumimoji="0" lang="zh-TW" altLang="en-US" sz="1350" b="0" i="0" u="none" strike="noStrike" kern="1200" cap="none" spc="0" normalizeH="0" baseline="0" noProof="0" smtClean="0">
                <a:ln>
                  <a:noFill/>
                </a:ln>
                <a:solidFill>
                  <a:schemeClr val="tx1"/>
                </a:solidFill>
                <a:effectLst/>
                <a:uLnTx/>
                <a:uFillTx/>
                <a:latin typeface="Gulim" panose="020B0600000101010101" pitchFamily="34" charset="-127"/>
                <a:ea typeface="Gulim" panose="020B0600000101010101" pitchFamily="34" charset="-127"/>
                <a:cs typeface="+mn-cs"/>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j-ea"/>
          <a:cs typeface="+mj-cs"/>
        </a:defRPr>
      </a:lvl1pPr>
      <a:lvl2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2pPr>
      <a:lvl3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3pPr>
      <a:lvl4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4pPr>
      <a:lvl5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n-ea"/>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n-ea"/>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n-ea"/>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n-ea"/>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3075" name="Rectangle 5"/>
          <p:cNvSpPr>
            <a:spLocks noChangeArrowheads="1"/>
          </p:cNvSpPr>
          <p:nvPr/>
        </p:nvSpPr>
        <p:spPr bwMode="auto">
          <a:xfrm>
            <a:off x="11750675" y="6619875"/>
            <a:ext cx="347663" cy="2381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34529" rIns="0" bIns="34529"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fld id="{9FF52876-DD73-4AB6-9079-099B179D0F54}" type="slidenum">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pPr marL="0" marR="0" lvl="0" indent="0" algn="ctr" defTabSz="914400" rtl="0" eaLnBrk="0" fontAlgn="base" latinLnBrk="0" hangingPunct="0">
                <a:lnSpc>
                  <a:spcPct val="130000"/>
                </a:lnSpc>
                <a:spcBef>
                  <a:spcPct val="0"/>
                </a:spcBef>
                <a:spcAft>
                  <a:spcPct val="0"/>
                </a:spcAft>
                <a:buClrTx/>
                <a:buSzTx/>
                <a:buFontTx/>
                <a:buNone/>
                <a:defRPr/>
              </a:pPr>
              <a:t>‹#›</a:t>
            </a:fld>
            <a:r>
              <a:rPr kumimoji="0" lang="en-GB"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rPr>
              <a:t> </a:t>
            </a:r>
            <a:endParaRPr kumimoji="0" lang="ko-KR" altLang="en-US" sz="675" b="0" i="1" u="none" strike="noStrike" kern="1200" cap="none" spc="0" normalizeH="0" baseline="0" noProof="0" smtClean="0">
              <a:ln>
                <a:noFill/>
              </a:ln>
              <a:solidFill>
                <a:srgbClr val="000066"/>
              </a:solidFill>
              <a:effectLst/>
              <a:uLnTx/>
              <a:uFillTx/>
              <a:latin typeface="Tahoma" panose="020B0604030504040204" pitchFamily="34" charset="0"/>
              <a:ea typeface="Gulim" panose="020B0600000101010101" pitchFamily="34" charset="-127"/>
              <a:cs typeface="+mn-cs"/>
            </a:endParaRPr>
          </a:p>
        </p:txBody>
      </p:sp>
      <p:sp>
        <p:nvSpPr>
          <p:cNvPr id="3076" name="Text Box 4"/>
          <p:cNvSpPr txBox="1">
            <a:spLocks noChangeArrowheads="1"/>
          </p:cNvSpPr>
          <p:nvPr/>
        </p:nvSpPr>
        <p:spPr bwMode="auto">
          <a:xfrm>
            <a:off x="10477500" y="46038"/>
            <a:ext cx="1416050" cy="239713"/>
          </a:xfrm>
          <a:prstGeom prst="rect">
            <a:avLst/>
          </a:prstGeom>
          <a:noFill/>
          <a:ln>
            <a:noFill/>
          </a:ln>
          <a:effectLst>
            <a:prstShdw prst="shdw13" dist="53882" dir="13500000">
              <a:schemeClr val="bg2">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200"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数据库原理及应用</a:t>
            </a:r>
          </a:p>
        </p:txBody>
      </p:sp>
      <p:pic>
        <p:nvPicPr>
          <p:cNvPr id="1028" name="Picture 2" descr="subbar"/>
          <p:cNvPicPr>
            <a:picLocks noChangeAspect="1"/>
          </p:cNvPicPr>
          <p:nvPr userDrawn="1"/>
        </p:nvPicPr>
        <p:blipFill>
          <a:blip r:embed="rId14" cstate="print"/>
          <a:srcRect l="189" r="267"/>
          <a:stretch>
            <a:fillRect/>
          </a:stretch>
        </p:blipFill>
        <p:spPr>
          <a:xfrm>
            <a:off x="0" y="-7937"/>
            <a:ext cx="12192000" cy="339725"/>
          </a:xfrm>
          <a:prstGeom prst="rect">
            <a:avLst/>
          </a:prstGeom>
          <a:noFill/>
          <a:ln w="9525">
            <a:noFill/>
          </a:ln>
        </p:spPr>
      </p:pic>
      <p:sp>
        <p:nvSpPr>
          <p:cNvPr id="8" name="Text Box 4"/>
          <p:cNvSpPr txBox="1">
            <a:spLocks noChangeArrowheads="1"/>
          </p:cNvSpPr>
          <p:nvPr/>
        </p:nvSpPr>
        <p:spPr bwMode="auto">
          <a:xfrm>
            <a:off x="23813" y="4763"/>
            <a:ext cx="2365375" cy="300038"/>
          </a:xfrm>
          <a:prstGeom prst="rect">
            <a:avLst/>
          </a:prstGeom>
          <a:noFill/>
          <a:ln>
            <a:noFill/>
          </a:ln>
          <a:effectLst>
            <a:prstShdw prst="shdw13" dist="53882" dir="13500000">
              <a:schemeClr val="bg2">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数据库系统原理与开发</a:t>
            </a:r>
          </a:p>
        </p:txBody>
      </p:sp>
      <p:sp>
        <p:nvSpPr>
          <p:cNvPr id="9" name="Text Box 4"/>
          <p:cNvSpPr txBox="1">
            <a:spLocks noChangeArrowheads="1"/>
          </p:cNvSpPr>
          <p:nvPr/>
        </p:nvSpPr>
        <p:spPr bwMode="auto">
          <a:xfrm>
            <a:off x="9931877" y="44450"/>
            <a:ext cx="2261235" cy="300355"/>
          </a:xfrm>
          <a:prstGeom prst="rect">
            <a:avLst/>
          </a:prstGeom>
          <a:noFill/>
          <a:ln>
            <a:noFill/>
          </a:ln>
          <a:effectLst>
            <a:prstShdw prst="shdw13" dist="53882" dir="13500000">
              <a:schemeClr val="bg2">
                <a:alpha val="50000"/>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a:pP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电子科技大学</a:t>
            </a:r>
            <a:r>
              <a:rPr kumimoji="0" lang="en-US" altLang="zh-CN"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a:t>
            </a:r>
            <a:r>
              <a:rPr kumimoji="0" lang="zh-CN" altLang="en-US" sz="1695" b="0" i="0" u="none" strike="noStrike" kern="1200" cap="none" spc="0" normalizeH="0" baseline="0" noProof="0" dirty="0" smtClean="0">
                <a:ln>
                  <a:noFill/>
                </a:ln>
                <a:solidFill>
                  <a:schemeClr val="bg1"/>
                </a:solidFill>
                <a:effectLst/>
                <a:uLnTx/>
                <a:uFillTx/>
                <a:latin typeface="Gulim" panose="020B0600000101010101" pitchFamily="34" charset="-127"/>
                <a:ea typeface="宋体" panose="02010600030101010101" pitchFamily="2" charset="-122"/>
                <a:cs typeface="+mn-cs"/>
              </a:rPr>
              <a:t>张凤荔</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par>
    </p:tnLst>
  </p:timing>
  <p:hf sldNum="0" hdr="0" ftr="0" dt="0"/>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pitchFamily="3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pitchFamily="3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pitchFamily="3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pitchFamily="3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pitchFamily="3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8" Type="http://schemas.openxmlformats.org/officeDocument/2006/relationships/hyperlink" Target="https://baike.baidu.com/item/Digg" TargetMode="External"/><Relationship Id="rId3" Type="http://schemas.openxmlformats.org/officeDocument/2006/relationships/hyperlink" Target="https://baike.baidu.com/item/Facebook" TargetMode="External"/><Relationship Id="rId7" Type="http://schemas.openxmlformats.org/officeDocument/2006/relationships/hyperlink" Target="https://baike.baidu.com/item/%E5%8F%AF%E6%89%A9%E5%B1%95%E6%80%A7/8669999" TargetMode="External"/><Relationship Id="rId12" Type="http://schemas.openxmlformats.org/officeDocument/2006/relationships/hyperlink" Target="https://baike.baidu.com/item/%E5%AD%98%E5%82%A8%E7%B3%BB%E7%BB%9F/944115" TargetMode="External"/><Relationship Id="rId2" Type="http://schemas.openxmlformats.org/officeDocument/2006/relationships/hyperlink" Target="https://baike.baidu.com/item/NoSQL" TargetMode="External"/><Relationship Id="rId1" Type="http://schemas.openxmlformats.org/officeDocument/2006/relationships/slideLayout" Target="../slideLayouts/slideLayout34.xml"/><Relationship Id="rId6" Type="http://schemas.openxmlformats.org/officeDocument/2006/relationships/hyperlink" Target="https://baike.baidu.com/item/Amazon" TargetMode="External"/><Relationship Id="rId11" Type="http://schemas.openxmlformats.org/officeDocument/2006/relationships/hyperlink" Target="https://baike.baidu.com/item/%E7%BB%93%E6%9E%84%E5%8C%96%E6%95%B0%E6%8D%AE/5910594" TargetMode="External"/><Relationship Id="rId5" Type="http://schemas.openxmlformats.org/officeDocument/2006/relationships/hyperlink" Target="https://baike.baidu.com/item/BigTable" TargetMode="External"/><Relationship Id="rId10" Type="http://schemas.openxmlformats.org/officeDocument/2006/relationships/hyperlink" Target="https://baike.baidu.com/item/Web%202.0" TargetMode="External"/><Relationship Id="rId4" Type="http://schemas.openxmlformats.org/officeDocument/2006/relationships/hyperlink" Target="https://baike.baidu.com/item/Google" TargetMode="External"/><Relationship Id="rId9" Type="http://schemas.openxmlformats.org/officeDocument/2006/relationships/hyperlink" Target="https://baike.baidu.com/item/Twitter"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baike.baidu.com/item/%E5%B5%8C%E5%85%A5%E5%BC%8F/575465" TargetMode="External"/><Relationship Id="rId2" Type="http://schemas.openxmlformats.org/officeDocument/2006/relationships/hyperlink" Target="https://baike.baidu.com/item/Neo4j" TargetMode="External"/><Relationship Id="rId1" Type="http://schemas.openxmlformats.org/officeDocument/2006/relationships/slideLayout" Target="../slideLayouts/slideLayout34.xml"/><Relationship Id="rId5" Type="http://schemas.openxmlformats.org/officeDocument/2006/relationships/image" Target="../media/image10.jpeg"/><Relationship Id="rId4" Type="http://schemas.openxmlformats.org/officeDocument/2006/relationships/hyperlink" Target="https://baike.baidu.com/item/%E7%A3%81%E7%9B%98/284222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933575" y="2552700"/>
            <a:ext cx="8785225" cy="803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sz="48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Times New Roman" panose="02020603050405020304" pitchFamily="18" charset="0"/>
              </a:rPr>
              <a:t>第 7 章 NoSQL 数据库技术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1" y="620078"/>
            <a:ext cx="11055351" cy="5192712"/>
          </a:xfrm>
        </p:spPr>
        <p:txBody>
          <a:bodyPr>
            <a:normAutofit/>
          </a:bodyPr>
          <a:lstStyle/>
          <a:p>
            <a:pPr marL="0" algn="just">
              <a:buNone/>
            </a:pPr>
            <a:r>
              <a:rPr lang="zh-CN" altLang="en-US" sz="2400" dirty="0" smtClean="0">
                <a:solidFill>
                  <a:schemeClr val="accent4">
                    <a:lumMod val="50000"/>
                  </a:schemeClr>
                </a:solidFill>
                <a:latin typeface="+mj-lt"/>
                <a:ea typeface="仿宋" charset="0"/>
              </a:rPr>
              <a:t>3、High Scalability &amp;&amp; High Availability- 对数据库的高可扩展性和高可用性的需求</a:t>
            </a:r>
          </a:p>
          <a:p>
            <a:pPr marL="0" algn="just">
              <a:buNone/>
            </a:pPr>
            <a:endParaRPr lang="zh-CN" altLang="en-US" sz="2400" dirty="0" smtClean="0">
              <a:solidFill>
                <a:schemeClr val="accent4">
                  <a:lumMod val="50000"/>
                </a:schemeClr>
              </a:solidFill>
              <a:latin typeface="+mj-lt"/>
              <a:ea typeface="仿宋" charset="0"/>
            </a:endParaRPr>
          </a:p>
          <a:p>
            <a:pPr marL="0" algn="just">
              <a:buNone/>
            </a:pPr>
            <a:r>
              <a:rPr lang="zh-CN" altLang="en-US" sz="2400" dirty="0" smtClean="0">
                <a:solidFill>
                  <a:schemeClr val="accent4">
                    <a:lumMod val="50000"/>
                  </a:schemeClr>
                </a:solidFill>
                <a:latin typeface="+mj-lt"/>
                <a:ea typeface="仿宋" charset="0"/>
              </a:rPr>
              <a:t>在基于web的架构当中，数据库是最难进行横向扩展的，当一个应用系统的用户量和访问量与日俱增的时候，你的数据库却没有办法像web server和app server那样简单的通过添加更多的硬件和服务节点来扩展性能和负载能力。对于很多需要提供24小时不间断服务的网站来说，对数据库系统进行升级和扩展是非常痛苦的事情，往往需要停机维护和数据迁移，为什么数据库不能通过不断的添加服务器节点来实现扩展呢？</a:t>
            </a:r>
            <a:endParaRPr lang="zh-CN" altLang="en-US"/>
          </a:p>
          <a:p>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对象结构特点</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3572193"/>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对象的编码</a:t>
            </a:r>
            <a:endParaRPr lang="en-US" altLang="zh-CN" sz="2800" dirty="0" smtClean="0"/>
          </a:p>
          <a:p>
            <a:pPr marL="457200" indent="-457200" defTabSz="967105">
              <a:buClr>
                <a:srgbClr val="FF0000"/>
              </a:buClr>
              <a:buFont typeface="Arial" panose="020B0604020202020204" pitchFamily="34" charset="0"/>
              <a:buChar char="•"/>
            </a:pPr>
            <a:r>
              <a:rPr lang="zh-CN" altLang="en-US" sz="2800" dirty="0" smtClean="0"/>
              <a:t>对象空转时长， 空转时长较高的那部分键会优先被</a:t>
            </a:r>
            <a:r>
              <a:rPr lang="en-US" altLang="zh-CN" sz="2800" dirty="0" err="1" smtClean="0"/>
              <a:t>Redis</a:t>
            </a:r>
            <a:r>
              <a:rPr lang="zh-CN" altLang="en-US" sz="2800" dirty="0" smtClean="0"/>
              <a:t>释放，从而回收内存。</a:t>
            </a:r>
          </a:p>
          <a:p>
            <a:pPr marL="457200" indent="-457200" defTabSz="967105">
              <a:buClr>
                <a:srgbClr val="FF0000"/>
              </a:buClr>
              <a:buFont typeface="Arial" panose="020B0604020202020204" pitchFamily="34" charset="0"/>
              <a:buChar char="•"/>
            </a:pPr>
            <a:r>
              <a:rPr lang="zh-CN" altLang="en-US" sz="2800" dirty="0" smtClean="0"/>
              <a:t> 内存回收： 当一个对象的引用计数为</a:t>
            </a:r>
            <a:r>
              <a:rPr lang="en-US" altLang="zh-CN" sz="2800" dirty="0" smtClean="0"/>
              <a:t>0</a:t>
            </a:r>
            <a:r>
              <a:rPr lang="zh-CN" altLang="en-US" sz="2800" dirty="0" smtClean="0"/>
              <a:t>时，释放该对象内存资源。</a:t>
            </a:r>
          </a:p>
          <a:p>
            <a:pPr marL="457200" indent="-457200" defTabSz="967105">
              <a:buClr>
                <a:srgbClr val="FF0000"/>
              </a:buClr>
              <a:buFont typeface="Arial" panose="020B0604020202020204" pitchFamily="34" charset="0"/>
              <a:buChar char="•"/>
            </a:pPr>
            <a:r>
              <a:rPr lang="zh-CN" altLang="en-US" sz="2800" dirty="0" smtClean="0"/>
              <a:t> 对象共享： 对象的应用计数另外一个功能就是对象的共享，当一个对象被另外一个地方使用时，可以直接在该对象引用计数上</a:t>
            </a:r>
            <a:r>
              <a:rPr lang="en-US" altLang="zh-CN" sz="2800" dirty="0" smtClean="0"/>
              <a:t>++</a:t>
            </a:r>
            <a:r>
              <a:rPr lang="zh-CN" altLang="en-US" sz="2800" dirty="0" smtClean="0"/>
              <a:t>就行。注意：</a:t>
            </a:r>
            <a:r>
              <a:rPr lang="en-US" altLang="zh-CN" sz="2800" dirty="0" err="1" smtClean="0"/>
              <a:t>Redis</a:t>
            </a:r>
            <a:r>
              <a:rPr lang="zh-CN" altLang="en-US" sz="2800" dirty="0" smtClean="0"/>
              <a:t>只对包含整数值的字符串对象进行共享</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六、</a:t>
            </a:r>
            <a:r>
              <a:rPr lang="en-US" altLang="zh-CN" sz="3200" dirty="0" err="1" smtClean="0">
                <a:solidFill>
                  <a:srgbClr val="0033CC"/>
                </a:solidFill>
                <a:latin typeface="黑体" panose="02010609060101010101" pitchFamily="49" charset="-122"/>
              </a:rPr>
              <a:t>Redis</a:t>
            </a:r>
            <a:r>
              <a:rPr lang="zh-CN" altLang="en-US" sz="3200" dirty="0" smtClean="0">
                <a:solidFill>
                  <a:srgbClr val="0033CC"/>
                </a:solidFill>
                <a:latin typeface="黑体" panose="02010609060101010101" pitchFamily="49" charset="-122"/>
              </a:rPr>
              <a:t>的存储管理</a:t>
            </a:r>
            <a:endParaRPr lang="zh-CN" altLang="en-US" sz="3200" dirty="0" smtClean="0">
              <a:solidFill>
                <a:srgbClr val="0033CC"/>
              </a:solidFill>
            </a:endParaRPr>
          </a:p>
        </p:txBody>
      </p:sp>
      <p:sp>
        <p:nvSpPr>
          <p:cNvPr id="6150" name="Rectangle 6"/>
          <p:cNvSpPr/>
          <p:nvPr/>
        </p:nvSpPr>
        <p:spPr>
          <a:xfrm>
            <a:off x="523875" y="1341438"/>
            <a:ext cx="11287165" cy="2279532"/>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是一个内存数据库，内存中的数据划分： </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1</a:t>
            </a:r>
            <a:r>
              <a:rPr lang="zh-CN" altLang="en-US" sz="2800" dirty="0" smtClean="0"/>
              <a:t>）数据：数据库中的数据占用的内存会统计在</a:t>
            </a:r>
            <a:r>
              <a:rPr lang="en-US" altLang="zh-CN" sz="2800" dirty="0" err="1" smtClean="0"/>
              <a:t>used_memory</a:t>
            </a:r>
            <a:r>
              <a:rPr lang="zh-CN" altLang="en-US" sz="2800" dirty="0" smtClean="0"/>
              <a:t>中；</a:t>
            </a:r>
          </a:p>
          <a:p>
            <a:pPr marL="457200" indent="-457200" algn="just" defTabSz="967105">
              <a:buClr>
                <a:srgbClr val="FF0000"/>
              </a:buClr>
              <a:buFont typeface="Arial" panose="020B0604020202020204" pitchFamily="34" charset="0"/>
              <a:buChar char="•"/>
            </a:pPr>
            <a:r>
              <a:rPr lang="en-US" altLang="zh-CN" sz="2800" dirty="0" smtClean="0"/>
              <a:t>2</a:t>
            </a:r>
            <a:r>
              <a:rPr lang="zh-CN" altLang="en-US" sz="2800" dirty="0" smtClean="0"/>
              <a:t>）进程运行的内存：代码、常量池等等要占用内存，子进程运行。</a:t>
            </a:r>
          </a:p>
          <a:p>
            <a:pPr marL="457200" indent="-457200" algn="just" defTabSz="967105">
              <a:buClr>
                <a:srgbClr val="FF0000"/>
              </a:buClr>
              <a:buFont typeface="Arial" panose="020B0604020202020204" pitchFamily="34" charset="0"/>
              <a:buChar char="•"/>
            </a:pPr>
            <a:r>
              <a:rPr lang="en-US" altLang="zh-CN" sz="2800" dirty="0" smtClean="0"/>
              <a:t>3</a:t>
            </a:r>
            <a:r>
              <a:rPr lang="zh-CN" altLang="en-US" sz="2800" dirty="0" smtClean="0"/>
              <a:t>）缓冲内存：</a:t>
            </a:r>
          </a:p>
          <a:p>
            <a:pPr marL="457200" indent="-457200" algn="just" defTabSz="967105">
              <a:buClr>
                <a:srgbClr val="FF0000"/>
              </a:buClr>
              <a:buFont typeface="Arial" panose="020B0604020202020204" pitchFamily="34" charset="0"/>
              <a:buChar char="•"/>
            </a:pPr>
            <a:r>
              <a:rPr lang="en-US" altLang="zh-CN" sz="2800" dirty="0" smtClean="0"/>
              <a:t>4</a:t>
            </a:r>
            <a:r>
              <a:rPr lang="zh-CN" altLang="en-US" sz="2800" dirty="0" smtClean="0"/>
              <a:t>）内存碎片：</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2" y="333375"/>
            <a:ext cx="7951801"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七、</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Redis</a:t>
            </a:r>
            <a:r>
              <a:rPr lang="zh-CN" altLang="en-US" sz="3200" dirty="0" smtClean="0">
                <a:solidFill>
                  <a:srgbClr val="0033CC"/>
                </a:solidFill>
                <a:latin typeface="+mn-ea"/>
                <a:ea typeface="+mn-ea"/>
              </a:rPr>
              <a:t>数据库的</a:t>
            </a:r>
            <a:r>
              <a:rPr lang="en-US" altLang="zh-CN" sz="3200" dirty="0" smtClean="0">
                <a:solidFill>
                  <a:srgbClr val="0033CC"/>
                </a:solidFill>
                <a:latin typeface="+mn-ea"/>
                <a:ea typeface="+mn-ea"/>
              </a:rPr>
              <a:t>API</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4433968"/>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redis-cli</a:t>
            </a:r>
            <a:r>
              <a:rPr lang="zh-CN" altLang="en-US" sz="2800" dirty="0" smtClean="0"/>
              <a:t>进入</a:t>
            </a:r>
            <a:r>
              <a:rPr lang="en-US" altLang="zh-CN" sz="2800" dirty="0" smtClean="0"/>
              <a:t>shell</a:t>
            </a:r>
            <a:r>
              <a:rPr lang="zh-CN" altLang="en-US" sz="2800" dirty="0" smtClean="0"/>
              <a:t>，可以用命令</a:t>
            </a:r>
            <a:r>
              <a:rPr lang="en-US" altLang="zh-CN" sz="2800" dirty="0" err="1" smtClean="0"/>
              <a:t>Config</a:t>
            </a:r>
            <a:r>
              <a:rPr lang="en-US" altLang="zh-CN" sz="2800" dirty="0" smtClean="0"/>
              <a:t>, key </a:t>
            </a:r>
            <a:r>
              <a:rPr lang="zh-CN" altLang="en-US" sz="2800" dirty="0" smtClean="0"/>
              <a:t>可以获取配置信息或键值的情况。 </a:t>
            </a:r>
          </a:p>
          <a:p>
            <a:pPr marL="457200" indent="-457200" algn="just" defTabSz="967105">
              <a:buClr>
                <a:srgbClr val="FF0000"/>
              </a:buClr>
              <a:buFont typeface="Arial" panose="020B0604020202020204" pitchFamily="34" charset="0"/>
              <a:buChar char="•"/>
            </a:pPr>
            <a:r>
              <a:rPr lang="zh-CN" altLang="en-US" sz="2800" dirty="0" smtClean="0"/>
              <a:t>对</a:t>
            </a:r>
            <a:r>
              <a:rPr lang="en-US" altLang="zh-CN" sz="2800" dirty="0" smtClean="0"/>
              <a:t>string</a:t>
            </a:r>
            <a:r>
              <a:rPr lang="zh-CN" altLang="en-US" sz="2800" dirty="0" smtClean="0"/>
              <a:t>类型的操作可以用</a:t>
            </a:r>
            <a:r>
              <a:rPr lang="en-US" altLang="zh-CN" sz="2800" dirty="0" smtClean="0"/>
              <a:t>set</a:t>
            </a:r>
            <a:r>
              <a:rPr lang="zh-CN" altLang="en-US" sz="2800" dirty="0" smtClean="0"/>
              <a:t>， </a:t>
            </a:r>
            <a:r>
              <a:rPr lang="en-US" altLang="zh-CN" sz="2800" dirty="0" smtClean="0"/>
              <a:t>get</a:t>
            </a:r>
            <a:r>
              <a:rPr lang="zh-CN" altLang="en-US" sz="2800" dirty="0" smtClean="0"/>
              <a:t>， </a:t>
            </a:r>
            <a:r>
              <a:rPr lang="en-US" altLang="zh-CN" sz="2800" dirty="0" err="1" smtClean="0"/>
              <a:t>incr</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lists</a:t>
            </a:r>
            <a:r>
              <a:rPr lang="zh-CN" altLang="en-US" sz="2800" dirty="0" smtClean="0"/>
              <a:t>列表是链表，</a:t>
            </a:r>
            <a:r>
              <a:rPr lang="en-US" altLang="zh-CN" sz="2800" dirty="0" smtClean="0"/>
              <a:t>LPUSH</a:t>
            </a:r>
            <a:r>
              <a:rPr lang="zh-CN" altLang="en-US" sz="2800" dirty="0" smtClean="0"/>
              <a:t>、</a:t>
            </a:r>
            <a:r>
              <a:rPr lang="en-US" altLang="zh-CN" sz="2800" dirty="0" smtClean="0"/>
              <a:t>RPUSH</a:t>
            </a:r>
            <a:r>
              <a:rPr lang="zh-CN" altLang="en-US" sz="2800" dirty="0" smtClean="0"/>
              <a:t>、</a:t>
            </a:r>
            <a:r>
              <a:rPr lang="en-US" altLang="zh-CN" sz="2800" dirty="0" smtClean="0"/>
              <a:t>LRANGE</a:t>
            </a:r>
            <a:r>
              <a:rPr lang="zh-CN" altLang="en-US" sz="2800" dirty="0" smtClean="0"/>
              <a:t>等</a:t>
            </a:r>
            <a:r>
              <a:rPr lang="en-US" altLang="zh-CN" sz="2800" dirty="0" smtClean="0"/>
              <a:t>, </a:t>
            </a:r>
          </a:p>
          <a:p>
            <a:pPr marL="457200" indent="-457200" algn="just" defTabSz="967105">
              <a:buClr>
                <a:srgbClr val="FF0000"/>
              </a:buClr>
              <a:buFont typeface="Arial" panose="020B0604020202020204" pitchFamily="34" charset="0"/>
              <a:buChar char="•"/>
            </a:pPr>
            <a:r>
              <a:rPr lang="zh-CN" altLang="en-US" sz="2800" dirty="0" smtClean="0"/>
              <a:t>集合</a:t>
            </a:r>
            <a:r>
              <a:rPr lang="en-US" altLang="zh-CN" sz="2800" dirty="0" smtClean="0"/>
              <a:t>set</a:t>
            </a:r>
            <a:r>
              <a:rPr lang="zh-CN" altLang="en-US" sz="2800" dirty="0" smtClean="0"/>
              <a:t>一种无序的集合，</a:t>
            </a:r>
            <a:r>
              <a:rPr lang="en-US" altLang="zh-CN" sz="2800" dirty="0" err="1" smtClean="0"/>
              <a:t>sadd</a:t>
            </a:r>
            <a:r>
              <a:rPr lang="zh-CN" altLang="en-US" sz="2800" dirty="0" smtClean="0"/>
              <a:t>、删除已有元素、取交集、</a:t>
            </a:r>
            <a:r>
              <a:rPr lang="en-US" altLang="zh-CN" sz="2800" dirty="0" err="1" smtClean="0"/>
              <a:t>sunion</a:t>
            </a:r>
            <a:r>
              <a:rPr lang="zh-CN" altLang="en-US" sz="2800" dirty="0" smtClean="0"/>
              <a:t>、取差集等。</a:t>
            </a:r>
          </a:p>
          <a:p>
            <a:pPr marL="457200" indent="-457200" algn="just" defTabSz="967105">
              <a:buClr>
                <a:srgbClr val="FF0000"/>
              </a:buClr>
              <a:buFont typeface="Arial" panose="020B0604020202020204" pitchFamily="34" charset="0"/>
              <a:buChar char="•"/>
            </a:pPr>
            <a:r>
              <a:rPr lang="en-US" altLang="zh-CN" sz="2800" dirty="0" smtClean="0"/>
              <a:t>sorted sets</a:t>
            </a:r>
            <a:r>
              <a:rPr lang="zh-CN" altLang="en-US" sz="2800" dirty="0" smtClean="0"/>
              <a:t>有序集合中的每个元素都关联一个序号（</a:t>
            </a:r>
            <a:r>
              <a:rPr lang="en-US" altLang="zh-CN" sz="2800" dirty="0" smtClean="0"/>
              <a:t>score</a:t>
            </a:r>
            <a:r>
              <a:rPr lang="zh-CN" altLang="en-US" sz="2800" dirty="0" smtClean="0"/>
              <a:t>），</a:t>
            </a:r>
            <a:r>
              <a:rPr lang="en-US" altLang="zh-CN" sz="2800" dirty="0" err="1" smtClean="0"/>
              <a:t>zsets</a:t>
            </a:r>
            <a:r>
              <a:rPr lang="zh-CN" altLang="en-US" sz="2800" dirty="0" smtClean="0"/>
              <a:t>，操作有</a:t>
            </a:r>
            <a:r>
              <a:rPr lang="en-US" altLang="zh-CN" sz="2800" dirty="0" err="1" smtClean="0"/>
              <a:t>zrange</a:t>
            </a:r>
            <a:r>
              <a:rPr lang="zh-CN" altLang="en-US" sz="2800" dirty="0" smtClean="0"/>
              <a:t>、</a:t>
            </a:r>
            <a:r>
              <a:rPr lang="en-US" altLang="zh-CN" sz="2800" dirty="0" err="1" smtClean="0"/>
              <a:t>zadd</a:t>
            </a:r>
            <a:r>
              <a:rPr lang="zh-CN" altLang="en-US" sz="2800" dirty="0" smtClean="0"/>
              <a:t>、</a:t>
            </a:r>
            <a:r>
              <a:rPr lang="en-US" altLang="zh-CN" sz="2800" dirty="0" err="1" smtClean="0"/>
              <a:t>zrevrange</a:t>
            </a:r>
            <a:r>
              <a:rPr lang="zh-CN" altLang="en-US" sz="2800" dirty="0" smtClean="0"/>
              <a:t>、</a:t>
            </a:r>
            <a:r>
              <a:rPr lang="en-US" altLang="zh-CN" sz="2800" dirty="0" err="1" smtClean="0"/>
              <a:t>zrangebyscore</a:t>
            </a:r>
            <a:r>
              <a:rPr lang="zh-CN" altLang="en-US" sz="2800" dirty="0" smtClean="0"/>
              <a:t>等等；</a:t>
            </a:r>
          </a:p>
          <a:p>
            <a:pPr marL="457200" indent="-457200" algn="just" defTabSz="967105">
              <a:buClr>
                <a:srgbClr val="FF0000"/>
              </a:buClr>
              <a:buFont typeface="Arial" panose="020B0604020202020204" pitchFamily="34" charset="0"/>
              <a:buChar char="•"/>
            </a:pPr>
            <a:r>
              <a:rPr lang="zh-CN" altLang="en-US" sz="2800" dirty="0" smtClean="0"/>
              <a:t>哈希</a:t>
            </a:r>
            <a:r>
              <a:rPr lang="en-US" altLang="zh-CN" sz="2800" dirty="0" smtClean="0"/>
              <a:t>hashes</a:t>
            </a:r>
            <a:r>
              <a:rPr lang="zh-CN" altLang="en-US" sz="2800" dirty="0" smtClean="0"/>
              <a:t>，</a:t>
            </a:r>
            <a:r>
              <a:rPr lang="en-US" altLang="zh-CN" sz="2800" dirty="0" smtClean="0"/>
              <a:t>hashes</a:t>
            </a:r>
            <a:r>
              <a:rPr lang="zh-CN" altLang="en-US" sz="2800" dirty="0" smtClean="0"/>
              <a:t>存的是字符串和字符串值之间的映射，比如一个用户要存储其全名、姓氏、年龄等等，就很适合使用哈希</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rPr>
              <a:t>课堂讨论</a:t>
            </a:r>
          </a:p>
        </p:txBody>
      </p:sp>
      <p:sp>
        <p:nvSpPr>
          <p:cNvPr id="6150" name="Rectangle 6"/>
          <p:cNvSpPr/>
          <p:nvPr/>
        </p:nvSpPr>
        <p:spPr>
          <a:xfrm>
            <a:off x="523875" y="1341438"/>
            <a:ext cx="11287165" cy="227711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sz="2800" smtClean="0"/>
              <a:t>1．Redis 数据库的数据类型有哪些？</a:t>
            </a:r>
          </a:p>
          <a:p>
            <a:pPr marL="457200" indent="-457200" algn="just" defTabSz="967105">
              <a:buClr>
                <a:srgbClr val="FF0000"/>
              </a:buClr>
              <a:buFont typeface="Arial" panose="020B0604020202020204" pitchFamily="34" charset="0"/>
              <a:buChar char="•"/>
            </a:pPr>
            <a:r>
              <a:rPr sz="2800" smtClean="0"/>
              <a:t>2．Redis 数据库的数组结构是什么？</a:t>
            </a:r>
          </a:p>
          <a:p>
            <a:pPr marL="457200" indent="-457200" algn="just" defTabSz="967105">
              <a:buClr>
                <a:srgbClr val="FF0000"/>
              </a:buClr>
              <a:buFont typeface="Arial" panose="020B0604020202020204" pitchFamily="34" charset="0"/>
              <a:buChar char="•"/>
            </a:pPr>
            <a:r>
              <a:rPr sz="2800" smtClean="0"/>
              <a:t>3．Redis 不同类型数据的存储结构分别是什么？</a:t>
            </a:r>
          </a:p>
          <a:p>
            <a:pPr marL="457200" indent="-457200" algn="just" defTabSz="967105">
              <a:buClr>
                <a:srgbClr val="FF0000"/>
              </a:buClr>
              <a:buFont typeface="Arial" panose="020B0604020202020204" pitchFamily="34" charset="0"/>
              <a:buChar char="•"/>
            </a:pPr>
            <a:r>
              <a:rPr sz="2800" smtClean="0"/>
              <a:t>4．Redis 数据库的相关操作有哪些？</a:t>
            </a:r>
          </a:p>
          <a:p>
            <a:pPr marL="457200" indent="-457200" algn="just" defTabSz="967105">
              <a:buClr>
                <a:srgbClr val="FF0000"/>
              </a:buClr>
              <a:buFont typeface="Arial" panose="020B0604020202020204" pitchFamily="34" charset="0"/>
              <a:buChar char="•"/>
            </a:pPr>
            <a:r>
              <a:rPr sz="2800" smtClean="0"/>
              <a:t>5．Redis 有哪些应用场景？</a:t>
            </a:r>
            <a:r>
              <a:rPr lang="en-US" altLang="zh-CN" sz="2800" dirty="0" smtClean="0"/>
              <a:t>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37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7.4 </a:t>
            </a:r>
            <a:r>
              <a:rPr kumimoji="0" lang="zh-CN" altLang="en-US"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文档型数据库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277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、文档数据库的基本概念</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00113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文档是处理信息的基本单位。一文档可以很长、很复杂、可以无结构</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一个文档对包含的数据类型和内容进行“自我描述”。</a:t>
            </a:r>
            <a:r>
              <a:rPr lang="en-US" altLang="zh-CN" sz="2800" dirty="0" smtClean="0"/>
              <a:t>XML</a:t>
            </a:r>
            <a:r>
              <a:rPr lang="zh-CN" altLang="en-US" sz="2800" dirty="0" smtClean="0"/>
              <a:t>文档、</a:t>
            </a:r>
            <a:r>
              <a:rPr lang="en-US" altLang="zh-CN" sz="2800" dirty="0" smtClean="0"/>
              <a:t>HTML</a:t>
            </a:r>
            <a:r>
              <a:rPr lang="zh-CN" altLang="en-US" sz="2800" dirty="0" smtClean="0"/>
              <a:t>文档和</a:t>
            </a:r>
            <a:r>
              <a:rPr lang="en-US" altLang="zh-CN" sz="2800" dirty="0" smtClean="0"/>
              <a:t>JSON </a:t>
            </a:r>
            <a:r>
              <a:rPr lang="zh-CN" altLang="en-US" sz="2800" dirty="0" smtClean="0"/>
              <a:t>文档</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嵌入式文档 </a:t>
            </a:r>
            <a:r>
              <a:rPr lang="en-US" altLang="zh-CN" sz="2800" dirty="0" smtClean="0"/>
              <a:t>--</a:t>
            </a:r>
            <a:r>
              <a:rPr lang="zh-CN" altLang="en-US" sz="2800" dirty="0" smtClean="0"/>
              <a:t>文档存储模型支持嵌套结构</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每个文档的</a:t>
            </a:r>
            <a:r>
              <a:rPr lang="en-US" altLang="zh-CN" sz="2800" dirty="0" smtClean="0"/>
              <a:t>ID</a:t>
            </a:r>
            <a:r>
              <a:rPr lang="zh-CN" altLang="en-US" sz="2800" dirty="0" smtClean="0"/>
              <a:t>就是它唯一的键，</a:t>
            </a:r>
            <a:r>
              <a:rPr lang="en-US" altLang="zh-CN" sz="2800" dirty="0" smtClean="0"/>
              <a:t>ID</a:t>
            </a:r>
            <a:r>
              <a:rPr lang="zh-CN" altLang="en-US" sz="2800" dirty="0" smtClean="0"/>
              <a:t>在一个数据库“集合”中是唯一的， 检索排序的</a:t>
            </a:r>
            <a:r>
              <a:rPr lang="en-US" altLang="zh-CN" sz="2800" dirty="0" smtClean="0"/>
              <a:t>ID</a:t>
            </a:r>
            <a:r>
              <a:rPr lang="zh-CN" altLang="en-US" sz="2800" dirty="0" smtClean="0"/>
              <a:t>性能好。</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MongoDB</a:t>
            </a:r>
            <a:r>
              <a:rPr lang="zh-CN" altLang="en-US" sz="3200" dirty="0" smtClean="0">
                <a:solidFill>
                  <a:srgbClr val="0033CC"/>
                </a:solidFill>
                <a:latin typeface="+mn-ea"/>
                <a:ea typeface="+mn-ea"/>
              </a:rPr>
              <a:t>数据库</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5726629"/>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MongoDB</a:t>
            </a:r>
            <a:r>
              <a:rPr lang="en-US" altLang="zh-CN" sz="2800" dirty="0" smtClean="0"/>
              <a:t> </a:t>
            </a:r>
            <a:r>
              <a:rPr lang="zh-CN" altLang="en-US" sz="2800" dirty="0" smtClean="0"/>
              <a:t>是基于分布式文件存储的开源数据库系统。 将数据存储为一个文档，数据结构由键值对组成，字段值可以包含其他文档，数组及文档数组。</a:t>
            </a:r>
          </a:p>
          <a:p>
            <a:pPr marL="457200" indent="-457200" algn="just" defTabSz="967105">
              <a:buClr>
                <a:srgbClr val="FF0000"/>
              </a:buClr>
              <a:buFont typeface="Arial" panose="020B0604020202020204" pitchFamily="34" charset="0"/>
              <a:buChar char="•"/>
            </a:pPr>
            <a:r>
              <a:rPr lang="zh-CN" altLang="en-US" sz="2800" dirty="0" smtClean="0"/>
              <a:t> </a:t>
            </a:r>
            <a:r>
              <a:rPr lang="en-US" altLang="zh-CN" sz="2800" dirty="0" smtClean="0"/>
              <a:t>{  name: "</a:t>
            </a:r>
            <a:r>
              <a:rPr lang="en-US" altLang="zh-CN" sz="2800" dirty="0" err="1" smtClean="0"/>
              <a:t>Wangxin</a:t>
            </a:r>
            <a:r>
              <a:rPr lang="en-US" altLang="zh-CN" sz="2800" dirty="0" smtClean="0"/>
              <a:t>",</a:t>
            </a:r>
          </a:p>
          <a:p>
            <a:pPr marL="457200" indent="-457200" algn="just" defTabSz="967105">
              <a:buClr>
                <a:srgbClr val="FF0000"/>
              </a:buClr>
              <a:buFont typeface="Arial" panose="020B0604020202020204" pitchFamily="34" charset="0"/>
              <a:buChar char="•"/>
            </a:pPr>
            <a:r>
              <a:rPr lang="en-US" altLang="zh-CN" sz="2800" dirty="0" smtClean="0"/>
              <a:t>    status: "student"</a:t>
            </a:r>
          </a:p>
          <a:p>
            <a:pPr marL="457200" indent="-457200" algn="just" defTabSz="967105">
              <a:buClr>
                <a:srgbClr val="FF0000"/>
              </a:buClr>
              <a:buFont typeface="Arial" panose="020B0604020202020204" pitchFamily="34" charset="0"/>
              <a:buChar char="•"/>
            </a:pPr>
            <a:r>
              <a:rPr lang="en-US" altLang="zh-CN" sz="2800" dirty="0" smtClean="0"/>
              <a:t>    groups:["course", "experiment"]</a:t>
            </a:r>
          </a:p>
          <a:p>
            <a:pPr marL="457200" indent="-457200" algn="just" defTabSz="967105">
              <a:buClr>
                <a:srgbClr val="FF0000"/>
              </a:buClr>
              <a:buFont typeface="Arial" panose="020B0604020202020204" pitchFamily="34" charset="0"/>
              <a:buChar char="•"/>
            </a:pPr>
            <a:r>
              <a:rPr lang="en-US" altLang="zh-CN" sz="2800" dirty="0" smtClean="0"/>
              <a:t>}</a:t>
            </a:r>
          </a:p>
          <a:p>
            <a:pPr marL="457200" indent="-457200" algn="just" defTabSz="967105">
              <a:buClr>
                <a:srgbClr val="FF0000"/>
              </a:buClr>
              <a:buFont typeface="Arial" panose="020B0604020202020204" pitchFamily="34" charset="0"/>
              <a:buChar char="•"/>
            </a:pPr>
            <a:r>
              <a:rPr lang="zh-CN" altLang="en-US" sz="2800" dirty="0" smtClean="0"/>
              <a:t>每一行的存储格式为 </a:t>
            </a:r>
            <a:r>
              <a:rPr lang="en-US" altLang="zh-CN" sz="2800" dirty="0" smtClean="0"/>
              <a:t>field</a:t>
            </a:r>
            <a:r>
              <a:rPr lang="zh-CN" altLang="en-US" sz="2800" dirty="0" smtClean="0"/>
              <a:t>：</a:t>
            </a:r>
            <a:r>
              <a:rPr lang="en-US" altLang="zh-CN" sz="2800" dirty="0" smtClean="0"/>
              <a:t>value</a:t>
            </a:r>
            <a:r>
              <a:rPr lang="zh-CN" altLang="en-US" sz="2800" dirty="0" smtClean="0"/>
              <a:t>。</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t>每个文档可以匹配所表示实体的数据域。</a:t>
            </a:r>
          </a:p>
          <a:p>
            <a:pPr marL="457200" indent="-457200" algn="just" defTabSz="967105">
              <a:buClr>
                <a:srgbClr val="FF0000"/>
              </a:buClr>
              <a:buFont typeface="Arial" panose="020B0604020202020204" pitchFamily="34" charset="0"/>
              <a:buChar char="•"/>
            </a:pPr>
            <a:r>
              <a:rPr lang="zh-CN" altLang="en-US" sz="2800" dirty="0" smtClean="0"/>
              <a:t>数据关系有两种：引用和嵌入文档。</a:t>
            </a:r>
          </a:p>
          <a:p>
            <a:pPr marL="457200" indent="-457200" algn="just" defTabSz="967105">
              <a:buClr>
                <a:srgbClr val="FF0000"/>
              </a:buClr>
              <a:buFont typeface="Arial" panose="020B0604020202020204" pitchFamily="34" charset="0"/>
              <a:buChar char="•"/>
            </a:pPr>
            <a:r>
              <a:rPr lang="zh-CN" altLang="en-US" sz="2800" dirty="0" smtClean="0"/>
              <a:t>写操作在文档级别是原子性的，没有单个写操作对超过一个文档或者超过一个集合是原子性的。</a:t>
            </a:r>
          </a:p>
          <a:p>
            <a:pPr marL="457200" indent="-457200" algn="just" defTabSz="967105">
              <a:buClr>
                <a:srgbClr val="FF0000"/>
              </a:buClr>
              <a:buFont typeface="Arial" panose="020B0604020202020204" pitchFamily="34" charset="0"/>
              <a:buChar char="•"/>
            </a:pP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err="1" smtClean="0">
                <a:ln>
                  <a:noFill/>
                </a:ln>
                <a:solidFill>
                  <a:srgbClr val="0033CC"/>
                </a:solidFill>
                <a:effectLst/>
                <a:uLnTx/>
                <a:uFillTx/>
                <a:latin typeface="黑体" panose="02010609060101010101" pitchFamily="49" charset="-122"/>
                <a:ea typeface="黑体" panose="02010609060101010101" pitchFamily="49" charset="-122"/>
                <a:cs typeface="+mn-cs"/>
              </a:rPr>
              <a:t>MongDB</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的特点</a:t>
            </a:r>
          </a:p>
        </p:txBody>
      </p:sp>
      <p:sp>
        <p:nvSpPr>
          <p:cNvPr id="11269" name="Rectangle 5"/>
          <p:cNvSpPr/>
          <p:nvPr/>
        </p:nvSpPr>
        <p:spPr>
          <a:xfrm>
            <a:off x="695325" y="1484313"/>
            <a:ext cx="11088688" cy="4003081"/>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模式自由；</a:t>
            </a:r>
          </a:p>
          <a:p>
            <a:pPr marL="457200" indent="-457200" defTabSz="967105">
              <a:buClr>
                <a:srgbClr val="FF0000"/>
              </a:buClr>
              <a:buFont typeface="Arial" panose="020B0604020202020204" pitchFamily="34" charset="0"/>
              <a:buChar char="•"/>
            </a:pPr>
            <a:r>
              <a:rPr lang="zh-CN" altLang="en-US" sz="2800" dirty="0" smtClean="0">
                <a:sym typeface="+mn-ea"/>
              </a:rPr>
              <a:t>支持动态查询；</a:t>
            </a:r>
          </a:p>
          <a:p>
            <a:pPr marL="457200" indent="-457200" defTabSz="967105">
              <a:buClr>
                <a:srgbClr val="FF0000"/>
              </a:buClr>
              <a:buFont typeface="Arial" panose="020B0604020202020204" pitchFamily="34" charset="0"/>
              <a:buChar char="•"/>
            </a:pPr>
            <a:r>
              <a:rPr lang="zh-CN" altLang="en-US" sz="2800" dirty="0" smtClean="0">
                <a:sym typeface="+mn-ea"/>
              </a:rPr>
              <a:t>支持完全索引，包含内部对象；</a:t>
            </a:r>
          </a:p>
          <a:p>
            <a:pPr marL="457200" indent="-457200" defTabSz="967105">
              <a:buClr>
                <a:srgbClr val="FF0000"/>
              </a:buClr>
              <a:buFont typeface="Arial" panose="020B0604020202020204" pitchFamily="34" charset="0"/>
              <a:buChar char="•"/>
            </a:pPr>
            <a:r>
              <a:rPr lang="zh-CN" altLang="en-US" sz="2800" dirty="0" smtClean="0">
                <a:sym typeface="+mn-ea"/>
              </a:rPr>
              <a:t>支持查询；支持复制和故障恢复；</a:t>
            </a:r>
          </a:p>
          <a:p>
            <a:pPr marL="457200" indent="-457200" defTabSz="967105">
              <a:buClr>
                <a:srgbClr val="FF0000"/>
              </a:buClr>
              <a:buFont typeface="Arial" panose="020B0604020202020204" pitchFamily="34" charset="0"/>
              <a:buChar char="•"/>
            </a:pPr>
            <a:r>
              <a:rPr lang="zh-CN" altLang="en-US" sz="2800" dirty="0" smtClean="0">
                <a:sym typeface="+mn-ea"/>
              </a:rPr>
              <a:t>使用高效的二进制数据存储，包括大型对象（如视频等）；</a:t>
            </a:r>
          </a:p>
          <a:p>
            <a:pPr marL="457200" indent="-457200" defTabSz="967105">
              <a:buClr>
                <a:srgbClr val="FF0000"/>
              </a:buClr>
              <a:buFont typeface="Arial" panose="020B0604020202020204" pitchFamily="34" charset="0"/>
              <a:buChar char="•"/>
            </a:pPr>
            <a:r>
              <a:rPr lang="zh-CN" altLang="en-US" sz="2800" dirty="0" smtClean="0">
                <a:sym typeface="+mn-ea"/>
              </a:rPr>
              <a:t>自动处理碎片，以支持云计算层次的扩展性；</a:t>
            </a:r>
          </a:p>
          <a:p>
            <a:pPr marL="457200" indent="-457200" defTabSz="967105">
              <a:buClr>
                <a:srgbClr val="FF0000"/>
              </a:buClr>
              <a:buFont typeface="Arial" panose="020B0604020202020204" pitchFamily="34" charset="0"/>
              <a:buChar char="•"/>
            </a:pPr>
            <a:r>
              <a:rPr lang="zh-CN" altLang="en-US" sz="2800" dirty="0" smtClean="0">
                <a:sym typeface="+mn-ea"/>
              </a:rPr>
              <a:t>支持多种语言；</a:t>
            </a:r>
          </a:p>
          <a:p>
            <a:pPr marL="457200" indent="-457200" defTabSz="967105">
              <a:buClr>
                <a:srgbClr val="FF0000"/>
              </a:buClr>
              <a:buFont typeface="Arial" panose="020B0604020202020204" pitchFamily="34" charset="0"/>
              <a:buChar char="•"/>
            </a:pPr>
            <a:r>
              <a:rPr lang="zh-CN" altLang="en-US" sz="2800" dirty="0" smtClean="0">
                <a:sym typeface="+mn-ea"/>
              </a:rPr>
              <a:t>文件存储格式为</a:t>
            </a:r>
            <a:r>
              <a:rPr lang="en-US" altLang="zh-CN" sz="2800" dirty="0" smtClean="0">
                <a:sym typeface="+mn-ea"/>
              </a:rPr>
              <a:t>BSON</a:t>
            </a:r>
            <a:r>
              <a:rPr lang="zh-CN" altLang="en-US" sz="2800" dirty="0" smtClean="0">
                <a:sym typeface="+mn-ea"/>
              </a:rPr>
              <a:t>（一种</a:t>
            </a:r>
            <a:r>
              <a:rPr lang="en-US" altLang="zh-CN" sz="2800" dirty="0" smtClean="0">
                <a:sym typeface="+mn-ea"/>
              </a:rPr>
              <a:t>JSON</a:t>
            </a:r>
            <a:r>
              <a:rPr lang="zh-CN" altLang="en-US" sz="2800" dirty="0" smtClean="0">
                <a:sym typeface="+mn-ea"/>
              </a:rPr>
              <a:t>的扩展）；</a:t>
            </a:r>
          </a:p>
          <a:p>
            <a:pPr marL="457200" indent="-457200" defTabSz="967105">
              <a:buClr>
                <a:srgbClr val="FF0000"/>
              </a:buClr>
              <a:buFont typeface="Arial" panose="020B0604020202020204" pitchFamily="34" charset="0"/>
              <a:buChar char="•"/>
            </a:pPr>
            <a:r>
              <a:rPr lang="zh-CN" altLang="en-US" sz="2800" dirty="0" smtClean="0">
                <a:sym typeface="+mn-ea"/>
              </a:rPr>
              <a:t>通过网络访问。</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6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11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mongoDB</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的数据模型</a:t>
            </a:r>
          </a:p>
        </p:txBody>
      </p:sp>
      <p:sp>
        <p:nvSpPr>
          <p:cNvPr id="9219" name="Rectangle 3"/>
          <p:cNvSpPr/>
          <p:nvPr/>
        </p:nvSpPr>
        <p:spPr>
          <a:xfrm>
            <a:off x="758825" y="1263650"/>
            <a:ext cx="11339513" cy="313944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基本的概念是文档、集合、数据库。 </a:t>
            </a:r>
          </a:p>
          <a:p>
            <a:pPr marL="457200" indent="-457200" defTabSz="967105">
              <a:buClr>
                <a:srgbClr val="FF0000"/>
              </a:buClr>
              <a:buFont typeface="Arial" panose="020B0604020202020204" pitchFamily="34" charset="0"/>
              <a:buChar char="•"/>
            </a:pPr>
            <a:r>
              <a:rPr lang="zh-CN" altLang="en-US" sz="2800" dirty="0" smtClean="0"/>
              <a:t>文档是</a:t>
            </a:r>
            <a:r>
              <a:rPr lang="en-US" altLang="zh-CN" sz="2800" dirty="0" err="1" smtClean="0"/>
              <a:t>MongoDB</a:t>
            </a:r>
            <a:r>
              <a:rPr lang="zh-CN" altLang="en-US" sz="2800" dirty="0" smtClean="0"/>
              <a:t>中数据的基本单元</a:t>
            </a:r>
          </a:p>
          <a:p>
            <a:pPr marL="457200" indent="-457200" defTabSz="967105">
              <a:buClr>
                <a:srgbClr val="FF0000"/>
              </a:buClr>
              <a:buFont typeface="Arial" panose="020B0604020202020204" pitchFamily="34" charset="0"/>
              <a:buChar char="•"/>
            </a:pPr>
            <a:r>
              <a:rPr lang="zh-CN" altLang="en-US" sz="2800" dirty="0" smtClean="0"/>
              <a:t>集合可以被看作没有模式的表， </a:t>
            </a:r>
          </a:p>
          <a:p>
            <a:pPr marL="457200" indent="-457200" defTabSz="967105">
              <a:buClr>
                <a:srgbClr val="FF0000"/>
              </a:buClr>
              <a:buFont typeface="Arial" panose="020B0604020202020204" pitchFamily="34" charset="0"/>
              <a:buChar char="•"/>
            </a:pPr>
            <a:r>
              <a:rPr lang="zh-CN" altLang="en-US" sz="2800" dirty="0" smtClean="0"/>
              <a:t>每个实例都可容纳多个独立数据库，每个数据库都有自己的集合和权限。</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层次关系：  文档</a:t>
            </a:r>
            <a:r>
              <a:rPr lang="en-US" altLang="zh-CN" sz="2800" dirty="0" smtClean="0"/>
              <a:t>—</a:t>
            </a:r>
            <a:r>
              <a:rPr lang="zh-CN" altLang="en-US" sz="2800" dirty="0" smtClean="0"/>
              <a:t>集合</a:t>
            </a:r>
            <a:r>
              <a:rPr lang="en-US" altLang="zh-CN" sz="2800" dirty="0" smtClean="0"/>
              <a:t>---</a:t>
            </a:r>
            <a:r>
              <a:rPr lang="zh-CN" altLang="en-US" sz="2800" dirty="0" smtClean="0"/>
              <a:t>数据库。</a:t>
            </a:r>
            <a:endParaRPr lang="zh-CN" altLang="en-US" sz="2800" dirty="0"/>
          </a:p>
        </p:txBody>
      </p:sp>
      <p:graphicFrame>
        <p:nvGraphicFramePr>
          <p:cNvPr id="6145" name="Object 1" descr="clipboard/media/image3.wmf"/>
          <p:cNvGraphicFramePr>
            <a:graphicFrameLocks/>
          </p:cNvGraphicFramePr>
          <p:nvPr/>
        </p:nvGraphicFramePr>
        <p:xfrm>
          <a:off x="7386642" y="3166744"/>
          <a:ext cx="3994150" cy="3571875"/>
        </p:xfrm>
        <a:graphic>
          <a:graphicData uri="http://schemas.openxmlformats.org/presentationml/2006/ole">
            <p:oleObj spid="_x0000_s147457" r:id="rId4" imgW="2847619" imgH="2800741" progId="PBrush">
              <p:embed/>
            </p:oleObj>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1. </a:t>
            </a:r>
            <a:r>
              <a:rPr lang="zh-CN" altLang="en-US" sz="2800" dirty="0" smtClean="0">
                <a:solidFill>
                  <a:srgbClr val="0033CC"/>
                </a:solidFill>
                <a:latin typeface="黑体" panose="02010609060101010101" pitchFamily="49" charset="-122"/>
              </a:rPr>
              <a:t>文档</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326833"/>
            <a:ext cx="10901401" cy="3569970"/>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多个键及其关联的值有序地放置在一起就是文档。 文档是一组键值</a:t>
            </a:r>
            <a:r>
              <a:rPr lang="en-US" altLang="zh-CN" sz="2800" dirty="0" smtClean="0"/>
              <a:t>(key-value)</a:t>
            </a:r>
            <a:r>
              <a:rPr lang="zh-CN" altLang="en-US" sz="2800" dirty="0" smtClean="0"/>
              <a:t>对</a:t>
            </a:r>
            <a:r>
              <a:rPr lang="en-US" altLang="zh-CN" sz="2800" dirty="0" smtClean="0"/>
              <a:t>(</a:t>
            </a:r>
            <a:r>
              <a:rPr lang="zh-CN" altLang="en-US" sz="2800" dirty="0" smtClean="0"/>
              <a:t>即</a:t>
            </a:r>
            <a:r>
              <a:rPr lang="en-US" altLang="zh-CN" sz="2800" dirty="0" smtClean="0"/>
              <a:t>BSON)</a:t>
            </a:r>
            <a:r>
              <a:rPr lang="zh-CN" altLang="en-US" sz="2800" dirty="0" smtClean="0"/>
              <a:t>。</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文档不需要设置相同的字段，相同的字段不需要相同的数据类型。 </a:t>
            </a:r>
          </a:p>
          <a:p>
            <a:pPr marL="457200" indent="-457200" defTabSz="967105">
              <a:buClr>
                <a:srgbClr val="FF0000"/>
              </a:buClr>
              <a:buFont typeface="Arial" panose="020B0604020202020204" pitchFamily="34" charset="0"/>
              <a:buChar char="•"/>
            </a:pPr>
            <a:r>
              <a:rPr lang="zh-CN" altLang="en-US" sz="2800" dirty="0" smtClean="0"/>
              <a:t>一个文档包含一组字段，每一个字段都是一个</a:t>
            </a:r>
            <a:r>
              <a:rPr lang="en-US" altLang="zh-CN" sz="2800" dirty="0" smtClean="0"/>
              <a:t>key/value</a:t>
            </a:r>
            <a:r>
              <a:rPr lang="zh-CN" altLang="en-US" sz="2800" dirty="0" smtClean="0"/>
              <a:t>对， 其中</a:t>
            </a:r>
            <a:r>
              <a:rPr lang="en-US" altLang="zh-CN" sz="2800" dirty="0" smtClean="0"/>
              <a:t>key</a:t>
            </a:r>
            <a:r>
              <a:rPr lang="zh-CN" altLang="en-US" sz="2800" dirty="0" smtClean="0"/>
              <a:t>必须为字符串类型， </a:t>
            </a:r>
            <a:r>
              <a:rPr lang="en-US" altLang="zh-CN" sz="2800" dirty="0" smtClean="0"/>
              <a:t>value</a:t>
            </a:r>
            <a:r>
              <a:rPr lang="zh-CN" altLang="en-US" sz="2800" dirty="0" smtClean="0"/>
              <a:t>包含</a:t>
            </a:r>
            <a:r>
              <a:rPr lang="en-US" altLang="zh-CN" sz="2800" dirty="0" smtClean="0"/>
              <a:t>string</a:t>
            </a:r>
            <a:r>
              <a:rPr lang="zh-CN" altLang="en-US" sz="2800" dirty="0" smtClean="0"/>
              <a:t>，</a:t>
            </a:r>
            <a:r>
              <a:rPr lang="en-US" altLang="zh-CN" sz="2800" dirty="0" err="1" smtClean="0"/>
              <a:t>int</a:t>
            </a:r>
            <a:r>
              <a:rPr lang="zh-CN" altLang="en-US" sz="2800" dirty="0" smtClean="0"/>
              <a:t>，</a:t>
            </a:r>
            <a:r>
              <a:rPr lang="en-US" altLang="zh-CN" sz="2800" dirty="0" smtClean="0"/>
              <a:t>float</a:t>
            </a:r>
            <a:r>
              <a:rPr lang="zh-CN" altLang="en-US" sz="2800" dirty="0" smtClean="0"/>
              <a:t>，</a:t>
            </a:r>
            <a:r>
              <a:rPr lang="en-US" altLang="zh-CN" sz="2800" dirty="0" smtClean="0"/>
              <a:t>timestamp</a:t>
            </a:r>
            <a:r>
              <a:rPr lang="zh-CN" altLang="en-US" sz="2800" dirty="0" smtClean="0"/>
              <a:t>，</a:t>
            </a:r>
            <a:r>
              <a:rPr lang="en-US" altLang="zh-CN" sz="2800" dirty="0" smtClean="0"/>
              <a:t>binary </a:t>
            </a:r>
            <a:r>
              <a:rPr lang="zh-CN" altLang="en-US" sz="2800" dirty="0" smtClean="0"/>
              <a:t>等类型， 或一个文档， 或数组类型</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800" y="561975"/>
            <a:ext cx="11055773" cy="5657850"/>
          </a:xfrm>
        </p:spPr>
        <p:txBody>
          <a:bodyPr>
            <a:normAutofit/>
          </a:bodyPr>
          <a:lstStyle/>
          <a:p>
            <a:pPr marL="0" indent="0">
              <a:buNone/>
            </a:pPr>
            <a:r>
              <a:rPr lang="zh-CN" altLang="en-US" sz="2400" dirty="0" smtClean="0">
                <a:solidFill>
                  <a:schemeClr val="accent4">
                    <a:lumMod val="50000"/>
                  </a:schemeClr>
                </a:solidFill>
                <a:latin typeface="+mj-lt"/>
                <a:ea typeface="仿宋" charset="0"/>
                <a:sym typeface="+mn-ea"/>
              </a:rPr>
              <a:t>在上面提到的“三高”需求面前，关系数据库遇到了难以克服的障碍，而对于     web2.0网站来说，关系数据库的很多主要特性却往往无用武之地，例如：</a:t>
            </a:r>
            <a:endParaRPr lang="zh-CN" altLang="en-US" sz="2400" dirty="0" smtClean="0">
              <a:solidFill>
                <a:schemeClr val="accent4">
                  <a:lumMod val="50000"/>
                </a:schemeClr>
              </a:solidFill>
              <a:latin typeface="+mj-lt"/>
              <a:ea typeface="仿宋" charset="0"/>
            </a:endParaRPr>
          </a:p>
          <a:p>
            <a:pPr marL="0" indent="0">
              <a:buNone/>
            </a:pPr>
            <a:r>
              <a:rPr lang="en-US" altLang="zh-CN" sz="2400" dirty="0" smtClean="0">
                <a:solidFill>
                  <a:schemeClr val="accent4">
                    <a:lumMod val="50000"/>
                  </a:schemeClr>
                </a:solidFill>
                <a:latin typeface="+mj-lt"/>
                <a:ea typeface="仿宋" charset="0"/>
              </a:rPr>
              <a:t>1</a:t>
            </a:r>
            <a:r>
              <a:rPr lang="zh-CN" altLang="en-US" sz="2400" dirty="0" smtClean="0">
                <a:solidFill>
                  <a:schemeClr val="accent4">
                    <a:lumMod val="50000"/>
                  </a:schemeClr>
                </a:solidFill>
                <a:latin typeface="+mj-lt"/>
                <a:ea typeface="仿宋" charset="0"/>
              </a:rPr>
              <a:t>、数据库事务一致性需求很多web实时系统并不要求严格的数据库事务，对读一致性的要求很低，有些场合对写一致性要求也不高。因此数据库事务管理成了数据库高负载下一个沉重的负担；</a:t>
            </a:r>
          </a:p>
          <a:p>
            <a:pPr marL="0" indent="0">
              <a:buNone/>
            </a:pPr>
            <a:r>
              <a:rPr lang="zh-CN" altLang="en-US" sz="2400" dirty="0" smtClean="0">
                <a:solidFill>
                  <a:schemeClr val="accent4">
                    <a:lumMod val="50000"/>
                  </a:schemeClr>
                </a:solidFill>
                <a:latin typeface="+mj-lt"/>
                <a:ea typeface="仿宋" charset="0"/>
              </a:rPr>
              <a:t>2、数据库的写实时性和读实时性需求对关系数据库来说，插入一条数据之后立刻查询，是肯定可以读出来这条数据的，但是对于很多web应用来说，并不要求这么高的实时性。</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文档中值的数据类型</a:t>
            </a:r>
            <a:endParaRPr lang="zh-CN" altLang="en-US" sz="2800" dirty="0">
              <a:solidFill>
                <a:srgbClr val="0033CC"/>
              </a:solidFill>
              <a:latin typeface="黑体" panose="02010609060101010101" pitchFamily="49" charset="-122"/>
            </a:endParaRPr>
          </a:p>
        </p:txBody>
      </p:sp>
      <p:sp>
        <p:nvSpPr>
          <p:cNvPr id="13316" name="Rectangle 4"/>
          <p:cNvSpPr/>
          <p:nvPr/>
        </p:nvSpPr>
        <p:spPr>
          <a:xfrm>
            <a:off x="380187" y="987424"/>
            <a:ext cx="11811813" cy="5960026"/>
          </a:xfrm>
          <a:prstGeom prst="rect">
            <a:avLst/>
          </a:prstGeom>
          <a:noFill/>
          <a:ln w="9525">
            <a:noFill/>
          </a:ln>
        </p:spPr>
        <p:txBody>
          <a:bodyPr wrap="square"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en-US" altLang="zh-CN" sz="2800" dirty="0" smtClean="0"/>
              <a:t>1)String</a:t>
            </a:r>
            <a:r>
              <a:rPr lang="zh-CN" altLang="en-US" sz="2800" dirty="0" smtClean="0"/>
              <a:t>字符串。</a:t>
            </a:r>
            <a:r>
              <a:rPr lang="en-US" altLang="zh-CN" sz="2800" dirty="0" smtClean="0"/>
              <a:t>2)Integer</a:t>
            </a:r>
            <a:r>
              <a:rPr lang="zh-CN" altLang="en-US" sz="2800" dirty="0" smtClean="0"/>
              <a:t>整型数值。</a:t>
            </a:r>
            <a:r>
              <a:rPr lang="en-US" altLang="zh-CN" sz="2800" dirty="0" smtClean="0"/>
              <a:t>3)Boolean	</a:t>
            </a:r>
            <a:r>
              <a:rPr lang="zh-CN" altLang="en-US" sz="2800" dirty="0" smtClean="0"/>
              <a:t>布尔值。</a:t>
            </a:r>
          </a:p>
          <a:p>
            <a:pPr marL="457200" indent="-457200" algn="just" defTabSz="967105">
              <a:lnSpc>
                <a:spcPts val="3500"/>
              </a:lnSpc>
              <a:buClr>
                <a:srgbClr val="FF0000"/>
              </a:buClr>
              <a:buFont typeface="Arial" panose="020B0604020202020204" pitchFamily="34" charset="0"/>
              <a:buChar char="•"/>
            </a:pPr>
            <a:r>
              <a:rPr lang="en-US" altLang="zh-CN" sz="2800" dirty="0" smtClean="0"/>
              <a:t>4) Double	</a:t>
            </a:r>
            <a:r>
              <a:rPr lang="zh-CN" altLang="en-US" sz="2800" dirty="0" smtClean="0"/>
              <a:t>双精度浮点值。</a:t>
            </a:r>
          </a:p>
          <a:p>
            <a:pPr marL="457200" indent="-457200" algn="just" defTabSz="967105">
              <a:lnSpc>
                <a:spcPts val="3500"/>
              </a:lnSpc>
              <a:buClr>
                <a:srgbClr val="FF0000"/>
              </a:buClr>
              <a:buFont typeface="Arial" panose="020B0604020202020204" pitchFamily="34" charset="0"/>
              <a:buChar char="•"/>
            </a:pPr>
            <a:r>
              <a:rPr lang="en-US" altLang="zh-CN" sz="2800" dirty="0" smtClean="0"/>
              <a:t>5) Min/Max keys BSON</a:t>
            </a:r>
            <a:r>
              <a:rPr lang="zh-CN" altLang="en-US" sz="2800" dirty="0" smtClean="0"/>
              <a:t>元素的最低值和最高值相对比。</a:t>
            </a:r>
          </a:p>
          <a:p>
            <a:pPr marL="457200" indent="-457200" algn="just" defTabSz="967105">
              <a:lnSpc>
                <a:spcPts val="3500"/>
              </a:lnSpc>
              <a:buClr>
                <a:srgbClr val="FF0000"/>
              </a:buClr>
              <a:buFont typeface="Arial" panose="020B0604020202020204" pitchFamily="34" charset="0"/>
              <a:buChar char="•"/>
            </a:pPr>
            <a:r>
              <a:rPr lang="en-US" altLang="zh-CN" sz="2800" dirty="0" smtClean="0"/>
              <a:t>6) Array</a:t>
            </a:r>
            <a:r>
              <a:rPr lang="zh-CN" altLang="en-US" sz="2800" dirty="0" smtClean="0"/>
              <a:t>数组或列表或多个值存储为一个键。</a:t>
            </a:r>
          </a:p>
          <a:p>
            <a:pPr marL="457200" indent="-457200" algn="just" defTabSz="967105">
              <a:lnSpc>
                <a:spcPts val="3500"/>
              </a:lnSpc>
              <a:buClr>
                <a:srgbClr val="FF0000"/>
              </a:buClr>
              <a:buFont typeface="Arial" panose="020B0604020202020204" pitchFamily="34" charset="0"/>
              <a:buChar char="•"/>
            </a:pPr>
            <a:r>
              <a:rPr lang="en-US" altLang="zh-CN" sz="2800" dirty="0" smtClean="0"/>
              <a:t>7) Timestamp	</a:t>
            </a:r>
            <a:r>
              <a:rPr lang="zh-CN" altLang="en-US" sz="2800" dirty="0" smtClean="0"/>
              <a:t>时间戳。</a:t>
            </a:r>
          </a:p>
          <a:p>
            <a:pPr marL="457200" indent="-457200" algn="just" defTabSz="967105">
              <a:lnSpc>
                <a:spcPts val="3500"/>
              </a:lnSpc>
              <a:buClr>
                <a:srgbClr val="FF0000"/>
              </a:buClr>
              <a:buFont typeface="Arial" panose="020B0604020202020204" pitchFamily="34" charset="0"/>
              <a:buChar char="•"/>
            </a:pPr>
            <a:r>
              <a:rPr lang="en-US" altLang="zh-CN" sz="2800" dirty="0" smtClean="0"/>
              <a:t>8) Object</a:t>
            </a:r>
            <a:r>
              <a:rPr lang="zh-CN" altLang="en-US" sz="2800" dirty="0" smtClean="0"/>
              <a:t>用于内嵌文档。</a:t>
            </a:r>
          </a:p>
          <a:p>
            <a:pPr marL="457200" indent="-457200" algn="just" defTabSz="967105">
              <a:lnSpc>
                <a:spcPts val="3500"/>
              </a:lnSpc>
              <a:buClr>
                <a:srgbClr val="FF0000"/>
              </a:buClr>
              <a:buFont typeface="Arial" panose="020B0604020202020204" pitchFamily="34" charset="0"/>
              <a:buChar char="•"/>
            </a:pPr>
            <a:r>
              <a:rPr lang="en-US" altLang="zh-CN" sz="2800" dirty="0" smtClean="0"/>
              <a:t>9) Null	</a:t>
            </a:r>
            <a:r>
              <a:rPr lang="zh-CN" altLang="en-US" sz="2800" dirty="0" smtClean="0"/>
              <a:t>用于创建空值。</a:t>
            </a:r>
          </a:p>
          <a:p>
            <a:pPr marL="457200" indent="-457200" algn="just" defTabSz="967105">
              <a:lnSpc>
                <a:spcPts val="3500"/>
              </a:lnSpc>
              <a:buClr>
                <a:srgbClr val="FF0000"/>
              </a:buClr>
              <a:buFont typeface="Arial" panose="020B0604020202020204" pitchFamily="34" charset="0"/>
              <a:buChar char="•"/>
            </a:pPr>
            <a:r>
              <a:rPr lang="en-US" altLang="zh-CN" sz="2800" dirty="0" smtClean="0"/>
              <a:t>10) Symbol</a:t>
            </a:r>
            <a:r>
              <a:rPr lang="zh-CN" altLang="en-US" sz="2800" dirty="0" smtClean="0"/>
              <a:t>符号，基本上等同于字符串类型，</a:t>
            </a:r>
          </a:p>
          <a:p>
            <a:pPr marL="457200" indent="-457200" algn="just" defTabSz="967105">
              <a:lnSpc>
                <a:spcPts val="3500"/>
              </a:lnSpc>
              <a:buClr>
                <a:srgbClr val="FF0000"/>
              </a:buClr>
              <a:buFont typeface="Arial" panose="020B0604020202020204" pitchFamily="34" charset="0"/>
              <a:buChar char="•"/>
            </a:pPr>
            <a:r>
              <a:rPr lang="en-US" altLang="zh-CN" sz="2800" dirty="0" smtClean="0"/>
              <a:t>11) Date</a:t>
            </a:r>
            <a:r>
              <a:rPr lang="zh-CN" altLang="en-US" sz="2800" dirty="0" smtClean="0"/>
              <a:t>日期时间</a:t>
            </a:r>
          </a:p>
          <a:p>
            <a:pPr marL="457200" indent="-457200" algn="just" defTabSz="967105">
              <a:lnSpc>
                <a:spcPts val="3500"/>
              </a:lnSpc>
              <a:buClr>
                <a:srgbClr val="FF0000"/>
              </a:buClr>
              <a:buFont typeface="Arial" panose="020B0604020202020204" pitchFamily="34" charset="0"/>
              <a:buChar char="•"/>
            </a:pPr>
            <a:r>
              <a:rPr lang="en-US" altLang="zh-CN" sz="2800" dirty="0" smtClean="0"/>
              <a:t>12) Object ID	</a:t>
            </a:r>
            <a:r>
              <a:rPr lang="zh-CN" altLang="en-US" sz="2800" dirty="0" smtClean="0"/>
              <a:t>对象 </a:t>
            </a:r>
            <a:r>
              <a:rPr lang="en-US" altLang="zh-CN" sz="2800" dirty="0" smtClean="0"/>
              <a:t>ID, </a:t>
            </a:r>
            <a:r>
              <a:rPr lang="zh-CN" altLang="en-US" sz="2800" dirty="0" smtClean="0"/>
              <a:t>类似唯一主键，用来生成和排序，</a:t>
            </a:r>
          </a:p>
          <a:p>
            <a:pPr marL="457200" indent="-457200" algn="just" defTabSz="967105">
              <a:lnSpc>
                <a:spcPts val="3500"/>
              </a:lnSpc>
              <a:buClr>
                <a:srgbClr val="FF0000"/>
              </a:buClr>
              <a:buFont typeface="Arial" panose="020B0604020202020204" pitchFamily="34" charset="0"/>
              <a:buChar char="•"/>
            </a:pPr>
            <a:r>
              <a:rPr lang="en-US" altLang="zh-CN" sz="2800" dirty="0" smtClean="0"/>
              <a:t>13) Binary Data</a:t>
            </a:r>
            <a:r>
              <a:rPr lang="zh-CN" altLang="en-US" sz="2800" dirty="0" smtClean="0"/>
              <a:t>二进制数据。</a:t>
            </a:r>
          </a:p>
          <a:p>
            <a:pPr marL="457200" indent="-457200" algn="just" defTabSz="967105">
              <a:lnSpc>
                <a:spcPts val="3500"/>
              </a:lnSpc>
              <a:buClr>
                <a:srgbClr val="FF0000"/>
              </a:buClr>
              <a:buFont typeface="Arial" panose="020B0604020202020204" pitchFamily="34" charset="0"/>
              <a:buChar char="•"/>
            </a:pPr>
            <a:r>
              <a:rPr lang="en-US" altLang="zh-CN" sz="2800" dirty="0" smtClean="0"/>
              <a:t>14) Code</a:t>
            </a:r>
            <a:r>
              <a:rPr lang="zh-CN" altLang="en-US" sz="2800" dirty="0" smtClean="0"/>
              <a:t>代码类型。用于在文档中存储 </a:t>
            </a:r>
            <a:r>
              <a:rPr lang="en-US" altLang="zh-CN" sz="2800" dirty="0" smtClean="0"/>
              <a:t>JavaScript </a:t>
            </a:r>
            <a:r>
              <a:rPr lang="zh-CN" altLang="en-US" sz="2800" dirty="0" smtClean="0"/>
              <a:t>代码。</a:t>
            </a:r>
          </a:p>
          <a:p>
            <a:pPr marL="457200" indent="-457200" algn="just" defTabSz="967105">
              <a:lnSpc>
                <a:spcPts val="3500"/>
              </a:lnSpc>
              <a:buClr>
                <a:srgbClr val="FF0000"/>
              </a:buClr>
              <a:buFont typeface="Arial" panose="020B0604020202020204" pitchFamily="34" charset="0"/>
              <a:buChar char="•"/>
            </a:pPr>
            <a:r>
              <a:rPr lang="en-US" altLang="zh-CN" sz="2800" dirty="0" smtClean="0"/>
              <a:t>15) Regular expression	</a:t>
            </a:r>
            <a:r>
              <a:rPr lang="zh-CN" altLang="en-US" sz="2800" dirty="0" smtClean="0"/>
              <a:t>正则表达式类型。</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31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31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3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单值文档、多值文档</a:t>
            </a:r>
          </a:p>
        </p:txBody>
      </p:sp>
      <p:sp>
        <p:nvSpPr>
          <p:cNvPr id="11269" name="Rectangle 5"/>
          <p:cNvSpPr/>
          <p:nvPr/>
        </p:nvSpPr>
        <p:spPr>
          <a:xfrm>
            <a:off x="695324" y="1484313"/>
            <a:ext cx="10258459" cy="447294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单键值文档</a:t>
            </a:r>
            <a:r>
              <a:rPr lang="en-US" altLang="zh-CN" sz="2800" dirty="0" smtClean="0"/>
              <a:t>{“</a:t>
            </a:r>
            <a:r>
              <a:rPr lang="en-US" altLang="zh-CN" sz="2800" dirty="0" err="1" smtClean="0"/>
              <a:t>userName</a:t>
            </a:r>
            <a:r>
              <a:rPr lang="en-US" altLang="zh-CN" sz="2800" dirty="0" smtClean="0"/>
              <a:t>”</a:t>
            </a:r>
            <a:r>
              <a:rPr lang="zh-CN" altLang="en-US" sz="2800" dirty="0" smtClean="0"/>
              <a:t>：“</a:t>
            </a:r>
            <a:r>
              <a:rPr lang="en-US" altLang="zh-CN" sz="2800" dirty="0" smtClean="0"/>
              <a:t>BBS11”}</a:t>
            </a:r>
            <a:r>
              <a:rPr lang="zh-CN" altLang="en-US" sz="2800" dirty="0" smtClean="0"/>
              <a:t>， </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多键值文档</a:t>
            </a:r>
            <a:r>
              <a:rPr lang="en-US" altLang="zh-CN" sz="2800" dirty="0" smtClean="0"/>
              <a:t>{ "_id" : </a:t>
            </a:r>
            <a:r>
              <a:rPr lang="en-US" altLang="zh-CN" sz="2800" dirty="0" err="1" smtClean="0"/>
              <a:t>ObjectId</a:t>
            </a:r>
            <a:r>
              <a:rPr lang="en-US" altLang="zh-CN" sz="2800" dirty="0" smtClean="0"/>
              <a:t>("580dfe72729"),  "name" :  "test", "add": "china" }</a:t>
            </a:r>
            <a:r>
              <a:rPr lang="zh-CN" altLang="en-US" sz="2800" dirty="0" smtClean="0"/>
              <a:t>，文档中的键</a:t>
            </a:r>
            <a:r>
              <a:rPr lang="en-US" altLang="zh-CN" sz="2800" dirty="0" smtClean="0"/>
              <a:t>/</a:t>
            </a:r>
            <a:r>
              <a:rPr lang="zh-CN" altLang="en-US" sz="2800" dirty="0" smtClean="0"/>
              <a:t>值对是有序的。</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文档中的值可以是在双引号里面的字符串，还可以是其他几种数据类型（甚至可以是整个嵌入的文档</a:t>
            </a:r>
            <a:r>
              <a:rPr lang="en-US" altLang="zh-CN" sz="2800" dirty="0" smtClean="0"/>
              <a:t>)</a:t>
            </a:r>
            <a:r>
              <a:rPr lang="zh-CN" altLang="en-US" sz="2800" dirty="0" smtClean="0"/>
              <a:t>。</a:t>
            </a:r>
          </a:p>
          <a:p>
            <a:pPr marL="457200" indent="-457200" defTabSz="967105" eaLnBrk="1" hangingPunct="1">
              <a:lnSpc>
                <a:spcPts val="4240"/>
              </a:lnSpc>
              <a:buClr>
                <a:srgbClr val="FF0000"/>
              </a:buClr>
              <a:buFont typeface="Arial" panose="020B0604020202020204" pitchFamily="34" charset="0"/>
              <a:buChar char="•"/>
            </a:pPr>
            <a:r>
              <a:rPr lang="en-US" altLang="zh-CN" sz="2800" dirty="0" err="1" smtClean="0"/>
              <a:t>MongoDB</a:t>
            </a:r>
            <a:r>
              <a:rPr lang="zh-CN" altLang="en-US" sz="2800" dirty="0" smtClean="0"/>
              <a:t>文档不能有重复的键。文档的键是字符串。文档中的值不仅可以是字符串，也可以是其他数据类型（或者嵌入其他文档）</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2.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集合</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collection</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162425"/>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smtClean="0"/>
              <a:t>把一组相关的文档放到一起组成了集合</a:t>
            </a:r>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集合是模式自由的，一个集合里面的文档可以是各式各样的。例如：下面的两个文档可以出现在同一集合中。</a:t>
            </a:r>
          </a:p>
          <a:p>
            <a:pPr defTabSz="967105">
              <a:lnSpc>
                <a:spcPts val="3500"/>
              </a:lnSpc>
              <a:buClr>
                <a:srgbClr val="FF0000"/>
              </a:buClr>
              <a:buFont typeface="Arial" panose="020B0604020202020204" pitchFamily="34" charset="0"/>
              <a:buChar char="•"/>
            </a:pPr>
            <a:r>
              <a:rPr lang="en-US" altLang="zh-CN" sz="2800" dirty="0" smtClean="0"/>
              <a:t>{“name”:”</a:t>
            </a:r>
            <a:r>
              <a:rPr lang="en-US" altLang="zh-CN" sz="2800" dirty="0" err="1" smtClean="0"/>
              <a:t>arthur</a:t>
            </a:r>
            <a:r>
              <a:rPr lang="en-US" altLang="zh-CN" sz="2800" dirty="0" smtClean="0"/>
              <a:t>”}</a:t>
            </a:r>
          </a:p>
          <a:p>
            <a:pPr defTabSz="967105">
              <a:lnSpc>
                <a:spcPts val="3500"/>
              </a:lnSpc>
              <a:buClr>
                <a:srgbClr val="FF0000"/>
              </a:buClr>
              <a:buFont typeface="Arial" panose="020B0604020202020204" pitchFamily="34" charset="0"/>
              <a:buChar char="•"/>
            </a:pPr>
            <a:r>
              <a:rPr lang="en-US" altLang="zh-CN" sz="2800" dirty="0" smtClean="0"/>
              <a:t>{“name”:”</a:t>
            </a:r>
            <a:r>
              <a:rPr lang="en-US" altLang="zh-CN" sz="2800" dirty="0" err="1" smtClean="0"/>
              <a:t>arthur”,”sex</a:t>
            </a:r>
            <a:r>
              <a:rPr lang="en-US" altLang="zh-CN" sz="2800" dirty="0" smtClean="0"/>
              <a:t>”:”male”}</a:t>
            </a:r>
          </a:p>
          <a:p>
            <a:pPr defTabSz="967105">
              <a:lnSpc>
                <a:spcPts val="3500"/>
              </a:lnSpc>
              <a:buClr>
                <a:srgbClr val="FF0000"/>
              </a:buClr>
              <a:buFont typeface="Arial" panose="020B0604020202020204" pitchFamily="34" charset="0"/>
              <a:buChar char="•"/>
            </a:pPr>
            <a:endParaRPr lang="en-US" altLang="zh-CN" sz="2800" dirty="0" smtClean="0"/>
          </a:p>
          <a:p>
            <a:pPr defTabSz="967105">
              <a:lnSpc>
                <a:spcPts val="3500"/>
              </a:lnSpc>
              <a:buClr>
                <a:srgbClr val="FF0000"/>
              </a:buClr>
              <a:buFont typeface="Arial" panose="020B0604020202020204" pitchFamily="34" charset="0"/>
              <a:buChar char="•"/>
            </a:pPr>
            <a:r>
              <a:rPr lang="en-US" altLang="zh-CN" sz="2800" dirty="0" err="1" smtClean="0"/>
              <a:t>MongoDB</a:t>
            </a:r>
            <a:r>
              <a:rPr lang="zh-CN" altLang="en-US" sz="2800" dirty="0" smtClean="0"/>
              <a:t>提供了一些特殊功能的集合，例如：</a:t>
            </a:r>
            <a:r>
              <a:rPr lang="en-US" altLang="zh-CN" sz="2800" dirty="0" smtClean="0"/>
              <a:t>capped collection</a:t>
            </a:r>
            <a:r>
              <a:rPr lang="zh-CN" altLang="en-US" sz="2800" dirty="0" smtClean="0"/>
              <a:t>、</a:t>
            </a:r>
            <a:r>
              <a:rPr lang="en-US" altLang="zh-CN" sz="2800" dirty="0" err="1" smtClean="0"/>
              <a:t>system.indexes</a:t>
            </a:r>
            <a:r>
              <a:rPr lang="zh-CN" altLang="en-US" sz="2800" dirty="0" smtClean="0"/>
              <a:t>、</a:t>
            </a:r>
            <a:r>
              <a:rPr lang="en-US" altLang="zh-CN" sz="2800" dirty="0" err="1" smtClean="0"/>
              <a:t>system.namespaces</a:t>
            </a:r>
            <a:r>
              <a:rPr lang="zh-CN" altLang="en-US" sz="2800" dirty="0" smtClean="0"/>
              <a:t>等。</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元数据的集合</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collection</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00113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元数据是定义数据的数据， 数据库的信息是存储在集合中。</a:t>
            </a: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名字空间 </a:t>
            </a:r>
            <a:r>
              <a:rPr lang="en-US" altLang="zh-CN" sz="2800" dirty="0" smtClean="0">
                <a:sym typeface="+mn-ea"/>
              </a:rPr>
              <a:t>&lt;</a:t>
            </a:r>
            <a:r>
              <a:rPr lang="en-US" altLang="zh-CN" sz="2800" dirty="0" err="1" smtClean="0">
                <a:sym typeface="+mn-ea"/>
              </a:rPr>
              <a:t>dbname</a:t>
            </a:r>
            <a:r>
              <a:rPr lang="en-US" altLang="zh-CN" sz="2800" dirty="0" smtClean="0">
                <a:sym typeface="+mn-ea"/>
              </a:rPr>
              <a:t>&gt;.system.* </a:t>
            </a:r>
            <a:r>
              <a:rPr lang="zh-CN" altLang="en-US" sz="2800" dirty="0" smtClean="0">
                <a:sym typeface="+mn-ea"/>
              </a:rPr>
              <a:t>是包含多种系统信息的特殊集合</a:t>
            </a:r>
            <a:r>
              <a:rPr lang="en-US" altLang="zh-CN" sz="2800" dirty="0" smtClean="0">
                <a:sym typeface="+mn-ea"/>
              </a:rPr>
              <a:t>(Collection)</a:t>
            </a:r>
            <a:r>
              <a:rPr lang="zh-CN" altLang="en-US" sz="2800" dirty="0" smtClean="0">
                <a:sym typeface="+mn-ea"/>
              </a:rPr>
              <a:t>，</a:t>
            </a:r>
          </a:p>
          <a:p>
            <a:pPr marL="457200" indent="-457200" defTabSz="967105">
              <a:buClr>
                <a:srgbClr val="FF0000"/>
              </a:buClr>
              <a:buFont typeface="Arial" panose="020B0604020202020204" pitchFamily="34" charset="0"/>
              <a:buChar char="•"/>
            </a:pPr>
            <a:r>
              <a:rPr lang="en-US" altLang="zh-CN" sz="2800" dirty="0" err="1" smtClean="0">
                <a:sym typeface="+mn-ea"/>
              </a:rPr>
              <a:t>dbname.system.namespaces</a:t>
            </a:r>
            <a:r>
              <a:rPr lang="zh-CN" altLang="en-US" sz="2800" dirty="0" smtClean="0">
                <a:sym typeface="+mn-ea"/>
              </a:rPr>
              <a:t>数据库中所有名字空间；</a:t>
            </a:r>
          </a:p>
          <a:p>
            <a:pPr marL="457200" indent="-457200" defTabSz="967105">
              <a:buClr>
                <a:srgbClr val="FF0000"/>
              </a:buClr>
              <a:buFont typeface="Arial" panose="020B0604020202020204" pitchFamily="34" charset="0"/>
              <a:buChar char="•"/>
            </a:pPr>
            <a:r>
              <a:rPr lang="en-US" altLang="zh-CN" sz="2800" dirty="0" err="1" smtClean="0">
                <a:sym typeface="+mn-ea"/>
              </a:rPr>
              <a:t>dbname.system.indexes</a:t>
            </a:r>
            <a:r>
              <a:rPr lang="zh-CN" altLang="en-US" sz="2800" dirty="0" smtClean="0">
                <a:sym typeface="+mn-ea"/>
              </a:rPr>
              <a:t>所有索引；</a:t>
            </a:r>
          </a:p>
          <a:p>
            <a:pPr marL="457200" indent="-457200" defTabSz="967105">
              <a:buClr>
                <a:srgbClr val="FF0000"/>
              </a:buClr>
              <a:buFont typeface="Arial" panose="020B0604020202020204" pitchFamily="34" charset="0"/>
              <a:buChar char="•"/>
            </a:pPr>
            <a:r>
              <a:rPr lang="en-US" altLang="zh-CN" sz="2800" dirty="0" err="1" smtClean="0">
                <a:sym typeface="+mn-ea"/>
              </a:rPr>
              <a:t>dbname.system.profile</a:t>
            </a:r>
            <a:r>
              <a:rPr lang="zh-CN" altLang="en-US" sz="2800" dirty="0" smtClean="0">
                <a:sym typeface="+mn-ea"/>
              </a:rPr>
              <a:t>数据库概要</a:t>
            </a:r>
            <a:r>
              <a:rPr lang="en-US" altLang="zh-CN" sz="2800" dirty="0" smtClean="0">
                <a:sym typeface="+mn-ea"/>
              </a:rPr>
              <a:t>(profile)</a:t>
            </a:r>
            <a:r>
              <a:rPr lang="zh-CN" altLang="en-US" sz="2800" dirty="0" smtClean="0">
                <a:sym typeface="+mn-ea"/>
              </a:rPr>
              <a:t>信息</a:t>
            </a:r>
          </a:p>
          <a:p>
            <a:pPr marL="457200" indent="-457200" defTabSz="967105">
              <a:buClr>
                <a:srgbClr val="FF0000"/>
              </a:buClr>
              <a:buFont typeface="Arial" panose="020B0604020202020204" pitchFamily="34" charset="0"/>
              <a:buChar char="•"/>
            </a:pPr>
            <a:r>
              <a:rPr lang="en-US" altLang="zh-CN" sz="2800" dirty="0" err="1" smtClean="0">
                <a:sym typeface="+mn-ea"/>
              </a:rPr>
              <a:t>dbname.system.users</a:t>
            </a:r>
            <a:r>
              <a:rPr lang="zh-CN" altLang="en-US" sz="2800" dirty="0" smtClean="0">
                <a:sym typeface="+mn-ea"/>
              </a:rPr>
              <a:t>数据库的用户；</a:t>
            </a:r>
          </a:p>
          <a:p>
            <a:pPr marL="457200" indent="-457200" defTabSz="967105">
              <a:buClr>
                <a:srgbClr val="FF0000"/>
              </a:buClr>
              <a:buFont typeface="Arial" panose="020B0604020202020204" pitchFamily="34" charset="0"/>
              <a:buChar char="•"/>
            </a:pPr>
            <a:r>
              <a:rPr lang="en-US" altLang="zh-CN" sz="2800" dirty="0" err="1" smtClean="0">
                <a:sym typeface="+mn-ea"/>
              </a:rPr>
              <a:t>dbname.local.sources</a:t>
            </a:r>
            <a:r>
              <a:rPr lang="zh-CN" altLang="en-US" sz="2800" dirty="0" smtClean="0">
                <a:sym typeface="+mn-ea"/>
              </a:rPr>
              <a:t>复制对端（</a:t>
            </a:r>
            <a:r>
              <a:rPr lang="en-US" altLang="zh-CN" sz="2800" dirty="0" smtClean="0">
                <a:sym typeface="+mn-ea"/>
              </a:rPr>
              <a:t>slave</a:t>
            </a:r>
            <a:r>
              <a:rPr lang="zh-CN" altLang="en-US" sz="2800" dirty="0" smtClean="0">
                <a:sym typeface="+mn-ea"/>
              </a:rPr>
              <a:t>）的服务器信息和状态。</a:t>
            </a:r>
            <a:endParaRPr lang="zh-CN" altLang="en-US" sz="2800" dirty="0">
              <a:sym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数据库</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database</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5060315"/>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smtClean="0"/>
              <a:t>多个文档组成集合，数据库由多个集合组成</a:t>
            </a:r>
          </a:p>
          <a:p>
            <a:pPr defTabSz="967105">
              <a:lnSpc>
                <a:spcPts val="3500"/>
              </a:lnSpc>
              <a:buClr>
                <a:srgbClr val="FF0000"/>
              </a:buClr>
              <a:buFont typeface="Arial" panose="020B0604020202020204" pitchFamily="34" charset="0"/>
              <a:buChar char="•"/>
            </a:pPr>
            <a:r>
              <a:rPr lang="en-US" altLang="zh-CN" sz="2800" dirty="0" err="1" smtClean="0"/>
              <a:t>MongoDB</a:t>
            </a:r>
            <a:r>
              <a:rPr lang="zh-CN" altLang="en-US" sz="2800" dirty="0" smtClean="0"/>
              <a:t>实例可承载多个数据库，互相之间彼此独立</a:t>
            </a:r>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开发中通常将一个应用（或同一种业务类型）的所有数据存放到同一个数据库中；磁盘上，</a:t>
            </a:r>
            <a:r>
              <a:rPr lang="en-US" altLang="zh-CN" sz="2800" dirty="0" err="1" smtClean="0"/>
              <a:t>MongoDB</a:t>
            </a:r>
            <a:r>
              <a:rPr lang="zh-CN" altLang="en-US" sz="2800" dirty="0" smtClean="0"/>
              <a:t>将不同数据库存放在不同文件中。</a:t>
            </a:r>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一个</a:t>
            </a:r>
            <a:r>
              <a:rPr lang="en-US" altLang="zh-CN" sz="2800" dirty="0" err="1" smtClean="0"/>
              <a:t>MongoDB</a:t>
            </a:r>
            <a:r>
              <a:rPr lang="en-US" altLang="zh-CN" sz="2800" dirty="0" smtClean="0"/>
              <a:t> </a:t>
            </a:r>
            <a:r>
              <a:rPr lang="zh-CN" altLang="en-US" sz="2800" dirty="0" smtClean="0"/>
              <a:t>实例可以包含一组数据库，一个数据库可以包含一组集合（</a:t>
            </a:r>
            <a:r>
              <a:rPr lang="en-US" altLang="zh-CN" sz="2800" dirty="0" smtClean="0"/>
              <a:t>Collection</a:t>
            </a:r>
            <a:r>
              <a:rPr lang="zh-CN" altLang="en-US" sz="2800" dirty="0" smtClean="0"/>
              <a:t>集合），一个集合可以包含一组文档。一个</a:t>
            </a:r>
            <a:r>
              <a:rPr lang="en-US" altLang="zh-CN" sz="2800" dirty="0" err="1" smtClean="0"/>
              <a:t>mongodb</a:t>
            </a:r>
            <a:r>
              <a:rPr lang="zh-CN" altLang="en-US" sz="2800" dirty="0" smtClean="0"/>
              <a:t>中可以建立多个数据库。</a:t>
            </a:r>
          </a:p>
          <a:p>
            <a:pPr defTabSz="967105">
              <a:lnSpc>
                <a:spcPts val="3500"/>
              </a:lnSpc>
              <a:buClr>
                <a:srgbClr val="FF0000"/>
              </a:buClr>
              <a:buFont typeface="Arial" panose="020B0604020202020204" pitchFamily="34" charset="0"/>
              <a:buChar char="•"/>
            </a:pPr>
            <a:endParaRPr lang="zh-CN" altLang="en-US" sz="2800" dirty="0" smtClean="0"/>
          </a:p>
          <a:p>
            <a:pPr defTabSz="967105">
              <a:lnSpc>
                <a:spcPts val="3500"/>
              </a:lnSpc>
              <a:buClr>
                <a:srgbClr val="FF0000"/>
              </a:buClr>
              <a:buFont typeface="Arial" panose="020B0604020202020204" pitchFamily="34" charset="0"/>
              <a:buChar char="•"/>
            </a:pPr>
            <a:r>
              <a:rPr lang="zh-CN" altLang="en-US" sz="2800" dirty="0" smtClean="0"/>
              <a:t>系统数据库包括：</a:t>
            </a:r>
            <a:r>
              <a:rPr lang="en-US" altLang="zh-CN" sz="2800" dirty="0" smtClean="0"/>
              <a:t>admin</a:t>
            </a:r>
            <a:r>
              <a:rPr lang="zh-CN" altLang="en-US" sz="2800" dirty="0" smtClean="0"/>
              <a:t>、</a:t>
            </a:r>
            <a:r>
              <a:rPr lang="en-US" altLang="zh-CN" sz="2800" dirty="0" smtClean="0"/>
              <a:t>local</a:t>
            </a:r>
            <a:r>
              <a:rPr lang="zh-CN" altLang="en-US" sz="2800" dirty="0" smtClean="0"/>
              <a:t>、</a:t>
            </a:r>
            <a:r>
              <a:rPr lang="en-US" altLang="zh-CN" sz="2800" dirty="0" err="1" smtClean="0"/>
              <a:t>config</a:t>
            </a:r>
            <a:r>
              <a:rPr lang="zh-CN" altLang="en-US" sz="2800" dirty="0" smtClean="0"/>
              <a:t>等</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三、文档</a:t>
            </a:r>
            <a:r>
              <a:rPr lang="zh-CN" altLang="en-US" sz="3200" smtClean="0">
                <a:solidFill>
                  <a:srgbClr val="0033CC"/>
                </a:solidFill>
                <a:latin typeface="黑体" panose="02010609060101010101" pitchFamily="49" charset="-122"/>
              </a:rPr>
              <a:t>数据库的组成</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3572193"/>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面向集合且模式自由的文档型数据库。面向集合</a:t>
            </a:r>
            <a:r>
              <a:rPr lang="en-US" altLang="zh-CN" sz="2800" dirty="0" smtClean="0"/>
              <a:t>--</a:t>
            </a:r>
            <a:r>
              <a:rPr lang="zh-CN" altLang="en-US" sz="2800" dirty="0" smtClean="0"/>
              <a:t>数据被分组为集合</a:t>
            </a:r>
            <a:r>
              <a:rPr lang="en-US" altLang="zh-CN" sz="2800" dirty="0" smtClean="0"/>
              <a:t>(</a:t>
            </a:r>
            <a:r>
              <a:rPr lang="zh-CN" altLang="en-US" sz="2800" dirty="0" smtClean="0"/>
              <a:t>文档</a:t>
            </a:r>
            <a:r>
              <a:rPr lang="en-US" altLang="zh-CN" sz="2800" dirty="0" smtClean="0"/>
              <a:t>)</a:t>
            </a:r>
            <a:r>
              <a:rPr lang="zh-CN" altLang="en-US" sz="2800" dirty="0" smtClean="0"/>
              <a:t>；数据模式自由；存储的数据是键值对的集合，键是字符串，值是任意类型，包括数组和文档。</a:t>
            </a:r>
          </a:p>
          <a:p>
            <a:pPr marL="457200" indent="-457200" algn="just" defTabSz="967105">
              <a:buClr>
                <a:srgbClr val="FF0000"/>
              </a:buClr>
              <a:buFont typeface="Arial" panose="020B0604020202020204" pitchFamily="34" charset="0"/>
              <a:buChar char="•"/>
            </a:pPr>
            <a:r>
              <a:rPr lang="zh-CN" altLang="en-US" sz="2800" dirty="0" smtClean="0"/>
              <a:t>文档是</a:t>
            </a:r>
            <a:r>
              <a:rPr lang="en-US" altLang="zh-CN" sz="2800" dirty="0" err="1" smtClean="0"/>
              <a:t>MongoDB</a:t>
            </a:r>
            <a:r>
              <a:rPr lang="zh-CN" altLang="en-US" sz="2800" dirty="0" smtClean="0"/>
              <a:t>中数据的基本单元，集合可以被看作没有模式的表，</a:t>
            </a:r>
            <a:r>
              <a:rPr lang="en-US" altLang="zh-CN" sz="2800" dirty="0" err="1" smtClean="0"/>
              <a:t>MongoDB</a:t>
            </a:r>
            <a:r>
              <a:rPr lang="zh-CN" altLang="en-US" sz="2800" dirty="0" smtClean="0"/>
              <a:t>每个实例都可容纳多个独立数据库，每个数据库都有自己的集合和权限（数据库）。</a:t>
            </a:r>
          </a:p>
          <a:p>
            <a:pPr marL="457200" indent="-457200" algn="just" defTabSz="967105">
              <a:buClr>
                <a:srgbClr val="FF0000"/>
              </a:buClr>
              <a:buFont typeface="Arial" panose="020B0604020202020204" pitchFamily="34" charset="0"/>
              <a:buChar char="•"/>
            </a:pPr>
            <a:r>
              <a:rPr lang="zh-CN" altLang="en-US" sz="2800" dirty="0" smtClean="0"/>
              <a:t>文档</a:t>
            </a:r>
            <a:r>
              <a:rPr lang="en-US" altLang="zh-CN" sz="2800" dirty="0" smtClean="0"/>
              <a:t>(Document)---</a:t>
            </a:r>
            <a:r>
              <a:rPr lang="zh-CN" altLang="en-US" sz="2800" dirty="0" smtClean="0"/>
              <a:t>文档组集合</a:t>
            </a:r>
            <a:r>
              <a:rPr lang="en-US" altLang="zh-CN" sz="2800" dirty="0" smtClean="0"/>
              <a:t>:Collection -- </a:t>
            </a:r>
            <a:r>
              <a:rPr lang="zh-CN" altLang="en-US" sz="2800" dirty="0" smtClean="0"/>
              <a:t>多个集合</a:t>
            </a:r>
            <a:r>
              <a:rPr lang="en-US" altLang="zh-CN" sz="2800" dirty="0" smtClean="0"/>
              <a:t>:</a:t>
            </a:r>
            <a:r>
              <a:rPr lang="zh-CN" altLang="en-US" sz="2800" dirty="0" smtClean="0"/>
              <a:t>数据库</a:t>
            </a:r>
            <a:r>
              <a:rPr lang="en-US" altLang="zh-CN" sz="2800" dirty="0" smtClean="0"/>
              <a:t>(database)</a:t>
            </a:r>
            <a:r>
              <a:rPr lang="zh-CN" altLang="en-US" sz="2800" dirty="0" smtClean="0"/>
              <a:t>。一个实例支持多个数据库</a:t>
            </a:r>
            <a:r>
              <a:rPr lang="en-US" altLang="zh-CN" sz="2800" dirty="0" smtClean="0"/>
              <a:t>(database)</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1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数据库对应的文件信息</a:t>
            </a:r>
          </a:p>
        </p:txBody>
      </p:sp>
      <p:sp>
        <p:nvSpPr>
          <p:cNvPr id="11269" name="Rectangle 5"/>
          <p:cNvSpPr/>
          <p:nvPr/>
        </p:nvSpPr>
        <p:spPr>
          <a:xfrm>
            <a:off x="695325" y="1484313"/>
            <a:ext cx="11088688" cy="3141306"/>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默认数据目录是</a:t>
            </a:r>
            <a:r>
              <a:rPr lang="en-US" altLang="zh-CN" sz="2800" dirty="0" smtClean="0">
                <a:sym typeface="+mn-ea"/>
              </a:rPr>
              <a:t>/</a:t>
            </a:r>
            <a:r>
              <a:rPr lang="en-US" altLang="zh-CN" sz="2800" dirty="0" err="1" smtClean="0">
                <a:sym typeface="+mn-ea"/>
              </a:rPr>
              <a:t>daba</a:t>
            </a:r>
            <a:r>
              <a:rPr lang="en-US" altLang="zh-CN" sz="2800" dirty="0" smtClean="0">
                <a:sym typeface="+mn-ea"/>
              </a:rPr>
              <a:t>/db</a:t>
            </a:r>
            <a:r>
              <a:rPr lang="zh-CN" altLang="en-US" sz="2800" dirty="0" smtClean="0">
                <a:sym typeface="+mn-ea"/>
              </a:rPr>
              <a:t>，存储所有的数据文件，每个数据库都包含一个</a:t>
            </a:r>
            <a:r>
              <a:rPr lang="en-US" altLang="zh-CN" sz="2800" dirty="0" smtClean="0">
                <a:sym typeface="+mn-ea"/>
              </a:rPr>
              <a:t>.ns</a:t>
            </a:r>
            <a:r>
              <a:rPr lang="zh-CN" altLang="en-US" sz="2800" dirty="0" smtClean="0">
                <a:sym typeface="+mn-ea"/>
              </a:rPr>
              <a:t>文件和一些数据文件，例如</a:t>
            </a:r>
            <a:r>
              <a:rPr lang="en-US" altLang="zh-CN" sz="2800" dirty="0" smtClean="0">
                <a:sym typeface="+mn-ea"/>
              </a:rPr>
              <a:t>test</a:t>
            </a:r>
            <a:r>
              <a:rPr lang="zh-CN" altLang="en-US" sz="2800" dirty="0" smtClean="0">
                <a:sym typeface="+mn-ea"/>
              </a:rPr>
              <a:t>数据库，数据库的文件就会由</a:t>
            </a:r>
            <a:r>
              <a:rPr lang="en-US" altLang="zh-CN" sz="2800" dirty="0" err="1" smtClean="0">
                <a:sym typeface="+mn-ea"/>
              </a:rPr>
              <a:t>test.ns</a:t>
            </a:r>
            <a:r>
              <a:rPr lang="zh-CN" altLang="en-US" sz="2800" dirty="0" smtClean="0">
                <a:sym typeface="+mn-ea"/>
              </a:rPr>
              <a:t>、</a:t>
            </a:r>
            <a:r>
              <a:rPr lang="en-US" altLang="zh-CN" sz="2800" dirty="0" smtClean="0">
                <a:sym typeface="+mn-ea"/>
              </a:rPr>
              <a:t>test.0</a:t>
            </a:r>
            <a:r>
              <a:rPr lang="zh-CN" altLang="en-US" sz="2800" dirty="0" smtClean="0">
                <a:sym typeface="+mn-ea"/>
              </a:rPr>
              <a:t>、</a:t>
            </a:r>
            <a:r>
              <a:rPr lang="en-US" altLang="zh-CN" sz="2800" dirty="0" smtClean="0">
                <a:sym typeface="+mn-ea"/>
              </a:rPr>
              <a:t>test.1</a:t>
            </a:r>
            <a:r>
              <a:rPr lang="zh-CN" altLang="en-US" sz="2800" dirty="0" smtClean="0">
                <a:sym typeface="+mn-ea"/>
              </a:rPr>
              <a:t>、</a:t>
            </a:r>
            <a:r>
              <a:rPr lang="en-US" altLang="zh-CN" sz="2800" dirty="0" smtClean="0">
                <a:sym typeface="+mn-ea"/>
              </a:rPr>
              <a:t>test.2</a:t>
            </a:r>
            <a:r>
              <a:rPr lang="zh-CN" altLang="en-US" sz="2800" dirty="0" smtClean="0">
                <a:sym typeface="+mn-ea"/>
              </a:rPr>
              <a:t>等组成。 </a:t>
            </a:r>
          </a:p>
          <a:p>
            <a:pPr marL="457200" indent="-457200" defTabSz="967105">
              <a:buClr>
                <a:srgbClr val="FF0000"/>
              </a:buClr>
              <a:buFont typeface="Arial" panose="020B0604020202020204" pitchFamily="34" charset="0"/>
              <a:buChar char="•"/>
            </a:pPr>
            <a:r>
              <a:rPr lang="zh-CN" altLang="en-US" sz="2800" dirty="0" smtClean="0">
                <a:sym typeface="+mn-ea"/>
              </a:rPr>
              <a:t>预分配空间的机制，用</a:t>
            </a:r>
            <a:r>
              <a:rPr lang="en-US" altLang="zh-CN" sz="2800" dirty="0" smtClean="0">
                <a:sym typeface="+mn-ea"/>
              </a:rPr>
              <a:t>0</a:t>
            </a:r>
            <a:r>
              <a:rPr lang="zh-CN" altLang="en-US" sz="2800" dirty="0" smtClean="0">
                <a:sym typeface="+mn-ea"/>
              </a:rPr>
              <a:t>进行填充。 每新分配一次，它的大小都会是上一个数据文件大小的</a:t>
            </a:r>
            <a:r>
              <a:rPr lang="en-US" altLang="zh-CN" sz="2800" dirty="0" smtClean="0">
                <a:sym typeface="+mn-ea"/>
              </a:rPr>
              <a:t>2</a:t>
            </a:r>
            <a:r>
              <a:rPr lang="zh-CN" altLang="en-US" sz="2800" dirty="0" smtClean="0">
                <a:sym typeface="+mn-ea"/>
              </a:rPr>
              <a:t>倍，每个数据文件最大</a:t>
            </a:r>
            <a:r>
              <a:rPr lang="en-US" altLang="zh-CN" sz="2800" dirty="0" smtClean="0">
                <a:sym typeface="+mn-ea"/>
              </a:rPr>
              <a:t>2G</a:t>
            </a:r>
            <a:r>
              <a:rPr lang="zh-CN" altLang="en-US" sz="2800" dirty="0" smtClean="0">
                <a:sym typeface="+mn-ea"/>
              </a:rPr>
              <a:t>。</a:t>
            </a:r>
          </a:p>
          <a:p>
            <a:pPr marL="457200" indent="-457200" defTabSz="967105">
              <a:buClr>
                <a:srgbClr val="FF0000"/>
              </a:buClr>
              <a:buFont typeface="Arial" panose="020B0604020202020204" pitchFamily="34" charset="0"/>
              <a:buChar char="•"/>
            </a:pPr>
            <a:r>
              <a:rPr lang="zh-CN" altLang="en-US" sz="2800" dirty="0" smtClean="0">
                <a:sym typeface="+mn-ea"/>
              </a:rPr>
              <a:t>数据库的每张表都对应一个命名空间，每个索引也有对应的命名空间，这些命名空间的元数据集中在*</a:t>
            </a:r>
            <a:r>
              <a:rPr lang="en-US" altLang="zh-CN" sz="2800" dirty="0" smtClean="0">
                <a:sym typeface="+mn-ea"/>
              </a:rPr>
              <a:t>.ns</a:t>
            </a:r>
            <a:r>
              <a:rPr lang="zh-CN" altLang="en-US" sz="2800" dirty="0" smtClean="0">
                <a:sym typeface="+mn-ea"/>
              </a:rPr>
              <a:t>文件中。</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数据库存储</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--collection</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572193"/>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数据库中所有的</a:t>
            </a:r>
            <a:r>
              <a:rPr lang="en-US" altLang="zh-CN" sz="2800" dirty="0" smtClean="0">
                <a:sym typeface="+mn-ea"/>
              </a:rPr>
              <a:t>collections</a:t>
            </a:r>
            <a:r>
              <a:rPr lang="zh-CN" altLang="en-US" sz="2800" dirty="0" smtClean="0">
                <a:sym typeface="+mn-ea"/>
              </a:rPr>
              <a:t>以及索引信息分散存储在多个数据文件中，数据分块的单位为</a:t>
            </a:r>
            <a:r>
              <a:rPr lang="en-US" altLang="zh-CN" sz="2800" dirty="0" smtClean="0">
                <a:sym typeface="+mn-ea"/>
              </a:rPr>
              <a:t>extent</a:t>
            </a:r>
            <a:r>
              <a:rPr lang="zh-CN" altLang="en-US" sz="2800" dirty="0" smtClean="0">
                <a:sym typeface="+mn-ea"/>
              </a:rPr>
              <a:t>（范围，区域），即一个</a:t>
            </a:r>
            <a:r>
              <a:rPr lang="en-US" altLang="zh-CN" sz="2800" dirty="0" smtClean="0">
                <a:sym typeface="+mn-ea"/>
              </a:rPr>
              <a:t>data file</a:t>
            </a:r>
            <a:r>
              <a:rPr lang="zh-CN" altLang="en-US" sz="2800" dirty="0" smtClean="0">
                <a:sym typeface="+mn-ea"/>
              </a:rPr>
              <a:t>中有多个</a:t>
            </a:r>
            <a:r>
              <a:rPr lang="en-US" altLang="zh-CN" sz="2800" dirty="0" smtClean="0">
                <a:sym typeface="+mn-ea"/>
              </a:rPr>
              <a:t>extents</a:t>
            </a:r>
            <a:r>
              <a:rPr lang="zh-CN" altLang="en-US" sz="2800" dirty="0" smtClean="0">
                <a:sym typeface="+mn-ea"/>
              </a:rPr>
              <a:t>组成，</a:t>
            </a:r>
            <a:r>
              <a:rPr lang="en-US" altLang="zh-CN" sz="2800" dirty="0" smtClean="0">
                <a:sym typeface="+mn-ea"/>
              </a:rPr>
              <a:t>extent</a:t>
            </a:r>
            <a:r>
              <a:rPr lang="zh-CN" altLang="en-US" sz="2800" dirty="0" smtClean="0">
                <a:sym typeface="+mn-ea"/>
              </a:rPr>
              <a:t>中可以保存</a:t>
            </a:r>
            <a:r>
              <a:rPr lang="en-US" altLang="zh-CN" sz="2800" dirty="0" smtClean="0">
                <a:sym typeface="+mn-ea"/>
              </a:rPr>
              <a:t>collection</a:t>
            </a:r>
            <a:r>
              <a:rPr lang="zh-CN" altLang="en-US" sz="2800" dirty="0" smtClean="0">
                <a:sym typeface="+mn-ea"/>
              </a:rPr>
              <a:t>数据或者</a:t>
            </a:r>
            <a:r>
              <a:rPr lang="en-US" altLang="zh-CN" sz="2800" dirty="0" smtClean="0">
                <a:sym typeface="+mn-ea"/>
              </a:rPr>
              <a:t>indexes</a:t>
            </a:r>
            <a:r>
              <a:rPr lang="zh-CN" altLang="en-US" sz="2800" dirty="0" smtClean="0">
                <a:sym typeface="+mn-ea"/>
              </a:rPr>
              <a:t>数据，一个</a:t>
            </a:r>
            <a:r>
              <a:rPr lang="en-US" altLang="zh-CN" sz="2800" dirty="0" smtClean="0">
                <a:sym typeface="+mn-ea"/>
              </a:rPr>
              <a:t>extent</a:t>
            </a:r>
            <a:r>
              <a:rPr lang="zh-CN" altLang="en-US" sz="2800" dirty="0" smtClean="0">
                <a:sym typeface="+mn-ea"/>
              </a:rPr>
              <a:t>只能保存同一个</a:t>
            </a:r>
            <a:r>
              <a:rPr lang="en-US" altLang="zh-CN" sz="2800" dirty="0" smtClean="0">
                <a:sym typeface="+mn-ea"/>
              </a:rPr>
              <a:t>collection</a:t>
            </a:r>
            <a:r>
              <a:rPr lang="zh-CN" altLang="en-US" sz="2800" dirty="0" smtClean="0">
                <a:sym typeface="+mn-ea"/>
              </a:rPr>
              <a:t>数据，不同的</a:t>
            </a:r>
            <a:r>
              <a:rPr lang="en-US" altLang="zh-CN" sz="2800" dirty="0" smtClean="0">
                <a:sym typeface="+mn-ea"/>
              </a:rPr>
              <a:t>collections</a:t>
            </a:r>
            <a:r>
              <a:rPr lang="zh-CN" altLang="en-US" sz="2800" dirty="0" smtClean="0">
                <a:sym typeface="+mn-ea"/>
              </a:rPr>
              <a:t>数据分布在不同的</a:t>
            </a:r>
            <a:r>
              <a:rPr lang="en-US" altLang="zh-CN" sz="2800" dirty="0" smtClean="0">
                <a:sym typeface="+mn-ea"/>
              </a:rPr>
              <a:t>extents</a:t>
            </a:r>
            <a:r>
              <a:rPr lang="zh-CN" altLang="en-US" sz="2800" dirty="0" smtClean="0">
                <a:sym typeface="+mn-ea"/>
              </a:rPr>
              <a:t>中，</a:t>
            </a:r>
            <a:r>
              <a:rPr lang="en-US" altLang="zh-CN" sz="2800" dirty="0" smtClean="0">
                <a:sym typeface="+mn-ea"/>
              </a:rPr>
              <a:t>indexes</a:t>
            </a:r>
            <a:r>
              <a:rPr lang="zh-CN" altLang="en-US" sz="2800" dirty="0" smtClean="0">
                <a:sym typeface="+mn-ea"/>
              </a:rPr>
              <a:t>数据也保存在各自的</a:t>
            </a:r>
            <a:r>
              <a:rPr lang="en-US" altLang="zh-CN" sz="2800" dirty="0" smtClean="0">
                <a:sym typeface="+mn-ea"/>
              </a:rPr>
              <a:t>extents</a:t>
            </a:r>
            <a:r>
              <a:rPr lang="zh-CN" altLang="en-US" sz="2800" dirty="0" smtClean="0">
                <a:sym typeface="+mn-ea"/>
              </a:rPr>
              <a:t>中；</a:t>
            </a:r>
          </a:p>
          <a:p>
            <a:pPr marL="457200" indent="-457200" defTabSz="967105">
              <a:buClr>
                <a:srgbClr val="FF0000"/>
              </a:buClr>
              <a:buFont typeface="Arial" panose="020B0604020202020204" pitchFamily="34" charset="0"/>
              <a:buChar char="•"/>
            </a:pPr>
            <a:r>
              <a:rPr lang="zh-CN" altLang="en-US" sz="2800" dirty="0" smtClean="0">
                <a:sym typeface="+mn-ea"/>
              </a:rPr>
              <a:t>在每个</a:t>
            </a:r>
            <a:r>
              <a:rPr lang="en-US" altLang="zh-CN" sz="2800" dirty="0" smtClean="0">
                <a:sym typeface="+mn-ea"/>
              </a:rPr>
              <a:t>database</a:t>
            </a:r>
            <a:r>
              <a:rPr lang="zh-CN" altLang="en-US" sz="2800" dirty="0" smtClean="0">
                <a:sym typeface="+mn-ea"/>
              </a:rPr>
              <a:t>的</a:t>
            </a:r>
            <a:r>
              <a:rPr lang="en-US" altLang="zh-CN" sz="2800" dirty="0" smtClean="0">
                <a:sym typeface="+mn-ea"/>
              </a:rPr>
              <a:t>namespace</a:t>
            </a:r>
            <a:r>
              <a:rPr lang="zh-CN" altLang="en-US" sz="2800" dirty="0" smtClean="0">
                <a:sym typeface="+mn-ea"/>
              </a:rPr>
              <a:t>文件中，每个</a:t>
            </a:r>
            <a:r>
              <a:rPr lang="en-US" altLang="zh-CN" sz="2800" dirty="0" smtClean="0">
                <a:sym typeface="+mn-ea"/>
              </a:rPr>
              <a:t>collection</a:t>
            </a:r>
            <a:r>
              <a:rPr lang="zh-CN" altLang="en-US" sz="2800" dirty="0" smtClean="0">
                <a:sym typeface="+mn-ea"/>
              </a:rPr>
              <a:t>只保存了第一个</a:t>
            </a:r>
            <a:r>
              <a:rPr lang="en-US" altLang="zh-CN" sz="2800" dirty="0" smtClean="0">
                <a:sym typeface="+mn-ea"/>
              </a:rPr>
              <a:t>extent</a:t>
            </a:r>
            <a:r>
              <a:rPr lang="zh-CN" altLang="en-US" sz="2800" dirty="0" smtClean="0">
                <a:sym typeface="+mn-ea"/>
              </a:rPr>
              <a:t>的位置信息，每个</a:t>
            </a:r>
            <a:r>
              <a:rPr lang="en-US" altLang="zh-CN" sz="2800" dirty="0" smtClean="0">
                <a:sym typeface="+mn-ea"/>
              </a:rPr>
              <a:t>extent</a:t>
            </a:r>
            <a:r>
              <a:rPr lang="zh-CN" altLang="en-US" sz="2800" dirty="0" smtClean="0">
                <a:sym typeface="+mn-ea"/>
              </a:rPr>
              <a:t>都维护者一个链表关系。</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2 Namespace</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文件</a:t>
            </a:r>
          </a:p>
        </p:txBody>
      </p:sp>
      <p:sp>
        <p:nvSpPr>
          <p:cNvPr id="11269" name="Rectangle 5"/>
          <p:cNvSpPr/>
          <p:nvPr/>
        </p:nvSpPr>
        <p:spPr>
          <a:xfrm>
            <a:off x="695325" y="1484313"/>
            <a:ext cx="11088688" cy="356997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对于</a:t>
            </a:r>
            <a:r>
              <a:rPr lang="en-US" altLang="zh-CN" sz="2800" dirty="0" smtClean="0">
                <a:sym typeface="+mn-ea"/>
              </a:rPr>
              <a:t>namespace</a:t>
            </a:r>
            <a:r>
              <a:rPr lang="zh-CN" altLang="en-US" sz="2800" dirty="0" smtClean="0">
                <a:sym typeface="+mn-ea"/>
              </a:rPr>
              <a:t>文件，比如“</a:t>
            </a:r>
            <a:r>
              <a:rPr lang="en-US" altLang="zh-CN" sz="2800" dirty="0" err="1" smtClean="0">
                <a:sym typeface="+mn-ea"/>
              </a:rPr>
              <a:t>test.ns</a:t>
            </a:r>
            <a:r>
              <a:rPr lang="en-US" altLang="zh-CN" sz="2800" dirty="0" smtClean="0">
                <a:sym typeface="+mn-ea"/>
              </a:rPr>
              <a:t>”</a:t>
            </a:r>
            <a:r>
              <a:rPr lang="zh-CN" altLang="en-US" sz="2800" dirty="0" smtClean="0">
                <a:sym typeface="+mn-ea"/>
              </a:rPr>
              <a:t>文件，默认大小为</a:t>
            </a:r>
            <a:r>
              <a:rPr lang="en-US" altLang="zh-CN" sz="2800" dirty="0" smtClean="0">
                <a:sym typeface="+mn-ea"/>
              </a:rPr>
              <a:t>16M</a:t>
            </a:r>
            <a:r>
              <a:rPr lang="zh-CN" altLang="en-US" sz="2800" dirty="0" smtClean="0">
                <a:sym typeface="+mn-ea"/>
              </a:rPr>
              <a:t>，此文件中主要用于保存“</a:t>
            </a:r>
            <a:r>
              <a:rPr lang="en-US" altLang="zh-CN" sz="2800" dirty="0" smtClean="0">
                <a:sym typeface="+mn-ea"/>
              </a:rPr>
              <a:t>collection”</a:t>
            </a:r>
            <a:r>
              <a:rPr lang="zh-CN" altLang="en-US" sz="2800" dirty="0" smtClean="0">
                <a:sym typeface="+mn-ea"/>
              </a:rPr>
              <a:t>、</a:t>
            </a:r>
            <a:r>
              <a:rPr lang="en-US" altLang="zh-CN" sz="2800" dirty="0" smtClean="0">
                <a:sym typeface="+mn-ea"/>
              </a:rPr>
              <a:t>index</a:t>
            </a:r>
            <a:r>
              <a:rPr lang="zh-CN" altLang="en-US" sz="2800" dirty="0" smtClean="0">
                <a:sym typeface="+mn-ea"/>
              </a:rPr>
              <a:t>的命名信息，</a:t>
            </a: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可保存</a:t>
            </a:r>
            <a:r>
              <a:rPr lang="en-US" altLang="zh-CN" sz="2800" dirty="0" smtClean="0">
                <a:sym typeface="+mn-ea"/>
              </a:rPr>
              <a:t>collection</a:t>
            </a:r>
            <a:r>
              <a:rPr lang="zh-CN" altLang="en-US" sz="2800" dirty="0" smtClean="0">
                <a:sym typeface="+mn-ea"/>
              </a:rPr>
              <a:t>的“属性”信息、每个索引的属性类型等</a:t>
            </a: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通过配置文件“</a:t>
            </a:r>
            <a:r>
              <a:rPr lang="en-US" altLang="zh-CN" sz="2800" dirty="0" err="1" smtClean="0">
                <a:sym typeface="+mn-ea"/>
              </a:rPr>
              <a:t>nsSize</a:t>
            </a:r>
            <a:r>
              <a:rPr lang="en-US" altLang="zh-CN" sz="2800" dirty="0" smtClean="0">
                <a:sym typeface="+mn-ea"/>
              </a:rPr>
              <a:t>”</a:t>
            </a:r>
            <a:r>
              <a:rPr lang="zh-CN" altLang="en-US" sz="2800" dirty="0" smtClean="0">
                <a:sym typeface="+mn-ea"/>
              </a:rPr>
              <a:t>选项来指定存储大量的</a:t>
            </a:r>
            <a:r>
              <a:rPr lang="en-US" altLang="zh-CN" sz="2800" dirty="0" smtClean="0">
                <a:sym typeface="+mn-ea"/>
              </a:rPr>
              <a:t>collection</a:t>
            </a:r>
            <a:r>
              <a:rPr lang="zh-CN" altLang="en-US" sz="2800" dirty="0" smtClean="0">
                <a:sym typeface="+mn-ea"/>
              </a:rPr>
              <a:t>（比如每一小时生成一个</a:t>
            </a:r>
            <a:r>
              <a:rPr lang="en-US" altLang="zh-CN" sz="2800" dirty="0" smtClean="0">
                <a:sym typeface="+mn-ea"/>
              </a:rPr>
              <a:t>collection</a:t>
            </a:r>
            <a:r>
              <a:rPr lang="zh-CN" altLang="en-US" sz="2800" dirty="0" smtClean="0">
                <a:sym typeface="+mn-ea"/>
              </a:rPr>
              <a:t>，在数据分析应用中）。 </a:t>
            </a:r>
          </a:p>
          <a:p>
            <a:pPr marL="457200" indent="-457200" defTabSz="967105">
              <a:buClr>
                <a:srgbClr val="FF0000"/>
              </a:buClr>
              <a:buFont typeface="Arial" panose="020B0604020202020204" pitchFamily="34" charset="0"/>
              <a:buChar char="•"/>
            </a:pPr>
            <a:r>
              <a:rPr lang="zh-CN" altLang="en-US" sz="2800" dirty="0" smtClean="0">
                <a:sym typeface="+mn-ea"/>
              </a:rPr>
              <a:t>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Journal</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文件</a:t>
            </a:r>
          </a:p>
        </p:txBody>
      </p:sp>
      <p:sp>
        <p:nvSpPr>
          <p:cNvPr id="11269" name="Rectangle 5"/>
          <p:cNvSpPr/>
          <p:nvPr/>
        </p:nvSpPr>
        <p:spPr>
          <a:xfrm>
            <a:off x="695325" y="1484313"/>
            <a:ext cx="11088688" cy="313944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smtClean="0">
                <a:sym typeface="+mn-ea"/>
              </a:rPr>
              <a:t>journal</a:t>
            </a:r>
            <a:r>
              <a:rPr lang="zh-CN" altLang="en-US" sz="2800" dirty="0" smtClean="0">
                <a:sym typeface="+mn-ea"/>
              </a:rPr>
              <a:t>日志为</a:t>
            </a:r>
            <a:r>
              <a:rPr lang="en-US" altLang="zh-CN" sz="2800" dirty="0" err="1" smtClean="0">
                <a:sym typeface="+mn-ea"/>
              </a:rPr>
              <a:t>mongodb</a:t>
            </a:r>
            <a:r>
              <a:rPr lang="zh-CN" altLang="en-US" sz="2800" dirty="0" smtClean="0">
                <a:sym typeface="+mn-ea"/>
              </a:rPr>
              <a:t>提供了数据保障能力，用于当</a:t>
            </a:r>
            <a:r>
              <a:rPr lang="en-US" altLang="zh-CN" sz="2800" dirty="0" err="1" smtClean="0">
                <a:sym typeface="+mn-ea"/>
              </a:rPr>
              <a:t>mongodb</a:t>
            </a:r>
            <a:r>
              <a:rPr lang="zh-CN" altLang="en-US" sz="2800" dirty="0" smtClean="0">
                <a:sym typeface="+mn-ea"/>
              </a:rPr>
              <a:t>异常</a:t>
            </a:r>
            <a:r>
              <a:rPr lang="en-US" altLang="zh-CN" sz="2800" dirty="0" smtClean="0">
                <a:sym typeface="+mn-ea"/>
              </a:rPr>
              <a:t>crash</a:t>
            </a:r>
            <a:r>
              <a:rPr lang="zh-CN" altLang="en-US" sz="2800" dirty="0" smtClean="0">
                <a:sym typeface="+mn-ea"/>
              </a:rPr>
              <a:t>后，重启时进行数据恢复；</a:t>
            </a:r>
          </a:p>
          <a:p>
            <a:pPr marL="457200" indent="-457200" defTabSz="967105">
              <a:buClr>
                <a:srgbClr val="FF0000"/>
              </a:buClr>
              <a:buFont typeface="Arial" panose="020B0604020202020204" pitchFamily="34" charset="0"/>
              <a:buChar char="•"/>
            </a:pPr>
            <a:endParaRPr lang="en-US" altLang="zh-CN" sz="2800" dirty="0" err="1" smtClean="0">
              <a:sym typeface="+mn-ea"/>
            </a:endParaRPr>
          </a:p>
          <a:p>
            <a:pPr marL="457200" indent="-457200" defTabSz="967105">
              <a:buClr>
                <a:srgbClr val="FF0000"/>
              </a:buClr>
              <a:buFont typeface="Arial" panose="020B0604020202020204" pitchFamily="34" charset="0"/>
              <a:buChar char="•"/>
            </a:pPr>
            <a:r>
              <a:rPr lang="en-US" altLang="zh-CN" sz="2800" dirty="0" err="1" smtClean="0">
                <a:sym typeface="+mn-ea"/>
              </a:rPr>
              <a:t>mongodb</a:t>
            </a:r>
            <a:r>
              <a:rPr lang="zh-CN" altLang="en-US" sz="2800" dirty="0" smtClean="0">
                <a:sym typeface="+mn-ea"/>
              </a:rPr>
              <a:t>的数据持久写入磁盘是滞后的。</a:t>
            </a: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默认情况下，“</a:t>
            </a:r>
            <a:r>
              <a:rPr lang="en-US" altLang="zh-CN" sz="2800" dirty="0" smtClean="0">
                <a:sym typeface="+mn-ea"/>
              </a:rPr>
              <a:t>journal”</a:t>
            </a:r>
            <a:r>
              <a:rPr lang="zh-CN" altLang="en-US" sz="2800" dirty="0" smtClean="0">
                <a:sym typeface="+mn-ea"/>
              </a:rPr>
              <a:t>特性是开启的， 一个</a:t>
            </a:r>
            <a:r>
              <a:rPr lang="en-US" altLang="zh-CN" sz="2800" dirty="0" err="1" smtClean="0">
                <a:sym typeface="+mn-ea"/>
              </a:rPr>
              <a:t>mongodb</a:t>
            </a:r>
            <a:r>
              <a:rPr lang="zh-CN" altLang="en-US" sz="2800" dirty="0" smtClean="0">
                <a:sym typeface="+mn-ea"/>
              </a:rPr>
              <a:t>实例中所有的</a:t>
            </a:r>
            <a:r>
              <a:rPr lang="en-US" altLang="zh-CN" sz="2800" dirty="0" smtClean="0">
                <a:sym typeface="+mn-ea"/>
              </a:rPr>
              <a:t>databases</a:t>
            </a:r>
            <a:r>
              <a:rPr lang="zh-CN" altLang="en-US" sz="2800" dirty="0" smtClean="0">
                <a:sym typeface="+mn-ea"/>
              </a:rPr>
              <a:t>共享</a:t>
            </a:r>
            <a:r>
              <a:rPr lang="en-US" altLang="zh-CN" sz="2800" dirty="0" smtClean="0">
                <a:sym typeface="+mn-ea"/>
              </a:rPr>
              <a:t>journal</a:t>
            </a:r>
            <a:r>
              <a:rPr lang="zh-CN" altLang="en-US" sz="2800" dirty="0" smtClean="0">
                <a:sym typeface="+mn-ea"/>
              </a:rPr>
              <a:t>文件。</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9403" y="980728"/>
            <a:ext cx="10657184" cy="2123658"/>
          </a:xfrm>
          <a:prstGeom prst="rect">
            <a:avLst/>
          </a:prstGeom>
          <a:noFill/>
        </p:spPr>
        <p:txBody>
          <a:bodyPr wrap="square" rtlCol="0">
            <a:spAutoFit/>
          </a:bodyPr>
          <a:lstStyle/>
          <a:p>
            <a:pPr algn="just">
              <a:lnSpc>
                <a:spcPct val="110000"/>
              </a:lnSpc>
              <a:spcBef>
                <a:spcPts val="1800"/>
              </a:spcBef>
              <a:spcAft>
                <a:spcPts val="0"/>
              </a:spcAft>
              <a:buClr>
                <a:schemeClr val="accent4"/>
              </a:buClr>
              <a:buSzPct val="150000"/>
            </a:pPr>
            <a:r>
              <a:rPr lang="zh-CN" altLang="en-US" sz="2400" dirty="0" smtClean="0">
                <a:solidFill>
                  <a:schemeClr val="accent4">
                    <a:lumMod val="50000"/>
                  </a:schemeClr>
                </a:solidFill>
                <a:latin typeface="+mj-lt"/>
                <a:ea typeface="仿宋" charset="0"/>
              </a:rPr>
              <a:t>3、对复杂的SQL查询，特别是多表关联查询的需求。任何大数据量的web系统，都非常忌讳多个大表的关联查询，以及复杂的数据分析类型的复杂SQL报表查询，特别是SNS类型的网站，从需求以及产品设计角度，就避免了这种情况的产生。往往更多的只是单表的主键查询，以及单表的简单条件分页查询，SQL的功能被极大的弱化了。</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err="1" smtClean="0">
                <a:solidFill>
                  <a:srgbClr val="0033CC"/>
                </a:solidFill>
                <a:latin typeface="黑体" panose="02010609060101010101" pitchFamily="49" charset="-122"/>
              </a:rPr>
              <a:t>MongoDB</a:t>
            </a:r>
            <a:r>
              <a:rPr lang="zh-CN" altLang="en-US" sz="3200" dirty="0" smtClean="0">
                <a:solidFill>
                  <a:srgbClr val="0033CC"/>
                </a:solidFill>
                <a:latin typeface="黑体" panose="02010609060101010101" pitchFamily="49" charset="-122"/>
              </a:rPr>
              <a:t>的应用场景</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适合</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网站数据</a:t>
            </a:r>
            <a:r>
              <a:rPr lang="en-US" altLang="zh-CN" sz="2800" dirty="0" smtClean="0"/>
              <a:t>--</a:t>
            </a:r>
            <a:r>
              <a:rPr lang="zh-CN" altLang="en-US" sz="2800" dirty="0" smtClean="0"/>
              <a:t>实时的插入，更新与查询，并具备应用程序实时数据存储所需的复制及高度伸缩性。</a:t>
            </a:r>
          </a:p>
          <a:p>
            <a:pPr marL="457200" indent="-457200" algn="just" defTabSz="967105">
              <a:buClr>
                <a:srgbClr val="FF0000"/>
              </a:buClr>
              <a:buFont typeface="Arial" panose="020B0604020202020204" pitchFamily="34" charset="0"/>
              <a:buChar char="•"/>
            </a:pPr>
            <a:r>
              <a:rPr lang="zh-CN" altLang="en-US" sz="2800" dirty="0" smtClean="0"/>
              <a:t>缓存： 适合作为信息基础设施的持久化缓存层。</a:t>
            </a:r>
          </a:p>
          <a:p>
            <a:pPr marL="457200" indent="-457200" algn="just" defTabSz="967105">
              <a:buClr>
                <a:srgbClr val="FF0000"/>
              </a:buClr>
              <a:buFont typeface="Arial" panose="020B0604020202020204" pitchFamily="34" charset="0"/>
              <a:buChar char="•"/>
            </a:pPr>
            <a:r>
              <a:rPr lang="zh-CN" altLang="en-US" sz="2800" dirty="0" smtClean="0"/>
              <a:t>高伸缩性</a:t>
            </a:r>
            <a:r>
              <a:rPr lang="en-US" altLang="zh-CN" sz="2800" dirty="0" smtClean="0"/>
              <a:t>--</a:t>
            </a:r>
            <a:r>
              <a:rPr lang="zh-CN" altLang="en-US" sz="2800" dirty="0" smtClean="0"/>
              <a:t>适合由数十或数百台服务器组成的数据库。</a:t>
            </a:r>
          </a:p>
          <a:p>
            <a:pPr marL="457200" indent="-457200" algn="just" defTabSz="967105">
              <a:buClr>
                <a:srgbClr val="FF0000"/>
              </a:buClr>
              <a:buFont typeface="Arial" panose="020B0604020202020204" pitchFamily="34" charset="0"/>
              <a:buChar char="•"/>
            </a:pPr>
            <a:r>
              <a:rPr lang="en-US" altLang="zh-CN" sz="2800" dirty="0" smtClean="0"/>
              <a:t>Mongo</a:t>
            </a:r>
            <a:r>
              <a:rPr lang="zh-CN" altLang="en-US" sz="2800" dirty="0" smtClean="0"/>
              <a:t>的路线图中已经包含对</a:t>
            </a:r>
            <a:r>
              <a:rPr lang="en-US" altLang="zh-CN" sz="2800" dirty="0" err="1" smtClean="0"/>
              <a:t>MapReduce</a:t>
            </a:r>
            <a:r>
              <a:rPr lang="zh-CN" altLang="en-US" sz="2800" dirty="0" smtClean="0"/>
              <a:t>引擎的内置支持。用于对象及</a:t>
            </a:r>
            <a:r>
              <a:rPr lang="en-US" altLang="zh-CN" sz="2800" dirty="0" smtClean="0"/>
              <a:t>JSON</a:t>
            </a:r>
            <a:r>
              <a:rPr lang="zh-CN" altLang="en-US" sz="2800" dirty="0" smtClean="0"/>
              <a:t>数据的存储：</a:t>
            </a:r>
            <a:r>
              <a:rPr lang="en-US" altLang="zh-CN" sz="2800" dirty="0" smtClean="0"/>
              <a:t>Mongo</a:t>
            </a:r>
            <a:r>
              <a:rPr lang="zh-CN" altLang="en-US" sz="2800" dirty="0" smtClean="0"/>
              <a:t>的</a:t>
            </a:r>
            <a:r>
              <a:rPr lang="en-US" altLang="zh-CN" sz="2800" dirty="0" smtClean="0"/>
              <a:t>BSON</a:t>
            </a:r>
            <a:r>
              <a:rPr lang="zh-CN" altLang="en-US" sz="2800" dirty="0" smtClean="0"/>
              <a:t>数据格式非常适合文档化格式的存储及查询。</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2775"/>
          </a:xfrm>
          <a:prstGeom prst="rect">
            <a:avLst/>
          </a:prstGeom>
          <a:noFill/>
          <a:ln w="9525">
            <a:noFill/>
          </a:ln>
        </p:spPr>
        <p:txBody>
          <a:bodyPr lIns="117060" tIns="58530" rIns="117060" bIns="58530">
            <a:spAutoFit/>
          </a:bodyPr>
          <a:lstStyle/>
          <a:p>
            <a:pPr defTabSz="967105" eaLnBrk="1" hangingPunct="1"/>
            <a:r>
              <a:rPr lang="en-US" altLang="zh-CN" sz="3200" dirty="0" err="1" smtClean="0">
                <a:solidFill>
                  <a:srgbClr val="0033CC"/>
                </a:solidFill>
                <a:latin typeface="黑体" panose="02010609060101010101" pitchFamily="49" charset="-122"/>
              </a:rPr>
              <a:t>MongoDB</a:t>
            </a:r>
            <a:r>
              <a:rPr lang="zh-CN" altLang="en-US" sz="3200" dirty="0" smtClean="0">
                <a:solidFill>
                  <a:srgbClr val="0033CC"/>
                </a:solidFill>
                <a:latin typeface="黑体" panose="02010609060101010101" pitchFamily="49" charset="-122"/>
              </a:rPr>
              <a:t>的应用场景</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不适合</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高度事务性的系统：例如银行或会计系统。</a:t>
            </a:r>
          </a:p>
          <a:p>
            <a:pPr marL="457200" indent="-457200" algn="just" defTabSz="967105">
              <a:buClr>
                <a:srgbClr val="FF0000"/>
              </a:buClr>
              <a:buFont typeface="Arial" panose="020B0604020202020204" pitchFamily="34" charset="0"/>
              <a:buChar char="•"/>
            </a:pPr>
            <a:r>
              <a:rPr lang="zh-CN" altLang="en-US" sz="2800" dirty="0" smtClean="0"/>
              <a:t>传统的关系型数据库目前还是更适用于需要大量原子性复杂事务的应用程序。</a:t>
            </a:r>
          </a:p>
          <a:p>
            <a:pPr marL="457200" indent="-457200" algn="just" defTabSz="967105">
              <a:buClr>
                <a:srgbClr val="FF0000"/>
              </a:buClr>
              <a:buFont typeface="Arial" panose="020B0604020202020204" pitchFamily="34" charset="0"/>
              <a:buChar char="•"/>
            </a:pPr>
            <a:r>
              <a:rPr lang="zh-CN" altLang="en-US" sz="2800" dirty="0" smtClean="0"/>
              <a:t>传统的商业智能应用：针对特定问题的</a:t>
            </a:r>
            <a:r>
              <a:rPr lang="en-US" altLang="zh-CN" sz="2800" dirty="0" smtClean="0"/>
              <a:t>BI</a:t>
            </a:r>
            <a:r>
              <a:rPr lang="zh-CN" altLang="en-US" sz="2800" dirty="0" smtClean="0"/>
              <a:t>数据库会对产生高度优化的查询方式。对于此类应用，数据仓库可能是更合适的选择。需要</a:t>
            </a:r>
            <a:r>
              <a:rPr lang="en-US" altLang="zh-CN" sz="2800" dirty="0" smtClean="0"/>
              <a:t>SQL</a:t>
            </a:r>
            <a:r>
              <a:rPr lang="zh-CN" altLang="en-US" sz="2800" smtClean="0"/>
              <a:t>的问题。</a:t>
            </a:r>
            <a:endParaRPr lang="zh-CN" altLang="en-US" sz="2800" dirty="0" err="1"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课堂讨论</a:t>
            </a:r>
          </a:p>
        </p:txBody>
      </p:sp>
      <p:sp>
        <p:nvSpPr>
          <p:cNvPr id="6150" name="Rectangle 6"/>
          <p:cNvSpPr/>
          <p:nvPr/>
        </p:nvSpPr>
        <p:spPr>
          <a:xfrm>
            <a:off x="523875" y="1341438"/>
            <a:ext cx="11072851" cy="270827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1．MongoDB 的文档、集合、数据库的定义与联系分别是什么？</a:t>
            </a:r>
          </a:p>
          <a:p>
            <a:pPr marL="457200" indent="-457200" algn="just" defTabSz="967105">
              <a:buClr>
                <a:srgbClr val="FF0000"/>
              </a:buClr>
              <a:buFont typeface="Arial" panose="020B0604020202020204" pitchFamily="34" charset="0"/>
              <a:buChar char="•"/>
            </a:pPr>
            <a:r>
              <a:rPr lang="zh-CN" altLang="en-US" sz="2800" dirty="0" smtClean="0"/>
              <a:t>2．MongoDB 的数据类型有哪些？对应的操作有哪些？</a:t>
            </a:r>
          </a:p>
          <a:p>
            <a:pPr marL="457200" indent="-457200" algn="just" defTabSz="967105">
              <a:buClr>
                <a:srgbClr val="FF0000"/>
              </a:buClr>
              <a:buFont typeface="Arial" panose="020B0604020202020204" pitchFamily="34" charset="0"/>
              <a:buChar char="•"/>
            </a:pPr>
            <a:r>
              <a:rPr lang="zh-CN" altLang="en-US" sz="2800" dirty="0" smtClean="0"/>
              <a:t>3．MongoDB 数据库如何组成？</a:t>
            </a:r>
          </a:p>
          <a:p>
            <a:pPr marL="457200" indent="-457200" algn="just" defTabSz="967105">
              <a:buClr>
                <a:srgbClr val="FF0000"/>
              </a:buClr>
              <a:buFont typeface="Arial" panose="020B0604020202020204" pitchFamily="34" charset="0"/>
              <a:buChar char="•"/>
            </a:pPr>
            <a:r>
              <a:rPr lang="zh-CN" altLang="en-US" sz="2800" dirty="0" smtClean="0"/>
              <a:t>4．MongoDB 有哪几种集群方式，其构成如何？</a:t>
            </a:r>
          </a:p>
          <a:p>
            <a:pPr marL="457200" indent="-457200" algn="just" defTabSz="967105">
              <a:buClr>
                <a:srgbClr val="FF0000"/>
              </a:buClr>
              <a:buFont typeface="Arial" panose="020B0604020202020204" pitchFamily="34" charset="0"/>
              <a:buChar char="•"/>
            </a:pPr>
            <a:r>
              <a:rPr lang="zh-CN" altLang="en-US" sz="2800" dirty="0" smtClean="0"/>
              <a:t>5．MongoDB 集群的部署方法是什么？</a:t>
            </a:r>
          </a:p>
          <a:p>
            <a:pPr marL="457200" indent="-457200" algn="just" defTabSz="967105">
              <a:buClr>
                <a:srgbClr val="FF0000"/>
              </a:buClr>
              <a:buFont typeface="Arial" panose="020B0604020202020204" pitchFamily="34" charset="0"/>
              <a:buChar char="•"/>
            </a:pPr>
            <a:r>
              <a:rPr lang="zh-CN" altLang="en-US" sz="2800" dirty="0" smtClean="0"/>
              <a:t>6．MongoDB 的应用场景有哪些？</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5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7.5 </a:t>
            </a:r>
            <a:r>
              <a:rPr kumimoji="0" lang="zh-CN" altLang="en-US" sz="5000" b="0" i="0" u="none" strike="noStrike" kern="1200" cap="none" spc="0" normalizeH="0" baseline="0" noProof="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图形数据库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277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、图形数据库的基本概念</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86283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互联网</a:t>
            </a:r>
            <a:r>
              <a:rPr lang="en-US" altLang="zh-CN" sz="2800" dirty="0" smtClean="0"/>
              <a:t>+</a:t>
            </a:r>
            <a:r>
              <a:rPr lang="zh-CN" altLang="en-US" sz="2800" dirty="0" smtClean="0"/>
              <a:t>、社交网络，智能推荐等的大规模兴起和繁荣。寻找直接朋友或是寻找朋友的朋友这样的遍历查询</a:t>
            </a:r>
            <a:r>
              <a:rPr lang="en-US" altLang="zh-CN" sz="2800" dirty="0" smtClean="0"/>
              <a:t>----</a:t>
            </a:r>
            <a:r>
              <a:rPr lang="zh-CN" altLang="en-US" sz="2800" dirty="0" smtClean="0"/>
              <a:t>图数据库。</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 图数据库源起欧拉和图理论，面向</a:t>
            </a:r>
            <a:r>
              <a:rPr lang="en-US" altLang="zh-CN" sz="2800" dirty="0" smtClean="0"/>
              <a:t>/</a:t>
            </a:r>
            <a:r>
              <a:rPr lang="zh-CN" altLang="en-US" sz="2800" dirty="0" smtClean="0"/>
              <a:t>基于图的数据库。</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以“图”数据结构存储和查询数据，数据模型以节点和关系（边）体现，也处理键值对。</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图特征：包含节点和边；节点上有属性（键值对）；边有名字和方向，开始</a:t>
            </a:r>
            <a:r>
              <a:rPr lang="en-US" altLang="zh-CN" sz="2800" dirty="0" smtClean="0"/>
              <a:t>\</a:t>
            </a:r>
            <a:r>
              <a:rPr lang="zh-CN" altLang="en-US" sz="2800" dirty="0" smtClean="0"/>
              <a:t>结束节点；边可有属性。图是顶点和边的集合，或图是一些节点和关联联系（</a:t>
            </a:r>
            <a:r>
              <a:rPr lang="en-US" altLang="zh-CN" sz="2800" dirty="0" smtClean="0"/>
              <a:t>relationship</a:t>
            </a:r>
            <a:r>
              <a:rPr lang="zh-CN" altLang="en-US" sz="2800" dirty="0" smtClean="0"/>
              <a:t>）的集合。</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7440623" cy="610646"/>
          </a:xfrm>
          <a:prstGeom prst="rect">
            <a:avLst/>
          </a:prstGeom>
          <a:noFill/>
          <a:ln w="9525">
            <a:noFill/>
          </a:ln>
        </p:spPr>
        <p:txBody>
          <a:bodyPr wrap="square"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、图形数据库的基本概念</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图元素</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126490"/>
            <a:ext cx="11386820" cy="572452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G=(V, E) </a:t>
            </a:r>
            <a:r>
              <a:rPr lang="zh-CN" altLang="en-US" sz="2800" dirty="0" smtClean="0"/>
              <a:t>， </a:t>
            </a:r>
            <a:r>
              <a:rPr lang="en-US" altLang="zh-CN" sz="2800" dirty="0" smtClean="0"/>
              <a:t>V=vertex</a:t>
            </a:r>
            <a:r>
              <a:rPr lang="zh-CN" altLang="en-US" sz="2800" dirty="0" smtClean="0"/>
              <a:t>（节点） ， </a:t>
            </a:r>
            <a:r>
              <a:rPr lang="en-US" altLang="zh-CN" sz="2800" dirty="0" smtClean="0"/>
              <a:t>E=edge</a:t>
            </a:r>
            <a:r>
              <a:rPr lang="zh-CN" altLang="en-US" sz="2800" dirty="0" smtClean="0"/>
              <a:t>（边） 。节点和关系属性；节点多个标签</a:t>
            </a:r>
            <a:r>
              <a:rPr lang="en-US" altLang="zh-CN" sz="2800" dirty="0" smtClean="0"/>
              <a:t>(</a:t>
            </a:r>
            <a:r>
              <a:rPr lang="zh-CN" altLang="en-US" sz="2800" dirty="0" smtClean="0"/>
              <a:t>类别</a:t>
            </a:r>
            <a:r>
              <a:rPr lang="en-US" altLang="zh-CN" sz="2800" dirty="0" smtClean="0"/>
              <a:t>)</a:t>
            </a:r>
            <a:r>
              <a:rPr lang="zh-CN" altLang="en-US" sz="2800" dirty="0" smtClean="0"/>
              <a:t>；一个属性图是由顶点（</a:t>
            </a:r>
            <a:r>
              <a:rPr lang="en-US" altLang="zh-CN" sz="2800" dirty="0" smtClean="0"/>
              <a:t>Vertex</a:t>
            </a:r>
            <a:r>
              <a:rPr lang="zh-CN" altLang="en-US" sz="2800" dirty="0" smtClean="0"/>
              <a:t>），边（</a:t>
            </a:r>
            <a:r>
              <a:rPr lang="en-US" altLang="zh-CN" sz="2800" dirty="0" smtClean="0"/>
              <a:t>Edge</a:t>
            </a:r>
            <a:r>
              <a:rPr lang="zh-CN" altLang="en-US" sz="2800" dirty="0" smtClean="0"/>
              <a:t>），标签（</a:t>
            </a:r>
            <a:r>
              <a:rPr lang="en-US" altLang="zh-CN" sz="2800" dirty="0" err="1" smtClean="0"/>
              <a:t>Lable</a:t>
            </a:r>
            <a:r>
              <a:rPr lang="zh-CN" altLang="en-US" sz="2800" dirty="0" smtClean="0"/>
              <a:t>），关系类型和属性组成的有向图。</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顶点</a:t>
            </a:r>
            <a:r>
              <a:rPr lang="en-US" altLang="zh-CN" sz="2800" dirty="0" smtClean="0"/>
              <a:t>-</a:t>
            </a:r>
            <a:r>
              <a:rPr lang="zh-CN" altLang="en-US" sz="2800" dirty="0" smtClean="0"/>
              <a:t>节点（</a:t>
            </a:r>
            <a:r>
              <a:rPr lang="en-US" altLang="zh-CN" sz="2800" dirty="0" smtClean="0"/>
              <a:t>Node</a:t>
            </a:r>
            <a:r>
              <a:rPr lang="zh-CN" altLang="en-US" sz="2800" dirty="0" smtClean="0"/>
              <a:t>），边</a:t>
            </a:r>
            <a:r>
              <a:rPr lang="en-US" altLang="zh-CN" sz="2800" dirty="0" smtClean="0"/>
              <a:t>--</a:t>
            </a:r>
            <a:r>
              <a:rPr lang="zh-CN" altLang="en-US" sz="2800" dirty="0" smtClean="0"/>
              <a:t>关系（</a:t>
            </a:r>
            <a:r>
              <a:rPr lang="en-US" altLang="zh-CN" sz="2800" dirty="0" smtClean="0"/>
              <a:t>Relationship</a:t>
            </a:r>
            <a:r>
              <a:rPr lang="zh-CN" altLang="en-US" sz="2800" dirty="0" smtClean="0"/>
              <a:t>）点和关系</a:t>
            </a:r>
            <a:r>
              <a:rPr lang="en-US" altLang="zh-CN" sz="2800" dirty="0" smtClean="0"/>
              <a:t>--</a:t>
            </a:r>
            <a:r>
              <a:rPr lang="zh-CN" altLang="en-US" sz="2800" dirty="0" smtClean="0"/>
              <a:t>实体，节点是独立存在的，节点有设置标签，相同标签节点属于一个分组或集合；</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关系通过关系类型来分组，类型相同的关系属于同一个集合。关系是有向的</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图数据库可处理大量的、复杂的、互联的、多变的网状数据，适用于社交网络、实时推荐、银行交易环路、金融征信系统等广泛的领域</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p>
        </p:txBody>
      </p:sp>
      <p:sp>
        <p:nvSpPr>
          <p:cNvPr id="5" name="Rectangle 6"/>
          <p:cNvSpPr/>
          <p:nvPr/>
        </p:nvSpPr>
        <p:spPr>
          <a:xfrm>
            <a:off x="523875" y="1341438"/>
            <a:ext cx="11664950" cy="529399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图就是二元关系。利用一系列由线（称为边）或箭头（称为弧）连接的点（称为节点）</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有向图： 节点集合，弧集合 </a:t>
            </a:r>
            <a:r>
              <a:rPr lang="en-US" altLang="zh-CN" sz="2800" dirty="0" smtClean="0"/>
              <a:t>--</a:t>
            </a:r>
            <a:r>
              <a:rPr lang="zh-CN" altLang="en-US" sz="2800" dirty="0" smtClean="0"/>
              <a:t>节点的有序对。</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弧</a:t>
            </a:r>
            <a:r>
              <a:rPr lang="en-US" altLang="zh-CN" sz="2800" dirty="0" smtClean="0"/>
              <a:t>(u</a:t>
            </a:r>
            <a:r>
              <a:rPr lang="zh-CN" altLang="en-US" sz="2800" dirty="0" smtClean="0"/>
              <a:t>，</a:t>
            </a:r>
            <a:r>
              <a:rPr lang="en-US" altLang="zh-CN" sz="2800" dirty="0" smtClean="0"/>
              <a:t>v)</a:t>
            </a:r>
            <a:r>
              <a:rPr lang="zh-CN" altLang="en-US" sz="2800" dirty="0" smtClean="0"/>
              <a:t>表示为</a:t>
            </a:r>
            <a:r>
              <a:rPr lang="en-US" altLang="zh-CN" sz="2800" dirty="0" err="1" smtClean="0"/>
              <a:t>u→v</a:t>
            </a:r>
            <a:r>
              <a:rPr lang="zh-CN" altLang="en-US" sz="2800" dirty="0" smtClean="0"/>
              <a:t>。</a:t>
            </a:r>
            <a:r>
              <a:rPr lang="en-US" altLang="zh-CN" sz="2800" dirty="0" smtClean="0"/>
              <a:t>v </a:t>
            </a:r>
            <a:r>
              <a:rPr lang="zh-CN" altLang="en-US" sz="2800" dirty="0" smtClean="0"/>
              <a:t>弧的头部 </a:t>
            </a:r>
            <a:r>
              <a:rPr lang="en-US" altLang="zh-CN" sz="2800" dirty="0" smtClean="0"/>
              <a:t>u</a:t>
            </a:r>
            <a:r>
              <a:rPr lang="zh-CN" altLang="en-US" sz="2800" dirty="0" smtClean="0"/>
              <a:t>弧的尾部。从某节点通向其自身的弧，叫作自环（</a:t>
            </a:r>
            <a:r>
              <a:rPr lang="en-US" altLang="zh-CN" sz="2800" dirty="0" smtClean="0"/>
              <a:t>loop</a:t>
            </a:r>
            <a:r>
              <a:rPr lang="zh-CN" altLang="en-US" sz="2800" dirty="0" smtClean="0"/>
              <a:t>）。当</a:t>
            </a:r>
            <a:r>
              <a:rPr lang="en-US" altLang="zh-CN" sz="2800" dirty="0" err="1" smtClean="0"/>
              <a:t>u→v</a:t>
            </a:r>
            <a:r>
              <a:rPr lang="en-US" altLang="zh-CN" sz="2800" dirty="0" smtClean="0"/>
              <a:t> </a:t>
            </a:r>
            <a:r>
              <a:rPr lang="zh-CN" altLang="en-US" sz="2800" dirty="0" smtClean="0"/>
              <a:t>，</a:t>
            </a:r>
            <a:r>
              <a:rPr lang="en-US" altLang="zh-CN" sz="2800" dirty="0" smtClean="0"/>
              <a:t>u </a:t>
            </a:r>
            <a:r>
              <a:rPr lang="zh-CN" altLang="en-US" sz="2800" dirty="0" smtClean="0"/>
              <a:t>是</a:t>
            </a:r>
            <a:r>
              <a:rPr lang="en-US" altLang="zh-CN" sz="2800" dirty="0" smtClean="0"/>
              <a:t>v </a:t>
            </a:r>
            <a:r>
              <a:rPr lang="zh-CN" altLang="en-US" sz="2800" dirty="0" smtClean="0"/>
              <a:t>的前导（</a:t>
            </a:r>
            <a:r>
              <a:rPr lang="en-US" altLang="zh-CN" sz="2800" dirty="0" smtClean="0"/>
              <a:t>predecessor</a:t>
            </a:r>
            <a:r>
              <a:rPr lang="zh-CN" altLang="en-US" sz="2800" dirty="0" smtClean="0"/>
              <a:t>），</a:t>
            </a:r>
            <a:r>
              <a:rPr lang="en-US" altLang="zh-CN" sz="2800" dirty="0" smtClean="0"/>
              <a:t>v </a:t>
            </a:r>
            <a:r>
              <a:rPr lang="zh-CN" altLang="en-US" sz="2800" dirty="0" smtClean="0"/>
              <a:t>是</a:t>
            </a:r>
            <a:r>
              <a:rPr lang="en-US" altLang="zh-CN" sz="2800" dirty="0" smtClean="0"/>
              <a:t>u </a:t>
            </a:r>
            <a:r>
              <a:rPr lang="zh-CN" altLang="en-US" sz="2800" dirty="0" smtClean="0"/>
              <a:t>的后继（</a:t>
            </a:r>
            <a:r>
              <a:rPr lang="en-US" altLang="zh-CN" sz="2800" dirty="0" smtClean="0"/>
              <a:t>successor</a:t>
            </a:r>
            <a:r>
              <a:rPr lang="zh-CN" altLang="en-US" sz="2800" dirty="0" smtClean="0"/>
              <a:t>）。为图的各节点附加标号（</a:t>
            </a:r>
            <a:r>
              <a:rPr lang="en-US" altLang="zh-CN" sz="2800" dirty="0" smtClean="0"/>
              <a:t>label</a:t>
            </a:r>
            <a:r>
              <a:rPr lang="zh-CN" altLang="en-US" sz="2800" dirty="0" smtClean="0"/>
              <a:t>）。标号是绘制在所对应的节点附近的。</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路径是一列节点</a:t>
            </a:r>
            <a:r>
              <a:rPr lang="en-US" altLang="zh-CN" sz="2800" dirty="0" smtClean="0"/>
              <a:t>(v1,v2,…,</a:t>
            </a:r>
            <a:r>
              <a:rPr lang="en-US" altLang="zh-CN" sz="2800" dirty="0" err="1" smtClean="0"/>
              <a:t>vk</a:t>
            </a:r>
            <a:r>
              <a:rPr lang="en-US" altLang="zh-CN" sz="2800" dirty="0" smtClean="0"/>
              <a:t>)</a:t>
            </a:r>
            <a:r>
              <a:rPr lang="zh-CN" altLang="en-US" sz="2800" dirty="0" smtClean="0"/>
              <a:t>，</a:t>
            </a:r>
            <a:r>
              <a:rPr lang="en-US" altLang="zh-CN" sz="2800" dirty="0" smtClean="0"/>
              <a:t>vi →vi+1</a:t>
            </a:r>
            <a:r>
              <a:rPr lang="zh-CN" altLang="en-US" sz="2800" dirty="0" smtClean="0"/>
              <a:t>，</a:t>
            </a:r>
            <a:r>
              <a:rPr lang="en-US" altLang="zh-CN" sz="2800" dirty="0" err="1" smtClean="0"/>
              <a:t>i</a:t>
            </a:r>
            <a:r>
              <a:rPr lang="en-US" altLang="zh-CN" sz="2800" dirty="0" smtClean="0"/>
              <a:t>=1,2,…,k-1</a:t>
            </a:r>
            <a:r>
              <a:rPr lang="zh-CN" altLang="en-US" sz="2800" dirty="0" smtClean="0"/>
              <a:t>。该路径的长度是</a:t>
            </a:r>
            <a:r>
              <a:rPr lang="en-US" altLang="zh-CN" sz="2800" dirty="0" smtClean="0"/>
              <a:t>k-1</a:t>
            </a:r>
            <a:r>
              <a:rPr lang="zh-CN" altLang="en-US" sz="2800" dirty="0" smtClean="0"/>
              <a:t>，也就是这条路径上弧的数量。</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p>
        </p:txBody>
      </p:sp>
      <p:sp>
        <p:nvSpPr>
          <p:cNvPr id="5"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有环图和无环图</a:t>
            </a:r>
            <a:r>
              <a:rPr lang="en-US" altLang="zh-CN" sz="2800" dirty="0" smtClean="0"/>
              <a:t>: </a:t>
            </a:r>
            <a:r>
              <a:rPr lang="zh-CN" altLang="en-US" sz="2800" dirty="0" smtClean="0"/>
              <a:t>环路（</a:t>
            </a:r>
            <a:r>
              <a:rPr lang="en-US" altLang="zh-CN" sz="2800" dirty="0" smtClean="0"/>
              <a:t>cycle</a:t>
            </a:r>
            <a:r>
              <a:rPr lang="zh-CN" altLang="en-US" sz="2800" dirty="0" smtClean="0"/>
              <a:t>）起点和终点为同一节点的长度不为</a:t>
            </a:r>
            <a:r>
              <a:rPr lang="en-US" altLang="zh-CN" sz="2800" dirty="0" smtClean="0"/>
              <a:t>0</a:t>
            </a:r>
            <a:r>
              <a:rPr lang="zh-CN" altLang="en-US" sz="2800" dirty="0" smtClean="0"/>
              <a:t>的路径。环路长度</a:t>
            </a:r>
            <a:r>
              <a:rPr lang="en-US" altLang="zh-CN" sz="2800" dirty="0" smtClean="0"/>
              <a:t>=</a:t>
            </a:r>
            <a:r>
              <a:rPr lang="zh-CN" altLang="en-US" sz="2800" dirty="0" smtClean="0"/>
              <a:t>路径长度。环路的起点和终点可以是其中的任一节点。</a:t>
            </a:r>
          </a:p>
          <a:p>
            <a:pPr marL="457200" indent="-457200" algn="just" defTabSz="967105">
              <a:buClr>
                <a:srgbClr val="FF0000"/>
              </a:buClr>
              <a:buFont typeface="Arial" panose="020B0604020202020204" pitchFamily="34" charset="0"/>
              <a:buChar char="•"/>
            </a:pPr>
            <a:r>
              <a:rPr lang="zh-CN" altLang="en-US" sz="2800" dirty="0" smtClean="0"/>
              <a:t>如果环路</a:t>
            </a:r>
            <a:r>
              <a:rPr lang="en-US" altLang="zh-CN" sz="2800" dirty="0" smtClean="0"/>
              <a:t>(v1,v2,…,</a:t>
            </a:r>
            <a:r>
              <a:rPr lang="en-US" altLang="zh-CN" sz="2800" dirty="0" err="1" smtClean="0"/>
              <a:t>vk</a:t>
            </a:r>
            <a:r>
              <a:rPr lang="en-US" altLang="zh-CN" sz="2800" dirty="0" smtClean="0"/>
              <a:t> ,v1)</a:t>
            </a:r>
            <a:r>
              <a:rPr lang="zh-CN" altLang="en-US" sz="2800" dirty="0" smtClean="0"/>
              <a:t>的节点</a:t>
            </a:r>
            <a:r>
              <a:rPr lang="en-US" altLang="zh-CN" sz="2800" dirty="0" smtClean="0"/>
              <a:t>v1</a:t>
            </a:r>
            <a:r>
              <a:rPr lang="zh-CN" altLang="en-US" sz="2800" dirty="0" smtClean="0"/>
              <a:t>、</a:t>
            </a:r>
            <a:r>
              <a:rPr lang="en-US" altLang="zh-CN" sz="2800" dirty="0" smtClean="0"/>
              <a:t>…</a:t>
            </a:r>
            <a:r>
              <a:rPr lang="zh-CN" altLang="en-US" sz="2800" dirty="0" smtClean="0"/>
              <a:t>、</a:t>
            </a:r>
            <a:r>
              <a:rPr lang="en-US" altLang="zh-CN" sz="2800" dirty="0" err="1" smtClean="0"/>
              <a:t>vk</a:t>
            </a:r>
            <a:r>
              <a:rPr lang="en-US" altLang="zh-CN" sz="2800" dirty="0" smtClean="0"/>
              <a:t> </a:t>
            </a:r>
            <a:r>
              <a:rPr lang="zh-CN" altLang="en-US" sz="2800" dirty="0" smtClean="0"/>
              <a:t>中没有一个出现一次以上，就说该环路是简单环路，简单环路的唯一重复出现在最终节点处。</a:t>
            </a:r>
          </a:p>
          <a:p>
            <a:pPr marL="457200" indent="-457200" algn="just" defTabSz="967105">
              <a:buClr>
                <a:srgbClr val="FF0000"/>
              </a:buClr>
              <a:buFont typeface="Arial" panose="020B0604020202020204" pitchFamily="34" charset="0"/>
              <a:buChar char="•"/>
            </a:pPr>
            <a:r>
              <a:rPr lang="zh-CN" altLang="en-US" sz="2800" dirty="0" smtClean="0"/>
              <a:t>非简单环路</a:t>
            </a:r>
            <a:r>
              <a:rPr lang="en-US" altLang="zh-CN" sz="2800" dirty="0" smtClean="0"/>
              <a:t>: (1) v</a:t>
            </a:r>
            <a:r>
              <a:rPr lang="zh-CN" altLang="en-US" sz="2800" dirty="0" smtClean="0"/>
              <a:t>出现了</a:t>
            </a:r>
            <a:r>
              <a:rPr lang="en-US" altLang="zh-CN" sz="2800" dirty="0" smtClean="0"/>
              <a:t>3</a:t>
            </a:r>
            <a:r>
              <a:rPr lang="zh-CN" altLang="en-US" sz="2800" dirty="0" smtClean="0"/>
              <a:t>次或</a:t>
            </a:r>
            <a:r>
              <a:rPr lang="en-US" altLang="zh-CN" sz="2800" dirty="0" smtClean="0"/>
              <a:t>3</a:t>
            </a:r>
            <a:r>
              <a:rPr lang="zh-CN" altLang="en-US" sz="2800" dirty="0" smtClean="0"/>
              <a:t>次以上；</a:t>
            </a:r>
          </a:p>
          <a:p>
            <a:pPr marL="457200" indent="-457200" algn="just" defTabSz="967105">
              <a:buClr>
                <a:srgbClr val="FF0000"/>
              </a:buClr>
              <a:buFont typeface="Arial" panose="020B0604020202020204" pitchFamily="34" charset="0"/>
              <a:buChar char="•"/>
            </a:pPr>
            <a:r>
              <a:rPr lang="en-US" altLang="zh-CN" sz="2800" dirty="0" smtClean="0"/>
              <a:t>(2) </a:t>
            </a:r>
            <a:r>
              <a:rPr lang="zh-CN" altLang="en-US" sz="2800" dirty="0" smtClean="0"/>
              <a:t>存在某个</a:t>
            </a:r>
            <a:r>
              <a:rPr lang="en-US" altLang="zh-CN" sz="2800" dirty="0" smtClean="0"/>
              <a:t>v </a:t>
            </a:r>
            <a:r>
              <a:rPr lang="zh-CN" altLang="en-US" sz="2800" dirty="0" smtClean="0"/>
              <a:t>之外的节点</a:t>
            </a:r>
            <a:r>
              <a:rPr lang="en-US" altLang="zh-CN" sz="2800" dirty="0" smtClean="0"/>
              <a:t>u</a:t>
            </a:r>
            <a:r>
              <a:rPr lang="zh-CN" altLang="en-US" sz="2800" dirty="0" smtClean="0"/>
              <a:t>，它出现了两次，也就是，环路肯定是</a:t>
            </a:r>
            <a:r>
              <a:rPr lang="en-US" altLang="zh-CN" sz="2800" dirty="0" smtClean="0"/>
              <a:t>(v,…,u,…,u,…,v)</a:t>
            </a:r>
            <a:r>
              <a:rPr lang="zh-CN" altLang="en-US" sz="2800" dirty="0" smtClean="0"/>
              <a:t>这样的。</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p>
        </p:txBody>
      </p:sp>
      <p:sp>
        <p:nvSpPr>
          <p:cNvPr id="5" name="Rectangle 6"/>
          <p:cNvSpPr/>
          <p:nvPr/>
        </p:nvSpPr>
        <p:spPr>
          <a:xfrm>
            <a:off x="523875" y="1341755"/>
            <a:ext cx="11047730" cy="2279532"/>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图的实现</a:t>
            </a:r>
            <a:r>
              <a:rPr lang="en-US" altLang="zh-CN" sz="2800" dirty="0" smtClean="0"/>
              <a:t>--</a:t>
            </a:r>
            <a:r>
              <a:rPr lang="zh-CN" altLang="en-US" sz="2800" dirty="0" smtClean="0"/>
              <a:t>两种。一种叫作邻接表，大致上与二元关系的实现方法类似。第二种叫作邻接矩阵，是一种表示二元关系的新方法，</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图的应用包括最短路径、可达集、 各种搜索算法等。这些都给图的应用提供理论基础</a:t>
            </a:r>
            <a:r>
              <a:rPr lang="zh-CN" altLang="en-US" sz="2800" smtClean="0"/>
              <a:t>。 </a:t>
            </a:r>
            <a:endParaRPr lang="zh-CN" altLang="en-US" sz="2800" dirty="0" smtClean="0"/>
          </a:p>
        </p:txBody>
      </p:sp>
      <p:graphicFrame>
        <p:nvGraphicFramePr>
          <p:cNvPr id="2" name="对象 1"/>
          <p:cNvGraphicFramePr>
            <a:graphicFrameLocks/>
          </p:cNvGraphicFramePr>
          <p:nvPr/>
        </p:nvGraphicFramePr>
        <p:xfrm>
          <a:off x="756920" y="4050030"/>
          <a:ext cx="4003675" cy="2439035"/>
        </p:xfrm>
        <a:graphic>
          <a:graphicData uri="http://schemas.openxmlformats.org/presentationml/2006/ole">
            <p:oleObj spid="_x0000_s178178" r:id="rId4" imgW="4001058" imgH="1933333" progId="PBrush">
              <p:embed/>
            </p:oleObj>
          </a:graphicData>
        </a:graphic>
      </p:graphicFrame>
      <p:graphicFrame>
        <p:nvGraphicFramePr>
          <p:cNvPr id="4" name="对象 3"/>
          <p:cNvGraphicFramePr>
            <a:graphicFrameLocks/>
          </p:cNvGraphicFramePr>
          <p:nvPr/>
        </p:nvGraphicFramePr>
        <p:xfrm>
          <a:off x="5936615" y="4050030"/>
          <a:ext cx="4709160" cy="2336165"/>
        </p:xfrm>
        <a:graphic>
          <a:graphicData uri="http://schemas.openxmlformats.org/presentationml/2006/ole">
            <p:oleObj spid="_x0000_s178177" r:id="rId5" imgW="4476190" imgH="1628571" progId="PBrush">
              <p:embed/>
            </p:oleObj>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p>
        </p:txBody>
      </p:sp>
      <p:sp>
        <p:nvSpPr>
          <p:cNvPr id="5" name="Rectangle 6"/>
          <p:cNvSpPr/>
          <p:nvPr/>
        </p:nvSpPr>
        <p:spPr>
          <a:xfrm>
            <a:off x="523875" y="1341755"/>
            <a:ext cx="10917555" cy="400113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结点集和连接结点的关系。</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结点集就是图中一系列结点的集合，连接结点的关系则是图形数据库所特有的组成。每个结点仍具有标示自己所属实体类型的标签，也既是其所属的结点集，并记录一系列描述该结点特性的属性。</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通过关系来连接各个结点。因此各个结点集的抽象实际上与关系型数据库中的各个表的抽象还是有些类似的</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11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三、分布式大数据处理</a:t>
            </a:r>
          </a:p>
        </p:txBody>
      </p:sp>
      <p:sp>
        <p:nvSpPr>
          <p:cNvPr id="9219" name="Rectangle 3"/>
          <p:cNvSpPr/>
          <p:nvPr/>
        </p:nvSpPr>
        <p:spPr>
          <a:xfrm>
            <a:off x="758825" y="1263650"/>
            <a:ext cx="11339513" cy="1849438"/>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分布式文件系统</a:t>
            </a: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分布式数据库</a:t>
            </a: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大数据</a:t>
            </a: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分布式大数据</a:t>
            </a:r>
          </a:p>
        </p:txBody>
      </p:sp>
      <p:sp>
        <p:nvSpPr>
          <p:cNvPr id="4" name="Rectangle 2"/>
          <p:cNvSpPr/>
          <p:nvPr/>
        </p:nvSpPr>
        <p:spPr>
          <a:xfrm>
            <a:off x="479425" y="3429000"/>
            <a:ext cx="5748338" cy="549275"/>
          </a:xfrm>
          <a:prstGeom prst="rect">
            <a:avLst/>
          </a:prstGeom>
          <a:noFill/>
          <a:ln w="9525">
            <a:noFill/>
          </a:ln>
        </p:spPr>
        <p:txBody>
          <a:bodyPr lIns="117060" tIns="58530" rIns="117060" bIns="58530">
            <a:spAutoFit/>
          </a:bodyPr>
          <a:lstStyle/>
          <a:p>
            <a:pPr defTabSz="967105" eaLnBrk="1" hangingPunct="1"/>
            <a:r>
              <a:rPr lang="en-US" altLang="zh-CN" sz="2800" dirty="0">
                <a:solidFill>
                  <a:srgbClr val="0033CC"/>
                </a:solidFill>
                <a:latin typeface="黑体" panose="02010609060101010101" pitchFamily="49" charset="-122"/>
              </a:rPr>
              <a:t>1. </a:t>
            </a:r>
            <a:r>
              <a:rPr lang="zh-CN" altLang="en-US" sz="2800" dirty="0">
                <a:solidFill>
                  <a:srgbClr val="0033CC"/>
                </a:solidFill>
                <a:latin typeface="黑体" panose="02010609060101010101" pitchFamily="49" charset="-122"/>
              </a:rPr>
              <a:t>分布式文件系统</a:t>
            </a:r>
          </a:p>
        </p:txBody>
      </p:sp>
      <p:sp>
        <p:nvSpPr>
          <p:cNvPr id="5" name="Rectangle 3"/>
          <p:cNvSpPr/>
          <p:nvPr/>
        </p:nvSpPr>
        <p:spPr>
          <a:xfrm>
            <a:off x="758825" y="3978275"/>
            <a:ext cx="11433175" cy="2710419"/>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分布式文件系统（Distributed File System：DFS ）是指文件系统的物理存储资源不在本地节点上，通过计算机网络与节点相连。</a:t>
            </a:r>
          </a:p>
          <a:p>
            <a:pPr marL="457200" indent="-457200" defTabSz="967105">
              <a:buClr>
                <a:srgbClr val="FF0000"/>
              </a:buClr>
              <a:buFont typeface="Arial" panose="020B0604020202020204" pitchFamily="34" charset="0"/>
              <a:buChar char="•"/>
            </a:pPr>
            <a:r>
              <a:rPr lang="zh-CN" altLang="en-US" sz="2800" dirty="0" smtClean="0">
                <a:latin typeface="黑体" panose="02010609060101010101" pitchFamily="49" charset="-122"/>
              </a:rPr>
              <a:t>DFS为文件系统提供单个</a:t>
            </a:r>
            <a:r>
              <a:rPr lang="zh-CN" altLang="en-US" sz="2800" dirty="0">
                <a:latin typeface="黑体" panose="02010609060101010101" pitchFamily="49" charset="-122"/>
              </a:rPr>
              <a:t>访问点和一个</a:t>
            </a:r>
            <a:r>
              <a:rPr lang="zh-CN" altLang="en-US" sz="2800" dirty="0" smtClean="0">
                <a:latin typeface="黑体" panose="02010609060101010101" pitchFamily="49" charset="-122"/>
              </a:rPr>
              <a:t>逻辑树结构</a:t>
            </a:r>
            <a:r>
              <a:rPr lang="zh-CN" altLang="en-US" sz="2800" dirty="0">
                <a:latin typeface="黑体" panose="02010609060101010101" pitchFamily="49" charset="-122"/>
              </a:rPr>
              <a:t>，</a:t>
            </a:r>
            <a:r>
              <a:rPr lang="zh-CN" altLang="en-US" sz="2800" dirty="0" smtClean="0">
                <a:latin typeface="黑体" panose="02010609060101010101" pitchFamily="49" charset="-122"/>
              </a:rPr>
              <a:t>用户可透明</a:t>
            </a:r>
            <a:r>
              <a:rPr lang="zh-CN" altLang="en-US" sz="2800" dirty="0">
                <a:latin typeface="黑体" panose="02010609060101010101" pitchFamily="49" charset="-122"/>
              </a:rPr>
              <a:t>访问系统中的任何文件</a:t>
            </a:r>
            <a:endParaRPr lang="en-US" altLang="zh-CN"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DFS将统一网络中的不同计算机上的共享文件夹组织起来，形成一个单独的、逻辑的、层次式的共享文件系统。</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4" grpId="0"/>
      <p:bldP spid="5"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二、图数据模型</a:t>
            </a:r>
          </a:p>
        </p:txBody>
      </p:sp>
      <p:sp>
        <p:nvSpPr>
          <p:cNvPr id="5"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如果两个实体之间拥有多种关系，就需要在它们之间创建多个关联表。</a:t>
            </a:r>
          </a:p>
          <a:p>
            <a:pPr marL="457200" indent="-457200" algn="just" defTabSz="967105">
              <a:buClr>
                <a:srgbClr val="FF0000"/>
              </a:buClr>
              <a:buFont typeface="Arial" panose="020B0604020202020204" pitchFamily="34" charset="0"/>
              <a:buChar char="•"/>
            </a:pPr>
            <a:r>
              <a:rPr lang="zh-CN" altLang="en-US" sz="2800" dirty="0" smtClean="0"/>
              <a:t>在一个图形数据库中，只需要标明两者之间存在着不同的关系，例如用</a:t>
            </a:r>
            <a:r>
              <a:rPr lang="en-US" altLang="zh-CN" sz="2800" dirty="0" err="1" smtClean="0"/>
              <a:t>DirectBy</a:t>
            </a:r>
            <a:r>
              <a:rPr lang="zh-CN" altLang="en-US" sz="2800" dirty="0" smtClean="0"/>
              <a:t>关系指向电影的导演，或用</a:t>
            </a:r>
            <a:r>
              <a:rPr lang="en-US" altLang="zh-CN" sz="2800" dirty="0" err="1" smtClean="0"/>
              <a:t>ActBy</a:t>
            </a:r>
            <a:r>
              <a:rPr lang="zh-CN" altLang="en-US" sz="2800" dirty="0" smtClean="0"/>
              <a:t>关系来指定参与电影拍摄的各个演员。</a:t>
            </a:r>
          </a:p>
        </p:txBody>
      </p:sp>
      <p:pic>
        <p:nvPicPr>
          <p:cNvPr id="4" name="图片 42"/>
          <p:cNvPicPr>
            <a:picLocks noChangeAspect="1" noChangeArrowheads="1"/>
          </p:cNvPicPr>
          <p:nvPr/>
        </p:nvPicPr>
        <p:blipFill>
          <a:blip r:embed="rId3" cstate="print"/>
          <a:srcRect/>
          <a:stretch>
            <a:fillRect/>
          </a:stretch>
        </p:blipFill>
        <p:spPr bwMode="auto">
          <a:xfrm>
            <a:off x="2595538" y="4107661"/>
            <a:ext cx="6215106" cy="1643074"/>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200" dirty="0" smtClean="0">
                <a:solidFill>
                  <a:srgbClr val="0033CC"/>
                </a:solidFill>
                <a:latin typeface="+mn-ea"/>
                <a:ea typeface="+mn-ea"/>
              </a:rPr>
              <a:t>三</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Neo4J</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图数据库</a:t>
            </a:r>
          </a:p>
        </p:txBody>
      </p:sp>
      <p:sp>
        <p:nvSpPr>
          <p:cNvPr id="5" name="Rectangle 6"/>
          <p:cNvSpPr/>
          <p:nvPr/>
        </p:nvSpPr>
        <p:spPr>
          <a:xfrm>
            <a:off x="523875" y="1341438"/>
            <a:ext cx="11664950" cy="486283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Neo4j</a:t>
            </a:r>
            <a:r>
              <a:rPr lang="zh-CN" altLang="en-US" sz="2800" dirty="0" smtClean="0"/>
              <a:t>是开源的用</a:t>
            </a:r>
            <a:r>
              <a:rPr lang="en-US" altLang="zh-CN" sz="2800" dirty="0" smtClean="0"/>
              <a:t>Java</a:t>
            </a:r>
            <a:r>
              <a:rPr lang="zh-CN" altLang="en-US" sz="2800" dirty="0" smtClean="0"/>
              <a:t>实现图数据库，有两种运行方式，一种是服务的方式，对外提供</a:t>
            </a:r>
            <a:r>
              <a:rPr lang="en-US" altLang="zh-CN" sz="2800" dirty="0" smtClean="0"/>
              <a:t>REST</a:t>
            </a:r>
            <a:r>
              <a:rPr lang="zh-CN" altLang="en-US" sz="2800" dirty="0" smtClean="0"/>
              <a:t>接口；另外一种是嵌入式模式，数据以文件的形式存放在本地，直接对本地文件进行操作。</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a:t>
            </a:r>
            <a:r>
              <a:rPr lang="zh-CN" altLang="en-US" sz="2800" dirty="0" smtClean="0"/>
              <a:t>是一个高性能的</a:t>
            </a:r>
            <a:r>
              <a:rPr lang="en-US" altLang="zh-CN" sz="2800" dirty="0" smtClean="0"/>
              <a:t>NOSQL</a:t>
            </a:r>
            <a:r>
              <a:rPr lang="zh-CN" altLang="en-US" sz="2800" dirty="0" smtClean="0"/>
              <a:t>图形数据库，它将结构化数据存储在网络上而不是表中。</a:t>
            </a:r>
            <a:r>
              <a:rPr lang="en-US" altLang="zh-CN" sz="2800" dirty="0" smtClean="0"/>
              <a:t>Neo4j</a:t>
            </a:r>
            <a:r>
              <a:rPr lang="zh-CN" altLang="en-US" sz="2800" dirty="0" smtClean="0"/>
              <a:t>也可以被看作是一个高性能的图引擎，该引擎具有成熟数据库的所有特性。</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程序员工作在一个面向对象的、灵活的网络结构下而不是严格、静态的表中</a:t>
            </a:r>
            <a:r>
              <a:rPr lang="en-US" altLang="zh-CN" sz="2800" dirty="0" smtClean="0"/>
              <a:t>——</a:t>
            </a:r>
            <a:r>
              <a:rPr lang="zh-CN" altLang="en-US" sz="2800" dirty="0" smtClean="0"/>
              <a:t>但是可以享受到具备完全的事务特性、企业级的数据库的所有好处。</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11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en-US" altLang="zh-CN" sz="3200" dirty="0" smtClean="0">
                <a:solidFill>
                  <a:srgbClr val="0033CC"/>
                </a:solidFill>
                <a:latin typeface="+mn-ea"/>
                <a:ea typeface="+mn-ea"/>
              </a:rPr>
              <a:t>Neo4J</a:t>
            </a:r>
            <a:r>
              <a:rPr lang="zh-CN" altLang="en-US" sz="3200" dirty="0" smtClean="0">
                <a:solidFill>
                  <a:srgbClr val="0033CC"/>
                </a:solidFill>
                <a:latin typeface="+mn-ea"/>
                <a:ea typeface="+mn-ea"/>
              </a:rPr>
              <a:t>特点</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00113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因其嵌入式、高性能、轻量级等优势，越来越受到关注。</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图形数据结构</a:t>
            </a:r>
            <a:r>
              <a:rPr lang="en-US" altLang="zh-CN" sz="2800" dirty="0" smtClean="0"/>
              <a:t>, </a:t>
            </a:r>
            <a:r>
              <a:rPr lang="zh-CN" altLang="en-US" sz="2800" dirty="0" smtClean="0"/>
              <a:t>在一个图中包含两种基本的数据类型：</a:t>
            </a:r>
            <a:r>
              <a:rPr lang="en-US" altLang="zh-CN" sz="2800" dirty="0" smtClean="0"/>
              <a:t>Nodes</a:t>
            </a:r>
            <a:r>
              <a:rPr lang="zh-CN" altLang="en-US" sz="2800" dirty="0" smtClean="0"/>
              <a:t>（节点） 和 </a:t>
            </a:r>
            <a:r>
              <a:rPr lang="en-US" altLang="zh-CN" sz="2800" dirty="0" smtClean="0"/>
              <a:t>Relationships</a:t>
            </a:r>
            <a:r>
              <a:rPr lang="zh-CN" altLang="en-US" sz="2800" dirty="0" smtClean="0"/>
              <a:t>（关系）。</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Nodes </a:t>
            </a:r>
            <a:r>
              <a:rPr lang="zh-CN" altLang="en-US" sz="2800" dirty="0" smtClean="0"/>
              <a:t>和 </a:t>
            </a:r>
            <a:r>
              <a:rPr lang="en-US" altLang="zh-CN" sz="2800" dirty="0" smtClean="0"/>
              <a:t>Relationships </a:t>
            </a:r>
            <a:r>
              <a:rPr lang="zh-CN" altLang="en-US" sz="2800" dirty="0" smtClean="0"/>
              <a:t>包含</a:t>
            </a:r>
            <a:r>
              <a:rPr lang="en-US" altLang="zh-CN" sz="2800" dirty="0" smtClean="0"/>
              <a:t>key/value</a:t>
            </a:r>
            <a:r>
              <a:rPr lang="zh-CN" altLang="en-US" sz="2800" dirty="0" smtClean="0"/>
              <a:t>形式的属性。</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en-US" altLang="zh-CN" sz="2800" dirty="0" smtClean="0"/>
              <a:t>Nodes</a:t>
            </a:r>
            <a:r>
              <a:rPr lang="zh-CN" altLang="en-US" sz="2800" dirty="0" smtClean="0"/>
              <a:t>通过</a:t>
            </a:r>
            <a:r>
              <a:rPr lang="en-US" altLang="zh-CN" sz="2800" dirty="0" smtClean="0"/>
              <a:t>Relationships</a:t>
            </a:r>
            <a:r>
              <a:rPr lang="zh-CN" altLang="en-US" sz="2800" dirty="0" smtClean="0"/>
              <a:t>所定义的关系相连起来，形成关系型网络结构。</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a:solidFill>
                  <a:srgbClr val="0033CC"/>
                </a:solidFill>
                <a:latin typeface="黑体" panose="02010609060101010101" pitchFamily="49" charset="-122"/>
              </a:rPr>
              <a:t>2. </a:t>
            </a:r>
            <a:r>
              <a:rPr lang="zh-CN" altLang="en-US" sz="2800" dirty="0" smtClean="0">
                <a:solidFill>
                  <a:srgbClr val="0033CC"/>
                </a:solidFill>
                <a:latin typeface="黑体" panose="02010609060101010101" pitchFamily="49" charset="-122"/>
              </a:rPr>
              <a:t>查询语言</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496675" cy="443166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smtClean="0"/>
              <a:t>Neo4j</a:t>
            </a:r>
            <a:r>
              <a:rPr lang="zh-CN" altLang="en-US" sz="2800" dirty="0" smtClean="0"/>
              <a:t>查询语言名为</a:t>
            </a:r>
            <a:r>
              <a:rPr lang="en-US" altLang="zh-CN" sz="2800" dirty="0" err="1" smtClean="0"/>
              <a:t>Cypher</a:t>
            </a:r>
            <a:r>
              <a:rPr lang="zh-CN" altLang="en-US" sz="2800" dirty="0" smtClean="0"/>
              <a:t>， 不使用</a:t>
            </a:r>
            <a:r>
              <a:rPr lang="en-US" altLang="zh-CN" sz="2800" dirty="0" smtClean="0"/>
              <a:t>schema</a:t>
            </a:r>
            <a:r>
              <a:rPr lang="zh-CN" altLang="en-US" sz="2800" dirty="0" smtClean="0"/>
              <a:t>，可以满足任何形式的需求， </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对于高度关联的数据（图形数据）的查询快速快， 它的实体与关系结构非常自然地切合人类的直观感受，支持兼容</a:t>
            </a:r>
            <a:r>
              <a:rPr lang="en-US" altLang="zh-CN" sz="2800" dirty="0" smtClean="0"/>
              <a:t>ACID</a:t>
            </a:r>
            <a:r>
              <a:rPr lang="zh-CN" altLang="en-US" sz="2800" dirty="0" smtClean="0"/>
              <a:t>的事务操作，</a:t>
            </a:r>
          </a:p>
          <a:p>
            <a:pPr marL="457200" indent="-457200" defTabSz="967105">
              <a:buClr>
                <a:srgbClr val="FF0000"/>
              </a:buClr>
              <a:buFont typeface="Arial" panose="020B0604020202020204" pitchFamily="34" charset="0"/>
              <a:buChar char="•"/>
            </a:pPr>
            <a:r>
              <a:rPr lang="zh-CN" altLang="en-US" sz="2800" dirty="0" smtClean="0"/>
              <a:t> </a:t>
            </a:r>
          </a:p>
          <a:p>
            <a:pPr marL="457200" indent="-457200" defTabSz="967105">
              <a:buClr>
                <a:srgbClr val="FF0000"/>
              </a:buClr>
              <a:buFont typeface="Arial" panose="020B0604020202020204" pitchFamily="34" charset="0"/>
              <a:buChar char="•"/>
            </a:pPr>
            <a:r>
              <a:rPr lang="zh-CN" altLang="en-US" sz="2800" dirty="0" smtClean="0"/>
              <a:t>提供了一个高可用性模型，以支持大规模数据量的查询，支持备份、数据局部性以及冗余， </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t>提供了一个可视化的查询控制台。</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四 </a:t>
            </a:r>
            <a:r>
              <a:rPr lang="en-US" altLang="zh-CN" sz="2800" dirty="0" smtClean="0">
                <a:solidFill>
                  <a:srgbClr val="0033CC"/>
                </a:solidFill>
                <a:latin typeface="黑体" panose="02010609060101010101" pitchFamily="49" charset="-122"/>
              </a:rPr>
              <a:t>Nei4J</a:t>
            </a:r>
            <a:r>
              <a:rPr lang="zh-CN" altLang="en-US" sz="2800" dirty="0" smtClean="0">
                <a:solidFill>
                  <a:srgbClr val="0033CC"/>
                </a:solidFill>
                <a:latin typeface="黑体" panose="02010609060101010101" pitchFamily="49" charset="-122"/>
              </a:rPr>
              <a:t>的数据模型</a:t>
            </a:r>
            <a:endParaRPr lang="zh-CN" altLang="en-US" sz="2800" dirty="0">
              <a:solidFill>
                <a:srgbClr val="0033CC"/>
              </a:solidFill>
              <a:latin typeface="黑体" panose="02010609060101010101" pitchFamily="49" charset="-122"/>
            </a:endParaRPr>
          </a:p>
        </p:txBody>
      </p:sp>
      <p:sp>
        <p:nvSpPr>
          <p:cNvPr id="13316" name="Rectangle 4"/>
          <p:cNvSpPr/>
          <p:nvPr/>
        </p:nvSpPr>
        <p:spPr>
          <a:xfrm>
            <a:off x="550863" y="905828"/>
            <a:ext cx="11260177" cy="5958205"/>
          </a:xfrm>
          <a:prstGeom prst="rect">
            <a:avLst/>
          </a:prstGeom>
          <a:noFill/>
          <a:ln w="9525">
            <a:noFill/>
          </a:ln>
        </p:spPr>
        <p:txBody>
          <a:bodyPr wrap="square"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zh-CN" altLang="en-US" sz="2800" dirty="0" smtClean="0"/>
              <a:t>每个实体都有</a:t>
            </a:r>
            <a:r>
              <a:rPr lang="en-US" altLang="zh-CN" sz="2800" dirty="0" smtClean="0"/>
              <a:t>ID</a:t>
            </a:r>
            <a:r>
              <a:rPr lang="zh-CN" altLang="en-US" sz="2800" dirty="0" smtClean="0"/>
              <a:t>（</a:t>
            </a:r>
            <a:r>
              <a:rPr lang="en-US" altLang="zh-CN" sz="2800" dirty="0" smtClean="0"/>
              <a:t>Identity</a:t>
            </a:r>
            <a:r>
              <a:rPr lang="zh-CN" altLang="en-US" sz="2800" dirty="0" smtClean="0"/>
              <a:t>）唯一标识，每个节点由标签（</a:t>
            </a:r>
            <a:r>
              <a:rPr lang="en-US" altLang="zh-CN" sz="2800" dirty="0" err="1" smtClean="0"/>
              <a:t>Lable</a:t>
            </a:r>
            <a:r>
              <a:rPr lang="zh-CN" altLang="en-US" sz="2800" dirty="0" smtClean="0"/>
              <a:t>）分组，每个关系都有一个唯一的类型，属性图模型的基本概念有：</a:t>
            </a:r>
          </a:p>
          <a:p>
            <a:pPr marL="457200" indent="-457200" algn="just" defTabSz="967105">
              <a:lnSpc>
                <a:spcPts val="3500"/>
              </a:lnSpc>
              <a:buClr>
                <a:srgbClr val="FF0000"/>
              </a:buClr>
              <a:buFont typeface="Arial" panose="020B0604020202020204" pitchFamily="34" charset="0"/>
              <a:buChar char="•"/>
            </a:pPr>
            <a:r>
              <a:rPr lang="zh-CN" altLang="en-US" sz="2800" dirty="0" smtClean="0"/>
              <a:t>实体（</a:t>
            </a:r>
            <a:r>
              <a:rPr lang="en-US" altLang="zh-CN" sz="2800" dirty="0" smtClean="0"/>
              <a:t>Entity</a:t>
            </a:r>
            <a:r>
              <a:rPr lang="zh-CN" altLang="en-US" sz="2800" dirty="0" smtClean="0"/>
              <a:t>）是指节点（</a:t>
            </a:r>
            <a:r>
              <a:rPr lang="en-US" altLang="zh-CN" sz="2800" dirty="0" smtClean="0"/>
              <a:t>Node</a:t>
            </a:r>
            <a:r>
              <a:rPr lang="zh-CN" altLang="en-US" sz="2800" dirty="0" smtClean="0"/>
              <a:t>）和关系（</a:t>
            </a:r>
            <a:r>
              <a:rPr lang="en-US" altLang="zh-CN" sz="2800" dirty="0" smtClean="0"/>
              <a:t>Relationship</a:t>
            </a:r>
            <a:r>
              <a:rPr lang="zh-CN" altLang="en-US" sz="2800" dirty="0" smtClean="0"/>
              <a:t>）；</a:t>
            </a:r>
          </a:p>
          <a:p>
            <a:pPr marL="457200" indent="-457200" algn="just" defTabSz="967105">
              <a:lnSpc>
                <a:spcPts val="3500"/>
              </a:lnSpc>
              <a:buClr>
                <a:srgbClr val="FF0000"/>
              </a:buClr>
              <a:buFont typeface="Arial" panose="020B0604020202020204" pitchFamily="34" charset="0"/>
              <a:buChar char="•"/>
            </a:pPr>
            <a:r>
              <a:rPr lang="zh-CN" altLang="en-US" sz="2800" dirty="0" smtClean="0"/>
              <a:t>每个实体都有零个、一个或多个属性，一个实体的属性键是唯一的；每个节点都有零个、一个或多个标签，属于一个或多个分组；</a:t>
            </a:r>
          </a:p>
          <a:p>
            <a:pPr marL="457200" indent="-457200" algn="just" defTabSz="967105">
              <a:lnSpc>
                <a:spcPts val="3500"/>
              </a:lnSpc>
              <a:buClr>
                <a:srgbClr val="FF0000"/>
              </a:buClr>
              <a:buFont typeface="Arial" panose="020B0604020202020204" pitchFamily="34" charset="0"/>
              <a:buChar char="•"/>
            </a:pPr>
            <a:r>
              <a:rPr lang="zh-CN" altLang="en-US" sz="2800" dirty="0" smtClean="0"/>
              <a:t>每个关系都只有一个类型，用于连接两个节点；</a:t>
            </a:r>
          </a:p>
          <a:p>
            <a:pPr marL="457200" indent="-457200" algn="just" defTabSz="967105">
              <a:lnSpc>
                <a:spcPts val="3500"/>
              </a:lnSpc>
              <a:buClr>
                <a:srgbClr val="FF0000"/>
              </a:buClr>
              <a:buFont typeface="Arial" panose="020B0604020202020204" pitchFamily="34" charset="0"/>
              <a:buChar char="•"/>
            </a:pPr>
            <a:r>
              <a:rPr lang="zh-CN" altLang="en-US" sz="2800" dirty="0" smtClean="0"/>
              <a:t>路径（</a:t>
            </a:r>
            <a:r>
              <a:rPr lang="en-US" altLang="zh-CN" sz="2800" dirty="0" smtClean="0"/>
              <a:t>Path</a:t>
            </a:r>
            <a:r>
              <a:rPr lang="zh-CN" altLang="en-US" sz="2800" dirty="0" smtClean="0"/>
              <a:t>）是指由起始节点和终止节点之间的实体（节点和关系）构成的有序组合；</a:t>
            </a:r>
          </a:p>
          <a:p>
            <a:pPr marL="457200" indent="-457200" algn="just" defTabSz="967105">
              <a:lnSpc>
                <a:spcPts val="3500"/>
              </a:lnSpc>
              <a:buClr>
                <a:srgbClr val="FF0000"/>
              </a:buClr>
              <a:buFont typeface="Arial" panose="020B0604020202020204" pitchFamily="34" charset="0"/>
              <a:buChar char="•"/>
            </a:pPr>
            <a:r>
              <a:rPr lang="zh-CN" altLang="en-US" sz="2800" dirty="0" smtClean="0"/>
              <a:t>标记（</a:t>
            </a:r>
            <a:r>
              <a:rPr lang="en-US" altLang="zh-CN" sz="2800" dirty="0" smtClean="0"/>
              <a:t>Token</a:t>
            </a:r>
            <a:r>
              <a:rPr lang="zh-CN" altLang="en-US" sz="2800" dirty="0" smtClean="0"/>
              <a:t>）是非空的字符串，用于标识标签（</a:t>
            </a:r>
            <a:r>
              <a:rPr lang="en-US" altLang="zh-CN" sz="2800" dirty="0" err="1" smtClean="0"/>
              <a:t>Lable</a:t>
            </a:r>
            <a:r>
              <a:rPr lang="zh-CN" altLang="en-US" sz="2800" dirty="0" smtClean="0"/>
              <a:t>），关系类型（</a:t>
            </a:r>
            <a:r>
              <a:rPr lang="en-US" altLang="zh-CN" sz="2800" dirty="0" smtClean="0"/>
              <a:t>Relationship Type</a:t>
            </a:r>
            <a:r>
              <a:rPr lang="zh-CN" altLang="en-US" sz="2800" dirty="0" smtClean="0"/>
              <a:t>），或属性键（</a:t>
            </a:r>
            <a:r>
              <a:rPr lang="en-US" altLang="zh-CN" sz="2800" dirty="0" smtClean="0"/>
              <a:t>Property Key</a:t>
            </a:r>
            <a:r>
              <a:rPr lang="zh-CN" altLang="en-US" sz="2800" dirty="0" smtClean="0"/>
              <a:t>）；</a:t>
            </a:r>
          </a:p>
          <a:p>
            <a:pPr marL="457200" indent="-457200" algn="just" defTabSz="967105">
              <a:lnSpc>
                <a:spcPts val="3500"/>
              </a:lnSpc>
              <a:buClr>
                <a:srgbClr val="FF0000"/>
              </a:buClr>
              <a:buFont typeface="Arial" panose="020B0604020202020204" pitchFamily="34" charset="0"/>
              <a:buChar char="•"/>
            </a:pPr>
            <a:r>
              <a:rPr lang="zh-CN" altLang="en-US" sz="2800" dirty="0" smtClean="0"/>
              <a:t>标签：用于标记节点的分组，多个节点可以有相同的标签，一个节点可以有多个</a:t>
            </a:r>
            <a:r>
              <a:rPr lang="en-US" altLang="zh-CN" sz="2800" dirty="0" err="1" smtClean="0"/>
              <a:t>Lable</a:t>
            </a:r>
            <a:r>
              <a:rPr lang="zh-CN" altLang="en-US" sz="2800" dirty="0" smtClean="0"/>
              <a:t>，</a:t>
            </a:r>
            <a:r>
              <a:rPr lang="en-US" altLang="zh-CN" sz="2800" dirty="0" err="1" smtClean="0"/>
              <a:t>Lable</a:t>
            </a:r>
            <a:r>
              <a:rPr lang="zh-CN" altLang="en-US" sz="2800" dirty="0" smtClean="0"/>
              <a:t>用于对节点进行分组；	</a:t>
            </a:r>
          </a:p>
          <a:p>
            <a:pPr marL="457200" indent="-457200" algn="just" defTabSz="967105">
              <a:lnSpc>
                <a:spcPts val="3500"/>
              </a:lnSpc>
              <a:buClr>
                <a:srgbClr val="FF0000"/>
              </a:buClr>
              <a:buFont typeface="Arial" panose="020B0604020202020204" pitchFamily="34" charset="0"/>
              <a:buChar char="•"/>
            </a:pPr>
            <a:r>
              <a:rPr lang="zh-CN" altLang="en-US" sz="2800" dirty="0" smtClean="0"/>
              <a:t>关系类型：用于标记关系的类型，多个关系可以有相同的关系类型 </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p>
        </p:txBody>
      </p:sp>
      <p:sp>
        <p:nvSpPr>
          <p:cNvPr id="11269" name="Rectangle 5"/>
          <p:cNvSpPr/>
          <p:nvPr/>
        </p:nvSpPr>
        <p:spPr>
          <a:xfrm>
            <a:off x="342900" y="1494790"/>
            <a:ext cx="7929880" cy="501650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属性键：用于唯一标识一个属性；属性（</a:t>
            </a:r>
            <a:r>
              <a:rPr lang="en-US" altLang="zh-CN" sz="2800" dirty="0" smtClean="0"/>
              <a:t>Property</a:t>
            </a:r>
            <a:r>
              <a:rPr lang="zh-CN" altLang="en-US" sz="2800" dirty="0" smtClean="0"/>
              <a:t>）是一个键值对（</a:t>
            </a:r>
            <a:r>
              <a:rPr lang="en-US" altLang="zh-CN" sz="2800" dirty="0" smtClean="0"/>
              <a:t>Key/Value Pair</a:t>
            </a:r>
            <a:r>
              <a:rPr lang="zh-CN" altLang="en-US" sz="2800" dirty="0" smtClean="0"/>
              <a:t>），每个节点或关系可以有一个或多个属性；</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属性值可以是标量类型，或这标量类型的列表（数组）。</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p>
        </p:txBody>
      </p:sp>
      <p:sp>
        <p:nvSpPr>
          <p:cNvPr id="11269" name="Rectangle 5"/>
          <p:cNvSpPr/>
          <p:nvPr/>
        </p:nvSpPr>
        <p:spPr>
          <a:xfrm>
            <a:off x="695324" y="1125538"/>
            <a:ext cx="10829963" cy="3895359"/>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在下面的图形中，存在三个节点和两个关系共</a:t>
            </a:r>
            <a:r>
              <a:rPr lang="en-US" altLang="zh-CN" sz="2800" dirty="0" smtClean="0"/>
              <a:t>5</a:t>
            </a:r>
            <a:r>
              <a:rPr lang="zh-CN" altLang="en-US" sz="2800" dirty="0" smtClean="0"/>
              <a:t>个实体；</a:t>
            </a:r>
            <a:r>
              <a:rPr lang="en-US" altLang="zh-CN" sz="2800" dirty="0" smtClean="0"/>
              <a:t>Person</a:t>
            </a:r>
            <a:r>
              <a:rPr lang="zh-CN" altLang="en-US" sz="2800" dirty="0" smtClean="0"/>
              <a:t>和</a:t>
            </a:r>
            <a:r>
              <a:rPr lang="en-US" altLang="zh-CN" sz="2800" dirty="0" smtClean="0"/>
              <a:t>Movie</a:t>
            </a:r>
            <a:r>
              <a:rPr lang="zh-CN" altLang="en-US" sz="2800" dirty="0" smtClean="0"/>
              <a:t>是</a:t>
            </a:r>
            <a:r>
              <a:rPr lang="en-US" altLang="zh-CN" sz="2800" dirty="0" err="1" smtClean="0"/>
              <a:t>Lable</a:t>
            </a:r>
            <a:r>
              <a:rPr lang="zh-CN" altLang="en-US" sz="2800" dirty="0" smtClean="0"/>
              <a:t>，</a:t>
            </a:r>
            <a:r>
              <a:rPr lang="en-US" altLang="zh-CN" sz="2800" dirty="0" smtClean="0"/>
              <a:t>ACTED_ID</a:t>
            </a:r>
            <a:r>
              <a:rPr lang="zh-CN" altLang="en-US" sz="2800" dirty="0" smtClean="0"/>
              <a:t>和</a:t>
            </a:r>
            <a:r>
              <a:rPr lang="en-US" altLang="zh-CN" sz="2800" dirty="0" smtClean="0"/>
              <a:t>DIRECTED</a:t>
            </a:r>
            <a:r>
              <a:rPr lang="zh-CN" altLang="en-US" sz="2800" dirty="0" smtClean="0"/>
              <a:t>是关系类型，</a:t>
            </a:r>
            <a:r>
              <a:rPr lang="en-US" altLang="zh-CN" sz="2800" dirty="0" smtClean="0"/>
              <a:t>name</a:t>
            </a:r>
            <a:r>
              <a:rPr lang="zh-CN" altLang="en-US" sz="2800" dirty="0" smtClean="0"/>
              <a:t>，</a:t>
            </a:r>
            <a:r>
              <a:rPr lang="en-US" altLang="zh-CN" sz="2800" dirty="0" smtClean="0"/>
              <a:t>title</a:t>
            </a:r>
            <a:r>
              <a:rPr lang="zh-CN" altLang="en-US" sz="2800" dirty="0" smtClean="0"/>
              <a:t>，</a:t>
            </a:r>
            <a:r>
              <a:rPr lang="en-US" altLang="zh-CN" sz="2800" dirty="0" smtClean="0"/>
              <a:t>roles</a:t>
            </a:r>
            <a:r>
              <a:rPr lang="zh-CN" altLang="en-US" sz="2800" dirty="0" smtClean="0"/>
              <a:t>等是节点和关系的属性。</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实体包括节点和关系，节点有标签和属性，关系是有向的，链接两个节点，具有属性和关系类型。</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pic>
        <p:nvPicPr>
          <p:cNvPr id="4" name="图片 3" descr="IMG_256"/>
          <p:cNvPicPr/>
          <p:nvPr/>
        </p:nvPicPr>
        <p:blipFill>
          <a:blip r:embed="rId3" cstate="print"/>
          <a:srcRect/>
          <a:stretch>
            <a:fillRect/>
          </a:stretch>
        </p:blipFill>
        <p:spPr bwMode="auto">
          <a:xfrm>
            <a:off x="5095868" y="3929700"/>
            <a:ext cx="6858048" cy="2699708"/>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p>
        </p:txBody>
      </p:sp>
      <p:sp>
        <p:nvSpPr>
          <p:cNvPr id="11269" name="Rectangle 5"/>
          <p:cNvSpPr/>
          <p:nvPr/>
        </p:nvSpPr>
        <p:spPr>
          <a:xfrm>
            <a:off x="695324" y="1484313"/>
            <a:ext cx="10472773" cy="6104255"/>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en-US" altLang="zh-CN" sz="2800" dirty="0" smtClean="0"/>
              <a:t>1</a:t>
            </a:r>
            <a:r>
              <a:rPr lang="zh-CN" altLang="en-US" sz="2800" dirty="0" smtClean="0"/>
              <a:t>，实体</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在示例图形中，包含三个节点，分别是：</a:t>
            </a:r>
          </a:p>
          <a:p>
            <a:pPr marL="457200" indent="-457200" defTabSz="967105" eaLnBrk="1" hangingPunct="1">
              <a:lnSpc>
                <a:spcPts val="4240"/>
              </a:lnSpc>
              <a:buClr>
                <a:srgbClr val="FF0000"/>
              </a:buClr>
              <a:buFont typeface="Arial" panose="020B0604020202020204" pitchFamily="34" charset="0"/>
              <a:buChar char="•"/>
            </a:pPr>
            <a:r>
              <a:rPr lang="en-US" altLang="zh-CN" sz="2800" dirty="0" smtClean="0"/>
              <a:t>Name =‘Tom Hanks’   Name=‘Robert </a:t>
            </a:r>
            <a:r>
              <a:rPr lang="en-US" altLang="zh-CN" sz="2800" dirty="0" err="1" smtClean="0"/>
              <a:t>Zemeckis</a:t>
            </a:r>
            <a:r>
              <a:rPr lang="en-US" altLang="zh-CN" sz="2800" dirty="0" smtClean="0"/>
              <a:t>’   title=‘Forrest Group’ </a:t>
            </a:r>
          </a:p>
          <a:p>
            <a:pPr marL="457200" indent="-457200" defTabSz="967105" eaLnBrk="1" hangingPunct="1">
              <a:lnSpc>
                <a:spcPts val="4240"/>
              </a:lnSpc>
              <a:buClr>
                <a:srgbClr val="FF0000"/>
              </a:buClr>
              <a:buFont typeface="Arial" panose="020B0604020202020204" pitchFamily="34" charset="0"/>
              <a:buChar char="•"/>
            </a:pPr>
            <a:r>
              <a:rPr lang="en-US" altLang="zh-CN" sz="2800" dirty="0" smtClean="0"/>
              <a:t>Born=1956     born=1951      released=1994       </a:t>
            </a:r>
          </a:p>
          <a:p>
            <a:pPr marL="457200" indent="-457200" defTabSz="967105" eaLnBrk="1" hangingPunct="1">
              <a:lnSpc>
                <a:spcPts val="4240"/>
              </a:lnSpc>
              <a:buClr>
                <a:srgbClr val="FF0000"/>
              </a:buClr>
              <a:buFont typeface="Arial" panose="020B0604020202020204" pitchFamily="34" charset="0"/>
              <a:buChar char="•"/>
            </a:pP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r>
              <a:rPr lang="en-US" altLang="zh-CN" sz="2800" dirty="0" smtClean="0"/>
              <a:t>2 </a:t>
            </a:r>
            <a:r>
              <a:rPr lang="zh-CN" altLang="en-US" sz="2800" dirty="0" smtClean="0"/>
              <a:t>关系： 包含两个关系是两个关系类型</a:t>
            </a:r>
            <a:r>
              <a:rPr lang="en-US" altLang="zh-CN" sz="2800" dirty="0" smtClean="0"/>
              <a:t>ACTED_IN</a:t>
            </a:r>
            <a:r>
              <a:rPr lang="zh-CN" altLang="en-US" sz="2800" dirty="0" smtClean="0"/>
              <a:t>和</a:t>
            </a:r>
            <a:r>
              <a:rPr lang="en-US" altLang="zh-CN" sz="2800" dirty="0" smtClean="0"/>
              <a:t>DIRECTED</a:t>
            </a:r>
            <a:r>
              <a:rPr lang="zh-CN" altLang="en-US" sz="2800" dirty="0" smtClean="0"/>
              <a:t>，两个关系是连接</a:t>
            </a:r>
            <a:r>
              <a:rPr lang="en-US" altLang="zh-CN" sz="2800" dirty="0" smtClean="0"/>
              <a:t>name</a:t>
            </a:r>
            <a:r>
              <a:rPr lang="zh-CN" altLang="en-US" sz="2800" dirty="0" smtClean="0"/>
              <a:t>属性为</a:t>
            </a:r>
            <a:r>
              <a:rPr lang="en-US" altLang="zh-CN" sz="2800" dirty="0" smtClean="0"/>
              <a:t>Tom Hank</a:t>
            </a:r>
            <a:r>
              <a:rPr lang="zh-CN" altLang="en-US" sz="2800" dirty="0" smtClean="0"/>
              <a:t>节点和</a:t>
            </a:r>
            <a:r>
              <a:rPr lang="en-US" altLang="zh-CN" sz="2800" dirty="0" smtClean="0"/>
              <a:t>Movie</a:t>
            </a:r>
            <a:r>
              <a:rPr lang="zh-CN" altLang="en-US" sz="2800" dirty="0" smtClean="0"/>
              <a:t>节点的关系，和连接</a:t>
            </a:r>
            <a:r>
              <a:rPr lang="en-US" altLang="zh-CN" sz="2800" dirty="0" smtClean="0"/>
              <a:t>name</a:t>
            </a:r>
            <a:r>
              <a:rPr lang="zh-CN" altLang="en-US" sz="2800" dirty="0" smtClean="0"/>
              <a:t>属性为</a:t>
            </a:r>
            <a:r>
              <a:rPr lang="en-US" altLang="zh-CN" sz="2800" dirty="0" smtClean="0"/>
              <a:t>Robert </a:t>
            </a:r>
            <a:r>
              <a:rPr lang="en-US" altLang="zh-CN" sz="2800" dirty="0" err="1" smtClean="0"/>
              <a:t>Zemeckis</a:t>
            </a:r>
            <a:r>
              <a:rPr lang="zh-CN" altLang="en-US" sz="2800" dirty="0" smtClean="0"/>
              <a:t>的节点和</a:t>
            </a:r>
            <a:r>
              <a:rPr lang="en-US" altLang="zh-CN" sz="2800" dirty="0" smtClean="0"/>
              <a:t>Movie</a:t>
            </a:r>
            <a:r>
              <a:rPr lang="zh-CN" altLang="en-US" sz="2800" dirty="0" smtClean="0"/>
              <a:t>节点的关系。 </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p>
        </p:txBody>
      </p:sp>
      <p:sp>
        <p:nvSpPr>
          <p:cNvPr id="11269" name="Rectangle 5"/>
          <p:cNvSpPr/>
          <p:nvPr/>
        </p:nvSpPr>
        <p:spPr>
          <a:xfrm>
            <a:off x="695324" y="1484313"/>
            <a:ext cx="10901401" cy="5511186"/>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en-US" altLang="zh-CN" sz="2800" dirty="0" smtClean="0"/>
              <a:t>2</a:t>
            </a:r>
            <a:r>
              <a:rPr lang="zh-CN" altLang="en-US" sz="2800" dirty="0" smtClean="0"/>
              <a:t>，标签（</a:t>
            </a:r>
            <a:r>
              <a:rPr lang="en-US" altLang="zh-CN" sz="2800" dirty="0" err="1" smtClean="0"/>
              <a:t>Lable</a:t>
            </a:r>
            <a:r>
              <a:rPr lang="zh-CN" altLang="en-US" sz="2800" dirty="0" smtClean="0"/>
              <a:t>）</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图形结构中，标签用于对节点进行分组，相当于节点的类型，拥有相同标签的节点属于同一个分组。一个节点可以拥有零个、一个或多个标签，因此，一个节点可以属于多个分组。对分组进行查询，能够缩小查询的节点范围，提高查询的性能。</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在示例图形中，有两个标签</a:t>
            </a:r>
            <a:r>
              <a:rPr lang="en-US" altLang="zh-CN" sz="2800" dirty="0" smtClean="0"/>
              <a:t>Person</a:t>
            </a:r>
            <a:r>
              <a:rPr lang="zh-CN" altLang="en-US" sz="2800" dirty="0" smtClean="0"/>
              <a:t>和</a:t>
            </a:r>
            <a:r>
              <a:rPr lang="en-US" altLang="zh-CN" sz="2800" dirty="0" smtClean="0"/>
              <a:t>Movie</a:t>
            </a:r>
            <a:r>
              <a:rPr lang="zh-CN" altLang="en-US" sz="2800" dirty="0" smtClean="0"/>
              <a:t>，两个节点是</a:t>
            </a:r>
            <a:r>
              <a:rPr lang="en-US" altLang="zh-CN" sz="2800" dirty="0" smtClean="0"/>
              <a:t>Person</a:t>
            </a:r>
            <a:r>
              <a:rPr lang="zh-CN" altLang="en-US" sz="2800" dirty="0" smtClean="0"/>
              <a:t>，一个节点是</a:t>
            </a:r>
            <a:r>
              <a:rPr lang="en-US" altLang="zh-CN" sz="2800" dirty="0" smtClean="0"/>
              <a:t>Movie</a:t>
            </a:r>
            <a:r>
              <a:rPr lang="zh-CN" altLang="en-US" sz="2800" dirty="0" smtClean="0"/>
              <a:t>，标签有点像节点的类型，每个节点可以有多个标签。</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41052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p>
        </p:txBody>
      </p:sp>
      <p:sp>
        <p:nvSpPr>
          <p:cNvPr id="11269" name="Rectangle 5"/>
          <p:cNvSpPr/>
          <p:nvPr/>
        </p:nvSpPr>
        <p:spPr>
          <a:xfrm>
            <a:off x="695325" y="910590"/>
            <a:ext cx="11178540" cy="719201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sz="2800" dirty="0" smtClean="0"/>
              <a:t> 3，属性（Property）</a:t>
            </a:r>
            <a:r>
              <a:rPr lang="en-US" sz="2800" dirty="0" smtClean="0"/>
              <a:t>, </a:t>
            </a:r>
            <a:r>
              <a:rPr sz="2800" dirty="0" smtClean="0"/>
              <a:t>是一个键值对（Key/Value），用于为节点或关系提供信息。每个节点都由name属性，用于命名节点。</a:t>
            </a:r>
          </a:p>
          <a:p>
            <a:pPr marL="457200" indent="-457200" defTabSz="967105" eaLnBrk="1" hangingPunct="1">
              <a:lnSpc>
                <a:spcPts val="4240"/>
              </a:lnSpc>
              <a:buClr>
                <a:srgbClr val="FF0000"/>
              </a:buClr>
              <a:buFont typeface="Arial" panose="020B0604020202020204" pitchFamily="34" charset="0"/>
              <a:buChar char="•"/>
            </a:pPr>
            <a:r>
              <a:rPr sz="2800" dirty="0" smtClean="0"/>
              <a:t>在示例图形中，Person节点有两个属性name和born，Movie节点有两个属性：title和released。关系类型ACTED_IN有一个属性：roles（扮演的角色），该属性值是一个数组，而关系类型为DIRECTED的关系没有属性。</a:t>
            </a:r>
          </a:p>
          <a:p>
            <a:pPr marL="457200" indent="-457200" defTabSz="967105" eaLnBrk="1" hangingPunct="1">
              <a:lnSpc>
                <a:spcPts val="4240"/>
              </a:lnSpc>
              <a:buClr>
                <a:srgbClr val="FF0000"/>
              </a:buClr>
              <a:buFont typeface="Arial" panose="020B0604020202020204" pitchFamily="34" charset="0"/>
              <a:buChar char="•"/>
            </a:pPr>
            <a:r>
              <a:rPr sz="2800" dirty="0" smtClean="0"/>
              <a:t>遍历（Traversal）一个图形，是指沿着关系及其方向，访问图形的节点。关系是有向的，从起始节点沿着关系，一步一步导航到结束节点的过程叫做遍历，遍历经过的节点和关系的有序组合称路径。</a:t>
            </a:r>
          </a:p>
          <a:p>
            <a:pPr marL="457200" indent="-457200" defTabSz="967105" eaLnBrk="1" hangingPunct="1">
              <a:lnSpc>
                <a:spcPts val="4240"/>
              </a:lnSpc>
              <a:buClr>
                <a:srgbClr val="FF0000"/>
              </a:buClr>
              <a:buFont typeface="Arial" panose="020B0604020202020204" pitchFamily="34" charset="0"/>
              <a:buChar char="•"/>
            </a:pPr>
            <a:r>
              <a:rPr sz="2800" dirty="0" smtClean="0"/>
              <a:t>在示例图形中，查找Tom Hanks参演的电影，遍历的过程是：从Tom Hanks节点开始，沿着ACTED_IN关系，寻找标签为Movie的目标节点。</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a:solidFill>
                  <a:srgbClr val="0033CC"/>
                </a:solidFill>
                <a:latin typeface="黑体" panose="02010609060101010101" pitchFamily="49" charset="-122"/>
              </a:rPr>
              <a:t>2. </a:t>
            </a:r>
            <a:r>
              <a:rPr lang="zh-CN" altLang="en-US" sz="2800" dirty="0">
                <a:solidFill>
                  <a:srgbClr val="0033CC"/>
                </a:solidFill>
                <a:latin typeface="黑体" panose="02010609060101010101" pitchFamily="49" charset="-122"/>
              </a:rPr>
              <a:t>分布式数据库</a:t>
            </a:r>
          </a:p>
        </p:txBody>
      </p:sp>
      <p:sp>
        <p:nvSpPr>
          <p:cNvPr id="4" name="矩形 3"/>
          <p:cNvSpPr/>
          <p:nvPr/>
        </p:nvSpPr>
        <p:spPr>
          <a:xfrm>
            <a:off x="695325" y="1039813"/>
            <a:ext cx="11496675" cy="1417637"/>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分布式数据库</a:t>
            </a:r>
            <a:r>
              <a:rPr lang="en-US" altLang="zh-CN" sz="2800" dirty="0">
                <a:latin typeface="黑体" panose="02010609060101010101" pitchFamily="49" charset="-122"/>
              </a:rPr>
              <a:t>=</a:t>
            </a:r>
            <a:r>
              <a:rPr lang="zh-CN" altLang="en-US" sz="2800" dirty="0">
                <a:latin typeface="黑体" panose="02010609060101010101" pitchFamily="49" charset="-122"/>
              </a:rPr>
              <a:t>数据库 </a:t>
            </a:r>
            <a:r>
              <a:rPr lang="en-US" altLang="zh-CN" sz="2800" dirty="0" smtClean="0">
                <a:latin typeface="黑体" panose="02010609060101010101" pitchFamily="49" charset="-122"/>
              </a:rPr>
              <a:t>+ </a:t>
            </a:r>
            <a:r>
              <a:rPr lang="zh-CN" altLang="en-US" sz="2800" dirty="0" smtClean="0">
                <a:latin typeface="黑体" panose="02010609060101010101" pitchFamily="49" charset="-122"/>
              </a:rPr>
              <a:t>网络技术</a:t>
            </a:r>
            <a:endParaRPr lang="zh-CN" altLang="en-US" sz="2800" dirty="0">
              <a:latin typeface="黑体" panose="02010609060101010101" pitchFamily="49" charset="-122"/>
            </a:endParaRP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思想</a:t>
            </a:r>
            <a:r>
              <a:rPr lang="zh-CN" altLang="en-US" sz="2800" dirty="0" smtClean="0">
                <a:latin typeface="黑体" panose="02010609060101010101" pitchFamily="49" charset="-122"/>
              </a:rPr>
              <a:t>：将</a:t>
            </a:r>
            <a:r>
              <a:rPr lang="zh-CN" altLang="en-US" sz="2800" dirty="0">
                <a:latin typeface="黑体" panose="02010609060101010101" pitchFamily="49" charset="-122"/>
              </a:rPr>
              <a:t>数据分散存储，海量数据逻辑分片，存储容量大，并发访问量高  </a:t>
            </a:r>
          </a:p>
        </p:txBody>
      </p:sp>
      <p:graphicFrame>
        <p:nvGraphicFramePr>
          <p:cNvPr id="5" name="Object 14"/>
          <p:cNvGraphicFramePr>
            <a:graphicFrameLocks/>
          </p:cNvGraphicFramePr>
          <p:nvPr/>
        </p:nvGraphicFramePr>
        <p:xfrm>
          <a:off x="4800600" y="2708275"/>
          <a:ext cx="4983163" cy="3292475"/>
        </p:xfrm>
        <a:graphic>
          <a:graphicData uri="http://schemas.openxmlformats.org/presentationml/2006/ole">
            <p:oleObj spid="_x0000_s3076" r:id="rId3" imgW="4591179" imgH="2219400"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Neo4J</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数据模型</a:t>
            </a:r>
          </a:p>
        </p:txBody>
      </p:sp>
      <p:sp>
        <p:nvSpPr>
          <p:cNvPr id="11269" name="Rectangle 5"/>
          <p:cNvSpPr/>
          <p:nvPr/>
        </p:nvSpPr>
        <p:spPr>
          <a:xfrm>
            <a:off x="695325" y="1484630"/>
            <a:ext cx="5041265" cy="3929380"/>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zh-CN" sz="2800" dirty="0" smtClean="0"/>
              <a:t>实体</a:t>
            </a: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关系</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标签（</a:t>
            </a:r>
            <a:r>
              <a:rPr lang="en-US" altLang="zh-CN" sz="2800" dirty="0" err="1" smtClean="0"/>
              <a:t>Lable</a:t>
            </a:r>
            <a:r>
              <a:rPr lang="zh-CN" altLang="en-US" sz="2800" dirty="0" smtClean="0"/>
              <a:t>）</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属性</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遍历</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a:t>
            </a:r>
          </a:p>
          <a:p>
            <a:pPr marL="457200" indent="-457200" defTabSz="967105" eaLnBrk="1" hangingPunct="1">
              <a:lnSpc>
                <a:spcPts val="4240"/>
              </a:lnSpc>
              <a:buClr>
                <a:srgbClr val="FF0000"/>
              </a:buClr>
              <a:buFont typeface="Arial" panose="020B0604020202020204" pitchFamily="34" charset="0"/>
              <a:buChar char="•"/>
            </a:pPr>
            <a:endParaRPr lang="zh-CN" altLang="en-US" sz="2800" dirty="0" smtClean="0"/>
          </a:p>
        </p:txBody>
      </p:sp>
      <p:graphicFrame>
        <p:nvGraphicFramePr>
          <p:cNvPr id="4" name="对象 3"/>
          <p:cNvGraphicFramePr>
            <a:graphicFrameLocks/>
          </p:cNvGraphicFramePr>
          <p:nvPr/>
        </p:nvGraphicFramePr>
        <p:xfrm>
          <a:off x="5468620" y="986790"/>
          <a:ext cx="6569075" cy="4464685"/>
        </p:xfrm>
        <a:graphic>
          <a:graphicData uri="http://schemas.openxmlformats.org/presentationml/2006/ole">
            <p:oleObj spid="_x0000_s2050" r:id="rId4" imgW="5180952" imgH="3285714" progId="PBrush">
              <p:embed/>
            </p:oleObj>
          </a:graphicData>
        </a:graphic>
      </p:graphicFrame>
    </p:spTree>
  </p:cSld>
  <p:clrMapOvr>
    <a:masterClrMapping/>
  </p:clrMapOvr>
  <p:transition spd="slow">
    <p:zoom dir="in"/>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8155003" cy="608965"/>
          </a:xfrm>
          <a:prstGeom prst="rect">
            <a:avLst/>
          </a:prstGeom>
          <a:noFill/>
          <a:ln w="9525">
            <a:noFill/>
          </a:ln>
        </p:spPr>
        <p:txBody>
          <a:bodyPr wrap="square"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五、</a:t>
            </a:r>
            <a:r>
              <a:rPr lang="en-US" altLang="zh-CN" sz="3200" dirty="0" smtClean="0">
                <a:solidFill>
                  <a:srgbClr val="0033CC"/>
                </a:solidFill>
                <a:latin typeface="黑体" panose="02010609060101010101" pitchFamily="49" charset="-122"/>
              </a:rPr>
              <a:t>Neo4J</a:t>
            </a:r>
            <a:r>
              <a:rPr lang="zh-CN" altLang="en-US" sz="3200" dirty="0" smtClean="0">
                <a:solidFill>
                  <a:srgbClr val="0033CC"/>
                </a:solidFill>
                <a:latin typeface="黑体" panose="02010609060101010101" pitchFamily="49" charset="-122"/>
              </a:rPr>
              <a:t>数据库的存储结构</a:t>
            </a:r>
            <a:r>
              <a:rPr lang="en-US" altLang="zh-CN" sz="3200" dirty="0" smtClean="0">
                <a:solidFill>
                  <a:srgbClr val="0033CC"/>
                </a:solidFill>
                <a:latin typeface="黑体" panose="02010609060101010101" pitchFamily="49" charset="-122"/>
              </a:rPr>
              <a:t>– 1</a:t>
            </a:r>
            <a:r>
              <a:rPr lang="zh-CN" altLang="en-US" sz="3200" dirty="0" smtClean="0">
                <a:solidFill>
                  <a:srgbClr val="0033CC"/>
                </a:solidFill>
                <a:latin typeface="黑体" panose="02010609060101010101" pitchFamily="49" charset="-122"/>
              </a:rPr>
              <a:t>核心概念</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755"/>
            <a:ext cx="11056620" cy="443166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1</a:t>
            </a:r>
            <a:r>
              <a:rPr lang="zh-CN" altLang="en-US" sz="2800" dirty="0" smtClean="0"/>
              <a:t>） </a:t>
            </a:r>
            <a:r>
              <a:rPr lang="en-US" altLang="zh-CN" sz="2800" dirty="0" smtClean="0"/>
              <a:t>Nodes</a:t>
            </a:r>
            <a:r>
              <a:rPr lang="zh-CN" altLang="en-US" sz="2800" dirty="0" smtClean="0"/>
              <a:t>（节点，类似地铁图里的一个地铁站）</a:t>
            </a:r>
            <a:r>
              <a:rPr lang="en-US" altLang="zh-CN" sz="2800" dirty="0" smtClean="0"/>
              <a:t>: </a:t>
            </a:r>
            <a:r>
              <a:rPr lang="zh-CN" altLang="en-US" sz="2800" dirty="0" smtClean="0"/>
              <a:t>图的基本单位节点和关系，都可包含属性，关系和节点还可以有零到多个标签。</a:t>
            </a:r>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2</a:t>
            </a:r>
            <a:r>
              <a:rPr lang="zh-CN" altLang="en-US" sz="2800" dirty="0" smtClean="0"/>
              <a:t>） </a:t>
            </a:r>
            <a:r>
              <a:rPr lang="en-US" altLang="zh-CN" sz="2800" dirty="0" smtClean="0"/>
              <a:t>Relationships</a:t>
            </a:r>
            <a:r>
              <a:rPr lang="zh-CN" altLang="en-US" sz="2800" dirty="0" smtClean="0"/>
              <a:t>（关系，类似两个相邻地铁站之间路线）</a:t>
            </a:r>
            <a:r>
              <a:rPr lang="en-US" altLang="zh-CN" sz="2800" dirty="0" smtClean="0"/>
              <a:t>: </a:t>
            </a:r>
            <a:r>
              <a:rPr lang="zh-CN" altLang="en-US" sz="2800" dirty="0" smtClean="0"/>
              <a:t>组织和连接节点，一个开始节点和一个结束节点。关系有方向进和出。</a:t>
            </a:r>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3</a:t>
            </a:r>
            <a:r>
              <a:rPr lang="zh-CN" altLang="en-US" sz="2800" dirty="0" smtClean="0"/>
              <a:t>） </a:t>
            </a:r>
            <a:r>
              <a:rPr lang="en-US" altLang="zh-CN" sz="2800" dirty="0" smtClean="0"/>
              <a:t>Properties</a:t>
            </a:r>
            <a:r>
              <a:rPr lang="zh-CN" altLang="en-US" sz="2800" dirty="0" smtClean="0"/>
              <a:t>（属性，类似地铁站的名字，位置，大小，进出口数量等）</a:t>
            </a:r>
            <a:r>
              <a:rPr lang="en-US" altLang="zh-CN" sz="2800" dirty="0" smtClean="0"/>
              <a:t>:</a:t>
            </a:r>
            <a:r>
              <a:rPr lang="zh-CN" altLang="en-US" sz="2800" dirty="0" smtClean="0"/>
              <a:t>节点和关系可以拥有</a:t>
            </a:r>
            <a:r>
              <a:rPr lang="en-US" altLang="zh-CN" sz="2800" dirty="0" smtClean="0"/>
              <a:t>0</a:t>
            </a:r>
            <a:r>
              <a:rPr lang="zh-CN" altLang="en-US" sz="2800" dirty="0" smtClean="0"/>
              <a:t>到多个属性，属性类型</a:t>
            </a:r>
            <a:r>
              <a:rPr lang="en-US" altLang="zh-CN" sz="2800" dirty="0" smtClean="0"/>
              <a:t>java</a:t>
            </a:r>
            <a:r>
              <a:rPr lang="zh-CN" altLang="en-US" sz="2800" dirty="0" smtClean="0"/>
              <a:t>的数据类型一致，分为数值、字符串、布尔、以及其他的一些类型，字段名必须是字符串。</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7440623" cy="610646"/>
          </a:xfrm>
          <a:prstGeom prst="rect">
            <a:avLst/>
          </a:prstGeom>
          <a:noFill/>
          <a:ln w="9525">
            <a:noFill/>
          </a:ln>
        </p:spPr>
        <p:txBody>
          <a:bodyPr wrap="square"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1 </a:t>
            </a:r>
            <a:r>
              <a:rPr lang="zh-CN" altLang="en-US" sz="3200" dirty="0" smtClean="0">
                <a:solidFill>
                  <a:srgbClr val="0033CC"/>
                </a:solidFill>
                <a:latin typeface="黑体" panose="02010609060101010101" pitchFamily="49" charset="-122"/>
              </a:rPr>
              <a:t>核心概念</a:t>
            </a:r>
            <a:r>
              <a:rPr lang="en-US" altLang="zh-CN" sz="3200" dirty="0" smtClean="0">
                <a:solidFill>
                  <a:srgbClr val="0033CC"/>
                </a:solidFill>
                <a:latin typeface="黑体" panose="02010609060101010101" pitchFamily="49" charset="-122"/>
              </a:rPr>
              <a:t>-</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43166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4</a:t>
            </a:r>
            <a:r>
              <a:rPr lang="zh-CN" altLang="en-US" sz="2800" dirty="0" smtClean="0"/>
              <a:t>） </a:t>
            </a:r>
            <a:r>
              <a:rPr lang="en-US" altLang="zh-CN" sz="2800" dirty="0" smtClean="0"/>
              <a:t>Labels</a:t>
            </a:r>
            <a:r>
              <a:rPr lang="zh-CN" altLang="en-US" sz="2800" dirty="0" smtClean="0"/>
              <a:t>（标签，类似地铁站的属于哪个区）</a:t>
            </a:r>
            <a:r>
              <a:rPr lang="en-US" altLang="zh-CN" sz="2800" dirty="0" smtClean="0"/>
              <a:t>: </a:t>
            </a:r>
            <a:r>
              <a:rPr lang="zh-CN" altLang="en-US" sz="2800" dirty="0" smtClean="0"/>
              <a:t>标签通过形容一种角色或者给节点加上一种类型，一个节点可有多个类型，标签在给属性建立索引或者约束时候也会用到。</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5</a:t>
            </a:r>
            <a:r>
              <a:rPr lang="zh-CN" altLang="en-US" sz="2800" dirty="0" smtClean="0"/>
              <a:t>） </a:t>
            </a:r>
            <a:r>
              <a:rPr lang="en-US" altLang="zh-CN" sz="2800" dirty="0" smtClean="0"/>
              <a:t>Traversal</a:t>
            </a:r>
            <a:r>
              <a:rPr lang="zh-CN" altLang="en-US" sz="2800" dirty="0" smtClean="0"/>
              <a:t>（遍历，类似看地图找路径）</a:t>
            </a:r>
            <a:r>
              <a:rPr lang="en-US" altLang="zh-CN" sz="2800" dirty="0" smtClean="0"/>
              <a:t>: </a:t>
            </a:r>
            <a:r>
              <a:rPr lang="zh-CN" altLang="en-US" sz="2800" dirty="0" smtClean="0"/>
              <a:t>查询是遍历图谱然后找到路径，一个开始节点，遍历相关路径上的节点和关系，得到最终的结果。</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6</a:t>
            </a:r>
            <a:r>
              <a:rPr lang="zh-CN" altLang="en-US" sz="2800" dirty="0" smtClean="0"/>
              <a:t>） </a:t>
            </a:r>
            <a:r>
              <a:rPr lang="en-US" altLang="zh-CN" sz="2800" dirty="0" smtClean="0"/>
              <a:t>Paths</a:t>
            </a:r>
            <a:r>
              <a:rPr lang="zh-CN" altLang="en-US" sz="2800" dirty="0" smtClean="0"/>
              <a:t>（路径，类似从一个地铁站到另一个地铁站的所有的到达路径）</a:t>
            </a:r>
            <a:r>
              <a:rPr lang="en-US" altLang="zh-CN" sz="2800" dirty="0" smtClean="0"/>
              <a:t>: </a:t>
            </a:r>
            <a:r>
              <a:rPr lang="zh-CN" altLang="en-US" sz="2800" dirty="0" smtClean="0"/>
              <a:t>路径是一个或多个节点通过关系连接起来的产物</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1</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、核心概念</a:t>
            </a:r>
          </a:p>
        </p:txBody>
      </p:sp>
      <p:sp>
        <p:nvSpPr>
          <p:cNvPr id="5" name="Rectangle 6"/>
          <p:cNvSpPr/>
          <p:nvPr/>
        </p:nvSpPr>
        <p:spPr>
          <a:xfrm>
            <a:off x="523875" y="1341438"/>
            <a:ext cx="11664950" cy="400113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7</a:t>
            </a:r>
            <a:r>
              <a:rPr lang="zh-CN" altLang="en-US" sz="2800" dirty="0" smtClean="0"/>
              <a:t>） </a:t>
            </a:r>
            <a:r>
              <a:rPr lang="en-US" altLang="zh-CN" sz="2800" dirty="0" smtClean="0"/>
              <a:t>Schema</a:t>
            </a:r>
            <a:r>
              <a:rPr lang="zh-CN" altLang="en-US" sz="2800" dirty="0" smtClean="0"/>
              <a:t>（模式，类似存储数据的结构）</a:t>
            </a:r>
            <a:r>
              <a:rPr lang="en-US" altLang="zh-CN" sz="2800" dirty="0" smtClean="0"/>
              <a:t>: neo4j</a:t>
            </a:r>
            <a:r>
              <a:rPr lang="zh-CN" altLang="en-US" sz="2800" dirty="0" smtClean="0"/>
              <a:t>是一个无模式或</a:t>
            </a:r>
            <a:r>
              <a:rPr lang="en-US" altLang="zh-CN" sz="2800" dirty="0" smtClean="0"/>
              <a:t>less</a:t>
            </a:r>
            <a:r>
              <a:rPr lang="zh-CN" altLang="en-US" sz="2800" dirty="0" smtClean="0"/>
              <a:t>模式的图谱数据库，使用它不需要定义任何</a:t>
            </a:r>
            <a:r>
              <a:rPr lang="en-US" altLang="zh-CN" sz="2800" dirty="0" smtClean="0"/>
              <a:t>schema</a:t>
            </a:r>
            <a:r>
              <a:rPr lang="zh-CN" altLang="en-US" sz="2800" dirty="0" smtClean="0"/>
              <a:t>，</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8</a:t>
            </a:r>
            <a:r>
              <a:rPr lang="zh-CN" altLang="en-US" sz="2800" dirty="0" smtClean="0"/>
              <a:t>）</a:t>
            </a:r>
            <a:r>
              <a:rPr lang="en-US" altLang="zh-CN" sz="2800" dirty="0" smtClean="0"/>
              <a:t>Indexes</a:t>
            </a:r>
            <a:r>
              <a:rPr lang="zh-CN" altLang="en-US" sz="2800" dirty="0" smtClean="0"/>
              <a:t>（索引）</a:t>
            </a:r>
            <a:r>
              <a:rPr lang="en-US" altLang="zh-CN" sz="2800" dirty="0" smtClean="0"/>
              <a:t>: </a:t>
            </a:r>
            <a:r>
              <a:rPr lang="zh-CN" altLang="en-US" sz="2800" dirty="0" smtClean="0"/>
              <a:t>遍历图通过需要大量的随机读写，在字段属性上构建索引，构建索引是一个异步请求，在后台创建直至成功后，才能生效。</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9</a:t>
            </a:r>
            <a:r>
              <a:rPr lang="zh-CN" altLang="en-US" sz="2800" dirty="0" smtClean="0"/>
              <a:t>）</a:t>
            </a:r>
            <a:r>
              <a:rPr lang="en-US" altLang="zh-CN" sz="2800" dirty="0" smtClean="0"/>
              <a:t>Constraints</a:t>
            </a:r>
            <a:r>
              <a:rPr lang="zh-CN" altLang="en-US" sz="2800" dirty="0" smtClean="0"/>
              <a:t>（约束）</a:t>
            </a:r>
            <a:r>
              <a:rPr lang="en-US" altLang="zh-CN" sz="2800" dirty="0" smtClean="0"/>
              <a:t>: </a:t>
            </a:r>
            <a:r>
              <a:rPr lang="zh-CN" altLang="en-US" sz="2800" dirty="0" smtClean="0"/>
              <a:t>约束定义在某个字段上，限制字段值唯一，创建约束会自动创建索引。</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p>
        </p:txBody>
      </p:sp>
      <p:sp>
        <p:nvSpPr>
          <p:cNvPr id="5" name="Rectangle 6"/>
          <p:cNvSpPr/>
          <p:nvPr/>
        </p:nvSpPr>
        <p:spPr>
          <a:xfrm>
            <a:off x="523875" y="1341755"/>
            <a:ext cx="10847705" cy="356997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Node</a:t>
            </a:r>
            <a:r>
              <a:rPr lang="zh-CN" altLang="en-US" sz="2800" dirty="0" smtClean="0"/>
              <a:t>和</a:t>
            </a:r>
            <a:r>
              <a:rPr lang="en-US" altLang="zh-CN" sz="2800" dirty="0" smtClean="0"/>
              <a:t>Relationship </a:t>
            </a:r>
            <a:r>
              <a:rPr lang="zh-CN" altLang="en-US" sz="2800" dirty="0" smtClean="0"/>
              <a:t>的 </a:t>
            </a:r>
            <a:r>
              <a:rPr lang="en-US" altLang="zh-CN" sz="2800" dirty="0" smtClean="0"/>
              <a:t>Property </a:t>
            </a:r>
            <a:r>
              <a:rPr lang="zh-CN" altLang="en-US" sz="2800" dirty="0" smtClean="0"/>
              <a:t>是用一个 </a:t>
            </a:r>
            <a:r>
              <a:rPr lang="en-US" altLang="zh-CN" sz="2800" dirty="0" smtClean="0"/>
              <a:t>Key-Value </a:t>
            </a:r>
            <a:r>
              <a:rPr lang="zh-CN" altLang="en-US" sz="2800" dirty="0" smtClean="0"/>
              <a:t>的双向列表来保存的； </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Node </a:t>
            </a:r>
            <a:r>
              <a:rPr lang="zh-CN" altLang="en-US" sz="2800" dirty="0" smtClean="0"/>
              <a:t>的 </a:t>
            </a:r>
            <a:r>
              <a:rPr lang="en-US" altLang="zh-CN" sz="2800" dirty="0" err="1" smtClean="0"/>
              <a:t>Relatsionship</a:t>
            </a:r>
            <a:r>
              <a:rPr lang="en-US" altLang="zh-CN" sz="2800" dirty="0" smtClean="0"/>
              <a:t> </a:t>
            </a:r>
            <a:r>
              <a:rPr lang="zh-CN" altLang="en-US" sz="2800" dirty="0" smtClean="0"/>
              <a:t>是用一个双向列表来保存的，通过关系，可以的找到关系的前导和后继节点（ </a:t>
            </a:r>
            <a:r>
              <a:rPr lang="en-US" altLang="zh-CN" sz="2800" dirty="0" smtClean="0"/>
              <a:t>from-to Node</a:t>
            </a:r>
            <a:r>
              <a:rPr lang="zh-CN" altLang="en-US" sz="2800" dirty="0" smtClean="0"/>
              <a:t>）</a:t>
            </a:r>
            <a:r>
              <a:rPr lang="en-US" altLang="zh-CN" sz="2800" dirty="0" smtClean="0"/>
              <a:t>. </a:t>
            </a: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smtClean="0"/>
              <a:t>Node </a:t>
            </a:r>
            <a:r>
              <a:rPr lang="zh-CN" altLang="en-US" sz="2800" dirty="0" smtClean="0"/>
              <a:t>节点保存第</a:t>
            </a:r>
            <a:r>
              <a:rPr lang="en-US" altLang="zh-CN" sz="2800" dirty="0" smtClean="0"/>
              <a:t>1</a:t>
            </a:r>
            <a:r>
              <a:rPr lang="zh-CN" altLang="en-US" sz="2800" dirty="0" smtClean="0"/>
              <a:t>个属性和第</a:t>
            </a:r>
            <a:r>
              <a:rPr lang="en-US" altLang="zh-CN" sz="2800" dirty="0" smtClean="0"/>
              <a:t>1</a:t>
            </a:r>
            <a:r>
              <a:rPr lang="zh-CN" altLang="en-US" sz="2800" dirty="0" smtClean="0"/>
              <a:t>个关系</a:t>
            </a:r>
            <a:r>
              <a:rPr lang="en-US" altLang="zh-CN" sz="2800" dirty="0" smtClean="0"/>
              <a:t>ID</a:t>
            </a:r>
            <a:r>
              <a:rPr lang="zh-CN" altLang="en-US" sz="2800" dirty="0" smtClean="0"/>
              <a:t>。图的存储结构包括</a:t>
            </a:r>
            <a:r>
              <a:rPr lang="en-US" altLang="zh-CN" sz="2800" dirty="0" smtClean="0"/>
              <a:t>5</a:t>
            </a:r>
            <a:r>
              <a:rPr lang="zh-CN" altLang="en-US" sz="2800" dirty="0" smtClean="0"/>
              <a:t>类文件</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p>
        </p:txBody>
      </p:sp>
      <p:sp>
        <p:nvSpPr>
          <p:cNvPr id="5" name="Rectangle 6"/>
          <p:cNvSpPr/>
          <p:nvPr/>
        </p:nvSpPr>
        <p:spPr>
          <a:xfrm>
            <a:off x="523875" y="1341755"/>
            <a:ext cx="10977245" cy="356997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1</a:t>
            </a:r>
            <a:r>
              <a:rPr lang="zh-CN" altLang="en-US" sz="2800" dirty="0" smtClean="0"/>
              <a:t>） 存储 </a:t>
            </a:r>
            <a:r>
              <a:rPr lang="en-US" altLang="zh-CN" sz="2800" dirty="0" smtClean="0"/>
              <a:t>node </a:t>
            </a:r>
            <a:r>
              <a:rPr lang="zh-CN" altLang="en-US" sz="2800" dirty="0" smtClean="0"/>
              <a:t>的文件， 存储节点数据、节点</a:t>
            </a:r>
            <a:r>
              <a:rPr lang="en-US" altLang="zh-CN" sz="2800" dirty="0" smtClean="0"/>
              <a:t>label</a:t>
            </a:r>
            <a:r>
              <a:rPr lang="zh-CN" altLang="en-US" sz="2800" dirty="0" smtClean="0"/>
              <a:t>及其序列</a:t>
            </a:r>
            <a:r>
              <a:rPr lang="en-US" altLang="zh-CN" sz="2800" dirty="0" smtClean="0"/>
              <a:t>Id</a:t>
            </a:r>
            <a:r>
              <a:rPr lang="zh-CN" altLang="en-US" sz="2800" dirty="0" smtClean="0"/>
              <a:t>包括存储节点数组、数组的下标即是该节点的</a:t>
            </a:r>
            <a:r>
              <a:rPr lang="en-US" altLang="zh-CN" sz="2800" dirty="0" smtClean="0"/>
              <a:t>ID </a:t>
            </a:r>
            <a:r>
              <a:rPr lang="zh-CN" altLang="en-US" sz="2800" dirty="0" smtClean="0"/>
              <a:t>、最大的</a:t>
            </a:r>
            <a:r>
              <a:rPr lang="en-US" altLang="zh-CN" sz="2800" dirty="0" smtClean="0"/>
              <a:t>ID </a:t>
            </a:r>
            <a:r>
              <a:rPr lang="zh-CN" altLang="en-US" sz="2800" dirty="0" smtClean="0"/>
              <a:t>及已经</a:t>
            </a:r>
            <a:r>
              <a:rPr lang="en-US" altLang="zh-CN" sz="2800" dirty="0" smtClean="0"/>
              <a:t>free</a:t>
            </a:r>
            <a:r>
              <a:rPr lang="zh-CN" altLang="en-US" sz="2800" dirty="0" smtClean="0"/>
              <a:t>的</a:t>
            </a:r>
            <a:r>
              <a:rPr lang="en-US" altLang="zh-CN" sz="2800" dirty="0" smtClean="0"/>
              <a:t>ID</a:t>
            </a:r>
            <a:r>
              <a:rPr lang="zh-CN" altLang="en-US" sz="2800" dirty="0" smtClean="0"/>
              <a:t>。</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2</a:t>
            </a:r>
            <a:r>
              <a:rPr lang="zh-CN" altLang="en-US" sz="2800" dirty="0" smtClean="0"/>
              <a:t>）存储 </a:t>
            </a:r>
            <a:r>
              <a:rPr lang="en-US" altLang="zh-CN" sz="2800" dirty="0" smtClean="0"/>
              <a:t>relationship </a:t>
            </a:r>
            <a:r>
              <a:rPr lang="zh-CN" altLang="en-US" sz="2800" dirty="0" smtClean="0"/>
              <a:t>的文件： 存储关系数据、关系组数据、关系类型、关系类型数组数据、关系类型的名称及其序列</a:t>
            </a:r>
            <a:r>
              <a:rPr lang="en-US" altLang="zh-CN" sz="2800" dirty="0" smtClean="0"/>
              <a:t>Id</a:t>
            </a:r>
            <a:r>
              <a:rPr lang="zh-CN" altLang="en-US" sz="2800" dirty="0" smtClean="0"/>
              <a:t>包括存储关系 </a:t>
            </a:r>
            <a:r>
              <a:rPr lang="en-US" altLang="zh-CN" sz="2800" dirty="0" smtClean="0"/>
              <a:t>record </a:t>
            </a:r>
            <a:r>
              <a:rPr lang="zh-CN" altLang="en-US" sz="2800" dirty="0" smtClean="0"/>
              <a:t>数组数据、关系 </a:t>
            </a:r>
            <a:r>
              <a:rPr lang="en-US" altLang="zh-CN" sz="2800" dirty="0" smtClean="0"/>
              <a:t>group</a:t>
            </a:r>
            <a:r>
              <a:rPr lang="zh-CN" altLang="en-US" sz="2800" dirty="0" smtClean="0"/>
              <a:t>数组数据、储关系类型数组数据、关系类型 </a:t>
            </a:r>
            <a:r>
              <a:rPr lang="en-US" altLang="zh-CN" sz="2800" dirty="0" smtClean="0"/>
              <a:t>token </a:t>
            </a:r>
            <a:r>
              <a:rPr lang="zh-CN" altLang="en-US" sz="2800" dirty="0" smtClean="0"/>
              <a:t>数组数据 和</a:t>
            </a:r>
            <a:r>
              <a:rPr lang="en-US" altLang="zh-CN" sz="2800" dirty="0" smtClean="0"/>
              <a:t>ID</a:t>
            </a:r>
            <a:r>
              <a:rPr lang="zh-CN" altLang="en-US" sz="2800" dirty="0" smtClean="0"/>
              <a:t>。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p>
        </p:txBody>
      </p:sp>
      <p:sp>
        <p:nvSpPr>
          <p:cNvPr id="5" name="Rectangle 6"/>
          <p:cNvSpPr/>
          <p:nvPr/>
        </p:nvSpPr>
        <p:spPr>
          <a:xfrm>
            <a:off x="523875" y="1341755"/>
            <a:ext cx="11126470" cy="4862830"/>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3</a:t>
            </a:r>
            <a:r>
              <a:rPr lang="zh-CN" altLang="en-US" sz="2800" dirty="0" smtClean="0"/>
              <a:t>）存储 </a:t>
            </a:r>
            <a:r>
              <a:rPr lang="en-US" altLang="zh-CN" sz="2800" dirty="0" smtClean="0"/>
              <a:t>label </a:t>
            </a:r>
            <a:r>
              <a:rPr lang="zh-CN" altLang="en-US" sz="2800" dirty="0" smtClean="0"/>
              <a:t>的文件： </a:t>
            </a:r>
            <a:r>
              <a:rPr lang="en-US" altLang="zh-CN" sz="2800" dirty="0" smtClean="0"/>
              <a:t>label token</a:t>
            </a:r>
            <a:r>
              <a:rPr lang="zh-CN" altLang="en-US" sz="2800" dirty="0" smtClean="0"/>
              <a:t>数据、名字数据及其序列</a:t>
            </a:r>
            <a:r>
              <a:rPr lang="en-US" altLang="zh-CN" sz="2800" dirty="0" smtClean="0"/>
              <a:t>Id </a:t>
            </a:r>
            <a:r>
              <a:rPr lang="zh-CN" altLang="en-US" sz="2800" dirty="0" smtClean="0"/>
              <a:t>包括存储</a:t>
            </a:r>
            <a:r>
              <a:rPr lang="en-US" altLang="zh-CN" sz="2800" dirty="0" err="1" smtClean="0"/>
              <a:t>lable</a:t>
            </a:r>
            <a:r>
              <a:rPr lang="en-US" altLang="zh-CN" sz="2800" dirty="0" smtClean="0"/>
              <a:t> token </a:t>
            </a:r>
            <a:r>
              <a:rPr lang="zh-CN" altLang="en-US" sz="2800" dirty="0" smtClean="0"/>
              <a:t>数组数据、 </a:t>
            </a:r>
            <a:r>
              <a:rPr lang="en-US" altLang="zh-CN" sz="2800" dirty="0" smtClean="0"/>
              <a:t>label token </a:t>
            </a:r>
            <a:r>
              <a:rPr lang="zh-CN" altLang="en-US" sz="2800" dirty="0" smtClean="0"/>
              <a:t>的 </a:t>
            </a:r>
            <a:r>
              <a:rPr lang="en-US" altLang="zh-CN" sz="2800" dirty="0" smtClean="0"/>
              <a:t>names </a:t>
            </a:r>
            <a:r>
              <a:rPr lang="zh-CN" altLang="en-US" sz="2800" dirty="0" smtClean="0"/>
              <a:t>数据 和</a:t>
            </a:r>
            <a:r>
              <a:rPr lang="en-US" altLang="zh-CN" sz="2800" dirty="0" smtClean="0"/>
              <a:t>ID</a:t>
            </a:r>
            <a:r>
              <a:rPr lang="zh-CN" altLang="en-US" sz="2800" dirty="0" smtClean="0"/>
              <a:t>。</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4</a:t>
            </a:r>
            <a:r>
              <a:rPr lang="zh-CN" altLang="en-US" sz="2800" dirty="0" smtClean="0"/>
              <a:t>）存储 </a:t>
            </a:r>
            <a:r>
              <a:rPr lang="en-US" altLang="zh-CN" sz="2800" dirty="0" smtClean="0"/>
              <a:t>property </a:t>
            </a:r>
            <a:r>
              <a:rPr lang="zh-CN" altLang="en-US" sz="2800" dirty="0" smtClean="0"/>
              <a:t>的文件：属性数据、类型、索引等及其序列</a:t>
            </a:r>
            <a:r>
              <a:rPr lang="en-US" altLang="zh-CN" sz="2800" dirty="0" smtClean="0"/>
              <a:t>Id </a:t>
            </a:r>
            <a:r>
              <a:rPr lang="zh-CN" altLang="en-US" sz="2800" dirty="0" smtClean="0"/>
              <a:t>包括  </a:t>
            </a:r>
            <a:r>
              <a:rPr lang="en-US" altLang="zh-CN" sz="2800" dirty="0" smtClean="0"/>
              <a:t>property </a:t>
            </a:r>
            <a:r>
              <a:rPr lang="zh-CN" altLang="en-US" sz="2800" dirty="0" smtClean="0"/>
              <a:t>数据、</a:t>
            </a:r>
            <a:r>
              <a:rPr lang="en-US" altLang="zh-CN" sz="2800" dirty="0" smtClean="0"/>
              <a:t>property (key-value </a:t>
            </a:r>
            <a:r>
              <a:rPr lang="zh-CN" altLang="en-US" sz="2800" dirty="0" smtClean="0"/>
              <a:t>结构</a:t>
            </a:r>
            <a:r>
              <a:rPr lang="en-US" altLang="zh-CN" sz="2800" dirty="0" smtClean="0"/>
              <a:t>)</a:t>
            </a:r>
            <a:r>
              <a:rPr lang="zh-CN" altLang="en-US" sz="2800" dirty="0" smtClean="0"/>
              <a:t>的是数组的数据、 </a:t>
            </a:r>
            <a:r>
              <a:rPr lang="en-US" altLang="zh-CN" sz="2800" dirty="0" smtClean="0"/>
              <a:t>property (key-value </a:t>
            </a:r>
            <a:r>
              <a:rPr lang="zh-CN" altLang="en-US" sz="2800" dirty="0" smtClean="0"/>
              <a:t>结构</a:t>
            </a:r>
            <a:r>
              <a:rPr lang="en-US" altLang="zh-CN" sz="2800" dirty="0" smtClean="0"/>
              <a:t>)</a:t>
            </a:r>
            <a:r>
              <a:rPr lang="zh-CN" altLang="en-US" sz="2800" dirty="0" smtClean="0"/>
              <a:t>的值是字符串的数据、</a:t>
            </a:r>
            <a:r>
              <a:rPr lang="en-US" altLang="zh-CN" sz="2800" dirty="0" smtClean="0"/>
              <a:t>property (key-value </a:t>
            </a:r>
            <a:r>
              <a:rPr lang="zh-CN" altLang="en-US" sz="2800" dirty="0" smtClean="0"/>
              <a:t>结构</a:t>
            </a:r>
            <a:r>
              <a:rPr lang="en-US" altLang="zh-CN" sz="2800" dirty="0" smtClean="0"/>
              <a:t>)</a:t>
            </a:r>
            <a:r>
              <a:rPr lang="zh-CN" altLang="en-US" sz="2800" dirty="0" smtClean="0"/>
              <a:t>的</a:t>
            </a:r>
            <a:r>
              <a:rPr lang="en-US" altLang="zh-CN" sz="2800" dirty="0" smtClean="0"/>
              <a:t>key </a:t>
            </a:r>
            <a:r>
              <a:rPr lang="zh-CN" altLang="en-US" sz="2800" dirty="0" smtClean="0"/>
              <a:t>的索引数、</a:t>
            </a:r>
            <a:r>
              <a:rPr lang="en-US" altLang="zh-CN" sz="2800" dirty="0" smtClean="0"/>
              <a:t>property (key-value </a:t>
            </a:r>
            <a:r>
              <a:rPr lang="zh-CN" altLang="en-US" sz="2800" dirty="0" smtClean="0"/>
              <a:t>结构</a:t>
            </a:r>
            <a:r>
              <a:rPr lang="en-US" altLang="zh-CN" sz="2800" dirty="0" smtClean="0"/>
              <a:t>)</a:t>
            </a:r>
            <a:r>
              <a:rPr lang="zh-CN" altLang="en-US" sz="2800" dirty="0" smtClean="0"/>
              <a:t>的</a:t>
            </a:r>
            <a:r>
              <a:rPr lang="en-US" altLang="zh-CN" sz="2800" dirty="0" smtClean="0"/>
              <a:t>key </a:t>
            </a:r>
            <a:r>
              <a:rPr lang="zh-CN" altLang="en-US" sz="2800" dirty="0" smtClean="0"/>
              <a:t>的字符串值和</a:t>
            </a:r>
            <a:r>
              <a:rPr lang="en-US" altLang="zh-CN" sz="2800" dirty="0" smtClean="0"/>
              <a:t>ID</a:t>
            </a:r>
            <a:r>
              <a:rPr lang="zh-CN" altLang="en-US" sz="2800" dirty="0" smtClean="0"/>
              <a:t>。 </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5</a:t>
            </a:r>
            <a:r>
              <a:rPr lang="zh-CN" altLang="en-US" sz="2800" dirty="0" smtClean="0"/>
              <a:t>）其他的文件</a:t>
            </a:r>
            <a:r>
              <a:rPr lang="en-US" altLang="zh-CN" sz="2800" dirty="0" smtClean="0"/>
              <a:t>: </a:t>
            </a:r>
            <a:r>
              <a:rPr lang="zh-CN" altLang="en-US" sz="2800" dirty="0" smtClean="0"/>
              <a:t>版本信息、日志等</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、存储结构</a:t>
            </a:r>
          </a:p>
        </p:txBody>
      </p:sp>
      <p:sp>
        <p:nvSpPr>
          <p:cNvPr id="5" name="Rectangle 6"/>
          <p:cNvSpPr/>
          <p:nvPr/>
        </p:nvSpPr>
        <p:spPr>
          <a:xfrm>
            <a:off x="236855" y="1126490"/>
            <a:ext cx="5795645" cy="529399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neo4j </a:t>
            </a:r>
            <a:r>
              <a:rPr lang="zh-CN" altLang="en-US" sz="2800" dirty="0" smtClean="0"/>
              <a:t>主要有节点、属性、关系等文件是以数组作为核心存储结构；</a:t>
            </a:r>
          </a:p>
          <a:p>
            <a:pPr marL="457200" indent="-457200" algn="just" defTabSz="967105">
              <a:buClr>
                <a:srgbClr val="FF0000"/>
              </a:buClr>
              <a:buFont typeface="Arial" panose="020B0604020202020204" pitchFamily="34" charset="0"/>
              <a:buChar char="•"/>
            </a:pPr>
            <a:r>
              <a:rPr lang="zh-CN" altLang="en-US" sz="2800" dirty="0" smtClean="0"/>
              <a:t>同时对节点、属性、关系等类型的每个数据项都会分配一个唯一的</a:t>
            </a:r>
            <a:r>
              <a:rPr lang="en-US" altLang="zh-CN" sz="2800" dirty="0" smtClean="0"/>
              <a:t>ID</a:t>
            </a:r>
            <a:r>
              <a:rPr lang="zh-CN" altLang="en-US" sz="2800" dirty="0" smtClean="0"/>
              <a:t>，在存储时以该</a:t>
            </a:r>
            <a:r>
              <a:rPr lang="en-US" altLang="zh-CN" sz="2800" dirty="0" smtClean="0"/>
              <a:t>ID </a:t>
            </a:r>
            <a:r>
              <a:rPr lang="zh-CN" altLang="en-US" sz="2800" dirty="0" smtClean="0"/>
              <a:t>为数组的下标。</a:t>
            </a:r>
          </a:p>
          <a:p>
            <a:pPr marL="457200" indent="-457200" algn="just" defTabSz="967105">
              <a:buClr>
                <a:srgbClr val="FF0000"/>
              </a:buClr>
              <a:buFont typeface="Arial" panose="020B0604020202020204" pitchFamily="34" charset="0"/>
              <a:buChar char="•"/>
            </a:pPr>
            <a:r>
              <a:rPr lang="zh-CN" altLang="en-US" sz="2800" dirty="0" smtClean="0"/>
              <a:t>在访问时通过其</a:t>
            </a:r>
            <a:r>
              <a:rPr lang="en-US" altLang="zh-CN" sz="2800" dirty="0" smtClean="0"/>
              <a:t>ID</a:t>
            </a:r>
            <a:r>
              <a:rPr lang="zh-CN" altLang="en-US" sz="2800" dirty="0" smtClean="0"/>
              <a:t>作为下标，实现快速定位。</a:t>
            </a:r>
          </a:p>
          <a:p>
            <a:pPr marL="457200" indent="-457200" algn="just" defTabSz="967105">
              <a:buClr>
                <a:srgbClr val="FF0000"/>
              </a:buClr>
              <a:buFont typeface="Arial" panose="020B0604020202020204" pitchFamily="34" charset="0"/>
              <a:buChar char="•"/>
            </a:pPr>
            <a:r>
              <a:rPr lang="zh-CN" altLang="en-US" sz="2800" dirty="0" smtClean="0"/>
              <a:t>所以在图遍历等操作时，可以实现 </a:t>
            </a:r>
            <a:r>
              <a:rPr lang="en-US" altLang="zh-CN" sz="2800" dirty="0" smtClean="0"/>
              <a:t>free-index</a:t>
            </a:r>
            <a:r>
              <a:rPr lang="zh-CN" altLang="en-US" sz="2800" dirty="0" smtClean="0"/>
              <a:t>。</a:t>
            </a:r>
          </a:p>
          <a:p>
            <a:pPr marL="457200" indent="-457200" algn="just" defTabSz="967105">
              <a:buClr>
                <a:srgbClr val="FF0000"/>
              </a:buClr>
              <a:buFont typeface="Arial" panose="020B0604020202020204" pitchFamily="34" charset="0"/>
              <a:buChar char="•"/>
            </a:pPr>
            <a:r>
              <a:rPr lang="zh-CN" altLang="en-US" sz="2800" dirty="0" smtClean="0"/>
              <a:t> </a:t>
            </a:r>
          </a:p>
        </p:txBody>
      </p:sp>
      <p:graphicFrame>
        <p:nvGraphicFramePr>
          <p:cNvPr id="2" name="对象 1"/>
          <p:cNvGraphicFramePr>
            <a:graphicFrameLocks/>
          </p:cNvGraphicFramePr>
          <p:nvPr/>
        </p:nvGraphicFramePr>
        <p:xfrm>
          <a:off x="6165215" y="1156970"/>
          <a:ext cx="5824220" cy="4404360"/>
        </p:xfrm>
        <a:graphic>
          <a:graphicData uri="http://schemas.openxmlformats.org/presentationml/2006/ole">
            <p:oleObj spid="_x0000_s233473" r:id="rId4" imgW="5819048" imgH="4401164" progId="PBrush">
              <p:embed/>
            </p:oleObj>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330" y="513080"/>
            <a:ext cx="9525635" cy="608965"/>
          </a:xfrm>
          <a:prstGeom prst="rect">
            <a:avLst/>
          </a:prstGeom>
          <a:noFill/>
          <a:ln w="9525">
            <a:noFill/>
          </a:ln>
        </p:spPr>
        <p:txBody>
          <a:bodyPr wrap="square"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六、</a:t>
            </a:r>
            <a:r>
              <a:rPr lang="zh-CN" altLang="en-US" sz="3200" dirty="0" smtClean="0">
                <a:solidFill>
                  <a:srgbClr val="0033CC"/>
                </a:solidFill>
              </a:rPr>
              <a:t>图数据库</a:t>
            </a:r>
            <a:r>
              <a:rPr lang="zh-CN" altLang="en-US" sz="3200" dirty="0" smtClean="0">
                <a:solidFill>
                  <a:srgbClr val="0033CC"/>
                </a:solidFill>
                <a:latin typeface="黑体" panose="02010609060101010101" pitchFamily="49" charset="-122"/>
              </a:rPr>
              <a:t>语言</a:t>
            </a:r>
            <a:r>
              <a:rPr lang="en-US" altLang="zh-CN" sz="3200" dirty="0" smtClean="0">
                <a:solidFill>
                  <a:srgbClr val="0033CC"/>
                </a:solidFill>
                <a:latin typeface="黑体" panose="02010609060101010101" pitchFamily="49" charset="-122"/>
              </a:rPr>
              <a:t>CQL</a:t>
            </a:r>
            <a:r>
              <a:rPr lang="zh-CN" altLang="en-US" sz="3200" dirty="0" smtClean="0">
                <a:solidFill>
                  <a:srgbClr val="0033CC"/>
                </a:solidFill>
                <a:latin typeface="黑体" panose="02010609060101010101" pitchFamily="49" charset="-122"/>
              </a:rPr>
              <a:t>： </a:t>
            </a:r>
            <a:r>
              <a:rPr lang="en-US" altLang="zh-CN" sz="3200" dirty="0" err="1" smtClean="0">
                <a:sym typeface="+mn-ea"/>
              </a:rPr>
              <a:t>Cypher</a:t>
            </a:r>
            <a:r>
              <a:rPr lang="en-US" altLang="zh-CN" sz="3200" dirty="0" smtClean="0">
                <a:sym typeface="+mn-ea"/>
              </a:rPr>
              <a:t> Query Language</a:t>
            </a:r>
            <a:endParaRPr lang="zh-CN" altLang="en-US" sz="3200" dirty="0" smtClean="0">
              <a:solidFill>
                <a:srgbClr val="0033CC"/>
              </a:solidFill>
              <a:latin typeface="黑体" panose="02010609060101010101" pitchFamily="49" charset="-122"/>
            </a:endParaRPr>
          </a:p>
        </p:txBody>
      </p:sp>
      <p:sp>
        <p:nvSpPr>
          <p:cNvPr id="6150" name="Rectangle 6"/>
          <p:cNvSpPr/>
          <p:nvPr/>
        </p:nvSpPr>
        <p:spPr>
          <a:xfrm>
            <a:off x="523875" y="1341438"/>
            <a:ext cx="11664950" cy="486283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CQL</a:t>
            </a:r>
            <a:r>
              <a:rPr lang="zh-CN" altLang="en-US" sz="2800" dirty="0" smtClean="0"/>
              <a:t>代表</a:t>
            </a:r>
            <a:r>
              <a:rPr lang="en-US" altLang="zh-CN" sz="2800" dirty="0" err="1" smtClean="0"/>
              <a:t>Cypher</a:t>
            </a:r>
            <a:r>
              <a:rPr lang="en-US" altLang="zh-CN" sz="2800" dirty="0" smtClean="0"/>
              <a:t> Query Language</a:t>
            </a:r>
            <a:r>
              <a:rPr lang="zh-CN" altLang="en-US" sz="2800" dirty="0" smtClean="0"/>
              <a:t>是</a:t>
            </a:r>
            <a:r>
              <a:rPr lang="en-US" altLang="zh-CN" sz="2800" dirty="0" smtClean="0"/>
              <a:t>Neo4j</a:t>
            </a:r>
            <a:r>
              <a:rPr lang="zh-CN" altLang="en-US" sz="2800" dirty="0" smtClean="0"/>
              <a:t>图形数据库的查询语言；是一种声明性模式匹配语言；它遵循</a:t>
            </a:r>
            <a:r>
              <a:rPr lang="en-US" altLang="zh-CN" sz="2800" dirty="0" smtClean="0"/>
              <a:t>SQL</a:t>
            </a:r>
            <a:r>
              <a:rPr lang="zh-CN" altLang="en-US" sz="2800" dirty="0" smtClean="0"/>
              <a:t>语法；语法简单。</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 CQL </a:t>
            </a:r>
            <a:r>
              <a:rPr lang="zh-CN" altLang="en-US" sz="2800" dirty="0" smtClean="0"/>
              <a:t>用命令来执行数据库操作。</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 CQL </a:t>
            </a:r>
            <a:r>
              <a:rPr lang="zh-CN" altLang="en-US" sz="2800" dirty="0" smtClean="0"/>
              <a:t>支持多个子句例如</a:t>
            </a:r>
            <a:r>
              <a:rPr lang="en-US" altLang="zh-CN" sz="2800" dirty="0" smtClean="0"/>
              <a:t>where</a:t>
            </a:r>
            <a:r>
              <a:rPr lang="zh-CN" altLang="en-US" sz="2800" dirty="0" smtClean="0"/>
              <a:t>， </a:t>
            </a:r>
            <a:r>
              <a:rPr lang="en-US" altLang="zh-CN" sz="2800" dirty="0" smtClean="0"/>
              <a:t>order by</a:t>
            </a:r>
            <a:r>
              <a:rPr lang="zh-CN" altLang="en-US" sz="2800" dirty="0" smtClean="0"/>
              <a:t>等操作符，可编写非常复杂的查询。</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Neo4j CQL </a:t>
            </a:r>
            <a:r>
              <a:rPr lang="zh-CN" altLang="en-US" sz="2800" dirty="0" smtClean="0"/>
              <a:t>支持一些功能，如字符串操作、聚合等，还有一些关系功能。</a:t>
            </a:r>
          </a:p>
          <a:p>
            <a:pPr marL="457200" indent="-457200" algn="just" defTabSz="967105">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七、</a:t>
            </a:r>
            <a:r>
              <a:rPr lang="zh-CN" altLang="en-US" sz="3200" dirty="0" smtClean="0">
                <a:solidFill>
                  <a:srgbClr val="0033CC"/>
                </a:solidFill>
              </a:rPr>
              <a:t>图数据库的</a:t>
            </a:r>
            <a:r>
              <a:rPr lang="en-US" altLang="zh-CN" sz="3200" dirty="0" smtClean="0">
                <a:solidFill>
                  <a:srgbClr val="0033CC"/>
                </a:solidFill>
              </a:rPr>
              <a:t>API</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755"/>
            <a:ext cx="10702925" cy="572452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Neo4j</a:t>
            </a:r>
            <a:r>
              <a:rPr lang="zh-CN" altLang="en-US" sz="2800" dirty="0" smtClean="0"/>
              <a:t>的各类</a:t>
            </a:r>
            <a:r>
              <a:rPr lang="en-US" altLang="zh-CN" sz="2800" dirty="0" smtClean="0"/>
              <a:t>API,  Neo4j</a:t>
            </a:r>
            <a:r>
              <a:rPr lang="zh-CN" altLang="en-US" sz="2800" dirty="0" smtClean="0"/>
              <a:t>的两种使用方式：嵌入式模式，服务器模式</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1 </a:t>
            </a:r>
            <a:r>
              <a:rPr lang="zh-CN" altLang="en-US" sz="2800" dirty="0" smtClean="0"/>
              <a:t>嵌入式模式： 只需要引用</a:t>
            </a:r>
            <a:r>
              <a:rPr lang="en-US" altLang="zh-CN" sz="2800" dirty="0" smtClean="0"/>
              <a:t>Neo4j</a:t>
            </a:r>
            <a:r>
              <a:rPr lang="zh-CN" altLang="en-US" sz="2800" dirty="0" smtClean="0"/>
              <a:t>的开发包。一般在</a:t>
            </a:r>
            <a:r>
              <a:rPr lang="en-US" altLang="zh-CN" sz="2800" dirty="0" smtClean="0"/>
              <a:t>maven</a:t>
            </a:r>
            <a:r>
              <a:rPr lang="zh-CN" altLang="en-US" sz="2800" dirty="0" smtClean="0"/>
              <a:t>项目的</a:t>
            </a:r>
            <a:r>
              <a:rPr lang="en-US" altLang="zh-CN" sz="2800" dirty="0" smtClean="0"/>
              <a:t>pom.xml</a:t>
            </a:r>
            <a:r>
              <a:rPr lang="zh-CN" altLang="en-US" sz="2800" dirty="0" smtClean="0"/>
              <a:t>文件中引入即可，不需要开启</a:t>
            </a:r>
            <a:r>
              <a:rPr lang="en-US" altLang="zh-CN" sz="2800" dirty="0" smtClean="0"/>
              <a:t>neo4j</a:t>
            </a:r>
            <a:r>
              <a:rPr lang="zh-CN" altLang="en-US" sz="2800" dirty="0" smtClean="0"/>
              <a:t>服务器。</a:t>
            </a:r>
          </a:p>
          <a:p>
            <a:pPr marL="457200" indent="-457200" algn="just" defTabSz="967105">
              <a:buClr>
                <a:srgbClr val="FF0000"/>
              </a:buClr>
              <a:buFont typeface="Arial" panose="020B0604020202020204" pitchFamily="34" charset="0"/>
              <a:buChar char="•"/>
            </a:pPr>
            <a:r>
              <a:rPr lang="zh-CN" altLang="en-US" sz="2800" dirty="0" smtClean="0"/>
              <a:t> </a:t>
            </a:r>
          </a:p>
          <a:p>
            <a:pPr marL="457200" indent="-457200" algn="just" defTabSz="967105">
              <a:buClr>
                <a:srgbClr val="FF0000"/>
              </a:buClr>
              <a:buFont typeface="Arial" panose="020B0604020202020204" pitchFamily="34" charset="0"/>
              <a:buChar char="•"/>
            </a:pPr>
            <a:r>
              <a:rPr lang="en-US" altLang="zh-CN" sz="2800" dirty="0" smtClean="0"/>
              <a:t>2 Neo4j API:  </a:t>
            </a:r>
            <a:r>
              <a:rPr lang="zh-CN" altLang="en-US" sz="2800" dirty="0" smtClean="0"/>
              <a:t>服务器模式： 必须先安装和启动</a:t>
            </a:r>
            <a:r>
              <a:rPr lang="en-US" altLang="zh-CN" sz="2800" dirty="0" smtClean="0"/>
              <a:t>neo4j</a:t>
            </a:r>
            <a:r>
              <a:rPr lang="zh-CN" altLang="en-US" sz="2800" dirty="0" smtClean="0"/>
              <a:t>服务器，然后引入</a:t>
            </a:r>
            <a:r>
              <a:rPr lang="en-US" altLang="zh-CN" sz="2800" dirty="0" smtClean="0"/>
              <a:t>neo4j</a:t>
            </a:r>
            <a:r>
              <a:rPr lang="zh-CN" altLang="en-US" sz="2800" dirty="0" smtClean="0"/>
              <a:t>的驱动程序。同样在</a:t>
            </a:r>
            <a:r>
              <a:rPr lang="en-US" altLang="zh-CN" sz="2800" dirty="0" smtClean="0"/>
              <a:t>maven</a:t>
            </a:r>
            <a:r>
              <a:rPr lang="zh-CN" altLang="en-US" sz="2800" dirty="0" smtClean="0"/>
              <a:t>项目的</a:t>
            </a:r>
            <a:r>
              <a:rPr lang="en-US" altLang="zh-CN" sz="2800" dirty="0" smtClean="0"/>
              <a:t>pom.xml</a:t>
            </a:r>
            <a:r>
              <a:rPr lang="zh-CN" altLang="en-US" sz="2800" dirty="0" smtClean="0"/>
              <a:t>文件中引入即可。 </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3  REST API , </a:t>
            </a:r>
            <a:r>
              <a:rPr lang="zh-CN" altLang="en-US" sz="2800" dirty="0" smtClean="0"/>
              <a:t>遍历框架： </a:t>
            </a:r>
            <a:r>
              <a:rPr lang="en-US" altLang="zh-CN" sz="2800" dirty="0" smtClean="0"/>
              <a:t>Traversal framework Java API </a:t>
            </a: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lstStyle/>
          <a:p>
            <a:pPr defTabSz="967105" eaLnBrk="1" hangingPunct="1"/>
            <a:r>
              <a:rPr lang="en-US" altLang="zh-CN" sz="2800" dirty="0">
                <a:solidFill>
                  <a:srgbClr val="0033CC"/>
                </a:solidFill>
                <a:latin typeface="黑体" panose="02010609060101010101" pitchFamily="49" charset="-122"/>
              </a:rPr>
              <a:t>3. </a:t>
            </a:r>
            <a:r>
              <a:rPr lang="zh-CN" altLang="en-US" sz="2800" dirty="0">
                <a:solidFill>
                  <a:srgbClr val="0033CC"/>
                </a:solidFill>
                <a:latin typeface="黑体" panose="02010609060101010101" pitchFamily="49" charset="-122"/>
              </a:rPr>
              <a:t>大数据</a:t>
            </a:r>
          </a:p>
        </p:txBody>
      </p:sp>
      <p:sp>
        <p:nvSpPr>
          <p:cNvPr id="13316" name="Rectangle 4"/>
          <p:cNvSpPr/>
          <p:nvPr/>
        </p:nvSpPr>
        <p:spPr>
          <a:xfrm>
            <a:off x="550863" y="1049338"/>
            <a:ext cx="8937625" cy="3266982"/>
          </a:xfrm>
          <a:prstGeom prst="rect">
            <a:avLst/>
          </a:prstGeom>
          <a:noFill/>
          <a:ln w="9525">
            <a:noFill/>
          </a:ln>
        </p:spPr>
        <p:txBody>
          <a:bodyPr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大数据就是海量数据+复杂计算。</a:t>
            </a:r>
          </a:p>
          <a:p>
            <a:pPr marL="457200" indent="-457200" algn="just" defTabSz="967105">
              <a:lnSpc>
                <a:spcPts val="3500"/>
              </a:lnSpc>
              <a:buClr>
                <a:srgbClr val="FF0000"/>
              </a:buClr>
              <a:buFont typeface="Arial" panose="020B0604020202020204" pitchFamily="34" charset="0"/>
              <a:buChar char="•"/>
            </a:pPr>
            <a:r>
              <a:rPr lang="en-US" altLang="zh-CN" sz="2800" dirty="0">
                <a:latin typeface="黑体" panose="02010609060101010101" pitchFamily="49" charset="-122"/>
              </a:rPr>
              <a:t>5V</a:t>
            </a:r>
            <a:r>
              <a:rPr lang="zh-CN" altLang="en-US" sz="2800" dirty="0">
                <a:latin typeface="黑体" panose="02010609060101010101" pitchFamily="49" charset="-122"/>
              </a:rPr>
              <a:t>特征： </a:t>
            </a:r>
            <a:endParaRPr lang="en-US" altLang="zh-CN" sz="2800" dirty="0" smtClean="0">
              <a:latin typeface="黑体" panose="02010609060101010101" pitchFamily="49" charset="-122"/>
            </a:endParaRPr>
          </a:p>
          <a:p>
            <a:pPr marL="914400" lvl="1" indent="-457200" algn="just" defTabSz="967105">
              <a:lnSpc>
                <a:spcPts val="3500"/>
              </a:lnSpc>
              <a:buClr>
                <a:srgbClr val="FF0000"/>
              </a:buClr>
              <a:buFont typeface="Arial" panose="020B0604020202020204" pitchFamily="34" charset="0"/>
              <a:buChar char="•"/>
            </a:pPr>
            <a:r>
              <a:rPr lang="zh-CN" altLang="en-US" sz="2800" dirty="0" smtClean="0">
                <a:latin typeface="黑体" panose="02010609060101010101" pitchFamily="49" charset="-122"/>
              </a:rPr>
              <a:t>超量Volume</a:t>
            </a:r>
            <a:endParaRPr lang="en-US" altLang="zh-CN" sz="2800" dirty="0" smtClean="0">
              <a:latin typeface="黑体" panose="02010609060101010101" pitchFamily="49" charset="-122"/>
            </a:endParaRPr>
          </a:p>
          <a:p>
            <a:pPr marL="914400" lvl="1" indent="-457200" algn="just" defTabSz="967105">
              <a:lnSpc>
                <a:spcPts val="3500"/>
              </a:lnSpc>
              <a:buClr>
                <a:srgbClr val="FF0000"/>
              </a:buClr>
              <a:buFont typeface="Arial" panose="020B0604020202020204" pitchFamily="34" charset="0"/>
              <a:buChar char="•"/>
            </a:pPr>
            <a:r>
              <a:rPr lang="zh-CN" altLang="en-US" sz="2800" dirty="0" smtClean="0">
                <a:latin typeface="黑体" panose="02010609060101010101" pitchFamily="49" charset="-122"/>
              </a:rPr>
              <a:t>高速Velocity</a:t>
            </a:r>
            <a:endParaRPr lang="en-US" altLang="zh-CN" sz="2800" dirty="0" smtClean="0">
              <a:latin typeface="黑体" panose="02010609060101010101" pitchFamily="49" charset="-122"/>
            </a:endParaRPr>
          </a:p>
          <a:p>
            <a:pPr marL="914400" lvl="1" indent="-457200" algn="just" defTabSz="967105">
              <a:lnSpc>
                <a:spcPts val="3500"/>
              </a:lnSpc>
              <a:buClr>
                <a:srgbClr val="FF0000"/>
              </a:buClr>
              <a:buFont typeface="Arial" panose="020B0604020202020204" pitchFamily="34" charset="0"/>
              <a:buChar char="•"/>
            </a:pPr>
            <a:r>
              <a:rPr lang="zh-CN" altLang="en-US" sz="2800" dirty="0" smtClean="0">
                <a:latin typeface="黑体" panose="02010609060101010101" pitchFamily="49" charset="-122"/>
              </a:rPr>
              <a:t>异构Variety</a:t>
            </a:r>
            <a:endParaRPr lang="en-US" altLang="zh-CN" sz="2800" dirty="0" smtClean="0">
              <a:latin typeface="黑体" panose="02010609060101010101" pitchFamily="49" charset="-122"/>
            </a:endParaRPr>
          </a:p>
          <a:p>
            <a:pPr marL="914400" lvl="1" indent="-457200" algn="just" defTabSz="967105">
              <a:lnSpc>
                <a:spcPts val="3500"/>
              </a:lnSpc>
              <a:buClr>
                <a:srgbClr val="FF0000"/>
              </a:buClr>
              <a:buFont typeface="Arial" panose="020B0604020202020204" pitchFamily="34" charset="0"/>
              <a:buChar char="•"/>
            </a:pPr>
            <a:r>
              <a:rPr lang="zh-CN" altLang="en-US" sz="2800" dirty="0" smtClean="0">
                <a:latin typeface="黑体" panose="02010609060101010101" pitchFamily="49" charset="-122"/>
              </a:rPr>
              <a:t>真实Veracity</a:t>
            </a:r>
            <a:endParaRPr lang="en-US" altLang="zh-CN" sz="2800" dirty="0" smtClean="0">
              <a:latin typeface="黑体" panose="02010609060101010101" pitchFamily="49" charset="-122"/>
            </a:endParaRPr>
          </a:p>
          <a:p>
            <a:pPr marL="914400" lvl="1" indent="-457200" algn="just" defTabSz="967105">
              <a:lnSpc>
                <a:spcPts val="3500"/>
              </a:lnSpc>
              <a:buClr>
                <a:srgbClr val="FF0000"/>
              </a:buClr>
              <a:buFont typeface="Arial" panose="020B0604020202020204" pitchFamily="34" charset="0"/>
              <a:buChar char="•"/>
            </a:pPr>
            <a:r>
              <a:rPr lang="zh-CN" altLang="en-US" sz="2800" dirty="0" smtClean="0">
                <a:latin typeface="黑体" panose="02010609060101010101" pitchFamily="49" charset="-122"/>
              </a:rPr>
              <a:t>价值Value</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1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p:nvPr/>
        </p:nvSpPr>
        <p:spPr>
          <a:xfrm>
            <a:off x="523875" y="1341755"/>
            <a:ext cx="10817860" cy="270827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sz="2800" dirty="0" smtClean="0"/>
              <a:t>1．如何表示和操作图形数据？</a:t>
            </a:r>
          </a:p>
          <a:p>
            <a:pPr marL="457200" indent="-457200" algn="just" defTabSz="967105">
              <a:buClr>
                <a:srgbClr val="FF0000"/>
              </a:buClr>
              <a:buFont typeface="Arial" panose="020B0604020202020204" pitchFamily="34" charset="0"/>
              <a:buChar char="•"/>
            </a:pPr>
            <a:r>
              <a:rPr sz="2800" dirty="0" smtClean="0"/>
              <a:t>2．Neo4j 的特点是什么？</a:t>
            </a:r>
          </a:p>
          <a:p>
            <a:pPr marL="457200" indent="-457200" algn="just" defTabSz="967105">
              <a:buClr>
                <a:srgbClr val="FF0000"/>
              </a:buClr>
              <a:buFont typeface="Arial" panose="020B0604020202020204" pitchFamily="34" charset="0"/>
              <a:buChar char="•"/>
            </a:pPr>
            <a:r>
              <a:rPr sz="2800" dirty="0" smtClean="0"/>
              <a:t>3．Neo4j 的存储结构是什么？</a:t>
            </a:r>
          </a:p>
          <a:p>
            <a:pPr marL="457200" indent="-457200" algn="just" defTabSz="967105">
              <a:buClr>
                <a:srgbClr val="FF0000"/>
              </a:buClr>
              <a:buFont typeface="Arial" panose="020B0604020202020204" pitchFamily="34" charset="0"/>
              <a:buChar char="•"/>
            </a:pPr>
            <a:r>
              <a:rPr sz="2800" dirty="0" smtClean="0"/>
              <a:t>4．Neo4j 的集群的体系结构是什么？</a:t>
            </a:r>
          </a:p>
          <a:p>
            <a:pPr marL="457200" indent="-457200" algn="just" defTabSz="967105">
              <a:buClr>
                <a:srgbClr val="FF0000"/>
              </a:buClr>
              <a:buFont typeface="Arial" panose="020B0604020202020204" pitchFamily="34" charset="0"/>
              <a:buChar char="•"/>
            </a:pPr>
            <a:r>
              <a:rPr sz="2800" dirty="0" smtClean="0"/>
              <a:t>5．常用的 Neo4j CQL 命令有哪些？</a:t>
            </a:r>
          </a:p>
          <a:p>
            <a:pPr marL="457200" indent="-457200" algn="just" defTabSz="967105">
              <a:buClr>
                <a:srgbClr val="FF0000"/>
              </a:buClr>
              <a:buFont typeface="Arial" panose="020B0604020202020204" pitchFamily="34" charset="0"/>
              <a:buChar char="•"/>
            </a:pPr>
            <a:r>
              <a:rPr sz="2800" dirty="0" smtClean="0"/>
              <a:t>6．常用的 Neo4j CQL 函数有哪些？</a:t>
            </a:r>
          </a:p>
        </p:txBody>
      </p:sp>
      <p:sp>
        <p:nvSpPr>
          <p:cNvPr id="3" name="Text Box 2"/>
          <p:cNvSpPr txBox="1"/>
          <p:nvPr/>
        </p:nvSpPr>
        <p:spPr>
          <a:xfrm>
            <a:off x="227012" y="512763"/>
            <a:ext cx="7440623" cy="608965"/>
          </a:xfrm>
          <a:prstGeom prst="rect">
            <a:avLst/>
          </a:prstGeom>
          <a:noFill/>
          <a:ln w="9525">
            <a:noFill/>
          </a:ln>
        </p:spPr>
        <p:txBody>
          <a:bodyPr wrap="square"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课堂讨论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27213" y="2738438"/>
            <a:ext cx="8882063" cy="8348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7.6 </a:t>
            </a:r>
            <a:r>
              <a:rPr kumimoji="0" lang="en-US" altLang="zh-CN" sz="5000" b="0" i="0" u="none" strike="noStrike" kern="1200" cap="none" spc="0" normalizeH="0" baseline="0" noProof="0" dirty="0" err="1"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GaussDB</a:t>
            </a: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a:t>
            </a:r>
            <a:r>
              <a:rPr kumimoji="0" lang="en-US" altLang="zh-CN" sz="5000" b="0" i="0" u="none" strike="noStrike" kern="1200" cap="none" spc="0" normalizeH="0" baseline="0" noProof="0" dirty="0" err="1"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NoSQL</a:t>
            </a:r>
            <a:r>
              <a:rPr kumimoji="0" lang="zh-CN" altLang="en-US"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63552" y="4050937"/>
            <a:ext cx="6912768"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云数据库</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GaussDB</a:t>
            </a:r>
            <a:r>
              <a:rPr kumimoji="0" lang="en-US" alt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(for Cassandra)</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云数据库</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GaussDB</a:t>
            </a:r>
            <a:r>
              <a:rPr kumimoji="0" lang="en-US" alt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(for Mongo)</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云数据库</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GaussDB</a:t>
            </a:r>
            <a:r>
              <a:rPr kumimoji="0" lang="en-US" alt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(for Influx)</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云数据库</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GaussDB</a:t>
            </a:r>
            <a:r>
              <a:rPr kumimoji="0" lang="en-US" alt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(for </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Redis</a:t>
            </a:r>
            <a:r>
              <a:rPr kumimoji="0" lang="en-US" altLang="zh-CN"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a:t>
            </a:r>
            <a:r>
              <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Rectangle 2"/>
          <p:cNvSpPr>
            <a:spLocks noChangeArrowheads="1"/>
          </p:cNvSpPr>
          <p:nvPr/>
        </p:nvSpPr>
        <p:spPr bwMode="auto">
          <a:xfrm>
            <a:off x="1487488" y="904652"/>
            <a:ext cx="9433048"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云数据库</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GaussDB</a:t>
            </a:r>
            <a:r>
              <a:rPr kumimoji="0" lang="en-US" alt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NoSQL</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GaussDB</a:t>
            </a:r>
            <a:r>
              <a:rPr kumimoji="0" lang="en-US" altLang="zh-CN"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NoSQL</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，简称</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NoSQL</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）是一款基于计算存储分离架构的分布式多模</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NoSQL</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数据库服务。在云计算平台高性能、高可用、高可靠、高安全、可弹性伸缩的基础上，提供了一键部署、备份恢复、监控报警等服务能力。兼容多款主流</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NoSQL</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接口，并提供高读写性能，具有高性价比，适用于</a:t>
            </a:r>
            <a:r>
              <a:rPr kumimoji="0" lang="en-US" altLang="zh-CN" b="0" i="0" u="none" strike="noStrike" cap="none" normalizeH="0" baseline="0" dirty="0" err="1" smtClean="0">
                <a:ln>
                  <a:noFill/>
                </a:ln>
                <a:solidFill>
                  <a:schemeClr val="tx1"/>
                </a:solidFill>
                <a:effectLst/>
                <a:latin typeface="Arial" pitchFamily="34" charset="0"/>
                <a:ea typeface="宋体" pitchFamily="2" charset="-122"/>
                <a:cs typeface="Times New Roman" pitchFamily="18" charset="0"/>
              </a:rPr>
              <a:t>IoT</a:t>
            </a:r>
            <a:r>
              <a:rPr kumimoji="0" lang="zh-CN" altLang="en-US"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、气象、互联网、游戏等领域。</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4000" y="2924175"/>
            <a:ext cx="4450080" cy="82994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800" b="0" i="0" u="none" strike="noStrike" kern="1200" cap="none" spc="0" normalizeH="0" baseline="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本章学习结束！</a:t>
            </a:r>
            <a:endParaRPr kumimoji="0" lang="zh-CN" altLang="en-US" sz="4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3832" y="836712"/>
            <a:ext cx="3600400" cy="461665"/>
          </a:xfrm>
          <a:prstGeom prst="rect">
            <a:avLst/>
          </a:prstGeom>
          <a:noFill/>
        </p:spPr>
        <p:txBody>
          <a:bodyPr wrap="square" rtlCol="0">
            <a:spAutoFit/>
          </a:bodyPr>
          <a:lstStyle/>
          <a:p>
            <a:r>
              <a:rPr lang="zh-CN" altLang="en-US" dirty="0" smtClean="0"/>
              <a:t>大纲要求知识点总结</a:t>
            </a:r>
            <a:endParaRPr lang="zh-CN" altLang="en-US" dirty="0"/>
          </a:p>
        </p:txBody>
      </p:sp>
      <p:pic>
        <p:nvPicPr>
          <p:cNvPr id="392193" name="Picture 1"/>
          <p:cNvPicPr>
            <a:picLocks noChangeAspect="1" noChangeArrowheads="1"/>
          </p:cNvPicPr>
          <p:nvPr/>
        </p:nvPicPr>
        <p:blipFill>
          <a:blip r:embed="rId2" cstate="print"/>
          <a:srcRect/>
          <a:stretch>
            <a:fillRect/>
          </a:stretch>
        </p:blipFill>
        <p:spPr bwMode="auto">
          <a:xfrm>
            <a:off x="1414463" y="1556792"/>
            <a:ext cx="9361487" cy="4829175"/>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408" y="980728"/>
            <a:ext cx="10513168" cy="3785652"/>
          </a:xfrm>
          <a:prstGeom prst="rect">
            <a:avLst/>
          </a:prstGeom>
          <a:noFill/>
        </p:spPr>
        <p:txBody>
          <a:bodyPr wrap="square" rtlCol="0">
            <a:spAutoFit/>
          </a:bodyPr>
          <a:lstStyle/>
          <a:p>
            <a:r>
              <a:rPr lang="zh-CN" altLang="en-US" dirty="0" smtClean="0"/>
              <a:t>编程方面：</a:t>
            </a:r>
            <a:endParaRPr lang="en-US" altLang="zh-CN" dirty="0" smtClean="0"/>
          </a:p>
          <a:p>
            <a:r>
              <a:rPr lang="en-US" altLang="zh-CN" dirty="0" smtClean="0"/>
              <a:t>1</a:t>
            </a:r>
            <a:r>
              <a:rPr lang="zh-CN" altLang="en-US" dirty="0" smtClean="0"/>
              <a:t>）数据定义语句</a:t>
            </a:r>
            <a:endParaRPr lang="en-US" altLang="zh-CN" dirty="0" smtClean="0"/>
          </a:p>
          <a:p>
            <a:r>
              <a:rPr lang="en-US" altLang="zh-CN" dirty="0" smtClean="0"/>
              <a:t>2</a:t>
            </a:r>
            <a:r>
              <a:rPr lang="zh-CN" altLang="en-US" dirty="0" smtClean="0"/>
              <a:t>）数据操纵语句</a:t>
            </a:r>
            <a:endParaRPr lang="en-US" altLang="zh-CN" dirty="0" smtClean="0"/>
          </a:p>
          <a:p>
            <a:r>
              <a:rPr lang="en-US" altLang="zh-CN" dirty="0" smtClean="0"/>
              <a:t>3</a:t>
            </a:r>
            <a:r>
              <a:rPr lang="zh-CN" altLang="en-US" dirty="0" smtClean="0"/>
              <a:t>）数据查询语句</a:t>
            </a:r>
            <a:endParaRPr lang="en-US" altLang="zh-CN" dirty="0" smtClean="0"/>
          </a:p>
          <a:p>
            <a:r>
              <a:rPr lang="en-US" altLang="zh-CN" dirty="0" smtClean="0"/>
              <a:t>4</a:t>
            </a:r>
            <a:r>
              <a:rPr lang="zh-CN" altLang="en-US" dirty="0" smtClean="0"/>
              <a:t>）数据控制语句</a:t>
            </a:r>
            <a:endParaRPr lang="en-US" altLang="zh-CN" dirty="0" smtClean="0"/>
          </a:p>
          <a:p>
            <a:r>
              <a:rPr lang="en-US" altLang="zh-CN" dirty="0" smtClean="0"/>
              <a:t>5</a:t>
            </a:r>
            <a:r>
              <a:rPr lang="zh-CN" altLang="en-US" dirty="0" smtClean="0"/>
              <a:t>）视图</a:t>
            </a:r>
            <a:r>
              <a:rPr lang="en-US" altLang="zh-CN" dirty="0" smtClean="0"/>
              <a:t>SQL</a:t>
            </a:r>
            <a:r>
              <a:rPr lang="zh-CN" altLang="en-US" dirty="0" smtClean="0"/>
              <a:t>语句</a:t>
            </a:r>
            <a:endParaRPr lang="en-US" altLang="zh-CN" dirty="0" smtClean="0"/>
          </a:p>
          <a:p>
            <a:r>
              <a:rPr lang="en-US" altLang="zh-CN" dirty="0" smtClean="0"/>
              <a:t>6</a:t>
            </a:r>
            <a:r>
              <a:rPr lang="zh-CN" altLang="en-US" dirty="0" smtClean="0"/>
              <a:t>）</a:t>
            </a:r>
            <a:r>
              <a:rPr lang="en-US" altLang="zh-CN" dirty="0" smtClean="0"/>
              <a:t>JDBC</a:t>
            </a:r>
          </a:p>
          <a:p>
            <a:r>
              <a:rPr lang="en-US" altLang="zh-CN" dirty="0" smtClean="0"/>
              <a:t>7</a:t>
            </a:r>
            <a:r>
              <a:rPr lang="zh-CN" altLang="en-US" dirty="0" smtClean="0"/>
              <a:t>）存储过程</a:t>
            </a:r>
            <a:endParaRPr lang="en-US" altLang="zh-CN" dirty="0" smtClean="0"/>
          </a:p>
          <a:p>
            <a:r>
              <a:rPr lang="en-US" altLang="zh-CN" dirty="0" smtClean="0"/>
              <a:t>8</a:t>
            </a:r>
            <a:r>
              <a:rPr lang="zh-CN" altLang="en-US" dirty="0" smtClean="0"/>
              <a:t>）触发器</a:t>
            </a:r>
            <a:endParaRPr lang="en-US" altLang="zh-CN" dirty="0" smtClean="0"/>
          </a:p>
          <a:p>
            <a:r>
              <a:rPr lang="en-US" altLang="zh-CN" dirty="0" smtClean="0"/>
              <a:t>9</a:t>
            </a:r>
            <a:r>
              <a:rPr lang="zh-CN" altLang="en-US" dirty="0" smtClean="0"/>
              <a:t>）游标</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7408" y="980728"/>
            <a:ext cx="10513168" cy="4893647"/>
          </a:xfrm>
          <a:prstGeom prst="rect">
            <a:avLst/>
          </a:prstGeom>
          <a:noFill/>
        </p:spPr>
        <p:txBody>
          <a:bodyPr wrap="square" rtlCol="0">
            <a:spAutoFit/>
          </a:bodyPr>
          <a:lstStyle/>
          <a:p>
            <a:r>
              <a:rPr lang="zh-CN" altLang="en-US" dirty="0" smtClean="0"/>
              <a:t>知识应用方面：</a:t>
            </a:r>
            <a:endParaRPr lang="en-US" altLang="zh-CN" dirty="0" smtClean="0"/>
          </a:p>
          <a:p>
            <a:r>
              <a:rPr lang="en-US" altLang="zh-CN" dirty="0" smtClean="0"/>
              <a:t>1</a:t>
            </a:r>
            <a:r>
              <a:rPr lang="zh-CN" altLang="en-US" dirty="0" smtClean="0"/>
              <a:t>）数据模型元素对应关系</a:t>
            </a:r>
            <a:endParaRPr lang="en-US" altLang="zh-CN" dirty="0" smtClean="0"/>
          </a:p>
          <a:p>
            <a:r>
              <a:rPr lang="en-US" altLang="zh-CN" dirty="0" smtClean="0"/>
              <a:t>2</a:t>
            </a:r>
            <a:r>
              <a:rPr lang="zh-CN" altLang="en-US" dirty="0" smtClean="0"/>
              <a:t>）给定一个关系完成规范化设计</a:t>
            </a:r>
            <a:endParaRPr lang="en-US" altLang="zh-CN" dirty="0" smtClean="0"/>
          </a:p>
          <a:p>
            <a:r>
              <a:rPr lang="en-US" altLang="zh-CN" dirty="0" smtClean="0"/>
              <a:t>3</a:t>
            </a:r>
            <a:r>
              <a:rPr lang="zh-CN" altLang="en-US" dirty="0" smtClean="0"/>
              <a:t>）</a:t>
            </a:r>
            <a:r>
              <a:rPr lang="en-US" altLang="zh-CN" dirty="0" smtClean="0"/>
              <a:t>DBMS</a:t>
            </a:r>
            <a:r>
              <a:rPr lang="zh-CN" altLang="en-US" dirty="0" smtClean="0"/>
              <a:t>结构图</a:t>
            </a:r>
            <a:endParaRPr lang="en-US" altLang="zh-CN" dirty="0" smtClean="0"/>
          </a:p>
          <a:p>
            <a:r>
              <a:rPr lang="en-US" altLang="zh-CN" dirty="0" smtClean="0"/>
              <a:t>4</a:t>
            </a:r>
            <a:r>
              <a:rPr lang="zh-CN" altLang="en-US" dirty="0" smtClean="0"/>
              <a:t>）事务并发控制（出现的问题、锁机制、基于锁的并发控制协议、两阶段锁协议、死锁条件及其解决、事务隔离级别）</a:t>
            </a:r>
            <a:endParaRPr lang="en-US" altLang="zh-CN" dirty="0" smtClean="0"/>
          </a:p>
          <a:p>
            <a:r>
              <a:rPr lang="en-US" altLang="zh-CN" dirty="0" smtClean="0"/>
              <a:t>5</a:t>
            </a:r>
            <a:r>
              <a:rPr lang="zh-CN" altLang="en-US" dirty="0" smtClean="0"/>
              <a:t>）数据库安全管理</a:t>
            </a:r>
            <a:endParaRPr lang="en-US" altLang="zh-CN" dirty="0" smtClean="0"/>
          </a:p>
          <a:p>
            <a:r>
              <a:rPr lang="en-US" altLang="zh-CN" dirty="0" smtClean="0"/>
              <a:t>6</a:t>
            </a:r>
            <a:r>
              <a:rPr lang="zh-CN" altLang="en-US" dirty="0" smtClean="0"/>
              <a:t>）数据库的备份与恢复</a:t>
            </a:r>
            <a:endParaRPr lang="en-US" altLang="zh-CN" dirty="0" smtClean="0"/>
          </a:p>
          <a:p>
            <a:r>
              <a:rPr lang="en-US" altLang="zh-CN" dirty="0" smtClean="0"/>
              <a:t>7</a:t>
            </a:r>
            <a:r>
              <a:rPr lang="zh-CN" altLang="en-US" dirty="0" smtClean="0"/>
              <a:t>）</a:t>
            </a:r>
            <a:r>
              <a:rPr lang="en-US" altLang="zh-CN" dirty="0" smtClean="0"/>
              <a:t>ODBC/JDBC</a:t>
            </a:r>
            <a:r>
              <a:rPr lang="zh-CN" altLang="en-US" dirty="0" smtClean="0"/>
              <a:t>工作过程</a:t>
            </a:r>
            <a:endParaRPr lang="en-US" altLang="zh-CN" dirty="0" smtClean="0"/>
          </a:p>
          <a:p>
            <a:r>
              <a:rPr lang="en-US" altLang="zh-CN" dirty="0" smtClean="0"/>
              <a:t>8</a:t>
            </a:r>
            <a:r>
              <a:rPr lang="zh-CN" altLang="en-US" dirty="0" smtClean="0"/>
              <a:t>）</a:t>
            </a:r>
            <a:r>
              <a:rPr lang="en-US" altLang="zh-CN" dirty="0" err="1" smtClean="0"/>
              <a:t>Mybatis</a:t>
            </a:r>
            <a:r>
              <a:rPr lang="zh-CN" altLang="en-US" dirty="0" smtClean="0"/>
              <a:t>访问数据库工作过程</a:t>
            </a:r>
            <a:endParaRPr lang="en-US" altLang="zh-CN" dirty="0" smtClean="0"/>
          </a:p>
          <a:p>
            <a:r>
              <a:rPr lang="en-US" altLang="zh-CN" dirty="0" smtClean="0"/>
              <a:t>9</a:t>
            </a:r>
            <a:r>
              <a:rPr lang="zh-CN" altLang="en-US" dirty="0" smtClean="0"/>
              <a:t>）</a:t>
            </a:r>
            <a:r>
              <a:rPr lang="en-US" altLang="zh-CN" dirty="0" smtClean="0"/>
              <a:t>INSTEADOF</a:t>
            </a:r>
            <a:r>
              <a:rPr lang="zh-CN" altLang="en-US" dirty="0" smtClean="0"/>
              <a:t>触发器更新视图工作过程</a:t>
            </a:r>
            <a:endParaRPr lang="en-US" altLang="zh-CN" dirty="0" smtClean="0"/>
          </a:p>
          <a:p>
            <a:r>
              <a:rPr lang="en-US" altLang="zh-CN" dirty="0" smtClean="0"/>
              <a:t>10</a:t>
            </a:r>
            <a:r>
              <a:rPr lang="zh-CN" altLang="en-US" dirty="0" smtClean="0"/>
              <a:t>）不同级别触发器与事件关系</a:t>
            </a:r>
            <a:endParaRPr lang="en-US" altLang="zh-CN" dirty="0" smtClean="0"/>
          </a:p>
          <a:p>
            <a:r>
              <a:rPr lang="en-US" altLang="zh-CN" dirty="0" smtClean="0"/>
              <a:t>11</a:t>
            </a:r>
            <a:r>
              <a:rPr lang="zh-CN" altLang="en-US" dirty="0" smtClean="0"/>
              <a:t>）各种</a:t>
            </a:r>
            <a:r>
              <a:rPr lang="en-US" altLang="zh-CN" dirty="0" smtClean="0"/>
              <a:t>DDL</a:t>
            </a:r>
            <a:r>
              <a:rPr lang="zh-CN" altLang="en-US" dirty="0" smtClean="0"/>
              <a:t>操作会触发的事件列表</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a:ln>
                  <a:noFill/>
                </a:ln>
                <a:solidFill>
                  <a:srgbClr val="0033CC"/>
                </a:solidFill>
                <a:effectLst/>
                <a:uLnTx/>
                <a:uFillTx/>
                <a:latin typeface="黑体" panose="02010609060101010101" pitchFamily="49" charset="-122"/>
                <a:ea typeface="黑体" panose="02010609060101010101" pitchFamily="49" charset="-122"/>
                <a:cs typeface="+mn-cs"/>
              </a:rPr>
              <a:t>4</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大数据处理挑战</a:t>
            </a:r>
          </a:p>
        </p:txBody>
      </p:sp>
      <p:sp>
        <p:nvSpPr>
          <p:cNvPr id="11269" name="Rectangle 5"/>
          <p:cNvSpPr/>
          <p:nvPr/>
        </p:nvSpPr>
        <p:spPr>
          <a:xfrm>
            <a:off x="695325" y="1484313"/>
            <a:ext cx="7042150" cy="2744787"/>
          </a:xfrm>
          <a:prstGeom prst="rect">
            <a:avLst/>
          </a:prstGeom>
          <a:noFill/>
          <a:ln w="9525">
            <a:noFill/>
          </a:ln>
        </p:spPr>
        <p:txBody>
          <a:bodyPr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数据的异构性和不完备性</a:t>
            </a: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数据处理的时效性</a:t>
            </a: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数据的安全与隐私保护</a:t>
            </a: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大数据的能耗问题 </a:t>
            </a:r>
          </a:p>
          <a:p>
            <a:pPr marL="457200" indent="-457200" defTabSz="967105" eaLnBrk="1" hangingPunct="1">
              <a:lnSpc>
                <a:spcPts val="4240"/>
              </a:lnSpc>
              <a:buClr>
                <a:srgbClr val="FF0000"/>
              </a:buClr>
              <a:buFont typeface="Arial" panose="020B0604020202020204" pitchFamily="34" charset="0"/>
              <a:buChar char="•"/>
            </a:pPr>
            <a:r>
              <a:rPr lang="zh-CN" altLang="en-US" sz="2800" dirty="0">
                <a:latin typeface="黑体" panose="02010609060101010101" pitchFamily="49" charset="-122"/>
              </a:rPr>
              <a:t>大数据管理易用性问题</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5.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分布式大数据</a:t>
            </a:r>
          </a:p>
        </p:txBody>
      </p:sp>
      <p:sp>
        <p:nvSpPr>
          <p:cNvPr id="11269" name="Rectangle 5"/>
          <p:cNvSpPr/>
          <p:nvPr/>
        </p:nvSpPr>
        <p:spPr>
          <a:xfrm>
            <a:off x="695325" y="1484313"/>
            <a:ext cx="11088688" cy="2367280"/>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海量数据存储的关键技术包括数据划分（分布式）、数据一致性和可用性、负载均衡、容错机制、虚拟存储技术、云存储技术等。</a:t>
            </a: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要求在分布式数据库的基础上，具有更高的数据访问速度</a:t>
            </a:r>
            <a:r>
              <a:rPr lang="zh-CN" altLang="en-US" sz="2800" dirty="0" smtClean="0">
                <a:latin typeface="黑体" panose="02010609060101010101" pitchFamily="49" charset="-122"/>
              </a:rPr>
              <a:t>；更</a:t>
            </a:r>
            <a:r>
              <a:rPr lang="zh-CN" altLang="en-US" sz="2800" dirty="0">
                <a:latin typeface="黑体" panose="02010609060101010101" pitchFamily="49" charset="-122"/>
              </a:rPr>
              <a:t>强的可扩展性；更高的并发访问量。</a:t>
            </a: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对应可用性、一致性、高并发、高容量等的平衡？？</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四</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大数据时代</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NoSQL</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141662"/>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Nosql</a:t>
            </a:r>
            <a:r>
              <a:rPr lang="zh-CN" altLang="en-US" sz="2800" dirty="0">
                <a:latin typeface="黑体" panose="02010609060101010101" pitchFamily="49" charset="-122"/>
              </a:rPr>
              <a:t>数据库</a:t>
            </a:r>
            <a:r>
              <a:rPr lang="en-US" altLang="zh-CN" sz="2800" dirty="0">
                <a:latin typeface="黑体" panose="02010609060101010101" pitchFamily="49" charset="-122"/>
              </a:rPr>
              <a:t>--</a:t>
            </a:r>
            <a:r>
              <a:rPr lang="zh-CN" altLang="en-US" sz="2800" dirty="0">
                <a:latin typeface="黑体" panose="02010609060101010101" pitchFamily="49" charset="-122"/>
              </a:rPr>
              <a:t>易</a:t>
            </a:r>
            <a:r>
              <a:rPr lang="zh-CN" altLang="en-US" sz="2800" dirty="0" smtClean="0">
                <a:latin typeface="黑体" panose="02010609060101010101" pitchFamily="49" charset="-122"/>
              </a:rPr>
              <a:t>扩展、灵活</a:t>
            </a:r>
            <a:r>
              <a:rPr lang="zh-CN" altLang="en-US" sz="2800" dirty="0">
                <a:latin typeface="黑体" panose="02010609060101010101" pitchFamily="49" charset="-122"/>
              </a:rPr>
              <a:t>的</a:t>
            </a:r>
            <a:r>
              <a:rPr lang="zh-CN" altLang="en-US" sz="2800" dirty="0" smtClean="0">
                <a:latin typeface="黑体" panose="02010609060101010101" pitchFamily="49" charset="-122"/>
              </a:rPr>
              <a:t>数据模型、高可用、大</a:t>
            </a:r>
            <a:r>
              <a:rPr lang="zh-CN" altLang="en-US" sz="2800" dirty="0">
                <a:latin typeface="黑体" panose="02010609060101010101" pitchFamily="49" charset="-122"/>
              </a:rPr>
              <a:t>数据量、高性能</a:t>
            </a: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分布式数据库必须具有高可扩展性、高并发性、高可用性等特征，即动态增添存储节点</a:t>
            </a:r>
            <a:r>
              <a:rPr lang="en-US" altLang="zh-CN" sz="2800" dirty="0">
                <a:latin typeface="黑体" panose="02010609060101010101" pitchFamily="49" charset="-122"/>
              </a:rPr>
              <a:t>(</a:t>
            </a:r>
            <a:r>
              <a:rPr lang="zh-CN" altLang="en-US" sz="2800" dirty="0">
                <a:latin typeface="黑体" panose="02010609060101010101" pitchFamily="49" charset="-122"/>
              </a:rPr>
              <a:t>容量的线性扩展</a:t>
            </a:r>
            <a:r>
              <a:rPr lang="en-US" altLang="zh-CN" sz="2800" dirty="0">
                <a:latin typeface="黑体" panose="02010609060101010101" pitchFamily="49" charset="-122"/>
              </a:rPr>
              <a:t>)</a:t>
            </a:r>
            <a:r>
              <a:rPr lang="zh-CN" altLang="en-US" sz="2800" dirty="0">
                <a:latin typeface="黑体" panose="02010609060101010101" pitchFamily="49" charset="-122"/>
              </a:rPr>
              <a:t>， 响应大规模用户的读/写请求，对海量数据进行随机读/写；</a:t>
            </a:r>
          </a:p>
          <a:p>
            <a:pPr marL="457200" indent="-457200" defTabSz="967105">
              <a:buClr>
                <a:srgbClr val="FF0000"/>
              </a:buClr>
              <a:buFont typeface="Arial" panose="020B0604020202020204" pitchFamily="34" charset="0"/>
              <a:buChar char="•"/>
            </a:pPr>
            <a:r>
              <a:rPr lang="zh-CN" altLang="en-US" sz="2800" dirty="0">
                <a:latin typeface="黑体" panose="02010609060101010101" pitchFamily="49" charset="-122"/>
              </a:rPr>
              <a:t>提供容错机制，实现对数据的冗余备份，保证数据和服务的高度可靠性。</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五</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NoSQL</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特点</a:t>
            </a:r>
          </a:p>
        </p:txBody>
      </p:sp>
      <p:sp>
        <p:nvSpPr>
          <p:cNvPr id="11269" name="Rectangle 5"/>
          <p:cNvSpPr/>
          <p:nvPr/>
        </p:nvSpPr>
        <p:spPr>
          <a:xfrm>
            <a:off x="695325" y="1484313"/>
            <a:ext cx="11088688" cy="3265170"/>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面对海量大数据的存储和管理， 需要对关系数据库进行补充</a:t>
            </a:r>
          </a:p>
          <a:p>
            <a:pPr indent="457200" algn="just" defTabSz="967105">
              <a:lnSpc>
                <a:spcPts val="3500"/>
              </a:lnSpc>
              <a:buClr>
                <a:srgbClr val="FF0000"/>
              </a:buClr>
            </a:pPr>
            <a:r>
              <a:rPr lang="zh-CN" altLang="en-US" sz="2800" dirty="0">
                <a:latin typeface="黑体" panose="02010609060101010101" pitchFamily="49" charset="-122"/>
              </a:rPr>
              <a:t> </a:t>
            </a: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数据模型简单--增强可扩展性，避免复杂对象操作</a:t>
            </a:r>
          </a:p>
          <a:p>
            <a:pPr indent="457200" algn="just"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元数据和应用数据分离： 高水平扩展和低端硬件集群</a:t>
            </a:r>
          </a:p>
          <a:p>
            <a:pPr indent="457200" algn="just"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弱一致性--减少副本同步开销</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sz="3600">
                <a:ea typeface="宋体" panose="02010600030101010101" pitchFamily="2" charset="-122"/>
              </a:rPr>
              <a:t>本章内容</a:t>
            </a:r>
          </a:p>
        </p:txBody>
      </p:sp>
      <p:sp>
        <p:nvSpPr>
          <p:cNvPr id="3" name="内容占位符 2"/>
          <p:cNvSpPr>
            <a:spLocks noGrp="1"/>
          </p:cNvSpPr>
          <p:nvPr>
            <p:ph idx="1"/>
          </p:nvPr>
        </p:nvSpPr>
        <p:spPr/>
        <p:txBody>
          <a:bodyPr/>
          <a:lstStyle/>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7.1 NoSQL</a:t>
            </a:r>
            <a:r>
              <a:rPr lang="zh-CN" altLang="en-US"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数据库概述</a:t>
            </a:r>
            <a:endParaRPr lang="zh-CN" altLang="en-US"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sz="3600" dirty="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7.2 </a:t>
            </a:r>
            <a:r>
              <a:rPr lang="zh-CN" altLang="en-US" sz="3600" dirty="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列存储数据库</a:t>
            </a:r>
            <a:endParaRPr lang="zh-CN" altLang="en-US" sz="3600" kern="1200" noProof="0" dirty="0">
              <a:ln>
                <a:noFill/>
              </a:ln>
              <a:solidFill>
                <a:srgbClr val="FF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7.3 </a:t>
            </a:r>
            <a:r>
              <a:rPr lang="zh-CN" altLang="en-US" sz="3600" dirty="0" smtClea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键值对数据库</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7.4 </a:t>
            </a:r>
            <a:r>
              <a:rPr lang="zh-CN" altLang="en-US"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文档型数据库</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7.5 </a:t>
            </a:r>
            <a:r>
              <a:rPr lang="zh-CN" altLang="en-US"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图形数据库</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r>
              <a:rPr lang="en-US"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7.6 </a:t>
            </a:r>
            <a:r>
              <a:rPr lang="en-US" altLang="zh-CN" sz="3600" kern="1200" noProof="0" dirty="0" err="1"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GaussDB</a:t>
            </a:r>
            <a:r>
              <a:rPr lang="en-US" altLang="zh-CN"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 </a:t>
            </a:r>
            <a:r>
              <a:rPr lang="en-US" altLang="zh-CN" sz="3600" kern="1200" noProof="0" dirty="0" err="1"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NoSQL</a:t>
            </a:r>
            <a:r>
              <a:rPr lang="zh-CN" altLang="en-US" sz="3600" kern="120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数据库</a:t>
            </a:r>
            <a:endParaRPr lang="zh-CN" altLang="zh-CN" sz="3600" kern="120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endParaRPr>
          </a:p>
          <a:p>
            <a:endParaRPr kumimoji="0" lang="zh-CN" altLang="en-US" sz="36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endParaRPr kumimoji="0" lang="zh-CN" altLang="en-US"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六、</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CAP</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理论</a:t>
            </a:r>
          </a:p>
        </p:txBody>
      </p:sp>
      <p:sp>
        <p:nvSpPr>
          <p:cNvPr id="9219" name="Rectangle 3"/>
          <p:cNvSpPr/>
          <p:nvPr/>
        </p:nvSpPr>
        <p:spPr>
          <a:xfrm>
            <a:off x="758825" y="1263650"/>
            <a:ext cx="11339513" cy="184658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分布式事务</a:t>
            </a: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分布式数据库的不一致--原因</a:t>
            </a: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分布式环境的3个核心需求</a:t>
            </a: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rPr>
              <a:t>CAP理论的核心</a:t>
            </a:r>
          </a:p>
        </p:txBody>
      </p:sp>
      <p:sp>
        <p:nvSpPr>
          <p:cNvPr id="4" name="Rectangle 2"/>
          <p:cNvSpPr/>
          <p:nvPr/>
        </p:nvSpPr>
        <p:spPr>
          <a:xfrm>
            <a:off x="479425" y="3429000"/>
            <a:ext cx="5748338" cy="547370"/>
          </a:xfrm>
          <a:prstGeom prst="rect">
            <a:avLst/>
          </a:prstGeom>
          <a:noFill/>
          <a:ln w="9525">
            <a:noFill/>
          </a:ln>
        </p:spPr>
        <p:txBody>
          <a:bodyPr lIns="117060" tIns="58530" rIns="117060" bIns="58530">
            <a:spAutoFit/>
          </a:bodyPr>
          <a:lstStyle/>
          <a:p>
            <a:pPr defTabSz="967105" eaLnBrk="1" hangingPunct="1"/>
            <a:r>
              <a:rPr lang="en-US" altLang="zh-CN" sz="2800" dirty="0">
                <a:solidFill>
                  <a:srgbClr val="0033CC"/>
                </a:solidFill>
                <a:latin typeface="黑体" panose="02010609060101010101" pitchFamily="49" charset="-122"/>
              </a:rPr>
              <a:t>1. </a:t>
            </a:r>
            <a:r>
              <a:rPr lang="en-US" altLang="zh-CN" sz="2800" dirty="0">
                <a:sym typeface="+mn-ea"/>
              </a:rPr>
              <a:t>分布式事务</a:t>
            </a:r>
            <a:endParaRPr lang="zh-CN" altLang="en-US" sz="2800" dirty="0">
              <a:solidFill>
                <a:srgbClr val="0033CC"/>
              </a:solidFill>
              <a:latin typeface="黑体" panose="02010609060101010101" pitchFamily="49" charset="-122"/>
            </a:endParaRPr>
          </a:p>
        </p:txBody>
      </p:sp>
      <p:sp>
        <p:nvSpPr>
          <p:cNvPr id="5" name="Rectangle 3"/>
          <p:cNvSpPr/>
          <p:nvPr/>
        </p:nvSpPr>
        <p:spPr>
          <a:xfrm>
            <a:off x="758825" y="4294188"/>
            <a:ext cx="11433175" cy="227711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a:sym typeface="+mn-ea"/>
              </a:rPr>
              <a:t>分布式数据库系统中的事务是一个分布式操作序列，被操作的数据分布在不同的结点上。</a:t>
            </a:r>
            <a:endParaRPr lang="zh-CN" altLang="en-US" sz="2800"/>
          </a:p>
          <a:p>
            <a:pPr marL="457200" indent="-457200" defTabSz="967105">
              <a:buClr>
                <a:srgbClr val="FF0000"/>
              </a:buClr>
              <a:buFont typeface="Arial" panose="020B0604020202020204" pitchFamily="34" charset="0"/>
              <a:buChar char="•"/>
            </a:pPr>
            <a:r>
              <a:rPr lang="zh-CN" altLang="en-US" sz="2800">
                <a:sym typeface="+mn-ea"/>
              </a:rPr>
              <a:t>分布式事务ACID特征，原子性（Atomicity）、一致性（Consistency）、隔离性（Isolation，又称独立性）、持久性（Durability）。</a:t>
            </a:r>
            <a:endParaRPr lang="zh-CN" altLang="en-US" sz="2800"/>
          </a:p>
          <a:p>
            <a:pPr marL="457200" indent="-457200" defTabSz="967105">
              <a:buClr>
                <a:srgbClr val="FF0000"/>
              </a:buClr>
              <a:buFont typeface="Arial" panose="020B0604020202020204" pitchFamily="34" charset="0"/>
              <a:buChar char="•"/>
            </a:pPr>
            <a:r>
              <a:rPr lang="zh-CN" altLang="en-US" sz="2800">
                <a:sym typeface="+mn-ea"/>
              </a:rPr>
              <a:t>网络、服务器、软件故障</a:t>
            </a:r>
            <a:r>
              <a:rPr lang="en-US" altLang="zh-CN" sz="2800">
                <a:sym typeface="+mn-ea"/>
              </a:rPr>
              <a:t>----</a:t>
            </a:r>
            <a:r>
              <a:rPr lang="zh-CN" altLang="en-US" sz="2800">
                <a:sym typeface="+mn-ea"/>
              </a:rPr>
              <a:t>不一致？？</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4" grpId="0"/>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lang="zh-CN" altLang="zh-CN" sz="3200">
                <a:sym typeface="+mn-ea"/>
              </a:rPr>
              <a:t>分布式数据库的不一致</a:t>
            </a:r>
            <a:r>
              <a:rPr lang="en-US" altLang="zh-CN" sz="3200">
                <a:sym typeface="+mn-ea"/>
              </a:rPr>
              <a:t>--</a:t>
            </a:r>
            <a:r>
              <a:rPr lang="zh-CN" altLang="en-US" sz="3200">
                <a:sym typeface="+mn-ea"/>
              </a:rPr>
              <a:t>原因</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664950" cy="356997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a:sym typeface="+mn-ea"/>
              </a:rPr>
              <a:t>在分布式DBMS环境中，事务在下列情况会导致不一致性： </a:t>
            </a: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1</a:t>
            </a:r>
            <a:r>
              <a:rPr lang="zh-CN" altLang="en-US" sz="2800">
                <a:sym typeface="+mn-ea"/>
              </a:rPr>
              <a:t>） 数据项的多个副本</a:t>
            </a:r>
            <a:r>
              <a:rPr lang="en-US" altLang="zh-CN" sz="2800">
                <a:sym typeface="+mn-ea"/>
              </a:rPr>
              <a:t>---</a:t>
            </a:r>
            <a:r>
              <a:rPr lang="zh-CN" altLang="zh-CN" sz="2800">
                <a:sym typeface="+mn-ea"/>
              </a:rPr>
              <a:t>如何保证多个副本的数据一致性？</a:t>
            </a:r>
          </a:p>
          <a:p>
            <a:pPr marL="457200" indent="-457200" algn="just" defTabSz="967105">
              <a:buClr>
                <a:srgbClr val="FF0000"/>
              </a:buClr>
              <a:buFont typeface="Arial" panose="020B0604020202020204" pitchFamily="34" charset="0"/>
              <a:buChar char="•"/>
            </a:pP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2</a:t>
            </a:r>
            <a:r>
              <a:rPr lang="zh-CN" altLang="en-US" sz="2800">
                <a:sym typeface="+mn-ea"/>
              </a:rPr>
              <a:t>） 单点网络故障</a:t>
            </a:r>
            <a:r>
              <a:rPr lang="en-US" altLang="zh-CN" sz="2800">
                <a:sym typeface="+mn-ea"/>
              </a:rPr>
              <a:t>---</a:t>
            </a:r>
            <a:r>
              <a:rPr lang="zh-CN" altLang="en-US" sz="2800">
                <a:sym typeface="+mn-ea"/>
              </a:rPr>
              <a:t>如何通知所有的节点？事务是否继续？ </a:t>
            </a:r>
          </a:p>
          <a:p>
            <a:pPr marL="457200" indent="-457200" algn="just" defTabSz="967105">
              <a:buClr>
                <a:srgbClr val="FF0000"/>
              </a:buClr>
              <a:buFont typeface="Arial" panose="020B0604020202020204" pitchFamily="34" charset="0"/>
              <a:buChar char="•"/>
            </a:pP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3</a:t>
            </a:r>
            <a:r>
              <a:rPr lang="zh-CN" altLang="en-US" sz="2800">
                <a:sym typeface="+mn-ea"/>
              </a:rPr>
              <a:t>） 通信网络的故障</a:t>
            </a:r>
            <a:r>
              <a:rPr lang="en-US" altLang="zh-CN" sz="2800">
                <a:sym typeface="+mn-ea"/>
              </a:rPr>
              <a:t>---</a:t>
            </a:r>
            <a:r>
              <a:rPr lang="zh-CN" altLang="en-US" sz="2800">
                <a:sym typeface="+mn-ea"/>
              </a:rPr>
              <a:t>数据通讯？</a:t>
            </a:r>
          </a:p>
          <a:p>
            <a:pPr marL="457200" indent="-457200" algn="just" defTabSz="967105">
              <a:buClr>
                <a:srgbClr val="FF0000"/>
              </a:buClr>
              <a:buFont typeface="Arial" panose="020B0604020202020204" pitchFamily="34" charset="0"/>
              <a:buChar char="•"/>
            </a:pPr>
            <a:endParaRPr lang="zh-CN" altLang="en-US" sz="2800"/>
          </a:p>
          <a:p>
            <a:pPr marL="457200" indent="-457200" algn="just" defTabSz="967105">
              <a:buClr>
                <a:srgbClr val="FF0000"/>
              </a:buClr>
              <a:buFont typeface="Arial" panose="020B0604020202020204" pitchFamily="34" charset="0"/>
              <a:buChar char="•"/>
            </a:pPr>
            <a:r>
              <a:rPr lang="en-US" altLang="zh-CN" sz="2800">
                <a:sym typeface="+mn-ea"/>
              </a:rPr>
              <a:t>4</a:t>
            </a:r>
            <a:r>
              <a:rPr lang="zh-CN" altLang="en-US" sz="2800">
                <a:sym typeface="+mn-ea"/>
              </a:rPr>
              <a:t>）分布式提交等</a:t>
            </a:r>
            <a:r>
              <a:rPr lang="en-US" altLang="zh-CN" sz="2800">
                <a:sym typeface="+mn-ea"/>
              </a:rPr>
              <a:t>-- </a:t>
            </a:r>
            <a:r>
              <a:rPr lang="zh-CN" altLang="en-US" sz="2800">
                <a:sym typeface="+mn-ea"/>
              </a:rPr>
              <a:t>两阶段 、 三阶段提交过程中的问题？ </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3</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lang="en-US" altLang="zh-CN" sz="3200" dirty="0">
                <a:sym typeface="+mn-ea"/>
              </a:rPr>
              <a:t>分布式环境的3个核心需求</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00113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a:sym typeface="+mn-ea"/>
              </a:rPr>
              <a:t>在分布式的环境下设计和部署系统时，有3个核心的需求：CAP对应一致性（Consistency），可用性（Availability）和分区容忍性（Partition Tolerance）</a:t>
            </a:r>
            <a:endParaRPr lang="zh-CN" altLang="en-US" sz="2800"/>
          </a:p>
          <a:p>
            <a:pPr marL="457200" indent="-457200" defTabSz="967105">
              <a:buClr>
                <a:srgbClr val="FF0000"/>
              </a:buClr>
              <a:buFont typeface="Arial" panose="020B0604020202020204" pitchFamily="34" charset="0"/>
              <a:buChar char="•"/>
            </a:pPr>
            <a:r>
              <a:rPr lang="zh-CN" altLang="en-US" sz="2800">
                <a:sym typeface="+mn-ea"/>
              </a:rPr>
              <a:t>Consistency</a:t>
            </a:r>
          </a:p>
          <a:p>
            <a:pPr marL="457200" indent="-457200" defTabSz="967105">
              <a:buClr>
                <a:srgbClr val="FF0000"/>
              </a:buClr>
              <a:buFont typeface="Arial" panose="020B0604020202020204" pitchFamily="34" charset="0"/>
              <a:buChar char="•"/>
            </a:pPr>
            <a:endParaRPr lang="zh-CN" altLang="en-US" sz="2800">
              <a:sym typeface="+mn-ea"/>
            </a:endParaRPr>
          </a:p>
          <a:p>
            <a:pPr marL="457200" indent="-457200" defTabSz="967105">
              <a:buClr>
                <a:srgbClr val="FF0000"/>
              </a:buClr>
              <a:buFont typeface="Arial" panose="020B0604020202020204" pitchFamily="34" charset="0"/>
              <a:buChar char="•"/>
            </a:pPr>
            <a:r>
              <a:rPr lang="zh-CN" altLang="en-US" sz="2800">
                <a:sym typeface="+mn-ea"/>
              </a:rPr>
              <a:t>Availability</a:t>
            </a:r>
          </a:p>
          <a:p>
            <a:pPr marL="457200" indent="-457200" defTabSz="967105">
              <a:buClr>
                <a:srgbClr val="FF0000"/>
              </a:buClr>
              <a:buFont typeface="Arial" panose="020B0604020202020204" pitchFamily="34" charset="0"/>
              <a:buChar char="•"/>
            </a:pPr>
            <a:endParaRPr lang="zh-CN" altLang="en-US" sz="2800">
              <a:sym typeface="+mn-ea"/>
            </a:endParaRPr>
          </a:p>
          <a:p>
            <a:pPr marL="457200" indent="-457200" defTabSz="967105">
              <a:buClr>
                <a:srgbClr val="FF0000"/>
              </a:buClr>
              <a:buFont typeface="Arial" panose="020B0604020202020204" pitchFamily="34" charset="0"/>
              <a:buChar char="•"/>
            </a:pPr>
            <a:r>
              <a:rPr lang="zh-CN" altLang="en-US" sz="2800">
                <a:sym typeface="+mn-ea"/>
              </a:rPr>
              <a:t>Partition Tolerance</a:t>
            </a:r>
          </a:p>
          <a:p>
            <a:pPr marL="457200" indent="-457200" defTabSz="967105">
              <a:buClr>
                <a:srgbClr val="FF0000"/>
              </a:buClr>
              <a:buFont typeface="Arial" panose="020B0604020202020204" pitchFamily="34" charset="0"/>
              <a:buChar char="•"/>
            </a:pP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79425" y="476250"/>
            <a:ext cx="11339513" cy="35699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3885" tIns="61943" rIns="123885" bIns="61943">
            <a:spAutoFit/>
          </a:bodyPr>
          <a:lstStyle>
            <a:lvl1pPr marL="457200" indent="-457200"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0" fontAlgn="base" latinLnBrk="0" hangingPunct="0">
              <a:lnSpc>
                <a:spcPct val="100000"/>
              </a:lnSpc>
              <a:spcBef>
                <a:spcPct val="0"/>
              </a:spcBef>
              <a:spcAft>
                <a:spcPct val="0"/>
              </a:spcAft>
              <a:buClr>
                <a:srgbClr val="FF0000"/>
              </a:buClr>
              <a:buSzTx/>
              <a:buFontTx/>
              <a:buNone/>
              <a:defRPr/>
            </a:pPr>
            <a:r>
              <a:rPr kumimoji="0" lang="en-US" altLang="zh-CN" sz="2800" b="0" i="0" u="none" strike="noStrike" kern="1200" cap="none" spc="0" normalizeH="0" baseline="0" noProof="0" dirty="0" err="1" smtClean="0">
                <a:ln>
                  <a:noFill/>
                </a:ln>
                <a:solidFill>
                  <a:srgbClr val="0070C0"/>
                </a:solidFill>
                <a:effectLst/>
                <a:uLnTx/>
                <a:uFillTx/>
                <a:latin typeface="黑体" panose="02010609060101010101" pitchFamily="49" charset="-122"/>
                <a:ea typeface="黑体" panose="02010609060101010101" pitchFamily="49" charset="-122"/>
                <a:cs typeface="+mn-cs"/>
              </a:rPr>
              <a:t>4 </a:t>
            </a:r>
            <a:r>
              <a:rPr lang="zh-CN" altLang="en-US" sz="2800">
                <a:sym typeface="+mn-ea"/>
              </a:rPr>
              <a:t>CAP理论的核心</a:t>
            </a:r>
            <a:r>
              <a:rPr kumimoji="0" lang="zh-CN" altLang="en-US"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一个分布式系统不可能同时很好的满足一致性、可用性和分区容错性这三个需求，最多只能同时较好的满足两个。</a:t>
            </a:r>
            <a:endParaRPr lang="zh-CN" altLang="en-US" sz="280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CA - 单点集群，满足一致性，可用性的系统，</a:t>
            </a: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a:sym typeface="+mn-ea"/>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CP - 满足一致性，分区容忍性的系统，</a:t>
            </a: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a:sym typeface="+mn-ea"/>
              </a:rPr>
              <a:t>AP - 满足可用性，分区容忍性的系统，</a:t>
            </a:r>
            <a:endParaRPr kumimoji="0" lang="en-US" altLang="zh-CN"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79425" y="476250"/>
            <a:ext cx="11339513" cy="443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23885" tIns="61943" rIns="123885" bIns="61943">
            <a:spAutoFit/>
          </a:bodyPr>
          <a:lstStyle>
            <a:lvl1pPr marL="457200" indent="-457200"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0" fontAlgn="base" latinLnBrk="0" hangingPunct="0">
              <a:lnSpc>
                <a:spcPct val="100000"/>
              </a:lnSpc>
              <a:spcBef>
                <a:spcPct val="0"/>
              </a:spcBef>
              <a:spcAft>
                <a:spcPct val="0"/>
              </a:spcAft>
              <a:buClr>
                <a:srgbClr val="FF0000"/>
              </a:buClr>
              <a:buSzTx/>
              <a:buFontTx/>
              <a:buNone/>
              <a:defRPr/>
            </a:pPr>
            <a:r>
              <a:rPr lang="en-US" altLang="zh-CN" sz="2800" dirty="0" smtClean="0">
                <a:sym typeface="+mn-ea"/>
              </a:rPr>
              <a:t>CAP</a:t>
            </a:r>
            <a:r>
              <a:rPr lang="zh-CN" altLang="en-US" sz="2800" dirty="0" smtClean="0">
                <a:sym typeface="+mn-ea"/>
              </a:rPr>
              <a:t>目的</a:t>
            </a:r>
            <a:r>
              <a:rPr kumimoji="0" lang="zh-CN" altLang="en-US"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smtClean="0">
              <a:ln>
                <a:noFill/>
              </a:ln>
              <a:solidFill>
                <a:srgbClr val="0070C0"/>
              </a:solidFill>
              <a:effectLst/>
              <a:uLnTx/>
              <a:uFillTx/>
              <a:latin typeface="黑体" panose="02010609060101010101" pitchFamily="49" charset="-122"/>
              <a:ea typeface="黑体" panose="02010609060101010101" pitchFamily="49" charset="-122"/>
              <a:cs typeface="+mn-cs"/>
            </a:endParaRP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a:sym typeface="+mn-ea"/>
              </a:rPr>
              <a:t>CAP是为了探索不同应用的一致性C与可用性A之间的平衡，</a:t>
            </a:r>
          </a:p>
          <a:p>
            <a:pPr marL="457200" marR="0" lvl="0" indent="-457200" algn="l" defTabSz="966470" rtl="0" eaLnBrk="0" fontAlgn="base" latinLnBrk="0" hangingPunct="0">
              <a:lnSpc>
                <a:spcPct val="100000"/>
              </a:lnSpc>
              <a:spcBef>
                <a:spcPct val="0"/>
              </a:spcBef>
              <a:spcAft>
                <a:spcPct val="0"/>
              </a:spcAft>
              <a:buClr>
                <a:srgbClr val="FF0000"/>
              </a:buClr>
              <a:buSzTx/>
              <a:defRPr/>
            </a:pPr>
            <a:endParaRPr lang="zh-CN" altLang="en-US" sz="2800" dirty="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a:sym typeface="+mn-ea"/>
              </a:rPr>
              <a:t>在网络或其他原因，通过牺牲一定的一致性C来获得更好的性能与扩展性</a:t>
            </a: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dirty="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a:sym typeface="+mn-ea"/>
              </a:rPr>
              <a:t>在有分隔发生，选择可用性A，集中关注分隔的恢复，需要分隔前、中、后期的处理策略， 及合适的补偿处理机制。</a:t>
            </a:r>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endParaRPr lang="zh-CN" altLang="en-US" sz="2800" dirty="0"/>
          </a:p>
          <a:p>
            <a:pPr marL="457200" marR="0" lvl="0" indent="-457200" algn="l" defTabSz="966470" rtl="0" eaLnBrk="0" fontAlgn="base" latinLnBrk="0" hangingPunct="0">
              <a:lnSpc>
                <a:spcPct val="100000"/>
              </a:lnSpc>
              <a:spcBef>
                <a:spcPct val="0"/>
              </a:spcBef>
              <a:spcAft>
                <a:spcPct val="0"/>
              </a:spcAft>
              <a:buClr>
                <a:srgbClr val="FF0000"/>
              </a:buClr>
              <a:buSzTx/>
              <a:buFont typeface="Arial" panose="020B0604020202020204" pitchFamily="34" charset="0"/>
              <a:buChar char="•"/>
              <a:defRPr/>
            </a:pPr>
            <a:r>
              <a:rPr lang="zh-CN" altLang="en-US" sz="2800" dirty="0" smtClean="0">
                <a:sym typeface="+mn-ea"/>
              </a:rPr>
              <a:t>选择什么样的方式： 放弃</a:t>
            </a:r>
            <a:r>
              <a:rPr lang="zh-CN" altLang="en-US" sz="2800" dirty="0">
                <a:sym typeface="+mn-ea"/>
              </a:rPr>
              <a:t>Ｐ？放弃Ａ？放弃Ｃ</a:t>
            </a:r>
            <a:r>
              <a:rPr lang="zh-CN" altLang="en-US" sz="2800" dirty="0" smtClean="0">
                <a:sym typeface="+mn-ea"/>
              </a:rPr>
              <a:t>？</a:t>
            </a:r>
            <a:r>
              <a:rPr lang="en-US" altLang="zh-CN" sz="2800" dirty="0" smtClean="0">
                <a:sym typeface="+mn-ea"/>
              </a:rPr>
              <a:t>BASE</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7370"/>
          </a:xfrm>
          <a:prstGeom prst="rect">
            <a:avLst/>
          </a:prstGeom>
          <a:noFill/>
          <a:ln w="9525">
            <a:noFill/>
          </a:ln>
        </p:spPr>
        <p:txBody>
          <a:bodyPr lIns="117060" tIns="58530" rIns="117060" bIns="58530">
            <a:spAutoFit/>
          </a:bodyPr>
          <a:lstStyle/>
          <a:p>
            <a:pPr defTabSz="967105" eaLnBrk="1" hangingPunct="1"/>
            <a:r>
              <a:rPr lang="zh-CN" altLang="en-US" sz="2800" dirty="0">
                <a:solidFill>
                  <a:srgbClr val="0033CC"/>
                </a:solidFill>
                <a:latin typeface="黑体" panose="02010609060101010101" pitchFamily="49" charset="-122"/>
              </a:rPr>
              <a:t>七</a:t>
            </a:r>
            <a:r>
              <a:rPr lang="en-US" altLang="zh-CN" sz="2800" dirty="0">
                <a:solidFill>
                  <a:srgbClr val="0033CC"/>
                </a:solidFill>
                <a:latin typeface="黑体" panose="02010609060101010101" pitchFamily="49" charset="-122"/>
              </a:rPr>
              <a:t>. BASE</a:t>
            </a:r>
            <a:endParaRPr lang="zh-CN" altLang="en-US" sz="2800" dirty="0">
              <a:solidFill>
                <a:srgbClr val="0033CC"/>
              </a:solidFill>
              <a:latin typeface="黑体" panose="02010609060101010101" pitchFamily="49" charset="-122"/>
            </a:endParaRPr>
          </a:p>
        </p:txBody>
      </p:sp>
      <p:sp>
        <p:nvSpPr>
          <p:cNvPr id="13316" name="Rectangle 4"/>
          <p:cNvSpPr/>
          <p:nvPr/>
        </p:nvSpPr>
        <p:spPr>
          <a:xfrm>
            <a:off x="911424" y="1049338"/>
            <a:ext cx="9793609" cy="4164663"/>
          </a:xfrm>
          <a:prstGeom prst="rect">
            <a:avLst/>
          </a:prstGeom>
          <a:noFill/>
          <a:ln w="9525">
            <a:noFill/>
          </a:ln>
        </p:spPr>
        <p:txBody>
          <a:bodyPr wrap="square"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en-US" sz="2800" dirty="0" smtClean="0">
                <a:sym typeface="+mn-ea"/>
              </a:rPr>
              <a:t>Basically Available --</a:t>
            </a:r>
            <a:r>
              <a:rPr lang="zh-CN" altLang="en-US" sz="2800" dirty="0" smtClean="0">
                <a:sym typeface="+mn-ea"/>
              </a:rPr>
              <a:t>基本可用；系统能够基本运行，一直提供服务。</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sz="2800" dirty="0" smtClean="0">
                <a:sym typeface="+mn-ea"/>
              </a:rPr>
              <a:t>Soft-state --</a:t>
            </a:r>
            <a:r>
              <a:rPr lang="zh-CN" altLang="en-US" sz="2800" dirty="0" smtClean="0">
                <a:sym typeface="+mn-ea"/>
              </a:rPr>
              <a:t>软状态</a:t>
            </a:r>
            <a:r>
              <a:rPr lang="en-US" sz="2800" dirty="0" smtClean="0">
                <a:sym typeface="+mn-ea"/>
              </a:rPr>
              <a:t>/</a:t>
            </a:r>
            <a:r>
              <a:rPr lang="zh-CN" altLang="en-US" sz="2800" dirty="0" smtClean="0">
                <a:sym typeface="+mn-ea"/>
              </a:rPr>
              <a:t>柔性事务。</a:t>
            </a:r>
            <a:r>
              <a:rPr lang="en-US" sz="2800" dirty="0" smtClean="0">
                <a:sym typeface="+mn-ea"/>
              </a:rPr>
              <a:t>"Soft state" </a:t>
            </a:r>
            <a:r>
              <a:rPr lang="zh-CN" altLang="en-US" sz="2800" dirty="0" smtClean="0">
                <a:sym typeface="+mn-ea"/>
              </a:rPr>
              <a:t>可以理解为</a:t>
            </a:r>
            <a:r>
              <a:rPr lang="en-US" sz="2800" dirty="0" smtClean="0">
                <a:sym typeface="+mn-ea"/>
              </a:rPr>
              <a:t>"</a:t>
            </a:r>
            <a:r>
              <a:rPr lang="zh-CN" altLang="en-US" sz="2800" dirty="0" smtClean="0">
                <a:sym typeface="+mn-ea"/>
              </a:rPr>
              <a:t>无连接</a:t>
            </a:r>
            <a:r>
              <a:rPr lang="en-US" sz="2800" dirty="0" smtClean="0">
                <a:sym typeface="+mn-ea"/>
              </a:rPr>
              <a:t>"</a:t>
            </a:r>
            <a:r>
              <a:rPr lang="zh-CN" altLang="en-US" sz="2800" dirty="0" smtClean="0">
                <a:sym typeface="+mn-ea"/>
              </a:rPr>
              <a:t>的</a:t>
            </a:r>
            <a:r>
              <a:rPr lang="en-US" sz="2800" dirty="0" smtClean="0">
                <a:sym typeface="+mn-ea"/>
              </a:rPr>
              <a:t>, </a:t>
            </a:r>
            <a:r>
              <a:rPr lang="zh-CN" altLang="en-US" sz="2800" dirty="0" smtClean="0">
                <a:sym typeface="+mn-ea"/>
              </a:rPr>
              <a:t>而</a:t>
            </a:r>
            <a:r>
              <a:rPr lang="en-US" sz="2800" dirty="0" smtClean="0">
                <a:sym typeface="+mn-ea"/>
              </a:rPr>
              <a:t> "Hard state" </a:t>
            </a:r>
            <a:r>
              <a:rPr lang="zh-CN" altLang="en-US" sz="2800" dirty="0" smtClean="0">
                <a:sym typeface="+mn-ea"/>
              </a:rPr>
              <a:t>是</a:t>
            </a:r>
            <a:r>
              <a:rPr lang="en-US" sz="2800" dirty="0" smtClean="0">
                <a:sym typeface="+mn-ea"/>
              </a:rPr>
              <a:t>"</a:t>
            </a:r>
            <a:r>
              <a:rPr lang="zh-CN" altLang="en-US" sz="2800" dirty="0" smtClean="0">
                <a:sym typeface="+mn-ea"/>
              </a:rPr>
              <a:t>面向连接</a:t>
            </a:r>
            <a:r>
              <a:rPr lang="en-US" sz="2800" dirty="0" smtClean="0">
                <a:sym typeface="+mn-ea"/>
              </a:rPr>
              <a:t>"</a:t>
            </a:r>
            <a:r>
              <a:rPr lang="zh-CN" altLang="en-US" sz="2800" dirty="0" smtClean="0">
                <a:sym typeface="+mn-ea"/>
              </a:rPr>
              <a:t>的；系统不要求一直保持强一致状态。 </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sz="2800" dirty="0" smtClean="0">
                <a:sym typeface="+mn-ea"/>
              </a:rPr>
              <a:t>Eventual Consistency --</a:t>
            </a:r>
            <a:r>
              <a:rPr lang="zh-CN" altLang="en-US" sz="2800" dirty="0" smtClean="0">
                <a:sym typeface="+mn-ea"/>
              </a:rPr>
              <a:t>最终一致性 系统在某个时刻达到最终一致性。</a:t>
            </a:r>
            <a:endParaRPr lang="zh-CN" altLang="en-US" sz="2800" dirty="0" smtClean="0"/>
          </a:p>
          <a:p>
            <a:pPr marL="457200" indent="-457200" algn="just" defTabSz="967105">
              <a:lnSpc>
                <a:spcPts val="3500"/>
              </a:lnSpc>
              <a:buClr>
                <a:srgbClr val="FF0000"/>
              </a:buClr>
              <a:buFont typeface="Arial" panose="020B0604020202020204" pitchFamily="34" charset="0"/>
              <a:buChar char="•"/>
            </a:pPr>
            <a:r>
              <a:rPr lang="en-US" sz="2800" dirty="0" smtClean="0">
                <a:sym typeface="+mn-ea"/>
              </a:rPr>
              <a:t>BASE</a:t>
            </a:r>
            <a:r>
              <a:rPr lang="zh-CN" altLang="en-US" sz="2800" dirty="0" smtClean="0">
                <a:sym typeface="+mn-ea"/>
              </a:rPr>
              <a:t>定义为</a:t>
            </a:r>
            <a:r>
              <a:rPr lang="en-US" sz="2800" dirty="0" smtClean="0">
                <a:sym typeface="+mn-ea"/>
              </a:rPr>
              <a:t>CAP</a:t>
            </a:r>
            <a:r>
              <a:rPr lang="zh-CN" altLang="en-US" sz="2800" dirty="0" smtClean="0">
                <a:sym typeface="+mn-ea"/>
              </a:rPr>
              <a:t>中</a:t>
            </a:r>
            <a:r>
              <a:rPr lang="en-US" sz="2800" dirty="0" smtClean="0">
                <a:sym typeface="+mn-ea"/>
              </a:rPr>
              <a:t>AP</a:t>
            </a:r>
            <a:r>
              <a:rPr lang="zh-CN" altLang="en-US" sz="2800" dirty="0" smtClean="0">
                <a:sym typeface="+mn-ea"/>
              </a:rPr>
              <a:t>的衍生，在分布式环境下，</a:t>
            </a:r>
            <a:r>
              <a:rPr lang="en-US" sz="2800" dirty="0" smtClean="0">
                <a:sym typeface="+mn-ea"/>
              </a:rPr>
              <a:t> BASE</a:t>
            </a:r>
            <a:r>
              <a:rPr lang="zh-CN" altLang="en-US" sz="2800" dirty="0" smtClean="0">
                <a:sym typeface="+mn-ea"/>
              </a:rPr>
              <a:t>是数据的属性，</a:t>
            </a:r>
            <a:r>
              <a:rPr lang="en-US" sz="2800" dirty="0" smtClean="0">
                <a:sym typeface="+mn-ea"/>
              </a:rPr>
              <a:t>BASE</a:t>
            </a:r>
            <a:r>
              <a:rPr lang="zh-CN" altLang="en-US" sz="2800" dirty="0" smtClean="0">
                <a:sym typeface="+mn-ea"/>
              </a:rPr>
              <a:t>强调基本的可用性，按照功能划分数据库</a:t>
            </a:r>
            <a:r>
              <a:rPr lang="en-US" sz="2800" dirty="0" smtClean="0">
                <a:sym typeface="+mn-ea"/>
              </a:rPr>
              <a:t>. </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en-US" sz="3145" dirty="0" smtClean="0">
                <a:sym typeface="+mn-ea"/>
              </a:rPr>
              <a:t>BASE—</a:t>
            </a:r>
            <a:r>
              <a:rPr lang="zh-CN" altLang="en-US" sz="3145" dirty="0" smtClean="0">
                <a:sym typeface="+mn-ea"/>
              </a:rPr>
              <a:t>特点</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4" y="1484313"/>
            <a:ext cx="9937180" cy="4433968"/>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en-US" sz="2800" dirty="0" smtClean="0">
                <a:sym typeface="+mn-ea"/>
              </a:rPr>
              <a:t>ACID</a:t>
            </a:r>
            <a:r>
              <a:rPr lang="zh-CN" altLang="en-US" sz="2800" dirty="0" smtClean="0">
                <a:sym typeface="+mn-ea"/>
              </a:rPr>
              <a:t>是事物的特征，</a:t>
            </a:r>
            <a:r>
              <a:rPr lang="en-US" sz="2800" dirty="0" smtClean="0">
                <a:sym typeface="+mn-ea"/>
              </a:rPr>
              <a:t> A</a:t>
            </a:r>
            <a:r>
              <a:rPr lang="zh-CN" altLang="en-US" sz="2800" dirty="0" smtClean="0">
                <a:sym typeface="+mn-ea"/>
              </a:rPr>
              <a:t>（原子性）</a:t>
            </a:r>
            <a:r>
              <a:rPr lang="en-US" sz="2800" dirty="0" smtClean="0">
                <a:sym typeface="+mn-ea"/>
              </a:rPr>
              <a:t>C</a:t>
            </a:r>
            <a:r>
              <a:rPr lang="zh-CN" altLang="en-US" sz="2800" dirty="0" smtClean="0">
                <a:sym typeface="+mn-ea"/>
              </a:rPr>
              <a:t>（一致性）</a:t>
            </a:r>
            <a:r>
              <a:rPr lang="en-US" sz="2800" dirty="0" smtClean="0">
                <a:sym typeface="+mn-ea"/>
              </a:rPr>
              <a:t>I</a:t>
            </a:r>
            <a:r>
              <a:rPr lang="zh-CN" altLang="en-US" sz="2800" dirty="0" smtClean="0">
                <a:sym typeface="+mn-ea"/>
              </a:rPr>
              <a:t>（隔离性）</a:t>
            </a:r>
            <a:r>
              <a:rPr lang="en-US" sz="2800" dirty="0" smtClean="0">
                <a:sym typeface="+mn-ea"/>
              </a:rPr>
              <a:t>D</a:t>
            </a:r>
            <a:r>
              <a:rPr lang="zh-CN" altLang="en-US" sz="2800" dirty="0" smtClean="0">
                <a:sym typeface="+mn-ea"/>
              </a:rPr>
              <a:t>（持久性），</a:t>
            </a:r>
            <a:r>
              <a:rPr lang="en-US" sz="2800" dirty="0" smtClean="0">
                <a:sym typeface="+mn-ea"/>
              </a:rPr>
              <a:t>ACID</a:t>
            </a:r>
            <a:r>
              <a:rPr lang="zh-CN" altLang="en-US" sz="2800" dirty="0" smtClean="0">
                <a:sym typeface="+mn-ea"/>
              </a:rPr>
              <a:t>的特点是强一致性、隔离性、采用悲观保守方法、难以变化；</a:t>
            </a:r>
            <a:endParaRPr lang="en-US" altLang="zh-CN" sz="2800" dirty="0" smtClean="0"/>
          </a:p>
          <a:p>
            <a:pPr marL="457200" indent="-457200" defTabSz="967105" eaLnBrk="1" hangingPunct="1">
              <a:lnSpc>
                <a:spcPts val="4240"/>
              </a:lnSpc>
              <a:buClr>
                <a:srgbClr val="FF0000"/>
              </a:buClr>
              <a:buFont typeface="Arial" panose="020B0604020202020204" pitchFamily="34" charset="0"/>
              <a:buChar char="•"/>
            </a:pPr>
            <a:r>
              <a:rPr lang="en-US" sz="2800" dirty="0" smtClean="0">
                <a:sym typeface="+mn-ea"/>
              </a:rPr>
              <a:t>BASE</a:t>
            </a:r>
            <a:r>
              <a:rPr lang="zh-CN" altLang="en-US" sz="2800" dirty="0" smtClean="0">
                <a:sym typeface="+mn-ea"/>
              </a:rPr>
              <a:t>的特点是弱一致性、可用性优先、采用乐观方法、适应变化并且简单快捷。</a:t>
            </a:r>
            <a:endParaRPr lang="zh-CN" altLang="en-US" sz="2800" dirty="0" smtClean="0"/>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sym typeface="+mn-ea"/>
              </a:rPr>
              <a:t>对数据不断增长的系统， 大数据环境下系统的可用性及分隔容忍性的要求要高于强一致性，很难满足事务要求的</a:t>
            </a:r>
            <a:r>
              <a:rPr lang="en-US" sz="2800" dirty="0" smtClean="0">
                <a:sym typeface="+mn-ea"/>
              </a:rPr>
              <a:t>ACID</a:t>
            </a:r>
            <a:r>
              <a:rPr lang="zh-CN" altLang="en-US" sz="2800" dirty="0" smtClean="0">
                <a:sym typeface="+mn-ea"/>
              </a:rPr>
              <a:t>特性。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八、</a:t>
            </a:r>
            <a:r>
              <a:rPr lang="zh-CN" altLang="en-US" sz="3145" dirty="0" smtClean="0">
                <a:sym typeface="+mn-ea"/>
              </a:rPr>
              <a:t>最终一致性理论</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593590"/>
          </a:xfrm>
          <a:prstGeom prst="rect">
            <a:avLst/>
          </a:prstGeom>
          <a:noFill/>
          <a:ln w="9525">
            <a:noFill/>
          </a:ln>
        </p:spPr>
        <p:txBody>
          <a:bodyPr lIns="123885" tIns="61943" rIns="123885" bIns="61943">
            <a:spAutoFit/>
          </a:bodyPr>
          <a:lstStyle/>
          <a:p>
            <a:pPr lvl="0"/>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强一致性： 要求无论更新操作实在哪一个副本执行，之后所有的读操作都要能获得最新的数据。</a:t>
            </a:r>
          </a:p>
          <a:p>
            <a:pPr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弱一致性：用户读到某一操作对系统特定数据的更新需要一段时间，称这段时间为“不一致性窗口”。</a:t>
            </a:r>
          </a:p>
          <a:p>
            <a:pPr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最终一致性： 弱一致性的一种特例，保证用户最终能够读取到某操作对系统特定数据的更新。</a:t>
            </a:r>
          </a:p>
          <a:p>
            <a:pPr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145" dirty="0" smtClean="0">
                <a:sym typeface="+mn-ea"/>
              </a:rPr>
              <a:t>评价最终一致性的两个角度</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433968"/>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err="1" smtClean="0">
                <a:latin typeface="黑体" panose="02010609060101010101" pitchFamily="49" charset="-122"/>
                <a:sym typeface="+mn-ea"/>
              </a:rPr>
              <a:t>一致性可以从客户端和服务器端两个角度来看</a:t>
            </a:r>
            <a:endParaRPr lang="en-US" altLang="zh-CN" sz="2800" dirty="0" smtClean="0">
              <a:latin typeface="黑体" panose="02010609060101010101" pitchFamily="49" charset="-122"/>
              <a:sym typeface="+mn-ea"/>
            </a:endParaRPr>
          </a:p>
          <a:p>
            <a:pPr marL="457200" indent="-457200" defTabSz="967105">
              <a:buClr>
                <a:srgbClr val="FF0000"/>
              </a:buClr>
              <a:buFont typeface="Arial" panose="020B0604020202020204" pitchFamily="34" charset="0"/>
              <a:buChar char="•"/>
            </a:pPr>
            <a:endParaRPr lang="en-US" altLang="zh-CN" sz="2800" dirty="0">
              <a:latin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客户端关注的是多并发访问的更新过的数据如何获取的问题，对多进程并发进行访问时， </a:t>
            </a:r>
            <a:r>
              <a:rPr lang="en-US" altLang="zh-CN" sz="2800" dirty="0" err="1" smtClean="0">
                <a:latin typeface="黑体" panose="02010609060101010101" pitchFamily="49" charset="-122"/>
                <a:sym typeface="+mn-ea"/>
              </a:rPr>
              <a:t>更新的数据在不同进程如何获得不同策略</a:t>
            </a:r>
            <a:r>
              <a:rPr lang="zh-CN" altLang="en-US" sz="2800" dirty="0" smtClean="0">
                <a:latin typeface="黑体" panose="02010609060101010101" pitchFamily="49" charset="-122"/>
                <a:sym typeface="+mn-ea"/>
              </a:rPr>
              <a:t>，</a:t>
            </a:r>
            <a:r>
              <a:rPr lang="en-US" altLang="zh-CN" sz="2800" dirty="0" err="1" smtClean="0">
                <a:latin typeface="黑体" panose="02010609060101010101" pitchFamily="49" charset="-122"/>
                <a:sym typeface="+mn-ea"/>
              </a:rPr>
              <a:t>决定了不同的一致性</a:t>
            </a:r>
            <a:r>
              <a:rPr lang="en-US" altLang="zh-CN" sz="2800" dirty="0">
                <a:latin typeface="黑体" panose="02010609060101010101" pitchFamily="49" charset="-122"/>
                <a:sym typeface="+mn-ea"/>
              </a:rPr>
              <a:t>。 </a:t>
            </a:r>
          </a:p>
          <a:p>
            <a:pPr marL="457200" indent="-457200" defTabSz="967105">
              <a:buClr>
                <a:srgbClr val="FF0000"/>
              </a:buClr>
              <a:buFont typeface="Arial" panose="020B0604020202020204" pitchFamily="34" charset="0"/>
              <a:buChar char="•"/>
            </a:pPr>
            <a:endParaRPr lang="en-US" altLang="zh-CN" sz="2800" dirty="0">
              <a:latin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a:latin typeface="黑体" panose="02010609060101010101" pitchFamily="49" charset="-122"/>
                <a:sym typeface="+mn-ea"/>
              </a:rPr>
              <a:t>服务器关注的是更新如何复制分布到整个系统， 以保证最终的一致性。 一致性因为有并发读写才出现问题， 一定要结合并发读写的场地应用要求。 如何要求一段时间后能够访问更新后的数据， 即为最终一致性。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145" dirty="0" smtClean="0">
                <a:sym typeface="+mn-ea"/>
              </a:rPr>
              <a:t>最终一致性</a:t>
            </a:r>
            <a:r>
              <a:rPr lang="en-US" altLang="zh-CN" sz="3145" dirty="0" smtClean="0">
                <a:sym typeface="+mn-ea"/>
              </a:rPr>
              <a:t>—</a:t>
            </a:r>
            <a:r>
              <a:rPr lang="zh-CN" altLang="en-US" sz="3145" dirty="0" smtClean="0">
                <a:sym typeface="+mn-ea"/>
              </a:rPr>
              <a:t>模型</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2816225"/>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en-US" sz="2800" dirty="0" smtClean="0">
                <a:sym typeface="+mn-ea"/>
              </a:rPr>
              <a:t>1</a:t>
            </a:r>
            <a:r>
              <a:rPr lang="zh-CN" altLang="en-US" sz="2800" dirty="0" smtClean="0">
                <a:sym typeface="+mn-ea"/>
              </a:rPr>
              <a:t>）因果一致性： 无因果关系的数据的读写不保证一致性。</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2</a:t>
            </a:r>
            <a:r>
              <a:rPr lang="zh-CN" altLang="en-US" sz="2800" dirty="0" smtClean="0">
                <a:sym typeface="+mn-ea"/>
              </a:rPr>
              <a:t>）读一致性： 用户自己总能够读到更新后的数据。 </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3</a:t>
            </a:r>
            <a:r>
              <a:rPr lang="zh-CN" altLang="en-US" sz="2800" dirty="0" smtClean="0">
                <a:sym typeface="+mn-ea"/>
              </a:rPr>
              <a:t>）会话一致性： 把读取存储系统的进程限制在一个会话范围内。 </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4</a:t>
            </a:r>
            <a:r>
              <a:rPr lang="zh-CN" altLang="en-US" sz="2800" dirty="0" smtClean="0">
                <a:sym typeface="+mn-ea"/>
              </a:rPr>
              <a:t>）单调读一致性：后续的操作都不会返回到给数据之前的值。</a:t>
            </a:r>
            <a:endParaRPr lang="zh-CN" altLang="en-US" sz="2800" dirty="0" smtClean="0"/>
          </a:p>
          <a:p>
            <a:pPr indent="457200" algn="just" defTabSz="967105">
              <a:lnSpc>
                <a:spcPts val="3500"/>
              </a:lnSpc>
              <a:buClr>
                <a:srgbClr val="FF0000"/>
              </a:buClr>
              <a:buFont typeface="Arial" panose="020B0604020202020204" pitchFamily="34" charset="0"/>
              <a:buChar char="•"/>
            </a:pPr>
            <a:r>
              <a:rPr lang="en-US" sz="2800" dirty="0" smtClean="0">
                <a:sym typeface="+mn-ea"/>
              </a:rPr>
              <a:t>5</a:t>
            </a:r>
            <a:r>
              <a:rPr lang="zh-CN" altLang="en-US" sz="2800" dirty="0" smtClean="0">
                <a:sym typeface="+mn-ea"/>
              </a:rPr>
              <a:t>）单调写一致性： 来自同一个进程的更新操作按照时间顺序执行， 也叫时间轴一致性。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5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7.1 NoSQL</a:t>
            </a:r>
            <a:r>
              <a:rPr kumimoji="0" lang="zh-CN" altLang="en-US"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数据库概述</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355"/>
            <a:ext cx="8282940"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145" dirty="0" smtClean="0">
                <a:sym typeface="+mn-ea"/>
              </a:rPr>
              <a:t>最终一致性</a:t>
            </a:r>
            <a:r>
              <a:rPr lang="en-US" altLang="zh-CN" sz="3145" dirty="0" smtClean="0">
                <a:sym typeface="+mn-ea"/>
              </a:rPr>
              <a:t>---</a:t>
            </a:r>
            <a:r>
              <a:rPr lang="zh-CN" altLang="en-US" sz="3145" dirty="0" smtClean="0">
                <a:sym typeface="+mn-ea"/>
              </a:rPr>
              <a:t>一致性与可用性的决择</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613504"/>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zh-CN" altLang="en-US" sz="2800" dirty="0" smtClean="0">
                <a:sym typeface="+mn-ea"/>
              </a:rPr>
              <a:t>很多</a:t>
            </a:r>
            <a:r>
              <a:rPr lang="en-US" sz="2800" dirty="0" smtClean="0">
                <a:sym typeface="+mn-ea"/>
              </a:rPr>
              <a:t>web</a:t>
            </a:r>
            <a:r>
              <a:rPr lang="zh-CN" altLang="en-US" sz="2800" dirty="0" smtClean="0">
                <a:sym typeface="+mn-ea"/>
              </a:rPr>
              <a:t>实时系统对读一致性的要求很低， 有些场合对写一致性要求并不高。允许实现最终一致性。</a:t>
            </a:r>
          </a:p>
          <a:p>
            <a:pPr indent="457200" algn="just" defTabSz="967105">
              <a:lnSpc>
                <a:spcPts val="3500"/>
              </a:lnSpc>
              <a:buClr>
                <a:srgbClr val="FF0000"/>
              </a:buClr>
              <a:buFont typeface="Arial" panose="020B0604020202020204" pitchFamily="34" charset="0"/>
              <a:buChar char="•"/>
            </a:pPr>
            <a:endParaRPr lang="en-US" altLang="zh-CN"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sym typeface="+mn-ea"/>
              </a:rPr>
              <a:t>很多</a:t>
            </a:r>
            <a:r>
              <a:rPr lang="en-US" sz="2800" dirty="0" smtClean="0">
                <a:sym typeface="+mn-ea"/>
              </a:rPr>
              <a:t>web</a:t>
            </a:r>
            <a:r>
              <a:rPr lang="zh-CN" altLang="en-US" sz="2800" dirty="0" smtClean="0">
                <a:sym typeface="+mn-ea"/>
              </a:rPr>
              <a:t>应用来说，并不要求这么高的实时性， </a:t>
            </a:r>
            <a:r>
              <a:rPr lang="en-US" sz="2800" dirty="0" smtClean="0">
                <a:sym typeface="+mn-ea"/>
              </a:rPr>
              <a:t>SNS</a:t>
            </a:r>
            <a:r>
              <a:rPr lang="zh-CN" altLang="en-US" sz="2800" dirty="0" smtClean="0">
                <a:sym typeface="+mn-ea"/>
              </a:rPr>
              <a:t>类型的网站，从需求以及产品设计角度，就避免了复杂多表的关联查询。往往更多的只是单表的主键查询，以及单表的简单条件分页查询，</a:t>
            </a:r>
            <a:r>
              <a:rPr lang="en-US" sz="2800" dirty="0" smtClean="0">
                <a:sym typeface="+mn-ea"/>
              </a:rPr>
              <a:t>SQL</a:t>
            </a:r>
            <a:r>
              <a:rPr lang="zh-CN" altLang="en-US" sz="2800" dirty="0" smtClean="0">
                <a:sym typeface="+mn-ea"/>
              </a:rPr>
              <a:t>的功能被极大的弱化了。</a:t>
            </a:r>
          </a:p>
          <a:p>
            <a:pPr indent="457200" algn="just" defTabSz="967105">
              <a:lnSpc>
                <a:spcPts val="3500"/>
              </a:lnSpc>
              <a:buClr>
                <a:srgbClr val="FF0000"/>
              </a:buClr>
              <a:buFont typeface="Arial" panose="020B0604020202020204" pitchFamily="34" charset="0"/>
              <a:buChar char="•"/>
            </a:pPr>
            <a:endParaRPr lang="zh-CN" altLang="en-US" sz="2800" dirty="0" smtClean="0">
              <a:sym typeface="+mn-ea"/>
            </a:endParaRPr>
          </a:p>
          <a:p>
            <a:pPr indent="457200" algn="just"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海量大数据的存储和管理， 需要对关系数据库进行</a:t>
            </a:r>
            <a:r>
              <a:rPr lang="zh-CN" altLang="en-US" sz="2800" dirty="0" smtClean="0">
                <a:latin typeface="黑体" panose="02010609060101010101" pitchFamily="49" charset="-122"/>
              </a:rPr>
              <a:t>补充 </a:t>
            </a:r>
            <a:endParaRPr lang="zh-CN" altLang="en-US" sz="2800" dirty="0">
              <a:latin typeface="黑体" panose="02010609060101010101" pitchFamily="49" charset="-122"/>
            </a:endParaRPr>
          </a:p>
          <a:p>
            <a:pPr indent="457200" algn="just" defTabSz="967105">
              <a:lnSpc>
                <a:spcPts val="3500"/>
              </a:lnSpc>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3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a:t>
            </a:r>
            <a:r>
              <a:rPr lang="zh-CN" altLang="en-US" sz="3145" dirty="0" smtClean="0">
                <a:sym typeface="+mn-ea"/>
              </a:rPr>
              <a:t> </a:t>
            </a:r>
            <a:r>
              <a:rPr lang="en-US" sz="3145" dirty="0" smtClean="0">
                <a:sym typeface="+mn-ea"/>
              </a:rPr>
              <a:t>NOSQL</a:t>
            </a:r>
            <a:r>
              <a:rPr lang="zh-CN" altLang="en-US" sz="3145" dirty="0" smtClean="0">
                <a:sym typeface="+mn-ea"/>
              </a:rPr>
              <a:t>的理论基础</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551384" y="1484313"/>
            <a:ext cx="11449272" cy="2818141"/>
          </a:xfrm>
          <a:prstGeom prst="rect">
            <a:avLst/>
          </a:prstGeom>
          <a:noFill/>
          <a:ln w="9525">
            <a:noFill/>
          </a:ln>
        </p:spPr>
        <p:txBody>
          <a:bodyPr wrap="square"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en-US" sz="2800" dirty="0" smtClean="0">
                <a:sym typeface="+mn-ea"/>
              </a:rPr>
              <a:t>CAP</a:t>
            </a:r>
            <a:r>
              <a:rPr lang="zh-CN" altLang="en-US" sz="2800" dirty="0" smtClean="0">
                <a:sym typeface="+mn-ea"/>
              </a:rPr>
              <a:t>理论</a:t>
            </a:r>
          </a:p>
          <a:p>
            <a:pPr indent="457200" algn="just" defTabSz="967105">
              <a:lnSpc>
                <a:spcPts val="3500"/>
              </a:lnSpc>
              <a:buClr>
                <a:srgbClr val="FF0000"/>
              </a:buClr>
              <a:buFont typeface="Arial" panose="020B0604020202020204" pitchFamily="34" charset="0"/>
              <a:buChar char="•"/>
            </a:pPr>
            <a:endParaRPr lang="en-US" altLang="zh-CN" sz="2800" dirty="0" smtClean="0"/>
          </a:p>
          <a:p>
            <a:pPr indent="457200" algn="just" defTabSz="967105">
              <a:lnSpc>
                <a:spcPts val="3500"/>
              </a:lnSpc>
              <a:buClr>
                <a:srgbClr val="FF0000"/>
              </a:buClr>
              <a:buFont typeface="Arial" panose="020B0604020202020204" pitchFamily="34" charset="0"/>
              <a:buChar char="•"/>
            </a:pPr>
            <a:r>
              <a:rPr lang="en-US" altLang="zh-CN" sz="2800" dirty="0" smtClean="0"/>
              <a:t>BASE</a:t>
            </a:r>
            <a:r>
              <a:rPr lang="zh-CN" altLang="en-US" sz="2800" dirty="0" smtClean="0"/>
              <a:t>理论</a:t>
            </a:r>
          </a:p>
          <a:p>
            <a:pPr indent="457200" algn="just" defTabSz="967105">
              <a:lnSpc>
                <a:spcPts val="3500"/>
              </a:lnSpc>
              <a:buClr>
                <a:srgbClr val="FF0000"/>
              </a:buClr>
              <a:buFont typeface="Arial" panose="020B0604020202020204" pitchFamily="34" charset="0"/>
              <a:buChar char="•"/>
            </a:pPr>
            <a:endParaRPr lang="en-US" altLang="zh-CN" sz="2800" dirty="0" smtClean="0">
              <a:sym typeface="+mn-ea"/>
            </a:endParaRPr>
          </a:p>
          <a:p>
            <a:pPr indent="457200" algn="just" defTabSz="967105">
              <a:lnSpc>
                <a:spcPts val="3500"/>
              </a:lnSpc>
              <a:buClr>
                <a:srgbClr val="FF0000"/>
              </a:buClr>
              <a:buFont typeface="Arial" panose="020B0604020202020204" pitchFamily="34" charset="0"/>
              <a:buChar char="•"/>
            </a:pPr>
            <a:r>
              <a:rPr lang="zh-CN" altLang="en-US" sz="2800" dirty="0" smtClean="0">
                <a:sym typeface="+mn-ea"/>
              </a:rPr>
              <a:t>最终</a:t>
            </a:r>
            <a:r>
              <a:rPr lang="zh-CN" altLang="en-US" sz="2800" dirty="0" smtClean="0">
                <a:sym typeface="+mn-ea"/>
              </a:rPr>
              <a:t>一致性理论</a:t>
            </a:r>
          </a:p>
          <a:p>
            <a:pPr indent="457200" algn="just" defTabSz="967105">
              <a:lnSpc>
                <a:spcPts val="3500"/>
              </a:lnSpc>
              <a:buClr>
                <a:srgbClr val="FF0000"/>
              </a:buClr>
              <a:buFont typeface="Arial" panose="020B0604020202020204" pitchFamily="34" charset="0"/>
              <a:buChar char="•"/>
            </a:pPr>
            <a:endParaRPr lang="en-US" altLang="zh-CN"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147" y="404495"/>
            <a:ext cx="11055351" cy="700088"/>
          </a:xfrm>
        </p:spPr>
        <p:txBody>
          <a:bodyPr/>
          <a:lstStyle/>
          <a:p>
            <a:pPr algn="l"/>
            <a:r>
              <a:rPr lang="zh-CN" altLang="en-US" dirty="0" smtClean="0">
                <a:solidFill>
                  <a:schemeClr val="tx1"/>
                </a:solidFill>
                <a:latin typeface="+mn-ea"/>
                <a:ea typeface="+mn-ea"/>
              </a:rPr>
              <a:t>九、</a:t>
            </a:r>
            <a:r>
              <a:rPr lang="en-US" altLang="zh-CN" dirty="0" err="1" smtClean="0">
                <a:solidFill>
                  <a:schemeClr val="tx1"/>
                </a:solidFill>
                <a:latin typeface="+mn-ea"/>
                <a:ea typeface="+mn-ea"/>
              </a:rPr>
              <a:t>NoSQL</a:t>
            </a:r>
            <a:r>
              <a:rPr lang="zh-CN" altLang="en-US" dirty="0" smtClean="0">
                <a:solidFill>
                  <a:schemeClr val="tx1"/>
                </a:solidFill>
                <a:latin typeface="+mn-ea"/>
                <a:ea typeface="+mn-ea"/>
              </a:rPr>
              <a:t>数据库</a:t>
            </a:r>
          </a:p>
        </p:txBody>
      </p:sp>
      <p:sp>
        <p:nvSpPr>
          <p:cNvPr id="3" name="内容占位符 2"/>
          <p:cNvSpPr>
            <a:spLocks noGrp="1"/>
          </p:cNvSpPr>
          <p:nvPr>
            <p:ph idx="1"/>
          </p:nvPr>
        </p:nvSpPr>
        <p:spPr/>
        <p:txBody>
          <a:bodyPr/>
          <a:lstStyle/>
          <a:p>
            <a:endParaRPr lang="en-US" altLang="zh-CN" dirty="0" smtClean="0"/>
          </a:p>
          <a:p>
            <a:pPr marL="0" indent="0">
              <a:buNone/>
            </a:pPr>
            <a:r>
              <a:rPr lang="en-US" altLang="zh-CN" sz="2800" dirty="0" err="1" smtClean="0">
                <a:solidFill>
                  <a:schemeClr val="tx1"/>
                </a:solidFill>
                <a:latin typeface="隶书" charset="0"/>
                <a:ea typeface="隶书" charset="0"/>
              </a:rPr>
              <a:t>NoSQL</a:t>
            </a:r>
            <a:r>
              <a:rPr lang="en-US" altLang="zh-CN" sz="2800" dirty="0" smtClean="0">
                <a:solidFill>
                  <a:schemeClr val="tx1"/>
                </a:solidFill>
                <a:latin typeface="隶书" charset="0"/>
                <a:ea typeface="隶书" charset="0"/>
              </a:rPr>
              <a:t>:  </a:t>
            </a:r>
            <a:r>
              <a:rPr lang="zh-CN" altLang="en-US" sz="2800" dirty="0" smtClean="0">
                <a:solidFill>
                  <a:schemeClr val="tx1"/>
                </a:solidFill>
                <a:latin typeface="隶书" charset="0"/>
                <a:ea typeface="隶书" charset="0"/>
              </a:rPr>
              <a:t>即</a:t>
            </a:r>
            <a:r>
              <a:rPr lang="en-US" altLang="zh-CN" sz="2800" dirty="0">
                <a:solidFill>
                  <a:schemeClr val="tx1"/>
                </a:solidFill>
                <a:latin typeface="隶书" charset="0"/>
                <a:ea typeface="隶书" charset="0"/>
              </a:rPr>
              <a:t>Not Only </a:t>
            </a:r>
            <a:r>
              <a:rPr lang="en-US" altLang="zh-CN" sz="2800" dirty="0" smtClean="0">
                <a:solidFill>
                  <a:schemeClr val="tx1"/>
                </a:solidFill>
                <a:latin typeface="隶书" charset="0"/>
                <a:ea typeface="隶书" charset="0"/>
              </a:rPr>
              <a:t>SQL</a:t>
            </a:r>
          </a:p>
          <a:p>
            <a:pPr marL="0" indent="0">
              <a:buNone/>
            </a:pPr>
            <a:r>
              <a:rPr lang="en-US" altLang="zh-CN" sz="2800" dirty="0" smtClean="0">
                <a:solidFill>
                  <a:schemeClr val="tx1"/>
                </a:solidFill>
                <a:latin typeface="隶书" charset="0"/>
                <a:ea typeface="隶书" charset="0"/>
              </a:rPr>
              <a:t>        </a:t>
            </a:r>
            <a:r>
              <a:rPr lang="zh-CN" altLang="en-US" sz="2800" dirty="0" smtClean="0">
                <a:solidFill>
                  <a:schemeClr val="tx1"/>
                </a:solidFill>
                <a:latin typeface="隶书" charset="0"/>
                <a:ea typeface="隶书" charset="0"/>
              </a:rPr>
              <a:t>与关系型</a:t>
            </a:r>
            <a:r>
              <a:rPr lang="zh-CN" altLang="en-US" sz="2800" dirty="0">
                <a:solidFill>
                  <a:schemeClr val="tx1"/>
                </a:solidFill>
                <a:latin typeface="隶书" charset="0"/>
                <a:ea typeface="隶书" charset="0"/>
              </a:rPr>
              <a:t>数据库相对应的，也可理解为</a:t>
            </a:r>
          </a:p>
          <a:p>
            <a:pPr marL="0" indent="0">
              <a:buNone/>
            </a:pPr>
            <a:r>
              <a:rPr lang="zh-CN" altLang="en-US" sz="2800" dirty="0">
                <a:solidFill>
                  <a:schemeClr val="tx1"/>
                </a:solidFill>
                <a:latin typeface="隶书" charset="0"/>
                <a:ea typeface="隶书" charset="0"/>
              </a:rPr>
              <a:t>        </a:t>
            </a:r>
            <a:r>
              <a:rPr lang="en-US" altLang="zh-CN" sz="2800" dirty="0">
                <a:solidFill>
                  <a:schemeClr val="tx1"/>
                </a:solidFill>
                <a:latin typeface="隶书" charset="0"/>
                <a:ea typeface="隶书" charset="0"/>
              </a:rPr>
              <a:t>no </a:t>
            </a:r>
            <a:r>
              <a:rPr lang="en-US" altLang="zh-CN" sz="2800" dirty="0" smtClean="0">
                <a:solidFill>
                  <a:schemeClr val="tx1"/>
                </a:solidFill>
                <a:latin typeface="隶书" charset="0"/>
                <a:ea typeface="隶书" charset="0"/>
              </a:rPr>
              <a:t>relational </a:t>
            </a:r>
            <a:r>
              <a:rPr lang="zh-CN" altLang="en-US" sz="2800" dirty="0" smtClean="0">
                <a:solidFill>
                  <a:schemeClr val="tx1"/>
                </a:solidFill>
                <a:latin typeface="隶书" charset="0"/>
                <a:ea typeface="隶书" charset="0"/>
              </a:rPr>
              <a:t>，即非关系型数据库</a:t>
            </a:r>
          </a:p>
          <a:p>
            <a:pPr marL="0" indent="0">
              <a:buNone/>
            </a:pP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31801" y="280640"/>
            <a:ext cx="11055351" cy="700088"/>
          </a:xfrm>
        </p:spPr>
        <p:txBody>
          <a:bodyPr/>
          <a:lstStyle/>
          <a:p>
            <a:pPr algn="l" fontAlgn="base"/>
            <a:r>
              <a:rPr lang="en-US" altLang="zh-CN" sz="3300" dirty="0" err="1" smtClean="0">
                <a:solidFill>
                  <a:schemeClr val="accent4">
                    <a:lumMod val="50000"/>
                  </a:schemeClr>
                </a:solidFill>
              </a:rPr>
              <a:t>NoSQL</a:t>
            </a:r>
            <a:r>
              <a:rPr lang="zh-CN" altLang="en-US" sz="3300" dirty="0" smtClean="0">
                <a:solidFill>
                  <a:schemeClr val="accent4">
                    <a:lumMod val="50000"/>
                  </a:schemeClr>
                </a:solidFill>
              </a:rPr>
              <a:t>的基本特征</a:t>
            </a:r>
          </a:p>
        </p:txBody>
      </p:sp>
      <p:sp>
        <p:nvSpPr>
          <p:cNvPr id="5" name="内容占位符 4"/>
          <p:cNvSpPr>
            <a:spLocks noGrp="1"/>
          </p:cNvSpPr>
          <p:nvPr>
            <p:ph idx="1"/>
          </p:nvPr>
        </p:nvSpPr>
        <p:spPr>
          <a:xfrm>
            <a:off x="558800" y="869316"/>
            <a:ext cx="11055773" cy="5351145"/>
          </a:xfrm>
        </p:spPr>
        <p:txBody>
          <a:bodyPr>
            <a:normAutofit fontScale="95000"/>
          </a:bodyPr>
          <a:lstStyle/>
          <a:p>
            <a:pPr marL="0" indent="0">
              <a:buNone/>
            </a:pPr>
            <a:r>
              <a:rPr lang="zh-CN" altLang="en-US" sz="2400" dirty="0" smtClean="0">
                <a:solidFill>
                  <a:schemeClr val="accent4">
                    <a:lumMod val="50000"/>
                  </a:schemeClr>
                </a:solidFill>
                <a:latin typeface="+mj-lt"/>
                <a:ea typeface="仿宋" charset="0"/>
              </a:rPr>
              <a:t>对于NoSQL并没有一个明确的范围和定义，但是他们都 普遍存在下面一些共同特征：</a:t>
            </a:r>
          </a:p>
          <a:p>
            <a:pPr marL="0" indent="0">
              <a:buNone/>
            </a:pPr>
            <a:r>
              <a:rPr lang="zh-CN" altLang="en-US" sz="2400" dirty="0" smtClean="0">
                <a:solidFill>
                  <a:schemeClr val="accent4">
                    <a:lumMod val="50000"/>
                  </a:schemeClr>
                </a:solidFill>
                <a:latin typeface="+mj-lt"/>
                <a:ea typeface="仿宋" charset="0"/>
              </a:rPr>
              <a:t>1）不需要预定义模式</a:t>
            </a:r>
          </a:p>
          <a:p>
            <a:pPr marL="0" indent="0">
              <a:buNone/>
            </a:pPr>
            <a:r>
              <a:rPr lang="zh-CN" altLang="en-US" sz="2400" dirty="0" smtClean="0">
                <a:solidFill>
                  <a:schemeClr val="accent4">
                    <a:lumMod val="50000"/>
                  </a:schemeClr>
                </a:solidFill>
                <a:latin typeface="+mj-lt"/>
                <a:ea typeface="仿宋" charset="0"/>
              </a:rPr>
              <a:t>不需要事先定义数据模式，预定义表结构。数据中的每条记录都可能有不同的属性和格式。当插入数据时，并不需要预先定义它们的模式。</a:t>
            </a:r>
          </a:p>
          <a:p>
            <a:pPr marL="0" indent="0">
              <a:buNone/>
            </a:pPr>
            <a:r>
              <a:rPr lang="zh-CN" altLang="en-US" sz="2400" dirty="0" smtClean="0">
                <a:solidFill>
                  <a:schemeClr val="accent4">
                    <a:lumMod val="50000"/>
                  </a:schemeClr>
                </a:solidFill>
                <a:latin typeface="+mj-lt"/>
                <a:ea typeface="仿宋" charset="0"/>
              </a:rPr>
              <a:t>2）无共享架构</a:t>
            </a:r>
          </a:p>
          <a:p>
            <a:pPr marL="0" indent="0">
              <a:buNone/>
            </a:pPr>
            <a:r>
              <a:rPr lang="zh-CN" altLang="en-US" sz="2400" dirty="0" smtClean="0">
                <a:solidFill>
                  <a:schemeClr val="accent4">
                    <a:lumMod val="50000"/>
                  </a:schemeClr>
                </a:solidFill>
                <a:latin typeface="+mj-lt"/>
                <a:ea typeface="仿宋" charset="0"/>
              </a:rPr>
              <a:t>相对于将所有数据存储的存储区域网络中的全共享架构。NoSQL往往将数据划分后存储在各个本地服务器上。因为从本地磁盘读取数据的性能往往好于通过网络传输读取数据的性能，从而提高了系统的性能。</a:t>
            </a:r>
          </a:p>
          <a:p>
            <a:pPr marL="0" indent="0">
              <a:buNone/>
            </a:pPr>
            <a:r>
              <a:rPr lang="zh-CN" altLang="en-US" sz="2400" dirty="0" smtClean="0">
                <a:solidFill>
                  <a:schemeClr val="accent4">
                    <a:lumMod val="50000"/>
                  </a:schemeClr>
                </a:solidFill>
                <a:latin typeface="+mj-lt"/>
                <a:ea typeface="仿宋" charset="0"/>
              </a:rPr>
              <a:t>3）弹性可扩展</a:t>
            </a:r>
          </a:p>
          <a:p>
            <a:pPr marL="0" indent="0">
              <a:buNone/>
            </a:pPr>
            <a:r>
              <a:rPr lang="zh-CN" altLang="en-US" sz="2400" dirty="0" smtClean="0">
                <a:solidFill>
                  <a:schemeClr val="accent4">
                    <a:lumMod val="50000"/>
                  </a:schemeClr>
                </a:solidFill>
                <a:latin typeface="+mj-lt"/>
                <a:ea typeface="仿宋" charset="0"/>
              </a:rPr>
              <a:t>可以在系统运行的时候，动态增加或者删除结点。不需要停机维护，数据可以自动迁移</a:t>
            </a:r>
            <a:r>
              <a:rPr lang="zh-CN" altLang="en-US" sz="2000" dirty="0" smtClean="0"/>
              <a:t>。</a:t>
            </a:r>
            <a:endParaRPr lang="en-US" altLang="zh-CN"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667" y="620395"/>
            <a:ext cx="11055773" cy="5566410"/>
          </a:xfrm>
        </p:spPr>
        <p:txBody>
          <a:bodyPr>
            <a:normAutofit fontScale="80000" lnSpcReduction="10000"/>
          </a:bodyPr>
          <a:lstStyle/>
          <a:p>
            <a:pPr marL="0" algn="just">
              <a:buNone/>
            </a:pPr>
            <a:r>
              <a:rPr lang="zh-CN" altLang="en-US" sz="3600" dirty="0" smtClean="0">
                <a:solidFill>
                  <a:schemeClr val="accent4">
                    <a:lumMod val="50000"/>
                  </a:schemeClr>
                </a:solidFill>
                <a:latin typeface="+mj-lt"/>
                <a:ea typeface="仿宋" charset="0"/>
              </a:rPr>
              <a:t>4）分区</a:t>
            </a:r>
          </a:p>
          <a:p>
            <a:pPr marL="0" algn="just">
              <a:buNone/>
            </a:pPr>
            <a:r>
              <a:rPr lang="zh-CN" altLang="en-US" sz="3600" dirty="0" smtClean="0">
                <a:solidFill>
                  <a:schemeClr val="accent4">
                    <a:lumMod val="50000"/>
                  </a:schemeClr>
                </a:solidFill>
                <a:latin typeface="+mj-lt"/>
                <a:ea typeface="仿宋" charset="0"/>
              </a:rPr>
              <a:t>相对于将数据存放于同一个节点，NoSQL数据库需要将数据进行分区，将记录分散在多个节点上面。并且通常分区的同时还要做复制。这样既提高了并行性能，又能保证没有单点失效的问题。</a:t>
            </a:r>
          </a:p>
          <a:p>
            <a:pPr marL="0" indent="0" algn="just">
              <a:buNone/>
            </a:pPr>
            <a:r>
              <a:rPr lang="zh-CN" altLang="en-US" sz="3600" dirty="0" smtClean="0">
                <a:solidFill>
                  <a:schemeClr val="accent4">
                    <a:lumMod val="50000"/>
                  </a:schemeClr>
                </a:solidFill>
                <a:latin typeface="+mj-lt"/>
                <a:ea typeface="仿宋" charset="0"/>
              </a:rPr>
              <a:t>5）异步复制</a:t>
            </a:r>
          </a:p>
          <a:p>
            <a:pPr marL="0" algn="just">
              <a:buNone/>
            </a:pPr>
            <a:r>
              <a:rPr lang="zh-CN" altLang="en-US" sz="3600" dirty="0" smtClean="0">
                <a:solidFill>
                  <a:schemeClr val="accent4">
                    <a:lumMod val="50000"/>
                  </a:schemeClr>
                </a:solidFill>
                <a:latin typeface="+mj-lt"/>
                <a:ea typeface="仿宋" charset="0"/>
              </a:rPr>
              <a:t>和RAID（磁盘阵列）存储系统不同的是，NoSQL中的复制，往往是基于日志的异步复制。这样，数据就可以尽快地写入一个节点，而不会被网络传输引起迟延。缺点是并不总是能保证一致性，这样的方式在出现故障的时候，可能会丢失少量的数据。</a:t>
            </a:r>
          </a:p>
          <a:p>
            <a:pPr marL="0" indent="0" algn="just">
              <a:buNone/>
            </a:pPr>
            <a:r>
              <a:rPr lang="zh-CN" altLang="en-US" sz="3600" dirty="0" smtClean="0">
                <a:solidFill>
                  <a:schemeClr val="accent4">
                    <a:lumMod val="50000"/>
                  </a:schemeClr>
                </a:solidFill>
                <a:latin typeface="+mj-lt"/>
                <a:ea typeface="仿宋" charset="0"/>
              </a:rPr>
              <a:t>6）BASE</a:t>
            </a:r>
          </a:p>
          <a:p>
            <a:pPr marL="0" algn="just">
              <a:buNone/>
            </a:pPr>
            <a:r>
              <a:rPr lang="zh-CN" altLang="en-US" sz="3600" dirty="0" smtClean="0">
                <a:solidFill>
                  <a:schemeClr val="accent4">
                    <a:lumMod val="50000"/>
                  </a:schemeClr>
                </a:solidFill>
                <a:latin typeface="+mj-lt"/>
                <a:ea typeface="仿宋" charset="0"/>
              </a:rPr>
              <a:t>相对于事务严格的ACID特性，NoSQL数据库保证的是BASE特性。</a:t>
            </a:r>
            <a:endParaRPr lang="en-US" altLang="zh-CN" sz="3600" dirty="0" smtClean="0">
              <a:solidFill>
                <a:schemeClr val="accent4">
                  <a:lumMod val="50000"/>
                </a:schemeClr>
              </a:solidFill>
              <a:latin typeface="+mj-lt"/>
              <a:ea typeface="仿宋" charset="0"/>
            </a:endParaRPr>
          </a:p>
          <a:p>
            <a:pPr marL="0" algn="just">
              <a:buNone/>
            </a:pPr>
            <a:r>
              <a:rPr lang="zh-CN" altLang="en-US" sz="3600" dirty="0" smtClean="0">
                <a:solidFill>
                  <a:schemeClr val="accent4">
                    <a:lumMod val="50000"/>
                  </a:schemeClr>
                </a:solidFill>
                <a:latin typeface="+mj-lt"/>
                <a:ea typeface="仿宋" charset="0"/>
              </a:rPr>
              <a:t>BASE是最终一致性和软事务。</a:t>
            </a:r>
            <a:endParaRPr lang="zh-CN" altLang="en-US" sz="3600" dirty="0"/>
          </a:p>
          <a:p>
            <a:endParaRPr lang="en-US" altLang="zh-CN" sz="2000" dirty="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2</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lang="en-US" sz="3200" dirty="0" err="1" smtClean="0">
                <a:sym typeface="+mn-ea"/>
              </a:rPr>
              <a:t>NoSQL</a:t>
            </a:r>
            <a:r>
              <a:rPr lang="zh-CN" altLang="en-US" sz="3200" dirty="0" smtClean="0">
                <a:sym typeface="+mn-ea"/>
              </a:rPr>
              <a:t>采用的技术</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7050" y="1124744"/>
            <a:ext cx="11664950" cy="529399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简单数据类型</a:t>
            </a:r>
            <a:r>
              <a:rPr lang="en-US" altLang="zh-CN" sz="2800" dirty="0" smtClean="0">
                <a:sym typeface="+mn-ea"/>
              </a:rPr>
              <a:t>--</a:t>
            </a:r>
            <a:r>
              <a:rPr lang="zh-CN" altLang="en-US" sz="2800" dirty="0" smtClean="0">
                <a:sym typeface="+mn-ea"/>
              </a:rPr>
              <a:t>键值</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系统只需支持单记录级别的原子性</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系统的扩展性</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元数据和应用数据的分离</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弱一致性步开销，用最终一致性和时间一致性来满足用户对数据一致性的要求</a:t>
            </a:r>
          </a:p>
          <a:p>
            <a:pPr marL="457200" indent="-457200" algn="just" defTabSz="967105">
              <a:buClr>
                <a:srgbClr val="FF0000"/>
              </a:buClr>
              <a:buFont typeface="Arial" panose="020B0604020202020204" pitchFamily="34" charset="0"/>
              <a:buChar char="•"/>
            </a:pPr>
            <a:r>
              <a:rPr lang="zh-CN" altLang="en-US" sz="2800" dirty="0" smtClean="0">
                <a:sym typeface="+mn-ea"/>
              </a:rPr>
              <a:t>适应数据增长，并且能灵活适应半结构化数据和稀疏数据集。</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没有声明性查询语言</a:t>
            </a:r>
            <a:r>
              <a:rPr lang="en-US" sz="2800" dirty="0" smtClean="0">
                <a:sym typeface="+mn-ea"/>
              </a:rPr>
              <a:t>, </a:t>
            </a:r>
            <a:r>
              <a:rPr lang="zh-CN" altLang="en-US" sz="2800" dirty="0" smtClean="0">
                <a:sym typeface="+mn-ea"/>
              </a:rPr>
              <a:t>没有预定义的模式</a:t>
            </a:r>
            <a:r>
              <a:rPr lang="en-US" sz="2800" dirty="0" smtClean="0">
                <a:sym typeface="+mn-ea"/>
              </a:rPr>
              <a:t>, </a:t>
            </a:r>
            <a:endParaRPr lang="en-US"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存储方式灵活包括键</a:t>
            </a:r>
            <a:r>
              <a:rPr lang="en-US" sz="2800" dirty="0" smtClean="0">
                <a:sym typeface="+mn-ea"/>
              </a:rPr>
              <a:t>-</a:t>
            </a:r>
            <a:r>
              <a:rPr lang="zh-CN" altLang="en-US" sz="2800" dirty="0" smtClean="0">
                <a:sym typeface="+mn-ea"/>
              </a:rPr>
              <a:t>值对存储、列存储、文档存储、图形存储数据库等， </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最终一致性，非结构化和不可预知的数据， 遵守</a:t>
            </a:r>
            <a:r>
              <a:rPr lang="en-US" sz="2800" dirty="0" smtClean="0">
                <a:sym typeface="+mn-ea"/>
              </a:rPr>
              <a:t>CAP</a:t>
            </a:r>
            <a:r>
              <a:rPr lang="zh-CN" altLang="en-US" sz="2800" dirty="0" smtClean="0">
                <a:sym typeface="+mn-ea"/>
              </a:rPr>
              <a:t>定理， 高性能，高可用性和可伸缩性</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sz="3200" dirty="0" smtClean="0">
                <a:solidFill>
                  <a:srgbClr val="0033CC"/>
                </a:solidFill>
                <a:latin typeface="黑体" panose="02010609060101010101" pitchFamily="49" charset="-122"/>
              </a:rPr>
              <a:t>3</a:t>
            </a:r>
            <a:r>
              <a:rPr lang="zh-CN" altLang="en-US" sz="3200" dirty="0" smtClean="0">
                <a:solidFill>
                  <a:srgbClr val="0033CC"/>
                </a:solidFill>
                <a:latin typeface="黑体" panose="02010609060101010101" pitchFamily="49" charset="-122"/>
              </a:rPr>
              <a:t>、</a:t>
            </a:r>
            <a:r>
              <a:rPr lang="en-US" altLang="zh-CN" sz="3200" dirty="0" err="1" smtClean="0">
                <a:solidFill>
                  <a:srgbClr val="0033CC"/>
                </a:solidFill>
                <a:latin typeface="黑体" panose="02010609060101010101" pitchFamily="49" charset="-122"/>
              </a:rPr>
              <a:t>NoSQL</a:t>
            </a:r>
            <a:r>
              <a:rPr lang="zh-CN" altLang="zh-CN" sz="3200" dirty="0">
                <a:solidFill>
                  <a:srgbClr val="0033CC"/>
                </a:solidFill>
                <a:latin typeface="黑体" panose="02010609060101010101" pitchFamily="49" charset="-122"/>
              </a:rPr>
              <a:t>的特点</a:t>
            </a:r>
          </a:p>
        </p:txBody>
      </p:sp>
      <p:sp>
        <p:nvSpPr>
          <p:cNvPr id="6150" name="Rectangle 6"/>
          <p:cNvSpPr/>
          <p:nvPr/>
        </p:nvSpPr>
        <p:spPr>
          <a:xfrm>
            <a:off x="523875" y="1341438"/>
            <a:ext cx="11664950" cy="270827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优点表现在</a:t>
            </a:r>
            <a:r>
              <a:rPr lang="en-US" sz="2800" dirty="0" smtClean="0">
                <a:sym typeface="+mn-ea"/>
              </a:rPr>
              <a:t>: </a:t>
            </a:r>
            <a:r>
              <a:rPr lang="zh-CN" altLang="en-US" sz="2800" dirty="0" smtClean="0">
                <a:sym typeface="+mn-ea"/>
              </a:rPr>
              <a:t>高可扩展性、分布式计算、低成本、 架构的灵活性，半结构化数据、 没有复杂的关系。</a:t>
            </a: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缺点</a:t>
            </a:r>
            <a:r>
              <a:rPr lang="en-US" sz="2800" dirty="0" smtClean="0">
                <a:sym typeface="+mn-ea"/>
              </a:rPr>
              <a:t>: </a:t>
            </a:r>
            <a:r>
              <a:rPr lang="zh-CN" altLang="en-US" sz="2800" dirty="0" smtClean="0">
                <a:sym typeface="+mn-ea"/>
              </a:rPr>
              <a:t>没有标准化、有限的查询功能（到目前为止）、最终一致不直观等</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sz="3200" dirty="0" smtClean="0">
                <a:solidFill>
                  <a:srgbClr val="0033CC"/>
                </a:solidFill>
                <a:latin typeface="黑体" panose="02010609060101010101" pitchFamily="49" charset="-122"/>
              </a:rPr>
              <a:t>4.</a:t>
            </a:r>
            <a:r>
              <a:rPr lang="en-US" altLang="zh-CN" sz="3200" dirty="0" smtClean="0">
                <a:solidFill>
                  <a:srgbClr val="0033CC"/>
                </a:solidFill>
                <a:latin typeface="黑体" panose="02010609060101010101" pitchFamily="49" charset="-122"/>
              </a:rPr>
              <a:t>NoSQL</a:t>
            </a:r>
            <a:r>
              <a:rPr lang="zh-CN" altLang="zh-CN" sz="3200" dirty="0">
                <a:solidFill>
                  <a:srgbClr val="0033CC"/>
                </a:solidFill>
                <a:latin typeface="黑体" panose="02010609060101010101" pitchFamily="49" charset="-122"/>
              </a:rPr>
              <a:t>的</a:t>
            </a:r>
            <a:r>
              <a:rPr lang="zh-CN" altLang="en-US" sz="3200" dirty="0" smtClean="0">
                <a:sym typeface="+mn-ea"/>
              </a:rPr>
              <a:t>整体框架</a:t>
            </a:r>
            <a:endParaRPr lang="zh-CN" altLang="zh-CN" sz="3200" dirty="0">
              <a:solidFill>
                <a:srgbClr val="0033CC"/>
              </a:solidFill>
              <a:latin typeface="黑体" panose="02010609060101010101" pitchFamily="49" charset="-122"/>
            </a:endParaRPr>
          </a:p>
        </p:txBody>
      </p:sp>
      <p:sp>
        <p:nvSpPr>
          <p:cNvPr id="2" name="Rectangle 1"/>
          <p:cNvSpPr>
            <a:spLocks noChangeArrowheads="1"/>
          </p:cNvSpPr>
          <p:nvPr/>
        </p:nvSpPr>
        <p:spPr bwMode="auto">
          <a:xfrm>
            <a:off x="1063625" y="1295986"/>
            <a:ext cx="9412605" cy="526297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ctr" defTabSz="914400" rtl="0" eaLnBrk="1" fontAlgn="base" latinLnBrk="0" hangingPunct="1">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接口层</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REST</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Thrft</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Map/Reduce  GET/PUT</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语言特定</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API</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子集</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数据逻辑模型层</a:t>
            </a: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Key-value         Column-Family     Document      Graph </a:t>
            </a:r>
          </a:p>
          <a:p>
            <a:pPr marL="0" marR="0" lvl="0" indent="266700" algn="ctr" defTabSz="914400" rtl="0" eaLnBrk="0" fontAlgn="base" latinLnBrk="0" hangingPunct="0">
              <a:lnSpc>
                <a:spcPct val="100000"/>
              </a:lnSpc>
              <a:spcBef>
                <a:spcPct val="0"/>
              </a:spcBef>
              <a:spcAft>
                <a:spcPct val="0"/>
              </a:spcAft>
              <a:buClrTx/>
              <a:buSzTx/>
              <a:buFontTx/>
              <a:buNone/>
            </a:pPr>
            <a:endParaRPr kumimoji="0" lang="en-US" altLang="zh-CN"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数据分布层</a:t>
            </a:r>
          </a:p>
          <a:p>
            <a:pPr marL="0" marR="0" lvl="0" indent="266700" algn="ctr"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CAP</a:t>
            </a: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支持    支持多数据中心      动态部署</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en-US" altLang="zh-CN"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数据持久层</a:t>
            </a: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基于内存   基于硬盘   基于内存和硬盘   定制可插拔</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266700" algn="ctr" defTabSz="914400" rtl="0" eaLnBrk="0" fontAlgn="base" latinLnBrk="0" hangingPunct="0">
              <a:lnSpc>
                <a:spcPct val="100000"/>
              </a:lnSpc>
              <a:spcBef>
                <a:spcPct val="0"/>
              </a:spcBef>
              <a:spcAft>
                <a:spcPct val="0"/>
              </a:spcAft>
              <a:buClrTx/>
              <a:buSzTx/>
              <a:buFontTx/>
              <a:buNone/>
            </a:pP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r>
              <a:rPr kumimoji="0" lang="en-US" altLang="zh-CN"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7-1  </a:t>
            </a:r>
            <a:r>
              <a:rPr kumimoji="0" lang="en-US" altLang="zh-CN" b="1"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NoSQL</a:t>
            </a:r>
            <a:r>
              <a:rPr kumimoji="0" lang="zh-CN" altLang="en-US"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的整体结构</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zoom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200" dirty="0" smtClean="0">
                <a:solidFill>
                  <a:srgbClr val="0033CC"/>
                </a:solidFill>
                <a:latin typeface="+mn-ea"/>
                <a:ea typeface="+mn-ea"/>
              </a:rPr>
              <a:t>十</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lang="en-US" sz="3200" dirty="0" err="1" smtClean="0">
                <a:sym typeface="+mn-ea"/>
              </a:rPr>
              <a:t>NoSQL</a:t>
            </a:r>
            <a:r>
              <a:rPr lang="zh-CN" altLang="en-US" sz="3200" dirty="0" smtClean="0">
                <a:sym typeface="+mn-ea"/>
              </a:rPr>
              <a:t>数据库的存储模型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862830"/>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sym typeface="+mn-ea"/>
              </a:rPr>
              <a:t>列存储数据库，将同一列的数据存储在一起，可以存储结构化和半结构化数据</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sym typeface="+mn-ea"/>
              </a:rPr>
              <a:t>键值存储数据库，存储的数据是有键（</a:t>
            </a:r>
            <a:r>
              <a:rPr lang="en-US" sz="2800" dirty="0" smtClean="0">
                <a:sym typeface="+mn-ea"/>
              </a:rPr>
              <a:t>key</a:t>
            </a:r>
            <a:r>
              <a:rPr lang="zh-CN" altLang="en-US" sz="2800" dirty="0" smtClean="0">
                <a:sym typeface="+mn-ea"/>
              </a:rPr>
              <a:t>）和值（</a:t>
            </a:r>
            <a:r>
              <a:rPr lang="en-US" sz="2800" dirty="0" smtClean="0">
                <a:sym typeface="+mn-ea"/>
              </a:rPr>
              <a:t>value</a:t>
            </a:r>
            <a:r>
              <a:rPr lang="zh-CN" altLang="en-US" sz="2800" dirty="0" smtClean="0">
                <a:sym typeface="+mn-ea"/>
              </a:rPr>
              <a:t>）两部分组成，通过</a:t>
            </a:r>
            <a:r>
              <a:rPr lang="en-US" sz="2800" dirty="0" smtClean="0">
                <a:sym typeface="+mn-ea"/>
              </a:rPr>
              <a:t>key</a:t>
            </a:r>
            <a:r>
              <a:rPr lang="zh-CN" altLang="en-US" sz="2800" dirty="0" smtClean="0">
                <a:sym typeface="+mn-ea"/>
              </a:rPr>
              <a:t>快速查询到其</a:t>
            </a:r>
            <a:r>
              <a:rPr lang="en-US" sz="2800" dirty="0" smtClean="0">
                <a:sym typeface="+mn-ea"/>
              </a:rPr>
              <a:t>value</a:t>
            </a:r>
            <a:r>
              <a:rPr lang="zh-CN" altLang="en-US" sz="2800" dirty="0" smtClean="0">
                <a:sym typeface="+mn-ea"/>
              </a:rPr>
              <a:t>，</a:t>
            </a:r>
            <a:r>
              <a:rPr lang="en-US" sz="2800" dirty="0" smtClean="0">
                <a:sym typeface="+mn-ea"/>
              </a:rPr>
              <a:t>value</a:t>
            </a:r>
            <a:r>
              <a:rPr lang="zh-CN" altLang="en-US" sz="2800" dirty="0" smtClean="0">
                <a:sym typeface="+mn-ea"/>
              </a:rPr>
              <a:t>的格式可以根据具体应用来确定</a:t>
            </a:r>
          </a:p>
          <a:p>
            <a:pPr marL="457200" indent="-457200" defTabSz="967105">
              <a:buClr>
                <a:srgbClr val="FF0000"/>
              </a:buClr>
              <a:buFont typeface="Arial" panose="020B0604020202020204" pitchFamily="34" charset="0"/>
              <a:buChar char="•"/>
            </a:pPr>
            <a:endParaRPr lang="zh-CN" altLang="en-US" sz="2800" dirty="0" smtClean="0"/>
          </a:p>
          <a:p>
            <a:pPr marL="457200" indent="-457200" defTabSz="967105">
              <a:buClr>
                <a:srgbClr val="FF0000"/>
              </a:buClr>
              <a:buFont typeface="Arial" panose="020B0604020202020204" pitchFamily="34" charset="0"/>
              <a:buChar char="•"/>
            </a:pPr>
            <a:r>
              <a:rPr lang="zh-CN" altLang="en-US" sz="2800" dirty="0" smtClean="0">
                <a:sym typeface="+mn-ea"/>
              </a:rPr>
              <a:t>文档存储数据库，存储的内容是文档型的，可以用格式化文件（类似</a:t>
            </a:r>
            <a:r>
              <a:rPr lang="en-US" sz="2800" dirty="0" err="1" smtClean="0">
                <a:sym typeface="+mn-ea"/>
              </a:rPr>
              <a:t>json</a:t>
            </a:r>
            <a:r>
              <a:rPr lang="zh-CN" altLang="en-US" sz="2800" dirty="0" smtClean="0">
                <a:sym typeface="+mn-ea"/>
              </a:rPr>
              <a:t>、</a:t>
            </a:r>
            <a:r>
              <a:rPr lang="en-US" sz="2800" dirty="0" smtClean="0">
                <a:sym typeface="+mn-ea"/>
              </a:rPr>
              <a:t>XML</a:t>
            </a:r>
            <a:r>
              <a:rPr lang="zh-CN" altLang="en-US" sz="2800" dirty="0" smtClean="0">
                <a:sym typeface="+mn-ea"/>
              </a:rPr>
              <a:t>等）的格式存储</a:t>
            </a:r>
          </a:p>
          <a:p>
            <a:pPr marL="457200" indent="-457200" defTabSz="967105">
              <a:buClr>
                <a:srgbClr val="FF0000"/>
              </a:buClr>
              <a:buFont typeface="Arial" panose="020B0604020202020204" pitchFamily="34" charset="0"/>
              <a:buChar char="•"/>
            </a:pPr>
            <a:endParaRPr lang="zh-CN" altLang="en-US" sz="2800" dirty="0" smtClean="0">
              <a:sym typeface="+mn-ea"/>
            </a:endParaRPr>
          </a:p>
          <a:p>
            <a:pPr marL="457200" indent="-457200" defTabSz="967105">
              <a:buClr>
                <a:srgbClr val="FF0000"/>
              </a:buClr>
              <a:buFont typeface="Arial" panose="020B0604020202020204" pitchFamily="34" charset="0"/>
              <a:buChar char="•"/>
            </a:pPr>
            <a:r>
              <a:rPr lang="zh-CN" altLang="en-US" sz="2800" dirty="0" smtClean="0">
                <a:sym typeface="+mn-ea"/>
              </a:rPr>
              <a:t>图存储数据库，数据以有向加权图方式进行存储</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300" b="1" dirty="0" smtClean="0">
                <a:solidFill>
                  <a:schemeClr val="accent4">
                    <a:lumMod val="50000"/>
                  </a:schemeClr>
                </a:solidFill>
              </a:rPr>
              <a:t>NoSQL数据库的四大分类</a:t>
            </a:r>
            <a:r>
              <a:rPr lang="en-US" altLang="zh-CN" sz="3300" b="1" dirty="0" smtClean="0">
                <a:solidFill>
                  <a:schemeClr val="accent4">
                    <a:lumMod val="50000"/>
                  </a:schemeClr>
                </a:solidFill>
              </a:rPr>
              <a:t/>
            </a:r>
            <a:br>
              <a:rPr lang="en-US" altLang="zh-CN" sz="3300" b="1" dirty="0" smtClean="0">
                <a:solidFill>
                  <a:schemeClr val="accent4">
                    <a:lumMod val="50000"/>
                  </a:schemeClr>
                </a:solidFill>
              </a:rPr>
            </a:br>
            <a:r>
              <a:rPr lang="zh-CN" altLang="en-US" sz="3300" dirty="0" smtClean="0">
                <a:solidFill>
                  <a:schemeClr val="accent4">
                    <a:lumMod val="50000"/>
                  </a:schemeClr>
                </a:solidFill>
              </a:rPr>
              <a:t>（按照数据逻辑模型层划分）</a:t>
            </a:r>
          </a:p>
        </p:txBody>
      </p:sp>
      <p:sp>
        <p:nvSpPr>
          <p:cNvPr id="3" name="内容占位符 2"/>
          <p:cNvSpPr>
            <a:spLocks noGrp="1"/>
          </p:cNvSpPr>
          <p:nvPr>
            <p:ph idx="1"/>
          </p:nvPr>
        </p:nvSpPr>
        <p:spPr/>
        <p:txBody>
          <a:bodyPr>
            <a:normAutofit/>
          </a:bodyPr>
          <a:lstStyle/>
          <a:p>
            <a:endParaRPr lang="en-US" altLang="zh-CN" b="1" dirty="0" smtClean="0"/>
          </a:p>
          <a:p>
            <a:pPr marL="0" algn="just">
              <a:buNone/>
            </a:pPr>
            <a:r>
              <a:rPr lang="zh-CN" altLang="en-US" sz="2400" dirty="0" smtClean="0">
                <a:solidFill>
                  <a:schemeClr val="accent4">
                    <a:lumMod val="50000"/>
                  </a:schemeClr>
                </a:solidFill>
                <a:latin typeface="+mj-lt"/>
                <a:ea typeface="仿宋" charset="0"/>
              </a:rPr>
              <a:t>1.键值(Key-Value)存储数据库</a:t>
            </a:r>
          </a:p>
          <a:p>
            <a:pPr marL="0" indent="0" algn="just">
              <a:buNone/>
            </a:pPr>
            <a:endParaRPr lang="zh-CN" altLang="en-US" sz="2400" dirty="0" smtClean="0">
              <a:solidFill>
                <a:schemeClr val="accent4">
                  <a:lumMod val="50000"/>
                </a:schemeClr>
              </a:solidFill>
              <a:latin typeface="+mj-lt"/>
              <a:ea typeface="仿宋" charset="0"/>
            </a:endParaRPr>
          </a:p>
          <a:p>
            <a:pPr marL="0" algn="just">
              <a:buNone/>
            </a:pPr>
            <a:r>
              <a:rPr lang="zh-CN" altLang="en-US" sz="2400" dirty="0" smtClean="0">
                <a:solidFill>
                  <a:schemeClr val="accent4">
                    <a:lumMod val="50000"/>
                  </a:schemeClr>
                </a:solidFill>
                <a:latin typeface="+mj-lt"/>
                <a:ea typeface="仿宋" charset="0"/>
              </a:rPr>
              <a:t>这一类数据库主要会使用到一个哈希表，这个表中有一个特定的键和一个指针指向特定的数据。Key/value模型对于IT系统来说的优势在于简单、易部署。但是如果DBA只对部分值进行查询或更新的时候，Key/value就显得效率低下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一、数据库管理目标与内容</a:t>
            </a:r>
          </a:p>
        </p:txBody>
      </p:sp>
      <p:sp>
        <p:nvSpPr>
          <p:cNvPr id="6150" name="Rectangle 6"/>
          <p:cNvSpPr/>
          <p:nvPr/>
        </p:nvSpPr>
        <p:spPr>
          <a:xfrm>
            <a:off x="389255" y="1381443"/>
            <a:ext cx="11664950" cy="357219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数据类型多样化，数字、字符、文本等，还需要视频、音频、图形、图像、动画、HTML/XML、流数据等更复杂的数据类型</a:t>
            </a: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数据结构需要结构化、半结构化、非结构化等各种结构</a:t>
            </a: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数据存储方式多样化（列式存储、键值存储、图存储、文档存储等）</a:t>
            </a:r>
            <a:endParaRPr lang="en-US" altLang="zh-CN"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sym typeface="+mn-ea"/>
              </a:rPr>
              <a:t>存储位置</a:t>
            </a:r>
            <a:r>
              <a:rPr lang="en-US" altLang="zh-CN" sz="2800" dirty="0">
                <a:latin typeface="黑体" panose="02010609060101010101" pitchFamily="49" charset="-122"/>
                <a:sym typeface="+mn-ea"/>
              </a:rPr>
              <a:t>--</a:t>
            </a:r>
            <a:r>
              <a:rPr lang="zh-CN" altLang="en-US" sz="2800" dirty="0">
                <a:latin typeface="黑体" panose="02010609060101010101" pitchFamily="49" charset="-122"/>
                <a:sym typeface="+mn-ea"/>
              </a:rPr>
              <a:t>分布透明， 存储量</a:t>
            </a:r>
            <a:r>
              <a:rPr lang="en-US" altLang="zh-CN" sz="2800" dirty="0">
                <a:latin typeface="黑体" panose="02010609060101010101" pitchFamily="49" charset="-122"/>
                <a:sym typeface="+mn-ea"/>
              </a:rPr>
              <a:t>--</a:t>
            </a:r>
            <a:r>
              <a:rPr lang="zh-CN" altLang="en-US" sz="2800" dirty="0">
                <a:latin typeface="黑体" panose="02010609060101010101" pitchFamily="49" charset="-122"/>
                <a:sym typeface="+mn-ea"/>
              </a:rPr>
              <a:t>海量</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sym typeface="+mn-ea"/>
              </a:rPr>
              <a:t>查询要求多层次：时空、关联、分析、挖掘等</a:t>
            </a:r>
            <a:endParaRPr lang="zh-CN" altLang="en-US" sz="2800" dirty="0">
              <a:latin typeface="黑体" panose="02010609060101010101" pitchFamily="49" charset="-122"/>
            </a:endParaRPr>
          </a:p>
          <a:p>
            <a:pPr marL="457200" indent="-457200" algn="just" defTabSz="967105">
              <a:buClr>
                <a:srgbClr val="FF0000"/>
              </a:buClr>
              <a:buFont typeface="Arial" panose="020B0604020202020204" pitchFamily="34" charset="0"/>
              <a:buChar char="•"/>
            </a:pPr>
            <a:r>
              <a:rPr lang="zh-CN" altLang="en-US" sz="2800" dirty="0" smtClean="0">
                <a:latin typeface="黑体" panose="02010609060101010101" pitchFamily="49" charset="-122"/>
                <a:sym typeface="+mn-ea"/>
              </a:rPr>
              <a:t>操作需求多样化：各种</a:t>
            </a:r>
            <a:r>
              <a:rPr lang="zh-CN" altLang="en-US" sz="2800" dirty="0">
                <a:latin typeface="黑体" panose="02010609060101010101" pitchFamily="49" charset="-122"/>
                <a:sym typeface="+mn-ea"/>
              </a:rPr>
              <a:t>数据统计分析、分类、聚类、预测、离群点发现</a:t>
            </a:r>
            <a:r>
              <a:rPr lang="zh-CN" altLang="en-US" sz="2800" dirty="0" smtClean="0">
                <a:latin typeface="黑体" panose="02010609060101010101" pitchFamily="49" charset="-122"/>
                <a:sym typeface="+mn-ea"/>
              </a:rPr>
              <a:t>等多种操作或自定义操作</a:t>
            </a:r>
            <a:endParaRPr lang="zh-CN" altLang="en-US" sz="2800" dirty="0">
              <a:latin typeface="黑体" panose="02010609060101010101" pitchFamily="49" charset="-122"/>
            </a:endParaRPr>
          </a:p>
        </p:txBody>
      </p:sp>
      <p:sp>
        <p:nvSpPr>
          <p:cNvPr id="4" name="TextBox 3"/>
          <p:cNvSpPr txBox="1"/>
          <p:nvPr/>
        </p:nvSpPr>
        <p:spPr>
          <a:xfrm>
            <a:off x="1559496" y="5373216"/>
            <a:ext cx="7920880" cy="523220"/>
          </a:xfrm>
          <a:prstGeom prst="rect">
            <a:avLst/>
          </a:prstGeom>
          <a:noFill/>
        </p:spPr>
        <p:txBody>
          <a:bodyPr wrap="square" rtlCol="0">
            <a:spAutoFit/>
          </a:bodyPr>
          <a:lstStyle/>
          <a:p>
            <a:r>
              <a:rPr lang="zh-CN" altLang="en-US" sz="2800" dirty="0" smtClean="0">
                <a:solidFill>
                  <a:srgbClr val="FF0000"/>
                </a:solidFill>
                <a:latin typeface="华文行楷" pitchFamily="2" charset="-122"/>
                <a:ea typeface="华文行楷" pitchFamily="2" charset="-122"/>
              </a:rPr>
              <a:t>数据库的发展必须满足不断发展的新的领域需求</a:t>
            </a:r>
            <a:endParaRPr lang="zh-CN" altLang="en-US" sz="2800" dirty="0">
              <a:solidFill>
                <a:srgbClr val="FF0000"/>
              </a:solidFill>
              <a:latin typeface="华文行楷" pitchFamily="2" charset="-122"/>
              <a:ea typeface="华文行楷"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3147" y="764223"/>
            <a:ext cx="11055351" cy="5192712"/>
          </a:xfrm>
        </p:spPr>
        <p:txBody>
          <a:bodyPr>
            <a:normAutofit/>
          </a:bodyPr>
          <a:lstStyle/>
          <a:p>
            <a:pPr marL="0" indent="0">
              <a:buNone/>
            </a:pPr>
            <a:r>
              <a:rPr lang="zh-CN" altLang="en-US" dirty="0" smtClean="0">
                <a:solidFill>
                  <a:schemeClr val="accent4">
                    <a:lumMod val="50000"/>
                  </a:schemeClr>
                </a:solidFill>
                <a:latin typeface="+mj-lt"/>
                <a:ea typeface="仿宋" charset="0"/>
              </a:rPr>
              <a:t>2.列存储数据库</a:t>
            </a:r>
          </a:p>
          <a:p>
            <a:pPr marL="0" indent="0">
              <a:buNone/>
            </a:pPr>
            <a:r>
              <a:rPr lang="zh-CN" altLang="en-US" dirty="0" smtClean="0">
                <a:solidFill>
                  <a:schemeClr val="accent4">
                    <a:lumMod val="50000"/>
                  </a:schemeClr>
                </a:solidFill>
                <a:latin typeface="+mj-lt"/>
                <a:ea typeface="仿宋" charset="0"/>
              </a:rPr>
              <a:t>这部分数据库通常是用来应对分布式存储的海量数据。键仍然存在，但是它们的特点是指向了多个列。这些列是由列家族来安排的。</a:t>
            </a:r>
          </a:p>
          <a:p>
            <a:pPr marL="0" indent="0">
              <a:buNone/>
            </a:pPr>
            <a:endParaRPr lang="zh-CN" altLang="en-US" dirty="0" smtClean="0">
              <a:solidFill>
                <a:schemeClr val="accent4">
                  <a:lumMod val="50000"/>
                </a:schemeClr>
              </a:solidFill>
              <a:latin typeface="+mj-lt"/>
              <a:ea typeface="仿宋" charset="0"/>
            </a:endParaRPr>
          </a:p>
          <a:p>
            <a:pPr marL="0" indent="0">
              <a:buNone/>
            </a:pPr>
            <a:r>
              <a:rPr lang="zh-CN" altLang="en-US" dirty="0" smtClean="0">
                <a:solidFill>
                  <a:schemeClr val="accent4">
                    <a:lumMod val="50000"/>
                  </a:schemeClr>
                </a:solidFill>
                <a:latin typeface="+mj-lt"/>
                <a:ea typeface="仿宋" charset="0"/>
              </a:rPr>
              <a:t>3.文档型数据库</a:t>
            </a:r>
          </a:p>
          <a:p>
            <a:pPr marL="0" indent="0">
              <a:buNone/>
            </a:pPr>
            <a:r>
              <a:rPr lang="zh-CN" altLang="en-US" dirty="0" smtClean="0">
                <a:solidFill>
                  <a:schemeClr val="accent4">
                    <a:lumMod val="50000"/>
                  </a:schemeClr>
                </a:solidFill>
                <a:latin typeface="+mj-lt"/>
                <a:ea typeface="仿宋" charset="0"/>
              </a:rPr>
              <a:t>文档型数据库的灵感是来自于Lotus Notes办公软件的，而且它同第一种键值存储相类似。该类型的数据模型是版本化的文档，半结构化的文档以特定的格式存储。文档型数据库可 以看作是键值数据库的升级版，允许之间嵌套键值。而且文档型数据库比键值数据库的查询效率更高。</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147" y="759461"/>
            <a:ext cx="11055773" cy="5053965"/>
          </a:xfrm>
        </p:spPr>
        <p:txBody>
          <a:bodyPr/>
          <a:lstStyle/>
          <a:p>
            <a:pPr marL="0" indent="0">
              <a:buNone/>
            </a:pPr>
            <a:r>
              <a:rPr lang="zh-CN" altLang="en-US" sz="2400" dirty="0" smtClean="0">
                <a:solidFill>
                  <a:schemeClr val="accent4">
                    <a:lumMod val="50000"/>
                  </a:schemeClr>
                </a:solidFill>
                <a:latin typeface="+mj-lt"/>
                <a:ea typeface="仿宋" charset="0"/>
              </a:rPr>
              <a:t>4.图形(Graph)数据库</a:t>
            </a:r>
          </a:p>
          <a:p>
            <a:pPr marL="0" indent="0">
              <a:buNone/>
            </a:pPr>
            <a:endParaRPr lang="zh-CN" altLang="en-US" sz="2400" dirty="0" smtClean="0">
              <a:solidFill>
                <a:schemeClr val="accent4">
                  <a:lumMod val="50000"/>
                </a:schemeClr>
              </a:solidFill>
              <a:latin typeface="+mj-lt"/>
              <a:ea typeface="仿宋" charset="0"/>
            </a:endParaRPr>
          </a:p>
          <a:p>
            <a:pPr marL="0" indent="0">
              <a:buNone/>
            </a:pPr>
            <a:r>
              <a:rPr lang="zh-CN" altLang="en-US" sz="2400" dirty="0" smtClean="0">
                <a:solidFill>
                  <a:schemeClr val="accent4">
                    <a:lumMod val="50000"/>
                  </a:schemeClr>
                </a:solidFill>
                <a:latin typeface="+mj-lt"/>
                <a:ea typeface="仿宋" charset="0"/>
              </a:rPr>
              <a:t>图形结构的数据库同其他行列以及刚性结构的SQL数据库不同，它是使用灵活的图形模型，并且能够扩展到多个服务器上。NoSQL数据库没有标准的查询语言(SQL)，因此进行数据库查询需要制定数据模型。许多NoSQL数据库都有REST式的数据接口或者查询API。</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nvPr>
        </p:nvGraphicFramePr>
        <p:xfrm>
          <a:off x="47414" y="1124586"/>
          <a:ext cx="12072620" cy="5776595"/>
        </p:xfrm>
        <a:graphic>
          <a:graphicData uri="http://schemas.openxmlformats.org/drawingml/2006/table">
            <a:tbl>
              <a:tblPr firstRow="1" bandRow="1">
                <a:tableStyleId>{5C22544A-7EE6-4342-B048-85BDC9FD1C3A}</a:tableStyleId>
              </a:tblPr>
              <a:tblGrid>
                <a:gridCol w="1761067"/>
                <a:gridCol w="1733973"/>
                <a:gridCol w="2189480"/>
                <a:gridCol w="1766993"/>
                <a:gridCol w="2362200"/>
                <a:gridCol w="2258907"/>
              </a:tblGrid>
              <a:tr h="652780">
                <a:tc>
                  <a:txBody>
                    <a:bodyPr/>
                    <a:lstStyle/>
                    <a:p>
                      <a:r>
                        <a:rPr lang="zh-CN" altLang="en-US" b="1" dirty="0" smtClean="0">
                          <a:effectLst/>
                          <a:latin typeface="华文楷体" charset="0"/>
                          <a:ea typeface="华文楷体" charset="0"/>
                        </a:rPr>
                        <a:t>分类</a:t>
                      </a:r>
                    </a:p>
                  </a:txBody>
                  <a:tcPr marL="121920" marR="121920">
                    <a:solidFill>
                      <a:srgbClr val="92D050"/>
                    </a:solidFill>
                  </a:tcPr>
                </a:tc>
                <a:tc>
                  <a:txBody>
                    <a:bodyPr/>
                    <a:lstStyle/>
                    <a:p>
                      <a:r>
                        <a:rPr lang="en-US" altLang="zh-CN" b="1" dirty="0" smtClean="0">
                          <a:effectLst/>
                          <a:latin typeface="华文楷体" charset="0"/>
                          <a:ea typeface="华文楷体" charset="0"/>
                        </a:rPr>
                        <a:t>Examples</a:t>
                      </a:r>
                      <a:r>
                        <a:rPr lang="zh-CN" altLang="en-US" b="1" dirty="0" smtClean="0">
                          <a:effectLst/>
                          <a:latin typeface="华文楷体" charset="0"/>
                          <a:ea typeface="华文楷体" charset="0"/>
                        </a:rPr>
                        <a:t>举例</a:t>
                      </a:r>
                      <a:endParaRPr lang="zh-CN" altLang="en-US" dirty="0">
                        <a:latin typeface="华文楷体" charset="0"/>
                        <a:ea typeface="华文楷体" charset="0"/>
                      </a:endParaRPr>
                    </a:p>
                  </a:txBody>
                  <a:tcPr marL="121920" marR="121920">
                    <a:solidFill>
                      <a:srgbClr val="92D050"/>
                    </a:solidFill>
                  </a:tcPr>
                </a:tc>
                <a:tc>
                  <a:txBody>
                    <a:bodyPr/>
                    <a:lstStyle/>
                    <a:p>
                      <a:r>
                        <a:rPr lang="zh-CN" altLang="en-US" dirty="0" smtClean="0">
                          <a:effectLst/>
                          <a:latin typeface="华文楷体" charset="0"/>
                          <a:ea typeface="华文楷体" charset="0"/>
                        </a:rPr>
                        <a:t>典型应用场景</a:t>
                      </a:r>
                    </a:p>
                  </a:txBody>
                  <a:tcPr marL="121920" marR="121920">
                    <a:solidFill>
                      <a:srgbClr val="92D050"/>
                    </a:solidFill>
                  </a:tcPr>
                </a:tc>
                <a:tc>
                  <a:txBody>
                    <a:bodyPr/>
                    <a:lstStyle/>
                    <a:p>
                      <a:r>
                        <a:rPr lang="zh-CN" altLang="en-US" dirty="0" smtClean="0">
                          <a:effectLst/>
                          <a:latin typeface="华文楷体" charset="0"/>
                          <a:ea typeface="华文楷体" charset="0"/>
                        </a:rPr>
                        <a:t>数据模型</a:t>
                      </a:r>
                    </a:p>
                  </a:txBody>
                  <a:tcPr marL="121920" marR="121920">
                    <a:solidFill>
                      <a:srgbClr val="92D050"/>
                    </a:solidFill>
                  </a:tcPr>
                </a:tc>
                <a:tc>
                  <a:txBody>
                    <a:bodyPr/>
                    <a:lstStyle/>
                    <a:p>
                      <a:r>
                        <a:rPr lang="zh-CN" altLang="en-US" dirty="0" smtClean="0">
                          <a:latin typeface="华文楷体" charset="0"/>
                          <a:ea typeface="华文楷体" charset="0"/>
                        </a:rPr>
                        <a:t>优点</a:t>
                      </a:r>
                    </a:p>
                  </a:txBody>
                  <a:tcPr marL="121920" marR="121920">
                    <a:solidFill>
                      <a:srgbClr val="92D050"/>
                    </a:solidFill>
                  </a:tcPr>
                </a:tc>
                <a:tc>
                  <a:txBody>
                    <a:bodyPr/>
                    <a:lstStyle/>
                    <a:p>
                      <a:r>
                        <a:rPr lang="zh-CN" altLang="en-US" dirty="0" smtClean="0">
                          <a:latin typeface="华文楷体" charset="0"/>
                          <a:ea typeface="华文楷体" charset="0"/>
                        </a:rPr>
                        <a:t>缺点</a:t>
                      </a:r>
                    </a:p>
                  </a:txBody>
                  <a:tcPr marL="121920" marR="121920">
                    <a:solidFill>
                      <a:srgbClr val="92D050"/>
                    </a:solidFill>
                  </a:tcPr>
                </a:tc>
              </a:tr>
              <a:tr h="1398905">
                <a:tc>
                  <a:txBody>
                    <a:bodyPr/>
                    <a:lstStyle/>
                    <a:p>
                      <a:r>
                        <a:rPr lang="zh-CN" altLang="en-US" sz="1600" b="0" dirty="0" smtClean="0">
                          <a:effectLst/>
                          <a:latin typeface="华文楷体" charset="0"/>
                          <a:ea typeface="华文楷体" charset="0"/>
                        </a:rPr>
                        <a:t>键值</a:t>
                      </a:r>
                      <a:endParaRPr lang="en-US" altLang="zh-CN" sz="1600" b="0" dirty="0" smtClean="0">
                        <a:effectLst/>
                        <a:latin typeface="华文楷体" charset="0"/>
                        <a:ea typeface="华文楷体" charset="0"/>
                      </a:endParaRPr>
                    </a:p>
                    <a:p>
                      <a:endParaRPr lang="en-US" altLang="zh-CN" sz="1600" b="0" dirty="0" smtClean="0">
                        <a:effectLst/>
                        <a:latin typeface="华文楷体" charset="0"/>
                        <a:ea typeface="华文楷体" charset="0"/>
                      </a:endParaRPr>
                    </a:p>
                    <a:p>
                      <a:r>
                        <a:rPr lang="zh-CN" altLang="en-US" sz="1600" b="0" dirty="0" smtClean="0">
                          <a:effectLst/>
                          <a:latin typeface="华文楷体" charset="0"/>
                          <a:ea typeface="华文楷体" charset="0"/>
                        </a:rPr>
                        <a:t>（</a:t>
                      </a:r>
                      <a:r>
                        <a:rPr lang="en-US" altLang="zh-CN" sz="1600" b="0" dirty="0" smtClean="0">
                          <a:effectLst/>
                          <a:latin typeface="华文楷体" charset="0"/>
                          <a:ea typeface="华文楷体" charset="0"/>
                        </a:rPr>
                        <a:t>key-value</a:t>
                      </a:r>
                      <a:r>
                        <a:rPr lang="zh-CN" altLang="en-US" sz="1600" b="0" dirty="0" smtClean="0">
                          <a:effectLst/>
                          <a:latin typeface="华文楷体" charset="0"/>
                          <a:ea typeface="华文楷体" charset="0"/>
                        </a:rPr>
                        <a:t>）</a:t>
                      </a:r>
                    </a:p>
                  </a:txBody>
                  <a:tcPr marL="121920" marR="121920">
                    <a:solidFill>
                      <a:srgbClr val="E2FF8C"/>
                    </a:solidFill>
                  </a:tcPr>
                </a:tc>
                <a:tc>
                  <a:txBody>
                    <a:bodyPr/>
                    <a:lstStyle/>
                    <a:p>
                      <a:r>
                        <a:rPr lang="en-US" altLang="zh-CN" sz="1400" dirty="0" smtClean="0">
                          <a:effectLst/>
                          <a:latin typeface="仿宋" charset="0"/>
                          <a:ea typeface="仿宋" charset="0"/>
                        </a:rPr>
                        <a:t>Tokyo Cabinet/Tyrant, </a:t>
                      </a:r>
                      <a:r>
                        <a:rPr lang="en-US" altLang="zh-CN" sz="1400" dirty="0" err="1" smtClean="0">
                          <a:effectLst/>
                          <a:latin typeface="仿宋" charset="0"/>
                          <a:ea typeface="仿宋" charset="0"/>
                        </a:rPr>
                        <a:t>Redis</a:t>
                      </a:r>
                      <a:r>
                        <a:rPr lang="en-US" altLang="zh-CN" sz="1400" dirty="0" smtClean="0">
                          <a:effectLst/>
                          <a:latin typeface="仿宋" charset="0"/>
                          <a:ea typeface="仿宋" charset="0"/>
                        </a:rPr>
                        <a:t>, </a:t>
                      </a:r>
                      <a:r>
                        <a:rPr lang="en-US" altLang="zh-CN" sz="1400" dirty="0" err="1" smtClean="0">
                          <a:effectLst/>
                          <a:latin typeface="仿宋" charset="0"/>
                          <a:ea typeface="仿宋" charset="0"/>
                        </a:rPr>
                        <a:t>Voldemort</a:t>
                      </a:r>
                      <a:r>
                        <a:rPr lang="en-US" altLang="zh-CN" sz="1400" dirty="0" smtClean="0">
                          <a:effectLst/>
                          <a:latin typeface="仿宋" charset="0"/>
                          <a:ea typeface="仿宋" charset="0"/>
                        </a:rPr>
                        <a:t>, Oracle BDB</a:t>
                      </a:r>
                      <a:endParaRPr lang="zh-CN" altLang="en-US" sz="1400" dirty="0">
                        <a:latin typeface="仿宋" charset="0"/>
                        <a:ea typeface="仿宋" charset="0"/>
                      </a:endParaRPr>
                    </a:p>
                  </a:txBody>
                  <a:tcPr marL="121920" marR="121920">
                    <a:solidFill>
                      <a:srgbClr val="E2FF8C"/>
                    </a:solidFill>
                  </a:tcPr>
                </a:tc>
                <a:tc>
                  <a:txBody>
                    <a:bodyPr/>
                    <a:lstStyle/>
                    <a:p>
                      <a:r>
                        <a:rPr lang="zh-CN" altLang="en-US" sz="1400" dirty="0" smtClean="0">
                          <a:latin typeface="仿宋" charset="0"/>
                          <a:ea typeface="仿宋" charset="0"/>
                        </a:rPr>
                        <a:t>内容缓存，主要用于处理大量数据的高访问负载，也用于一些日志系统等等</a:t>
                      </a:r>
                    </a:p>
                  </a:txBody>
                  <a:tcPr marL="121920" marR="121920">
                    <a:solidFill>
                      <a:srgbClr val="E2FF8C"/>
                    </a:solidFill>
                  </a:tcPr>
                </a:tc>
                <a:tc>
                  <a:txBody>
                    <a:bodyPr/>
                    <a:lstStyle/>
                    <a:p>
                      <a:r>
                        <a:rPr lang="en-US" altLang="zh-CN" sz="1400" dirty="0" smtClean="0">
                          <a:effectLst/>
                          <a:latin typeface="仿宋" charset="0"/>
                          <a:ea typeface="仿宋" charset="0"/>
                        </a:rPr>
                        <a:t>Key </a:t>
                      </a:r>
                      <a:r>
                        <a:rPr lang="zh-CN" altLang="en-US" sz="1400" dirty="0" smtClean="0">
                          <a:effectLst/>
                          <a:latin typeface="仿宋" charset="0"/>
                          <a:ea typeface="仿宋" charset="0"/>
                        </a:rPr>
                        <a:t>指向 </a:t>
                      </a:r>
                      <a:r>
                        <a:rPr lang="en-US" altLang="zh-CN" sz="1400" dirty="0" smtClean="0">
                          <a:effectLst/>
                          <a:latin typeface="仿宋" charset="0"/>
                          <a:ea typeface="仿宋" charset="0"/>
                        </a:rPr>
                        <a:t>Value </a:t>
                      </a:r>
                      <a:r>
                        <a:rPr lang="zh-CN" altLang="en-US" sz="1400" dirty="0" smtClean="0">
                          <a:effectLst/>
                          <a:latin typeface="仿宋" charset="0"/>
                          <a:ea typeface="仿宋" charset="0"/>
                        </a:rPr>
                        <a:t>的键值对，通常用</a:t>
                      </a:r>
                      <a:r>
                        <a:rPr lang="en-US" altLang="zh-CN" sz="1400" dirty="0" smtClean="0">
                          <a:effectLst/>
                          <a:latin typeface="仿宋" charset="0"/>
                          <a:ea typeface="仿宋" charset="0"/>
                        </a:rPr>
                        <a:t>hash table</a:t>
                      </a:r>
                      <a:r>
                        <a:rPr lang="zh-CN" altLang="en-US" sz="1400" dirty="0" smtClean="0">
                          <a:effectLst/>
                          <a:latin typeface="仿宋" charset="0"/>
                          <a:ea typeface="仿宋" charset="0"/>
                        </a:rPr>
                        <a:t>来实现</a:t>
                      </a:r>
                      <a:endParaRPr lang="zh-CN" altLang="en-US" sz="1400" dirty="0">
                        <a:latin typeface="仿宋" charset="0"/>
                        <a:ea typeface="仿宋" charset="0"/>
                      </a:endParaRPr>
                    </a:p>
                  </a:txBody>
                  <a:tcPr marL="121920" marR="121920">
                    <a:solidFill>
                      <a:srgbClr val="E2FF8C"/>
                    </a:solidFill>
                  </a:tcPr>
                </a:tc>
                <a:tc>
                  <a:txBody>
                    <a:bodyPr/>
                    <a:lstStyle/>
                    <a:p>
                      <a:r>
                        <a:rPr lang="zh-CN" altLang="en-US" sz="1400" dirty="0" smtClean="0">
                          <a:effectLst/>
                          <a:latin typeface="仿宋" charset="0"/>
                          <a:ea typeface="仿宋" charset="0"/>
                        </a:rPr>
                        <a:t>查找速度快</a:t>
                      </a:r>
                    </a:p>
                  </a:txBody>
                  <a:tcPr marL="121920" marR="121920">
                    <a:solidFill>
                      <a:srgbClr val="E2FF8C"/>
                    </a:solidFill>
                  </a:tcPr>
                </a:tc>
                <a:tc>
                  <a:txBody>
                    <a:bodyPr/>
                    <a:lstStyle/>
                    <a:p>
                      <a:r>
                        <a:rPr lang="zh-CN" altLang="en-US" sz="1400" dirty="0" smtClean="0">
                          <a:effectLst/>
                          <a:latin typeface="仿宋" charset="0"/>
                          <a:ea typeface="仿宋" charset="0"/>
                        </a:rPr>
                        <a:t>数据无结构化，通常只被当作字符串或者二进制数据</a:t>
                      </a:r>
                    </a:p>
                  </a:txBody>
                  <a:tcPr marL="121920" marR="121920">
                    <a:solidFill>
                      <a:srgbClr val="E2FF8C"/>
                    </a:solidFill>
                  </a:tcPr>
                </a:tc>
              </a:tr>
              <a:tr h="908050">
                <a:tc>
                  <a:txBody>
                    <a:bodyPr/>
                    <a:lstStyle/>
                    <a:p>
                      <a:r>
                        <a:rPr lang="zh-CN" altLang="en-US" sz="1600" b="0" dirty="0" smtClean="0">
                          <a:effectLst/>
                          <a:latin typeface="华文楷体" charset="0"/>
                          <a:ea typeface="华文楷体" charset="0"/>
                        </a:rPr>
                        <a:t>列存储数据库</a:t>
                      </a:r>
                    </a:p>
                  </a:txBody>
                  <a:tcPr marL="121920" marR="121920">
                    <a:solidFill>
                      <a:srgbClr val="E2FF8C"/>
                    </a:solidFill>
                  </a:tcPr>
                </a:tc>
                <a:tc>
                  <a:txBody>
                    <a:bodyPr/>
                    <a:lstStyle/>
                    <a:p>
                      <a:r>
                        <a:rPr lang="en-US" altLang="zh-CN" sz="1400" dirty="0" smtClean="0">
                          <a:effectLst/>
                          <a:latin typeface="仿宋" charset="0"/>
                          <a:ea typeface="仿宋" charset="0"/>
                        </a:rPr>
                        <a:t>Cassandra, </a:t>
                      </a:r>
                      <a:r>
                        <a:rPr lang="en-US" altLang="zh-CN" sz="1400" dirty="0" err="1" smtClean="0">
                          <a:effectLst/>
                          <a:latin typeface="仿宋" charset="0"/>
                          <a:ea typeface="仿宋" charset="0"/>
                        </a:rPr>
                        <a:t>HBase</a:t>
                      </a:r>
                      <a:r>
                        <a:rPr lang="en-US" altLang="zh-CN" sz="1400" dirty="0" smtClean="0">
                          <a:effectLst/>
                          <a:latin typeface="仿宋" charset="0"/>
                          <a:ea typeface="仿宋" charset="0"/>
                        </a:rPr>
                        <a:t>, </a:t>
                      </a:r>
                      <a:r>
                        <a:rPr lang="en-US" altLang="zh-CN" sz="1400" dirty="0" err="1" smtClean="0">
                          <a:effectLst/>
                          <a:latin typeface="仿宋" charset="0"/>
                          <a:ea typeface="仿宋" charset="0"/>
                        </a:rPr>
                        <a:t>Riak</a:t>
                      </a:r>
                      <a:endParaRPr lang="zh-CN" altLang="en-US" sz="1400" dirty="0">
                        <a:latin typeface="仿宋" charset="0"/>
                        <a:ea typeface="仿宋" charset="0"/>
                      </a:endParaRPr>
                    </a:p>
                  </a:txBody>
                  <a:tcPr marL="121920" marR="121920">
                    <a:solidFill>
                      <a:srgbClr val="E2FF8C"/>
                    </a:solidFill>
                  </a:tcPr>
                </a:tc>
                <a:tc>
                  <a:txBody>
                    <a:bodyPr/>
                    <a:lstStyle/>
                    <a:p>
                      <a:r>
                        <a:rPr lang="zh-CN" altLang="en-US" sz="1400" dirty="0" smtClean="0">
                          <a:effectLst/>
                          <a:latin typeface="仿宋" charset="0"/>
                          <a:ea typeface="仿宋" charset="0"/>
                        </a:rPr>
                        <a:t>分布式的文件系统</a:t>
                      </a:r>
                    </a:p>
                  </a:txBody>
                  <a:tcPr marL="121920" marR="121920">
                    <a:solidFill>
                      <a:srgbClr val="E2FF8C"/>
                    </a:solidFill>
                  </a:tcPr>
                </a:tc>
                <a:tc>
                  <a:txBody>
                    <a:bodyPr/>
                    <a:lstStyle/>
                    <a:p>
                      <a:r>
                        <a:rPr lang="zh-CN" altLang="en-US" sz="1400" dirty="0" smtClean="0">
                          <a:effectLst/>
                          <a:latin typeface="仿宋" charset="0"/>
                          <a:ea typeface="仿宋" charset="0"/>
                        </a:rPr>
                        <a:t>以列簇式存储，将同一列数据存在一起</a:t>
                      </a:r>
                    </a:p>
                  </a:txBody>
                  <a:tcPr marL="121920" marR="121920">
                    <a:solidFill>
                      <a:srgbClr val="E2FF8C"/>
                    </a:solidFill>
                  </a:tcPr>
                </a:tc>
                <a:tc>
                  <a:txBody>
                    <a:bodyPr/>
                    <a:lstStyle/>
                    <a:p>
                      <a:r>
                        <a:rPr lang="zh-CN" altLang="en-US" sz="1400" dirty="0" smtClean="0">
                          <a:effectLst/>
                          <a:latin typeface="仿宋" charset="0"/>
                          <a:ea typeface="仿宋" charset="0"/>
                        </a:rPr>
                        <a:t>查找速度快，可扩展性强，更容易进行分布式扩展</a:t>
                      </a:r>
                    </a:p>
                  </a:txBody>
                  <a:tcPr marL="121920" marR="121920">
                    <a:solidFill>
                      <a:srgbClr val="E2FF8C"/>
                    </a:solidFill>
                  </a:tcPr>
                </a:tc>
                <a:tc>
                  <a:txBody>
                    <a:bodyPr/>
                    <a:lstStyle/>
                    <a:p>
                      <a:r>
                        <a:rPr lang="zh-CN" altLang="en-US" dirty="0" smtClean="0">
                          <a:effectLst/>
                          <a:latin typeface="仿宋" charset="0"/>
                          <a:ea typeface="仿宋" charset="0"/>
                        </a:rPr>
                        <a:t>功能相对局限</a:t>
                      </a:r>
                    </a:p>
                  </a:txBody>
                  <a:tcPr marL="121920" marR="121920">
                    <a:solidFill>
                      <a:srgbClr val="E2FF8C"/>
                    </a:solidFill>
                  </a:tcPr>
                </a:tc>
              </a:tr>
              <a:tr h="1417955">
                <a:tc>
                  <a:txBody>
                    <a:bodyPr/>
                    <a:lstStyle/>
                    <a:p>
                      <a:r>
                        <a:rPr lang="zh-CN" altLang="en-US" sz="1600" b="0" dirty="0" smtClean="0">
                          <a:effectLst/>
                          <a:latin typeface="华文楷体" charset="0"/>
                          <a:ea typeface="华文楷体" charset="0"/>
                        </a:rPr>
                        <a:t>文档型数据库</a:t>
                      </a:r>
                    </a:p>
                  </a:txBody>
                  <a:tcPr marL="121920" marR="121920">
                    <a:solidFill>
                      <a:srgbClr val="E2FF8C"/>
                    </a:solidFill>
                  </a:tcPr>
                </a:tc>
                <a:tc>
                  <a:txBody>
                    <a:bodyPr/>
                    <a:lstStyle/>
                    <a:p>
                      <a:r>
                        <a:rPr lang="en-US" altLang="zh-CN" sz="1400" dirty="0" err="1" smtClean="0">
                          <a:effectLst/>
                          <a:latin typeface="仿宋" charset="0"/>
                          <a:ea typeface="仿宋" charset="0"/>
                        </a:rPr>
                        <a:t>CouchDB</a:t>
                      </a:r>
                      <a:r>
                        <a:rPr lang="en-US" altLang="zh-CN" sz="1400" dirty="0" smtClean="0">
                          <a:effectLst/>
                          <a:latin typeface="仿宋" charset="0"/>
                          <a:ea typeface="仿宋" charset="0"/>
                        </a:rPr>
                        <a:t>, </a:t>
                      </a:r>
                      <a:r>
                        <a:rPr lang="en-US" altLang="zh-CN" sz="1400" dirty="0" err="1" smtClean="0">
                          <a:effectLst/>
                          <a:latin typeface="仿宋" charset="0"/>
                          <a:ea typeface="仿宋" charset="0"/>
                        </a:rPr>
                        <a:t>MongoDb</a:t>
                      </a:r>
                      <a:endParaRPr lang="zh-CN" altLang="en-US" sz="1400" dirty="0">
                        <a:latin typeface="仿宋" charset="0"/>
                        <a:ea typeface="仿宋" charset="0"/>
                      </a:endParaRPr>
                    </a:p>
                  </a:txBody>
                  <a:tcPr marL="121920" marR="121920">
                    <a:solidFill>
                      <a:srgbClr val="E2FF8C"/>
                    </a:solidFill>
                  </a:tcPr>
                </a:tc>
                <a:tc>
                  <a:txBody>
                    <a:bodyPr/>
                    <a:lstStyle/>
                    <a:p>
                      <a:r>
                        <a:rPr lang="zh-CN" altLang="en-US" sz="1400" dirty="0" smtClean="0">
                          <a:effectLst/>
                          <a:latin typeface="仿宋" charset="0"/>
                          <a:ea typeface="仿宋" charset="0"/>
                        </a:rPr>
                        <a:t>与</a:t>
                      </a:r>
                      <a:r>
                        <a:rPr lang="en-US" altLang="zh-CN" sz="1400" dirty="0" smtClean="0">
                          <a:effectLst/>
                          <a:latin typeface="仿宋" charset="0"/>
                          <a:ea typeface="仿宋" charset="0"/>
                        </a:rPr>
                        <a:t>Key-Value</a:t>
                      </a:r>
                      <a:r>
                        <a:rPr lang="zh-CN" altLang="en-US" sz="1400" dirty="0" smtClean="0">
                          <a:effectLst/>
                          <a:latin typeface="仿宋" charset="0"/>
                          <a:ea typeface="仿宋" charset="0"/>
                        </a:rPr>
                        <a:t>类似，</a:t>
                      </a:r>
                      <a:r>
                        <a:rPr lang="en-US" altLang="zh-CN" sz="1400" dirty="0" smtClean="0">
                          <a:effectLst/>
                          <a:latin typeface="仿宋" charset="0"/>
                          <a:ea typeface="仿宋" charset="0"/>
                        </a:rPr>
                        <a:t>Value</a:t>
                      </a:r>
                      <a:r>
                        <a:rPr lang="zh-CN" altLang="en-US" sz="1400" dirty="0" smtClean="0">
                          <a:effectLst/>
                          <a:latin typeface="仿宋" charset="0"/>
                          <a:ea typeface="仿宋" charset="0"/>
                        </a:rPr>
                        <a:t>是结构化的，不同的是数据库能够了解</a:t>
                      </a:r>
                      <a:r>
                        <a:rPr lang="en-US" altLang="zh-CN" sz="1400" dirty="0" smtClean="0">
                          <a:effectLst/>
                          <a:latin typeface="仿宋" charset="0"/>
                          <a:ea typeface="仿宋" charset="0"/>
                        </a:rPr>
                        <a:t>Value</a:t>
                      </a:r>
                      <a:r>
                        <a:rPr lang="zh-CN" altLang="en-US" sz="1400" dirty="0" smtClean="0">
                          <a:effectLst/>
                          <a:latin typeface="仿宋" charset="0"/>
                          <a:ea typeface="仿宋" charset="0"/>
                        </a:rPr>
                        <a:t>的内容</a:t>
                      </a:r>
                      <a:endParaRPr lang="zh-CN" altLang="en-US" sz="1400" dirty="0">
                        <a:latin typeface="仿宋" charset="0"/>
                        <a:ea typeface="仿宋" charset="0"/>
                      </a:endParaRPr>
                    </a:p>
                  </a:txBody>
                  <a:tcPr marL="121920" marR="121920">
                    <a:solidFill>
                      <a:srgbClr val="E2FF8C"/>
                    </a:solidFill>
                  </a:tcPr>
                </a:tc>
                <a:tc>
                  <a:txBody>
                    <a:bodyPr/>
                    <a:lstStyle/>
                    <a:p>
                      <a:r>
                        <a:rPr lang="en-US" altLang="zh-CN" sz="1400" smtClean="0">
                          <a:effectLst/>
                          <a:latin typeface="仿宋" charset="0"/>
                          <a:ea typeface="仿宋" charset="0"/>
                        </a:rPr>
                        <a:t>Key-Value</a:t>
                      </a:r>
                      <a:r>
                        <a:rPr lang="zh-CN" altLang="en-US" sz="1400" smtClean="0">
                          <a:effectLst/>
                          <a:latin typeface="仿宋" charset="0"/>
                          <a:ea typeface="仿宋" charset="0"/>
                        </a:rPr>
                        <a:t>对应的键值对，</a:t>
                      </a:r>
                      <a:r>
                        <a:rPr lang="en-US" altLang="zh-CN" sz="1400" smtClean="0">
                          <a:effectLst/>
                          <a:latin typeface="仿宋" charset="0"/>
                          <a:ea typeface="仿宋" charset="0"/>
                        </a:rPr>
                        <a:t>Value</a:t>
                      </a:r>
                      <a:r>
                        <a:rPr lang="zh-CN" altLang="en-US" sz="1400" smtClean="0">
                          <a:effectLst/>
                          <a:latin typeface="仿宋" charset="0"/>
                          <a:ea typeface="仿宋" charset="0"/>
                        </a:rPr>
                        <a:t>为结构化数据</a:t>
                      </a:r>
                      <a:endParaRPr lang="zh-CN" altLang="en-US" sz="1400" dirty="0">
                        <a:latin typeface="仿宋" charset="0"/>
                        <a:ea typeface="仿宋" charset="0"/>
                      </a:endParaRPr>
                    </a:p>
                  </a:txBody>
                  <a:tcPr marL="121920" marR="121920">
                    <a:solidFill>
                      <a:srgbClr val="E2FF8C"/>
                    </a:solidFill>
                  </a:tcPr>
                </a:tc>
                <a:tc>
                  <a:txBody>
                    <a:bodyPr/>
                    <a:lstStyle/>
                    <a:p>
                      <a:r>
                        <a:rPr lang="zh-CN" altLang="en-US" sz="1400" dirty="0" smtClean="0">
                          <a:effectLst/>
                          <a:latin typeface="仿宋" charset="0"/>
                          <a:ea typeface="仿宋" charset="0"/>
                        </a:rPr>
                        <a:t>数据结构要求不严格，表结构可变，不需要像关系型数据库一样需要预先定义表结构</a:t>
                      </a:r>
                    </a:p>
                  </a:txBody>
                  <a:tcPr marL="121920" marR="121920">
                    <a:solidFill>
                      <a:srgbClr val="E2FF8C"/>
                    </a:solidFill>
                  </a:tcPr>
                </a:tc>
                <a:tc>
                  <a:txBody>
                    <a:bodyPr/>
                    <a:lstStyle/>
                    <a:p>
                      <a:r>
                        <a:rPr lang="zh-CN" altLang="en-US" sz="1400" dirty="0" smtClean="0">
                          <a:effectLst/>
                          <a:latin typeface="仿宋" charset="0"/>
                          <a:ea typeface="仿宋" charset="0"/>
                        </a:rPr>
                        <a:t>查询性能不高，而且缺乏统一的查询语法。</a:t>
                      </a:r>
                    </a:p>
                  </a:txBody>
                  <a:tcPr marL="121920" marR="121920">
                    <a:solidFill>
                      <a:srgbClr val="E2FF8C"/>
                    </a:solidFill>
                  </a:tcPr>
                </a:tc>
              </a:tr>
              <a:tr h="1398905">
                <a:tc>
                  <a:txBody>
                    <a:bodyPr/>
                    <a:lstStyle/>
                    <a:p>
                      <a:r>
                        <a:rPr lang="zh-CN" altLang="en-US" sz="1600" b="0" dirty="0" smtClean="0">
                          <a:effectLst/>
                          <a:latin typeface="华文楷体" charset="0"/>
                          <a:ea typeface="华文楷体" charset="0"/>
                        </a:rPr>
                        <a:t>图形</a:t>
                      </a:r>
                      <a:r>
                        <a:rPr lang="en-US" altLang="zh-CN" sz="1600" b="0" dirty="0" smtClean="0">
                          <a:effectLst/>
                          <a:latin typeface="华文楷体" charset="0"/>
                          <a:ea typeface="华文楷体" charset="0"/>
                        </a:rPr>
                        <a:t>(Graph)</a:t>
                      </a:r>
                      <a:r>
                        <a:rPr lang="zh-CN" altLang="en-US" sz="1600" b="0" dirty="0" smtClean="0">
                          <a:effectLst/>
                          <a:latin typeface="华文楷体" charset="0"/>
                          <a:ea typeface="华文楷体" charset="0"/>
                        </a:rPr>
                        <a:t>数据库</a:t>
                      </a:r>
                    </a:p>
                  </a:txBody>
                  <a:tcPr marL="121920" marR="121920">
                    <a:solidFill>
                      <a:srgbClr val="E2FF8C"/>
                    </a:solidFill>
                  </a:tcPr>
                </a:tc>
                <a:tc>
                  <a:txBody>
                    <a:bodyPr/>
                    <a:lstStyle/>
                    <a:p>
                      <a:r>
                        <a:rPr lang="en-US" altLang="zh-CN" sz="1400" dirty="0" smtClean="0">
                          <a:effectLst/>
                          <a:latin typeface="仿宋" charset="0"/>
                          <a:ea typeface="仿宋" charset="0"/>
                        </a:rPr>
                        <a:t>Neo4J, </a:t>
                      </a:r>
                      <a:r>
                        <a:rPr lang="en-US" altLang="zh-CN" sz="1400" dirty="0" err="1" smtClean="0">
                          <a:effectLst/>
                          <a:latin typeface="仿宋" charset="0"/>
                          <a:ea typeface="仿宋" charset="0"/>
                        </a:rPr>
                        <a:t>InfoGrid</a:t>
                      </a:r>
                      <a:r>
                        <a:rPr lang="en-US" altLang="zh-CN" sz="1400" dirty="0" smtClean="0">
                          <a:effectLst/>
                          <a:latin typeface="仿宋" charset="0"/>
                          <a:ea typeface="仿宋" charset="0"/>
                        </a:rPr>
                        <a:t>, Infinite Graph</a:t>
                      </a:r>
                      <a:endParaRPr lang="zh-CN" altLang="en-US" sz="1400" dirty="0">
                        <a:latin typeface="仿宋" charset="0"/>
                        <a:ea typeface="仿宋" charset="0"/>
                      </a:endParaRPr>
                    </a:p>
                  </a:txBody>
                  <a:tcPr marL="121920" marR="121920">
                    <a:solidFill>
                      <a:srgbClr val="E2FF8C"/>
                    </a:solidFill>
                  </a:tcPr>
                </a:tc>
                <a:tc>
                  <a:txBody>
                    <a:bodyPr/>
                    <a:lstStyle/>
                    <a:p>
                      <a:r>
                        <a:rPr lang="zh-CN" altLang="en-US" sz="1400" dirty="0" smtClean="0">
                          <a:effectLst/>
                          <a:latin typeface="仿宋" charset="0"/>
                          <a:ea typeface="仿宋" charset="0"/>
                        </a:rPr>
                        <a:t>社交网络，推荐系统等。专注于构建关系图谱</a:t>
                      </a:r>
                    </a:p>
                  </a:txBody>
                  <a:tcPr marL="121920" marR="121920">
                    <a:solidFill>
                      <a:srgbClr val="E2FF8C"/>
                    </a:solidFill>
                  </a:tcPr>
                </a:tc>
                <a:tc>
                  <a:txBody>
                    <a:bodyPr/>
                    <a:lstStyle/>
                    <a:p>
                      <a:r>
                        <a:rPr lang="zh-CN" altLang="en-US" sz="1400" dirty="0" smtClean="0">
                          <a:effectLst/>
                          <a:latin typeface="仿宋" charset="0"/>
                          <a:ea typeface="仿宋" charset="0"/>
                        </a:rPr>
                        <a:t>图结构</a:t>
                      </a:r>
                    </a:p>
                  </a:txBody>
                  <a:tcPr marL="121920" marR="121920">
                    <a:solidFill>
                      <a:srgbClr val="E2FF8C"/>
                    </a:solidFill>
                  </a:tcPr>
                </a:tc>
                <a:tc>
                  <a:txBody>
                    <a:bodyPr/>
                    <a:lstStyle/>
                    <a:p>
                      <a:r>
                        <a:rPr lang="zh-CN" altLang="en-US" sz="1400" dirty="0" smtClean="0">
                          <a:effectLst/>
                          <a:latin typeface="仿宋" charset="0"/>
                          <a:ea typeface="仿宋" charset="0"/>
                        </a:rPr>
                        <a:t>利用图结构相关算法。比如最短路径寻址，</a:t>
                      </a:r>
                      <a:r>
                        <a:rPr lang="en-US" altLang="zh-CN" sz="1400" dirty="0" smtClean="0">
                          <a:effectLst/>
                          <a:latin typeface="仿宋" charset="0"/>
                          <a:ea typeface="仿宋" charset="0"/>
                        </a:rPr>
                        <a:t>N</a:t>
                      </a:r>
                      <a:r>
                        <a:rPr lang="zh-CN" altLang="en-US" sz="1400" dirty="0" smtClean="0">
                          <a:effectLst/>
                          <a:latin typeface="仿宋" charset="0"/>
                          <a:ea typeface="仿宋" charset="0"/>
                        </a:rPr>
                        <a:t>度关系查找等</a:t>
                      </a:r>
                      <a:endParaRPr lang="zh-CN" altLang="en-US" sz="1400" dirty="0">
                        <a:latin typeface="仿宋" charset="0"/>
                        <a:ea typeface="仿宋" charset="0"/>
                      </a:endParaRPr>
                    </a:p>
                  </a:txBody>
                  <a:tcPr marL="121920" marR="121920">
                    <a:solidFill>
                      <a:srgbClr val="E2FF8C"/>
                    </a:solidFill>
                  </a:tcPr>
                </a:tc>
                <a:tc>
                  <a:txBody>
                    <a:bodyPr/>
                    <a:lstStyle/>
                    <a:p>
                      <a:r>
                        <a:rPr lang="zh-CN" altLang="en-US" sz="1400" dirty="0" smtClean="0">
                          <a:effectLst/>
                          <a:latin typeface="仿宋" charset="0"/>
                          <a:ea typeface="仿宋" charset="0"/>
                        </a:rPr>
                        <a:t>很多时候需要对整个图做计算才能得出需要的信息，而且这种结构不太好做分布式的集群方案</a:t>
                      </a:r>
                    </a:p>
                  </a:txBody>
                  <a:tcPr marL="121920" marR="121920">
                    <a:solidFill>
                      <a:srgbClr val="E2FF8C"/>
                    </a:solidFill>
                  </a:tcPr>
                </a:tc>
              </a:tr>
            </a:tbl>
          </a:graphicData>
        </a:graphic>
      </p:graphicFrame>
      <p:sp>
        <p:nvSpPr>
          <p:cNvPr id="7" name="TextBox 6"/>
          <p:cNvSpPr txBox="1"/>
          <p:nvPr/>
        </p:nvSpPr>
        <p:spPr>
          <a:xfrm>
            <a:off x="143934" y="260350"/>
            <a:ext cx="11430847" cy="594360"/>
          </a:xfrm>
          <a:prstGeom prst="rect">
            <a:avLst/>
          </a:prstGeom>
          <a:noFill/>
        </p:spPr>
        <p:txBody>
          <a:bodyPr wrap="square" rtlCol="0">
            <a:spAutoFit/>
          </a:bodyPr>
          <a:lstStyle/>
          <a:p>
            <a:pPr lvl="0" algn="l"/>
            <a:r>
              <a:rPr lang="zh-CN" altLang="en-US" sz="3300" b="1" dirty="0" smtClean="0">
                <a:solidFill>
                  <a:schemeClr val="accent4">
                    <a:lumMod val="50000"/>
                  </a:schemeClr>
                </a:solidFill>
                <a:latin typeface="华文新魏" pitchFamily="2" charset="-122"/>
                <a:ea typeface="华文新魏" pitchFamily="2" charset="-122"/>
                <a:cs typeface="+mj-cs"/>
                <a:sym typeface="+mn-ea"/>
              </a:rPr>
              <a:t>NoSQL数据库的四大分类比较</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200" dirty="0" smtClean="0">
                <a:sym typeface="+mn-ea"/>
              </a:rPr>
              <a:t>十一、</a:t>
            </a:r>
            <a:r>
              <a:rPr lang="en-US" sz="3200" dirty="0" err="1" smtClean="0">
                <a:sym typeface="+mn-ea"/>
              </a:rPr>
              <a:t>NoSQL</a:t>
            </a:r>
            <a:r>
              <a:rPr lang="zh-CN" altLang="en-US" sz="3200" dirty="0" smtClean="0">
                <a:sym typeface="+mn-ea"/>
              </a:rPr>
              <a:t>数据库的应用场景</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9219" name="Rectangle 3"/>
          <p:cNvSpPr/>
          <p:nvPr/>
        </p:nvSpPr>
        <p:spPr>
          <a:xfrm>
            <a:off x="758825" y="1263650"/>
            <a:ext cx="11339513" cy="4003081"/>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a:sym typeface="+mn-ea"/>
              </a:rPr>
              <a:t>1、数据模型比较简单；</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2、需要灵活性更强的IT系统；</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3、对数据库性能要求较高；</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4、不需要高度的数据一致性；</a:t>
            </a: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5、对于给定key，比较容易映射复杂值的环境</a:t>
            </a:r>
            <a:r>
              <a:rPr lang="zh-CN" altLang="en-US" sz="2800" dirty="0" smtClean="0">
                <a:sym typeface="+mn-ea"/>
              </a:rPr>
              <a:t>。</a:t>
            </a:r>
            <a:endParaRPr lang="en-US" altLang="zh-CN" sz="2800" dirty="0" smtClean="0">
              <a:sym typeface="+mn-ea"/>
            </a:endParaRPr>
          </a:p>
          <a:p>
            <a:pPr marL="457200" indent="-457200" defTabSz="967105">
              <a:buClr>
                <a:srgbClr val="FF0000"/>
              </a:buClr>
              <a:buFont typeface="Arial" panose="020B0604020202020204" pitchFamily="34" charset="0"/>
              <a:buChar char="•"/>
            </a:pPr>
            <a:endParaRPr lang="zh-CN" altLang="en-US" sz="2800" dirty="0"/>
          </a:p>
          <a:p>
            <a:pPr marL="457200" indent="-457200" defTabSz="967105">
              <a:buClr>
                <a:srgbClr val="FF0000"/>
              </a:buClr>
              <a:buFont typeface="Arial" panose="020B0604020202020204" pitchFamily="34" charset="0"/>
              <a:buChar char="•"/>
            </a:pPr>
            <a:r>
              <a:rPr lang="zh-CN" altLang="en-US" sz="2800" dirty="0">
                <a:sym typeface="+mn-ea"/>
              </a:rPr>
              <a:t>许多云环境下的新型应用，如社交网络网、移动服务、协作编辑等</a:t>
            </a:r>
            <a:r>
              <a:rPr lang="en-US" altLang="zh-CN" sz="2800" dirty="0">
                <a:sym typeface="+mn-ea"/>
              </a:rPr>
              <a:t> </a:t>
            </a:r>
            <a:r>
              <a:rPr lang="zh-CN" altLang="en-US" sz="2800" dirty="0">
                <a:sym typeface="+mn-ea"/>
              </a:rPr>
              <a:t>。云计算时代海量数据管理系统的设计目标为可扩展性、弹性、容错性、自管理性和“强一致性”。</a:t>
            </a:r>
            <a:r>
              <a:rPr lang="en-US" altLang="zh-CN" sz="2800" dirty="0">
                <a:sym typeface="+mn-ea"/>
              </a:rPr>
              <a:t>---</a:t>
            </a:r>
            <a:r>
              <a:rPr lang="en-US" altLang="zh-CN" sz="2800" dirty="0" err="1">
                <a:sym typeface="+mn-ea"/>
              </a:rPr>
              <a:t>NewSQL</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a:spLocks noChangeArrowheads="1"/>
          </p:cNvSpPr>
          <p:nvPr/>
        </p:nvSpPr>
        <p:spPr bwMode="auto">
          <a:xfrm>
            <a:off x="623392" y="404813"/>
            <a:ext cx="9313333" cy="584200"/>
          </a:xfrm>
          <a:prstGeom prst="rect">
            <a:avLst/>
          </a:prstGeom>
          <a:noFill/>
          <a:ln w="9525">
            <a:noFill/>
            <a:miter lim="800000"/>
            <a:headEnd/>
            <a:tailEnd/>
          </a:ln>
        </p:spPr>
        <p:txBody>
          <a:bodyPr>
            <a:spAutoFit/>
          </a:bodyPr>
          <a:lstStyle/>
          <a:p>
            <a:r>
              <a:rPr lang="zh-CN" altLang="en-US" sz="3200" dirty="0" smtClean="0">
                <a:latin typeface="+mn-ea"/>
                <a:ea typeface="+mn-ea"/>
                <a:cs typeface="Trebuchet MS" pitchFamily="34" charset="0"/>
                <a:sym typeface="Trebuchet MS" pitchFamily="34" charset="0"/>
              </a:rPr>
              <a:t>十二、</a:t>
            </a:r>
            <a:r>
              <a:rPr lang="en-US" sz="3200" dirty="0" smtClean="0">
                <a:latin typeface="+mn-ea"/>
                <a:ea typeface="+mn-ea"/>
                <a:cs typeface="Trebuchet MS" pitchFamily="34" charset="0"/>
                <a:sym typeface="Trebuchet MS" pitchFamily="34" charset="0"/>
              </a:rPr>
              <a:t>6</a:t>
            </a:r>
            <a:r>
              <a:rPr lang="zh-CN" altLang="en-US" sz="3200" dirty="0">
                <a:latin typeface="+mn-ea"/>
                <a:ea typeface="+mn-ea"/>
                <a:sym typeface="华文新魏" pitchFamily="2" charset="-122"/>
              </a:rPr>
              <a:t>种主流</a:t>
            </a:r>
            <a:r>
              <a:rPr lang="en-US" sz="3200" dirty="0" err="1">
                <a:latin typeface="+mn-ea"/>
                <a:ea typeface="+mn-ea"/>
                <a:cs typeface="Trebuchet MS" pitchFamily="34" charset="0"/>
                <a:sym typeface="Trebuchet MS" pitchFamily="34" charset="0"/>
              </a:rPr>
              <a:t>Nosql</a:t>
            </a:r>
            <a:r>
              <a:rPr lang="zh-CN" altLang="en-US" sz="3200" dirty="0">
                <a:latin typeface="+mn-ea"/>
                <a:ea typeface="+mn-ea"/>
                <a:sym typeface="华文新魏" pitchFamily="2" charset="-122"/>
              </a:rPr>
              <a:t>数据库系统对比</a:t>
            </a:r>
          </a:p>
        </p:txBody>
      </p:sp>
      <p:pic>
        <p:nvPicPr>
          <p:cNvPr id="8195" name="图片 5" descr="nosql流行数据库.png"/>
          <p:cNvPicPr>
            <a:picLocks noChangeAspect="1" noChangeArrowheads="1"/>
          </p:cNvPicPr>
          <p:nvPr/>
        </p:nvPicPr>
        <p:blipFill>
          <a:blip r:embed="rId2" cstate="print"/>
          <a:srcRect/>
          <a:stretch>
            <a:fillRect/>
          </a:stretch>
        </p:blipFill>
        <p:spPr bwMode="auto">
          <a:xfrm>
            <a:off x="839416" y="1268413"/>
            <a:ext cx="8832851" cy="374491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标题 3"/>
          <p:cNvSpPr>
            <a:spLocks noGrp="1" noChangeArrowheads="1"/>
          </p:cNvSpPr>
          <p:nvPr>
            <p:ph type="title" idx="4294967295"/>
          </p:nvPr>
        </p:nvSpPr>
        <p:spPr>
          <a:xfrm>
            <a:off x="677334" y="609600"/>
            <a:ext cx="8597900" cy="1320800"/>
          </a:xfrm>
          <a:prstGeom prst="rect">
            <a:avLst/>
          </a:prstGeom>
          <a:ln/>
        </p:spPr>
        <p:txBody>
          <a:bodyPr/>
          <a:lstStyle/>
          <a:p>
            <a:r>
              <a:rPr lang="zh-CN" altLang="en-US" sz="3200" dirty="0"/>
              <a:t>Nosql数据库</a:t>
            </a:r>
            <a:r>
              <a:rPr lang="zh-CN" altLang="en-US" sz="3200" dirty="0" smtClean="0"/>
              <a:t>之</a:t>
            </a:r>
            <a:r>
              <a:rPr lang="en-US" altLang="zh-CN" sz="6000" dirty="0" smtClean="0"/>
              <a:t>Cassandra</a:t>
            </a:r>
            <a:endParaRPr lang="zh-CN" altLang="en-US" sz="6000" dirty="0"/>
          </a:p>
        </p:txBody>
      </p:sp>
      <p:sp>
        <p:nvSpPr>
          <p:cNvPr id="12292" name="内容占位符 4"/>
          <p:cNvSpPr>
            <a:spLocks noGrp="1" noChangeArrowheads="1"/>
          </p:cNvSpPr>
          <p:nvPr>
            <p:ph idx="4294967295"/>
          </p:nvPr>
        </p:nvSpPr>
        <p:spPr bwMode="auto">
          <a:xfrm>
            <a:off x="479376" y="1930400"/>
            <a:ext cx="10891274" cy="3881437"/>
          </a:xfrm>
          <a:prstGeom prst="rect">
            <a:avLst/>
          </a:prstGeom>
          <a:noFill/>
          <a:ln/>
        </p:spPr>
        <p:txBody>
          <a:bodyPr/>
          <a:lstStyle/>
          <a:p>
            <a:r>
              <a:rPr lang="en-US" altLang="zh-CN" dirty="0" smtClean="0"/>
              <a:t>Cassandra</a:t>
            </a:r>
            <a:r>
              <a:rPr lang="zh-CN" altLang="en-US" dirty="0" smtClean="0"/>
              <a:t>是一套开源分布式</a:t>
            </a:r>
            <a:r>
              <a:rPr lang="en-US" altLang="zh-CN" dirty="0" err="1" smtClean="0">
                <a:hlinkClick r:id="rId2"/>
              </a:rPr>
              <a:t>NoSQL</a:t>
            </a:r>
            <a:r>
              <a:rPr lang="zh-CN" altLang="en-US" dirty="0" smtClean="0"/>
              <a:t>数据库系统。它最初由</a:t>
            </a:r>
            <a:r>
              <a:rPr lang="en-US" altLang="zh-CN" dirty="0" err="1" smtClean="0">
                <a:hlinkClick r:id="rId3"/>
              </a:rPr>
              <a:t>Facebook</a:t>
            </a:r>
            <a:r>
              <a:rPr lang="zh-CN" altLang="en-US" dirty="0" smtClean="0"/>
              <a:t>开发，用于储存收件箱等简单格式数据，集</a:t>
            </a:r>
            <a:r>
              <a:rPr lang="en-US" altLang="zh-CN" dirty="0" err="1" smtClean="0">
                <a:hlinkClick r:id="rId4"/>
              </a:rPr>
              <a:t>Google</a:t>
            </a:r>
            <a:r>
              <a:rPr lang="en-US" altLang="zh-CN" dirty="0" err="1" smtClean="0">
                <a:hlinkClick r:id="rId5"/>
              </a:rPr>
              <a:t>BigTable</a:t>
            </a:r>
            <a:r>
              <a:rPr lang="zh-CN" altLang="en-US" dirty="0" smtClean="0"/>
              <a:t>的数据模型与</a:t>
            </a:r>
            <a:r>
              <a:rPr lang="en-US" altLang="zh-CN" dirty="0" smtClean="0">
                <a:hlinkClick r:id="rId6"/>
              </a:rPr>
              <a:t>Amazon</a:t>
            </a:r>
            <a:r>
              <a:rPr lang="zh-CN" altLang="en-US" dirty="0" smtClean="0"/>
              <a:t> </a:t>
            </a:r>
            <a:r>
              <a:rPr lang="en-US" altLang="zh-CN" dirty="0" smtClean="0"/>
              <a:t>Dynamo</a:t>
            </a:r>
            <a:r>
              <a:rPr lang="zh-CN" altLang="en-US" dirty="0" smtClean="0"/>
              <a:t>的完全分布式的架构于一身</a:t>
            </a:r>
            <a:r>
              <a:rPr lang="en-US" altLang="zh-CN" dirty="0" err="1" smtClean="0"/>
              <a:t>Facebook</a:t>
            </a:r>
            <a:r>
              <a:rPr lang="zh-CN" altLang="en-US" dirty="0" smtClean="0"/>
              <a:t>于</a:t>
            </a:r>
            <a:r>
              <a:rPr lang="en-US" altLang="zh-CN" dirty="0" smtClean="0"/>
              <a:t>2008</a:t>
            </a:r>
            <a:r>
              <a:rPr lang="zh-CN" altLang="en-US" dirty="0" smtClean="0"/>
              <a:t>将 </a:t>
            </a:r>
            <a:r>
              <a:rPr lang="en-US" altLang="zh-CN" dirty="0" smtClean="0"/>
              <a:t>Cassandra </a:t>
            </a:r>
            <a:r>
              <a:rPr lang="zh-CN" altLang="en-US" dirty="0" smtClean="0"/>
              <a:t>开源，此后，由于</a:t>
            </a:r>
            <a:r>
              <a:rPr lang="en-US" altLang="zh-CN" dirty="0" smtClean="0"/>
              <a:t>Cassandra</a:t>
            </a:r>
            <a:r>
              <a:rPr lang="zh-CN" altLang="en-US" dirty="0" smtClean="0"/>
              <a:t>良好的</a:t>
            </a:r>
            <a:r>
              <a:rPr lang="zh-CN" altLang="en-US" dirty="0" smtClean="0">
                <a:hlinkClick r:id="rId7"/>
              </a:rPr>
              <a:t>可扩展性</a:t>
            </a:r>
            <a:r>
              <a:rPr lang="zh-CN" altLang="en-US" dirty="0" smtClean="0"/>
              <a:t>，被</a:t>
            </a:r>
            <a:r>
              <a:rPr lang="en-US" altLang="zh-CN" dirty="0" err="1" smtClean="0">
                <a:hlinkClick r:id="rId8"/>
              </a:rPr>
              <a:t>Digg</a:t>
            </a:r>
            <a:r>
              <a:rPr lang="zh-CN" altLang="en-US" dirty="0" smtClean="0"/>
              <a:t>、</a:t>
            </a:r>
            <a:r>
              <a:rPr lang="en-US" altLang="zh-CN" dirty="0" smtClean="0">
                <a:hlinkClick r:id="rId9"/>
              </a:rPr>
              <a:t>Twitter</a:t>
            </a:r>
            <a:r>
              <a:rPr lang="zh-CN" altLang="en-US" dirty="0" smtClean="0"/>
              <a:t>等知名</a:t>
            </a:r>
            <a:r>
              <a:rPr lang="en-US" altLang="zh-CN" dirty="0" smtClean="0">
                <a:hlinkClick r:id="rId10"/>
              </a:rPr>
              <a:t>Web 2.0</a:t>
            </a:r>
            <a:r>
              <a:rPr lang="zh-CN" altLang="en-US" dirty="0" smtClean="0"/>
              <a:t>网站所采纳，成为了一种流行的分布式</a:t>
            </a:r>
            <a:r>
              <a:rPr lang="zh-CN" altLang="en-US" dirty="0" smtClean="0">
                <a:hlinkClick r:id="rId11"/>
              </a:rPr>
              <a:t>结构化数据</a:t>
            </a:r>
            <a:r>
              <a:rPr lang="zh-CN" altLang="en-US" dirty="0" smtClean="0"/>
              <a:t>存储方案。</a:t>
            </a:r>
          </a:p>
          <a:p>
            <a:r>
              <a:rPr lang="en-US" altLang="zh-CN" dirty="0" smtClean="0"/>
              <a:t>Cassandra</a:t>
            </a:r>
            <a:r>
              <a:rPr lang="zh-CN" altLang="en-US" dirty="0" smtClean="0"/>
              <a:t>是一个混合型的非关系的数据库，类似于</a:t>
            </a:r>
            <a:r>
              <a:rPr lang="en-US" altLang="zh-CN" dirty="0" smtClean="0"/>
              <a:t>Google</a:t>
            </a:r>
            <a:r>
              <a:rPr lang="zh-CN" altLang="en-US" dirty="0" smtClean="0"/>
              <a:t>的</a:t>
            </a:r>
            <a:r>
              <a:rPr lang="en-US" altLang="zh-CN" dirty="0" err="1" smtClean="0"/>
              <a:t>BigTable</a:t>
            </a:r>
            <a:r>
              <a:rPr lang="zh-CN" altLang="en-US" dirty="0" smtClean="0"/>
              <a:t>。其主要功能比</a:t>
            </a:r>
            <a:r>
              <a:rPr lang="en-US" altLang="zh-CN" dirty="0" smtClean="0"/>
              <a:t>Dynamo </a:t>
            </a:r>
            <a:r>
              <a:rPr lang="zh-CN" altLang="en-US" dirty="0" smtClean="0"/>
              <a:t>（分布式的</a:t>
            </a:r>
            <a:r>
              <a:rPr lang="en-US" altLang="zh-CN" dirty="0" smtClean="0"/>
              <a:t>Key-Value</a:t>
            </a:r>
            <a:r>
              <a:rPr lang="zh-CN" altLang="en-US" dirty="0" smtClean="0">
                <a:hlinkClick r:id="rId12"/>
              </a:rPr>
              <a:t>存储系统</a:t>
            </a:r>
            <a:r>
              <a:rPr lang="zh-CN" altLang="en-US" dirty="0" smtClean="0"/>
              <a:t>）更丰富，但支持度却不如文档存储</a:t>
            </a:r>
            <a:r>
              <a:rPr lang="en-US" altLang="zh-CN" dirty="0" err="1" smtClean="0"/>
              <a:t>MongoDB</a:t>
            </a:r>
            <a:r>
              <a:rPr lang="zh-CN" altLang="en-US" dirty="0" smtClean="0"/>
              <a:t>（介于关系数据库和非关系数据库之间的开源产品，是非关系数据库当中功能最丰富，最像关系数据库的。支持的数据结构非常松散，是类似</a:t>
            </a:r>
            <a:r>
              <a:rPr lang="en-US" altLang="zh-CN" dirty="0" err="1" smtClean="0"/>
              <a:t>json</a:t>
            </a:r>
            <a:r>
              <a:rPr lang="zh-CN" altLang="en-US" dirty="0" smtClean="0"/>
              <a:t>的</a:t>
            </a:r>
            <a:r>
              <a:rPr lang="en-US" altLang="zh-CN" dirty="0" err="1" smtClean="0"/>
              <a:t>bjson</a:t>
            </a:r>
            <a:r>
              <a:rPr lang="zh-CN" altLang="en-US" dirty="0" smtClean="0"/>
              <a:t>格式，因此可以存储比较复杂的数据类型）。</a:t>
            </a:r>
            <a:r>
              <a:rPr lang="en-US" altLang="zh-CN" dirty="0" smtClean="0"/>
              <a:t>Cassandra</a:t>
            </a:r>
            <a:r>
              <a:rPr lang="zh-CN" altLang="en-US" dirty="0" smtClean="0"/>
              <a:t>最初由</a:t>
            </a:r>
            <a:r>
              <a:rPr lang="en-US" altLang="zh-CN" dirty="0" err="1" smtClean="0"/>
              <a:t>Facebook</a:t>
            </a:r>
            <a:r>
              <a:rPr lang="zh-CN" altLang="en-US" dirty="0" smtClean="0"/>
              <a:t>开发，后转变成了开源项目。它是一个网络社交云计算方面理想的数据库。以</a:t>
            </a:r>
            <a:r>
              <a:rPr lang="en-US" altLang="zh-CN" dirty="0" smtClean="0"/>
              <a:t>Amazon</a:t>
            </a:r>
            <a:r>
              <a:rPr lang="zh-CN" altLang="en-US" dirty="0" smtClean="0"/>
              <a:t>专有的完全分布式的</a:t>
            </a:r>
            <a:r>
              <a:rPr lang="en-US" altLang="zh-CN" dirty="0" smtClean="0"/>
              <a:t>Dynamo</a:t>
            </a:r>
            <a:r>
              <a:rPr lang="zh-CN" altLang="en-US" dirty="0" smtClean="0"/>
              <a:t>为基础，结合了</a:t>
            </a:r>
            <a:r>
              <a:rPr lang="en-US" altLang="zh-CN" dirty="0" smtClean="0"/>
              <a:t>Google </a:t>
            </a:r>
            <a:r>
              <a:rPr lang="en-US" altLang="zh-CN" dirty="0" err="1" smtClean="0"/>
              <a:t>BigTable</a:t>
            </a:r>
            <a:r>
              <a:rPr lang="zh-CN" altLang="en-US" dirty="0" smtClean="0"/>
              <a:t>基于列族（</a:t>
            </a:r>
            <a:r>
              <a:rPr lang="en-US" altLang="zh-CN" dirty="0" smtClean="0"/>
              <a:t>Column Family</a:t>
            </a:r>
            <a:r>
              <a:rPr lang="zh-CN" altLang="en-US" dirty="0" smtClean="0"/>
              <a:t>）的数据模型。</a:t>
            </a:r>
            <a:r>
              <a:rPr lang="en-US" altLang="zh-CN" dirty="0" smtClean="0"/>
              <a:t>P2P</a:t>
            </a:r>
            <a:r>
              <a:rPr lang="zh-CN" altLang="en-US" dirty="0" smtClean="0"/>
              <a:t>去中心化的存储。很多方面都可以称之为</a:t>
            </a:r>
            <a:r>
              <a:rPr lang="en-US" altLang="zh-CN" dirty="0" smtClean="0"/>
              <a:t>Dynamo 2.0</a:t>
            </a:r>
            <a:r>
              <a:rPr lang="zh-CN" altLang="en-US" dirty="0" smtClean="0"/>
              <a:t>。</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6" descr="hbase.jpg"/>
          <p:cNvPicPr>
            <a:picLocks noChangeAspect="1" noChangeArrowheads="1"/>
          </p:cNvPicPr>
          <p:nvPr/>
        </p:nvPicPr>
        <p:blipFill>
          <a:blip r:embed="rId2" cstate="print"/>
          <a:srcRect/>
          <a:stretch>
            <a:fillRect/>
          </a:stretch>
        </p:blipFill>
        <p:spPr bwMode="auto">
          <a:xfrm>
            <a:off x="4080934" y="0"/>
            <a:ext cx="4415367" cy="2374900"/>
          </a:xfrm>
          <a:prstGeom prst="rect">
            <a:avLst/>
          </a:prstGeom>
          <a:noFill/>
          <a:ln w="9525">
            <a:noFill/>
            <a:miter lim="800000"/>
            <a:headEnd/>
            <a:tailEnd/>
          </a:ln>
        </p:spPr>
      </p:pic>
      <p:sp>
        <p:nvSpPr>
          <p:cNvPr id="14339" name="标题 3"/>
          <p:cNvSpPr>
            <a:spLocks noGrp="1" noChangeArrowheads="1"/>
          </p:cNvSpPr>
          <p:nvPr>
            <p:ph type="title" idx="4294967295"/>
          </p:nvPr>
        </p:nvSpPr>
        <p:spPr>
          <a:xfrm>
            <a:off x="239185" y="1052514"/>
            <a:ext cx="9036049" cy="877887"/>
          </a:xfrm>
          <a:prstGeom prst="rect">
            <a:avLst/>
          </a:prstGeom>
          <a:ln/>
        </p:spPr>
        <p:txBody>
          <a:bodyPr/>
          <a:lstStyle/>
          <a:p>
            <a:r>
              <a:rPr lang="zh-CN" altLang="en-US" sz="3200"/>
              <a:t>Nosql数据库之</a:t>
            </a:r>
          </a:p>
        </p:txBody>
      </p:sp>
      <p:sp>
        <p:nvSpPr>
          <p:cNvPr id="14340" name="内容占位符 4"/>
          <p:cNvSpPr>
            <a:spLocks noGrp="1" noChangeArrowheads="1"/>
          </p:cNvSpPr>
          <p:nvPr>
            <p:ph idx="4294967295"/>
          </p:nvPr>
        </p:nvSpPr>
        <p:spPr bwMode="auto">
          <a:xfrm>
            <a:off x="677334" y="2160589"/>
            <a:ext cx="8597900" cy="3881437"/>
          </a:xfrm>
          <a:prstGeom prst="rect">
            <a:avLst/>
          </a:prstGeom>
          <a:noFill/>
          <a:ln/>
        </p:spPr>
        <p:txBody>
          <a:bodyPr/>
          <a:lstStyle/>
          <a:p>
            <a:pPr marL="0" indent="342900">
              <a:buFont typeface="Wingdings 3" pitchFamily="18" charset="2"/>
              <a:buNone/>
            </a:pPr>
            <a:endParaRPr lang="zh-CN" altLang="en-US"/>
          </a:p>
          <a:p>
            <a:pPr marL="0" indent="342900">
              <a:buFont typeface="Wingdings 3" pitchFamily="18" charset="2"/>
              <a:buNone/>
            </a:pPr>
            <a:r>
              <a:rPr lang="en-US"/>
              <a:t>HBase</a:t>
            </a:r>
            <a:r>
              <a:rPr lang="zh-CN" altLang="en-US"/>
              <a:t>使用的开发语言为</a:t>
            </a:r>
            <a:r>
              <a:rPr lang="en-US"/>
              <a:t>Java</a:t>
            </a:r>
            <a:r>
              <a:rPr lang="zh-CN" altLang="en-US"/>
              <a:t>，遵循</a:t>
            </a:r>
            <a:r>
              <a:rPr lang="en-US"/>
              <a:t>Apache</a:t>
            </a:r>
            <a:r>
              <a:rPr lang="zh-CN" altLang="en-US"/>
              <a:t>，使用</a:t>
            </a:r>
            <a:r>
              <a:rPr lang="en-US"/>
              <a:t>HTTP/REST</a:t>
            </a:r>
            <a:r>
              <a:rPr lang="zh-CN" altLang="en-US"/>
              <a:t>协议。</a:t>
            </a:r>
            <a:r>
              <a:rPr lang="en-US"/>
              <a:t>HBase</a:t>
            </a:r>
            <a:r>
              <a:rPr lang="zh-CN" altLang="en-US"/>
              <a:t>可支持高达数十亿的列。如果你喜爱</a:t>
            </a:r>
            <a:r>
              <a:rPr lang="en-US"/>
              <a:t>BigTable</a:t>
            </a:r>
            <a:r>
              <a:rPr lang="zh-CN" altLang="en-US"/>
              <a:t>并且需要一个能提供随机实时读写访问你海量数据的数据库，</a:t>
            </a:r>
            <a:r>
              <a:rPr lang="en-US"/>
              <a:t>HBase</a:t>
            </a:r>
            <a:r>
              <a:rPr lang="zh-CN" altLang="en-US"/>
              <a:t>是不错的选择。</a:t>
            </a:r>
            <a:r>
              <a:rPr lang="en-US"/>
              <a:t>HBase</a:t>
            </a:r>
            <a:r>
              <a:rPr lang="zh-CN" altLang="en-US"/>
              <a:t>现被</a:t>
            </a:r>
            <a:r>
              <a:rPr lang="en-US"/>
              <a:t>Facebook</a:t>
            </a:r>
            <a:r>
              <a:rPr lang="zh-CN" altLang="en-US"/>
              <a:t>邮件数据库所使用。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3"/>
          <p:cNvSpPr>
            <a:spLocks noGrp="1" noChangeArrowheads="1"/>
          </p:cNvSpPr>
          <p:nvPr>
            <p:ph type="title" idx="4294967295"/>
          </p:nvPr>
        </p:nvSpPr>
        <p:spPr>
          <a:xfrm>
            <a:off x="677334" y="609600"/>
            <a:ext cx="8597900" cy="1320800"/>
          </a:xfrm>
          <a:prstGeom prst="rect">
            <a:avLst/>
          </a:prstGeom>
          <a:ln/>
        </p:spPr>
        <p:txBody>
          <a:bodyPr/>
          <a:lstStyle/>
          <a:p>
            <a:r>
              <a:rPr lang="zh-CN" altLang="en-US" sz="3200"/>
              <a:t>Nosql数据库之CouchDB</a:t>
            </a:r>
          </a:p>
        </p:txBody>
      </p:sp>
      <p:sp>
        <p:nvSpPr>
          <p:cNvPr id="9219" name="内容占位符 4"/>
          <p:cNvSpPr>
            <a:spLocks noGrp="1" noChangeArrowheads="1"/>
          </p:cNvSpPr>
          <p:nvPr>
            <p:ph idx="4294967295"/>
          </p:nvPr>
        </p:nvSpPr>
        <p:spPr bwMode="auto">
          <a:xfrm>
            <a:off x="1343472" y="1930400"/>
            <a:ext cx="4176184" cy="3068637"/>
          </a:xfrm>
          <a:prstGeom prst="rect">
            <a:avLst/>
          </a:prstGeom>
          <a:noFill/>
          <a:ln/>
        </p:spPr>
        <p:txBody>
          <a:bodyPr/>
          <a:lstStyle/>
          <a:p>
            <a:pPr marL="0" indent="342900">
              <a:buFont typeface="Wingdings 3" pitchFamily="18" charset="2"/>
              <a:buNone/>
            </a:pPr>
            <a:r>
              <a:rPr lang="en-US" dirty="0" err="1"/>
              <a:t>CouchDB</a:t>
            </a:r>
            <a:r>
              <a:rPr lang="zh-CN" altLang="en-US" dirty="0"/>
              <a:t>使用的开发语言为</a:t>
            </a:r>
            <a:r>
              <a:rPr lang="en-US" dirty="0" err="1"/>
              <a:t>Erlang</a:t>
            </a:r>
            <a:r>
              <a:rPr lang="zh-CN" altLang="en-US" dirty="0"/>
              <a:t>，遵循</a:t>
            </a:r>
            <a:r>
              <a:rPr lang="en-US" dirty="0"/>
              <a:t>Apache</a:t>
            </a:r>
            <a:r>
              <a:rPr lang="zh-CN" altLang="en-US" dirty="0"/>
              <a:t>许可，使用</a:t>
            </a:r>
            <a:r>
              <a:rPr lang="en-US" dirty="0"/>
              <a:t>HTTP/REST</a:t>
            </a:r>
            <a:r>
              <a:rPr lang="zh-CN" altLang="en-US" dirty="0"/>
              <a:t>协议。主要优点是可保持数据一致性和易用性，同时允许多站部署。适用于数据变化较少，执行预定义查询，进行数据统计的应用程序。适用于需要提供数据版本支持的应用程序。</a:t>
            </a:r>
          </a:p>
        </p:txBody>
      </p:sp>
      <p:pic>
        <p:nvPicPr>
          <p:cNvPr id="9220" name="图片 7" descr="couchdb.jpg"/>
          <p:cNvPicPr>
            <a:picLocks noChangeAspect="1" noChangeArrowheads="1"/>
          </p:cNvPicPr>
          <p:nvPr/>
        </p:nvPicPr>
        <p:blipFill>
          <a:blip r:embed="rId2" cstate="print"/>
          <a:srcRect/>
          <a:stretch>
            <a:fillRect/>
          </a:stretch>
        </p:blipFill>
        <p:spPr bwMode="auto">
          <a:xfrm>
            <a:off x="6096000" y="1930400"/>
            <a:ext cx="5471583" cy="295116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3"/>
          <p:cNvSpPr>
            <a:spLocks noGrp="1" noChangeArrowheads="1"/>
          </p:cNvSpPr>
          <p:nvPr>
            <p:ph type="title" idx="4294967295"/>
          </p:nvPr>
        </p:nvSpPr>
        <p:spPr>
          <a:xfrm>
            <a:off x="677334" y="609600"/>
            <a:ext cx="8597900" cy="1320800"/>
          </a:xfrm>
          <a:prstGeom prst="rect">
            <a:avLst/>
          </a:prstGeom>
          <a:ln/>
        </p:spPr>
        <p:txBody>
          <a:bodyPr/>
          <a:lstStyle/>
          <a:p>
            <a:r>
              <a:rPr lang="zh-CN" altLang="en-US" sz="3200"/>
              <a:t>Nosql数据库之MongoDB</a:t>
            </a:r>
          </a:p>
        </p:txBody>
      </p:sp>
      <p:sp>
        <p:nvSpPr>
          <p:cNvPr id="11267" name="内容占位符 4"/>
          <p:cNvSpPr>
            <a:spLocks noGrp="1" noChangeArrowheads="1"/>
          </p:cNvSpPr>
          <p:nvPr>
            <p:ph idx="4294967295"/>
          </p:nvPr>
        </p:nvSpPr>
        <p:spPr bwMode="auto">
          <a:xfrm>
            <a:off x="334433" y="1989138"/>
            <a:ext cx="4224867" cy="2951162"/>
          </a:xfrm>
          <a:prstGeom prst="rect">
            <a:avLst/>
          </a:prstGeom>
          <a:noFill/>
          <a:ln/>
        </p:spPr>
        <p:txBody>
          <a:bodyPr/>
          <a:lstStyle/>
          <a:p>
            <a:pPr marL="0" indent="342900">
              <a:lnSpc>
                <a:spcPct val="90000"/>
              </a:lnSpc>
              <a:buFont typeface="Wingdings 3" pitchFamily="18" charset="2"/>
              <a:buNone/>
            </a:pPr>
            <a:endParaRPr lang="zh-CN" altLang="en-US" sz="1600"/>
          </a:p>
          <a:p>
            <a:pPr marL="0" indent="342900">
              <a:lnSpc>
                <a:spcPct val="90000"/>
              </a:lnSpc>
              <a:buFont typeface="Wingdings 3" pitchFamily="18" charset="2"/>
              <a:buNone/>
            </a:pPr>
            <a:r>
              <a:rPr lang="en-US" sz="1600"/>
              <a:t>MongoDB</a:t>
            </a:r>
            <a:r>
              <a:rPr lang="zh-CN" altLang="en-US" sz="1600"/>
              <a:t>使用的开发语言为</a:t>
            </a:r>
            <a:r>
              <a:rPr lang="en-US" sz="1600"/>
              <a:t>C++</a:t>
            </a:r>
            <a:r>
              <a:rPr lang="zh-CN" altLang="en-US" sz="1600"/>
              <a:t>，遵循</a:t>
            </a:r>
            <a:r>
              <a:rPr lang="en-US" sz="1600"/>
              <a:t>AGPL(Drivers:Apache)</a:t>
            </a:r>
            <a:r>
              <a:rPr lang="zh-CN" altLang="en-US" sz="1600"/>
              <a:t>，使用</a:t>
            </a:r>
            <a:r>
              <a:rPr lang="en-US" sz="1600"/>
              <a:t>Custom</a:t>
            </a:r>
            <a:r>
              <a:rPr lang="zh-CN" altLang="en-US" sz="1600"/>
              <a:t>，</a:t>
            </a:r>
            <a:r>
              <a:rPr lang="en-US" sz="1600"/>
              <a:t>binary(BSON)</a:t>
            </a:r>
            <a:r>
              <a:rPr lang="zh-CN" altLang="en-US" sz="1600"/>
              <a:t>协议。</a:t>
            </a:r>
            <a:r>
              <a:rPr lang="en-US" sz="1600"/>
              <a:t>MongoDB</a:t>
            </a:r>
            <a:r>
              <a:rPr lang="zh-CN" altLang="en-US" sz="1600"/>
              <a:t>可在任何</a:t>
            </a:r>
            <a:r>
              <a:rPr lang="en-US" sz="1600"/>
              <a:t>Mysql/PostgreSQL</a:t>
            </a:r>
            <a:r>
              <a:rPr lang="zh-CN" altLang="en-US" sz="1600"/>
              <a:t>的环境下使用。适用于需要动态查询支持；需要使用索引而不是 </a:t>
            </a:r>
            <a:r>
              <a:rPr lang="en-US" sz="1600"/>
              <a:t>map/reduce</a:t>
            </a:r>
            <a:r>
              <a:rPr lang="zh-CN" altLang="en-US" sz="1600"/>
              <a:t>功能；需要对大数据库有性能要求；需要使用 </a:t>
            </a:r>
            <a:r>
              <a:rPr lang="en-US" sz="1600"/>
              <a:t>CouchDB</a:t>
            </a:r>
            <a:r>
              <a:rPr lang="zh-CN" altLang="en-US" sz="1600"/>
              <a:t>但因为数据改变太频繁而占满内存的应用程序。</a:t>
            </a:r>
          </a:p>
        </p:txBody>
      </p:sp>
      <p:pic>
        <p:nvPicPr>
          <p:cNvPr id="11268" name="图片 6" descr="mongodb.png"/>
          <p:cNvPicPr>
            <a:picLocks noChangeAspect="1" noChangeArrowheads="1"/>
          </p:cNvPicPr>
          <p:nvPr/>
        </p:nvPicPr>
        <p:blipFill>
          <a:blip r:embed="rId2" cstate="print"/>
          <a:srcRect/>
          <a:stretch>
            <a:fillRect/>
          </a:stretch>
        </p:blipFill>
        <p:spPr bwMode="auto">
          <a:xfrm>
            <a:off x="4656668" y="2276475"/>
            <a:ext cx="4942417" cy="259238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3"/>
          <p:cNvSpPr>
            <a:spLocks noGrp="1" noChangeArrowheads="1"/>
          </p:cNvSpPr>
          <p:nvPr>
            <p:ph type="title" idx="4294967295"/>
          </p:nvPr>
        </p:nvSpPr>
        <p:spPr>
          <a:xfrm>
            <a:off x="677334" y="609600"/>
            <a:ext cx="8597900" cy="1320800"/>
          </a:xfrm>
          <a:prstGeom prst="rect">
            <a:avLst/>
          </a:prstGeom>
          <a:ln/>
        </p:spPr>
        <p:txBody>
          <a:bodyPr/>
          <a:lstStyle/>
          <a:p>
            <a:r>
              <a:rPr lang="zh-CN" altLang="en-US" sz="3200"/>
              <a:t>Nosql数据库之Redis</a:t>
            </a:r>
          </a:p>
        </p:txBody>
      </p:sp>
      <p:sp>
        <p:nvSpPr>
          <p:cNvPr id="10243" name="内容占位符 4"/>
          <p:cNvSpPr>
            <a:spLocks noGrp="1" noChangeArrowheads="1"/>
          </p:cNvSpPr>
          <p:nvPr>
            <p:ph idx="4294967295"/>
          </p:nvPr>
        </p:nvSpPr>
        <p:spPr bwMode="auto">
          <a:xfrm>
            <a:off x="677334" y="2160589"/>
            <a:ext cx="8597900" cy="3881437"/>
          </a:xfrm>
          <a:prstGeom prst="rect">
            <a:avLst/>
          </a:prstGeom>
          <a:noFill/>
          <a:ln/>
        </p:spPr>
        <p:txBody>
          <a:bodyPr/>
          <a:lstStyle/>
          <a:p>
            <a:pPr marL="0" indent="342900">
              <a:buFont typeface="Wingdings 3" pitchFamily="18" charset="2"/>
              <a:buNone/>
            </a:pPr>
            <a:r>
              <a:rPr lang="en-US"/>
              <a:t>Redis</a:t>
            </a:r>
            <a:r>
              <a:rPr lang="zh-CN" altLang="en-US"/>
              <a:t>使用的开发语言为</a:t>
            </a:r>
            <a:r>
              <a:rPr lang="en-US"/>
              <a:t>C/C++</a:t>
            </a:r>
            <a:r>
              <a:rPr lang="zh-CN" altLang="en-US"/>
              <a:t>，遵循</a:t>
            </a:r>
            <a:r>
              <a:rPr lang="en-US"/>
              <a:t>BSD</a:t>
            </a:r>
            <a:r>
              <a:rPr lang="zh-CN" altLang="en-US"/>
              <a:t>许可，使用</a:t>
            </a:r>
            <a:r>
              <a:rPr lang="en-US"/>
              <a:t>Telnet-like</a:t>
            </a:r>
            <a:r>
              <a:rPr lang="zh-CN" altLang="en-US"/>
              <a:t>协议。主要优点运行速度非常快。适用于数据变化快且数据库大小可遇见（适合内存容量）的应用程序， 但内存占用较大。常用于股票价格、数据分析、实时数据搜集、实时通讯。</a:t>
            </a:r>
          </a:p>
        </p:txBody>
      </p:sp>
      <p:pic>
        <p:nvPicPr>
          <p:cNvPr id="10244" name="图片 6" descr="redis.png"/>
          <p:cNvPicPr>
            <a:picLocks noChangeAspect="1" noChangeArrowheads="1"/>
          </p:cNvPicPr>
          <p:nvPr/>
        </p:nvPicPr>
        <p:blipFill>
          <a:blip r:embed="rId2" cstate="print"/>
          <a:srcRect/>
          <a:stretch>
            <a:fillRect/>
          </a:stretch>
        </p:blipFill>
        <p:spPr bwMode="auto">
          <a:xfrm>
            <a:off x="719667" y="3644900"/>
            <a:ext cx="8686800" cy="25019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二、关系数据库局限</a:t>
            </a:r>
          </a:p>
        </p:txBody>
      </p:sp>
      <p:sp>
        <p:nvSpPr>
          <p:cNvPr id="5" name="Rectangle 6"/>
          <p:cNvSpPr/>
          <p:nvPr/>
        </p:nvSpPr>
        <p:spPr>
          <a:xfrm>
            <a:off x="335360" y="942975"/>
            <a:ext cx="11664950" cy="4864855"/>
          </a:xfrm>
          <a:prstGeom prst="rect">
            <a:avLst/>
          </a:prstGeom>
          <a:noFill/>
          <a:ln w="9525">
            <a:noFill/>
          </a:ln>
        </p:spPr>
        <p:txBody>
          <a:bodyPr lIns="123885" tIns="61943" rIns="123885" bIns="61943">
            <a:spAutoFit/>
          </a:bodyPr>
          <a:lstStyle/>
          <a:p>
            <a:pPr marL="457200" indent="-457200" algn="just" defTabSz="967105">
              <a:buClr>
                <a:srgbClr val="FF0000"/>
              </a:buClr>
            </a:pPr>
            <a:r>
              <a:rPr lang="zh-CN" altLang="en-US" sz="2800" dirty="0" smtClean="0">
                <a:latin typeface="黑体" panose="02010609060101010101" pitchFamily="49" charset="-122"/>
              </a:rPr>
              <a:t>     关系数据库用</a:t>
            </a:r>
            <a:r>
              <a:rPr lang="zh-CN" altLang="en-US" sz="2800" dirty="0">
                <a:latin typeface="黑体" panose="02010609060101010101" pitchFamily="49" charset="-122"/>
              </a:rPr>
              <a:t>二维表的方式来存储数据和数据之间的关系</a:t>
            </a:r>
            <a:r>
              <a:rPr lang="zh-CN" altLang="en-US" sz="2800" dirty="0" smtClean="0">
                <a:latin typeface="黑体" panose="02010609060101010101" pitchFamily="49" charset="-122"/>
              </a:rPr>
              <a:t>，为OLTP</a:t>
            </a:r>
            <a:r>
              <a:rPr lang="zh-CN" altLang="en-US" sz="2800" dirty="0">
                <a:latin typeface="黑体" panose="02010609060101010101" pitchFamily="49" charset="-122"/>
              </a:rPr>
              <a:t>（On Line Transaction Process在线事务处理）提供了数据处理平台</a:t>
            </a: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数据库高并发读写</a:t>
            </a:r>
            <a:r>
              <a:rPr lang="zh-CN" altLang="en-US" sz="2800" dirty="0" smtClean="0">
                <a:latin typeface="黑体" panose="02010609060101010101" pitchFamily="49" charset="-122"/>
              </a:rPr>
              <a:t>需求   </a:t>
            </a:r>
            <a:r>
              <a:rPr lang="zh-CN" altLang="en-US" sz="2800" dirty="0" smtClean="0">
                <a:solidFill>
                  <a:srgbClr val="FF0000"/>
                </a:solidFill>
                <a:latin typeface="黑体" panose="02010609060101010101" pitchFamily="49" charset="-122"/>
              </a:rPr>
              <a:t>大规模事务处理</a:t>
            </a:r>
            <a:endParaRPr lang="en-US" altLang="zh-CN" sz="2800" dirty="0" smtClean="0">
              <a:solidFill>
                <a:srgbClr val="FF0000"/>
              </a:solidFill>
              <a:latin typeface="黑体" panose="02010609060101010101" pitchFamily="49" charset="-122"/>
            </a:endParaRPr>
          </a:p>
          <a:p>
            <a:pPr lvl="2" indent="-457200" algn="just" defTabSz="967105">
              <a:buClr>
                <a:srgbClr val="FF0000"/>
              </a:buClr>
              <a:buFont typeface="Arial" panose="020B0604020202020204" pitchFamily="34" charset="0"/>
              <a:buChar char="•"/>
            </a:pPr>
            <a:r>
              <a:rPr lang="en-US" altLang="zh-CN" sz="2800" dirty="0" err="1" smtClean="0"/>
              <a:t>Hign</a:t>
            </a:r>
            <a:r>
              <a:rPr lang="en-US" altLang="zh-CN" sz="2800" dirty="0" smtClean="0"/>
              <a:t> Performance--</a:t>
            </a:r>
            <a:r>
              <a:rPr lang="zh-CN" altLang="en-US" sz="2800" dirty="0" smtClean="0"/>
              <a:t>主从分离，分库、分表，缓解写压力，增强读扩展</a:t>
            </a:r>
          </a:p>
          <a:p>
            <a:pPr marL="457200" indent="-457200" algn="just" defTabSz="967105">
              <a:buClr>
                <a:srgbClr val="FF0000"/>
              </a:buClr>
              <a:buFont typeface="Arial" panose="020B0604020202020204" pitchFamily="34" charset="0"/>
              <a:buChar char="•"/>
            </a:pPr>
            <a:r>
              <a:rPr lang="zh-CN" altLang="en-US" sz="2800" dirty="0" smtClean="0">
                <a:latin typeface="黑体" panose="02010609060101010101" pitchFamily="49" charset="-122"/>
              </a:rPr>
              <a:t>数据</a:t>
            </a:r>
            <a:r>
              <a:rPr lang="zh-CN" altLang="en-US" sz="2800" dirty="0">
                <a:latin typeface="黑体" panose="02010609060101010101" pitchFamily="49" charset="-122"/>
              </a:rPr>
              <a:t>的高效存储和</a:t>
            </a:r>
            <a:r>
              <a:rPr lang="zh-CN" altLang="en-US" sz="2800" dirty="0" smtClean="0">
                <a:latin typeface="黑体" panose="02010609060101010101" pitchFamily="49" charset="-122"/>
              </a:rPr>
              <a:t>处理   </a:t>
            </a:r>
            <a:r>
              <a:rPr lang="zh-CN" altLang="en-US" sz="2800" dirty="0" smtClean="0">
                <a:solidFill>
                  <a:srgbClr val="FF0000"/>
                </a:solidFill>
                <a:latin typeface="黑体" panose="02010609060101010101" pitchFamily="49" charset="-122"/>
              </a:rPr>
              <a:t>各种应用</a:t>
            </a:r>
            <a:endParaRPr lang="en-US" altLang="zh-CN" sz="2800" dirty="0" smtClean="0">
              <a:solidFill>
                <a:srgbClr val="FF0000"/>
              </a:solidFill>
              <a:latin typeface="黑体" panose="02010609060101010101" pitchFamily="49" charset="-122"/>
            </a:endParaRPr>
          </a:p>
          <a:p>
            <a:pPr lvl="2" indent="-457200" algn="just" defTabSz="967105">
              <a:buClr>
                <a:srgbClr val="FF0000"/>
              </a:buClr>
              <a:buFont typeface="Arial" panose="020B0604020202020204" pitchFamily="34" charset="0"/>
              <a:buChar char="•"/>
            </a:pPr>
            <a:r>
              <a:rPr lang="en-US" altLang="zh-CN" sz="2800" dirty="0" smtClean="0"/>
              <a:t>Huge Storage--</a:t>
            </a:r>
            <a:r>
              <a:rPr lang="zh-CN" altLang="en-US" sz="2800" dirty="0" smtClean="0"/>
              <a:t>海量存储</a:t>
            </a:r>
            <a:r>
              <a:rPr lang="en-US" altLang="zh-CN" sz="2800" dirty="0" smtClean="0"/>
              <a:t>--</a:t>
            </a:r>
            <a:r>
              <a:rPr lang="zh-CN" altLang="en-US" sz="2800" dirty="0" smtClean="0">
                <a:sym typeface="+mn-ea"/>
              </a:rPr>
              <a:t>分库、分表，缓解数据增长压力</a:t>
            </a:r>
            <a:endParaRPr lang="en-US" altLang="zh-CN" sz="2800" dirty="0" smtClean="0">
              <a:sym typeface="+mn-ea"/>
            </a:endParaRPr>
          </a:p>
          <a:p>
            <a:pPr lvl="1" indent="-457200" algn="just" defTabSz="967105">
              <a:buClr>
                <a:srgbClr val="FF0000"/>
              </a:buClr>
              <a:buFont typeface="Arial" panose="020B0604020202020204" pitchFamily="34" charset="0"/>
              <a:buChar char="•"/>
            </a:pPr>
            <a:r>
              <a:rPr lang="zh-CN" altLang="en-US" sz="2800" dirty="0" smtClean="0">
                <a:latin typeface="黑体" panose="02010609060101010101" pitchFamily="49" charset="-122"/>
              </a:rPr>
              <a:t>数据库</a:t>
            </a:r>
            <a:r>
              <a:rPr lang="zh-CN" altLang="en-US" sz="2800" dirty="0">
                <a:latin typeface="黑体" panose="02010609060101010101" pitchFamily="49" charset="-122"/>
              </a:rPr>
              <a:t>高扩展性和高可用性</a:t>
            </a:r>
            <a:r>
              <a:rPr lang="zh-CN" altLang="en-US" sz="2800" dirty="0" smtClean="0">
                <a:latin typeface="黑体" panose="02010609060101010101" pitchFamily="49" charset="-122"/>
              </a:rPr>
              <a:t>需求   </a:t>
            </a:r>
            <a:r>
              <a:rPr lang="zh-CN" altLang="en-US" sz="2800" dirty="0" smtClean="0">
                <a:solidFill>
                  <a:srgbClr val="FF0000"/>
                </a:solidFill>
                <a:latin typeface="黑体" panose="02010609060101010101" pitchFamily="49" charset="-122"/>
              </a:rPr>
              <a:t>云计算</a:t>
            </a:r>
            <a:endParaRPr lang="en-US" altLang="zh-CN" sz="2800" dirty="0" smtClean="0">
              <a:solidFill>
                <a:srgbClr val="FF0000"/>
              </a:solidFill>
              <a:latin typeface="黑体" panose="02010609060101010101" pitchFamily="49" charset="-122"/>
            </a:endParaRPr>
          </a:p>
          <a:p>
            <a:pPr lvl="2" indent="-457200" algn="just" defTabSz="967105">
              <a:buClr>
                <a:srgbClr val="FF0000"/>
              </a:buClr>
              <a:buFont typeface="Arial" panose="020B0604020202020204" pitchFamily="34" charset="0"/>
              <a:buChar char="•"/>
            </a:pPr>
            <a:r>
              <a:rPr lang="en-US" altLang="zh-CN" sz="2800" dirty="0" smtClean="0"/>
              <a:t>High Scalability and High Availability--</a:t>
            </a:r>
            <a:r>
              <a:rPr lang="zh-CN" altLang="en-US" sz="2800" dirty="0" smtClean="0"/>
              <a:t>高扩展和高可用</a:t>
            </a:r>
            <a:r>
              <a:rPr lang="en-US" altLang="zh-CN" sz="2800" dirty="0" smtClean="0"/>
              <a:t>-- </a:t>
            </a:r>
            <a:r>
              <a:rPr lang="zh-CN" altLang="en-US" sz="2800" dirty="0" smtClean="0"/>
              <a:t>主从、复制等</a:t>
            </a:r>
          </a:p>
          <a:p>
            <a:pPr lvl="1" indent="-457200" algn="just" defTabSz="967105">
              <a:buClr>
                <a:srgbClr val="FF0000"/>
              </a:buClr>
              <a:buFont typeface="Arial" panose="020B0604020202020204" pitchFamily="34" charset="0"/>
              <a:buChar char="•"/>
            </a:pPr>
            <a:r>
              <a:rPr lang="zh-CN" altLang="en-US" sz="2800" dirty="0" smtClean="0">
                <a:solidFill>
                  <a:srgbClr val="FF0000"/>
                </a:solidFill>
                <a:latin typeface="黑体" panose="02010609060101010101" pitchFamily="49" charset="-122"/>
              </a:rPr>
              <a:t> </a:t>
            </a:r>
            <a:r>
              <a:rPr lang="zh-CN" altLang="en-US" sz="2800" dirty="0" smtClean="0">
                <a:latin typeface="黑体" panose="02010609060101010101" pitchFamily="49" charset="-122"/>
              </a:rPr>
              <a:t>大数据处理方面的要求</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p:cNvSpPr>
            <a:spLocks noGrp="1" noChangeArrowheads="1"/>
          </p:cNvSpPr>
          <p:nvPr>
            <p:ph type="title" idx="4294967295"/>
          </p:nvPr>
        </p:nvSpPr>
        <p:spPr>
          <a:xfrm>
            <a:off x="677334" y="609600"/>
            <a:ext cx="8597900" cy="1320800"/>
          </a:xfrm>
          <a:prstGeom prst="rect">
            <a:avLst/>
          </a:prstGeom>
          <a:ln/>
        </p:spPr>
        <p:txBody>
          <a:bodyPr/>
          <a:lstStyle/>
          <a:p>
            <a:r>
              <a:rPr lang="zh-CN" altLang="en-US" sz="3200"/>
              <a:t>Nosql数据库之</a:t>
            </a:r>
            <a:br>
              <a:rPr lang="zh-CN" altLang="en-US" sz="3200"/>
            </a:br>
            <a:endParaRPr lang="zh-CN" altLang="en-US" sz="3200"/>
          </a:p>
        </p:txBody>
      </p:sp>
      <p:sp>
        <p:nvSpPr>
          <p:cNvPr id="13315" name="内容占位符 4"/>
          <p:cNvSpPr>
            <a:spLocks noGrp="1" noChangeArrowheads="1"/>
          </p:cNvSpPr>
          <p:nvPr>
            <p:ph idx="4294967295"/>
          </p:nvPr>
        </p:nvSpPr>
        <p:spPr bwMode="auto">
          <a:xfrm>
            <a:off x="677334" y="1700808"/>
            <a:ext cx="8597900" cy="3881437"/>
          </a:xfrm>
          <a:prstGeom prst="rect">
            <a:avLst/>
          </a:prstGeom>
          <a:noFill/>
          <a:ln/>
        </p:spPr>
        <p:txBody>
          <a:bodyPr/>
          <a:lstStyle/>
          <a:p>
            <a:pPr marL="0" indent="342900">
              <a:buFont typeface="Wingdings 3" pitchFamily="18" charset="2"/>
              <a:buNone/>
            </a:pPr>
            <a:r>
              <a:rPr lang="en-US" dirty="0" smtClean="0"/>
              <a:t>Neo4j</a:t>
            </a:r>
            <a:r>
              <a:rPr lang="zh-CN" altLang="en-US" dirty="0"/>
              <a:t>使用的开发语言为</a:t>
            </a:r>
            <a:r>
              <a:rPr lang="en-US" dirty="0"/>
              <a:t>Java</a:t>
            </a:r>
            <a:r>
              <a:rPr lang="zh-CN" altLang="en-US" dirty="0"/>
              <a:t>，遵循</a:t>
            </a:r>
            <a:r>
              <a:rPr lang="en-US" dirty="0"/>
              <a:t>GPL</a:t>
            </a:r>
            <a:r>
              <a:rPr lang="zh-CN" altLang="en-US" dirty="0"/>
              <a:t>，其中一些特性使用 </a:t>
            </a:r>
            <a:r>
              <a:rPr lang="en-US" dirty="0"/>
              <a:t>AGPL/</a:t>
            </a:r>
            <a:r>
              <a:rPr lang="zh-CN" altLang="en-US" dirty="0"/>
              <a:t>商业许可，使用</a:t>
            </a:r>
            <a:r>
              <a:rPr lang="en-US" dirty="0"/>
              <a:t>HTTP/REST</a:t>
            </a:r>
            <a:r>
              <a:rPr lang="zh-CN" altLang="en-US" dirty="0"/>
              <a:t>协议。特点是基于关系的图形数据库， 适用于图形一类数据。这是 </a:t>
            </a:r>
            <a:r>
              <a:rPr lang="en-US" dirty="0"/>
              <a:t>Neo4j</a:t>
            </a:r>
            <a:r>
              <a:rPr lang="zh-CN" altLang="en-US" dirty="0"/>
              <a:t>与其他</a:t>
            </a:r>
            <a:r>
              <a:rPr lang="en-US" dirty="0" err="1"/>
              <a:t>nosql</a:t>
            </a:r>
            <a:r>
              <a:rPr lang="zh-CN" altLang="en-US" dirty="0"/>
              <a:t>数据库的最显著区别。 常用于社会关系，公共交通网络，地图及网络拓谱</a:t>
            </a:r>
            <a:r>
              <a:rPr lang="zh-CN" altLang="en-US" dirty="0" smtClean="0"/>
              <a:t>。</a:t>
            </a:r>
            <a:endParaRPr lang="en-US" altLang="zh-CN" dirty="0" smtClean="0"/>
          </a:p>
          <a:p>
            <a:pPr marL="0" indent="342900">
              <a:buFont typeface="Wingdings 3" pitchFamily="18" charset="2"/>
              <a:buNone/>
            </a:pPr>
            <a:r>
              <a:rPr lang="en-US" altLang="zh-CN" dirty="0" smtClean="0">
                <a:hlinkClick r:id="rId2"/>
              </a:rPr>
              <a:t>Neo4j</a:t>
            </a:r>
            <a:r>
              <a:rPr lang="zh-CN" altLang="en-US" dirty="0" smtClean="0"/>
              <a:t>是一个高性能的</a:t>
            </a:r>
            <a:r>
              <a:rPr lang="en-US" altLang="zh-CN" dirty="0" smtClean="0"/>
              <a:t>,NOSQL</a:t>
            </a:r>
            <a:r>
              <a:rPr lang="zh-CN" altLang="en-US" dirty="0" smtClean="0"/>
              <a:t>图形数据库，它将结构化数据存储在网络上而不是表中。它是一个</a:t>
            </a:r>
            <a:r>
              <a:rPr lang="zh-CN" altLang="en-US" dirty="0" smtClean="0">
                <a:hlinkClick r:id="rId3"/>
              </a:rPr>
              <a:t>嵌入式</a:t>
            </a:r>
            <a:r>
              <a:rPr lang="zh-CN" altLang="en-US" dirty="0" smtClean="0"/>
              <a:t>的、基于</a:t>
            </a:r>
            <a:r>
              <a:rPr lang="zh-CN" altLang="en-US" dirty="0" smtClean="0">
                <a:hlinkClick r:id="rId4"/>
              </a:rPr>
              <a:t>磁盘</a:t>
            </a:r>
            <a:r>
              <a:rPr lang="zh-CN" altLang="en-US" dirty="0" smtClean="0"/>
              <a:t>的、具备完全的事务特性的</a:t>
            </a:r>
            <a:r>
              <a:rPr lang="en-US" altLang="zh-CN" dirty="0" smtClean="0"/>
              <a:t>Java</a:t>
            </a:r>
            <a:r>
              <a:rPr lang="zh-CN" altLang="en-US" dirty="0" smtClean="0"/>
              <a:t>持久化引擎，但是它将结构化数据存储在网络</a:t>
            </a:r>
            <a:r>
              <a:rPr lang="en-US" altLang="zh-CN" dirty="0" smtClean="0"/>
              <a:t>(</a:t>
            </a:r>
            <a:r>
              <a:rPr lang="zh-CN" altLang="en-US" dirty="0" smtClean="0"/>
              <a:t>从数学角度叫做图</a:t>
            </a:r>
            <a:r>
              <a:rPr lang="en-US" altLang="zh-CN" dirty="0" smtClean="0"/>
              <a:t>)</a:t>
            </a:r>
            <a:r>
              <a:rPr lang="zh-CN" altLang="en-US" dirty="0" smtClean="0"/>
              <a:t>上而不是表中。</a:t>
            </a:r>
            <a:r>
              <a:rPr lang="en-US" altLang="zh-CN" dirty="0" smtClean="0"/>
              <a:t>Neo4j</a:t>
            </a:r>
            <a:r>
              <a:rPr lang="zh-CN" altLang="en-US" dirty="0" smtClean="0"/>
              <a:t>也可以被看作是一个高性能的图引擎，该引擎具有成熟数据库的所有特性。程序员工作在一个面向对象的、灵活的网络结构下而不是严格、静态的表中</a:t>
            </a:r>
            <a:r>
              <a:rPr lang="en-US" altLang="zh-CN" dirty="0" smtClean="0"/>
              <a:t>——</a:t>
            </a:r>
            <a:r>
              <a:rPr lang="zh-CN" altLang="en-US" dirty="0" smtClean="0"/>
              <a:t>但是他们可以享受到具备完全的事务特性、企业级的数据库的所有好处。</a:t>
            </a:r>
            <a:endParaRPr lang="zh-CN" altLang="en-US" dirty="0"/>
          </a:p>
        </p:txBody>
      </p:sp>
      <p:pic>
        <p:nvPicPr>
          <p:cNvPr id="13316" name="图片 6" descr="neo4j.jpg"/>
          <p:cNvPicPr>
            <a:picLocks noChangeAspect="1" noChangeArrowheads="1"/>
          </p:cNvPicPr>
          <p:nvPr/>
        </p:nvPicPr>
        <p:blipFill>
          <a:blip r:embed="rId5" cstate="print"/>
          <a:srcRect/>
          <a:stretch>
            <a:fillRect/>
          </a:stretch>
        </p:blipFill>
        <p:spPr bwMode="auto">
          <a:xfrm>
            <a:off x="4559300" y="333375"/>
            <a:ext cx="2540000" cy="127635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1424" y="836712"/>
            <a:ext cx="9667138" cy="5040560"/>
          </a:xfrm>
        </p:spPr>
        <p:txBody>
          <a:bodyPr/>
          <a:lstStyle/>
          <a:p>
            <a:pPr algn="l"/>
            <a:r>
              <a:rPr lang="en-US" altLang="zh-CN" b="0" dirty="0" smtClean="0">
                <a:solidFill>
                  <a:schemeClr val="tx1"/>
                </a:solidFill>
              </a:rPr>
              <a:t>Neo4j</a:t>
            </a:r>
            <a:r>
              <a:rPr lang="zh-CN" altLang="en-US" b="0" dirty="0" smtClean="0">
                <a:solidFill>
                  <a:schemeClr val="tx1"/>
                </a:solidFill>
              </a:rPr>
              <a:t>数据库特点：</a:t>
            </a:r>
            <a:r>
              <a:rPr lang="en-US" altLang="zh-CN" b="0" dirty="0" smtClean="0">
                <a:solidFill>
                  <a:schemeClr val="tx1"/>
                </a:solidFill>
              </a:rPr>
              <a:t/>
            </a:r>
            <a:br>
              <a:rPr lang="en-US" altLang="zh-CN" b="0" dirty="0" smtClean="0">
                <a:solidFill>
                  <a:schemeClr val="tx1"/>
                </a:solidFill>
              </a:rPr>
            </a:br>
            <a:r>
              <a:rPr lang="en-US" altLang="zh-CN" b="0" dirty="0" smtClean="0">
                <a:solidFill>
                  <a:schemeClr val="tx1"/>
                </a:solidFill>
              </a:rPr>
              <a:t>1.</a:t>
            </a:r>
            <a:r>
              <a:rPr lang="zh-CN" altLang="en-US" b="0" dirty="0" smtClean="0">
                <a:solidFill>
                  <a:schemeClr val="tx1"/>
                </a:solidFill>
              </a:rPr>
              <a:t>对象关系的不匹配使得把面向对象的“圆的对象”挤到面向关系的“方的表”中是那么的困难和费劲，而这一切是可以避免的。</a:t>
            </a:r>
            <a:br>
              <a:rPr lang="zh-CN" altLang="en-US" b="0" dirty="0" smtClean="0">
                <a:solidFill>
                  <a:schemeClr val="tx1"/>
                </a:solidFill>
              </a:rPr>
            </a:br>
            <a:r>
              <a:rPr lang="en-US" altLang="zh-CN" b="0" dirty="0" smtClean="0">
                <a:solidFill>
                  <a:schemeClr val="tx1"/>
                </a:solidFill>
              </a:rPr>
              <a:t>2.</a:t>
            </a:r>
            <a:r>
              <a:rPr lang="zh-CN" altLang="en-US" b="0" dirty="0" smtClean="0">
                <a:solidFill>
                  <a:schemeClr val="tx1"/>
                </a:solidFill>
              </a:rPr>
              <a:t>关系模型静态、刚性、不灵活的本质使得改变</a:t>
            </a:r>
            <a:r>
              <a:rPr lang="en-US" altLang="zh-CN" b="0" dirty="0" smtClean="0">
                <a:solidFill>
                  <a:schemeClr val="tx1"/>
                </a:solidFill>
              </a:rPr>
              <a:t>schemas</a:t>
            </a:r>
            <a:r>
              <a:rPr lang="zh-CN" altLang="en-US" b="0" dirty="0" smtClean="0">
                <a:solidFill>
                  <a:schemeClr val="tx1"/>
                </a:solidFill>
              </a:rPr>
              <a:t>以满足不断变化的业务需求是非常困难的。由于同样的原因，当开发小组想应用敏捷软件开发时，数据库经常拖后腿。</a:t>
            </a:r>
            <a:br>
              <a:rPr lang="zh-CN" altLang="en-US" b="0" dirty="0" smtClean="0">
                <a:solidFill>
                  <a:schemeClr val="tx1"/>
                </a:solidFill>
              </a:rPr>
            </a:br>
            <a:r>
              <a:rPr lang="en-US" altLang="zh-CN" b="0" dirty="0" smtClean="0">
                <a:solidFill>
                  <a:schemeClr val="tx1"/>
                </a:solidFill>
              </a:rPr>
              <a:t>3.</a:t>
            </a:r>
            <a:r>
              <a:rPr lang="zh-CN" altLang="en-US" b="0" dirty="0" smtClean="0">
                <a:solidFill>
                  <a:schemeClr val="tx1"/>
                </a:solidFill>
              </a:rPr>
              <a:t>关系模型很不适合表达半结构化的数据</a:t>
            </a:r>
            <a:r>
              <a:rPr lang="en-US" altLang="zh-CN" b="0" dirty="0" smtClean="0">
                <a:solidFill>
                  <a:schemeClr val="tx1"/>
                </a:solidFill>
              </a:rPr>
              <a:t>——</a:t>
            </a:r>
            <a:r>
              <a:rPr lang="zh-CN" altLang="en-US" b="0" dirty="0" smtClean="0">
                <a:solidFill>
                  <a:schemeClr val="tx1"/>
                </a:solidFill>
              </a:rPr>
              <a:t>而业界的分析家和研究者都认为半结构化数据是信息管理中的下一个重头戏。</a:t>
            </a:r>
            <a:br>
              <a:rPr lang="zh-CN" altLang="en-US" b="0" dirty="0" smtClean="0">
                <a:solidFill>
                  <a:schemeClr val="tx1"/>
                </a:solidFill>
              </a:rPr>
            </a:br>
            <a:r>
              <a:rPr lang="en-US" altLang="zh-CN" b="0" dirty="0" smtClean="0">
                <a:solidFill>
                  <a:schemeClr val="tx1"/>
                </a:solidFill>
              </a:rPr>
              <a:t>4.</a:t>
            </a:r>
            <a:r>
              <a:rPr lang="zh-CN" altLang="en-US" b="0" dirty="0" smtClean="0">
                <a:solidFill>
                  <a:schemeClr val="tx1"/>
                </a:solidFill>
              </a:rPr>
              <a:t>网络是一种非常高效的数据存储结构。人脑是一个巨大的网络，万维网也同样构造成网状，这些都不是巧合。关系模型可以表达面向网络的数据，但是在遍历网络并抽取信息的能力上关系模型是非常弱的</a:t>
            </a:r>
            <a:r>
              <a:rPr lang="zh-CN" altLang="en-US" b="0" dirty="0" smtClean="0"/>
              <a:t/>
            </a:r>
            <a:br>
              <a:rPr lang="zh-CN" altLang="en-US" b="0" dirty="0" smtClean="0"/>
            </a:b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63525" y="508000"/>
            <a:ext cx="6662738"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课堂讨论</a:t>
            </a:r>
          </a:p>
        </p:txBody>
      </p:sp>
      <p:sp>
        <p:nvSpPr>
          <p:cNvPr id="9219" name="Rectangle 3"/>
          <p:cNvSpPr/>
          <p:nvPr/>
        </p:nvSpPr>
        <p:spPr>
          <a:xfrm>
            <a:off x="698500" y="1116965"/>
            <a:ext cx="11339513" cy="572452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a:sym typeface="+mn-ea"/>
              </a:rPr>
              <a:t>1．关系数据库的面临的挑战是什么？</a:t>
            </a:r>
          </a:p>
          <a:p>
            <a:pPr marL="457200" indent="-457200" defTabSz="967105">
              <a:buClr>
                <a:srgbClr val="FF0000"/>
              </a:buClr>
              <a:buFont typeface="Arial" panose="020B0604020202020204" pitchFamily="34" charset="0"/>
              <a:buChar char="•"/>
            </a:pPr>
            <a:r>
              <a:rPr lang="en-US" altLang="zh-CN" sz="2800" dirty="0">
                <a:sym typeface="+mn-ea"/>
              </a:rPr>
              <a:t>2</a:t>
            </a:r>
            <a:r>
              <a:rPr lang="zh-CN" altLang="en-US" sz="2800" dirty="0">
                <a:sym typeface="+mn-ea"/>
              </a:rPr>
              <a:t>．如何理解数据库事务的 ACID 特性？</a:t>
            </a:r>
          </a:p>
          <a:p>
            <a:pPr marL="457200" indent="-457200" defTabSz="967105">
              <a:buClr>
                <a:srgbClr val="FF0000"/>
              </a:buClr>
              <a:buFont typeface="Arial" panose="020B0604020202020204" pitchFamily="34" charset="0"/>
              <a:buChar char="•"/>
            </a:pPr>
            <a:r>
              <a:rPr lang="en-US" altLang="zh-CN" sz="2800" dirty="0" smtClean="0">
                <a:sym typeface="+mn-ea"/>
              </a:rPr>
              <a:t>3. </a:t>
            </a:r>
            <a:r>
              <a:rPr lang="zh-CN" altLang="en-US" sz="2800" dirty="0" smtClean="0">
                <a:sym typeface="+mn-ea"/>
              </a:rPr>
              <a:t>海量</a:t>
            </a:r>
            <a:r>
              <a:rPr lang="zh-CN" altLang="en-US" sz="2800" dirty="0">
                <a:sym typeface="+mn-ea"/>
              </a:rPr>
              <a:t>数据存储的关键技术包括哪些？</a:t>
            </a:r>
            <a:r>
              <a:rPr lang="en-US" altLang="zh-CN" sz="2800" dirty="0">
                <a:sym typeface="+mn-ea"/>
              </a:rPr>
              <a:t>--</a:t>
            </a:r>
            <a:r>
              <a:rPr lang="zh-CN" altLang="en-US" sz="2800" dirty="0">
                <a:sym typeface="+mn-ea"/>
              </a:rPr>
              <a:t>分布式存储？</a:t>
            </a:r>
          </a:p>
          <a:p>
            <a:pPr marL="457200" indent="-457200" defTabSz="967105">
              <a:buClr>
                <a:srgbClr val="FF0000"/>
              </a:buClr>
              <a:buFont typeface="Arial" panose="020B0604020202020204" pitchFamily="34" charset="0"/>
              <a:buChar char="•"/>
            </a:pPr>
            <a:r>
              <a:rPr lang="zh-CN" altLang="en-US" sz="2800" dirty="0">
                <a:sym typeface="+mn-ea"/>
              </a:rPr>
              <a:t>4．</a:t>
            </a:r>
            <a:r>
              <a:rPr lang="en-US" altLang="zh-CN" sz="2800" noProof="0" dirty="0" err="1" smtClean="0">
                <a:ln>
                  <a:noFill/>
                </a:ln>
                <a:effectLst/>
                <a:uLnTx/>
                <a:uFillTx/>
                <a:sym typeface="+mn-ea"/>
              </a:rPr>
              <a:t>分布式</a:t>
            </a:r>
            <a:r>
              <a:rPr lang="zh-CN" altLang="en-US" sz="2800" noProof="0" dirty="0" smtClean="0">
                <a:ln>
                  <a:noFill/>
                </a:ln>
                <a:effectLst/>
                <a:uLnTx/>
                <a:uFillTx/>
                <a:sym typeface="+mn-ea"/>
              </a:rPr>
              <a:t>数据库特点</a:t>
            </a:r>
            <a:r>
              <a:rPr lang="en-US" altLang="zh-CN" sz="2800" noProof="0" dirty="0" smtClean="0">
                <a:ln>
                  <a:noFill/>
                </a:ln>
                <a:effectLst/>
                <a:uLnTx/>
                <a:uFillTx/>
                <a:sym typeface="+mn-ea"/>
              </a:rPr>
              <a:t>, </a:t>
            </a:r>
            <a:r>
              <a:rPr lang="zh-CN" altLang="zh-CN" sz="2800" noProof="0" dirty="0" smtClean="0">
                <a:ln>
                  <a:noFill/>
                </a:ln>
                <a:effectLst/>
                <a:uLnTx/>
                <a:uFillTx/>
                <a:sym typeface="+mn-ea"/>
              </a:rPr>
              <a:t>分布式</a:t>
            </a:r>
            <a:r>
              <a:rPr lang="zh-CN" altLang="en-US" sz="2800" dirty="0">
                <a:sym typeface="+mn-ea"/>
              </a:rPr>
              <a:t>事务的 ACID 特性？</a:t>
            </a:r>
            <a:endParaRPr lang="zh-CN" altLang="en-US" sz="2800" dirty="0">
              <a:solidFill>
                <a:schemeClr val="tx1"/>
              </a:solidFill>
              <a:sym typeface="+mn-ea"/>
            </a:endParaRPr>
          </a:p>
          <a:p>
            <a:pPr marL="457200" indent="-457200" defTabSz="967105">
              <a:buClr>
                <a:srgbClr val="FF0000"/>
              </a:buClr>
              <a:buFont typeface="Arial" panose="020B0604020202020204" pitchFamily="34" charset="0"/>
              <a:buChar char="•"/>
            </a:pPr>
            <a:r>
              <a:rPr lang="en-US" altLang="zh-CN" sz="2800" dirty="0">
                <a:sym typeface="+mn-ea"/>
              </a:rPr>
              <a:t>5</a:t>
            </a:r>
            <a:r>
              <a:rPr lang="zh-CN" altLang="en-US" sz="2800" dirty="0">
                <a:sym typeface="+mn-ea"/>
              </a:rPr>
              <a:t>．大数据就是海量数据+复杂计算。</a:t>
            </a:r>
            <a:r>
              <a:rPr lang="en-US" altLang="zh-CN" sz="2800" dirty="0">
                <a:sym typeface="+mn-ea"/>
              </a:rPr>
              <a:t>5V</a:t>
            </a:r>
            <a:r>
              <a:rPr lang="zh-CN" altLang="en-US" sz="2800" dirty="0">
                <a:sym typeface="+mn-ea"/>
              </a:rPr>
              <a:t>特征： 超量Volume、高速Velocity、异构Variety、真实Veracity、价值Value？</a:t>
            </a:r>
            <a:endParaRPr lang="zh-CN" altLang="en-US" sz="2800" dirty="0">
              <a:solidFill>
                <a:schemeClr val="tx1"/>
              </a:solidFill>
              <a:latin typeface="黑体" panose="02010609060101010101" pitchFamily="49" charset="-122"/>
            </a:endParaRPr>
          </a:p>
          <a:p>
            <a:pPr marL="457200" indent="-457200" defTabSz="967105">
              <a:buClr>
                <a:srgbClr val="FF0000"/>
              </a:buClr>
              <a:buFont typeface="Arial" panose="020B0604020202020204" pitchFamily="34" charset="0"/>
              <a:buChar char="•"/>
            </a:pPr>
            <a:r>
              <a:rPr lang="en-US" altLang="zh-CN" sz="2800" noProof="0" dirty="0" smtClean="0">
                <a:ln>
                  <a:noFill/>
                </a:ln>
                <a:effectLst/>
                <a:uLnTx/>
                <a:uFillTx/>
                <a:sym typeface="+mn-ea"/>
              </a:rPr>
              <a:t>6.</a:t>
            </a:r>
            <a:r>
              <a:rPr lang="zh-CN" altLang="en-US" sz="2800" dirty="0" smtClean="0">
                <a:sym typeface="+mn-ea"/>
              </a:rPr>
              <a:t>CAP</a:t>
            </a:r>
            <a:r>
              <a:rPr lang="zh-CN" altLang="en-US" sz="2800" dirty="0">
                <a:sym typeface="+mn-ea"/>
              </a:rPr>
              <a:t>理论的核心？目的？</a:t>
            </a:r>
          </a:p>
          <a:p>
            <a:pPr marL="457200" indent="-457200" defTabSz="967105">
              <a:buClr>
                <a:srgbClr val="FF0000"/>
              </a:buClr>
              <a:buFont typeface="Arial" panose="020B0604020202020204" pitchFamily="34" charset="0"/>
              <a:buChar char="•"/>
            </a:pPr>
            <a:r>
              <a:rPr lang="en-US" altLang="zh-CN" sz="2800" dirty="0" smtClean="0">
                <a:sym typeface="+mn-ea"/>
              </a:rPr>
              <a:t>7.</a:t>
            </a:r>
            <a:r>
              <a:rPr lang="zh-CN" altLang="en-US" sz="2800" dirty="0" smtClean="0">
                <a:sym typeface="+mn-ea"/>
              </a:rPr>
              <a:t>BASE</a:t>
            </a:r>
            <a:r>
              <a:rPr lang="zh-CN" altLang="en-US" sz="2800" dirty="0">
                <a:sym typeface="+mn-ea"/>
              </a:rPr>
              <a:t>的含义与特点？</a:t>
            </a:r>
            <a:endParaRPr lang="zh-CN" altLang="en-US" sz="2800" dirty="0">
              <a:solidFill>
                <a:schemeClr val="tx1"/>
              </a:solidFill>
              <a:sym typeface="+mn-ea"/>
            </a:endParaRPr>
          </a:p>
          <a:p>
            <a:pPr marL="457200" indent="-457200" defTabSz="967105">
              <a:buClr>
                <a:srgbClr val="FF0000"/>
              </a:buClr>
              <a:buFont typeface="Arial" panose="020B0604020202020204" pitchFamily="34" charset="0"/>
              <a:buChar char="•"/>
            </a:pPr>
            <a:r>
              <a:rPr lang="en-US" altLang="zh-CN" sz="2800" dirty="0" smtClean="0">
                <a:sym typeface="+mn-ea"/>
              </a:rPr>
              <a:t>8.</a:t>
            </a:r>
            <a:r>
              <a:rPr lang="en-US" altLang="zh-CN" sz="2800" noProof="0" dirty="0" err="1" smtClean="0">
                <a:ln>
                  <a:noFill/>
                </a:ln>
                <a:effectLst/>
                <a:uLnTx/>
                <a:uFillTx/>
                <a:sym typeface="+mn-ea"/>
              </a:rPr>
              <a:t>NoSQL</a:t>
            </a:r>
            <a:r>
              <a:rPr lang="zh-CN" altLang="en-US" sz="2800" noProof="0" dirty="0" smtClean="0">
                <a:ln>
                  <a:noFill/>
                </a:ln>
                <a:effectLst/>
                <a:uLnTx/>
                <a:uFillTx/>
                <a:sym typeface="+mn-ea"/>
              </a:rPr>
              <a:t>的数据一致性有哪几种？</a:t>
            </a:r>
            <a:endParaRPr lang="zh-CN" altLang="en-US" sz="2800" noProof="0" dirty="0" smtClean="0">
              <a:ln>
                <a:noFill/>
              </a:ln>
              <a:effectLst/>
              <a:uLnTx/>
              <a:uFillTx/>
              <a:latin typeface="黑体" panose="02010609060101010101" pitchFamily="49" charset="-122"/>
              <a:ea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noProof="0" dirty="0" smtClean="0">
                <a:ln>
                  <a:noFill/>
                </a:ln>
                <a:effectLst/>
                <a:uLnTx/>
                <a:uFillTx/>
                <a:sym typeface="+mn-ea"/>
              </a:rPr>
              <a:t>9.</a:t>
            </a:r>
            <a:r>
              <a:rPr lang="zh-CN" altLang="en-US" sz="2800" dirty="0" smtClean="0">
                <a:sym typeface="+mn-ea"/>
              </a:rPr>
              <a:t>最终</a:t>
            </a:r>
            <a:r>
              <a:rPr lang="zh-CN" altLang="en-US" sz="2800" dirty="0">
                <a:sym typeface="+mn-ea"/>
              </a:rPr>
              <a:t>一致性的几种类型？ </a:t>
            </a:r>
            <a:endParaRPr lang="zh-CN" altLang="en-US" sz="2800" noProof="0" dirty="0" smtClean="0">
              <a:ln>
                <a:noFill/>
              </a:ln>
              <a:solidFill>
                <a:schemeClr val="tx1"/>
              </a:solidFill>
              <a:effectLst/>
              <a:uLnTx/>
              <a:uFillTx/>
              <a:latin typeface="黑体" panose="02010609060101010101" pitchFamily="49" charset="-122"/>
              <a:ea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smtClean="0">
                <a:sym typeface="+mn-ea"/>
              </a:rPr>
              <a:t>10.</a:t>
            </a:r>
            <a:r>
              <a:rPr lang="en-US" altLang="zh-CN" sz="2800" noProof="0" dirty="0" err="1" smtClean="0">
                <a:ln>
                  <a:noFill/>
                </a:ln>
                <a:effectLst/>
                <a:uLnTx/>
                <a:uFillTx/>
                <a:sym typeface="+mn-ea"/>
              </a:rPr>
              <a:t>NoSQL</a:t>
            </a:r>
            <a:r>
              <a:rPr lang="zh-CN" altLang="en-US" sz="2800" noProof="0" dirty="0" smtClean="0">
                <a:ln>
                  <a:noFill/>
                </a:ln>
                <a:effectLst/>
                <a:uLnTx/>
                <a:uFillTx/>
                <a:sym typeface="+mn-ea"/>
              </a:rPr>
              <a:t>定义，共同特征？</a:t>
            </a:r>
            <a:endParaRPr lang="zh-CN" altLang="en-US" sz="2800" noProof="0" dirty="0" smtClean="0">
              <a:ln>
                <a:noFill/>
              </a:ln>
              <a:solidFill>
                <a:schemeClr val="tx1"/>
              </a:solidFill>
              <a:effectLst/>
              <a:uLnTx/>
              <a:uFillTx/>
              <a:latin typeface="黑体" panose="02010609060101010101" pitchFamily="49" charset="-122"/>
              <a:ea typeface="黑体" panose="02010609060101010101" pitchFamily="49" charset="-122"/>
              <a:sym typeface="+mn-ea"/>
            </a:endParaRPr>
          </a:p>
          <a:p>
            <a:pPr marL="457200" indent="-457200" defTabSz="967105">
              <a:buClr>
                <a:srgbClr val="FF0000"/>
              </a:buClr>
              <a:buFont typeface="Arial" panose="020B0604020202020204" pitchFamily="34" charset="0"/>
              <a:buChar char="•"/>
            </a:pPr>
            <a:r>
              <a:rPr lang="en-US" altLang="zh-CN" sz="2800" dirty="0" smtClean="0">
                <a:sym typeface="+mn-ea"/>
              </a:rPr>
              <a:t>11.</a:t>
            </a:r>
            <a:r>
              <a:rPr lang="zh-CN" altLang="en-US" sz="2800" dirty="0" smtClean="0">
                <a:sym typeface="+mn-ea"/>
              </a:rPr>
              <a:t>NoSQL </a:t>
            </a:r>
            <a:r>
              <a:rPr lang="zh-CN" altLang="en-US" sz="2800" dirty="0">
                <a:sym typeface="+mn-ea"/>
              </a:rPr>
              <a:t>的采用的技术是什么？</a:t>
            </a:r>
          </a:p>
          <a:p>
            <a:pPr marL="457200" indent="-457200" defTabSz="967105">
              <a:buClr>
                <a:srgbClr val="FF0000"/>
              </a:buClr>
              <a:buFont typeface="Arial" panose="020B0604020202020204" pitchFamily="34" charset="0"/>
              <a:buChar char="•"/>
            </a:pPr>
            <a:r>
              <a:rPr lang="en-US" altLang="zh-CN" sz="2800" dirty="0" smtClean="0">
                <a:sym typeface="+mn-ea"/>
              </a:rPr>
              <a:t>12.</a:t>
            </a:r>
            <a:r>
              <a:rPr lang="zh-CN" altLang="en-US" sz="2800" dirty="0" smtClean="0">
                <a:sym typeface="+mn-ea"/>
              </a:rPr>
              <a:t>NoSQL </a:t>
            </a:r>
            <a:r>
              <a:rPr lang="zh-CN" altLang="en-US" sz="2800" dirty="0">
                <a:sym typeface="+mn-ea"/>
              </a:rPr>
              <a:t>数据库按存储方式分为几类？</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2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1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37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marL="0" marR="0" lvl="0" indent="0" algn="ctr" defTabSz="914400" rtl="0" eaLnBrk="0" fontAlgn="base" latinLnBrk="1" hangingPunct="0">
              <a:lnSpc>
                <a:spcPct val="100000"/>
              </a:lnSpc>
              <a:spcBef>
                <a:spcPct val="0"/>
              </a:spcBef>
              <a:spcAft>
                <a:spcPct val="0"/>
              </a:spcAft>
              <a:buClrTx/>
              <a:buSzTx/>
              <a:buFontTx/>
              <a:buNone/>
              <a:defRPr/>
            </a:pPr>
            <a:r>
              <a:rPr lang="en-US" sz="500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7.2 </a:t>
            </a:r>
            <a:r>
              <a:rPr lang="zh-CN" altLang="en-US" sz="500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列</a:t>
            </a:r>
            <a:r>
              <a:rPr lang="zh-CN" altLang="en-US" sz="5000" dirty="0" smtClean="0">
                <a:solidFill>
                  <a:srgbClr val="FF0000"/>
                </a:solidFill>
                <a:latin typeface="隶书" panose="02010509060101010101" pitchFamily="49" charset="-122"/>
                <a:ea typeface="隶书" panose="02010509060101010101" pitchFamily="49" charset="-122"/>
                <a:cs typeface="隶书" panose="02010509060101010101" pitchFamily="49" charset="-122"/>
                <a:sym typeface="+mn-ea"/>
              </a:rPr>
              <a:t>存储数据库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一、列存储数据库简介</a:t>
            </a:r>
          </a:p>
        </p:txBody>
      </p:sp>
      <p:sp>
        <p:nvSpPr>
          <p:cNvPr id="6150" name="Rectangle 6"/>
          <p:cNvSpPr/>
          <p:nvPr/>
        </p:nvSpPr>
        <p:spPr>
          <a:xfrm>
            <a:off x="523875" y="1341438"/>
            <a:ext cx="11664950" cy="443166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数据库中的数据模型给出了数据的表达方式，二维表是关系模型的数据结构，数据和数据之间的关系都在二维表中表示。</a:t>
            </a: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数据库以行、列的二维表的形式表示数据，以一维字符串的方式存储，课程数据库</a:t>
            </a: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en-US" sz="2800" dirty="0" err="1" smtClean="0">
                <a:sym typeface="+mn-ea"/>
              </a:rPr>
              <a:t>Course_id Course_name</a:t>
            </a:r>
            <a:r>
              <a:rPr lang="en-US" sz="2800" dirty="0" smtClean="0">
                <a:sym typeface="+mn-ea"/>
              </a:rPr>
              <a:t> </a:t>
            </a:r>
            <a:r>
              <a:rPr lang="en-US" sz="2800" dirty="0" err="1" smtClean="0">
                <a:sym typeface="+mn-ea"/>
              </a:rPr>
              <a:t>Course_type</a:t>
            </a:r>
            <a:r>
              <a:rPr lang="en-US" sz="2800" dirty="0" smtClean="0">
                <a:sym typeface="+mn-ea"/>
              </a:rPr>
              <a:t> </a:t>
            </a:r>
            <a:r>
              <a:rPr lang="en-US" sz="2800" dirty="0" err="1" smtClean="0">
                <a:sym typeface="+mn-ea"/>
              </a:rPr>
              <a:t>Course_hours</a:t>
            </a:r>
            <a:r>
              <a:rPr lang="en-US" sz="2800" dirty="0" smtClean="0">
                <a:sym typeface="+mn-ea"/>
              </a:rPr>
              <a:t> </a:t>
            </a:r>
            <a:r>
              <a:rPr lang="en-US" sz="2800" dirty="0" err="1" smtClean="0">
                <a:sym typeface="+mn-ea"/>
              </a:rPr>
              <a:t>Course_credit</a:t>
            </a:r>
            <a:endParaRPr lang="zh-CN" altLang="en-US" sz="2800" dirty="0" smtClean="0"/>
          </a:p>
          <a:p>
            <a:pPr marL="457200" indent="-457200" algn="just" defTabSz="967105">
              <a:buClr>
                <a:srgbClr val="FF0000"/>
              </a:buClr>
              <a:buFont typeface="Arial" panose="020B0604020202020204" pitchFamily="34" charset="0"/>
              <a:buChar char="•"/>
            </a:pPr>
            <a:r>
              <a:rPr lang="en-US" sz="2800" dirty="0" smtClean="0">
                <a:sym typeface="+mn-ea"/>
              </a:rPr>
              <a:t>C001   </a:t>
            </a:r>
            <a:r>
              <a:rPr lang="zh-CN" altLang="en-US" sz="2800" dirty="0" smtClean="0">
                <a:sym typeface="+mn-ea"/>
              </a:rPr>
              <a:t>数据库原理及应用</a:t>
            </a:r>
            <a:r>
              <a:rPr lang="en-US" sz="2800" dirty="0" smtClean="0">
                <a:sym typeface="+mn-ea"/>
              </a:rPr>
              <a:t>   </a:t>
            </a:r>
            <a:r>
              <a:rPr lang="zh-CN" altLang="en-US" sz="2800" dirty="0" smtClean="0">
                <a:sym typeface="+mn-ea"/>
              </a:rPr>
              <a:t>学科基础</a:t>
            </a:r>
            <a:r>
              <a:rPr lang="en-US" sz="2800" dirty="0" smtClean="0">
                <a:sym typeface="+mn-ea"/>
              </a:rPr>
              <a:t>      64            4</a:t>
            </a:r>
            <a:endParaRPr lang="zh-CN" altLang="en-US" sz="2800" dirty="0" smtClean="0"/>
          </a:p>
          <a:p>
            <a:pPr marL="457200" indent="-457200" algn="just" defTabSz="967105">
              <a:buClr>
                <a:srgbClr val="FF0000"/>
              </a:buClr>
              <a:buFont typeface="Arial" panose="020B0604020202020204" pitchFamily="34" charset="0"/>
              <a:buChar char="•"/>
            </a:pPr>
            <a:r>
              <a:rPr lang="en-US" sz="2800" dirty="0" smtClean="0">
                <a:sym typeface="+mn-ea"/>
              </a:rPr>
              <a:t>C002     </a:t>
            </a:r>
            <a:r>
              <a:rPr lang="zh-CN" altLang="en-US" sz="2800" dirty="0" smtClean="0">
                <a:sym typeface="+mn-ea"/>
              </a:rPr>
              <a:t>操作系统基础</a:t>
            </a:r>
            <a:r>
              <a:rPr lang="en-US" sz="2800" dirty="0" smtClean="0">
                <a:sym typeface="+mn-ea"/>
              </a:rPr>
              <a:t>     </a:t>
            </a:r>
            <a:r>
              <a:rPr lang="zh-CN" altLang="en-US" sz="2800" dirty="0" smtClean="0">
                <a:sym typeface="+mn-ea"/>
              </a:rPr>
              <a:t>学科基础</a:t>
            </a:r>
            <a:r>
              <a:rPr lang="en-US" sz="2800" dirty="0" smtClean="0">
                <a:sym typeface="+mn-ea"/>
              </a:rPr>
              <a:t>      64            4</a:t>
            </a:r>
            <a:endParaRPr lang="zh-CN" altLang="en-US" sz="2800" dirty="0" smtClean="0"/>
          </a:p>
          <a:p>
            <a:pPr marL="457200" indent="-457200" algn="just" defTabSz="967105">
              <a:buClr>
                <a:srgbClr val="FF0000"/>
              </a:buClr>
              <a:buFont typeface="Arial" panose="020B0604020202020204" pitchFamily="34" charset="0"/>
              <a:buChar char="•"/>
            </a:pPr>
            <a:r>
              <a:rPr lang="en-US" sz="2800" dirty="0" smtClean="0">
                <a:sym typeface="+mn-ea"/>
              </a:rPr>
              <a:t>C003   </a:t>
            </a:r>
            <a:r>
              <a:rPr lang="zh-CN" altLang="en-US" sz="2800" dirty="0" smtClean="0">
                <a:sym typeface="+mn-ea"/>
              </a:rPr>
              <a:t>面向对象程序设计</a:t>
            </a:r>
            <a:r>
              <a:rPr lang="en-US" sz="2800" dirty="0" smtClean="0">
                <a:sym typeface="+mn-ea"/>
              </a:rPr>
              <a:t>   </a:t>
            </a:r>
            <a:r>
              <a:rPr lang="zh-CN" altLang="en-US" sz="2800" dirty="0" smtClean="0">
                <a:sym typeface="+mn-ea"/>
              </a:rPr>
              <a:t>学科基础</a:t>
            </a:r>
            <a:r>
              <a:rPr lang="en-US" sz="2800" dirty="0" smtClean="0">
                <a:sym typeface="+mn-ea"/>
              </a:rPr>
              <a:t>      48            3</a:t>
            </a:r>
            <a:endParaRPr lang="zh-CN" altLang="en-US" sz="2800" dirty="0" smtClean="0"/>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一、列存储数据库简介</a:t>
            </a:r>
          </a:p>
        </p:txBody>
      </p:sp>
      <p:sp>
        <p:nvSpPr>
          <p:cNvPr id="6150" name="Rectangle 6"/>
          <p:cNvSpPr/>
          <p:nvPr/>
        </p:nvSpPr>
        <p:spPr>
          <a:xfrm>
            <a:off x="523875" y="1341438"/>
            <a:ext cx="11664950" cy="443166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这个表包括课程代码</a:t>
            </a:r>
            <a:r>
              <a:rPr lang="en-US" sz="2800" dirty="0" smtClean="0">
                <a:sym typeface="+mn-ea"/>
              </a:rPr>
              <a:t>(</a:t>
            </a:r>
            <a:r>
              <a:rPr lang="en-US" sz="2800" dirty="0" err="1" smtClean="0">
                <a:sym typeface="+mn-ea"/>
              </a:rPr>
              <a:t>Course_id</a:t>
            </a:r>
            <a:r>
              <a:rPr lang="en-US" sz="2800" dirty="0" smtClean="0">
                <a:sym typeface="+mn-ea"/>
              </a:rPr>
              <a:t>)</a:t>
            </a:r>
            <a:r>
              <a:rPr lang="zh-CN" altLang="en-US" sz="2800" dirty="0" smtClean="0">
                <a:sym typeface="+mn-ea"/>
              </a:rPr>
              <a:t>、课程名称</a:t>
            </a:r>
            <a:r>
              <a:rPr lang="en-US" sz="2800" dirty="0" smtClean="0">
                <a:sym typeface="+mn-ea"/>
              </a:rPr>
              <a:t>(</a:t>
            </a:r>
            <a:r>
              <a:rPr lang="en-US" sz="2800" dirty="0" err="1" smtClean="0">
                <a:sym typeface="+mn-ea"/>
              </a:rPr>
              <a:t>Course_name</a:t>
            </a:r>
            <a:r>
              <a:rPr lang="en-US" sz="2800" dirty="0" smtClean="0">
                <a:sym typeface="+mn-ea"/>
              </a:rPr>
              <a:t>)</a:t>
            </a:r>
            <a:r>
              <a:rPr lang="zh-CN" altLang="en-US" sz="2800" dirty="0" smtClean="0">
                <a:sym typeface="+mn-ea"/>
              </a:rPr>
              <a:t>、类型</a:t>
            </a:r>
            <a:r>
              <a:rPr lang="en-US" sz="2800" dirty="0" smtClean="0">
                <a:sym typeface="+mn-ea"/>
              </a:rPr>
              <a:t>(</a:t>
            </a:r>
            <a:r>
              <a:rPr lang="en-US" sz="2800" dirty="0" err="1" smtClean="0">
                <a:sym typeface="+mn-ea"/>
              </a:rPr>
              <a:t>Course_type</a:t>
            </a:r>
            <a:r>
              <a:rPr lang="en-US" sz="2800" dirty="0" smtClean="0">
                <a:sym typeface="+mn-ea"/>
              </a:rPr>
              <a:t>)</a:t>
            </a:r>
            <a:r>
              <a:rPr lang="zh-CN" altLang="en-US" sz="2800" dirty="0" smtClean="0">
                <a:sym typeface="+mn-ea"/>
              </a:rPr>
              <a:t>、学时数</a:t>
            </a:r>
            <a:r>
              <a:rPr lang="en-US" sz="2800" dirty="0" smtClean="0">
                <a:sym typeface="+mn-ea"/>
              </a:rPr>
              <a:t>(</a:t>
            </a:r>
            <a:r>
              <a:rPr lang="en-US" sz="2800" dirty="0" err="1" smtClean="0">
                <a:sym typeface="+mn-ea"/>
              </a:rPr>
              <a:t>Course_hours</a:t>
            </a:r>
            <a:r>
              <a:rPr lang="en-US" sz="2800" dirty="0" smtClean="0">
                <a:sym typeface="+mn-ea"/>
              </a:rPr>
              <a:t>)</a:t>
            </a:r>
            <a:r>
              <a:rPr lang="zh-CN" altLang="en-US" sz="2800" dirty="0" smtClean="0">
                <a:sym typeface="+mn-ea"/>
              </a:rPr>
              <a:t>、学分</a:t>
            </a:r>
            <a:r>
              <a:rPr lang="en-US" sz="2800" dirty="0" smtClean="0">
                <a:sym typeface="+mn-ea"/>
              </a:rPr>
              <a:t>(</a:t>
            </a:r>
            <a:r>
              <a:rPr lang="en-US" sz="2800" dirty="0" err="1" smtClean="0">
                <a:sym typeface="+mn-ea"/>
              </a:rPr>
              <a:t>Course_credit</a:t>
            </a:r>
            <a:r>
              <a:rPr lang="en-US" sz="2800" dirty="0" smtClean="0">
                <a:sym typeface="+mn-ea"/>
              </a:rPr>
              <a:t>)</a:t>
            </a:r>
            <a:r>
              <a:rPr lang="zh-CN" altLang="en-US" sz="2800" dirty="0" smtClean="0">
                <a:sym typeface="+mn-ea"/>
              </a:rPr>
              <a:t>。</a:t>
            </a:r>
          </a:p>
          <a:p>
            <a:pPr marL="457200" indent="-457200" algn="just" defTabSz="967105">
              <a:buClr>
                <a:srgbClr val="FF0000"/>
              </a:buClr>
              <a:buFont typeface="Arial" panose="020B0604020202020204" pitchFamily="34" charset="0"/>
              <a:buChar char="•"/>
            </a:pPr>
            <a:endParaRPr lang="en-US" altLang="zh-CN" sz="2800" dirty="0" smtClean="0"/>
          </a:p>
          <a:p>
            <a:pPr marL="457200" indent="-457200" algn="just" defTabSz="967105">
              <a:buClr>
                <a:srgbClr val="FF0000"/>
              </a:buClr>
              <a:buFont typeface="Arial" panose="020B0604020202020204" pitchFamily="34" charset="0"/>
              <a:buChar char="•"/>
            </a:pPr>
            <a:r>
              <a:rPr lang="zh-CN" altLang="en-US" sz="2800" dirty="0" smtClean="0">
                <a:sym typeface="+mn-ea"/>
              </a:rPr>
              <a:t>行式数据库把一行中的数据值串在一起存储起来，然后再存储下一行的数据，以此类推（逗号是分隔符）。</a:t>
            </a:r>
          </a:p>
          <a:p>
            <a:pPr marL="457200" indent="-457200" algn="just" defTabSz="967105">
              <a:buClr>
                <a:srgbClr val="FF0000"/>
              </a:buClr>
              <a:buFont typeface="Arial" panose="020B0604020202020204" pitchFamily="34" charset="0"/>
              <a:buChar char="•"/>
            </a:pPr>
            <a:r>
              <a:rPr lang="zh-CN" altLang="en-US" sz="2800" dirty="0" smtClean="0">
                <a:sym typeface="+mn-ea"/>
              </a:rPr>
              <a:t>存储的效果是字符串：</a:t>
            </a:r>
            <a:r>
              <a:rPr lang="en-US" sz="2800" i="1" dirty="0" smtClean="0">
                <a:solidFill>
                  <a:schemeClr val="accent1"/>
                </a:solidFill>
                <a:sym typeface="+mn-ea"/>
              </a:rPr>
              <a:t>C001</a:t>
            </a:r>
            <a:r>
              <a:rPr lang="zh-CN" altLang="en-US" sz="2800" i="1" dirty="0" smtClean="0">
                <a:solidFill>
                  <a:schemeClr val="accent1"/>
                </a:solidFill>
                <a:sym typeface="+mn-ea"/>
              </a:rPr>
              <a:t>，数据库原理及应用，学科基础，</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C002</a:t>
            </a:r>
            <a:r>
              <a:rPr lang="zh-CN" altLang="en-US" sz="2800" i="1" dirty="0" smtClean="0">
                <a:solidFill>
                  <a:schemeClr val="accent1"/>
                </a:solidFill>
                <a:sym typeface="+mn-ea"/>
              </a:rPr>
              <a:t>，操作系统基础，学科基础，</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C003</a:t>
            </a:r>
            <a:r>
              <a:rPr lang="zh-CN" altLang="en-US" sz="2800" i="1" dirty="0" smtClean="0">
                <a:solidFill>
                  <a:schemeClr val="accent1"/>
                </a:solidFill>
                <a:sym typeface="+mn-ea"/>
              </a:rPr>
              <a:t>，面向对象程序设计，学科基础，</a:t>
            </a:r>
            <a:r>
              <a:rPr lang="en-US" sz="2800" i="1" dirty="0" smtClean="0">
                <a:solidFill>
                  <a:schemeClr val="accent1"/>
                </a:solidFill>
                <a:sym typeface="+mn-ea"/>
              </a:rPr>
              <a:t>48</a:t>
            </a:r>
            <a:r>
              <a:rPr lang="zh-CN" altLang="en-US" sz="2800" i="1" dirty="0" smtClean="0">
                <a:solidFill>
                  <a:schemeClr val="accent1"/>
                </a:solidFill>
                <a:sym typeface="+mn-ea"/>
              </a:rPr>
              <a:t>，</a:t>
            </a:r>
            <a:r>
              <a:rPr lang="en-US" sz="2800" i="1" dirty="0" smtClean="0">
                <a:solidFill>
                  <a:schemeClr val="accent1"/>
                </a:solidFill>
                <a:sym typeface="+mn-ea"/>
              </a:rPr>
              <a:t>3</a:t>
            </a:r>
          </a:p>
          <a:p>
            <a:pPr marL="457200" indent="-457200" algn="just" defTabSz="967105">
              <a:buClr>
                <a:srgbClr val="FF0000"/>
              </a:buClr>
              <a:buFont typeface="Arial" panose="020B0604020202020204" pitchFamily="34" charset="0"/>
              <a:buChar char="•"/>
            </a:pPr>
            <a:endParaRPr lang="zh-CN" altLang="en-US" sz="2800" dirty="0">
              <a:solidFill>
                <a:schemeClr val="accent1"/>
              </a:solidFill>
            </a:endParaRPr>
          </a:p>
          <a:p>
            <a:pPr marL="457200" indent="-457200" algn="just" defTabSz="967105">
              <a:buClr>
                <a:srgbClr val="FF0000"/>
              </a:buClr>
              <a:buFont typeface="Arial" panose="020B0604020202020204" pitchFamily="34" charset="0"/>
              <a:buChar char="•"/>
            </a:pPr>
            <a:r>
              <a:rPr lang="zh-CN" altLang="en-US" sz="2800" dirty="0">
                <a:latin typeface="黑体" panose="02010609060101010101" pitchFamily="49" charset="-122"/>
              </a:rPr>
              <a:t>一串字符，通过行的定义来定位</a:t>
            </a:r>
            <a:endParaRPr lang="en-US" altLang="zh-CN"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一、列存储数据库简介</a:t>
            </a:r>
          </a:p>
        </p:txBody>
      </p:sp>
      <p:sp>
        <p:nvSpPr>
          <p:cNvPr id="6150" name="Rectangle 6"/>
          <p:cNvSpPr/>
          <p:nvPr/>
        </p:nvSpPr>
        <p:spPr>
          <a:xfrm>
            <a:off x="523875" y="1341438"/>
            <a:ext cx="11664950" cy="356997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列式数据库把一列中的数据值串在一起存储起来，然后再存储下一列的数据，以此类推。</a:t>
            </a:r>
          </a:p>
          <a:p>
            <a:pPr marL="457200" indent="-457200" algn="just" defTabSz="967105">
              <a:buClr>
                <a:srgbClr val="FF0000"/>
              </a:buClr>
              <a:buFont typeface="Arial" panose="020B0604020202020204" pitchFamily="34" charset="0"/>
              <a:buChar char="•"/>
            </a:pPr>
            <a:r>
              <a:rPr lang="zh-CN" altLang="en-US" sz="2800" dirty="0" smtClean="0">
                <a:sym typeface="+mn-ea"/>
              </a:rPr>
              <a:t>存储的效果是字符串：</a:t>
            </a:r>
            <a:r>
              <a:rPr lang="en-US" sz="2800" i="1" dirty="0" smtClean="0">
                <a:solidFill>
                  <a:schemeClr val="accent1"/>
                </a:solidFill>
                <a:sym typeface="+mn-ea"/>
              </a:rPr>
              <a:t>C001</a:t>
            </a:r>
            <a:r>
              <a:rPr lang="zh-CN" altLang="en-US" sz="2800" i="1" dirty="0" smtClean="0">
                <a:solidFill>
                  <a:schemeClr val="accent1"/>
                </a:solidFill>
                <a:sym typeface="+mn-ea"/>
              </a:rPr>
              <a:t>，</a:t>
            </a:r>
            <a:r>
              <a:rPr lang="en-US" sz="2800" i="1" dirty="0" smtClean="0">
                <a:solidFill>
                  <a:schemeClr val="accent1"/>
                </a:solidFill>
                <a:sym typeface="+mn-ea"/>
              </a:rPr>
              <a:t>C002,C003,</a:t>
            </a:r>
            <a:r>
              <a:rPr lang="zh-CN" altLang="en-US" sz="2800" i="1" dirty="0" smtClean="0">
                <a:solidFill>
                  <a:schemeClr val="accent1"/>
                </a:solidFill>
                <a:sym typeface="+mn-ea"/>
              </a:rPr>
              <a:t>数据库原理及应用</a:t>
            </a:r>
            <a:r>
              <a:rPr lang="en-US" sz="2800" i="1" dirty="0" smtClean="0">
                <a:solidFill>
                  <a:schemeClr val="accent1"/>
                </a:solidFill>
                <a:sym typeface="+mn-ea"/>
              </a:rPr>
              <a:t>,</a:t>
            </a:r>
            <a:r>
              <a:rPr lang="zh-CN" altLang="en-US" sz="2800" i="1" dirty="0" smtClean="0">
                <a:solidFill>
                  <a:schemeClr val="accent1"/>
                </a:solidFill>
                <a:sym typeface="+mn-ea"/>
              </a:rPr>
              <a:t>操作系统基础</a:t>
            </a:r>
            <a:r>
              <a:rPr lang="en-US" sz="2800" i="1" dirty="0" smtClean="0">
                <a:solidFill>
                  <a:schemeClr val="accent1"/>
                </a:solidFill>
                <a:sym typeface="+mn-ea"/>
              </a:rPr>
              <a:t>,</a:t>
            </a:r>
            <a:r>
              <a:rPr lang="zh-CN" altLang="en-US" sz="2800" i="1" dirty="0" smtClean="0">
                <a:solidFill>
                  <a:schemeClr val="accent1"/>
                </a:solidFill>
                <a:sym typeface="+mn-ea"/>
              </a:rPr>
              <a:t>面向对象程序设计</a:t>
            </a:r>
            <a:r>
              <a:rPr lang="en-US" sz="2800" i="1" dirty="0" smtClean="0">
                <a:solidFill>
                  <a:schemeClr val="accent1"/>
                </a:solidFill>
                <a:sym typeface="+mn-ea"/>
              </a:rPr>
              <a:t>,</a:t>
            </a:r>
            <a:r>
              <a:rPr lang="zh-CN" altLang="en-US" sz="2800" i="1" dirty="0" smtClean="0">
                <a:solidFill>
                  <a:schemeClr val="accent1"/>
                </a:solidFill>
                <a:sym typeface="+mn-ea"/>
              </a:rPr>
              <a:t>学科基础，学科基础，学科基础，</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64</a:t>
            </a:r>
            <a:r>
              <a:rPr lang="zh-CN" altLang="en-US" sz="2800" i="1" dirty="0" smtClean="0">
                <a:solidFill>
                  <a:schemeClr val="accent1"/>
                </a:solidFill>
                <a:sym typeface="+mn-ea"/>
              </a:rPr>
              <a:t>，</a:t>
            </a:r>
            <a:r>
              <a:rPr lang="en-US" sz="2800" i="1" dirty="0" smtClean="0">
                <a:solidFill>
                  <a:schemeClr val="accent1"/>
                </a:solidFill>
                <a:sym typeface="+mn-ea"/>
              </a:rPr>
              <a:t>48</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4</a:t>
            </a:r>
            <a:r>
              <a:rPr lang="zh-CN" altLang="en-US" sz="2800" i="1" dirty="0" smtClean="0">
                <a:solidFill>
                  <a:schemeClr val="accent1"/>
                </a:solidFill>
                <a:sym typeface="+mn-ea"/>
              </a:rPr>
              <a:t>，</a:t>
            </a:r>
            <a:r>
              <a:rPr lang="en-US" sz="2800" i="1" dirty="0" smtClean="0">
                <a:solidFill>
                  <a:schemeClr val="accent1"/>
                </a:solidFill>
                <a:sym typeface="+mn-ea"/>
              </a:rPr>
              <a:t>4</a:t>
            </a:r>
            <a:endParaRPr lang="zh-CN" altLang="en-US" sz="2800" dirty="0" smtClean="0">
              <a:solidFill>
                <a:schemeClr val="accent1"/>
              </a:solidFill>
            </a:endParaRPr>
          </a:p>
          <a:p>
            <a:pPr marL="457200" indent="-457200" algn="just" defTabSz="967105">
              <a:buClr>
                <a:srgbClr val="FF0000"/>
              </a:buClr>
              <a:buFont typeface="Arial" panose="020B0604020202020204" pitchFamily="34" charset="0"/>
              <a:buChar char="•"/>
            </a:pPr>
            <a:r>
              <a:rPr lang="zh-CN" altLang="en-US" sz="2800" dirty="0" smtClean="0">
                <a:sym typeface="+mn-ea"/>
              </a:rPr>
              <a:t>查询中的选择规则是通过列来定义的，列式存储数据库是自动索引化的；数据压缩比高，查询速度高</a:t>
            </a:r>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数据库</a:t>
            </a:r>
          </a:p>
        </p:txBody>
      </p:sp>
      <p:sp>
        <p:nvSpPr>
          <p:cNvPr id="5"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全称是</a:t>
            </a:r>
            <a:r>
              <a:rPr lang="en-US" altLang="zh-CN" sz="2800" dirty="0" err="1" smtClean="0"/>
              <a:t>Hadoop</a:t>
            </a:r>
            <a:r>
              <a:rPr lang="en-US" altLang="zh-CN" sz="2800" dirty="0" smtClean="0"/>
              <a:t> Database, </a:t>
            </a:r>
            <a:r>
              <a:rPr lang="zh-CN" altLang="en-US" sz="2800" dirty="0" smtClean="0"/>
              <a:t>是一个构建在</a:t>
            </a:r>
            <a:r>
              <a:rPr lang="en-US" altLang="zh-CN" sz="2800" dirty="0" smtClean="0"/>
              <a:t>Apache </a:t>
            </a:r>
            <a:r>
              <a:rPr lang="en-US" altLang="zh-CN" sz="2800" dirty="0" err="1" smtClean="0"/>
              <a:t>Hadoop</a:t>
            </a:r>
            <a:r>
              <a:rPr lang="zh-CN" altLang="en-US" sz="2800" dirty="0" smtClean="0"/>
              <a:t>上的列式数据库</a:t>
            </a:r>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是一个开源的非关系型分布式数据库（</a:t>
            </a:r>
            <a:r>
              <a:rPr lang="en-US" altLang="zh-CN" sz="2800" dirty="0" err="1" smtClean="0"/>
              <a:t>NoSQL</a:t>
            </a:r>
            <a:r>
              <a:rPr lang="zh-CN" altLang="en-US" sz="2800" dirty="0" smtClean="0"/>
              <a:t>），实现的编程语言为 </a:t>
            </a:r>
            <a:r>
              <a:rPr lang="en-US" altLang="zh-CN" sz="2800" dirty="0" smtClean="0"/>
              <a:t>Java</a:t>
            </a:r>
          </a:p>
          <a:p>
            <a:pPr marL="457200" indent="-457200" algn="just" defTabSz="967105">
              <a:buClr>
                <a:srgbClr val="FF0000"/>
              </a:buClr>
              <a:buFont typeface="Arial" panose="020B0604020202020204" pitchFamily="34" charset="0"/>
              <a:buChar char="•"/>
            </a:pPr>
            <a:r>
              <a:rPr lang="en-US" altLang="zh-CN" sz="2800" dirty="0" smtClean="0"/>
              <a:t>Apache</a:t>
            </a:r>
            <a:r>
              <a:rPr lang="zh-CN" altLang="en-US" sz="2800" dirty="0" smtClean="0"/>
              <a:t>软件基金会的</a:t>
            </a:r>
            <a:r>
              <a:rPr lang="en-US" altLang="zh-CN" sz="2800" dirty="0" err="1" smtClean="0"/>
              <a:t>Hadoop</a:t>
            </a:r>
            <a:r>
              <a:rPr lang="zh-CN" altLang="en-US" sz="2800" dirty="0" smtClean="0"/>
              <a:t>项目的一部分，可以容错地存储海量稀疏的数据。</a:t>
            </a:r>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的表能够作为不同任务的输入和输出，通过</a:t>
            </a:r>
            <a:r>
              <a:rPr lang="en-US" altLang="zh-CN" sz="2800" dirty="0" smtClean="0"/>
              <a:t>API</a:t>
            </a:r>
            <a:r>
              <a:rPr lang="zh-CN" altLang="en-US" sz="2800" dirty="0" smtClean="0"/>
              <a:t>来存取数据，</a:t>
            </a:r>
          </a:p>
          <a:p>
            <a:pPr marL="457200" indent="-457200" algn="just" defTabSz="967105">
              <a:buClr>
                <a:srgbClr val="FF0000"/>
              </a:buClr>
              <a:buFont typeface="Arial" panose="020B0604020202020204" pitchFamily="34" charset="0"/>
              <a:buChar char="•"/>
            </a:pPr>
            <a:r>
              <a:rPr lang="zh-CN" altLang="en-US" sz="2800" dirty="0" smtClean="0"/>
              <a:t> </a:t>
            </a:r>
            <a:r>
              <a:rPr lang="en-US" altLang="zh-CN" sz="2800" dirty="0" err="1" smtClean="0"/>
              <a:t>Hbase</a:t>
            </a:r>
            <a:r>
              <a:rPr lang="zh-CN" altLang="en-US" sz="2800" dirty="0" smtClean="0"/>
              <a:t>建立在</a:t>
            </a:r>
            <a:r>
              <a:rPr lang="en-US" altLang="zh-CN" sz="2800" dirty="0" smtClean="0"/>
              <a:t>DFS</a:t>
            </a:r>
            <a:r>
              <a:rPr lang="zh-CN" altLang="en-US" sz="2800" dirty="0" smtClean="0"/>
              <a:t>上，提供高可靠性、高性能、列存储、可伸缩、实时读写的</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数据库</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a:t>
            </a:r>
            <a:r>
              <a:rPr kumimoji="0" lang="zh-CN" altLang="zh-CN" sz="3200" b="0" i="0" u="none" strike="noStrike" kern="1200" cap="none" spc="0" normalizeH="0" baseline="0" noProof="0" dirty="0" smtClean="0">
                <a:ln>
                  <a:noFill/>
                </a:ln>
                <a:solidFill>
                  <a:srgbClr val="0033CC"/>
                </a:solidFill>
                <a:effectLst/>
                <a:uLnTx/>
                <a:uFillTx/>
                <a:latin typeface="+mn-ea"/>
                <a:ea typeface="+mn-ea"/>
                <a:cs typeface="+mn-cs"/>
              </a:rPr>
              <a:t>特点</a:t>
            </a:r>
          </a:p>
        </p:txBody>
      </p:sp>
      <p:sp>
        <p:nvSpPr>
          <p:cNvPr id="5" name="Rectangle 6"/>
          <p:cNvSpPr/>
          <p:nvPr/>
        </p:nvSpPr>
        <p:spPr>
          <a:xfrm>
            <a:off x="523875" y="1341438"/>
            <a:ext cx="11664950" cy="357219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表达的数据量大 </a:t>
            </a:r>
          </a:p>
          <a:p>
            <a:pPr marL="457200" indent="-457200" algn="just" defTabSz="967105">
              <a:buClr>
                <a:srgbClr val="FF0000"/>
              </a:buClr>
              <a:buFont typeface="Arial" panose="020B0604020202020204" pitchFamily="34" charset="0"/>
              <a:buChar char="•"/>
            </a:pPr>
            <a:r>
              <a:rPr lang="zh-CN" altLang="en-US" sz="2800" dirty="0" smtClean="0"/>
              <a:t>无模式</a:t>
            </a:r>
          </a:p>
          <a:p>
            <a:pPr marL="457200" indent="-457200" algn="just" defTabSz="967105">
              <a:buClr>
                <a:srgbClr val="FF0000"/>
              </a:buClr>
              <a:buFont typeface="Arial" panose="020B0604020202020204" pitchFamily="34" charset="0"/>
              <a:buChar char="•"/>
            </a:pPr>
            <a:r>
              <a:rPr lang="zh-CN" altLang="en-US" sz="2800" dirty="0" smtClean="0"/>
              <a:t>面向列（族）的存储</a:t>
            </a:r>
          </a:p>
          <a:p>
            <a:pPr marL="457200" indent="-457200" algn="just" defTabSz="967105">
              <a:buClr>
                <a:srgbClr val="FF0000"/>
              </a:buClr>
              <a:buFont typeface="Arial" panose="020B0604020202020204" pitchFamily="34" charset="0"/>
              <a:buChar char="•"/>
            </a:pPr>
            <a:r>
              <a:rPr lang="zh-CN" altLang="en-US" sz="2800" dirty="0" smtClean="0"/>
              <a:t>数据类型单一</a:t>
            </a:r>
          </a:p>
          <a:p>
            <a:pPr marL="457200" indent="-457200" algn="just" defTabSz="967105">
              <a:buClr>
                <a:srgbClr val="FF0000"/>
              </a:buClr>
              <a:buFont typeface="Arial" panose="020B0604020202020204" pitchFamily="34" charset="0"/>
              <a:buChar char="•"/>
            </a:pPr>
            <a:r>
              <a:rPr lang="zh-CN" altLang="en-US" sz="2800" dirty="0" smtClean="0"/>
              <a:t>没有严格形态的数据。数据记录可能包含不一致的列、不确定大小即为半结构化数据。</a:t>
            </a:r>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存储数据是半结构化使其具有可扩展性，</a:t>
            </a:r>
          </a:p>
          <a:p>
            <a:pPr marL="457200" indent="-457200" algn="just" defTabSz="967105">
              <a:buClr>
                <a:srgbClr val="FF0000"/>
              </a:buClr>
              <a:buFont typeface="Arial" panose="020B0604020202020204" pitchFamily="34" charset="0"/>
              <a:buChar char="•"/>
            </a:pPr>
            <a:r>
              <a:rPr lang="en-US" altLang="zh-CN" sz="2800" dirty="0" err="1" smtClean="0"/>
              <a:t>Hbase</a:t>
            </a:r>
            <a:r>
              <a:rPr lang="en-US" altLang="zh-CN" sz="2800" dirty="0" smtClean="0"/>
              <a:t> </a:t>
            </a:r>
            <a:r>
              <a:rPr lang="zh-CN" altLang="en-US" sz="2800" dirty="0" smtClean="0"/>
              <a:t>结构的无限的、实体化的、嵌套的版本</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5"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en-US" altLang="zh-CN" sz="2800" dirty="0" smtClean="0"/>
              <a:t> </a:t>
            </a:r>
            <a:r>
              <a:rPr lang="zh-CN" altLang="en-US" sz="2800" dirty="0" smtClean="0"/>
              <a:t>以表的形式表达和存储数据，表由行和列组成，列划分为若干个列族（</a:t>
            </a:r>
            <a:r>
              <a:rPr lang="en-US" altLang="zh-CN" sz="2800" dirty="0" smtClean="0"/>
              <a:t>row family</a:t>
            </a:r>
            <a:r>
              <a:rPr lang="zh-CN" altLang="en-US" sz="2800" dirty="0" smtClean="0"/>
              <a:t>）。</a:t>
            </a:r>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表的逻辑视图是基于行键（</a:t>
            </a:r>
            <a:r>
              <a:rPr lang="en-US" altLang="zh-CN" sz="2800" dirty="0" err="1" smtClean="0"/>
              <a:t>rowkey</a:t>
            </a:r>
            <a:r>
              <a:rPr lang="zh-CN" altLang="en-US" sz="2800" dirty="0" smtClean="0"/>
              <a:t>）、列族（</a:t>
            </a:r>
            <a:r>
              <a:rPr lang="en-US" altLang="zh-CN" sz="2800" dirty="0" smtClean="0"/>
              <a:t>column family</a:t>
            </a:r>
            <a:r>
              <a:rPr lang="zh-CN" altLang="en-US" sz="2800" dirty="0" smtClean="0"/>
              <a:t>）、列限定符（</a:t>
            </a:r>
            <a:r>
              <a:rPr lang="en-US" altLang="zh-CN" sz="2800" dirty="0" smtClean="0"/>
              <a:t>column qualifier</a:t>
            </a:r>
            <a:r>
              <a:rPr lang="zh-CN" altLang="en-US" sz="2800" dirty="0" smtClean="0"/>
              <a:t>）和时间版本（</a:t>
            </a:r>
            <a:r>
              <a:rPr lang="en-US" altLang="zh-CN" sz="2800" dirty="0" smtClean="0"/>
              <a:t>version</a:t>
            </a:r>
            <a:r>
              <a:rPr lang="zh-CN" altLang="en-US" sz="2800" dirty="0" smtClean="0"/>
              <a:t>）</a:t>
            </a:r>
            <a:endParaRPr lang="zh-CN" altLang="en-US" sz="2800" dirty="0">
              <a:latin typeface="黑体" panose="02010609060101010101" pitchFamily="49" charset="-122"/>
            </a:endParaRPr>
          </a:p>
        </p:txBody>
      </p:sp>
      <p:graphicFrame>
        <p:nvGraphicFramePr>
          <p:cNvPr id="4" name="表格 3"/>
          <p:cNvGraphicFramePr>
            <a:graphicFrameLocks noGrp="1"/>
          </p:cNvGraphicFramePr>
          <p:nvPr/>
        </p:nvGraphicFramePr>
        <p:xfrm>
          <a:off x="881027" y="4071942"/>
          <a:ext cx="9715568" cy="2143139"/>
        </p:xfrm>
        <a:graphic>
          <a:graphicData uri="http://schemas.openxmlformats.org/drawingml/2006/table">
            <a:tbl>
              <a:tblPr/>
              <a:tblGrid>
                <a:gridCol w="1533099"/>
                <a:gridCol w="1461792"/>
                <a:gridCol w="1640059"/>
                <a:gridCol w="1764846"/>
                <a:gridCol w="1764846"/>
                <a:gridCol w="1550926"/>
              </a:tblGrid>
              <a:tr h="560461">
                <a:tc rowSpan="2">
                  <a:txBody>
                    <a:bodyPr/>
                    <a:lstStyle/>
                    <a:p>
                      <a:pPr algn="ctr" fontAlgn="auto">
                        <a:spcAft>
                          <a:spcPts val="0"/>
                        </a:spcAft>
                      </a:pPr>
                      <a:r>
                        <a:rPr lang="en-US" sz="2000" kern="0" dirty="0" err="1">
                          <a:solidFill>
                            <a:srgbClr val="339966"/>
                          </a:solidFill>
                          <a:latin typeface="Verdana" panose="020B0604030504040204"/>
                          <a:ea typeface="宋体" panose="02010600030101010101" pitchFamily="2" charset="-122"/>
                          <a:cs typeface="宋体" panose="02010600030101010101" pitchFamily="2" charset="-122"/>
                        </a:rPr>
                        <a:t>RowKey</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gridSpan="2">
                  <a:txBody>
                    <a:bodyPr/>
                    <a:lstStyle/>
                    <a:p>
                      <a:pPr algn="ctr" fontAlgn="auto">
                        <a:spcAft>
                          <a:spcPts val="0"/>
                        </a:spcAft>
                      </a:pPr>
                      <a:r>
                        <a:rPr lang="en-US" sz="2000" kern="0" dirty="0" err="1">
                          <a:solidFill>
                            <a:srgbClr val="339966"/>
                          </a:solidFill>
                          <a:latin typeface="Verdana" panose="020B0604030504040204"/>
                          <a:ea typeface="宋体" panose="02010600030101010101" pitchFamily="2" charset="-122"/>
                          <a:cs typeface="宋体" panose="02010600030101010101" pitchFamily="2" charset="-122"/>
                        </a:rPr>
                        <a:t>ColumnFamily</a:t>
                      </a:r>
                      <a:r>
                        <a:rPr lang="en-US" sz="2000" kern="0" dirty="0">
                          <a:solidFill>
                            <a:srgbClr val="339966"/>
                          </a:solidFill>
                          <a:latin typeface="Verdana" panose="020B0604030504040204"/>
                          <a:ea typeface="宋体" panose="02010600030101010101" pitchFamily="2" charset="-122"/>
                          <a:cs typeface="宋体" panose="02010600030101010101" pitchFamily="2" charset="-122"/>
                        </a:rPr>
                        <a:t> : CF1</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zh-CN"/>
                    </a:p>
                  </a:txBody>
                  <a:tcPr/>
                </a:tc>
                <a:tc gridSpan="2">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ColumnFamily : CF2</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lang="zh-CN"/>
                    </a:p>
                  </a:txBody>
                  <a:tcPr/>
                </a:tc>
                <a:tc rowSpan="2">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TimeStamp</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791339">
                <a:tc vMerge="1">
                  <a:txBody>
                    <a:bodyPr/>
                    <a:lstStyle/>
                    <a:p>
                      <a:endParaRPr lang="zh-CN"/>
                    </a:p>
                  </a:txBody>
                  <a:tcPr/>
                </a:tc>
                <a:tc>
                  <a:txBody>
                    <a:bodyPr/>
                    <a:lstStyle/>
                    <a:p>
                      <a:pPr algn="ctr" fontAlgn="auto">
                        <a:spcAft>
                          <a:spcPts val="0"/>
                        </a:spcAft>
                      </a:pPr>
                      <a:r>
                        <a:rPr lang="en-US" sz="2000" kern="0" dirty="0">
                          <a:solidFill>
                            <a:srgbClr val="339966"/>
                          </a:solidFill>
                          <a:latin typeface="Verdana" panose="020B0604030504040204"/>
                          <a:ea typeface="宋体" panose="02010600030101010101" pitchFamily="2" charset="-122"/>
                          <a:cs typeface="宋体" panose="02010600030101010101" pitchFamily="2" charset="-122"/>
                        </a:rPr>
                        <a:t>Column: C11</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auto">
                        <a:spcAft>
                          <a:spcPts val="0"/>
                        </a:spcAft>
                      </a:pPr>
                      <a:r>
                        <a:rPr lang="en-US" sz="2000" kern="0" dirty="0">
                          <a:solidFill>
                            <a:srgbClr val="339966"/>
                          </a:solidFill>
                          <a:latin typeface="Verdana" panose="020B0604030504040204"/>
                          <a:ea typeface="宋体" panose="02010600030101010101" pitchFamily="2" charset="-122"/>
                          <a:cs typeface="宋体" panose="02010600030101010101" pitchFamily="2" charset="-122"/>
                        </a:rPr>
                        <a:t>Column: C12</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Column: C21</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auto">
                        <a:spcAft>
                          <a:spcPts val="0"/>
                        </a:spcAft>
                      </a:pPr>
                      <a:r>
                        <a:rPr lang="en-US" sz="2000" kern="0">
                          <a:solidFill>
                            <a:srgbClr val="339966"/>
                          </a:solidFill>
                          <a:latin typeface="Verdana" panose="020B0604030504040204"/>
                          <a:ea typeface="宋体" panose="02010600030101010101" pitchFamily="2" charset="-122"/>
                          <a:cs typeface="宋体" panose="02010600030101010101" pitchFamily="2" charset="-122"/>
                        </a:rPr>
                        <a:t>Column: C22</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vMerge="1">
                  <a:txBody>
                    <a:bodyPr/>
                    <a:lstStyle/>
                    <a:p>
                      <a:endParaRPr lang="zh-CN"/>
                    </a:p>
                  </a:txBody>
                  <a:tcPr/>
                </a:tc>
              </a:tr>
              <a:tr h="791339">
                <a:tc>
                  <a:txBody>
                    <a:bodyPr/>
                    <a:lstStyle/>
                    <a:p>
                      <a:pPr algn="l" fontAlgn="auto">
                        <a:spcBef>
                          <a:spcPts val="375"/>
                        </a:spcBef>
                        <a:spcAft>
                          <a:spcPts val="375"/>
                        </a:spcAft>
                      </a:pPr>
                      <a:r>
                        <a:rPr lang="en-US" sz="2000" kern="0">
                          <a:solidFill>
                            <a:srgbClr val="000000"/>
                          </a:solidFill>
                          <a:latin typeface="Verdana" panose="020B0604030504040204"/>
                          <a:ea typeface="宋体" panose="02010600030101010101" pitchFamily="2" charset="-122"/>
                          <a:cs typeface="宋体" panose="02010600030101010101" pitchFamily="2" charset="-122"/>
                        </a:rPr>
                        <a:t>“com.google”</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a:solidFill>
                            <a:srgbClr val="000000"/>
                          </a:solidFill>
                          <a:latin typeface="Verdana" panose="020B0604030504040204"/>
                          <a:ea typeface="宋体" panose="02010600030101010101" pitchFamily="2" charset="-122"/>
                          <a:cs typeface="宋体" panose="02010600030101010101" pitchFamily="2" charset="-122"/>
                        </a:rPr>
                        <a:t>“C11 good”</a:t>
                      </a:r>
                      <a:endParaRPr lang="zh-CN" sz="2000" kern="100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“C12 good”</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“C12 bad”</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“C12 bad”</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l" fontAlgn="auto">
                        <a:spcBef>
                          <a:spcPts val="375"/>
                        </a:spcBef>
                        <a:spcAft>
                          <a:spcPts val="375"/>
                        </a:spcAft>
                      </a:pPr>
                      <a:r>
                        <a:rPr lang="en-US" sz="2000" kern="0" dirty="0">
                          <a:solidFill>
                            <a:srgbClr val="000000"/>
                          </a:solidFill>
                          <a:latin typeface="Verdana" panose="020B0604030504040204"/>
                          <a:ea typeface="宋体" panose="02010600030101010101" pitchFamily="2" charset="-122"/>
                          <a:cs typeface="宋体" panose="02010600030101010101" pitchFamily="2" charset="-122"/>
                        </a:rPr>
                        <a:t>T1</a:t>
                      </a:r>
                      <a:endParaRPr lang="zh-CN" sz="2000" kern="1000" dirty="0">
                        <a:solidFill>
                          <a:srgbClr val="000000"/>
                        </a:solidFill>
                        <a:latin typeface="Times New Roman" panose="02020603050405020304"/>
                        <a:ea typeface="宋体" panose="02010600030101010101" pitchFamily="2" charset="-122"/>
                        <a:cs typeface="Times New Roman" panose="02020603050405020304"/>
                      </a:endParaRPr>
                    </a:p>
                  </a:txBody>
                  <a:tcPr marL="14605" marR="14605" marT="14605" marB="1460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bl>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ageTitle"/>
          <p:cNvSpPr>
            <a:spLocks noGrp="1"/>
          </p:cNvSpPr>
          <p:nvPr>
            <p:ph type="title"/>
          </p:nvPr>
        </p:nvSpPr>
        <p:spPr>
          <a:ln w="9525">
            <a:noFill/>
            <a:miter/>
          </a:ln>
        </p:spPr>
        <p:txBody>
          <a:bodyPr vert="horz" wrap="square" lIns="91440" tIns="45720" rIns="91440" bIns="45720" anchor="ctr"/>
          <a:lstStyle/>
          <a:p>
            <a:pPr algn="l" defTabSz="914400" eaLnBrk="1" hangingPunct="1"/>
            <a:r>
              <a:rPr lang="zh-CN" altLang="en-US" b="1" dirty="0" smtClean="0">
                <a:solidFill>
                  <a:schemeClr val="accent4">
                    <a:lumMod val="50000"/>
                  </a:schemeClr>
                </a:solidFill>
                <a:latin typeface="华文新魏" pitchFamily="2" charset="-122"/>
                <a:ea typeface="华文新魏" pitchFamily="2" charset="-122"/>
                <a:sym typeface="+mn-ea"/>
              </a:rPr>
              <a:t>NoSQL数据库的产生</a:t>
            </a:r>
            <a:endParaRPr lang="zh-CN" altLang="en-US" dirty="0"/>
          </a:p>
        </p:txBody>
      </p:sp>
      <p:sp>
        <p:nvSpPr>
          <p:cNvPr id="3" name="MH_SubTitle_1"/>
          <p:cNvSpPr/>
          <p:nvPr/>
        </p:nvSpPr>
        <p:spPr>
          <a:xfrm>
            <a:off x="2735581" y="1772285"/>
            <a:ext cx="2405380" cy="1794510"/>
          </a:xfrm>
          <a:prstGeom prst="diamond">
            <a:avLst/>
          </a:prstGeom>
          <a:solidFill>
            <a:srgbClr val="00B050"/>
          </a:solidFill>
        </p:spPr>
        <p:txBody>
          <a:bodyPr lIns="0" tIns="0" rIns="0" bIns="0" anchor="ctr">
            <a:normAutofit fontScale="75000" lnSpcReduction="20000"/>
          </a:bodyPr>
          <a:lstStyle/>
          <a:p>
            <a:pPr marL="0" marR="0" lvl="0" indent="0" algn="ctr" defTabSz="914400" rtl="0" eaLnBrk="1" latinLnBrk="0" hangingPunct="1">
              <a:lnSpc>
                <a:spcPct val="130000"/>
              </a:lnSpc>
              <a:spcBef>
                <a:spcPts val="0"/>
              </a:spcBef>
              <a:spcAft>
                <a:spcPts val="0"/>
              </a:spcAft>
              <a:buClrTx/>
              <a:buSzTx/>
              <a:buFontTx/>
              <a:buNone/>
              <a:defRPr/>
            </a:pPr>
            <a:r>
              <a:rPr kumimoji="0" lang="zh-CN" altLang="en-US" sz="2400" b="0" i="0" u="none" strike="noStrike" kern="1200" cap="none" spc="0" normalizeH="0" baseline="0" noProof="0" dirty="0" err="1">
                <a:ln>
                  <a:noFill/>
                </a:ln>
                <a:solidFill>
                  <a:srgbClr val="FFFFFF"/>
                </a:solidFill>
                <a:effectLst/>
                <a:uLnTx/>
                <a:uFillTx/>
                <a:latin typeface="+mn-lt"/>
                <a:ea typeface="微软雅黑" pitchFamily="34" charset="-122"/>
                <a:cs typeface="+mn-cs"/>
              </a:rPr>
              <a:t>关系数据库面临挑战</a:t>
            </a:r>
          </a:p>
        </p:txBody>
      </p:sp>
      <p:sp>
        <p:nvSpPr>
          <p:cNvPr id="5" name="MH_Text_1"/>
          <p:cNvSpPr txBox="1"/>
          <p:nvPr/>
        </p:nvSpPr>
        <p:spPr>
          <a:xfrm flipH="1">
            <a:off x="2204721" y="3825559"/>
            <a:ext cx="3306233" cy="1330325"/>
          </a:xfrm>
          <a:prstGeom prst="rect">
            <a:avLst/>
          </a:prstGeom>
          <a:noFill/>
        </p:spPr>
        <p:txBody>
          <a:bodyPr lIns="0" tIns="0" rIns="0" bIns="0">
            <a:normAutofit fontScale="82500" lnSpcReduction="20000"/>
          </a:bodyPr>
          <a:lstStyle/>
          <a:p>
            <a:pPr marL="0" marR="0" lvl="0" indent="0" algn="just" defTabSz="914400" rtl="0" eaLnBrk="1" latinLnBrk="0" hangingPunct="1">
              <a:lnSpc>
                <a:spcPct val="120000"/>
              </a:lnSpc>
              <a:spcBef>
                <a:spcPts val="0"/>
              </a:spcBef>
              <a:spcAft>
                <a:spcPts val="0"/>
              </a:spcAft>
              <a:buClrTx/>
              <a:buSzTx/>
              <a:buFontTx/>
              <a:buNone/>
              <a:defRPr/>
            </a:pPr>
            <a:r>
              <a:rPr lang="zh-CN" altLang="en-US" dirty="0">
                <a:solidFill>
                  <a:schemeClr val="accent4">
                    <a:lumMod val="50000"/>
                  </a:schemeClr>
                </a:solidFill>
                <a:latin typeface="+mj-lt"/>
                <a:ea typeface="仿宋" charset="0"/>
                <a:sym typeface="+mn-ea"/>
              </a:rPr>
              <a:t>关系数据库面对超大</a:t>
            </a:r>
            <a:r>
              <a:rPr lang="zh-CN" altLang="en-US" dirty="0" smtClean="0">
                <a:solidFill>
                  <a:schemeClr val="accent4">
                    <a:lumMod val="50000"/>
                  </a:schemeClr>
                </a:solidFill>
                <a:latin typeface="+mj-lt"/>
                <a:ea typeface="仿宋" charset="0"/>
                <a:sym typeface="+mn-ea"/>
              </a:rPr>
              <a:t>规模</a:t>
            </a:r>
            <a:r>
              <a:rPr lang="zh-CN" altLang="en-US" dirty="0">
                <a:solidFill>
                  <a:schemeClr val="accent4">
                    <a:lumMod val="50000"/>
                  </a:schemeClr>
                </a:solidFill>
                <a:latin typeface="+mj-lt"/>
                <a:ea typeface="仿宋" charset="0"/>
                <a:sym typeface="+mn-ea"/>
              </a:rPr>
              <a:t>和高并发的</a:t>
            </a:r>
            <a:r>
              <a:rPr lang="en-US" altLang="zh-CN" dirty="0">
                <a:solidFill>
                  <a:schemeClr val="accent4">
                    <a:lumMod val="50000"/>
                  </a:schemeClr>
                </a:solidFill>
                <a:latin typeface="+mj-lt"/>
                <a:ea typeface="仿宋" charset="0"/>
                <a:sym typeface="+mn-ea"/>
              </a:rPr>
              <a:t>SNS</a:t>
            </a:r>
            <a:r>
              <a:rPr lang="zh-CN" altLang="en-US" dirty="0">
                <a:solidFill>
                  <a:schemeClr val="accent4">
                    <a:lumMod val="50000"/>
                  </a:schemeClr>
                </a:solidFill>
                <a:latin typeface="+mj-lt"/>
                <a:ea typeface="仿宋" charset="0"/>
                <a:sym typeface="+mn-ea"/>
              </a:rPr>
              <a:t>类型的</a:t>
            </a:r>
            <a:r>
              <a:rPr lang="en-US" altLang="zh-CN" dirty="0">
                <a:solidFill>
                  <a:schemeClr val="accent4">
                    <a:lumMod val="50000"/>
                  </a:schemeClr>
                </a:solidFill>
                <a:latin typeface="+mj-lt"/>
                <a:ea typeface="仿宋" charset="0"/>
                <a:sym typeface="+mn-ea"/>
              </a:rPr>
              <a:t>web2.0</a:t>
            </a:r>
            <a:r>
              <a:rPr lang="zh-CN" altLang="en-US" dirty="0">
                <a:solidFill>
                  <a:schemeClr val="accent4">
                    <a:lumMod val="50000"/>
                  </a:schemeClr>
                </a:solidFill>
                <a:latin typeface="+mj-lt"/>
                <a:ea typeface="仿宋" charset="0"/>
                <a:sym typeface="+mn-ea"/>
              </a:rPr>
              <a:t>纯动态网站</a:t>
            </a:r>
            <a:r>
              <a:rPr lang="zh-CN" altLang="en-US" dirty="0" smtClean="0">
                <a:solidFill>
                  <a:schemeClr val="accent4">
                    <a:lumMod val="50000"/>
                  </a:schemeClr>
                </a:solidFill>
                <a:latin typeface="+mj-lt"/>
                <a:ea typeface="仿宋" charset="0"/>
                <a:sym typeface="+mn-ea"/>
              </a:rPr>
              <a:t>显得力不从心</a:t>
            </a:r>
            <a:r>
              <a:rPr lang="zh-CN" altLang="en-US" dirty="0">
                <a:solidFill>
                  <a:schemeClr val="accent4">
                    <a:lumMod val="50000"/>
                  </a:schemeClr>
                </a:solidFill>
                <a:latin typeface="+mj-lt"/>
                <a:ea typeface="仿宋" charset="0"/>
                <a:sym typeface="+mn-ea"/>
              </a:rPr>
              <a:t>，暴露了很多难以克服的问题</a:t>
            </a: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微软雅黑" pitchFamily="34" charset="-122"/>
              <a:cs typeface="+mn-cs"/>
            </a:endParaRPr>
          </a:p>
        </p:txBody>
      </p:sp>
      <p:sp>
        <p:nvSpPr>
          <p:cNvPr id="3077" name="MH_Other_1"/>
          <p:cNvSpPr/>
          <p:nvPr/>
        </p:nvSpPr>
        <p:spPr>
          <a:xfrm>
            <a:off x="2632287" y="2523808"/>
            <a:ext cx="533400" cy="400050"/>
          </a:xfrm>
          <a:prstGeom prst="diamond">
            <a:avLst/>
          </a:prstGeom>
          <a:solidFill>
            <a:srgbClr val="F8B888"/>
          </a:solidFill>
          <a:ln w="9525">
            <a:noFill/>
            <a:miter/>
          </a:ln>
        </p:spPr>
        <p:txBody>
          <a:bodyPr lIns="0" tIns="0" rIns="0" bIns="0" anchor="ctr"/>
          <a:lstStyle/>
          <a:p>
            <a:pPr lvl="0" algn="ctr" eaLnBrk="1" hangingPunct="1"/>
            <a:r>
              <a:rPr lang="en-US" altLang="zh-CN" b="1" dirty="0">
                <a:solidFill>
                  <a:srgbClr val="FFFFFF"/>
                </a:solidFill>
                <a:latin typeface="Calibri" pitchFamily="34" charset="0"/>
                <a:ea typeface="微软雅黑" pitchFamily="34" charset="-122"/>
              </a:rPr>
              <a:t>A</a:t>
            </a:r>
            <a:endParaRPr lang="zh-CN" altLang="en-US" b="1" dirty="0">
              <a:solidFill>
                <a:srgbClr val="FFFFFF"/>
              </a:solidFill>
              <a:latin typeface="Calibri" pitchFamily="34" charset="0"/>
              <a:ea typeface="微软雅黑" pitchFamily="34" charset="-122"/>
            </a:endParaRPr>
          </a:p>
        </p:txBody>
      </p:sp>
      <p:sp>
        <p:nvSpPr>
          <p:cNvPr id="3078" name="MH_Other_2"/>
          <p:cNvSpPr/>
          <p:nvPr/>
        </p:nvSpPr>
        <p:spPr>
          <a:xfrm flipH="1">
            <a:off x="2363471" y="2741295"/>
            <a:ext cx="357716" cy="268288"/>
          </a:xfrm>
          <a:prstGeom prst="diamond">
            <a:avLst/>
          </a:prstGeom>
          <a:solidFill>
            <a:srgbClr val="F8B888"/>
          </a:solidFill>
          <a:ln w="9525">
            <a:noFill/>
            <a:miter/>
          </a:ln>
        </p:spPr>
        <p:txBody>
          <a:bodyPr anchor="ctr"/>
          <a:lstStyle/>
          <a:p>
            <a:pPr lvl="0" algn="just" eaLnBrk="1" hangingPunct="1">
              <a:lnSpc>
                <a:spcPct val="130000"/>
              </a:lnSpc>
            </a:pPr>
            <a:endParaRPr lang="zh-CN" altLang="en-US" dirty="0">
              <a:solidFill>
                <a:srgbClr val="FFFFFF"/>
              </a:solidFill>
              <a:latin typeface="Calibri" pitchFamily="34" charset="0"/>
              <a:ea typeface="微软雅黑" pitchFamily="34" charset="-122"/>
            </a:endParaRPr>
          </a:p>
        </p:txBody>
      </p:sp>
      <p:sp>
        <p:nvSpPr>
          <p:cNvPr id="3079" name="MH_Other_3"/>
          <p:cNvSpPr/>
          <p:nvPr/>
        </p:nvSpPr>
        <p:spPr>
          <a:xfrm flipH="1">
            <a:off x="2422738" y="2485709"/>
            <a:ext cx="264583" cy="198437"/>
          </a:xfrm>
          <a:prstGeom prst="diamond">
            <a:avLst/>
          </a:prstGeom>
          <a:solidFill>
            <a:srgbClr val="F8B888"/>
          </a:solidFill>
          <a:ln w="9525">
            <a:noFill/>
            <a:miter/>
          </a:ln>
        </p:spPr>
        <p:txBody>
          <a:bodyPr anchor="ctr"/>
          <a:lstStyle/>
          <a:p>
            <a:pPr lvl="0" algn="just" eaLnBrk="1" hangingPunct="1">
              <a:lnSpc>
                <a:spcPct val="130000"/>
              </a:lnSpc>
            </a:pPr>
            <a:endParaRPr lang="zh-CN" altLang="en-US" dirty="0">
              <a:solidFill>
                <a:srgbClr val="FFFFFF"/>
              </a:solidFill>
              <a:latin typeface="Calibri" pitchFamily="34" charset="0"/>
              <a:ea typeface="微软雅黑" pitchFamily="34" charset="-122"/>
            </a:endParaRPr>
          </a:p>
        </p:txBody>
      </p:sp>
      <p:sp>
        <p:nvSpPr>
          <p:cNvPr id="3080" name="MH_Other_4"/>
          <p:cNvSpPr/>
          <p:nvPr/>
        </p:nvSpPr>
        <p:spPr>
          <a:xfrm flipH="1">
            <a:off x="2266105" y="2638108"/>
            <a:ext cx="179916" cy="133350"/>
          </a:xfrm>
          <a:prstGeom prst="diamond">
            <a:avLst/>
          </a:prstGeom>
          <a:solidFill>
            <a:srgbClr val="F8B888"/>
          </a:solidFill>
          <a:ln w="9525">
            <a:noFill/>
            <a:miter/>
          </a:ln>
        </p:spPr>
        <p:txBody>
          <a:bodyPr anchor="ctr"/>
          <a:lstStyle/>
          <a:p>
            <a:pPr lvl="0" algn="just" eaLnBrk="1" hangingPunct="1">
              <a:lnSpc>
                <a:spcPct val="130000"/>
              </a:lnSpc>
            </a:pPr>
            <a:endParaRPr lang="zh-CN" altLang="en-US" dirty="0">
              <a:solidFill>
                <a:srgbClr val="FFFFFF"/>
              </a:solidFill>
              <a:latin typeface="Calibri" pitchFamily="34" charset="0"/>
              <a:ea typeface="微软雅黑" pitchFamily="34" charset="-122"/>
            </a:endParaRPr>
          </a:p>
        </p:txBody>
      </p:sp>
      <p:sp>
        <p:nvSpPr>
          <p:cNvPr id="3081" name="MH_Other_5"/>
          <p:cNvSpPr/>
          <p:nvPr/>
        </p:nvSpPr>
        <p:spPr>
          <a:xfrm flipH="1">
            <a:off x="2183554" y="2547621"/>
            <a:ext cx="99484" cy="74613"/>
          </a:xfrm>
          <a:prstGeom prst="diamond">
            <a:avLst/>
          </a:prstGeom>
          <a:solidFill>
            <a:srgbClr val="FBDAC1"/>
          </a:solidFill>
          <a:ln w="9525">
            <a:noFill/>
            <a:miter/>
          </a:ln>
        </p:spPr>
        <p:txBody>
          <a:bodyPr anchor="ctr"/>
          <a:lstStyle/>
          <a:p>
            <a:pPr lvl="0" algn="just" eaLnBrk="1" hangingPunct="1">
              <a:lnSpc>
                <a:spcPct val="130000"/>
              </a:lnSpc>
            </a:pPr>
            <a:endParaRPr lang="zh-CN" altLang="en-US" dirty="0">
              <a:solidFill>
                <a:srgbClr val="FFFFFF"/>
              </a:solidFill>
              <a:latin typeface="Calibri" pitchFamily="34" charset="0"/>
              <a:ea typeface="微软雅黑" pitchFamily="34" charset="-122"/>
            </a:endParaRPr>
          </a:p>
        </p:txBody>
      </p:sp>
      <p:sp>
        <p:nvSpPr>
          <p:cNvPr id="3082" name="MH_Other_6"/>
          <p:cNvSpPr/>
          <p:nvPr/>
        </p:nvSpPr>
        <p:spPr>
          <a:xfrm flipH="1">
            <a:off x="2073487" y="2714308"/>
            <a:ext cx="76200" cy="57150"/>
          </a:xfrm>
          <a:prstGeom prst="diamond">
            <a:avLst/>
          </a:prstGeom>
          <a:solidFill>
            <a:srgbClr val="FBDAC1"/>
          </a:solidFill>
          <a:ln w="9525">
            <a:noFill/>
            <a:miter/>
          </a:ln>
        </p:spPr>
        <p:txBody>
          <a:bodyPr anchor="ctr"/>
          <a:lstStyle/>
          <a:p>
            <a:pPr lvl="0" algn="just" eaLnBrk="1" hangingPunct="1">
              <a:lnSpc>
                <a:spcPct val="130000"/>
              </a:lnSpc>
            </a:pPr>
            <a:endParaRPr lang="zh-CN" altLang="en-US" dirty="0">
              <a:solidFill>
                <a:srgbClr val="FFFFFF"/>
              </a:solidFill>
              <a:latin typeface="Calibri" pitchFamily="34" charset="0"/>
              <a:ea typeface="微软雅黑" pitchFamily="34" charset="-122"/>
            </a:endParaRPr>
          </a:p>
        </p:txBody>
      </p:sp>
      <p:sp>
        <p:nvSpPr>
          <p:cNvPr id="12" name="MH_SubTitle_2"/>
          <p:cNvSpPr/>
          <p:nvPr/>
        </p:nvSpPr>
        <p:spPr>
          <a:xfrm>
            <a:off x="7218681" y="1760221"/>
            <a:ext cx="2391833" cy="1807845"/>
          </a:xfrm>
          <a:prstGeom prst="diamond">
            <a:avLst/>
          </a:prstGeom>
          <a:solidFill>
            <a:srgbClr val="00B050"/>
          </a:solidFill>
        </p:spPr>
        <p:txBody>
          <a:bodyPr lIns="0" tIns="0" rIns="0" bIns="0" anchor="ctr">
            <a:normAutofit fontScale="97500" lnSpcReduction="10000"/>
          </a:bodyPr>
          <a:lstStyle/>
          <a:p>
            <a:pPr marL="0" marR="0" lvl="0" indent="0" algn="ctr" defTabSz="914400" rtl="0" eaLnBrk="1" latinLnBrk="0" hangingPunct="1">
              <a:lnSpc>
                <a:spcPct val="130000"/>
              </a:lnSpc>
              <a:spcBef>
                <a:spcPts val="0"/>
              </a:spcBef>
              <a:spcAft>
                <a:spcPts val="0"/>
              </a:spcAft>
              <a:buClrTx/>
              <a:buSzTx/>
              <a:buFontTx/>
              <a:buNone/>
              <a:defRPr/>
            </a:pPr>
            <a:r>
              <a:rPr kumimoji="0" lang="zh-CN" altLang="en-US" sz="2400" b="0" i="0" u="none" strike="noStrike" kern="1200" cap="none" spc="0" normalizeH="0" baseline="0" noProof="0" dirty="0" err="1">
                <a:ln>
                  <a:noFill/>
                </a:ln>
                <a:solidFill>
                  <a:srgbClr val="FFFFFF"/>
                </a:solidFill>
                <a:effectLst/>
                <a:uLnTx/>
                <a:uFillTx/>
                <a:latin typeface="+mn-lt"/>
                <a:ea typeface="微软雅黑" pitchFamily="34" charset="-122"/>
                <a:cs typeface="+mn-cs"/>
              </a:rPr>
              <a:t>大数据发展</a:t>
            </a:r>
          </a:p>
        </p:txBody>
      </p:sp>
      <p:sp>
        <p:nvSpPr>
          <p:cNvPr id="13" name="MH_Text_2"/>
          <p:cNvSpPr txBox="1"/>
          <p:nvPr/>
        </p:nvSpPr>
        <p:spPr>
          <a:xfrm flipH="1">
            <a:off x="6672580" y="3788094"/>
            <a:ext cx="3304117" cy="1330325"/>
          </a:xfrm>
          <a:prstGeom prst="rect">
            <a:avLst/>
          </a:prstGeom>
          <a:noFill/>
        </p:spPr>
        <p:txBody>
          <a:bodyPr lIns="0" tIns="0" rIns="0" bIns="0">
            <a:normAutofit/>
          </a:bodyPr>
          <a:lstStyle/>
          <a:p>
            <a:pPr marL="0" marR="0" lvl="0" indent="0" algn="just" defTabSz="914400" rtl="0" eaLnBrk="1" latinLnBrk="0" hangingPunct="1">
              <a:lnSpc>
                <a:spcPct val="120000"/>
              </a:lnSpc>
              <a:spcBef>
                <a:spcPts val="0"/>
              </a:spcBef>
              <a:spcAft>
                <a:spcPts val="0"/>
              </a:spcAft>
              <a:buClrTx/>
              <a:buSzTx/>
              <a:buFontTx/>
              <a:buNone/>
              <a:defRPr/>
            </a:pPr>
            <a:r>
              <a:rPr kumimoji="0" lang="en-US" altLang="zh-CN" sz="1800" b="0" i="0" u="none" strike="noStrike" kern="1200" cap="none" spc="0" normalizeH="0" baseline="0" dirty="0">
                <a:solidFill>
                  <a:schemeClr val="accent4">
                    <a:lumMod val="50000"/>
                  </a:schemeClr>
                </a:solidFill>
                <a:latin typeface="+mj-lt"/>
                <a:ea typeface="仿宋" charset="0"/>
                <a:cs typeface="+mn-cs"/>
              </a:rPr>
              <a:t>大</a:t>
            </a:r>
            <a:r>
              <a:rPr lang="en-US" altLang="zh-CN" dirty="0">
                <a:solidFill>
                  <a:schemeClr val="accent4">
                    <a:lumMod val="50000"/>
                  </a:schemeClr>
                </a:solidFill>
                <a:latin typeface="+mj-lt"/>
                <a:ea typeface="仿宋" charset="0"/>
                <a:sym typeface="+mn-ea"/>
              </a:rPr>
              <a:t>规模</a:t>
            </a:r>
            <a:r>
              <a:rPr kumimoji="0" lang="en-US" altLang="zh-CN" sz="1800" b="0" i="0" u="none" strike="noStrike" kern="1200" cap="none" spc="0" normalizeH="0" baseline="0" dirty="0">
                <a:solidFill>
                  <a:schemeClr val="accent4">
                    <a:lumMod val="50000"/>
                  </a:schemeClr>
                </a:solidFill>
                <a:latin typeface="+mj-lt"/>
                <a:ea typeface="仿宋" charset="0"/>
                <a:cs typeface="+mn-cs"/>
              </a:rPr>
              <a:t>数据集合，多重数据带来了许多挑战，尤其是大数据应用难题</a:t>
            </a:r>
            <a:r>
              <a:rPr kumimoji="0" lang="zh-CN" altLang="en-US" sz="1800" b="0" i="0" u="none" strike="noStrike" kern="1200" cap="none" spc="0" normalizeH="0" baseline="0" dirty="0">
                <a:solidFill>
                  <a:schemeClr val="accent4">
                    <a:lumMod val="50000"/>
                  </a:schemeClr>
                </a:solidFill>
                <a:latin typeface="+mj-lt"/>
                <a:ea typeface="仿宋" charset="0"/>
                <a:cs typeface="+mn-cs"/>
              </a:rPr>
              <a:t>厄待解决</a:t>
            </a:r>
            <a:endParaRPr kumimoji="0" lang="zh-CN" altLang="en-US" sz="1800" b="0" i="0" u="none" strike="noStrike" kern="1200" cap="none" spc="0" normalizeH="0" baseline="0" noProof="0" dirty="0">
              <a:ln>
                <a:noFill/>
              </a:ln>
              <a:solidFill>
                <a:schemeClr val="accent4">
                  <a:lumMod val="50000"/>
                </a:schemeClr>
              </a:solidFill>
              <a:effectLst/>
              <a:uLnTx/>
              <a:uFillTx/>
              <a:latin typeface="+mj-lt"/>
              <a:ea typeface="仿宋" charset="0"/>
              <a:cs typeface="+mn-cs"/>
            </a:endParaRPr>
          </a:p>
        </p:txBody>
      </p:sp>
      <p:sp>
        <p:nvSpPr>
          <p:cNvPr id="3085" name="MH_Other_7"/>
          <p:cNvSpPr/>
          <p:nvPr/>
        </p:nvSpPr>
        <p:spPr>
          <a:xfrm>
            <a:off x="7115387" y="2523808"/>
            <a:ext cx="533400" cy="400050"/>
          </a:xfrm>
          <a:prstGeom prst="diamond">
            <a:avLst/>
          </a:prstGeom>
          <a:solidFill>
            <a:srgbClr val="F8B888"/>
          </a:solidFill>
          <a:ln w="9525">
            <a:noFill/>
            <a:miter/>
          </a:ln>
        </p:spPr>
        <p:txBody>
          <a:bodyPr lIns="0" tIns="0" rIns="0" bIns="0" anchor="ctr"/>
          <a:lstStyle/>
          <a:p>
            <a:pPr lvl="0" algn="ctr" eaLnBrk="1" hangingPunct="1"/>
            <a:r>
              <a:rPr lang="en-US" altLang="zh-CN" b="1" dirty="0">
                <a:solidFill>
                  <a:srgbClr val="FFFFFF"/>
                </a:solidFill>
                <a:latin typeface="Calibri" pitchFamily="34" charset="0"/>
                <a:ea typeface="微软雅黑" pitchFamily="34" charset="-122"/>
              </a:rPr>
              <a:t>B</a:t>
            </a:r>
            <a:endParaRPr lang="zh-CN" altLang="en-US" b="1" dirty="0">
              <a:solidFill>
                <a:srgbClr val="FFFFFF"/>
              </a:solidFill>
              <a:latin typeface="Calibri" pitchFamily="34" charset="0"/>
              <a:ea typeface="微软雅黑" pitchFamily="34" charset="-122"/>
            </a:endParaRPr>
          </a:p>
        </p:txBody>
      </p:sp>
      <p:sp>
        <p:nvSpPr>
          <p:cNvPr id="3086" name="MH_Other_8"/>
          <p:cNvSpPr/>
          <p:nvPr/>
        </p:nvSpPr>
        <p:spPr>
          <a:xfrm flipH="1">
            <a:off x="6844454" y="2741295"/>
            <a:ext cx="359833" cy="268288"/>
          </a:xfrm>
          <a:prstGeom prst="diamond">
            <a:avLst/>
          </a:prstGeom>
          <a:solidFill>
            <a:srgbClr val="F8B888"/>
          </a:solidFill>
          <a:ln w="9525">
            <a:noFill/>
            <a:miter/>
          </a:ln>
        </p:spPr>
        <p:txBody>
          <a:bodyPr lIns="0" tIns="0" rIns="0" bIns="0" anchor="ctr"/>
          <a:lstStyle/>
          <a:p>
            <a:pPr lvl="0" algn="ctr" eaLnBrk="1" hangingPunct="1"/>
            <a:endParaRPr lang="zh-CN" altLang="en-US" b="1" dirty="0">
              <a:solidFill>
                <a:srgbClr val="FFFFFF"/>
              </a:solidFill>
              <a:latin typeface="Calibri" pitchFamily="34" charset="0"/>
              <a:ea typeface="微软雅黑" pitchFamily="34" charset="-122"/>
            </a:endParaRPr>
          </a:p>
        </p:txBody>
      </p:sp>
      <p:sp>
        <p:nvSpPr>
          <p:cNvPr id="3087" name="MH_Other_9"/>
          <p:cNvSpPr/>
          <p:nvPr/>
        </p:nvSpPr>
        <p:spPr>
          <a:xfrm flipH="1">
            <a:off x="6903721" y="2485709"/>
            <a:ext cx="266700" cy="198437"/>
          </a:xfrm>
          <a:prstGeom prst="diamond">
            <a:avLst/>
          </a:prstGeom>
          <a:solidFill>
            <a:srgbClr val="F8B888"/>
          </a:solidFill>
          <a:ln w="9525">
            <a:noFill/>
            <a:miter/>
          </a:ln>
        </p:spPr>
        <p:txBody>
          <a:bodyPr lIns="0" tIns="0" rIns="0" bIns="0" anchor="ctr"/>
          <a:lstStyle/>
          <a:p>
            <a:pPr lvl="0" algn="ctr" eaLnBrk="1" hangingPunct="1"/>
            <a:endParaRPr lang="zh-CN" altLang="en-US" b="1" dirty="0">
              <a:solidFill>
                <a:srgbClr val="FFFFFF"/>
              </a:solidFill>
              <a:latin typeface="Calibri" pitchFamily="34" charset="0"/>
              <a:ea typeface="微软雅黑" pitchFamily="34" charset="-122"/>
            </a:endParaRPr>
          </a:p>
        </p:txBody>
      </p:sp>
      <p:sp>
        <p:nvSpPr>
          <p:cNvPr id="3088" name="MH_Other_10"/>
          <p:cNvSpPr/>
          <p:nvPr/>
        </p:nvSpPr>
        <p:spPr>
          <a:xfrm flipH="1">
            <a:off x="6749204" y="2638108"/>
            <a:ext cx="177800" cy="133350"/>
          </a:xfrm>
          <a:prstGeom prst="diamond">
            <a:avLst/>
          </a:prstGeom>
          <a:solidFill>
            <a:srgbClr val="F8B888"/>
          </a:solidFill>
          <a:ln w="9525">
            <a:noFill/>
            <a:miter/>
          </a:ln>
        </p:spPr>
        <p:txBody>
          <a:bodyPr lIns="0" tIns="0" rIns="0" bIns="0" anchor="ctr"/>
          <a:lstStyle/>
          <a:p>
            <a:pPr lvl="0" algn="ctr" eaLnBrk="1" hangingPunct="1"/>
            <a:endParaRPr lang="zh-CN" altLang="en-US" b="1" dirty="0">
              <a:solidFill>
                <a:srgbClr val="FFFFFF"/>
              </a:solidFill>
              <a:latin typeface="Calibri" pitchFamily="34" charset="0"/>
              <a:ea typeface="微软雅黑" pitchFamily="34" charset="-122"/>
            </a:endParaRPr>
          </a:p>
        </p:txBody>
      </p:sp>
      <p:sp>
        <p:nvSpPr>
          <p:cNvPr id="3089" name="MH_Other_11"/>
          <p:cNvSpPr/>
          <p:nvPr/>
        </p:nvSpPr>
        <p:spPr>
          <a:xfrm flipH="1">
            <a:off x="6664537" y="2547621"/>
            <a:ext cx="101600" cy="74613"/>
          </a:xfrm>
          <a:prstGeom prst="diamond">
            <a:avLst/>
          </a:prstGeom>
          <a:solidFill>
            <a:srgbClr val="FBDAC1"/>
          </a:solidFill>
          <a:ln w="9525">
            <a:noFill/>
            <a:miter/>
          </a:ln>
        </p:spPr>
        <p:txBody>
          <a:bodyPr anchor="ctr"/>
          <a:lstStyle/>
          <a:p>
            <a:pPr lvl="0" algn="just" eaLnBrk="1" hangingPunct="1">
              <a:lnSpc>
                <a:spcPct val="130000"/>
              </a:lnSpc>
            </a:pPr>
            <a:endParaRPr lang="zh-CN" altLang="en-US" dirty="0">
              <a:solidFill>
                <a:srgbClr val="FFFFFF"/>
              </a:solidFill>
              <a:latin typeface="Calibri" pitchFamily="34" charset="0"/>
              <a:ea typeface="微软雅黑" pitchFamily="34" charset="-122"/>
            </a:endParaRPr>
          </a:p>
        </p:txBody>
      </p:sp>
      <p:sp>
        <p:nvSpPr>
          <p:cNvPr id="3090" name="MH_Other_12"/>
          <p:cNvSpPr/>
          <p:nvPr/>
        </p:nvSpPr>
        <p:spPr>
          <a:xfrm flipH="1">
            <a:off x="6554471" y="2714308"/>
            <a:ext cx="78316" cy="57150"/>
          </a:xfrm>
          <a:prstGeom prst="diamond">
            <a:avLst/>
          </a:prstGeom>
          <a:solidFill>
            <a:srgbClr val="FBDAC1"/>
          </a:solidFill>
          <a:ln w="9525">
            <a:noFill/>
            <a:miter/>
          </a:ln>
        </p:spPr>
        <p:txBody>
          <a:bodyPr anchor="ctr"/>
          <a:lstStyle/>
          <a:p>
            <a:pPr lvl="0" algn="just" eaLnBrk="1" hangingPunct="1">
              <a:lnSpc>
                <a:spcPct val="130000"/>
              </a:lnSpc>
            </a:pPr>
            <a:endParaRPr lang="zh-CN" altLang="en-US" dirty="0">
              <a:solidFill>
                <a:srgbClr val="FFFFFF"/>
              </a:solidFill>
              <a:latin typeface="Calibri" pitchFamily="34" charset="0"/>
              <a:ea typeface="微软雅黑"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5" name="Rectangle 6"/>
          <p:cNvSpPr/>
          <p:nvPr/>
        </p:nvSpPr>
        <p:spPr>
          <a:xfrm>
            <a:off x="523875" y="1341438"/>
            <a:ext cx="11664950" cy="529574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1</a:t>
            </a:r>
            <a:r>
              <a:rPr lang="zh-CN" altLang="en-US" sz="2800" dirty="0" smtClean="0"/>
              <a:t>）表（</a:t>
            </a:r>
            <a:r>
              <a:rPr lang="en-US" altLang="zh-CN" sz="2800" dirty="0" smtClean="0"/>
              <a:t>table</a:t>
            </a:r>
            <a:r>
              <a:rPr lang="zh-CN" altLang="en-US" sz="2800" dirty="0" smtClean="0"/>
              <a:t>）</a:t>
            </a:r>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2</a:t>
            </a:r>
            <a:r>
              <a:rPr lang="zh-CN" altLang="en-US" sz="2800" dirty="0" smtClean="0"/>
              <a:t>）行键</a:t>
            </a:r>
            <a:r>
              <a:rPr lang="en-US" altLang="zh-CN" sz="2800" dirty="0" smtClean="0"/>
              <a:t>(</a:t>
            </a:r>
            <a:r>
              <a:rPr lang="en-US" altLang="zh-CN" sz="2800" dirty="0" err="1" smtClean="0"/>
              <a:t>RowKey</a:t>
            </a:r>
            <a:r>
              <a:rPr lang="en-US" altLang="zh-CN" sz="2800" dirty="0" smtClean="0"/>
              <a:t>, </a:t>
            </a:r>
            <a:r>
              <a:rPr lang="zh-CN" altLang="en-US" sz="2800" dirty="0" smtClean="0"/>
              <a:t>行</a:t>
            </a:r>
            <a:r>
              <a:rPr lang="en-US" altLang="zh-CN" sz="2800" dirty="0" smtClean="0"/>
              <a:t>row</a:t>
            </a:r>
            <a:r>
              <a:rPr lang="zh-CN" altLang="en-US" sz="2800" dirty="0" smtClean="0"/>
              <a:t>）</a:t>
            </a:r>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3</a:t>
            </a:r>
            <a:r>
              <a:rPr lang="zh-CN" altLang="en-US" sz="2800" dirty="0" smtClean="0"/>
              <a:t>）列族（</a:t>
            </a:r>
            <a:r>
              <a:rPr lang="en-US" altLang="zh-CN" sz="2800" dirty="0" smtClean="0"/>
              <a:t>column family</a:t>
            </a:r>
            <a:r>
              <a:rPr lang="zh-CN" altLang="en-US" sz="2800" dirty="0" smtClean="0"/>
              <a:t>）</a:t>
            </a:r>
          </a:p>
          <a:p>
            <a:pPr marL="457200" indent="-457200" algn="just" defTabSz="967105">
              <a:buClr>
                <a:srgbClr val="FF0000"/>
              </a:buClr>
              <a:buFont typeface="Arial" panose="020B0604020202020204" pitchFamily="34" charset="0"/>
              <a:buChar char="•"/>
            </a:pPr>
            <a:r>
              <a:rPr lang="en-US" altLang="zh-CN" sz="2800" dirty="0" smtClean="0"/>
              <a:t>(4)</a:t>
            </a:r>
            <a:r>
              <a:rPr lang="zh-CN" altLang="en-US" sz="2800" dirty="0" smtClean="0"/>
              <a:t>列</a:t>
            </a:r>
            <a:r>
              <a:rPr lang="en-US" altLang="zh-CN" sz="2800" dirty="0" smtClean="0"/>
              <a:t>(Column)</a:t>
            </a:r>
            <a:r>
              <a:rPr lang="zh-CN" altLang="en-US" sz="2800" dirty="0" smtClean="0"/>
              <a:t>：属于某一个列族，列组名称：列名称（</a:t>
            </a:r>
            <a:r>
              <a:rPr lang="en-US" altLang="zh-CN" sz="2800" dirty="0" err="1" smtClean="0"/>
              <a:t>columnfamilyName:columnName</a:t>
            </a:r>
            <a:r>
              <a:rPr lang="zh-CN" altLang="en-US" sz="2800" dirty="0" smtClean="0"/>
              <a:t>）</a:t>
            </a:r>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5</a:t>
            </a:r>
            <a:r>
              <a:rPr lang="zh-CN" altLang="en-US" sz="2800" dirty="0" smtClean="0"/>
              <a:t>）单元（</a:t>
            </a:r>
            <a:r>
              <a:rPr lang="en-US" altLang="zh-CN" sz="2800" dirty="0" smtClean="0"/>
              <a:t>cell</a:t>
            </a:r>
            <a:r>
              <a:rPr lang="zh-CN" altLang="en-US" sz="2800" dirty="0" smtClean="0"/>
              <a:t>）：单元是由行、列族、列限定符、值和代表值版本的时间戳组成的，存储在单元里的数据成为单元值。行和列的交叉点称为单元格，内容是列的值，以二进制形式存储。</a:t>
            </a:r>
          </a:p>
          <a:p>
            <a:pPr marL="457200" indent="-457200" algn="just" defTabSz="967105">
              <a:buClr>
                <a:srgbClr val="FF0000"/>
              </a:buClr>
              <a:buFont typeface="Arial" panose="020B0604020202020204" pitchFamily="34" charset="0"/>
              <a:buChar char="•"/>
            </a:pPr>
            <a:r>
              <a:rPr lang="zh-CN" altLang="en-US" sz="2800" dirty="0" smtClean="0"/>
              <a:t>（</a:t>
            </a:r>
            <a:r>
              <a:rPr lang="en-US" altLang="zh-CN" sz="2800" dirty="0" smtClean="0"/>
              <a:t>6</a:t>
            </a:r>
            <a:r>
              <a:rPr lang="zh-CN" altLang="en-US" sz="2800" dirty="0" smtClean="0"/>
              <a:t>）时间版本（</a:t>
            </a:r>
            <a:r>
              <a:rPr lang="en-US" altLang="zh-CN" sz="2800" dirty="0" smtClean="0"/>
              <a:t>Timestamp</a:t>
            </a:r>
            <a:r>
              <a:rPr lang="zh-CN" altLang="en-US" sz="2800" dirty="0" smtClean="0"/>
              <a:t>时间戳）：类型为</a:t>
            </a:r>
            <a:r>
              <a:rPr lang="en-US" altLang="zh-CN" sz="2800" dirty="0" smtClean="0"/>
              <a:t>64</a:t>
            </a:r>
            <a:r>
              <a:rPr lang="zh-CN" altLang="en-US" sz="2800" dirty="0" smtClean="0"/>
              <a:t>位整型（</a:t>
            </a:r>
            <a:r>
              <a:rPr lang="en-US" altLang="zh-CN" sz="2800" dirty="0" smtClean="0"/>
              <a:t>Long</a:t>
            </a:r>
            <a:r>
              <a:rPr lang="zh-CN" altLang="en-US" sz="2800" dirty="0" smtClean="0"/>
              <a:t>），默认是系统时间戳，用户可自定义；每个 </a:t>
            </a:r>
            <a:r>
              <a:rPr lang="en-US" altLang="zh-CN" sz="2800" dirty="0" smtClean="0"/>
              <a:t>cell</a:t>
            </a:r>
            <a:r>
              <a:rPr lang="zh-CN" altLang="en-US" sz="2800" dirty="0" smtClean="0"/>
              <a:t>都保存着多个版本。</a:t>
            </a:r>
          </a:p>
          <a:p>
            <a:pPr marL="457200" indent="-457200" algn="just" defTabSz="967105">
              <a:buClr>
                <a:srgbClr val="FF0000"/>
              </a:buClr>
              <a:buFont typeface="Arial" panose="020B0604020202020204" pitchFamily="34" charset="0"/>
              <a:buChar char="•"/>
            </a:pPr>
            <a:r>
              <a:rPr lang="zh-CN" altLang="en-US" sz="2800" dirty="0" smtClean="0"/>
              <a:t>两种数据版本回收方式。一是保存数据的最后</a:t>
            </a:r>
            <a:r>
              <a:rPr lang="en-US" altLang="zh-CN" sz="2800" dirty="0" smtClean="0"/>
              <a:t>n</a:t>
            </a:r>
            <a:r>
              <a:rPr lang="zh-CN" altLang="en-US" sz="2800" dirty="0" smtClean="0"/>
              <a:t>个版本，二是保存最近一段时间内的版本（比如最近七天）。</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5" name="Rectangle 6"/>
          <p:cNvSpPr/>
          <p:nvPr/>
        </p:nvSpPr>
        <p:spPr>
          <a:xfrm>
            <a:off x="523875" y="1341438"/>
            <a:ext cx="11664950" cy="3141306"/>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没有数据类型，任何列值都被转换成字符串进行存储；</a:t>
            </a:r>
          </a:p>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表的每一行可以有不同的列；</a:t>
            </a:r>
          </a:p>
          <a:p>
            <a:pPr marL="457200" indent="-457200" algn="just" defTabSz="967105">
              <a:buClr>
                <a:srgbClr val="FF0000"/>
              </a:buClr>
              <a:buFont typeface="Arial" panose="020B0604020202020204" pitchFamily="34" charset="0"/>
              <a:buChar char="•"/>
            </a:pPr>
            <a:r>
              <a:rPr lang="zh-CN" altLang="en-US" sz="2800" dirty="0" smtClean="0"/>
              <a:t>相同</a:t>
            </a:r>
            <a:r>
              <a:rPr lang="en-US" altLang="zh-CN" sz="2800" dirty="0" err="1" smtClean="0"/>
              <a:t>RowKey</a:t>
            </a:r>
            <a:r>
              <a:rPr lang="zh-CN" altLang="en-US" sz="2800" dirty="0" smtClean="0"/>
              <a:t>的插入操作被认为是同一行的操作。即相同</a:t>
            </a:r>
            <a:r>
              <a:rPr lang="en-US" altLang="zh-CN" sz="2800" dirty="0" err="1" smtClean="0"/>
              <a:t>RowKey</a:t>
            </a:r>
            <a:r>
              <a:rPr lang="zh-CN" altLang="en-US" sz="2800" dirty="0" smtClean="0"/>
              <a:t>的二次写入操作，第二次可被可为是对该行某些列的更新操作；列由列族和列名连接而成，分隔符是冒号，如  </a:t>
            </a:r>
            <a:r>
              <a:rPr lang="en-US" altLang="zh-CN" sz="2800" dirty="0" smtClean="0"/>
              <a:t>d:Name  </a:t>
            </a:r>
            <a:r>
              <a:rPr lang="zh-CN" altLang="en-US" sz="2800" dirty="0" smtClean="0"/>
              <a:t>（</a:t>
            </a:r>
            <a:r>
              <a:rPr lang="en-US" altLang="zh-CN" sz="2800" dirty="0" smtClean="0"/>
              <a:t>d</a:t>
            </a:r>
            <a:r>
              <a:rPr lang="zh-CN" altLang="en-US" sz="2800" dirty="0" smtClean="0"/>
              <a:t>列族名，</a:t>
            </a:r>
            <a:r>
              <a:rPr lang="en-US" altLang="zh-CN" sz="2800" dirty="0" smtClean="0"/>
              <a:t>Name</a:t>
            </a:r>
            <a:r>
              <a:rPr lang="zh-CN" altLang="en-US" sz="2800" dirty="0" smtClean="0"/>
              <a:t>列名）。</a:t>
            </a:r>
          </a:p>
          <a:p>
            <a:pPr marL="457200" indent="-457200" algn="just" defTabSz="967105">
              <a:buClr>
                <a:srgbClr val="FF0000"/>
              </a:buClr>
              <a:buFont typeface="Arial" panose="020B0604020202020204" pitchFamily="34" charset="0"/>
              <a:buChar char="•"/>
            </a:pPr>
            <a:r>
              <a:rPr lang="zh-CN" altLang="en-US" sz="2800" dirty="0" smtClean="0"/>
              <a:t>表的存储结构： 逻辑数据模型中空白</a:t>
            </a:r>
            <a:r>
              <a:rPr lang="en-US" altLang="zh-CN" sz="2800" dirty="0" smtClean="0"/>
              <a:t>cell</a:t>
            </a:r>
            <a:r>
              <a:rPr lang="zh-CN" altLang="en-US" sz="2800" dirty="0" smtClean="0"/>
              <a:t>在物理上是不存储的。</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5" name="Rectangle 6"/>
          <p:cNvSpPr/>
          <p:nvPr/>
        </p:nvSpPr>
        <p:spPr>
          <a:xfrm>
            <a:off x="523875" y="1341438"/>
            <a:ext cx="11664950" cy="3141306"/>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例关系型数据库</a:t>
            </a:r>
            <a:r>
              <a:rPr lang="en-US" altLang="zh-CN" sz="2800" dirty="0" err="1" smtClean="0"/>
              <a:t>Hblog</a:t>
            </a:r>
            <a:r>
              <a:rPr lang="zh-CN" altLang="en-US" sz="2800" dirty="0" smtClean="0"/>
              <a:t>有</a:t>
            </a:r>
            <a:r>
              <a:rPr lang="en-US" altLang="zh-CN" sz="2800" dirty="0" smtClean="0"/>
              <a:t>3</a:t>
            </a:r>
            <a:r>
              <a:rPr lang="zh-CN" altLang="en-US" sz="2800" dirty="0" smtClean="0"/>
              <a:t>个表格</a:t>
            </a:r>
          </a:p>
          <a:p>
            <a:pPr marL="457200" indent="-457200" algn="just" defTabSz="967105">
              <a:buClr>
                <a:srgbClr val="FF0000"/>
              </a:buClr>
              <a:buFont typeface="Arial" panose="020B0604020202020204" pitchFamily="34" charset="0"/>
              <a:buChar char="•"/>
            </a:pPr>
            <a:r>
              <a:rPr lang="zh-CN" altLang="en-US" sz="2800" dirty="0" smtClean="0"/>
              <a:t>文章表</a:t>
            </a:r>
            <a:r>
              <a:rPr lang="en-US" altLang="zh-CN" sz="2800" dirty="0" smtClean="0"/>
              <a:t>Article(id, title, content, tags, </a:t>
            </a:r>
            <a:r>
              <a:rPr lang="en-US" altLang="zh-CN" sz="2800" dirty="0" err="1" smtClean="0"/>
              <a:t>author_id</a:t>
            </a:r>
            <a:r>
              <a:rPr lang="en-US" altLang="zh-CN" sz="2800" dirty="0" smtClean="0"/>
              <a:t>)</a:t>
            </a:r>
            <a:r>
              <a:rPr lang="zh-CN" altLang="en-US" sz="2800" dirty="0" smtClean="0"/>
              <a:t>和 </a:t>
            </a:r>
          </a:p>
          <a:p>
            <a:pPr marL="457200" indent="-457200" algn="just" defTabSz="967105">
              <a:buClr>
                <a:srgbClr val="FF0000"/>
              </a:buClr>
              <a:buFont typeface="Arial" panose="020B0604020202020204" pitchFamily="34" charset="0"/>
              <a:buChar char="•"/>
            </a:pPr>
            <a:r>
              <a:rPr lang="zh-CN" altLang="en-US" sz="2800" dirty="0" smtClean="0"/>
              <a:t>作者表</a:t>
            </a:r>
            <a:r>
              <a:rPr lang="en-US" altLang="zh-CN" sz="2800" dirty="0" smtClean="0"/>
              <a:t>Author(id, name, nickname), </a:t>
            </a:r>
          </a:p>
          <a:p>
            <a:pPr marL="457200" indent="-457200" algn="just" defTabSz="967105">
              <a:buClr>
                <a:srgbClr val="FF0000"/>
              </a:buClr>
              <a:buFont typeface="Arial" panose="020B0604020202020204" pitchFamily="34" charset="0"/>
              <a:buChar char="•"/>
            </a:pPr>
            <a:r>
              <a:rPr lang="zh-CN" altLang="en-US" sz="2800" dirty="0" smtClean="0"/>
              <a:t>日志表</a:t>
            </a:r>
            <a:r>
              <a:rPr lang="en-US" altLang="zh-CN" sz="2800" dirty="0" smtClean="0"/>
              <a:t>blog</a:t>
            </a:r>
            <a:r>
              <a:rPr lang="zh-CN" altLang="en-US" sz="2800" dirty="0" smtClean="0"/>
              <a:t>（</a:t>
            </a:r>
            <a:r>
              <a:rPr lang="en-US" altLang="zh-CN" sz="2800" dirty="0" err="1" smtClean="0"/>
              <a:t>blog_ID</a:t>
            </a:r>
            <a:r>
              <a:rPr lang="en-US" altLang="zh-CN" sz="2800" dirty="0" smtClean="0"/>
              <a:t>, </a:t>
            </a:r>
            <a:r>
              <a:rPr lang="en-US" altLang="zh-CN" sz="2800" dirty="0" err="1" smtClean="0"/>
              <a:t>article_id</a:t>
            </a:r>
            <a:r>
              <a:rPr lang="en-US" altLang="zh-CN" sz="2800" dirty="0" smtClean="0"/>
              <a:t>, </a:t>
            </a:r>
            <a:r>
              <a:rPr lang="en-US" altLang="zh-CN" sz="2800" dirty="0" err="1" smtClean="0"/>
              <a:t>author_id</a:t>
            </a:r>
            <a:r>
              <a:rPr lang="zh-CN" altLang="en-US" sz="2800" dirty="0" smtClean="0"/>
              <a:t>，</a:t>
            </a:r>
            <a:r>
              <a:rPr lang="en-US" altLang="zh-CN" sz="2800" dirty="0" err="1" smtClean="0"/>
              <a:t>pub_time</a:t>
            </a:r>
            <a:r>
              <a:rPr lang="en-US" altLang="zh-CN" sz="2800" dirty="0" smtClean="0"/>
              <a:t>, ...)</a:t>
            </a:r>
          </a:p>
          <a:p>
            <a:pPr marL="457200" indent="-457200" algn="just" defTabSz="967105">
              <a:buClr>
                <a:srgbClr val="FF0000"/>
              </a:buClr>
              <a:buFont typeface="Arial" panose="020B0604020202020204" pitchFamily="34" charset="0"/>
              <a:buChar char="•"/>
            </a:pPr>
            <a:r>
              <a:rPr lang="zh-CN" altLang="en-US" sz="2800" dirty="0" smtClean="0"/>
              <a:t>用</a:t>
            </a:r>
            <a:r>
              <a:rPr lang="en-US" altLang="zh-CN" sz="2800" dirty="0" smtClean="0"/>
              <a:t>HBASE</a:t>
            </a:r>
            <a:r>
              <a:rPr lang="zh-CN" altLang="en-US" sz="2800" dirty="0" smtClean="0"/>
              <a:t>设计表结构为</a:t>
            </a:r>
            <a:r>
              <a:rPr lang="en-US" altLang="zh-CN" sz="2800" dirty="0" err="1" smtClean="0"/>
              <a:t>Hblog</a:t>
            </a:r>
            <a:r>
              <a:rPr lang="zh-CN" altLang="en-US" sz="2800" dirty="0" smtClean="0"/>
              <a:t>， 这里行键是</a:t>
            </a:r>
            <a:r>
              <a:rPr lang="en-US" altLang="zh-CN" sz="2800" dirty="0" smtClean="0"/>
              <a:t>ID</a:t>
            </a:r>
            <a:r>
              <a:rPr lang="zh-CN" altLang="en-US" sz="2800" dirty="0" smtClean="0"/>
              <a:t>， 列族有两个</a:t>
            </a:r>
            <a:r>
              <a:rPr lang="en-US" altLang="zh-CN" sz="2800" dirty="0" smtClean="0"/>
              <a:t>article</a:t>
            </a:r>
            <a:r>
              <a:rPr lang="zh-CN" altLang="en-US" sz="2800" dirty="0" smtClean="0"/>
              <a:t>和</a:t>
            </a:r>
            <a:r>
              <a:rPr lang="en-US" altLang="zh-CN" sz="2800" dirty="0" smtClean="0"/>
              <a:t>author</a:t>
            </a:r>
            <a:r>
              <a:rPr lang="zh-CN" altLang="en-US" sz="2800" dirty="0" smtClean="0"/>
              <a:t>，</a:t>
            </a:r>
            <a:r>
              <a:rPr lang="en-US" altLang="zh-CN" sz="2800" dirty="0" smtClean="0"/>
              <a:t>article</a:t>
            </a:r>
            <a:r>
              <a:rPr lang="zh-CN" altLang="en-US" sz="2800" dirty="0" smtClean="0"/>
              <a:t>列族中有</a:t>
            </a:r>
            <a:r>
              <a:rPr lang="en-US" altLang="zh-CN" sz="2800" dirty="0" smtClean="0"/>
              <a:t>3</a:t>
            </a:r>
            <a:r>
              <a:rPr lang="zh-CN" altLang="en-US" sz="2800" dirty="0" smtClean="0"/>
              <a:t>个列</a:t>
            </a:r>
            <a:r>
              <a:rPr lang="en-US" altLang="zh-CN" sz="2800" dirty="0" smtClean="0"/>
              <a:t>title</a:t>
            </a:r>
            <a:r>
              <a:rPr lang="zh-CN" altLang="en-US" sz="2800" dirty="0" smtClean="0"/>
              <a:t>， </a:t>
            </a:r>
            <a:r>
              <a:rPr lang="en-US" altLang="zh-CN" sz="2800" dirty="0" smtClean="0"/>
              <a:t>content</a:t>
            </a:r>
            <a:r>
              <a:rPr lang="zh-CN" altLang="en-US" sz="2800" dirty="0" smtClean="0"/>
              <a:t>， </a:t>
            </a:r>
            <a:r>
              <a:rPr lang="en-US" altLang="zh-CN" sz="2800" dirty="0" smtClean="0"/>
              <a:t>tags</a:t>
            </a:r>
            <a:r>
              <a:rPr lang="zh-CN" altLang="en-US" sz="2800" dirty="0" smtClean="0"/>
              <a:t>，  </a:t>
            </a:r>
            <a:r>
              <a:rPr lang="en-US" altLang="zh-CN" sz="2800" dirty="0" smtClean="0"/>
              <a:t>author</a:t>
            </a:r>
            <a:r>
              <a:rPr lang="zh-CN" altLang="en-US" sz="2800" dirty="0" smtClean="0"/>
              <a:t>列族有</a:t>
            </a:r>
            <a:r>
              <a:rPr lang="en-US" altLang="zh-CN" sz="2800" dirty="0" smtClean="0"/>
              <a:t>2</a:t>
            </a:r>
            <a:r>
              <a:rPr lang="zh-CN" altLang="en-US" sz="2800" dirty="0" smtClean="0"/>
              <a:t>个列</a:t>
            </a:r>
            <a:r>
              <a:rPr lang="en-US" altLang="zh-CN" sz="2800" dirty="0" smtClean="0"/>
              <a:t>name</a:t>
            </a:r>
            <a:r>
              <a:rPr lang="zh-CN" altLang="en-US" sz="2800" dirty="0" smtClean="0"/>
              <a:t>，  </a:t>
            </a:r>
            <a:r>
              <a:rPr lang="en-US" altLang="zh-CN" sz="2800" dirty="0" smtClean="0"/>
              <a:t>nickname</a:t>
            </a:r>
            <a:r>
              <a:rPr lang="zh-CN" altLang="en-US" sz="2800" dirty="0" smtClean="0"/>
              <a:t>。 。</a:t>
            </a:r>
          </a:p>
        </p:txBody>
      </p:sp>
      <p:sp>
        <p:nvSpPr>
          <p:cNvPr id="6" name="Rectangle 1"/>
          <p:cNvSpPr>
            <a:spLocks noChangeArrowheads="1"/>
          </p:cNvSpPr>
          <p:nvPr/>
        </p:nvSpPr>
        <p:spPr bwMode="auto">
          <a:xfrm>
            <a:off x="1023902" y="5014841"/>
            <a:ext cx="9144000" cy="1200329"/>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b="1" i="1" u="none" strike="noStrike" cap="none" normalizeH="0" baseline="0" dirty="0" err="1"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RowKey</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err="1"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ColumnFamily</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err="1"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ColumnKeys</a:t>
            </a:r>
            <a:endParaRPr kumimoji="0" lang="en-US" altLang="zh-CN" b="1" i="1" u="none" strike="noStrike" cap="none" normalizeH="0" baseline="0" dirty="0" smtClean="0">
              <a:ln>
                <a:noFill/>
              </a:ln>
              <a:solidFill>
                <a:schemeClr val="accent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ID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article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title</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content</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tags</a:t>
            </a:r>
            <a:endParaRPr kumimoji="0" lang="en-US" altLang="zh-CN" b="1" i="1" u="none" strike="noStrike" cap="none" normalizeH="0" baseline="0" dirty="0" smtClean="0">
              <a:ln>
                <a:noFill/>
              </a:ln>
              <a:solidFill>
                <a:schemeClr val="accent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author       </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name</a:t>
            </a:r>
            <a:r>
              <a:rPr kumimoji="0" lang="zh-CN" altLang="en-US"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1" u="none" strike="noStrike" cap="none" normalizeH="0" baseline="0" dirty="0" smtClean="0">
                <a:ln>
                  <a:noFill/>
                </a:ln>
                <a:solidFill>
                  <a:schemeClr val="accent1"/>
                </a:solidFill>
                <a:effectLst/>
                <a:latin typeface="Times New Roman" panose="02020603050405020304" pitchFamily="18" charset="0"/>
                <a:ea typeface="宋体" panose="02010600030101010101" pitchFamily="2" charset="-122"/>
                <a:cs typeface="Times New Roman" panose="02020603050405020304" pitchFamily="18" charset="0"/>
              </a:rPr>
              <a:t>nickname </a:t>
            </a:r>
            <a:endParaRPr kumimoji="0" lang="en-US" altLang="zh-CN" b="1" i="1" u="none" strike="noStrike" cap="none" normalizeH="0" baseline="0" dirty="0" smtClean="0">
              <a:ln>
                <a:noFill/>
              </a:ln>
              <a:solidFill>
                <a:schemeClr val="accent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lang="zh-CN" altLang="en-US" sz="3200" dirty="0" smtClean="0">
                <a:solidFill>
                  <a:srgbClr val="0033CC"/>
                </a:solidFill>
                <a:latin typeface="+mn-ea"/>
                <a:ea typeface="+mn-ea"/>
              </a:rPr>
              <a:t>三</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6" name="Rectangle 1"/>
          <p:cNvSpPr>
            <a:spLocks noChangeArrowheads="1"/>
          </p:cNvSpPr>
          <p:nvPr/>
        </p:nvSpPr>
        <p:spPr bwMode="auto">
          <a:xfrm>
            <a:off x="0" y="1484784"/>
            <a:ext cx="11668164" cy="4154984"/>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Rowkey</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timestamp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author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（列族）</a:t>
            </a:r>
            <a:endParaRPr kumimoji="0" lang="zh-CN" altLang="en-US"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1318179218111121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article:title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Hbase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book”.  </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1318179216279829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article:content</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Nosql</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1318179215898902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article:tages</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=Database</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1318179214466785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author.name=</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Xixi</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1318179213577898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anthor.nickname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=.xyz.</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1318179212512001                        </a:t>
            </a:r>
            <a:r>
              <a:rPr kumimoji="0" lang="zh-CN" altLang="en-US"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author.nickname</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abc</a:t>
            </a: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en-US" altLang="zh-CN"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p>
        </p:txBody>
      </p:sp>
    </p:spTree>
  </p:cSld>
  <p:clrMapOvr>
    <a:masterClrMapping/>
  </p:clrMapOvr>
  <p:transition spd="slow">
    <p:zoom dir="in"/>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5" name="Rectangle 6"/>
          <p:cNvSpPr/>
          <p:nvPr/>
        </p:nvSpPr>
        <p:spPr>
          <a:xfrm>
            <a:off x="523875" y="1341438"/>
            <a:ext cx="11664950" cy="3141306"/>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HBase</a:t>
            </a:r>
            <a:r>
              <a:rPr lang="zh-CN" altLang="en-US" sz="2800" dirty="0" smtClean="0"/>
              <a:t>不支持条件查询和</a:t>
            </a:r>
            <a:r>
              <a:rPr lang="en-US" altLang="zh-CN" sz="2800" dirty="0" smtClean="0"/>
              <a:t>Order by</a:t>
            </a:r>
            <a:r>
              <a:rPr lang="zh-CN" altLang="en-US" sz="2800" dirty="0" smtClean="0"/>
              <a:t>等查询，只能按</a:t>
            </a:r>
            <a:r>
              <a:rPr lang="en-US" altLang="zh-CN" sz="2800" dirty="0" smtClean="0"/>
              <a:t>Row key</a:t>
            </a:r>
            <a:r>
              <a:rPr lang="zh-CN" altLang="en-US" sz="2800" dirty="0" smtClean="0"/>
              <a:t>（及其</a:t>
            </a:r>
            <a:r>
              <a:rPr lang="en-US" altLang="zh-CN" sz="2800" dirty="0" smtClean="0"/>
              <a:t>range</a:t>
            </a:r>
            <a:r>
              <a:rPr lang="zh-CN" altLang="en-US" sz="2800" dirty="0" smtClean="0"/>
              <a:t>）或全表扫描；</a:t>
            </a:r>
          </a:p>
          <a:p>
            <a:pPr marL="457200" indent="-457200" algn="just" defTabSz="967105">
              <a:buClr>
                <a:srgbClr val="FF0000"/>
              </a:buClr>
              <a:buFont typeface="Arial" panose="020B0604020202020204" pitchFamily="34" charset="0"/>
              <a:buChar char="•"/>
            </a:pPr>
            <a:r>
              <a:rPr lang="zh-CN" altLang="en-US" sz="2800" dirty="0" smtClean="0"/>
              <a:t>表创建时只需声明表名和至少一个列族名，每个</a:t>
            </a:r>
            <a:r>
              <a:rPr lang="en-US" altLang="zh-CN" sz="2800" dirty="0" smtClean="0"/>
              <a:t>Column Family</a:t>
            </a:r>
            <a:r>
              <a:rPr lang="zh-CN" altLang="en-US" sz="2800" dirty="0" smtClean="0"/>
              <a:t>为一个存储单元；</a:t>
            </a:r>
          </a:p>
          <a:p>
            <a:pPr marL="457200" indent="-457200" algn="just" defTabSz="967105">
              <a:buClr>
                <a:srgbClr val="FF0000"/>
              </a:buClr>
              <a:buFont typeface="Arial" panose="020B0604020202020204" pitchFamily="34" charset="0"/>
              <a:buChar char="•"/>
            </a:pPr>
            <a:r>
              <a:rPr lang="en-US" altLang="zh-CN" sz="2800" dirty="0" smtClean="0"/>
              <a:t>Column</a:t>
            </a:r>
            <a:r>
              <a:rPr lang="zh-CN" altLang="en-US" sz="2800" dirty="0" smtClean="0"/>
              <a:t>不用创建表时定义即可以动态新增，同一</a:t>
            </a:r>
            <a:r>
              <a:rPr lang="en-US" altLang="zh-CN" sz="2800" dirty="0" smtClean="0"/>
              <a:t>Column Family</a:t>
            </a:r>
            <a:r>
              <a:rPr lang="zh-CN" altLang="en-US" sz="2800" dirty="0" smtClean="0"/>
              <a:t>的</a:t>
            </a:r>
            <a:r>
              <a:rPr lang="en-US" altLang="zh-CN" sz="2800" dirty="0" smtClean="0"/>
              <a:t>Columns</a:t>
            </a:r>
            <a:r>
              <a:rPr lang="zh-CN" altLang="en-US" sz="2800" dirty="0" smtClean="0"/>
              <a:t>会群聚在一个存储单元上，并依</a:t>
            </a:r>
            <a:r>
              <a:rPr lang="en-US" altLang="zh-CN" sz="2800" dirty="0" smtClean="0"/>
              <a:t>Column key</a:t>
            </a:r>
            <a:r>
              <a:rPr lang="zh-CN" altLang="en-US" sz="2800" dirty="0" smtClean="0"/>
              <a:t>排序，</a:t>
            </a:r>
          </a:p>
          <a:p>
            <a:pPr marL="457200" indent="-457200" algn="just" defTabSz="967105">
              <a:buClr>
                <a:srgbClr val="FF0000"/>
              </a:buClr>
              <a:buFont typeface="Arial" panose="020B0604020202020204" pitchFamily="34" charset="0"/>
              <a:buChar char="•"/>
            </a:pPr>
            <a:endParaRPr lang="zh-CN" altLang="en-US"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5"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HBAS</a:t>
            </a:r>
            <a:r>
              <a:rPr lang="zh-CN" altLang="en-US" sz="2800" dirty="0" smtClean="0"/>
              <a:t>数据的存储类型： </a:t>
            </a:r>
            <a:r>
              <a:rPr lang="en-US" altLang="zh-CN" sz="2800" dirty="0" err="1" smtClean="0"/>
              <a:t>TableName</a:t>
            </a:r>
            <a:r>
              <a:rPr lang="en-US" altLang="zh-CN" sz="2800" dirty="0" smtClean="0"/>
              <a:t> </a:t>
            </a:r>
            <a:r>
              <a:rPr lang="zh-CN" altLang="en-US" sz="2800" dirty="0" smtClean="0"/>
              <a:t>是字符串；</a:t>
            </a:r>
            <a:r>
              <a:rPr lang="en-US" altLang="zh-CN" sz="2800" dirty="0" err="1" smtClean="0"/>
              <a:t>RowKey</a:t>
            </a:r>
            <a:r>
              <a:rPr lang="en-US" altLang="zh-CN" sz="2800" dirty="0" smtClean="0"/>
              <a:t> </a:t>
            </a:r>
            <a:r>
              <a:rPr lang="zh-CN" altLang="en-US" sz="2800" dirty="0" smtClean="0"/>
              <a:t>和 </a:t>
            </a:r>
            <a:r>
              <a:rPr lang="en-US" altLang="zh-CN" sz="2800" dirty="0" err="1" smtClean="0"/>
              <a:t>ColumnName</a:t>
            </a:r>
            <a:r>
              <a:rPr lang="en-US" altLang="zh-CN" sz="2800" dirty="0" smtClean="0"/>
              <a:t> </a:t>
            </a:r>
            <a:r>
              <a:rPr lang="zh-CN" altLang="en-US" sz="2800" dirty="0" smtClean="0"/>
              <a:t>是二进制值（</a:t>
            </a:r>
            <a:r>
              <a:rPr lang="en-US" altLang="zh-CN" sz="2800" dirty="0" smtClean="0"/>
              <a:t>Java </a:t>
            </a:r>
            <a:r>
              <a:rPr lang="zh-CN" altLang="en-US" sz="2800" dirty="0" smtClean="0"/>
              <a:t>类型 </a:t>
            </a:r>
            <a:r>
              <a:rPr lang="en-US" altLang="zh-CN" sz="2800" dirty="0" smtClean="0"/>
              <a:t>byte[]</a:t>
            </a:r>
            <a:r>
              <a:rPr lang="zh-CN" altLang="en-US" sz="2800" dirty="0" smtClean="0"/>
              <a:t>）；</a:t>
            </a:r>
            <a:r>
              <a:rPr lang="en-US" altLang="zh-CN" sz="2800" dirty="0" smtClean="0"/>
              <a:t>Timestamp </a:t>
            </a:r>
            <a:r>
              <a:rPr lang="zh-CN" altLang="en-US" sz="2800" dirty="0" smtClean="0"/>
              <a:t>是一个 </a:t>
            </a:r>
            <a:r>
              <a:rPr lang="en-US" altLang="zh-CN" sz="2800" dirty="0" smtClean="0"/>
              <a:t>64 </a:t>
            </a:r>
            <a:r>
              <a:rPr lang="zh-CN" altLang="en-US" sz="2800" dirty="0" smtClean="0"/>
              <a:t>位整数（</a:t>
            </a:r>
            <a:r>
              <a:rPr lang="en-US" altLang="zh-CN" sz="2800" dirty="0" smtClean="0"/>
              <a:t>Java </a:t>
            </a:r>
            <a:r>
              <a:rPr lang="zh-CN" altLang="en-US" sz="2800" dirty="0" smtClean="0"/>
              <a:t>类型 </a:t>
            </a:r>
            <a:r>
              <a:rPr lang="en-US" altLang="zh-CN" sz="2800" dirty="0" smtClean="0"/>
              <a:t>long</a:t>
            </a:r>
            <a:r>
              <a:rPr lang="zh-CN" altLang="en-US" sz="2800" dirty="0" smtClean="0"/>
              <a:t>）；</a:t>
            </a:r>
            <a:r>
              <a:rPr lang="en-US" altLang="zh-CN" sz="2800" dirty="0" smtClean="0"/>
              <a:t>value </a:t>
            </a:r>
            <a:r>
              <a:rPr lang="zh-CN" altLang="en-US" sz="2800" dirty="0" smtClean="0"/>
              <a:t>是一个字节数组（</a:t>
            </a:r>
            <a:r>
              <a:rPr lang="en-US" altLang="zh-CN" sz="2800" dirty="0" smtClean="0"/>
              <a:t>Java</a:t>
            </a:r>
            <a:r>
              <a:rPr lang="zh-CN" altLang="en-US" sz="2800" dirty="0" smtClean="0"/>
              <a:t>类型 </a:t>
            </a:r>
            <a:r>
              <a:rPr lang="en-US" altLang="zh-CN" sz="2800" dirty="0" smtClean="0"/>
              <a:t>byte[]</a:t>
            </a:r>
            <a:r>
              <a:rPr lang="zh-CN" altLang="en-US" sz="2800" dirty="0" smtClean="0"/>
              <a:t>）。 </a:t>
            </a:r>
          </a:p>
          <a:p>
            <a:pPr marL="457200" indent="-457200" algn="just" defTabSz="967105">
              <a:buClr>
                <a:srgbClr val="FF0000"/>
              </a:buClr>
              <a:buFont typeface="Arial" panose="020B0604020202020204" pitchFamily="34" charset="0"/>
              <a:buChar char="•"/>
            </a:pPr>
            <a:r>
              <a:rPr lang="en-US" altLang="zh-CN" sz="2800" dirty="0" smtClean="0"/>
              <a:t>HBASE</a:t>
            </a:r>
            <a:r>
              <a:rPr lang="zh-CN" altLang="en-US" sz="2800" dirty="0" smtClean="0"/>
              <a:t>的数据模型的定义的层次是：</a:t>
            </a:r>
          </a:p>
          <a:p>
            <a:pPr marL="457200" indent="-457200" algn="just" defTabSz="967105">
              <a:buClr>
                <a:srgbClr val="FF0000"/>
              </a:buClr>
              <a:buFont typeface="Arial" panose="020B0604020202020204" pitchFamily="34" charset="0"/>
              <a:buChar char="•"/>
            </a:pPr>
            <a:r>
              <a:rPr lang="en-US" altLang="zh-CN" sz="2800" dirty="0" smtClean="0"/>
              <a:t>Schema--&gt;Table--&gt;Column Family--&gt;</a:t>
            </a:r>
            <a:r>
              <a:rPr lang="en-US" altLang="zh-CN" sz="2800" dirty="0" err="1" smtClean="0"/>
              <a:t>Rowkey</a:t>
            </a:r>
            <a:r>
              <a:rPr lang="en-US" altLang="zh-CN" sz="2800" dirty="0" smtClean="0"/>
              <a:t>--&gt;</a:t>
            </a:r>
            <a:r>
              <a:rPr lang="en-US" altLang="zh-CN" sz="2800" dirty="0" err="1" smtClean="0"/>
              <a:t>TimeStamp</a:t>
            </a:r>
            <a:r>
              <a:rPr lang="en-US" altLang="zh-CN" sz="2800" dirty="0" smtClean="0"/>
              <a:t>--&gt;Value</a:t>
            </a:r>
            <a:r>
              <a:rPr lang="zh-CN" altLang="en-US" sz="2800" dirty="0" smtClean="0"/>
              <a:t>。</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08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kumimoji="0" lang="en-US" altLang="zh-CN" sz="3200" b="0" i="0" u="none" strike="noStrike" kern="1200" cap="none" spc="0" normalizeH="0" baseline="0" noProof="0" dirty="0" smtClean="0">
                <a:ln>
                  <a:noFill/>
                </a:ln>
                <a:solidFill>
                  <a:srgbClr val="0033CC"/>
                </a:solidFill>
                <a:effectLst/>
                <a:uLnTx/>
                <a:uFillTx/>
                <a:latin typeface="+mn-ea"/>
                <a:ea typeface="+mn-ea"/>
                <a:cs typeface="+mn-cs"/>
              </a:rPr>
              <a:t>HBASE</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数据模型</a:t>
            </a:r>
          </a:p>
        </p:txBody>
      </p:sp>
      <p:sp>
        <p:nvSpPr>
          <p:cNvPr id="5"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RowKey</a:t>
            </a:r>
            <a:r>
              <a:rPr lang="zh-CN" altLang="en-US" sz="2800" dirty="0" smtClean="0"/>
              <a:t>：是</a:t>
            </a:r>
            <a:r>
              <a:rPr lang="en-US" altLang="zh-CN" sz="2800" dirty="0" smtClean="0"/>
              <a:t>Byte array</a:t>
            </a:r>
            <a:r>
              <a:rPr lang="zh-CN" altLang="en-US" sz="2800" dirty="0" smtClean="0"/>
              <a:t>，是表中每条记录的“主键”，方便快速查找，</a:t>
            </a:r>
            <a:r>
              <a:rPr lang="en-US" altLang="zh-CN" sz="2800" dirty="0" err="1" smtClean="0"/>
              <a:t>Rowkey</a:t>
            </a:r>
            <a:r>
              <a:rPr lang="zh-CN" altLang="en-US" sz="2800" dirty="0" smtClean="0"/>
              <a:t>的设计非常重要。</a:t>
            </a:r>
          </a:p>
          <a:p>
            <a:pPr marL="457200" indent="-457200" algn="just" defTabSz="967105">
              <a:buClr>
                <a:srgbClr val="FF0000"/>
              </a:buClr>
              <a:buFont typeface="Arial" panose="020B0604020202020204" pitchFamily="34" charset="0"/>
              <a:buChar char="•"/>
            </a:pPr>
            <a:r>
              <a:rPr lang="en-US" altLang="zh-CN" sz="2800" dirty="0" smtClean="0"/>
              <a:t>Column Family</a:t>
            </a:r>
            <a:r>
              <a:rPr lang="zh-CN" altLang="en-US" sz="2800" dirty="0" smtClean="0"/>
              <a:t>：列族，拥有一个名称</a:t>
            </a:r>
            <a:r>
              <a:rPr lang="en-US" altLang="zh-CN" sz="2800" dirty="0" smtClean="0"/>
              <a:t>(string)</a:t>
            </a:r>
            <a:r>
              <a:rPr lang="zh-CN" altLang="en-US" sz="2800" dirty="0" smtClean="0"/>
              <a:t>，包含一个或者多个相关列</a:t>
            </a:r>
          </a:p>
          <a:p>
            <a:pPr marL="457200" indent="-457200" algn="just" defTabSz="967105">
              <a:buClr>
                <a:srgbClr val="FF0000"/>
              </a:buClr>
              <a:buFont typeface="Arial" panose="020B0604020202020204" pitchFamily="34" charset="0"/>
              <a:buChar char="•"/>
            </a:pPr>
            <a:r>
              <a:rPr lang="en-US" altLang="zh-CN" sz="2800" dirty="0" smtClean="0"/>
              <a:t>Column</a:t>
            </a:r>
            <a:r>
              <a:rPr lang="zh-CN" altLang="en-US" sz="2800" dirty="0" smtClean="0"/>
              <a:t>：属于某一个</a:t>
            </a:r>
            <a:r>
              <a:rPr lang="en-US" altLang="zh-CN" sz="2800" dirty="0" err="1" smtClean="0"/>
              <a:t>columnfamily</a:t>
            </a:r>
            <a:r>
              <a:rPr lang="zh-CN" altLang="en-US" sz="2800" dirty="0" smtClean="0"/>
              <a:t>，</a:t>
            </a:r>
            <a:r>
              <a:rPr lang="en-US" altLang="zh-CN" sz="2800" dirty="0" err="1" smtClean="0"/>
              <a:t>familyName:columnName</a:t>
            </a:r>
            <a:r>
              <a:rPr lang="zh-CN" altLang="en-US" sz="2800" dirty="0" smtClean="0"/>
              <a:t>，每条记录可动态添加</a:t>
            </a:r>
          </a:p>
          <a:p>
            <a:pPr marL="457200" indent="-457200" algn="just" defTabSz="967105">
              <a:buClr>
                <a:srgbClr val="FF0000"/>
              </a:buClr>
              <a:buFont typeface="Arial" panose="020B0604020202020204" pitchFamily="34" charset="0"/>
              <a:buChar char="•"/>
            </a:pPr>
            <a:r>
              <a:rPr lang="en-US" altLang="zh-CN" sz="2800" dirty="0" smtClean="0"/>
              <a:t>Version Number</a:t>
            </a:r>
            <a:r>
              <a:rPr lang="zh-CN" altLang="en-US" sz="2800" dirty="0" smtClean="0"/>
              <a:t>：类型为</a:t>
            </a:r>
            <a:r>
              <a:rPr lang="en-US" altLang="zh-CN" sz="2800" dirty="0" smtClean="0"/>
              <a:t>Long</a:t>
            </a:r>
            <a:r>
              <a:rPr lang="zh-CN" altLang="en-US" sz="2800" dirty="0" smtClean="0"/>
              <a:t>，默认值是系统时间戳，可由用户自定义</a:t>
            </a:r>
          </a:p>
          <a:p>
            <a:pPr marL="457200" indent="-457200" algn="just" defTabSz="967105">
              <a:buClr>
                <a:srgbClr val="FF0000"/>
              </a:buClr>
              <a:buFont typeface="Arial" panose="020B0604020202020204" pitchFamily="34" charset="0"/>
              <a:buChar char="•"/>
            </a:pPr>
            <a:r>
              <a:rPr lang="en-US" altLang="zh-CN" sz="2800" dirty="0" smtClean="0"/>
              <a:t>Value(Cell)</a:t>
            </a:r>
            <a:r>
              <a:rPr lang="zh-CN" altLang="en-US" sz="2800" dirty="0" smtClean="0"/>
              <a:t>：</a:t>
            </a:r>
            <a:r>
              <a:rPr lang="en-US" altLang="zh-CN" sz="2800" dirty="0" smtClean="0"/>
              <a:t>Byte array </a:t>
            </a:r>
            <a:r>
              <a:rPr lang="zh-CN" altLang="en-US" sz="2800" dirty="0" smtClean="0"/>
              <a:t>。</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含义</a:t>
            </a:r>
          </a:p>
        </p:txBody>
      </p:sp>
      <p:sp>
        <p:nvSpPr>
          <p:cNvPr id="6150" name="Rectangle 6"/>
          <p:cNvSpPr/>
          <p:nvPr/>
        </p:nvSpPr>
        <p:spPr>
          <a:xfrm>
            <a:off x="523875" y="1341438"/>
            <a:ext cx="11664950" cy="357219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回顾</a:t>
            </a:r>
            <a:r>
              <a:rPr lang="en-US" altLang="zh-CN" sz="2800" dirty="0" smtClean="0">
                <a:sym typeface="+mn-ea"/>
              </a:rPr>
              <a:t>HBASE</a:t>
            </a:r>
            <a:r>
              <a:rPr lang="zh-CN" altLang="en-US" sz="2800" dirty="0" smtClean="0">
                <a:sym typeface="+mn-ea"/>
              </a:rPr>
              <a:t>的逻辑模型： 表表的形式表达和存储数据，表</a:t>
            </a:r>
            <a:r>
              <a:rPr lang="en-US" altLang="zh-CN" sz="2800" dirty="0" smtClean="0">
                <a:sym typeface="+mn-ea"/>
              </a:rPr>
              <a:t>--</a:t>
            </a:r>
            <a:r>
              <a:rPr lang="zh-CN" altLang="en-US" sz="2800" dirty="0" smtClean="0">
                <a:sym typeface="+mn-ea"/>
              </a:rPr>
              <a:t>行和列，列</a:t>
            </a:r>
            <a:r>
              <a:rPr lang="en-US" altLang="zh-CN" sz="2800" dirty="0" smtClean="0">
                <a:sym typeface="+mn-ea"/>
              </a:rPr>
              <a:t>---</a:t>
            </a:r>
            <a:r>
              <a:rPr lang="zh-CN" altLang="en-US" sz="2800" dirty="0" smtClean="0">
                <a:sym typeface="+mn-ea"/>
              </a:rPr>
              <a:t>若干个列族。表基于行键、列族、列限定符和时间版本。每个</a:t>
            </a:r>
            <a:r>
              <a:rPr lang="en-US" altLang="zh-CN" sz="2800" dirty="0" smtClean="0">
                <a:sym typeface="+mn-ea"/>
              </a:rPr>
              <a:t>c</a:t>
            </a:r>
            <a:r>
              <a:rPr lang="zh-CN" altLang="en-US" sz="2800" dirty="0" smtClean="0">
                <a:sym typeface="+mn-ea"/>
              </a:rPr>
              <a:t>列族</a:t>
            </a:r>
            <a:r>
              <a:rPr lang="en-US" altLang="zh-CN" sz="2800" dirty="0" smtClean="0">
                <a:sym typeface="+mn-ea"/>
              </a:rPr>
              <a:t>—DFS</a:t>
            </a:r>
            <a:r>
              <a:rPr lang="zh-CN" altLang="en-US" sz="2800" dirty="0" smtClean="0">
                <a:sym typeface="+mn-ea"/>
              </a:rPr>
              <a:t>上单独文件中，空值不会被保存。</a:t>
            </a:r>
          </a:p>
          <a:p>
            <a:pPr marL="457200" indent="-457200" algn="just" defTabSz="967105">
              <a:buClr>
                <a:srgbClr val="FF0000"/>
              </a:buClr>
              <a:buFont typeface="Arial" panose="020B0604020202020204" pitchFamily="34" charset="0"/>
              <a:buChar char="•"/>
            </a:pPr>
            <a:r>
              <a:rPr lang="en-US" altLang="zh-CN" sz="2800" dirty="0" smtClean="0">
                <a:sym typeface="+mn-ea"/>
              </a:rPr>
              <a:t>Key </a:t>
            </a:r>
            <a:r>
              <a:rPr lang="zh-CN" altLang="en-US" sz="2800" dirty="0" smtClean="0">
                <a:sym typeface="+mn-ea"/>
              </a:rPr>
              <a:t>和 </a:t>
            </a:r>
            <a:r>
              <a:rPr lang="en-US" altLang="zh-CN" sz="2800" dirty="0" smtClean="0">
                <a:sym typeface="+mn-ea"/>
              </a:rPr>
              <a:t>Version number</a:t>
            </a:r>
            <a:r>
              <a:rPr lang="zh-CN" altLang="en-US" sz="2800" dirty="0" smtClean="0">
                <a:sym typeface="+mn-ea"/>
              </a:rPr>
              <a:t>在每个 </a:t>
            </a:r>
            <a:r>
              <a:rPr lang="en-US" altLang="zh-CN" sz="2800" dirty="0" smtClean="0">
                <a:sym typeface="+mn-ea"/>
              </a:rPr>
              <a:t>column family</a:t>
            </a:r>
            <a:r>
              <a:rPr lang="zh-CN" altLang="en-US" sz="2800" dirty="0" smtClean="0">
                <a:sym typeface="+mn-ea"/>
              </a:rPr>
              <a:t>中均有一份；</a:t>
            </a: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a:t>
            </a:r>
            <a:r>
              <a:rPr lang="zh-CN" altLang="en-US" sz="2800" dirty="0" smtClean="0">
                <a:sym typeface="+mn-ea"/>
              </a:rPr>
              <a:t>为每个值维护了多级索引，即：</a:t>
            </a:r>
            <a:r>
              <a:rPr lang="en-US" altLang="zh-CN" sz="2800" dirty="0" smtClean="0">
                <a:sym typeface="+mn-ea"/>
              </a:rPr>
              <a:t>&lt;key, column family, column name, timestamp&gt;</a:t>
            </a:r>
          </a:p>
          <a:p>
            <a:pPr marL="457200" indent="-457200" algn="just" defTabSz="967105">
              <a:buClr>
                <a:srgbClr val="FF0000"/>
              </a:buClr>
              <a:buFont typeface="Arial" panose="020B0604020202020204" pitchFamily="34" charset="0"/>
              <a:buChar char="•"/>
            </a:pPr>
            <a:r>
              <a:rPr lang="zh-CN" altLang="en-US" sz="2800" dirty="0" smtClean="0">
                <a:sym typeface="+mn-ea"/>
              </a:rPr>
              <a:t>物理存储</a:t>
            </a:r>
            <a:r>
              <a:rPr lang="en-US" altLang="zh-CN" sz="2800" dirty="0" smtClean="0">
                <a:sym typeface="+mn-ea"/>
              </a:rPr>
              <a:t>----</a:t>
            </a:r>
            <a:r>
              <a:rPr lang="zh-CN" altLang="en-US" sz="2800" dirty="0" smtClean="0">
                <a:sym typeface="+mn-ea"/>
              </a:rPr>
              <a:t>上面的逻辑模型对于物理文件的过程</a:t>
            </a:r>
            <a:br>
              <a:rPr lang="zh-CN" altLang="en-US" sz="2800" dirty="0" smtClean="0">
                <a:sym typeface="+mn-ea"/>
              </a:rPr>
            </a:b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物理存储</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3141306"/>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sym typeface="+mn-ea"/>
              </a:rPr>
              <a:t>1</a:t>
            </a:r>
            <a:r>
              <a:rPr lang="zh-CN" altLang="en-US" sz="2800" dirty="0" smtClean="0">
                <a:sym typeface="+mn-ea"/>
              </a:rPr>
              <a:t>、表中所有行都按照</a:t>
            </a:r>
            <a:r>
              <a:rPr lang="en-US" altLang="zh-CN" sz="2800" dirty="0" smtClean="0">
                <a:sym typeface="+mn-ea"/>
              </a:rPr>
              <a:t>row key</a:t>
            </a:r>
            <a:r>
              <a:rPr lang="zh-CN" altLang="en-US" sz="2800" dirty="0" smtClean="0">
                <a:sym typeface="+mn-ea"/>
              </a:rPr>
              <a:t>的字典序排列；</a:t>
            </a:r>
          </a:p>
          <a:p>
            <a:pPr marL="457200" indent="-457200" algn="just" defTabSz="967105">
              <a:buClr>
                <a:srgbClr val="FF0000"/>
              </a:buClr>
              <a:buFont typeface="Arial" panose="020B0604020202020204" pitchFamily="34" charset="0"/>
              <a:buChar char="•"/>
            </a:pPr>
            <a:r>
              <a:rPr lang="en-US" altLang="zh-CN" sz="2800" dirty="0" smtClean="0">
                <a:sym typeface="+mn-ea"/>
              </a:rPr>
              <a:t>2</a:t>
            </a:r>
            <a:r>
              <a:rPr lang="zh-CN" altLang="en-US" sz="2800" dirty="0" smtClean="0">
                <a:sym typeface="+mn-ea"/>
              </a:rPr>
              <a:t>、</a:t>
            </a:r>
            <a:r>
              <a:rPr lang="en-US" altLang="zh-CN" sz="2800" dirty="0" smtClean="0">
                <a:sym typeface="+mn-ea"/>
              </a:rPr>
              <a:t>Table</a:t>
            </a:r>
            <a:r>
              <a:rPr lang="zh-CN" altLang="en-US" sz="2800" dirty="0" smtClean="0">
                <a:sym typeface="+mn-ea"/>
              </a:rPr>
              <a:t>在行的方向上分割为多个</a:t>
            </a:r>
            <a:r>
              <a:rPr lang="en-US" altLang="zh-CN" sz="2800" dirty="0" smtClean="0">
                <a:sym typeface="+mn-ea"/>
              </a:rPr>
              <a:t>Region</a:t>
            </a:r>
            <a:r>
              <a:rPr lang="zh-CN" altLang="en-US" sz="2800" dirty="0" smtClean="0">
                <a:sym typeface="+mn-ea"/>
              </a:rPr>
              <a:t>；</a:t>
            </a:r>
          </a:p>
          <a:p>
            <a:pPr marL="457200" indent="-457200" algn="just" defTabSz="967105">
              <a:buClr>
                <a:srgbClr val="FF0000"/>
              </a:buClr>
              <a:buFont typeface="Arial" panose="020B0604020202020204" pitchFamily="34" charset="0"/>
              <a:buChar char="•"/>
            </a:pPr>
            <a:r>
              <a:rPr lang="en-US" altLang="zh-CN" sz="2800" dirty="0" smtClean="0">
                <a:sym typeface="+mn-ea"/>
              </a:rPr>
              <a:t>3</a:t>
            </a:r>
            <a:r>
              <a:rPr lang="zh-CN" altLang="en-US" sz="2800" dirty="0" smtClean="0">
                <a:sym typeface="+mn-ea"/>
              </a:rPr>
              <a:t>、</a:t>
            </a:r>
            <a:r>
              <a:rPr lang="en-US" altLang="zh-CN" sz="2800" dirty="0" smtClean="0">
                <a:sym typeface="+mn-ea"/>
              </a:rPr>
              <a:t>Region</a:t>
            </a:r>
            <a:r>
              <a:rPr lang="zh-CN" altLang="en-US" sz="2800" dirty="0" smtClean="0">
                <a:sym typeface="+mn-ea"/>
              </a:rPr>
              <a:t>按大小分割的，每个表开始只有一个</a:t>
            </a:r>
            <a:r>
              <a:rPr lang="en-US" altLang="zh-CN" sz="2800" dirty="0" smtClean="0">
                <a:sym typeface="+mn-ea"/>
              </a:rPr>
              <a:t>region</a:t>
            </a:r>
            <a:r>
              <a:rPr lang="zh-CN" altLang="en-US" sz="2800" dirty="0" smtClean="0">
                <a:sym typeface="+mn-ea"/>
              </a:rPr>
              <a:t>，随着数据增多，</a:t>
            </a:r>
            <a:r>
              <a:rPr lang="en-US" altLang="zh-CN" sz="2800" dirty="0" smtClean="0">
                <a:sym typeface="+mn-ea"/>
              </a:rPr>
              <a:t>region</a:t>
            </a:r>
            <a:r>
              <a:rPr lang="zh-CN" altLang="en-US" sz="2800" dirty="0" smtClean="0">
                <a:sym typeface="+mn-ea"/>
              </a:rPr>
              <a:t>不断增大，当增大到一个阀值的时候，</a:t>
            </a:r>
            <a:r>
              <a:rPr lang="en-US" altLang="zh-CN" sz="2800" dirty="0" smtClean="0">
                <a:sym typeface="+mn-ea"/>
              </a:rPr>
              <a:t>region</a:t>
            </a:r>
            <a:r>
              <a:rPr lang="zh-CN" altLang="en-US" sz="2800" dirty="0" smtClean="0">
                <a:sym typeface="+mn-ea"/>
              </a:rPr>
              <a:t>就会等分会两个新的</a:t>
            </a:r>
            <a:r>
              <a:rPr lang="en-US" altLang="zh-CN" sz="2800" dirty="0" smtClean="0">
                <a:sym typeface="+mn-ea"/>
              </a:rPr>
              <a:t>region</a:t>
            </a:r>
            <a:r>
              <a:rPr lang="zh-CN" altLang="en-US" sz="2800" dirty="0" smtClean="0">
                <a:sym typeface="+mn-ea"/>
              </a:rPr>
              <a:t>，之后会有越来越多的</a:t>
            </a:r>
            <a:r>
              <a:rPr lang="en-US" altLang="zh-CN" sz="2800" dirty="0" smtClean="0">
                <a:sym typeface="+mn-ea"/>
              </a:rPr>
              <a:t>region</a:t>
            </a:r>
            <a:r>
              <a:rPr lang="zh-CN" altLang="en-US" sz="2800" dirty="0" smtClean="0">
                <a:sym typeface="+mn-ea"/>
              </a:rPr>
              <a:t>；</a:t>
            </a:r>
          </a:p>
          <a:p>
            <a:pPr marL="457200" indent="-457200" algn="just" defTabSz="967105">
              <a:buClr>
                <a:srgbClr val="FF0000"/>
              </a:buClr>
              <a:buFont typeface="Arial" panose="020B0604020202020204" pitchFamily="34" charset="0"/>
              <a:buChar char="•"/>
            </a:pPr>
            <a:r>
              <a:rPr lang="en-US" altLang="zh-CN" sz="2800" dirty="0" smtClean="0">
                <a:sym typeface="+mn-ea"/>
              </a:rPr>
              <a:t>4</a:t>
            </a:r>
            <a:r>
              <a:rPr lang="zh-CN" altLang="en-US" sz="2800" dirty="0" smtClean="0">
                <a:sym typeface="+mn-ea"/>
              </a:rPr>
              <a:t>、</a:t>
            </a:r>
            <a:r>
              <a:rPr lang="en-US" altLang="zh-CN" sz="2800" dirty="0" smtClean="0">
                <a:sym typeface="+mn-ea"/>
              </a:rPr>
              <a:t>Region</a:t>
            </a:r>
            <a:r>
              <a:rPr lang="zh-CN" altLang="en-US" sz="2800" dirty="0" smtClean="0">
                <a:sym typeface="+mn-ea"/>
              </a:rPr>
              <a:t>是</a:t>
            </a:r>
            <a:r>
              <a:rPr lang="en-US" altLang="zh-CN" sz="2800" dirty="0" err="1" smtClean="0">
                <a:sym typeface="+mn-ea"/>
              </a:rPr>
              <a:t>Hbase</a:t>
            </a:r>
            <a:r>
              <a:rPr lang="zh-CN" altLang="en-US" sz="2800" dirty="0" smtClean="0">
                <a:sym typeface="+mn-ea"/>
              </a:rPr>
              <a:t>中分布式存储和负载均衡的最小单元，不同</a:t>
            </a:r>
            <a:r>
              <a:rPr lang="en-US" altLang="zh-CN" sz="2800" dirty="0" smtClean="0">
                <a:sym typeface="+mn-ea"/>
              </a:rPr>
              <a:t>Region</a:t>
            </a:r>
            <a:r>
              <a:rPr lang="zh-CN" altLang="en-US" sz="2800" dirty="0" smtClean="0">
                <a:sym typeface="+mn-ea"/>
              </a:rPr>
              <a:t>分布到不同</a:t>
            </a:r>
            <a:r>
              <a:rPr lang="en-US" altLang="zh-CN" sz="2800" dirty="0" err="1" smtClean="0">
                <a:sym typeface="+mn-ea"/>
              </a:rPr>
              <a:t>RegionServer</a:t>
            </a:r>
            <a:r>
              <a:rPr lang="zh-CN" altLang="en-US" sz="2800" dirty="0" smtClean="0">
                <a:sym typeface="+mn-ea"/>
              </a:rPr>
              <a:t>上</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存储模型图</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55598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latin typeface="黑体" panose="02010609060101010101" pitchFamily="49" charset="-122"/>
              </a:rPr>
              <a:t>模型层次图</a:t>
            </a:r>
            <a:endParaRPr lang="zh-CN" altLang="en-US" sz="2800" dirty="0">
              <a:latin typeface="黑体" panose="02010609060101010101" pitchFamily="49" charset="-122"/>
            </a:endParaRPr>
          </a:p>
        </p:txBody>
      </p:sp>
      <p:pic>
        <p:nvPicPr>
          <p:cNvPr id="4" name="图片 3" descr="IMG_259"/>
          <p:cNvPicPr/>
          <p:nvPr/>
        </p:nvPicPr>
        <p:blipFill>
          <a:blip r:embed="rId2" cstate="print"/>
          <a:stretch>
            <a:fillRect/>
          </a:stretch>
        </p:blipFill>
        <p:spPr>
          <a:xfrm>
            <a:off x="809588" y="1897420"/>
            <a:ext cx="10429948" cy="4531975"/>
          </a:xfrm>
          <a:prstGeom prst="rect">
            <a:avLst/>
          </a:prstGeom>
          <a:noFill/>
          <a:ln w="9525">
            <a:noFill/>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1" y="332105"/>
            <a:ext cx="11055351" cy="700088"/>
          </a:xfrm>
        </p:spPr>
        <p:txBody>
          <a:bodyPr/>
          <a:lstStyle/>
          <a:p>
            <a:r>
              <a:rPr lang="en-US" altLang="zh-CN" b="1" dirty="0" smtClean="0"/>
              <a:t>1</a:t>
            </a:r>
            <a:r>
              <a:rPr lang="zh-CN" altLang="en-US" b="1" dirty="0" smtClean="0"/>
              <a:t>、关系数据库面临的挑战</a:t>
            </a:r>
            <a:endParaRPr lang="zh-CN" altLang="en-US" b="1" dirty="0"/>
          </a:p>
        </p:txBody>
      </p:sp>
      <p:sp>
        <p:nvSpPr>
          <p:cNvPr id="3" name="内容占位符 2"/>
          <p:cNvSpPr>
            <a:spLocks noGrp="1"/>
          </p:cNvSpPr>
          <p:nvPr>
            <p:ph idx="1"/>
          </p:nvPr>
        </p:nvSpPr>
        <p:spPr>
          <a:xfrm>
            <a:off x="719667" y="1196752"/>
            <a:ext cx="11055351" cy="5192712"/>
          </a:xfrm>
        </p:spPr>
        <p:txBody>
          <a:bodyPr/>
          <a:lstStyle/>
          <a:p>
            <a:pPr marL="0" indent="0">
              <a:buNone/>
            </a:pPr>
            <a:r>
              <a:rPr lang="zh-CN" altLang="en-US" sz="2400" dirty="0" smtClean="0">
                <a:solidFill>
                  <a:schemeClr val="accent4">
                    <a:lumMod val="50000"/>
                  </a:schemeClr>
                </a:solidFill>
                <a:latin typeface="+mj-lt"/>
                <a:ea typeface="仿宋" charset="0"/>
              </a:rPr>
              <a:t>关系数据</a:t>
            </a:r>
            <a:r>
              <a:rPr lang="zh-CN" altLang="en-US" sz="2400" dirty="0" smtClean="0">
                <a:solidFill>
                  <a:schemeClr val="accent4">
                    <a:lumMod val="50000"/>
                  </a:schemeClr>
                </a:solidFill>
                <a:latin typeface="+mj-lt"/>
                <a:ea typeface="仿宋" charset="0"/>
                <a:sym typeface="+mn-ea"/>
              </a:rPr>
              <a:t>库</a:t>
            </a:r>
            <a:r>
              <a:rPr lang="zh-CN" altLang="en-US" sz="2400" dirty="0">
                <a:solidFill>
                  <a:schemeClr val="accent4">
                    <a:lumMod val="50000"/>
                  </a:schemeClr>
                </a:solidFill>
                <a:latin typeface="+mj-lt"/>
                <a:ea typeface="仿宋" charset="0"/>
                <a:sym typeface="+mn-ea"/>
              </a:rPr>
              <a:t>在应付</a:t>
            </a:r>
            <a:r>
              <a:rPr lang="en-US" altLang="zh-CN" sz="2400" dirty="0">
                <a:solidFill>
                  <a:schemeClr val="accent4">
                    <a:lumMod val="50000"/>
                  </a:schemeClr>
                </a:solidFill>
                <a:latin typeface="+mj-lt"/>
                <a:ea typeface="仿宋" charset="0"/>
                <a:sym typeface="+mn-ea"/>
              </a:rPr>
              <a:t>web2.0</a:t>
            </a:r>
            <a:r>
              <a:rPr lang="zh-CN" altLang="en-US" sz="2400" dirty="0">
                <a:solidFill>
                  <a:schemeClr val="accent4">
                    <a:lumMod val="50000"/>
                  </a:schemeClr>
                </a:solidFill>
                <a:latin typeface="+mj-lt"/>
                <a:ea typeface="仿宋" charset="0"/>
                <a:sym typeface="+mn-ea"/>
              </a:rPr>
              <a:t>网站，特别是超大</a:t>
            </a:r>
            <a:r>
              <a:rPr lang="zh-CN" altLang="en-US" sz="2400" dirty="0" smtClean="0">
                <a:solidFill>
                  <a:schemeClr val="accent4">
                    <a:lumMod val="50000"/>
                  </a:schemeClr>
                </a:solidFill>
                <a:latin typeface="+mj-lt"/>
                <a:ea typeface="仿宋" charset="0"/>
                <a:sym typeface="+mn-ea"/>
              </a:rPr>
              <a:t>规模</a:t>
            </a:r>
            <a:r>
              <a:rPr lang="zh-CN" altLang="en-US" sz="2400" dirty="0">
                <a:solidFill>
                  <a:schemeClr val="accent4">
                    <a:lumMod val="50000"/>
                  </a:schemeClr>
                </a:solidFill>
                <a:latin typeface="+mj-lt"/>
                <a:ea typeface="仿宋" charset="0"/>
                <a:sym typeface="+mn-ea"/>
              </a:rPr>
              <a:t>和高并发的</a:t>
            </a:r>
            <a:r>
              <a:rPr lang="en-US" altLang="zh-CN" sz="2400" dirty="0">
                <a:solidFill>
                  <a:schemeClr val="accent4">
                    <a:lumMod val="50000"/>
                  </a:schemeClr>
                </a:solidFill>
                <a:latin typeface="+mj-lt"/>
                <a:ea typeface="仿宋" charset="0"/>
                <a:sym typeface="+mn-ea"/>
              </a:rPr>
              <a:t>SNS</a:t>
            </a:r>
            <a:r>
              <a:rPr lang="zh-CN" altLang="en-US" sz="2400" dirty="0">
                <a:solidFill>
                  <a:schemeClr val="accent4">
                    <a:lumMod val="50000"/>
                  </a:schemeClr>
                </a:solidFill>
                <a:latin typeface="+mj-lt"/>
                <a:ea typeface="仿宋" charset="0"/>
                <a:sym typeface="+mn-ea"/>
              </a:rPr>
              <a:t>类型的</a:t>
            </a:r>
            <a:r>
              <a:rPr lang="en-US" altLang="zh-CN" sz="2400" dirty="0">
                <a:solidFill>
                  <a:schemeClr val="accent4">
                    <a:lumMod val="50000"/>
                  </a:schemeClr>
                </a:solidFill>
                <a:latin typeface="+mj-lt"/>
                <a:ea typeface="仿宋" charset="0"/>
                <a:sym typeface="+mn-ea"/>
              </a:rPr>
              <a:t>web2.0</a:t>
            </a:r>
            <a:r>
              <a:rPr lang="zh-CN" altLang="en-US" sz="2400" dirty="0">
                <a:solidFill>
                  <a:schemeClr val="accent4">
                    <a:lumMod val="50000"/>
                  </a:schemeClr>
                </a:solidFill>
                <a:latin typeface="+mj-lt"/>
                <a:ea typeface="仿宋" charset="0"/>
                <a:sym typeface="+mn-ea"/>
              </a:rPr>
              <a:t>纯动态网站已经</a:t>
            </a:r>
            <a:r>
              <a:rPr lang="zh-CN" altLang="en-US" sz="2400" dirty="0" smtClean="0">
                <a:solidFill>
                  <a:schemeClr val="accent4">
                    <a:lumMod val="50000"/>
                  </a:schemeClr>
                </a:solidFill>
                <a:latin typeface="+mj-lt"/>
                <a:ea typeface="仿宋" charset="0"/>
                <a:sym typeface="+mn-ea"/>
              </a:rPr>
              <a:t>显得力不从心</a:t>
            </a:r>
            <a:r>
              <a:rPr lang="zh-CN" altLang="en-US" sz="2400" dirty="0">
                <a:solidFill>
                  <a:schemeClr val="accent4">
                    <a:lumMod val="50000"/>
                  </a:schemeClr>
                </a:solidFill>
                <a:latin typeface="+mj-lt"/>
                <a:ea typeface="仿宋" charset="0"/>
                <a:sym typeface="+mn-ea"/>
              </a:rPr>
              <a:t>，暴露了很多难以克服的问题</a:t>
            </a:r>
            <a:r>
              <a:rPr lang="zh-CN" altLang="en-US" sz="2400" dirty="0" smtClean="0">
                <a:solidFill>
                  <a:schemeClr val="accent4">
                    <a:lumMod val="50000"/>
                  </a:schemeClr>
                </a:solidFill>
                <a:latin typeface="+mj-lt"/>
                <a:ea typeface="仿宋" charset="0"/>
              </a:rPr>
              <a:t>统</a:t>
            </a:r>
            <a:r>
              <a:rPr lang="zh-CN" altLang="en-US" sz="2400" dirty="0">
                <a:solidFill>
                  <a:schemeClr val="accent4">
                    <a:lumMod val="50000"/>
                  </a:schemeClr>
                </a:solidFill>
                <a:latin typeface="+mj-lt"/>
                <a:ea typeface="仿宋" charset="0"/>
              </a:rPr>
              <a:t>的关系数据，例如</a:t>
            </a:r>
            <a:r>
              <a:rPr lang="zh-CN" altLang="en-US" sz="2400" dirty="0" smtClean="0">
                <a:solidFill>
                  <a:schemeClr val="accent4">
                    <a:lumMod val="50000"/>
                  </a:schemeClr>
                </a:solidFill>
                <a:latin typeface="+mj-lt"/>
                <a:ea typeface="仿宋" charset="0"/>
              </a:rPr>
              <a:t>：</a:t>
            </a:r>
          </a:p>
          <a:p>
            <a:pPr marL="0" indent="0">
              <a:buFont typeface="Arial" charset="0"/>
              <a:buNone/>
            </a:pPr>
            <a:r>
              <a:rPr lang="en-US" altLang="zh-CN" sz="2400" dirty="0">
                <a:solidFill>
                  <a:schemeClr val="accent4">
                    <a:lumMod val="50000"/>
                  </a:schemeClr>
                </a:solidFill>
                <a:latin typeface="+mj-lt"/>
                <a:ea typeface="仿宋" charset="0"/>
              </a:rPr>
              <a:t>1</a:t>
            </a:r>
            <a:r>
              <a:rPr lang="zh-CN" altLang="en-US" sz="2400" dirty="0" smtClean="0">
                <a:solidFill>
                  <a:schemeClr val="accent4">
                    <a:lumMod val="50000"/>
                  </a:schemeClr>
                </a:solidFill>
                <a:latin typeface="+mj-lt"/>
                <a:ea typeface="仿宋" charset="0"/>
              </a:rPr>
              <a:t>、</a:t>
            </a:r>
            <a:r>
              <a:rPr lang="en-US" altLang="zh-CN" sz="2400" dirty="0" smtClean="0">
                <a:solidFill>
                  <a:schemeClr val="accent4">
                    <a:lumMod val="50000"/>
                  </a:schemeClr>
                </a:solidFill>
                <a:latin typeface="+mj-lt"/>
                <a:ea typeface="仿宋" charset="0"/>
              </a:rPr>
              <a:t>High </a:t>
            </a:r>
            <a:r>
              <a:rPr lang="en-US" altLang="zh-CN" sz="2400" dirty="0">
                <a:solidFill>
                  <a:schemeClr val="accent4">
                    <a:lumMod val="50000"/>
                  </a:schemeClr>
                </a:solidFill>
                <a:latin typeface="+mj-lt"/>
                <a:ea typeface="仿宋" charset="0"/>
              </a:rPr>
              <a:t>performance - </a:t>
            </a:r>
            <a:r>
              <a:rPr lang="zh-CN" altLang="en-US" sz="2400" dirty="0">
                <a:solidFill>
                  <a:schemeClr val="accent4">
                    <a:lumMod val="50000"/>
                  </a:schemeClr>
                </a:solidFill>
                <a:latin typeface="+mj-lt"/>
                <a:ea typeface="仿宋" charset="0"/>
              </a:rPr>
              <a:t>对数据库高并发读写的</a:t>
            </a:r>
            <a:r>
              <a:rPr lang="zh-CN" altLang="en-US" sz="2400" dirty="0" smtClean="0">
                <a:solidFill>
                  <a:schemeClr val="accent4">
                    <a:lumMod val="50000"/>
                  </a:schemeClr>
                </a:solidFill>
                <a:latin typeface="+mj-lt"/>
                <a:ea typeface="仿宋" charset="0"/>
              </a:rPr>
              <a:t>需求；</a:t>
            </a:r>
          </a:p>
          <a:p>
            <a:pPr marL="0" indent="0">
              <a:buNone/>
            </a:pPr>
            <a:r>
              <a:rPr lang="en-US" altLang="zh-CN" sz="2400" dirty="0">
                <a:solidFill>
                  <a:schemeClr val="accent4">
                    <a:lumMod val="50000"/>
                  </a:schemeClr>
                </a:solidFill>
                <a:latin typeface="+mj-lt"/>
                <a:ea typeface="仿宋" charset="0"/>
              </a:rPr>
              <a:t>2</a:t>
            </a:r>
            <a:r>
              <a:rPr lang="zh-CN" altLang="en-US" sz="2400" dirty="0">
                <a:solidFill>
                  <a:schemeClr val="accent4">
                    <a:lumMod val="50000"/>
                  </a:schemeClr>
                </a:solidFill>
                <a:latin typeface="+mj-lt"/>
                <a:ea typeface="仿宋" charset="0"/>
              </a:rPr>
              <a:t>、</a:t>
            </a:r>
            <a:r>
              <a:rPr lang="en-US" altLang="zh-CN" sz="2400" dirty="0">
                <a:solidFill>
                  <a:schemeClr val="accent4">
                    <a:lumMod val="50000"/>
                  </a:schemeClr>
                </a:solidFill>
                <a:latin typeface="+mj-lt"/>
                <a:ea typeface="仿宋" charset="0"/>
              </a:rPr>
              <a:t>Huge Storage - </a:t>
            </a:r>
            <a:r>
              <a:rPr lang="zh-CN" altLang="en-US" sz="2400" dirty="0">
                <a:solidFill>
                  <a:schemeClr val="accent4">
                    <a:lumMod val="50000"/>
                  </a:schemeClr>
                </a:solidFill>
                <a:latin typeface="+mj-lt"/>
                <a:ea typeface="仿宋" charset="0"/>
              </a:rPr>
              <a:t>对海量数据的高效率存储和访问</a:t>
            </a:r>
            <a:r>
              <a:rPr lang="zh-CN" altLang="en-US" sz="2400" dirty="0" smtClean="0">
                <a:solidFill>
                  <a:schemeClr val="accent4">
                    <a:lumMod val="50000"/>
                  </a:schemeClr>
                </a:solidFill>
                <a:latin typeface="+mj-lt"/>
                <a:ea typeface="仿宋" charset="0"/>
              </a:rPr>
              <a:t>的需求；</a:t>
            </a:r>
          </a:p>
          <a:p>
            <a:pPr marL="0" indent="0">
              <a:buNone/>
            </a:pPr>
            <a:r>
              <a:rPr lang="en-US" altLang="zh-CN" sz="2400" dirty="0">
                <a:solidFill>
                  <a:schemeClr val="accent4">
                    <a:lumMod val="50000"/>
                  </a:schemeClr>
                </a:solidFill>
                <a:latin typeface="+mj-lt"/>
                <a:ea typeface="仿宋" charset="0"/>
              </a:rPr>
              <a:t>3</a:t>
            </a:r>
            <a:r>
              <a:rPr lang="zh-CN" altLang="en-US" sz="2400" dirty="0">
                <a:solidFill>
                  <a:schemeClr val="accent4">
                    <a:lumMod val="50000"/>
                  </a:schemeClr>
                </a:solidFill>
                <a:latin typeface="+mj-lt"/>
                <a:ea typeface="仿宋" charset="0"/>
              </a:rPr>
              <a:t>、</a:t>
            </a:r>
            <a:r>
              <a:rPr lang="en-US" altLang="zh-CN" sz="2400" dirty="0">
                <a:solidFill>
                  <a:schemeClr val="accent4">
                    <a:lumMod val="50000"/>
                  </a:schemeClr>
                </a:solidFill>
                <a:latin typeface="+mj-lt"/>
                <a:ea typeface="仿宋" charset="0"/>
              </a:rPr>
              <a:t>High Scalability &amp;&amp; High Availability- </a:t>
            </a:r>
            <a:r>
              <a:rPr lang="zh-CN" altLang="en-US" sz="2400" dirty="0">
                <a:solidFill>
                  <a:schemeClr val="accent4">
                    <a:lumMod val="50000"/>
                  </a:schemeClr>
                </a:solidFill>
                <a:latin typeface="+mj-lt"/>
                <a:ea typeface="仿宋" charset="0"/>
              </a:rPr>
              <a:t>对数据库的</a:t>
            </a:r>
            <a:r>
              <a:rPr lang="zh-CN" altLang="en-US" sz="2400" dirty="0" smtClean="0">
                <a:solidFill>
                  <a:schemeClr val="accent4">
                    <a:lumMod val="50000"/>
                  </a:schemeClr>
                </a:solidFill>
                <a:latin typeface="+mj-lt"/>
                <a:ea typeface="仿宋" charset="0"/>
              </a:rPr>
              <a:t>高可扩展性</a:t>
            </a:r>
            <a:r>
              <a:rPr lang="zh-CN" altLang="en-US" sz="2400" dirty="0">
                <a:solidFill>
                  <a:schemeClr val="accent4">
                    <a:lumMod val="50000"/>
                  </a:schemeClr>
                </a:solidFill>
                <a:latin typeface="+mj-lt"/>
                <a:ea typeface="仿宋" charset="0"/>
              </a:rPr>
              <a:t>和高可用性的</a:t>
            </a:r>
            <a:r>
              <a:rPr lang="zh-CN" altLang="en-US" sz="2400" dirty="0" smtClean="0">
                <a:solidFill>
                  <a:schemeClr val="accent4">
                    <a:lumMod val="50000"/>
                  </a:schemeClr>
                </a:solidFill>
                <a:latin typeface="+mj-lt"/>
                <a:ea typeface="仿宋" charset="0"/>
              </a:rPr>
              <a:t>需求；</a:t>
            </a:r>
          </a:p>
          <a:p>
            <a:pPr marL="0" indent="0">
              <a:buNone/>
            </a:pPr>
            <a:endParaRPr lang="zh-CN" altLang="en-US" sz="2400" dirty="0" smtClean="0">
              <a:solidFill>
                <a:schemeClr val="accent4">
                  <a:lumMod val="50000"/>
                </a:schemeClr>
              </a:solidFill>
              <a:latin typeface="+mj-lt"/>
              <a:ea typeface="仿宋"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zh-CN" altLang="en-US" sz="3200" dirty="0" smtClean="0">
                <a:solidFill>
                  <a:srgbClr val="0033CC"/>
                </a:solidFill>
                <a:latin typeface="黑体" panose="02010609060101010101" pitchFamily="49" charset="-122"/>
              </a:rPr>
              <a:t>存储部件</a:t>
            </a:r>
          </a:p>
        </p:txBody>
      </p:sp>
      <p:sp>
        <p:nvSpPr>
          <p:cNvPr id="6150" name="Rectangle 6"/>
          <p:cNvSpPr/>
          <p:nvPr/>
        </p:nvSpPr>
        <p:spPr>
          <a:xfrm>
            <a:off x="523875" y="1341438"/>
            <a:ext cx="11664950" cy="356997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sym typeface="+mn-ea"/>
              </a:rPr>
              <a:t>1)</a:t>
            </a:r>
            <a:r>
              <a:rPr lang="zh-CN" altLang="en-US" sz="2800" dirty="0" smtClean="0">
                <a:sym typeface="+mn-ea"/>
              </a:rPr>
              <a:t>表</a:t>
            </a:r>
            <a:r>
              <a:rPr lang="en-US" altLang="zh-CN" sz="2800" dirty="0" smtClean="0">
                <a:sym typeface="+mn-ea"/>
              </a:rPr>
              <a:t>Table</a:t>
            </a:r>
            <a:r>
              <a:rPr lang="zh-CN" altLang="en-US" sz="2800" dirty="0" smtClean="0">
                <a:sym typeface="+mn-ea"/>
              </a:rPr>
              <a:t>： 面向列（族）的存储和权限控制，列（族）独立检索的稀疏存储。按行健的字典排序；</a:t>
            </a:r>
            <a:r>
              <a:rPr lang="en-US" altLang="zh-CN" sz="2800" dirty="0" smtClean="0">
                <a:sym typeface="+mn-ea"/>
              </a:rPr>
              <a:t>Table</a:t>
            </a:r>
            <a:r>
              <a:rPr lang="zh-CN" altLang="en-US" sz="2800" dirty="0" smtClean="0">
                <a:sym typeface="+mn-ea"/>
              </a:rPr>
              <a:t>在行的方向上分割多个</a:t>
            </a:r>
            <a:r>
              <a:rPr lang="en-US" altLang="zh-CN" sz="2800" dirty="0" smtClean="0">
                <a:sym typeface="+mn-ea"/>
              </a:rPr>
              <a:t>Region</a:t>
            </a:r>
            <a:r>
              <a:rPr lang="zh-CN" altLang="en-US" sz="2800" dirty="0" smtClean="0">
                <a:sym typeface="+mn-ea"/>
              </a:rPr>
              <a:t>。</a:t>
            </a:r>
          </a:p>
          <a:p>
            <a:pPr marL="457200" indent="-457200" algn="just" defTabSz="967105">
              <a:buClr>
                <a:srgbClr val="FF0000"/>
              </a:buClr>
              <a:buFont typeface="Arial" panose="020B0604020202020204" pitchFamily="34" charset="0"/>
              <a:buChar char="•"/>
            </a:pPr>
            <a:r>
              <a:rPr lang="zh-CN" altLang="en-US" sz="2800" dirty="0" smtClean="0">
                <a:sym typeface="+mn-ea"/>
              </a:rPr>
              <a:t>２</a:t>
            </a:r>
            <a:r>
              <a:rPr lang="en-US" altLang="zh-CN" sz="2800" dirty="0" smtClean="0">
                <a:sym typeface="+mn-ea"/>
              </a:rPr>
              <a:t>)</a:t>
            </a:r>
            <a:r>
              <a:rPr lang="zh-CN" altLang="en-US" sz="2800" dirty="0" smtClean="0">
                <a:sym typeface="+mn-ea"/>
              </a:rPr>
              <a:t>　区域</a:t>
            </a:r>
            <a:r>
              <a:rPr lang="en-US" altLang="zh-CN" sz="2800" dirty="0" smtClean="0">
                <a:sym typeface="+mn-ea"/>
              </a:rPr>
              <a:t>Region(</a:t>
            </a:r>
            <a:r>
              <a:rPr lang="zh-CN" altLang="en-US" sz="2800" dirty="0" smtClean="0">
                <a:sym typeface="+mn-ea"/>
              </a:rPr>
              <a:t>表的</a:t>
            </a:r>
            <a:r>
              <a:rPr lang="en-US" altLang="zh-CN" sz="2800" dirty="0" smtClean="0">
                <a:sym typeface="+mn-ea"/>
              </a:rPr>
              <a:t>Regions)</a:t>
            </a:r>
            <a:r>
              <a:rPr lang="zh-CN" altLang="en-US" sz="2800" dirty="0" smtClean="0">
                <a:sym typeface="+mn-ea"/>
              </a:rPr>
              <a:t>：每个</a:t>
            </a:r>
            <a:r>
              <a:rPr lang="en-US" altLang="zh-CN" sz="2800" dirty="0" smtClean="0">
                <a:sym typeface="+mn-ea"/>
              </a:rPr>
              <a:t>Region</a:t>
            </a:r>
            <a:r>
              <a:rPr lang="zh-CN" altLang="en-US" sz="2800" dirty="0" smtClean="0">
                <a:sym typeface="+mn-ea"/>
              </a:rPr>
              <a:t>存储着</a:t>
            </a:r>
            <a:r>
              <a:rPr lang="en-US" altLang="zh-CN" sz="2800" dirty="0" smtClean="0">
                <a:sym typeface="+mn-ea"/>
              </a:rPr>
              <a:t>Table</a:t>
            </a:r>
            <a:r>
              <a:rPr lang="zh-CN" altLang="en-US" sz="2800" dirty="0" smtClean="0">
                <a:sym typeface="+mn-ea"/>
              </a:rPr>
              <a:t>的若干行，</a:t>
            </a:r>
            <a:r>
              <a:rPr lang="en-US" altLang="zh-CN" sz="2800" dirty="0" smtClean="0">
                <a:sym typeface="+mn-ea"/>
              </a:rPr>
              <a:t>Region</a:t>
            </a:r>
            <a:r>
              <a:rPr lang="zh-CN" altLang="en-US" sz="2800" dirty="0" smtClean="0">
                <a:sym typeface="+mn-ea"/>
              </a:rPr>
              <a:t>是分布式存储的最小单元。</a:t>
            </a:r>
          </a:p>
          <a:p>
            <a:pPr marL="457200" indent="-457200" algn="just" defTabSz="967105">
              <a:buClr>
                <a:srgbClr val="FF0000"/>
              </a:buClr>
              <a:buFont typeface="Arial" panose="020B0604020202020204" pitchFamily="34" charset="0"/>
              <a:buChar char="•"/>
            </a:pPr>
            <a:r>
              <a:rPr lang="zh-CN" altLang="en-US" sz="2800" dirty="0" smtClean="0">
                <a:sym typeface="+mn-ea"/>
              </a:rPr>
              <a:t>３</a:t>
            </a:r>
            <a:r>
              <a:rPr lang="en-US" altLang="zh-CN" sz="2800" dirty="0" smtClean="0">
                <a:sym typeface="+mn-ea"/>
              </a:rPr>
              <a:t>Store(Region</a:t>
            </a:r>
            <a:r>
              <a:rPr lang="zh-CN" altLang="en-US" sz="2800" dirty="0" smtClean="0">
                <a:sym typeface="+mn-ea"/>
              </a:rPr>
              <a:t>中以列族为单位的单元</a:t>
            </a:r>
            <a:r>
              <a:rPr lang="en-US" altLang="zh-CN" sz="2800" dirty="0" smtClean="0">
                <a:sym typeface="+mn-ea"/>
              </a:rPr>
              <a:t>)</a:t>
            </a:r>
            <a:r>
              <a:rPr lang="zh-CN" altLang="en-US" sz="2800" dirty="0" smtClean="0">
                <a:sym typeface="+mn-ea"/>
              </a:rPr>
              <a:t>： 区域由一个或者多个</a:t>
            </a:r>
            <a:r>
              <a:rPr lang="en-US" altLang="zh-CN" sz="2800" dirty="0" smtClean="0">
                <a:sym typeface="+mn-ea"/>
              </a:rPr>
              <a:t>Store</a:t>
            </a:r>
            <a:r>
              <a:rPr lang="zh-CN" altLang="en-US" sz="2800" dirty="0" smtClean="0">
                <a:sym typeface="+mn-ea"/>
              </a:rPr>
              <a:t>组成，每个</a:t>
            </a:r>
            <a:r>
              <a:rPr lang="en-US" altLang="zh-CN" sz="2800" dirty="0" smtClean="0">
                <a:sym typeface="+mn-ea"/>
              </a:rPr>
              <a:t>store</a:t>
            </a:r>
            <a:r>
              <a:rPr lang="zh-CN" altLang="en-US" sz="2800" dirty="0" smtClean="0">
                <a:sym typeface="+mn-ea"/>
              </a:rPr>
              <a:t>保存一个列族。</a:t>
            </a:r>
            <a:r>
              <a:rPr lang="en-US" altLang="zh-CN" sz="2800" dirty="0" err="1" smtClean="0">
                <a:sym typeface="+mn-ea"/>
              </a:rPr>
              <a:t>Strore</a:t>
            </a:r>
            <a:r>
              <a:rPr lang="zh-CN" altLang="en-US" sz="2800" dirty="0" smtClean="0">
                <a:sym typeface="+mn-ea"/>
              </a:rPr>
              <a:t>由</a:t>
            </a:r>
            <a:r>
              <a:rPr lang="en-US" altLang="zh-CN" sz="2800" dirty="0" err="1" smtClean="0">
                <a:sym typeface="+mn-ea"/>
              </a:rPr>
              <a:t>memStore</a:t>
            </a:r>
            <a:r>
              <a:rPr lang="zh-CN" altLang="en-US" sz="2800" dirty="0" smtClean="0">
                <a:sym typeface="+mn-ea"/>
              </a:rPr>
              <a:t>和</a:t>
            </a:r>
            <a:r>
              <a:rPr lang="en-US" altLang="zh-CN" sz="2800" dirty="0" smtClean="0">
                <a:sym typeface="+mn-ea"/>
              </a:rPr>
              <a:t>0</a:t>
            </a:r>
            <a:r>
              <a:rPr lang="zh-CN" altLang="en-US" sz="2800" dirty="0" smtClean="0">
                <a:sym typeface="+mn-ea"/>
              </a:rPr>
              <a:t>至多个</a:t>
            </a:r>
            <a:r>
              <a:rPr lang="en-US" altLang="zh-CN" sz="2800" dirty="0" err="1" smtClean="0">
                <a:sym typeface="+mn-ea"/>
              </a:rPr>
              <a:t>StoreFile</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４</a:t>
            </a:r>
            <a:r>
              <a:rPr lang="en-US" altLang="zh-CN" sz="2800" dirty="0" err="1" smtClean="0">
                <a:sym typeface="+mn-ea"/>
              </a:rPr>
              <a:t>StoreFile</a:t>
            </a:r>
            <a:r>
              <a:rPr lang="zh-CN" altLang="en-US" sz="2800" dirty="0" smtClean="0">
                <a:sym typeface="+mn-ea"/>
              </a:rPr>
              <a:t>：以</a:t>
            </a:r>
            <a:r>
              <a:rPr lang="en-US" altLang="zh-CN" sz="2800" dirty="0" err="1" smtClean="0">
                <a:sym typeface="+mn-ea"/>
              </a:rPr>
              <a:t>HFile</a:t>
            </a:r>
            <a:r>
              <a:rPr lang="zh-CN" altLang="en-US" sz="2800" dirty="0" smtClean="0">
                <a:sym typeface="+mn-ea"/>
              </a:rPr>
              <a:t>的格式存储在分布式文件系统（</a:t>
            </a:r>
            <a:r>
              <a:rPr lang="en-US" altLang="zh-CN" sz="2800" dirty="0" smtClean="0">
                <a:sym typeface="+mn-ea"/>
              </a:rPr>
              <a:t>HDFS</a:t>
            </a:r>
            <a:r>
              <a:rPr lang="zh-CN" altLang="en-US" sz="2800" dirty="0" smtClean="0">
                <a:sym typeface="+mn-ea"/>
              </a:rPr>
              <a:t>）上</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2" y="512763"/>
            <a:ext cx="7797813" cy="608965"/>
          </a:xfrm>
          <a:prstGeom prst="rect">
            <a:avLst/>
          </a:prstGeom>
          <a:noFill/>
          <a:ln w="9525">
            <a:noFill/>
          </a:ln>
        </p:spPr>
        <p:txBody>
          <a:bodyPr wrap="square"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四、</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存储结构</a:t>
            </a:r>
            <a:r>
              <a:rPr lang="en-US" altLang="zh-CN" sz="3200" dirty="0" smtClean="0">
                <a:solidFill>
                  <a:srgbClr val="0033CC"/>
                </a:solidFill>
                <a:latin typeface="黑体" panose="02010609060101010101" pitchFamily="49" charset="-122"/>
              </a:rPr>
              <a:t>—</a:t>
            </a:r>
            <a:r>
              <a:rPr lang="en-US" altLang="zh-CN" sz="3200" dirty="0" err="1" smtClean="0">
                <a:solidFill>
                  <a:srgbClr val="0033CC"/>
                </a:solidFill>
                <a:latin typeface="黑体" panose="02010609060101010101" pitchFamily="49" charset="-122"/>
              </a:rPr>
              <a:t>storefile</a:t>
            </a:r>
            <a:r>
              <a:rPr lang="zh-CN" altLang="en-US" sz="3200" dirty="0" smtClean="0">
                <a:solidFill>
                  <a:srgbClr val="0033CC"/>
                </a:solidFill>
                <a:latin typeface="黑体" panose="02010609060101010101" pitchFamily="49" charset="-122"/>
              </a:rPr>
              <a:t>的结构</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864855"/>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sym typeface="+mn-ea"/>
              </a:rPr>
              <a:t>StoreFile</a:t>
            </a:r>
            <a:r>
              <a:rPr lang="zh-CN" altLang="en-US" sz="2800" dirty="0" smtClean="0">
                <a:sym typeface="+mn-ea"/>
              </a:rPr>
              <a:t>：以</a:t>
            </a:r>
            <a:r>
              <a:rPr lang="en-US" altLang="zh-CN" sz="2800" dirty="0" err="1" smtClean="0">
                <a:sym typeface="+mn-ea"/>
              </a:rPr>
              <a:t>HFile</a:t>
            </a:r>
            <a:r>
              <a:rPr lang="zh-CN" altLang="en-US" sz="2800" dirty="0" smtClean="0">
                <a:sym typeface="+mn-ea"/>
              </a:rPr>
              <a:t>存储在</a:t>
            </a:r>
            <a:r>
              <a:rPr lang="en-US" altLang="zh-CN" sz="2800" dirty="0" smtClean="0">
                <a:sym typeface="+mn-ea"/>
              </a:rPr>
              <a:t>HDFS</a:t>
            </a:r>
            <a:r>
              <a:rPr lang="zh-CN" altLang="en-US" sz="2800" dirty="0" smtClean="0">
                <a:sym typeface="+mn-ea"/>
              </a:rPr>
              <a:t>）上，组成成</a:t>
            </a:r>
          </a:p>
          <a:p>
            <a:pPr marL="457200" indent="-457200" algn="just" defTabSz="967105">
              <a:buClr>
                <a:srgbClr val="FF0000"/>
              </a:buClr>
              <a:buFont typeface="Arial" panose="020B0604020202020204" pitchFamily="34" charset="0"/>
              <a:buChar char="•"/>
            </a:pPr>
            <a:r>
              <a:rPr lang="en-US" altLang="zh-CN" sz="2800" dirty="0" smtClean="0">
                <a:sym typeface="+mn-ea"/>
              </a:rPr>
              <a:t>1</a:t>
            </a:r>
            <a:r>
              <a:rPr lang="zh-CN" altLang="en-US" sz="2800" dirty="0" smtClean="0">
                <a:sym typeface="+mn-ea"/>
              </a:rPr>
              <a:t>）</a:t>
            </a:r>
            <a:r>
              <a:rPr lang="en-US" altLang="zh-CN" sz="2800" dirty="0" err="1" smtClean="0">
                <a:sym typeface="+mn-ea"/>
              </a:rPr>
              <a:t>DataBlock</a:t>
            </a:r>
            <a:r>
              <a:rPr lang="zh-CN" altLang="en-US" sz="2800" dirty="0" smtClean="0">
                <a:sym typeface="+mn-ea"/>
              </a:rPr>
              <a:t>保存表中的数据，可压缩；</a:t>
            </a:r>
          </a:p>
          <a:p>
            <a:pPr marL="457200" indent="-457200" algn="just" defTabSz="967105">
              <a:buClr>
                <a:srgbClr val="FF0000"/>
              </a:buClr>
              <a:buFont typeface="Arial" panose="020B0604020202020204" pitchFamily="34" charset="0"/>
              <a:buChar char="•"/>
            </a:pPr>
            <a:r>
              <a:rPr lang="en-US" altLang="zh-CN" sz="2800" dirty="0" smtClean="0">
                <a:sym typeface="+mn-ea"/>
              </a:rPr>
              <a:t>2</a:t>
            </a:r>
            <a:r>
              <a:rPr lang="zh-CN" altLang="en-US" sz="2800" dirty="0" smtClean="0">
                <a:sym typeface="+mn-ea"/>
              </a:rPr>
              <a:t>）</a:t>
            </a:r>
            <a:r>
              <a:rPr lang="en-US" altLang="zh-CN" sz="2800" dirty="0" err="1" smtClean="0">
                <a:sym typeface="+mn-ea"/>
              </a:rPr>
              <a:t>MetaBlock</a:t>
            </a:r>
            <a:r>
              <a:rPr lang="zh-CN" altLang="en-US" sz="2800" dirty="0" smtClean="0">
                <a:sym typeface="+mn-ea"/>
              </a:rPr>
              <a:t>用户自定义的键值对，可压缩；　</a:t>
            </a:r>
          </a:p>
          <a:p>
            <a:pPr marL="457200" indent="-457200" algn="just" defTabSz="967105">
              <a:buClr>
                <a:srgbClr val="FF0000"/>
              </a:buClr>
              <a:buFont typeface="Arial" panose="020B0604020202020204" pitchFamily="34" charset="0"/>
              <a:buChar char="•"/>
            </a:pPr>
            <a:r>
              <a:rPr lang="zh-CN" altLang="en-US" sz="2800" dirty="0" smtClean="0">
                <a:sym typeface="+mn-ea"/>
              </a:rPr>
              <a:t>３）</a:t>
            </a:r>
            <a:r>
              <a:rPr lang="en-US" altLang="zh-CN" sz="2800" dirty="0" smtClean="0">
                <a:sym typeface="+mn-ea"/>
              </a:rPr>
              <a:t>File Info</a:t>
            </a:r>
            <a:r>
              <a:rPr lang="zh-CN" altLang="en-US" sz="2800" dirty="0" smtClean="0">
                <a:sym typeface="+mn-ea"/>
              </a:rPr>
              <a:t>存储</a:t>
            </a:r>
            <a:r>
              <a:rPr lang="en-US" altLang="zh-CN" sz="2800" dirty="0" err="1" smtClean="0">
                <a:sym typeface="+mn-ea"/>
              </a:rPr>
              <a:t>HFile</a:t>
            </a:r>
            <a:r>
              <a:rPr lang="zh-CN" altLang="en-US" sz="2800" dirty="0" smtClean="0">
                <a:sym typeface="+mn-ea"/>
              </a:rPr>
              <a:t>的元信息，不能压缩，用户也可以在这一部分添加自己的元信息；</a:t>
            </a:r>
          </a:p>
          <a:p>
            <a:pPr marL="457200" indent="-457200" algn="just" defTabSz="967105">
              <a:buClr>
                <a:srgbClr val="FF0000"/>
              </a:buClr>
              <a:buFont typeface="Arial" panose="020B0604020202020204" pitchFamily="34" charset="0"/>
              <a:buChar char="•"/>
            </a:pPr>
            <a:r>
              <a:rPr lang="zh-CN" altLang="en-US" sz="2800" dirty="0" smtClean="0">
                <a:sym typeface="+mn-ea"/>
              </a:rPr>
              <a:t>４）</a:t>
            </a:r>
            <a:r>
              <a:rPr lang="en-US" altLang="zh-CN" sz="2800" dirty="0" err="1" smtClean="0">
                <a:sym typeface="+mn-ea"/>
              </a:rPr>
              <a:t>DataBlockIndex</a:t>
            </a:r>
            <a:r>
              <a:rPr lang="zh-CN" altLang="en-US" sz="2800" dirty="0" smtClean="0">
                <a:sym typeface="+mn-ea"/>
              </a:rPr>
              <a:t>存储数据块索引，索引的键值是第一条记录的键值（</a:t>
            </a:r>
            <a:r>
              <a:rPr lang="en-US" altLang="zh-CN" sz="2800" dirty="0" smtClean="0">
                <a:sym typeface="+mn-ea"/>
              </a:rPr>
              <a:t>key</a:t>
            </a:r>
            <a:r>
              <a:rPr lang="zh-CN" altLang="en-US" sz="2800" dirty="0" smtClean="0">
                <a:sym typeface="+mn-ea"/>
              </a:rPr>
              <a:t>）；</a:t>
            </a:r>
          </a:p>
          <a:p>
            <a:pPr marL="457200" indent="-457200" algn="just" defTabSz="967105">
              <a:buClr>
                <a:srgbClr val="FF0000"/>
              </a:buClr>
              <a:buFont typeface="Arial" panose="020B0604020202020204" pitchFamily="34" charset="0"/>
              <a:buChar char="•"/>
            </a:pPr>
            <a:r>
              <a:rPr lang="en-US" altLang="zh-CN" sz="2800" dirty="0" smtClean="0">
                <a:sym typeface="+mn-ea"/>
              </a:rPr>
              <a:t>5</a:t>
            </a:r>
            <a:r>
              <a:rPr lang="zh-CN" altLang="en-US" sz="2800" dirty="0" smtClean="0">
                <a:sym typeface="+mn-ea"/>
              </a:rPr>
              <a:t>） </a:t>
            </a:r>
            <a:r>
              <a:rPr lang="en-US" altLang="zh-CN" sz="2800" dirty="0" err="1" smtClean="0">
                <a:sym typeface="+mn-ea"/>
              </a:rPr>
              <a:t>MetaBlockIndex</a:t>
            </a:r>
            <a:r>
              <a:rPr lang="zh-CN" altLang="en-US" sz="2800" dirty="0" smtClean="0">
                <a:sym typeface="+mn-ea"/>
              </a:rPr>
              <a:t>元数据块的索引；</a:t>
            </a:r>
          </a:p>
          <a:p>
            <a:pPr marL="457200" indent="-457200" algn="just" defTabSz="967105">
              <a:buClr>
                <a:srgbClr val="FF0000"/>
              </a:buClr>
              <a:buFont typeface="Arial" panose="020B0604020202020204" pitchFamily="34" charset="0"/>
              <a:buChar char="•"/>
            </a:pPr>
            <a:r>
              <a:rPr lang="en-US" altLang="zh-CN" sz="2800" dirty="0" smtClean="0">
                <a:sym typeface="+mn-ea"/>
              </a:rPr>
              <a:t>6</a:t>
            </a:r>
            <a:r>
              <a:rPr lang="zh-CN" altLang="en-US" sz="2800" dirty="0" smtClean="0">
                <a:sym typeface="+mn-ea"/>
              </a:rPr>
              <a:t>） </a:t>
            </a:r>
            <a:r>
              <a:rPr lang="en-US" altLang="zh-CN" sz="2800" dirty="0" smtClean="0">
                <a:sym typeface="+mn-ea"/>
              </a:rPr>
              <a:t>Trailer</a:t>
            </a:r>
            <a:r>
              <a:rPr lang="zh-CN" altLang="en-US" sz="2800" dirty="0" smtClean="0">
                <a:sym typeface="+mn-ea"/>
              </a:rPr>
              <a:t>保存每一段的偏移量，读取一个</a:t>
            </a:r>
            <a:r>
              <a:rPr lang="en-US" altLang="zh-CN" sz="2800" dirty="0" err="1" smtClean="0">
                <a:sym typeface="+mn-ea"/>
              </a:rPr>
              <a:t>HFile</a:t>
            </a:r>
            <a:r>
              <a:rPr lang="zh-CN" altLang="en-US" sz="2800" dirty="0" smtClean="0">
                <a:sym typeface="+mn-ea"/>
              </a:rPr>
              <a:t>时，会首先读取</a:t>
            </a:r>
            <a:r>
              <a:rPr lang="en-US" altLang="zh-CN" sz="2800" dirty="0" smtClean="0">
                <a:sym typeface="+mn-ea"/>
              </a:rPr>
              <a:t>Trailer</a:t>
            </a:r>
            <a:r>
              <a:rPr lang="zh-CN" altLang="en-US" sz="2800" dirty="0" smtClean="0">
                <a:sym typeface="+mn-ea"/>
              </a:rPr>
              <a:t>（段的开始位置）。</a:t>
            </a:r>
            <a:r>
              <a:rPr lang="en-US" altLang="zh-CN" sz="2800" dirty="0" smtClean="0">
                <a:sym typeface="+mn-ea"/>
              </a:rPr>
              <a:t>Block (</a:t>
            </a:r>
            <a:r>
              <a:rPr lang="zh-CN" altLang="en-US" sz="2800" dirty="0" smtClean="0">
                <a:sym typeface="+mn-ea"/>
              </a:rPr>
              <a:t>读写最小单元</a:t>
            </a:r>
            <a:r>
              <a:rPr lang="en-US" altLang="zh-CN" sz="2800" dirty="0" smtClean="0">
                <a:sym typeface="+mn-ea"/>
              </a:rPr>
              <a:t>)</a:t>
            </a:r>
            <a:r>
              <a:rPr lang="zh-CN" altLang="en-US" sz="2800" dirty="0" smtClean="0">
                <a:sym typeface="+mn-ea"/>
              </a:rPr>
              <a:t>，存储管理的最小单位。</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en-US" sz="3200" dirty="0" err="1" smtClean="0"/>
              <a:t>HBase</a:t>
            </a:r>
            <a:r>
              <a:rPr lang="zh-CN" altLang="en-US" sz="3200" dirty="0" smtClean="0"/>
              <a:t>数据存储的层次的关系</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１）</a:t>
            </a:r>
            <a:r>
              <a:rPr lang="en-US" altLang="zh-CN" sz="2800" dirty="0" smtClean="0">
                <a:sym typeface="+mn-ea"/>
              </a:rPr>
              <a:t>Table</a:t>
            </a:r>
            <a:r>
              <a:rPr lang="zh-CN" altLang="en-US" sz="2800" dirty="0" smtClean="0">
                <a:sym typeface="+mn-ea"/>
              </a:rPr>
              <a:t>和</a:t>
            </a:r>
            <a:r>
              <a:rPr lang="en-US" altLang="zh-CN" sz="2800" dirty="0" smtClean="0">
                <a:sym typeface="+mn-ea"/>
              </a:rPr>
              <a:t>Region</a:t>
            </a:r>
            <a:r>
              <a:rPr lang="zh-CN" altLang="en-US" sz="2800" dirty="0" smtClean="0">
                <a:sym typeface="+mn-ea"/>
              </a:rPr>
              <a:t>的关系 </a:t>
            </a:r>
            <a:r>
              <a:rPr lang="en-US" altLang="zh-CN" sz="2800" dirty="0" smtClean="0">
                <a:sym typeface="+mn-ea"/>
              </a:rPr>
              <a:t>1—</a:t>
            </a:r>
            <a:r>
              <a:rPr lang="zh-CN" altLang="en-US" sz="2800" dirty="0" smtClean="0">
                <a:sym typeface="+mn-ea"/>
              </a:rPr>
              <a:t>多</a:t>
            </a:r>
            <a:endParaRPr lang="en-US" altLang="zh-CN" sz="2800" dirty="0" smtClean="0">
              <a:sym typeface="+mn-ea"/>
            </a:endParaRPr>
          </a:p>
          <a:p>
            <a:pPr marL="457200" indent="-457200" algn="just" defTabSz="967105">
              <a:buClr>
                <a:srgbClr val="FF0000"/>
              </a:buClr>
              <a:buFont typeface="Arial" panose="020B0604020202020204" pitchFamily="34" charset="0"/>
              <a:buChar char="•"/>
            </a:pP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2</a:t>
            </a:r>
            <a:r>
              <a:rPr lang="zh-CN" altLang="en-US" sz="2800" dirty="0" smtClean="0">
                <a:sym typeface="+mn-ea"/>
              </a:rPr>
              <a:t>）</a:t>
            </a:r>
            <a:r>
              <a:rPr lang="en-US" altLang="zh-CN" sz="2800" dirty="0" smtClean="0">
                <a:sym typeface="+mn-ea"/>
              </a:rPr>
              <a:t>Region</a:t>
            </a:r>
            <a:r>
              <a:rPr lang="zh-CN" altLang="en-US" sz="2800" dirty="0" smtClean="0">
                <a:sym typeface="+mn-ea"/>
              </a:rPr>
              <a:t>和</a:t>
            </a:r>
            <a:r>
              <a:rPr lang="en-US" altLang="zh-CN" sz="2800" dirty="0" smtClean="0">
                <a:sym typeface="+mn-ea"/>
              </a:rPr>
              <a:t>Store</a:t>
            </a:r>
            <a:r>
              <a:rPr lang="zh-CN" altLang="en-US" sz="2800" dirty="0" smtClean="0">
                <a:sym typeface="+mn-ea"/>
              </a:rPr>
              <a:t>的关系：每一行都包含一或多个列族，所以每个</a:t>
            </a:r>
            <a:r>
              <a:rPr lang="en-US" altLang="zh-CN" sz="2800" dirty="0" smtClean="0">
                <a:sym typeface="+mn-ea"/>
              </a:rPr>
              <a:t>Region</a:t>
            </a:r>
            <a:r>
              <a:rPr lang="zh-CN" altLang="en-US" sz="2800" dirty="0" smtClean="0">
                <a:sym typeface="+mn-ea"/>
              </a:rPr>
              <a:t>包括一到多个</a:t>
            </a:r>
            <a:r>
              <a:rPr lang="en-US" altLang="zh-CN" sz="2800" dirty="0" smtClean="0">
                <a:sym typeface="+mn-ea"/>
              </a:rPr>
              <a:t>Store</a:t>
            </a:r>
            <a:r>
              <a:rPr lang="zh-CN" altLang="en-US" sz="2800" dirty="0" smtClean="0">
                <a:sym typeface="+mn-ea"/>
              </a:rPr>
              <a:t>。 </a:t>
            </a:r>
            <a:r>
              <a:rPr lang="en-US" altLang="zh-CN" sz="2800" dirty="0" smtClean="0">
                <a:sym typeface="+mn-ea"/>
              </a:rPr>
              <a:t>1—</a:t>
            </a:r>
            <a:r>
              <a:rPr lang="zh-CN" altLang="en-US" sz="2800" dirty="0" smtClean="0">
                <a:sym typeface="+mn-ea"/>
              </a:rPr>
              <a:t>多</a:t>
            </a:r>
            <a:endParaRPr lang="en-US" altLang="zh-CN" sz="2800" dirty="0" smtClean="0">
              <a:sym typeface="+mn-ea"/>
            </a:endParaRPr>
          </a:p>
          <a:p>
            <a:pPr marL="457200" indent="-457200" algn="just" defTabSz="967105">
              <a:buClr>
                <a:srgbClr val="FF0000"/>
              </a:buClr>
              <a:buFont typeface="Arial" panose="020B0604020202020204" pitchFamily="34" charset="0"/>
              <a:buChar char="•"/>
            </a:pPr>
            <a:endParaRPr lang="zh-CN" altLang="en-US"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smtClean="0">
                <a:sym typeface="+mn-ea"/>
              </a:rPr>
              <a:t>3</a:t>
            </a:r>
            <a:r>
              <a:rPr lang="zh-CN" altLang="en-US" sz="2800" dirty="0" smtClean="0">
                <a:sym typeface="+mn-ea"/>
              </a:rPr>
              <a:t>）</a:t>
            </a:r>
            <a:r>
              <a:rPr lang="en-US" altLang="zh-CN" sz="2800" dirty="0" smtClean="0">
                <a:sym typeface="+mn-ea"/>
              </a:rPr>
              <a:t>Store</a:t>
            </a:r>
            <a:r>
              <a:rPr lang="zh-CN" altLang="en-US" sz="2800" dirty="0" smtClean="0">
                <a:sym typeface="+mn-ea"/>
              </a:rPr>
              <a:t>和</a:t>
            </a:r>
            <a:r>
              <a:rPr lang="en-US" altLang="zh-CN" sz="2800" dirty="0" err="1" smtClean="0">
                <a:sym typeface="+mn-ea"/>
              </a:rPr>
              <a:t>HFile</a:t>
            </a:r>
            <a:r>
              <a:rPr lang="zh-CN" altLang="en-US" sz="2800" dirty="0" smtClean="0">
                <a:sym typeface="+mn-ea"/>
              </a:rPr>
              <a:t>的关系：每个</a:t>
            </a:r>
            <a:r>
              <a:rPr lang="en-US" altLang="zh-CN" sz="2800" dirty="0" smtClean="0">
                <a:sym typeface="+mn-ea"/>
              </a:rPr>
              <a:t>store</a:t>
            </a:r>
            <a:r>
              <a:rPr lang="zh-CN" altLang="en-US" sz="2800" dirty="0" smtClean="0">
                <a:sym typeface="+mn-ea"/>
              </a:rPr>
              <a:t>由一个</a:t>
            </a:r>
            <a:r>
              <a:rPr lang="en-US" altLang="zh-CN" sz="2800" dirty="0" err="1" smtClean="0">
                <a:sym typeface="+mn-ea"/>
              </a:rPr>
              <a:t>memStore</a:t>
            </a:r>
            <a:r>
              <a:rPr lang="zh-CN" altLang="en-US" sz="2800" dirty="0" smtClean="0">
                <a:sym typeface="+mn-ea"/>
              </a:rPr>
              <a:t>和</a:t>
            </a:r>
            <a:r>
              <a:rPr lang="en-US" altLang="zh-CN" sz="2800" dirty="0" smtClean="0">
                <a:sym typeface="+mn-ea"/>
              </a:rPr>
              <a:t>0</a:t>
            </a:r>
            <a:r>
              <a:rPr lang="zh-CN" altLang="en-US" sz="2800" dirty="0" smtClean="0">
                <a:sym typeface="+mn-ea"/>
              </a:rPr>
              <a:t>至多个</a:t>
            </a:r>
            <a:r>
              <a:rPr lang="en-US" altLang="zh-CN" sz="2800" dirty="0" err="1" smtClean="0">
                <a:sym typeface="+mn-ea"/>
              </a:rPr>
              <a:t>HFile</a:t>
            </a:r>
            <a:r>
              <a:rPr lang="zh-CN" altLang="en-US" sz="2800" dirty="0" smtClean="0">
                <a:sym typeface="+mn-ea"/>
              </a:rPr>
              <a:t>组成，在</a:t>
            </a:r>
            <a:r>
              <a:rPr lang="en-US" altLang="zh-CN" sz="2800" dirty="0" smtClean="0">
                <a:sym typeface="+mn-ea"/>
              </a:rPr>
              <a:t>client</a:t>
            </a:r>
            <a:r>
              <a:rPr lang="zh-CN" altLang="en-US" sz="2800" dirty="0" smtClean="0">
                <a:sym typeface="+mn-ea"/>
              </a:rPr>
              <a:t>进行数据写过程中，数据会先写入缓冲（</a:t>
            </a:r>
            <a:r>
              <a:rPr lang="en-US" altLang="zh-CN" sz="2800" dirty="0" err="1" smtClean="0">
                <a:sym typeface="+mn-ea"/>
              </a:rPr>
              <a:t>memStore</a:t>
            </a:r>
            <a:r>
              <a:rPr lang="zh-CN" altLang="en-US" sz="2800" dirty="0" smtClean="0">
                <a:sym typeface="+mn-ea"/>
              </a:rPr>
              <a:t>），当缓冲（</a:t>
            </a:r>
            <a:r>
              <a:rPr lang="en-US" altLang="zh-CN" sz="2800" dirty="0" err="1" smtClean="0">
                <a:sym typeface="+mn-ea"/>
              </a:rPr>
              <a:t>memStore</a:t>
            </a:r>
            <a:r>
              <a:rPr lang="zh-CN" altLang="en-US" sz="2800" dirty="0" smtClean="0">
                <a:sym typeface="+mn-ea"/>
              </a:rPr>
              <a:t>）到达一定大小的时候，就会</a:t>
            </a:r>
            <a:r>
              <a:rPr lang="en-US" altLang="zh-CN" sz="2800" dirty="0" smtClean="0">
                <a:sym typeface="+mn-ea"/>
              </a:rPr>
              <a:t>flush</a:t>
            </a:r>
            <a:r>
              <a:rPr lang="zh-CN" altLang="en-US" sz="2800" dirty="0" smtClean="0">
                <a:sym typeface="+mn-ea"/>
              </a:rPr>
              <a:t>到硬盘生成一个</a:t>
            </a:r>
            <a:r>
              <a:rPr lang="en-US" altLang="zh-CN" sz="2800" dirty="0" err="1" smtClean="0">
                <a:sym typeface="+mn-ea"/>
              </a:rPr>
              <a:t>Hfile</a:t>
            </a:r>
            <a:r>
              <a:rPr lang="zh-CN" altLang="en-US" sz="2800" dirty="0" smtClean="0">
                <a:sym typeface="+mn-ea"/>
              </a:rPr>
              <a:t>。  </a:t>
            </a:r>
            <a:r>
              <a:rPr lang="en-US" altLang="zh-CN" sz="2800" dirty="0" smtClean="0">
                <a:sym typeface="+mn-ea"/>
              </a:rPr>
              <a:t>1—</a:t>
            </a:r>
            <a:r>
              <a:rPr lang="zh-CN" altLang="en-US" sz="2800" dirty="0" smtClean="0">
                <a:sym typeface="+mn-ea"/>
              </a:rPr>
              <a:t>多</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五、</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API</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zh-CN" altLang="en-US" sz="2800" dirty="0" smtClean="0">
                <a:sym typeface="+mn-ea"/>
              </a:rPr>
              <a:t>的</a:t>
            </a:r>
            <a:r>
              <a:rPr lang="en-US" altLang="zh-CN" sz="2800" dirty="0" smtClean="0">
                <a:sym typeface="+mn-ea"/>
              </a:rPr>
              <a:t>API</a:t>
            </a:r>
            <a:r>
              <a:rPr lang="zh-CN" altLang="en-US" sz="2800" dirty="0" smtClean="0">
                <a:sym typeface="+mn-ea"/>
              </a:rPr>
              <a:t>为客户端提供不同的访问方式来存取</a:t>
            </a:r>
            <a:r>
              <a:rPr lang="en-US" altLang="zh-CN" sz="2800" dirty="0" err="1" smtClean="0">
                <a:sym typeface="+mn-ea"/>
              </a:rPr>
              <a:t>Hbase</a:t>
            </a:r>
            <a:r>
              <a:rPr lang="zh-CN" altLang="en-US" sz="2800" dirty="0" smtClean="0">
                <a:sym typeface="+mn-ea"/>
              </a:rPr>
              <a:t>的数据，包括三个大类：</a:t>
            </a: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Shell</a:t>
            </a:r>
            <a:r>
              <a:rPr lang="zh-CN" altLang="en-US" sz="2800" dirty="0" smtClean="0">
                <a:sym typeface="+mn-ea"/>
              </a:rPr>
              <a:t>，　</a:t>
            </a:r>
          </a:p>
          <a:p>
            <a:pPr marL="457200" indent="-457200" algn="just" defTabSz="967105">
              <a:buClr>
                <a:srgbClr val="FF0000"/>
              </a:buClr>
              <a:buFont typeface="Arial" panose="020B0604020202020204" pitchFamily="34" charset="0"/>
              <a:buChar char="•"/>
            </a:pPr>
            <a:r>
              <a:rPr lang="en-US" altLang="zh-CN" sz="2800" dirty="0" smtClean="0">
                <a:sym typeface="+mn-ea"/>
              </a:rPr>
              <a:t>JAVA client API</a:t>
            </a:r>
            <a:r>
              <a:rPr lang="zh-CN" altLang="en-US" sz="2800" dirty="0" smtClean="0">
                <a:sym typeface="+mn-ea"/>
              </a:rPr>
              <a:t>， </a:t>
            </a: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a:t>
            </a:r>
            <a:r>
              <a:rPr lang="zh-CN" altLang="en-US" sz="2800" dirty="0" smtClean="0">
                <a:sym typeface="+mn-ea"/>
              </a:rPr>
              <a:t>非</a:t>
            </a:r>
            <a:r>
              <a:rPr lang="en-US" altLang="zh-CN" sz="2800" dirty="0" smtClean="0">
                <a:sym typeface="+mn-ea"/>
              </a:rPr>
              <a:t>JAVA</a:t>
            </a:r>
            <a:r>
              <a:rPr lang="zh-CN" altLang="en-US" sz="2800" dirty="0" smtClean="0">
                <a:sym typeface="+mn-ea"/>
              </a:rPr>
              <a:t>存取方式。</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shell</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4003081"/>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en-US" altLang="zh-CN" sz="2800" dirty="0" smtClean="0">
                <a:sym typeface="+mn-ea"/>
              </a:rPr>
              <a:t> Shell</a:t>
            </a:r>
            <a:r>
              <a:rPr lang="zh-CN" altLang="en-US" sz="2800" dirty="0" smtClean="0">
                <a:sym typeface="+mn-ea"/>
              </a:rPr>
              <a:t>支持的命令包括通用命令：</a:t>
            </a:r>
          </a:p>
          <a:p>
            <a:pPr marL="457200" indent="-457200" algn="just" defTabSz="967105">
              <a:buClr>
                <a:srgbClr val="FF0000"/>
              </a:buClr>
              <a:buFont typeface="Arial" panose="020B0604020202020204" pitchFamily="34" charset="0"/>
              <a:buChar char="•"/>
            </a:pPr>
            <a:r>
              <a:rPr lang="en-US" altLang="zh-CN" sz="2800" dirty="0" smtClean="0">
                <a:sym typeface="+mn-ea"/>
              </a:rPr>
              <a:t>status</a:t>
            </a:r>
            <a:r>
              <a:rPr lang="zh-CN" altLang="en-US" sz="2800" dirty="0" smtClean="0">
                <a:sym typeface="+mn-ea"/>
              </a:rPr>
              <a:t>提供</a:t>
            </a:r>
            <a:r>
              <a:rPr lang="en-US" altLang="zh-CN" sz="2800" dirty="0" err="1" smtClean="0">
                <a:sym typeface="+mn-ea"/>
              </a:rPr>
              <a:t>HBase</a:t>
            </a:r>
            <a:r>
              <a:rPr lang="zh-CN" altLang="en-US" sz="2800" dirty="0" smtClean="0">
                <a:sym typeface="+mn-ea"/>
              </a:rPr>
              <a:t>的状态，</a:t>
            </a:r>
          </a:p>
          <a:p>
            <a:pPr marL="457200" indent="-457200" algn="just" defTabSz="967105">
              <a:buClr>
                <a:srgbClr val="FF0000"/>
              </a:buClr>
              <a:buFont typeface="Arial" panose="020B0604020202020204" pitchFamily="34" charset="0"/>
              <a:buChar char="•"/>
            </a:pPr>
            <a:r>
              <a:rPr lang="en-US" altLang="zh-CN" sz="2800" dirty="0" smtClean="0">
                <a:sym typeface="+mn-ea"/>
              </a:rPr>
              <a:t>version</a:t>
            </a:r>
            <a:r>
              <a:rPr lang="zh-CN" altLang="en-US" sz="2800" dirty="0" smtClean="0">
                <a:sym typeface="+mn-ea"/>
              </a:rPr>
              <a:t>提供正在使用</a:t>
            </a:r>
            <a:r>
              <a:rPr lang="en-US" altLang="zh-CN" sz="2800" dirty="0" err="1" smtClean="0">
                <a:sym typeface="+mn-ea"/>
              </a:rPr>
              <a:t>HBase</a:t>
            </a:r>
            <a:r>
              <a:rPr lang="zh-CN" altLang="en-US" sz="2800" dirty="0" smtClean="0">
                <a:sym typeface="+mn-ea"/>
              </a:rPr>
              <a:t>版本， </a:t>
            </a:r>
          </a:p>
          <a:p>
            <a:pPr marL="457200" indent="-457200" algn="just" defTabSz="967105">
              <a:buClr>
                <a:srgbClr val="FF0000"/>
              </a:buClr>
              <a:buFont typeface="Arial" panose="020B0604020202020204" pitchFamily="34" charset="0"/>
              <a:buChar char="•"/>
            </a:pPr>
            <a:r>
              <a:rPr lang="en-US" altLang="zh-CN" sz="2800" dirty="0" err="1" smtClean="0">
                <a:sym typeface="+mn-ea"/>
              </a:rPr>
              <a:t>table_help</a:t>
            </a:r>
            <a:r>
              <a:rPr lang="zh-CN" altLang="en-US" sz="2800" dirty="0" smtClean="0">
                <a:sym typeface="+mn-ea"/>
              </a:rPr>
              <a:t>表引用命令提供帮助，</a:t>
            </a:r>
          </a:p>
          <a:p>
            <a:pPr marL="457200" indent="-457200" algn="just" defTabSz="967105">
              <a:buClr>
                <a:srgbClr val="FF0000"/>
              </a:buClr>
              <a:buFont typeface="Arial" panose="020B0604020202020204" pitchFamily="34" charset="0"/>
              <a:buChar char="•"/>
            </a:pPr>
            <a:r>
              <a:rPr lang="en-US" altLang="zh-CN" sz="2800" dirty="0" err="1" smtClean="0">
                <a:sym typeface="+mn-ea"/>
              </a:rPr>
              <a:t>whoami</a:t>
            </a:r>
            <a:r>
              <a:rPr lang="zh-CN" altLang="en-US" sz="2800" dirty="0" smtClean="0">
                <a:sym typeface="+mn-ea"/>
              </a:rPr>
              <a:t>提供有关用户的信息等；</a:t>
            </a: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create</a:t>
            </a:r>
            <a:r>
              <a:rPr lang="zh-CN" altLang="en-US" sz="2800" dirty="0" smtClean="0">
                <a:sym typeface="+mn-ea"/>
              </a:rPr>
              <a:t>、</a:t>
            </a:r>
            <a:r>
              <a:rPr lang="en-US" altLang="zh-CN" sz="2800" dirty="0" smtClean="0">
                <a:sym typeface="+mn-ea"/>
              </a:rPr>
              <a:t>alter</a:t>
            </a:r>
            <a:r>
              <a:rPr lang="zh-CN" altLang="en-US" sz="2800" dirty="0" smtClean="0">
                <a:sym typeface="+mn-ea"/>
              </a:rPr>
              <a:t>、</a:t>
            </a:r>
            <a:r>
              <a:rPr lang="en-US" altLang="zh-CN" sz="2800" dirty="0" smtClean="0">
                <a:sym typeface="+mn-ea"/>
              </a:rPr>
              <a:t>drop </a:t>
            </a:r>
            <a:r>
              <a:rPr lang="zh-CN" altLang="en-US" sz="2800" dirty="0" smtClean="0">
                <a:sym typeface="+mn-ea"/>
              </a:rPr>
              <a:t>一个表，</a:t>
            </a: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list</a:t>
            </a:r>
            <a:r>
              <a:rPr lang="zh-CN" altLang="en-US" sz="2800" dirty="0" smtClean="0">
                <a:sym typeface="+mn-ea"/>
              </a:rPr>
              <a:t>列出</a:t>
            </a:r>
            <a:r>
              <a:rPr lang="en-US" altLang="zh-CN" sz="2800" dirty="0" err="1" smtClean="0">
                <a:sym typeface="+mn-ea"/>
              </a:rPr>
              <a:t>HBase</a:t>
            </a:r>
            <a:r>
              <a:rPr lang="zh-CN" altLang="en-US" sz="2800" dirty="0" smtClean="0">
                <a:sym typeface="+mn-ea"/>
              </a:rPr>
              <a:t>的所有表，</a:t>
            </a:r>
          </a:p>
          <a:p>
            <a:pPr marL="457200" indent="-457200" algn="just" defTabSz="967105">
              <a:buClr>
                <a:srgbClr val="FF0000"/>
              </a:buClr>
              <a:buFont typeface="Arial" panose="020B0604020202020204" pitchFamily="34" charset="0"/>
              <a:buChar char="•"/>
            </a:pPr>
            <a:r>
              <a:rPr lang="zh-CN" altLang="en-US" sz="2800" dirty="0" smtClean="0">
                <a:sym typeface="+mn-ea"/>
              </a:rPr>
              <a:t> </a:t>
            </a:r>
            <a:r>
              <a:rPr lang="en-US" altLang="zh-CN" sz="2800" dirty="0" smtClean="0">
                <a:sym typeface="+mn-ea"/>
              </a:rPr>
              <a:t>disable</a:t>
            </a:r>
            <a:r>
              <a:rPr lang="zh-CN" altLang="en-US" sz="2800" dirty="0" smtClean="0">
                <a:sym typeface="+mn-ea"/>
              </a:rPr>
              <a:t>、</a:t>
            </a:r>
            <a:r>
              <a:rPr lang="en-US" altLang="zh-CN" sz="2800" dirty="0" smtClean="0">
                <a:sym typeface="+mn-ea"/>
              </a:rPr>
              <a:t>enable</a:t>
            </a:r>
            <a:r>
              <a:rPr lang="zh-CN" altLang="en-US" sz="2800" dirty="0" smtClean="0">
                <a:sym typeface="+mn-ea"/>
              </a:rPr>
              <a:t>表等</a:t>
            </a:r>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Java API</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072851"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sym typeface="+mn-ea"/>
              </a:rPr>
              <a:t>Java Admin API: </a:t>
            </a:r>
            <a:r>
              <a:rPr lang="zh-CN" altLang="en-US" sz="2800" dirty="0" smtClean="0">
                <a:sym typeface="+mn-ea"/>
              </a:rPr>
              <a:t>通过</a:t>
            </a:r>
            <a:r>
              <a:rPr lang="en-US" altLang="zh-CN" sz="2800" dirty="0" smtClean="0">
                <a:sym typeface="+mn-ea"/>
              </a:rPr>
              <a:t>API</a:t>
            </a:r>
            <a:r>
              <a:rPr lang="zh-CN" altLang="en-US" sz="2800" dirty="0" smtClean="0">
                <a:sym typeface="+mn-ea"/>
              </a:rPr>
              <a:t>编程来管理实现</a:t>
            </a:r>
            <a:r>
              <a:rPr lang="en-US" altLang="zh-CN" sz="2800" dirty="0" smtClean="0">
                <a:sym typeface="+mn-ea"/>
              </a:rPr>
              <a:t>DDL</a:t>
            </a:r>
            <a:r>
              <a:rPr lang="zh-CN" altLang="en-US" sz="2800" dirty="0" smtClean="0">
                <a:sym typeface="+mn-ea"/>
              </a:rPr>
              <a:t>功能。</a:t>
            </a:r>
            <a:r>
              <a:rPr lang="en-US" altLang="zh-CN" sz="2800" dirty="0" err="1" smtClean="0">
                <a:sym typeface="+mn-ea"/>
              </a:rPr>
              <a:t>org.apache.hadoop.hbase.client</a:t>
            </a:r>
            <a:r>
              <a:rPr lang="zh-CN" altLang="en-US" sz="2800" dirty="0" smtClean="0">
                <a:sym typeface="+mn-ea"/>
              </a:rPr>
              <a:t>包中有</a:t>
            </a:r>
            <a:r>
              <a:rPr lang="en-US" altLang="zh-CN" sz="2800" dirty="0" err="1" smtClean="0">
                <a:sym typeface="+mn-ea"/>
              </a:rPr>
              <a:t>HBaseAdmin</a:t>
            </a:r>
            <a:r>
              <a:rPr lang="zh-CN" altLang="en-US" sz="2800" dirty="0" smtClean="0">
                <a:sym typeface="+mn-ea"/>
              </a:rPr>
              <a:t>和</a:t>
            </a:r>
            <a:r>
              <a:rPr lang="en-US" altLang="zh-CN" sz="2800" dirty="0" err="1" smtClean="0">
                <a:sym typeface="+mn-ea"/>
              </a:rPr>
              <a:t>HTableDescriptor</a:t>
            </a:r>
            <a:r>
              <a:rPr lang="en-US" altLang="zh-CN" sz="2800" dirty="0" smtClean="0">
                <a:sym typeface="+mn-ea"/>
              </a:rPr>
              <a:t> </a:t>
            </a:r>
            <a:r>
              <a:rPr lang="zh-CN" altLang="en-US" sz="2800" dirty="0" smtClean="0">
                <a:sym typeface="+mn-ea"/>
              </a:rPr>
              <a:t>这两个重要的类提供</a:t>
            </a:r>
            <a:r>
              <a:rPr lang="en-US" altLang="zh-CN" sz="2800" dirty="0" smtClean="0">
                <a:sym typeface="+mn-ea"/>
              </a:rPr>
              <a:t>DDL</a:t>
            </a:r>
            <a:r>
              <a:rPr lang="zh-CN" altLang="en-US" sz="2800" dirty="0" smtClean="0">
                <a:sym typeface="+mn-ea"/>
              </a:rPr>
              <a:t>功能。</a:t>
            </a:r>
          </a:p>
          <a:p>
            <a:pPr marL="457200" indent="-457200" algn="just" defTabSz="967105">
              <a:buClr>
                <a:srgbClr val="FF0000"/>
              </a:buClr>
              <a:buFont typeface="Arial" panose="020B0604020202020204" pitchFamily="34" charset="0"/>
              <a:buChar char="•"/>
            </a:pPr>
            <a:r>
              <a:rPr lang="en-US" altLang="zh-CN" sz="2800" dirty="0" smtClean="0">
                <a:sym typeface="+mn-ea"/>
              </a:rPr>
              <a:t>Java client API: Java</a:t>
            </a:r>
            <a:r>
              <a:rPr lang="zh-CN" altLang="en-US" sz="2800" dirty="0" smtClean="0">
                <a:sym typeface="+mn-ea"/>
              </a:rPr>
              <a:t>提供了一个客户端</a:t>
            </a:r>
            <a:r>
              <a:rPr lang="en-US" altLang="zh-CN" sz="2800" dirty="0" smtClean="0">
                <a:sym typeface="+mn-ea"/>
              </a:rPr>
              <a:t>API</a:t>
            </a:r>
            <a:r>
              <a:rPr lang="zh-CN" altLang="en-US" sz="2800" dirty="0" smtClean="0">
                <a:sym typeface="+mn-ea"/>
              </a:rPr>
              <a:t>来实现</a:t>
            </a:r>
            <a:r>
              <a:rPr lang="en-US" altLang="zh-CN" sz="2800" dirty="0" smtClean="0">
                <a:sym typeface="+mn-ea"/>
              </a:rPr>
              <a:t>DML</a:t>
            </a:r>
            <a:r>
              <a:rPr lang="zh-CN" altLang="en-US" sz="2800" dirty="0" smtClean="0">
                <a:sym typeface="+mn-ea"/>
              </a:rPr>
              <a:t>功能，</a:t>
            </a:r>
            <a:r>
              <a:rPr lang="en-US" altLang="zh-CN" sz="2800" dirty="0" smtClean="0">
                <a:sym typeface="+mn-ea"/>
              </a:rPr>
              <a:t>CRUD</a:t>
            </a:r>
            <a:r>
              <a:rPr lang="zh-CN" altLang="en-US" sz="2800" dirty="0" smtClean="0">
                <a:sym typeface="+mn-ea"/>
              </a:rPr>
              <a:t>（创建检索更新删除）操作更多的是通过编程，在</a:t>
            </a:r>
            <a:r>
              <a:rPr lang="en-US" altLang="zh-CN" sz="2800" dirty="0" err="1" smtClean="0">
                <a:sym typeface="+mn-ea"/>
              </a:rPr>
              <a:t>org.apache.hadoop.hbase.client</a:t>
            </a:r>
            <a:r>
              <a:rPr lang="zh-CN" altLang="en-US" sz="2800" dirty="0" smtClean="0">
                <a:sym typeface="+mn-ea"/>
              </a:rPr>
              <a:t>包下。</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a:t>
            </a:r>
            <a:r>
              <a:rPr lang="en-US" altLang="zh-CN" sz="3200" dirty="0" smtClean="0">
                <a:solidFill>
                  <a:srgbClr val="0033CC"/>
                </a:solidFill>
                <a:latin typeface="黑体" panose="02010609060101010101" pitchFamily="49" charset="-122"/>
              </a:rPr>
              <a:t>non-Java  </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2279532"/>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sym typeface="+mn-ea"/>
              </a:rPr>
              <a:t>和</a:t>
            </a:r>
            <a:r>
              <a:rPr lang="en-US" altLang="zh-CN" sz="2800" dirty="0" smtClean="0">
                <a:sym typeface="+mn-ea"/>
              </a:rPr>
              <a:t>Java</a:t>
            </a:r>
            <a:r>
              <a:rPr lang="zh-CN" altLang="en-US" sz="2800" dirty="0" smtClean="0">
                <a:sym typeface="+mn-ea"/>
              </a:rPr>
              <a:t>虚拟机通讯的语言</a:t>
            </a:r>
            <a:r>
              <a:rPr lang="en-US" altLang="zh-CN" sz="2800" dirty="0" smtClean="0">
                <a:sym typeface="+mn-ea"/>
              </a:rPr>
              <a:t>Language talking to the JVM </a:t>
            </a:r>
          </a:p>
          <a:p>
            <a:pPr marL="457200" indent="-457200" algn="just" defTabSz="967105">
              <a:buClr>
                <a:srgbClr val="FF0000"/>
              </a:buClr>
              <a:buFont typeface="Arial" panose="020B0604020202020204" pitchFamily="34" charset="0"/>
              <a:buChar char="•"/>
            </a:pPr>
            <a:r>
              <a:rPr lang="zh-CN" altLang="en-US" sz="2800" dirty="0" smtClean="0">
                <a:sym typeface="+mn-ea"/>
              </a:rPr>
              <a:t>特定的协议的语言</a:t>
            </a:r>
            <a:r>
              <a:rPr lang="en-US" altLang="zh-CN" sz="2800" dirty="0" smtClean="0">
                <a:sym typeface="+mn-ea"/>
              </a:rPr>
              <a:t>Language with a custom protocol </a:t>
            </a:r>
          </a:p>
          <a:p>
            <a:pPr marL="457200" indent="-457200" algn="just" defTabSz="967105">
              <a:buClr>
                <a:srgbClr val="FF0000"/>
              </a:buClr>
              <a:buFont typeface="Arial" panose="020B0604020202020204" pitchFamily="34" charset="0"/>
              <a:buChar char="•"/>
            </a:pPr>
            <a:r>
              <a:rPr lang="en-US" altLang="zh-CN" sz="2800" dirty="0" smtClean="0">
                <a:sym typeface="+mn-ea"/>
              </a:rPr>
              <a:t>HBASE</a:t>
            </a:r>
            <a:r>
              <a:rPr lang="zh-CN" altLang="en-US" sz="2800" dirty="0" smtClean="0">
                <a:sym typeface="+mn-ea"/>
              </a:rPr>
              <a:t>的一些约定语言</a:t>
            </a:r>
            <a:r>
              <a:rPr lang="en-US" altLang="zh-CN" sz="2800" dirty="0" smtClean="0">
                <a:sym typeface="+mn-ea"/>
              </a:rPr>
              <a:t>Thrift gateway specification for </a:t>
            </a:r>
            <a:r>
              <a:rPr lang="en-US" altLang="zh-CN" sz="2800" dirty="0" err="1" smtClean="0">
                <a:sym typeface="+mn-ea"/>
              </a:rPr>
              <a:t>Hbase</a:t>
            </a:r>
            <a:endParaRPr lang="en-US" altLang="zh-CN" sz="2800" dirty="0" smtClean="0">
              <a:sym typeface="+mn-ea"/>
            </a:endParaRPr>
          </a:p>
          <a:p>
            <a:pPr marL="457200" indent="-457200" algn="just" defTabSz="967105">
              <a:buClr>
                <a:srgbClr val="FF0000"/>
              </a:buClr>
              <a:buFont typeface="Arial" panose="020B0604020202020204" pitchFamily="34" charset="0"/>
              <a:buChar char="•"/>
            </a:pPr>
            <a:r>
              <a:rPr lang="en-US" altLang="zh-CN" sz="2800" dirty="0" err="1" smtClean="0">
                <a:sym typeface="+mn-ea"/>
              </a:rPr>
              <a:t>Hbase</a:t>
            </a:r>
            <a:r>
              <a:rPr lang="zh-CN" altLang="en-US" sz="2800" dirty="0" smtClean="0">
                <a:sym typeface="+mn-ea"/>
              </a:rPr>
              <a:t>的</a:t>
            </a:r>
            <a:r>
              <a:rPr lang="en-US" altLang="zh-CN" sz="2800" dirty="0" smtClean="0">
                <a:sym typeface="+mn-ea"/>
              </a:rPr>
              <a:t> Map/Reduce</a:t>
            </a:r>
          </a:p>
          <a:p>
            <a:pPr marL="457200" indent="-457200" algn="just" defTabSz="967105">
              <a:buClr>
                <a:srgbClr val="FF0000"/>
              </a:buClr>
              <a:buFont typeface="Arial" panose="020B0604020202020204" pitchFamily="34" charset="0"/>
              <a:buChar char="•"/>
            </a:pPr>
            <a:r>
              <a:rPr lang="en-US" altLang="zh-CN" sz="2800" dirty="0" err="1" smtClean="0">
                <a:sym typeface="+mn-ea"/>
              </a:rPr>
              <a:t>Hadoop</a:t>
            </a:r>
            <a:r>
              <a:rPr lang="zh-CN" altLang="en-US" sz="2800" dirty="0" smtClean="0">
                <a:sym typeface="+mn-ea"/>
              </a:rPr>
              <a:t>环境下的数据库和数据处理软件接口语言</a:t>
            </a:r>
            <a:r>
              <a:rPr lang="en-US" altLang="zh-CN" sz="2800" dirty="0" smtClean="0">
                <a:sym typeface="+mn-ea"/>
              </a:rPr>
              <a:t>Hive/Pig </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六、</a:t>
            </a:r>
            <a:r>
              <a:rPr lang="en-US" altLang="zh-CN" sz="3200" dirty="0" smtClean="0">
                <a:solidFill>
                  <a:srgbClr val="0033CC"/>
                </a:solidFill>
                <a:latin typeface="黑体" panose="02010609060101010101" pitchFamily="49" charset="-122"/>
              </a:rPr>
              <a:t>HBASE</a:t>
            </a:r>
            <a:r>
              <a:rPr lang="zh-CN" altLang="en-US" sz="3200" dirty="0" smtClean="0">
                <a:solidFill>
                  <a:srgbClr val="0033CC"/>
                </a:solidFill>
                <a:latin typeface="黑体" panose="02010609060101010101" pitchFamily="49" charset="-122"/>
              </a:rPr>
              <a:t>的应用场景</a:t>
            </a:r>
            <a:endParaRPr lang="zh-CN" altLang="en-US" sz="3200" dirty="0">
              <a:solidFill>
                <a:srgbClr val="0033CC"/>
              </a:solidFill>
              <a:latin typeface="黑体" panose="02010609060101010101" pitchFamily="49" charset="-122"/>
            </a:endParaRPr>
          </a:p>
        </p:txBody>
      </p:sp>
      <p:sp>
        <p:nvSpPr>
          <p:cNvPr id="6150" name="Rectangle 6"/>
          <p:cNvSpPr/>
          <p:nvPr/>
        </p:nvSpPr>
        <p:spPr>
          <a:xfrm>
            <a:off x="523875" y="1341438"/>
            <a:ext cx="11664950" cy="3572193"/>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对象存储</a:t>
            </a:r>
          </a:p>
          <a:p>
            <a:pPr marL="457200" indent="-457200" algn="just" defTabSz="967105">
              <a:buClr>
                <a:srgbClr val="FF0000"/>
              </a:buClr>
              <a:buFont typeface="Arial" panose="020B0604020202020204" pitchFamily="34" charset="0"/>
              <a:buChar char="•"/>
            </a:pPr>
            <a:r>
              <a:rPr lang="zh-CN" altLang="en-US" sz="2800" dirty="0" smtClean="0"/>
              <a:t>时序数据</a:t>
            </a:r>
          </a:p>
          <a:p>
            <a:pPr marL="457200" indent="-457200" algn="just" defTabSz="967105">
              <a:buClr>
                <a:srgbClr val="FF0000"/>
              </a:buClr>
              <a:buFont typeface="Arial" panose="020B0604020202020204" pitchFamily="34" charset="0"/>
              <a:buChar char="•"/>
            </a:pPr>
            <a:r>
              <a:rPr lang="zh-CN" altLang="en-US" sz="2800" dirty="0" smtClean="0"/>
              <a:t>推荐画像</a:t>
            </a:r>
          </a:p>
          <a:p>
            <a:pPr marL="457200" indent="-457200" algn="just" defTabSz="967105">
              <a:buClr>
                <a:srgbClr val="FF0000"/>
              </a:buClr>
              <a:buFont typeface="Arial" panose="020B0604020202020204" pitchFamily="34" charset="0"/>
              <a:buChar char="•"/>
            </a:pPr>
            <a:r>
              <a:rPr lang="zh-CN" altLang="en-US" sz="2800" dirty="0" smtClean="0"/>
              <a:t>时空数据</a:t>
            </a:r>
          </a:p>
          <a:p>
            <a:pPr marL="457200" indent="-457200" algn="just" defTabSz="967105">
              <a:buClr>
                <a:srgbClr val="FF0000"/>
              </a:buClr>
              <a:buFont typeface="Arial" panose="020B0604020202020204" pitchFamily="34" charset="0"/>
              <a:buChar char="•"/>
            </a:pPr>
            <a:r>
              <a:rPr lang="en-US" altLang="zh-CN" sz="2800" dirty="0" err="1" smtClean="0"/>
              <a:t>CubeDB</a:t>
            </a:r>
            <a:r>
              <a:rPr lang="en-US" altLang="zh-CN" sz="2800" dirty="0" smtClean="0"/>
              <a:t> OLAP</a:t>
            </a:r>
          </a:p>
          <a:p>
            <a:pPr marL="457200" indent="-457200" algn="just" defTabSz="967105">
              <a:buClr>
                <a:srgbClr val="FF0000"/>
              </a:buClr>
              <a:buFont typeface="Arial" panose="020B0604020202020204" pitchFamily="34" charset="0"/>
              <a:buChar char="•"/>
            </a:pPr>
            <a:r>
              <a:rPr lang="zh-CN" altLang="en-US" sz="2800" dirty="0" smtClean="0"/>
              <a:t>消息</a:t>
            </a:r>
            <a:r>
              <a:rPr lang="en-US" altLang="zh-CN" sz="2800" dirty="0" smtClean="0"/>
              <a:t>/</a:t>
            </a:r>
            <a:r>
              <a:rPr lang="zh-CN" altLang="en-US" sz="2800" dirty="0" smtClean="0"/>
              <a:t>订单</a:t>
            </a:r>
          </a:p>
          <a:p>
            <a:pPr marL="457200" indent="-457200" algn="just" defTabSz="967105">
              <a:buClr>
                <a:srgbClr val="FF0000"/>
              </a:buClr>
              <a:buFont typeface="Arial" panose="020B0604020202020204" pitchFamily="34" charset="0"/>
              <a:buChar char="•"/>
            </a:pPr>
            <a:r>
              <a:rPr lang="en-US" altLang="zh-CN" sz="2800" dirty="0" smtClean="0"/>
              <a:t>Feeds</a:t>
            </a:r>
            <a:r>
              <a:rPr lang="zh-CN" altLang="en-US" sz="2800" dirty="0" smtClean="0"/>
              <a:t>流</a:t>
            </a:r>
          </a:p>
          <a:p>
            <a:pPr marL="457200" indent="-457200" algn="just" defTabSz="967105">
              <a:buClr>
                <a:srgbClr val="FF0000"/>
              </a:buClr>
              <a:buFont typeface="Arial" panose="020B0604020202020204" pitchFamily="34" charset="0"/>
              <a:buChar char="•"/>
            </a:pPr>
            <a:r>
              <a:rPr lang="en-US" altLang="zh-CN" sz="2800" dirty="0" err="1" smtClean="0"/>
              <a:t>NewSQL</a:t>
            </a:r>
            <a:endParaRPr lang="en-US" altLang="zh-CN" sz="2800" dirty="0" smtClean="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课堂讨论</a:t>
            </a:r>
          </a:p>
        </p:txBody>
      </p:sp>
      <p:sp>
        <p:nvSpPr>
          <p:cNvPr id="6150" name="Rectangle 6"/>
          <p:cNvSpPr/>
          <p:nvPr/>
        </p:nvSpPr>
        <p:spPr>
          <a:xfrm>
            <a:off x="523875" y="1341438"/>
            <a:ext cx="11664950" cy="2277110"/>
          </a:xfrm>
          <a:prstGeom prst="rect">
            <a:avLst/>
          </a:prstGeom>
          <a:noFill/>
          <a:ln w="9525">
            <a:noFill/>
          </a:ln>
        </p:spPr>
        <p:txBody>
          <a:bodyPr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1．HBase 的表结构是什么？</a:t>
            </a:r>
          </a:p>
          <a:p>
            <a:pPr marL="457200" indent="-457200" algn="just" defTabSz="967105">
              <a:buClr>
                <a:srgbClr val="FF0000"/>
              </a:buClr>
              <a:buFont typeface="Arial" panose="020B0604020202020204" pitchFamily="34" charset="0"/>
              <a:buChar char="•"/>
            </a:pPr>
            <a:r>
              <a:rPr lang="zh-CN" altLang="en-US" sz="2800" dirty="0" smtClean="0"/>
              <a:t>2．HBase 的物理存储架构是什么？</a:t>
            </a:r>
          </a:p>
          <a:p>
            <a:pPr marL="457200" indent="-457200" algn="just" defTabSz="967105">
              <a:buClr>
                <a:srgbClr val="FF0000"/>
              </a:buClr>
              <a:buFont typeface="Arial" panose="020B0604020202020204" pitchFamily="34" charset="0"/>
              <a:buChar char="•"/>
            </a:pPr>
            <a:r>
              <a:rPr lang="zh-CN" altLang="en-US" sz="2800" dirty="0" smtClean="0"/>
              <a:t>3．数据从内存单元 Flush 到磁盘的触发条件是什么？Region 分裂的时机是什么？</a:t>
            </a:r>
          </a:p>
          <a:p>
            <a:pPr marL="457200" indent="-457200" algn="just" defTabSz="967105">
              <a:buClr>
                <a:srgbClr val="FF0000"/>
              </a:buClr>
              <a:buFont typeface="Arial" panose="020B0604020202020204" pitchFamily="34" charset="0"/>
              <a:buChar char="•"/>
            </a:pPr>
            <a:r>
              <a:rPr lang="en-US" altLang="zh-CN" sz="2800" dirty="0" smtClean="0"/>
              <a:t>4</a:t>
            </a:r>
            <a:r>
              <a:rPr lang="zh-CN" altLang="en-US" sz="2800" dirty="0" smtClean="0"/>
              <a:t>．HBase 的应用场景有哪些？</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3" cy="83487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lvl="0" algn="ctr" latinLnBrk="1">
              <a:defRPr/>
            </a:pPr>
            <a:r>
              <a:rPr kumimoji="0" lang="en-US" altLang="zh-CN" sz="5000" b="0"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7.3  </a:t>
            </a:r>
            <a:r>
              <a:rPr lang="zh-CN" altLang="en-US" sz="5000" dirty="0" smtClea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键值对数据库</a:t>
            </a:r>
            <a:endParaRPr kumimoji="0" lang="zh-CN" altLang="en-US" sz="50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1052196"/>
            <a:ext cx="11055773" cy="5730875"/>
          </a:xfrm>
        </p:spPr>
        <p:txBody>
          <a:bodyPr/>
          <a:lstStyle/>
          <a:p>
            <a:pPr marL="0" indent="0" algn="just">
              <a:buNone/>
            </a:pPr>
            <a:r>
              <a:rPr lang="zh-CN" altLang="en-US" sz="2400" dirty="0" smtClean="0">
                <a:solidFill>
                  <a:schemeClr val="accent4">
                    <a:lumMod val="50000"/>
                  </a:schemeClr>
                </a:solidFill>
                <a:latin typeface="+mj-lt"/>
                <a:ea typeface="仿宋" charset="0"/>
              </a:rPr>
              <a:t>1、High performance - 对数据库高并发读写的需求</a:t>
            </a:r>
          </a:p>
          <a:p>
            <a:pPr marL="0" indent="0" algn="just">
              <a:buNone/>
            </a:pPr>
            <a:endParaRPr lang="zh-CN" altLang="en-US" sz="2400" dirty="0" smtClean="0">
              <a:solidFill>
                <a:schemeClr val="accent4">
                  <a:lumMod val="50000"/>
                </a:schemeClr>
              </a:solidFill>
              <a:latin typeface="+mj-lt"/>
              <a:ea typeface="仿宋" charset="0"/>
            </a:endParaRPr>
          </a:p>
          <a:p>
            <a:pPr marL="0" indent="0" algn="just">
              <a:buNone/>
            </a:pPr>
            <a:r>
              <a:rPr lang="zh-CN" altLang="en-US" sz="2400" dirty="0" smtClean="0">
                <a:solidFill>
                  <a:schemeClr val="accent4">
                    <a:lumMod val="50000"/>
                  </a:schemeClr>
                </a:solidFill>
                <a:latin typeface="+mj-lt"/>
                <a:ea typeface="仿宋" charset="0"/>
              </a:rPr>
              <a:t>web2.0网站要根据用户个性化信息来实时生成动态页面和提供动态信息，所以基本上无法使用动态页面静态化技术，因此数据库并发负载非常高，往往要达到每秒上万次读写请求。关系数据库应付上万次SQL查询还勉强顶得住，但是应付上万次SQL写数据请求，硬盘IO就已经无法承受了。其实对于普通的BBS网站，往往也存在对高并发写请求的需求。</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zh-CN" altLang="en-US" sz="3200" dirty="0">
                <a:solidFill>
                  <a:srgbClr val="0033CC"/>
                </a:solidFill>
                <a:latin typeface="黑体" panose="02010609060101010101" pitchFamily="49" charset="-122"/>
              </a:rPr>
              <a:t>一</a:t>
            </a:r>
            <a:r>
              <a:rPr lang="zh-CN" altLang="en-US" sz="3200" dirty="0" smtClean="0">
                <a:solidFill>
                  <a:srgbClr val="0033CC"/>
                </a:solidFill>
                <a:latin typeface="黑体" panose="02010609060101010101" pitchFamily="49" charset="-122"/>
              </a:rPr>
              <a:t>、</a:t>
            </a:r>
            <a:r>
              <a:rPr lang="zh-CN" altLang="en-US" sz="3200" dirty="0" smtClean="0">
                <a:solidFill>
                  <a:srgbClr val="0033CC"/>
                </a:solidFill>
              </a:rPr>
              <a:t>键值数据库的基本概念</a:t>
            </a:r>
          </a:p>
        </p:txBody>
      </p:sp>
      <p:sp>
        <p:nvSpPr>
          <p:cNvPr id="6150" name="Rectangle 6"/>
          <p:cNvSpPr/>
          <p:nvPr/>
        </p:nvSpPr>
        <p:spPr>
          <a:xfrm>
            <a:off x="523875" y="1341438"/>
            <a:ext cx="11287165" cy="3572193"/>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KV</a:t>
            </a:r>
            <a:r>
              <a:rPr lang="zh-CN" altLang="en-US" sz="2800" dirty="0" smtClean="0"/>
              <a:t>：</a:t>
            </a:r>
            <a:r>
              <a:rPr lang="en-US" altLang="zh-CN" sz="2800" dirty="0" smtClean="0"/>
              <a:t>Key-Value</a:t>
            </a:r>
            <a:r>
              <a:rPr lang="zh-CN" altLang="en-US" sz="2800" dirty="0" smtClean="0"/>
              <a:t>（键值）存储模型是</a:t>
            </a:r>
            <a:r>
              <a:rPr lang="en-US" altLang="zh-CN" sz="2800" dirty="0" err="1" smtClean="0"/>
              <a:t>Nosql</a:t>
            </a:r>
            <a:r>
              <a:rPr lang="zh-CN" altLang="en-US" sz="2800" dirty="0" smtClean="0"/>
              <a:t>中最基本的数据存储模型，　</a:t>
            </a:r>
            <a:r>
              <a:rPr lang="en-US" altLang="zh-CN" sz="2800" dirty="0" smtClean="0"/>
              <a:t>KV</a:t>
            </a:r>
            <a:r>
              <a:rPr lang="zh-CN" altLang="en-US" sz="2800" dirty="0" smtClean="0"/>
              <a:t>类似于哈希表，在键和值之间建立映射关系，键值模型极大的简化了关系数据模型，具有高效灵活的特点。</a:t>
            </a: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zh-CN" altLang="en-US" sz="2800" dirty="0" smtClean="0"/>
              <a:t>键值数据库一致性表现在针对单个键的操作包括“获取”、“设置”、或者“删除”</a:t>
            </a:r>
            <a:r>
              <a:rPr lang="en-US" altLang="zh-CN" sz="2800" dirty="0" smtClean="0"/>
              <a:t>, </a:t>
            </a:r>
            <a:r>
              <a:rPr lang="zh-CN" altLang="en-US" sz="2800" dirty="0" smtClean="0"/>
              <a:t>保证“一致性”</a:t>
            </a:r>
            <a:r>
              <a:rPr lang="en-US" altLang="zh-CN" sz="2800" dirty="0" smtClean="0"/>
              <a:t>, </a:t>
            </a:r>
            <a:r>
              <a:rPr lang="zh-CN" altLang="en-US" sz="2800" dirty="0" smtClean="0"/>
              <a:t>也可以用“最终一致性模型”实现一致性</a:t>
            </a:r>
          </a:p>
          <a:p>
            <a:pPr marL="457200" indent="-457200" algn="just" defTabSz="967105">
              <a:buClr>
                <a:srgbClr val="FF0000"/>
              </a:buClr>
              <a:buFont typeface="Arial" panose="020B0604020202020204" pitchFamily="34" charset="0"/>
              <a:buChar char="•"/>
            </a:pP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rPr>
              <a:t>键值数据库的类型</a:t>
            </a:r>
          </a:p>
        </p:txBody>
      </p:sp>
      <p:sp>
        <p:nvSpPr>
          <p:cNvPr id="6150" name="Rectangle 6"/>
          <p:cNvSpPr/>
          <p:nvPr/>
        </p:nvSpPr>
        <p:spPr>
          <a:xfrm>
            <a:off x="523875" y="1341438"/>
            <a:ext cx="11287165"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根据数据的保存方式， 可分为临时性、永久性和两者兼有三类。 </a:t>
            </a:r>
          </a:p>
          <a:p>
            <a:pPr marL="457200" indent="-457200" algn="just" defTabSz="967105">
              <a:buClr>
                <a:srgbClr val="FF0000"/>
              </a:buClr>
              <a:buFont typeface="Arial" panose="020B0604020202020204" pitchFamily="34" charset="0"/>
              <a:buChar char="•"/>
            </a:pPr>
            <a:r>
              <a:rPr lang="zh-CN" altLang="en-US" sz="2800" dirty="0" smtClean="0"/>
              <a:t>临时性键值存储是在内存中保存数据， 可进行非常快速的保存和读取处理，数据可能丢失</a:t>
            </a:r>
          </a:p>
          <a:p>
            <a:pPr marL="457200" indent="-457200" algn="just" defTabSz="967105">
              <a:buClr>
                <a:srgbClr val="FF0000"/>
              </a:buClr>
              <a:buFont typeface="Arial" panose="020B0604020202020204" pitchFamily="34" charset="0"/>
              <a:buChar char="•"/>
            </a:pPr>
            <a:r>
              <a:rPr lang="zh-CN" altLang="en-US" sz="2800" dirty="0" smtClean="0"/>
              <a:t>永久性键值存储是在硬盘上保存数据； </a:t>
            </a:r>
          </a:p>
          <a:p>
            <a:pPr marL="457200" indent="-457200" algn="just" defTabSz="967105">
              <a:buClr>
                <a:srgbClr val="FF0000"/>
              </a:buClr>
              <a:buFont typeface="Arial" panose="020B0604020202020204" pitchFamily="34" charset="0"/>
              <a:buChar char="•"/>
            </a:pPr>
            <a:r>
              <a:rPr lang="zh-CN" altLang="en-US" sz="2800" dirty="0" smtClean="0"/>
              <a:t>两者兼有的键值存储可以同时在内存和硬盘上保存数据， 进行非常快的保存和读取处理， 并且保存在硬盘上的数据不会消失， 即使消失也可以恢复</a:t>
            </a:r>
            <a:r>
              <a:rPr lang="en-US" altLang="zh-CN" sz="2800" dirty="0" smtClean="0"/>
              <a:t>---</a:t>
            </a:r>
            <a:r>
              <a:rPr lang="en-US" altLang="zh-CN" sz="2800" dirty="0" err="1" smtClean="0"/>
              <a:t>Redis</a:t>
            </a:r>
            <a:r>
              <a:rPr lang="zh-CN" altLang="en-US" sz="2800" dirty="0" smtClean="0"/>
              <a:t>。</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二、</a:t>
            </a:r>
            <a:r>
              <a:rPr lang="zh-CN" altLang="en-US" sz="3200" dirty="0" smtClean="0">
                <a:solidFill>
                  <a:srgbClr val="0033CC"/>
                </a:solidFill>
                <a:latin typeface="+mn-ea"/>
                <a:ea typeface="+mn-ea"/>
              </a:rPr>
              <a:t>键值数据库的数据模型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smtClean="0"/>
              <a:t>1 </a:t>
            </a:r>
            <a:r>
              <a:rPr lang="zh-CN" altLang="en-US" sz="2800" dirty="0" smtClean="0"/>
              <a:t>数据结构：键值模型（</a:t>
            </a:r>
            <a:r>
              <a:rPr lang="en-US" altLang="zh-CN" sz="2800" dirty="0" smtClean="0"/>
              <a:t>Key-Value</a:t>
            </a:r>
            <a:r>
              <a:rPr lang="zh-CN" altLang="en-US" sz="2800" dirty="0" smtClean="0"/>
              <a:t>模型），每行记录由主键和值两个部分组成，值可以是各种类型的数据 </a:t>
            </a: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2 </a:t>
            </a:r>
            <a:r>
              <a:rPr lang="zh-CN" altLang="en-US" sz="2800" dirty="0" smtClean="0"/>
              <a:t>数据操作： </a:t>
            </a:r>
            <a:r>
              <a:rPr lang="en-US" altLang="zh-CN" sz="2800" dirty="0" smtClean="0"/>
              <a:t>Get( key )</a:t>
            </a:r>
            <a:r>
              <a:rPr lang="zh-CN" altLang="en-US" sz="2800" dirty="0" smtClean="0"/>
              <a:t>、</a:t>
            </a:r>
            <a:r>
              <a:rPr lang="en-US" altLang="zh-CN" sz="2800" dirty="0" smtClean="0"/>
              <a:t>Set( key, value )</a:t>
            </a:r>
            <a:r>
              <a:rPr lang="zh-CN" altLang="en-US" sz="2800" dirty="0" smtClean="0"/>
              <a:t>、</a:t>
            </a:r>
            <a:r>
              <a:rPr lang="en-US" altLang="zh-CN" sz="2800" dirty="0" smtClean="0"/>
              <a:t>Delete( key )</a:t>
            </a:r>
            <a:r>
              <a:rPr lang="zh-CN" altLang="en-US" sz="2800" dirty="0" smtClean="0"/>
              <a:t>等</a:t>
            </a:r>
            <a:endParaRPr lang="en-US" altLang="zh-CN" sz="2800" dirty="0" smtClean="0"/>
          </a:p>
          <a:p>
            <a:pPr marL="457200" indent="-457200" algn="just" defTabSz="967105">
              <a:buClr>
                <a:srgbClr val="FF0000"/>
              </a:buClr>
              <a:buFont typeface="Arial" panose="020B0604020202020204" pitchFamily="34" charset="0"/>
              <a:buChar char="•"/>
            </a:pPr>
            <a:endParaRPr lang="zh-CN" altLang="en-US" sz="2800" dirty="0" smtClean="0"/>
          </a:p>
          <a:p>
            <a:pPr marL="457200" indent="-457200" algn="just" defTabSz="967105">
              <a:buClr>
                <a:srgbClr val="FF0000"/>
              </a:buClr>
              <a:buFont typeface="Arial" panose="020B0604020202020204" pitchFamily="34" charset="0"/>
              <a:buChar char="•"/>
            </a:pPr>
            <a:r>
              <a:rPr lang="en-US" altLang="zh-CN" sz="2800" dirty="0" smtClean="0"/>
              <a:t>3 </a:t>
            </a:r>
            <a:r>
              <a:rPr lang="zh-CN" altLang="en-US" sz="2800" dirty="0" smtClean="0"/>
              <a:t>数据完整性： 针对单个键的操作才区别“一致性”。</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lang="en-US" altLang="zh-CN" sz="3200" dirty="0" smtClean="0">
                <a:latin typeface="隶书" panose="02010509060101010101" pitchFamily="49" charset="-122"/>
                <a:ea typeface="隶书" panose="02010509060101010101" pitchFamily="49" charset="-122"/>
              </a:rPr>
              <a:t> </a:t>
            </a:r>
            <a:r>
              <a:rPr lang="en-US" altLang="zh-CN" sz="3200" dirty="0" err="1" smtClean="0">
                <a:solidFill>
                  <a:srgbClr val="0033CC"/>
                </a:solidFill>
              </a:rPr>
              <a:t>Redis</a:t>
            </a:r>
            <a:r>
              <a:rPr lang="zh-CN" altLang="en-US" sz="3200" dirty="0" smtClean="0">
                <a:solidFill>
                  <a:srgbClr val="0033CC"/>
                </a:solidFill>
              </a:rPr>
              <a:t>数据库</a:t>
            </a:r>
          </a:p>
        </p:txBody>
      </p:sp>
      <p:sp>
        <p:nvSpPr>
          <p:cNvPr id="5" name="Rectangle 6"/>
          <p:cNvSpPr/>
          <p:nvPr/>
        </p:nvSpPr>
        <p:spPr>
          <a:xfrm>
            <a:off x="523875" y="1341438"/>
            <a:ext cx="11215727" cy="4864855"/>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en-US" altLang="zh-CN" sz="2800" dirty="0" smtClean="0"/>
              <a:t> </a:t>
            </a:r>
            <a:r>
              <a:rPr lang="zh-CN" altLang="en-US" sz="2800" dirty="0" smtClean="0"/>
              <a:t>是</a:t>
            </a:r>
            <a:r>
              <a:rPr lang="en-US" altLang="zh-CN" sz="2800" dirty="0" smtClean="0"/>
              <a:t>Remote Dictionary Server</a:t>
            </a:r>
            <a:r>
              <a:rPr lang="zh-CN" altLang="en-US" sz="2800" dirty="0" smtClean="0"/>
              <a:t>的缩写，开源的</a:t>
            </a:r>
            <a:r>
              <a:rPr lang="en-US" altLang="zh-CN" sz="2800" dirty="0" smtClean="0"/>
              <a:t>KV</a:t>
            </a:r>
            <a:r>
              <a:rPr lang="zh-CN" altLang="en-US" sz="2800" dirty="0" smtClean="0"/>
              <a:t>数据库。</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是</a:t>
            </a:r>
            <a:r>
              <a:rPr lang="en-US" altLang="zh-CN" sz="2800" dirty="0" smtClean="0"/>
              <a:t>KV</a:t>
            </a:r>
            <a:r>
              <a:rPr lang="zh-CN" altLang="en-US" sz="2800" dirty="0" smtClean="0"/>
              <a:t>类型的内存数据库</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通过</a:t>
            </a:r>
            <a:r>
              <a:rPr lang="en-US" altLang="zh-CN" sz="2800" dirty="0" smtClean="0"/>
              <a:t>Key-Value</a:t>
            </a:r>
            <a:r>
              <a:rPr lang="zh-CN" altLang="en-US" sz="2800" dirty="0" smtClean="0"/>
              <a:t>的单值不同类型来区分</a:t>
            </a:r>
            <a:r>
              <a:rPr lang="en-US" altLang="zh-CN" sz="2800" dirty="0" smtClean="0"/>
              <a:t>, </a:t>
            </a:r>
            <a:r>
              <a:rPr lang="zh-CN" altLang="en-US" sz="2800" dirty="0" smtClean="0"/>
              <a:t>支持的数据类型：字符串类型（</a:t>
            </a:r>
            <a:r>
              <a:rPr lang="en-US" altLang="zh-CN" sz="2800" dirty="0" smtClean="0"/>
              <a:t>String</a:t>
            </a:r>
            <a:r>
              <a:rPr lang="zh-CN" altLang="en-US" sz="2800" dirty="0" smtClean="0"/>
              <a:t>）、哈希表类型（</a:t>
            </a:r>
            <a:r>
              <a:rPr lang="en-US" altLang="zh-CN" sz="2800" dirty="0" smtClean="0"/>
              <a:t>Hash</a:t>
            </a:r>
            <a:r>
              <a:rPr lang="zh-CN" altLang="en-US" sz="2800" dirty="0" smtClean="0"/>
              <a:t>）、链表类型（</a:t>
            </a:r>
            <a:r>
              <a:rPr lang="en-US" altLang="zh-CN" sz="2800" dirty="0" smtClean="0"/>
              <a:t>List</a:t>
            </a:r>
            <a:r>
              <a:rPr lang="zh-CN" altLang="en-US" sz="2800" dirty="0" smtClean="0"/>
              <a:t>）、集合类型</a:t>
            </a:r>
            <a:r>
              <a:rPr lang="en-US" altLang="zh-CN" sz="2800" dirty="0" smtClean="0"/>
              <a:t>(Set)</a:t>
            </a:r>
            <a:r>
              <a:rPr lang="zh-CN" altLang="en-US" sz="2800" dirty="0" smtClean="0"/>
              <a:t>、有序集合类型（</a:t>
            </a:r>
            <a:r>
              <a:rPr lang="en-US" altLang="zh-CN" sz="2800" dirty="0" smtClean="0"/>
              <a:t>ordered set</a:t>
            </a:r>
            <a:r>
              <a:rPr lang="zh-CN" altLang="en-US" sz="2800" dirty="0" smtClean="0"/>
              <a:t>， </a:t>
            </a:r>
            <a:r>
              <a:rPr lang="en-US" altLang="zh-CN" sz="2800" dirty="0" err="1" smtClean="0"/>
              <a:t>zset</a:t>
            </a:r>
            <a:r>
              <a:rPr lang="zh-CN" altLang="en-US" sz="2800" dirty="0" smtClean="0"/>
              <a:t>）。</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的缺点是数据库容量受到物理内存的限制。</a:t>
            </a:r>
            <a:endParaRPr lang="en-US" altLang="zh-CN" sz="2800" dirty="0" smtClean="0"/>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可保存多种数据结构，单个值的最大限制是</a:t>
            </a:r>
            <a:r>
              <a:rPr lang="en-US" altLang="zh-CN" sz="2800" dirty="0" smtClean="0"/>
              <a:t>1GB</a:t>
            </a:r>
            <a:r>
              <a:rPr lang="zh-CN" altLang="en-US" sz="2800" dirty="0" smtClean="0"/>
              <a:t>。</a:t>
            </a:r>
          </a:p>
          <a:p>
            <a:pPr marL="457200" indent="-457200" algn="just" defTabSz="967105">
              <a:buClr>
                <a:srgbClr val="FF0000"/>
              </a:buClr>
              <a:buFont typeface="Arial" panose="020B0604020202020204" pitchFamily="34" charset="0"/>
              <a:buChar char="•"/>
            </a:pPr>
            <a:r>
              <a:rPr lang="zh-CN" altLang="en-US" sz="2800" dirty="0" smtClean="0"/>
              <a:t>用</a:t>
            </a:r>
            <a:r>
              <a:rPr lang="en-US" altLang="zh-CN" sz="2800" dirty="0" smtClean="0"/>
              <a:t>List</a:t>
            </a:r>
            <a:r>
              <a:rPr lang="zh-CN" altLang="en-US" sz="2800" dirty="0" smtClean="0"/>
              <a:t>来做</a:t>
            </a:r>
            <a:r>
              <a:rPr lang="en-US" altLang="zh-CN" sz="2800" dirty="0" smtClean="0"/>
              <a:t>FIFO</a:t>
            </a:r>
            <a:r>
              <a:rPr lang="zh-CN" altLang="en-US" sz="2800" dirty="0" smtClean="0"/>
              <a:t>双向链表可实现轻量级的高性 能消息队列服务，</a:t>
            </a:r>
          </a:p>
          <a:p>
            <a:pPr marL="457200" indent="-457200" algn="just" defTabSz="967105">
              <a:buClr>
                <a:srgbClr val="FF0000"/>
              </a:buClr>
              <a:buFont typeface="Arial" panose="020B0604020202020204" pitchFamily="34" charset="0"/>
              <a:buChar char="•"/>
            </a:pPr>
            <a:r>
              <a:rPr lang="zh-CN" altLang="en-US" sz="2800" dirty="0" smtClean="0"/>
              <a:t>用</a:t>
            </a:r>
            <a:r>
              <a:rPr lang="en-US" altLang="zh-CN" sz="2800" dirty="0" smtClean="0"/>
              <a:t>Set</a:t>
            </a:r>
            <a:r>
              <a:rPr lang="zh-CN" altLang="en-US" sz="2800" dirty="0" smtClean="0"/>
              <a:t>可做高性能的</a:t>
            </a:r>
            <a:r>
              <a:rPr lang="en-US" altLang="zh-CN" sz="2800" dirty="0" smtClean="0"/>
              <a:t>tag</a:t>
            </a:r>
            <a:r>
              <a:rPr lang="zh-CN" altLang="en-US" sz="2800" dirty="0" smtClean="0"/>
              <a:t>系统等，</a:t>
            </a:r>
          </a:p>
          <a:p>
            <a:pPr marL="457200" indent="-457200" algn="just" defTabSz="967105">
              <a:buClr>
                <a:srgbClr val="FF0000"/>
              </a:buClr>
              <a:buFont typeface="Arial" panose="020B0604020202020204" pitchFamily="34" charset="0"/>
              <a:buChar char="•"/>
            </a:pPr>
            <a:r>
              <a:rPr lang="zh-CN" altLang="en-US" sz="2800" dirty="0" smtClean="0"/>
              <a:t>对存入的</a:t>
            </a:r>
            <a:r>
              <a:rPr lang="en-US" altLang="zh-CN" sz="2800" dirty="0" smtClean="0"/>
              <a:t>KV</a:t>
            </a:r>
            <a:r>
              <a:rPr lang="zh-CN" altLang="en-US" sz="2800" dirty="0" smtClean="0"/>
              <a:t>设置</a:t>
            </a:r>
            <a:r>
              <a:rPr lang="en-US" altLang="zh-CN" sz="2800" dirty="0" smtClean="0"/>
              <a:t>expire</a:t>
            </a:r>
            <a:r>
              <a:rPr lang="zh-CN" altLang="en-US" sz="2800" dirty="0" smtClean="0"/>
              <a:t>时间，通过异步的方式将数据写入磁盘，具有快速和数据持久化的特征。</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三、</a:t>
            </a:r>
            <a:r>
              <a:rPr lang="zh-CN" altLang="en-US" sz="3200" dirty="0" smtClean="0">
                <a:solidFill>
                  <a:srgbClr val="0033CC"/>
                </a:solidFill>
                <a:latin typeface="+mn-ea"/>
                <a:ea typeface="+mn-ea"/>
              </a:rPr>
              <a:t>Redis数据库</a:t>
            </a:r>
            <a:r>
              <a:rPr lang="en-US" altLang="zh-CN" sz="3200" dirty="0" smtClean="0">
                <a:solidFill>
                  <a:srgbClr val="0033CC"/>
                </a:solidFill>
                <a:latin typeface="+mn-ea"/>
                <a:ea typeface="+mn-ea"/>
              </a:rPr>
              <a:t>--</a:t>
            </a:r>
            <a:r>
              <a:rPr lang="zh-CN" altLang="en-US" sz="3200" dirty="0" smtClean="0">
                <a:solidFill>
                  <a:srgbClr val="0033CC"/>
                </a:solidFill>
                <a:latin typeface="+mn-ea"/>
                <a:ea typeface="+mn-ea"/>
              </a:rPr>
              <a:t>特点</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将键值存储在主存中，快速读写。 </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支持主从复制。数据读在</a:t>
            </a:r>
            <a:r>
              <a:rPr lang="en-US" altLang="zh-CN" sz="2800" dirty="0" smtClean="0"/>
              <a:t>slave</a:t>
            </a:r>
            <a:r>
              <a:rPr lang="zh-CN" altLang="en-US" sz="2800" dirty="0" smtClean="0"/>
              <a:t>完成，数据写入在 </a:t>
            </a:r>
            <a:r>
              <a:rPr lang="en-US" altLang="zh-CN" sz="2800" dirty="0" smtClean="0"/>
              <a:t>master </a:t>
            </a:r>
            <a:r>
              <a:rPr lang="zh-CN" altLang="en-US" sz="2800" dirty="0" smtClean="0"/>
              <a:t>完成。</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使用</a:t>
            </a:r>
            <a:r>
              <a:rPr lang="en-US" altLang="zh-CN" sz="2800" dirty="0" smtClean="0"/>
              <a:t>RAM</a:t>
            </a:r>
            <a:r>
              <a:rPr lang="zh-CN" altLang="en-US" sz="2800" dirty="0" smtClean="0"/>
              <a:t>作为内存式存储，用虚拟内存来保存数据。</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支持创建发布和订阅通道</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将内存中的数据定期保存到文件系统中</a:t>
            </a:r>
            <a:r>
              <a:rPr lang="en-US" altLang="zh-CN" sz="2800" dirty="0" smtClean="0"/>
              <a:t>,</a:t>
            </a:r>
            <a:r>
              <a:rPr lang="zh-CN" altLang="en-US" sz="2800" dirty="0" smtClean="0"/>
              <a:t>用于故障恢复。</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有丰富的</a:t>
            </a:r>
            <a:r>
              <a:rPr lang="en-US" altLang="zh-CN" sz="2800" dirty="0" smtClean="0"/>
              <a:t>SDK</a:t>
            </a:r>
            <a:r>
              <a:rPr lang="zh-CN" altLang="en-US" sz="2800" dirty="0" smtClean="0"/>
              <a:t>支持。所有 </a:t>
            </a:r>
            <a:r>
              <a:rPr lang="en-US" altLang="zh-CN" sz="2800" dirty="0" err="1" smtClean="0"/>
              <a:t>Redis</a:t>
            </a:r>
            <a:r>
              <a:rPr lang="en-US" altLang="zh-CN" sz="2800" dirty="0" smtClean="0"/>
              <a:t> </a:t>
            </a:r>
            <a:r>
              <a:rPr lang="zh-CN" altLang="en-US" sz="2800" dirty="0" smtClean="0"/>
              <a:t>的操作都是原子</a:t>
            </a: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44463" y="333375"/>
            <a:ext cx="6661150" cy="61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四、</a:t>
            </a:r>
            <a:r>
              <a:rPr kumimoji="0" lang="en-US" altLang="zh-CN" sz="3200" b="0" i="0" u="none" strike="noStrike" kern="1200" cap="none" spc="0" normalizeH="0" baseline="0" noProof="0" dirty="0" err="1" smtClean="0">
                <a:ln>
                  <a:noFill/>
                </a:ln>
                <a:solidFill>
                  <a:srgbClr val="0033CC"/>
                </a:solidFill>
                <a:effectLst/>
                <a:uLnTx/>
                <a:uFillTx/>
                <a:latin typeface="+mn-ea"/>
                <a:ea typeface="+mn-ea"/>
                <a:cs typeface="+mn-cs"/>
              </a:rPr>
              <a:t>Redis</a:t>
            </a:r>
            <a:r>
              <a:rPr kumimoji="0" lang="zh-CN" altLang="en-US" sz="3200" b="0" i="0" u="none" strike="noStrike" kern="1200" cap="none" spc="0" normalizeH="0" baseline="0" noProof="0" dirty="0" smtClean="0">
                <a:ln>
                  <a:noFill/>
                </a:ln>
                <a:solidFill>
                  <a:srgbClr val="0033CC"/>
                </a:solidFill>
                <a:effectLst/>
                <a:uLnTx/>
                <a:uFillTx/>
                <a:latin typeface="+mn-ea"/>
                <a:ea typeface="+mn-ea"/>
                <a:cs typeface="+mn-cs"/>
              </a:rPr>
              <a:t>的</a:t>
            </a:r>
            <a:r>
              <a:rPr lang="zh-CN" altLang="en-US" sz="3200" dirty="0" smtClean="0">
                <a:solidFill>
                  <a:srgbClr val="0033CC"/>
                </a:solidFill>
                <a:latin typeface="+mn-ea"/>
                <a:ea typeface="+mn-ea"/>
              </a:rPr>
              <a:t>数据类型</a:t>
            </a:r>
            <a:endParaRPr kumimoji="0" lang="zh-CN" altLang="en-US" sz="3200" b="0" i="0" u="none" strike="noStrike" kern="1200" cap="none" spc="0" normalizeH="0" baseline="0" noProof="0" dirty="0" smtClean="0">
              <a:ln>
                <a:noFill/>
              </a:ln>
              <a:solidFill>
                <a:srgbClr val="0033CC"/>
              </a:solidFill>
              <a:effectLst/>
              <a:uLnTx/>
              <a:uFillTx/>
              <a:latin typeface="+mn-ea"/>
              <a:ea typeface="+mn-ea"/>
              <a:cs typeface="+mn-cs"/>
            </a:endParaRPr>
          </a:p>
        </p:txBody>
      </p:sp>
      <p:sp>
        <p:nvSpPr>
          <p:cNvPr id="5" name="Rectangle 6"/>
          <p:cNvSpPr/>
          <p:nvPr/>
        </p:nvSpPr>
        <p:spPr>
          <a:xfrm>
            <a:off x="523875" y="1341438"/>
            <a:ext cx="11215727" cy="3572193"/>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的每个数据库中的所有数据都是</a:t>
            </a:r>
            <a:r>
              <a:rPr lang="en-US" altLang="zh-CN" sz="2800" dirty="0" smtClean="0"/>
              <a:t>Key-Value</a:t>
            </a:r>
            <a:r>
              <a:rPr lang="zh-CN" altLang="en-US" sz="2800" dirty="0" smtClean="0"/>
              <a:t>对，底层的都是二进制字节数组的格式存放。客户端取的时候需要自己来转换。 </a:t>
            </a:r>
          </a:p>
          <a:p>
            <a:pPr marL="457200" indent="-457200" algn="just" defTabSz="967105">
              <a:buClr>
                <a:srgbClr val="FF0000"/>
              </a:buClr>
              <a:buFont typeface="Arial" panose="020B0604020202020204" pitchFamily="34" charset="0"/>
              <a:buChar char="•"/>
            </a:pPr>
            <a:r>
              <a:rPr lang="en-US" altLang="zh-CN" sz="2800" dirty="0" err="1" smtClean="0"/>
              <a:t>Redis</a:t>
            </a:r>
            <a:r>
              <a:rPr lang="en-US" altLang="zh-CN" sz="2800" dirty="0" smtClean="0"/>
              <a:t> </a:t>
            </a:r>
            <a:r>
              <a:rPr lang="zh-CN" altLang="en-US" sz="2800" dirty="0" smtClean="0"/>
              <a:t>键值是二进制安全的，用任何二进制序列作为</a:t>
            </a:r>
            <a:r>
              <a:rPr lang="en-US" altLang="zh-CN" sz="2800" dirty="0" smtClean="0"/>
              <a:t>key</a:t>
            </a:r>
            <a:r>
              <a:rPr lang="zh-CN" altLang="en-US" sz="2800" dirty="0" smtClean="0"/>
              <a:t>值。空字符串也是有效</a:t>
            </a:r>
            <a:r>
              <a:rPr lang="en-US" altLang="zh-CN" sz="2800" dirty="0" smtClean="0"/>
              <a:t>key</a:t>
            </a:r>
            <a:r>
              <a:rPr lang="zh-CN" altLang="en-US" sz="2800" dirty="0" smtClean="0"/>
              <a:t>值；</a:t>
            </a:r>
          </a:p>
          <a:p>
            <a:pPr marL="457200" indent="-457200" algn="just" defTabSz="967105">
              <a:buClr>
                <a:srgbClr val="FF0000"/>
              </a:buClr>
              <a:buFont typeface="Arial" panose="020B0604020202020204" pitchFamily="34" charset="0"/>
              <a:buChar char="•"/>
            </a:pPr>
            <a:r>
              <a:rPr lang="en-US" altLang="zh-CN" sz="2800" dirty="0" smtClean="0"/>
              <a:t>key</a:t>
            </a:r>
            <a:r>
              <a:rPr lang="zh-CN" altLang="en-US" sz="2800" dirty="0" smtClean="0"/>
              <a:t>取值太长导致查找键值的计算成本高、太短可读性较差。</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支持</a:t>
            </a:r>
            <a:r>
              <a:rPr lang="en-US" altLang="zh-CN" sz="2800" dirty="0" smtClean="0"/>
              <a:t>Value</a:t>
            </a:r>
            <a:r>
              <a:rPr lang="zh-CN" altLang="en-US" sz="2800" dirty="0" smtClean="0"/>
              <a:t>类型：</a:t>
            </a:r>
            <a:r>
              <a:rPr lang="zh-CN" altLang="en-US" sz="2800" dirty="0" smtClean="0">
                <a:solidFill>
                  <a:srgbClr val="FF3300"/>
                </a:solidFill>
              </a:rPr>
              <a:t>字符串类型（</a:t>
            </a:r>
            <a:r>
              <a:rPr lang="en-US" altLang="zh-CN" sz="2800" dirty="0" smtClean="0">
                <a:solidFill>
                  <a:srgbClr val="FF3300"/>
                </a:solidFill>
              </a:rPr>
              <a:t>String</a:t>
            </a:r>
            <a:r>
              <a:rPr lang="zh-CN" altLang="en-US" sz="2800" dirty="0" smtClean="0">
                <a:solidFill>
                  <a:srgbClr val="FF3300"/>
                </a:solidFill>
              </a:rPr>
              <a:t>）、哈希表类型（</a:t>
            </a:r>
            <a:r>
              <a:rPr lang="en-US" altLang="zh-CN" sz="2800" dirty="0" smtClean="0">
                <a:solidFill>
                  <a:srgbClr val="FF3300"/>
                </a:solidFill>
              </a:rPr>
              <a:t>Hash</a:t>
            </a:r>
            <a:r>
              <a:rPr lang="zh-CN" altLang="en-US" sz="2800" dirty="0" smtClean="0">
                <a:solidFill>
                  <a:srgbClr val="FF3300"/>
                </a:solidFill>
              </a:rPr>
              <a:t>）、链表类型（</a:t>
            </a:r>
            <a:r>
              <a:rPr lang="en-US" altLang="zh-CN" sz="2800" dirty="0" smtClean="0">
                <a:solidFill>
                  <a:srgbClr val="FF3300"/>
                </a:solidFill>
              </a:rPr>
              <a:t>List</a:t>
            </a:r>
            <a:r>
              <a:rPr lang="zh-CN" altLang="en-US" sz="2800" dirty="0" smtClean="0">
                <a:solidFill>
                  <a:srgbClr val="FF3300"/>
                </a:solidFill>
              </a:rPr>
              <a:t>）、集合类型</a:t>
            </a:r>
            <a:r>
              <a:rPr lang="en-US" altLang="zh-CN" sz="2800" dirty="0" smtClean="0">
                <a:solidFill>
                  <a:srgbClr val="FF3300"/>
                </a:solidFill>
              </a:rPr>
              <a:t>(Set)</a:t>
            </a:r>
            <a:r>
              <a:rPr lang="zh-CN" altLang="en-US" sz="2800" dirty="0" smtClean="0">
                <a:solidFill>
                  <a:srgbClr val="FF3300"/>
                </a:solidFill>
              </a:rPr>
              <a:t>、有序集合类型（</a:t>
            </a:r>
            <a:r>
              <a:rPr lang="en-US" altLang="zh-CN" sz="2800" dirty="0" smtClean="0">
                <a:solidFill>
                  <a:srgbClr val="FF3300"/>
                </a:solidFill>
              </a:rPr>
              <a:t>order set</a:t>
            </a:r>
            <a:r>
              <a:rPr lang="zh-CN" altLang="en-US" sz="2800" dirty="0" smtClean="0">
                <a:solidFill>
                  <a:srgbClr val="FF3300"/>
                </a:solidFill>
              </a:rPr>
              <a:t>）</a:t>
            </a:r>
            <a:endParaRPr lang="zh-CN" altLang="en-US" sz="2800" dirty="0">
              <a:solidFill>
                <a:srgbClr val="FF33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1. </a:t>
            </a:r>
            <a:r>
              <a:rPr lang="zh-CN" altLang="en-US" sz="2800" dirty="0" smtClean="0">
                <a:solidFill>
                  <a:srgbClr val="0033CC"/>
                </a:solidFill>
                <a:latin typeface="黑体" panose="02010609060101010101" pitchFamily="49" charset="-122"/>
              </a:rPr>
              <a:t>字符串</a:t>
            </a:r>
            <a:r>
              <a:rPr lang="en-US" altLang="zh-CN" sz="2800" dirty="0" smtClean="0">
                <a:solidFill>
                  <a:srgbClr val="0033CC"/>
                </a:solidFill>
                <a:latin typeface="黑体" panose="02010609060101010101" pitchFamily="49" charset="-122"/>
              </a:rPr>
              <a:t>--string</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3141306"/>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err="1" smtClean="0"/>
              <a:t>redis</a:t>
            </a:r>
            <a:r>
              <a:rPr lang="zh-CN" altLang="en-US" sz="2800" dirty="0" smtClean="0"/>
              <a:t>最基本的类型，</a:t>
            </a:r>
            <a:r>
              <a:rPr lang="en-US" altLang="zh-CN" sz="2800" dirty="0" smtClean="0"/>
              <a:t>string</a:t>
            </a:r>
            <a:r>
              <a:rPr lang="zh-CN" altLang="en-US" sz="2800" dirty="0" smtClean="0"/>
              <a:t>类型是二进制安全的，</a:t>
            </a:r>
            <a:r>
              <a:rPr lang="en-US" altLang="zh-CN" sz="2800" dirty="0" smtClean="0"/>
              <a:t>string</a:t>
            </a:r>
            <a:r>
              <a:rPr lang="zh-CN" altLang="en-US" sz="2800" dirty="0" smtClean="0"/>
              <a:t>可以包含任何数据。</a:t>
            </a:r>
          </a:p>
          <a:p>
            <a:pPr marL="457200" indent="-457200" defTabSz="967105">
              <a:buClr>
                <a:srgbClr val="FF0000"/>
              </a:buClr>
              <a:buFont typeface="Arial" panose="020B0604020202020204" pitchFamily="34" charset="0"/>
              <a:buChar char="•"/>
            </a:pPr>
            <a:r>
              <a:rPr lang="en-US" altLang="zh-CN" sz="2800" dirty="0" smtClean="0"/>
              <a:t>String</a:t>
            </a:r>
            <a:r>
              <a:rPr lang="zh-CN" altLang="en-US" sz="2800" dirty="0" smtClean="0"/>
              <a:t>是最常用的一种数据类型，可应用于普通的</a:t>
            </a:r>
            <a:r>
              <a:rPr lang="en-US" altLang="zh-CN" sz="2800" dirty="0" smtClean="0"/>
              <a:t>key/ value </a:t>
            </a:r>
            <a:r>
              <a:rPr lang="zh-CN" altLang="en-US" sz="2800" dirty="0" smtClean="0"/>
              <a:t>存储，具有定时持久化、操作日志及 </a:t>
            </a:r>
            <a:r>
              <a:rPr lang="en-US" altLang="zh-CN" sz="2800" dirty="0" smtClean="0"/>
              <a:t>Replication</a:t>
            </a:r>
            <a:r>
              <a:rPr lang="zh-CN" altLang="en-US" sz="2800" dirty="0" smtClean="0"/>
              <a:t>等功能。</a:t>
            </a:r>
          </a:p>
          <a:p>
            <a:pPr marL="457200" indent="-457200" defTabSz="967105">
              <a:buClr>
                <a:srgbClr val="FF0000"/>
              </a:buClr>
              <a:buFont typeface="Arial" panose="020B0604020202020204" pitchFamily="34" charset="0"/>
              <a:buChar char="•"/>
            </a:pPr>
            <a:r>
              <a:rPr lang="zh-CN" altLang="en-US" sz="2800" dirty="0" smtClean="0"/>
              <a:t>字符串操作包括</a:t>
            </a:r>
            <a:r>
              <a:rPr lang="en-US" altLang="zh-CN" sz="2800" dirty="0" smtClean="0"/>
              <a:t>set</a:t>
            </a:r>
            <a:r>
              <a:rPr lang="zh-CN" altLang="en-US" sz="2800" dirty="0" smtClean="0"/>
              <a:t>、</a:t>
            </a:r>
            <a:r>
              <a:rPr lang="en-US" altLang="zh-CN" sz="2800" dirty="0" smtClean="0"/>
              <a:t>get</a:t>
            </a:r>
            <a:r>
              <a:rPr lang="zh-CN" altLang="en-US" sz="2800" dirty="0" smtClean="0"/>
              <a:t>、</a:t>
            </a:r>
            <a:r>
              <a:rPr lang="en-US" altLang="zh-CN" sz="2800" dirty="0" err="1" smtClean="0"/>
              <a:t>decr</a:t>
            </a:r>
            <a:r>
              <a:rPr lang="zh-CN" altLang="en-US" sz="2800" dirty="0" smtClean="0"/>
              <a:t>、</a:t>
            </a:r>
            <a:r>
              <a:rPr lang="en-US" altLang="zh-CN" sz="2800" dirty="0" err="1" smtClean="0"/>
              <a:t>incr</a:t>
            </a:r>
            <a:r>
              <a:rPr lang="zh-CN" altLang="en-US" sz="2800" dirty="0" smtClean="0"/>
              <a:t>、</a:t>
            </a:r>
            <a:r>
              <a:rPr lang="en-US" altLang="zh-CN" sz="2800" dirty="0" err="1" smtClean="0"/>
              <a:t>mget</a:t>
            </a:r>
            <a:r>
              <a:rPr lang="zh-CN" altLang="en-US" sz="2800" dirty="0" smtClean="0"/>
              <a:t>等， 获取字符串长度、</a:t>
            </a:r>
            <a:r>
              <a:rPr lang="en-US" altLang="zh-CN" sz="2800" dirty="0" smtClean="0"/>
              <a:t>append</a:t>
            </a:r>
            <a:r>
              <a:rPr lang="zh-CN" altLang="en-US" sz="2800" dirty="0" smtClean="0"/>
              <a:t>、设置和获取字符串的某一段内容、设置及获取字符串的某一位（</a:t>
            </a:r>
            <a:r>
              <a:rPr lang="en-US" altLang="zh-CN" sz="2800" dirty="0" smtClean="0"/>
              <a:t>bit</a:t>
            </a:r>
            <a:r>
              <a:rPr lang="zh-CN" altLang="en-US" sz="2800" dirty="0" smtClean="0"/>
              <a:t>）、批量设置一系列字符串的内容等。</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90500" y="438150"/>
            <a:ext cx="5748338"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2. List</a:t>
            </a:r>
            <a:endParaRPr lang="zh-CN" altLang="en-US" sz="2800" dirty="0">
              <a:solidFill>
                <a:srgbClr val="0033CC"/>
              </a:solidFill>
              <a:latin typeface="黑体" panose="02010609060101010101" pitchFamily="49" charset="-122"/>
            </a:endParaRPr>
          </a:p>
        </p:txBody>
      </p:sp>
      <p:sp>
        <p:nvSpPr>
          <p:cNvPr id="13316" name="Rectangle 4"/>
          <p:cNvSpPr/>
          <p:nvPr/>
        </p:nvSpPr>
        <p:spPr>
          <a:xfrm>
            <a:off x="550863" y="1049338"/>
            <a:ext cx="11403053" cy="2369300"/>
          </a:xfrm>
          <a:prstGeom prst="rect">
            <a:avLst/>
          </a:prstGeom>
          <a:noFill/>
          <a:ln w="9525">
            <a:noFill/>
          </a:ln>
        </p:spPr>
        <p:txBody>
          <a:bodyPr wrap="square" lIns="123885" tIns="61943" rIns="123885" bIns="61943">
            <a:spAutoFit/>
          </a:bodyPr>
          <a:lstStyle/>
          <a:p>
            <a:pPr marL="457200" indent="-457200" algn="just" defTabSz="967105">
              <a:lnSpc>
                <a:spcPts val="3500"/>
              </a:lnSpc>
              <a:buClr>
                <a:srgbClr val="FF0000"/>
              </a:buClr>
              <a:buFont typeface="Arial" panose="020B0604020202020204" pitchFamily="34" charset="0"/>
              <a:buChar char="•"/>
            </a:pPr>
            <a:r>
              <a:rPr lang="en-US" altLang="zh-CN" sz="2800" dirty="0" smtClean="0"/>
              <a:t>List</a:t>
            </a:r>
            <a:r>
              <a:rPr lang="zh-CN" altLang="en-US" sz="2800" dirty="0" smtClean="0"/>
              <a:t>列表即数组是简单的字符串列表，按照插入顺序排序，</a:t>
            </a:r>
            <a:r>
              <a:rPr lang="en-US" altLang="zh-CN" sz="2800" dirty="0" err="1" smtClean="0"/>
              <a:t>lpush</a:t>
            </a:r>
            <a:r>
              <a:rPr lang="zh-CN" altLang="en-US" sz="2800" dirty="0" smtClean="0"/>
              <a:t>、</a:t>
            </a:r>
            <a:r>
              <a:rPr lang="en-US" altLang="zh-CN" sz="2800" dirty="0" err="1" smtClean="0"/>
              <a:t>rpush</a:t>
            </a:r>
            <a:r>
              <a:rPr lang="zh-CN" altLang="en-US" sz="2800" dirty="0" smtClean="0"/>
              <a:t>、</a:t>
            </a:r>
            <a:r>
              <a:rPr lang="en-US" altLang="zh-CN" sz="2800" dirty="0" err="1" smtClean="0"/>
              <a:t>lpop</a:t>
            </a:r>
            <a:r>
              <a:rPr lang="zh-CN" altLang="en-US" sz="2800" dirty="0" smtClean="0"/>
              <a:t>、</a:t>
            </a:r>
            <a:r>
              <a:rPr lang="en-US" altLang="zh-CN" sz="2800" dirty="0" err="1" smtClean="0"/>
              <a:t>rpop</a:t>
            </a:r>
            <a:r>
              <a:rPr lang="zh-CN" altLang="en-US" sz="2800" dirty="0" smtClean="0"/>
              <a:t>、</a:t>
            </a:r>
            <a:r>
              <a:rPr lang="en-US" altLang="zh-CN" sz="2800" dirty="0" err="1" smtClean="0"/>
              <a:t>lrange</a:t>
            </a:r>
            <a:r>
              <a:rPr lang="zh-CN" altLang="en-US" sz="2800" dirty="0" smtClean="0"/>
              <a:t>等。</a:t>
            </a:r>
            <a:r>
              <a:rPr lang="en-US" altLang="zh-CN" sz="2800" dirty="0" smtClean="0"/>
              <a:t>l</a:t>
            </a:r>
            <a:r>
              <a:rPr lang="zh-CN" altLang="en-US" sz="2800" dirty="0" smtClean="0"/>
              <a:t>和 </a:t>
            </a:r>
            <a:r>
              <a:rPr lang="en-US" altLang="zh-CN" sz="2800" dirty="0" smtClean="0"/>
              <a:t>r</a:t>
            </a:r>
            <a:r>
              <a:rPr lang="zh-CN" altLang="en-US" sz="2800" dirty="0" smtClean="0"/>
              <a:t>表示左和右。</a:t>
            </a:r>
          </a:p>
          <a:p>
            <a:pPr marL="457200" indent="-457200" algn="just" defTabSz="967105">
              <a:lnSpc>
                <a:spcPts val="3500"/>
              </a:lnSpc>
              <a:buClr>
                <a:srgbClr val="FF0000"/>
              </a:buClr>
              <a:buFont typeface="Arial" panose="020B0604020202020204" pitchFamily="34" charset="0"/>
              <a:buChar char="•"/>
            </a:pPr>
            <a:r>
              <a:rPr lang="zh-CN" altLang="en-US" sz="2800" dirty="0" smtClean="0"/>
              <a:t>用来实现</a:t>
            </a:r>
            <a:r>
              <a:rPr lang="en-US" altLang="zh-CN" sz="2800" dirty="0" smtClean="0"/>
              <a:t>twitter</a:t>
            </a:r>
            <a:r>
              <a:rPr lang="zh-CN" altLang="en-US" sz="2800" dirty="0" smtClean="0"/>
              <a:t>的关注列表、粉丝列表等、最新消息排行等功能。</a:t>
            </a:r>
          </a:p>
          <a:p>
            <a:pPr marL="457200" indent="-457200" algn="just" defTabSz="967105">
              <a:lnSpc>
                <a:spcPts val="3500"/>
              </a:lnSpc>
              <a:buClr>
                <a:srgbClr val="FF0000"/>
              </a:buClr>
              <a:buFont typeface="Arial" panose="020B0604020202020204" pitchFamily="34" charset="0"/>
              <a:buChar char="•"/>
            </a:pPr>
            <a:r>
              <a:rPr lang="zh-CN" altLang="en-US" sz="2800" dirty="0" smtClean="0"/>
              <a:t>实现为一个双向链表，支持反向查找和遍历，使用时要考虑部分额外的内存开销，发送缓冲队列等也都是用的这个数据结构。</a:t>
            </a:r>
            <a:endParaRPr lang="zh-CN" altLang="en-US" sz="2800" dirty="0">
              <a:latin typeface="黑体" panose="02010609060101010101" pitchFamily="49" charset="-122"/>
            </a:endParaRPr>
          </a:p>
        </p:txBody>
      </p:sp>
      <p:graphicFrame>
        <p:nvGraphicFramePr>
          <p:cNvPr id="37890" name="Object 2"/>
          <p:cNvGraphicFramePr>
            <a:graphicFrameLocks/>
          </p:cNvGraphicFramePr>
          <p:nvPr/>
        </p:nvGraphicFramePr>
        <p:xfrm>
          <a:off x="1309654" y="3643314"/>
          <a:ext cx="9715568" cy="2611438"/>
        </p:xfrm>
        <a:graphic>
          <a:graphicData uri="http://schemas.openxmlformats.org/presentationml/2006/ole">
            <p:oleObj spid="_x0000_s1025" r:id="rId4" imgW="11228571" imgH="2610214" progId="PBrush">
              <p:embed/>
            </p:oleObj>
          </a:graphicData>
        </a:graphic>
      </p:graphicFrame>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2. List</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的特征</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链表</a:t>
            </a:r>
          </a:p>
        </p:txBody>
      </p:sp>
      <p:sp>
        <p:nvSpPr>
          <p:cNvPr id="11269" name="Rectangle 5"/>
          <p:cNvSpPr/>
          <p:nvPr/>
        </p:nvSpPr>
        <p:spPr>
          <a:xfrm>
            <a:off x="695324" y="1484313"/>
            <a:ext cx="11044278" cy="5511186"/>
          </a:xfrm>
          <a:prstGeom prst="rect">
            <a:avLst/>
          </a:prstGeom>
          <a:noFill/>
          <a:ln w="9525">
            <a:noFill/>
          </a:ln>
        </p:spPr>
        <p:txBody>
          <a:bodyPr wrap="square" lIns="123885" tIns="61943" rIns="123885" bIns="61943">
            <a:spAutoFit/>
          </a:bodyPr>
          <a:lstStyle/>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双端：链表节点都有</a:t>
            </a:r>
            <a:r>
              <a:rPr lang="en-US" altLang="zh-CN" sz="2800" dirty="0" err="1" smtClean="0"/>
              <a:t>prev</a:t>
            </a:r>
            <a:r>
              <a:rPr lang="zh-CN" altLang="en-US" sz="2800" dirty="0" smtClean="0"/>
              <a:t>和</a:t>
            </a:r>
            <a:r>
              <a:rPr lang="en-US" altLang="zh-CN" sz="2800" dirty="0" smtClean="0"/>
              <a:t>next</a:t>
            </a:r>
            <a:r>
              <a:rPr lang="zh-CN" altLang="en-US" sz="2800" dirty="0" smtClean="0"/>
              <a:t>指针，获取一个节点前置和后置的算法复杂度都为</a:t>
            </a:r>
            <a:r>
              <a:rPr lang="en-US" altLang="zh-CN" sz="2800" dirty="0" smtClean="0"/>
              <a:t>O(1)</a:t>
            </a:r>
            <a:r>
              <a:rPr lang="zh-CN" altLang="en-US" sz="2800" dirty="0" smtClean="0"/>
              <a:t>。</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无环：</a:t>
            </a:r>
            <a:r>
              <a:rPr lang="en-US" altLang="zh-CN" sz="2800" dirty="0" smtClean="0"/>
              <a:t>list</a:t>
            </a:r>
            <a:r>
              <a:rPr lang="zh-CN" altLang="en-US" sz="2800" dirty="0" smtClean="0"/>
              <a:t>的第一个节点（头节点）的</a:t>
            </a:r>
            <a:r>
              <a:rPr lang="en-US" altLang="zh-CN" sz="2800" dirty="0" err="1" smtClean="0"/>
              <a:t>prev</a:t>
            </a:r>
            <a:r>
              <a:rPr lang="zh-CN" altLang="en-US" sz="2800" dirty="0" smtClean="0"/>
              <a:t>和最后一个节点（尾节点）的</a:t>
            </a:r>
            <a:r>
              <a:rPr lang="en-US" altLang="zh-CN" sz="2800" dirty="0" smtClean="0"/>
              <a:t>next</a:t>
            </a:r>
            <a:r>
              <a:rPr lang="zh-CN" altLang="en-US" sz="2800" dirty="0" smtClean="0"/>
              <a:t>都指向</a:t>
            </a:r>
            <a:r>
              <a:rPr lang="en-US" altLang="zh-CN" sz="2800" dirty="0" smtClean="0"/>
              <a:t>NULL</a:t>
            </a:r>
            <a:r>
              <a:rPr lang="zh-CN" altLang="en-US" sz="2800" dirty="0" smtClean="0"/>
              <a:t>。</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带表头指针和表尾指针：通过</a:t>
            </a:r>
            <a:r>
              <a:rPr lang="en-US" altLang="zh-CN" sz="2800" dirty="0" smtClean="0"/>
              <a:t>list</a:t>
            </a:r>
            <a:r>
              <a:rPr lang="zh-CN" altLang="en-US" sz="2800" dirty="0" smtClean="0"/>
              <a:t>的</a:t>
            </a:r>
            <a:r>
              <a:rPr lang="en-US" altLang="zh-CN" sz="2800" dirty="0" smtClean="0"/>
              <a:t>head</a:t>
            </a:r>
            <a:r>
              <a:rPr lang="zh-CN" altLang="en-US" sz="2800" dirty="0" smtClean="0"/>
              <a:t>和</a:t>
            </a:r>
            <a:r>
              <a:rPr lang="en-US" altLang="zh-CN" sz="2800" dirty="0" smtClean="0"/>
              <a:t>tail</a:t>
            </a:r>
            <a:r>
              <a:rPr lang="zh-CN" altLang="en-US" sz="2800" dirty="0" smtClean="0"/>
              <a:t>两个指针，链表的头和尾进行操作。</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带链表长度计数器：可以通过</a:t>
            </a:r>
            <a:r>
              <a:rPr lang="en-US" altLang="zh-CN" sz="2800" dirty="0" err="1" smtClean="0"/>
              <a:t>len</a:t>
            </a:r>
            <a:r>
              <a:rPr lang="zh-CN" altLang="en-US" sz="2800" dirty="0" smtClean="0"/>
              <a:t>成员来获取链表的节点的个数，复杂度</a:t>
            </a:r>
            <a:r>
              <a:rPr lang="en-US" altLang="zh-CN" sz="2800" dirty="0" smtClean="0"/>
              <a:t>O(1)</a:t>
            </a:r>
            <a:r>
              <a:rPr lang="zh-CN" altLang="en-US" sz="2800" dirty="0" smtClean="0"/>
              <a:t>。</a:t>
            </a:r>
          </a:p>
          <a:p>
            <a:pPr marL="457200" indent="-457200" defTabSz="967105" eaLnBrk="1" hangingPunct="1">
              <a:lnSpc>
                <a:spcPts val="4240"/>
              </a:lnSpc>
              <a:buClr>
                <a:srgbClr val="FF0000"/>
              </a:buClr>
              <a:buFont typeface="Arial" panose="020B0604020202020204" pitchFamily="34" charset="0"/>
              <a:buChar char="•"/>
            </a:pPr>
            <a:r>
              <a:rPr lang="zh-CN" altLang="en-US" sz="2800" dirty="0" smtClean="0"/>
              <a:t>多态：链表使用</a:t>
            </a:r>
            <a:r>
              <a:rPr lang="en-US" altLang="zh-CN" sz="2800" dirty="0" smtClean="0"/>
              <a:t>void *</a:t>
            </a:r>
            <a:r>
              <a:rPr lang="zh-CN" altLang="en-US" sz="2800" dirty="0" smtClean="0"/>
              <a:t>指针来保存</a:t>
            </a:r>
            <a:r>
              <a:rPr lang="en-US" altLang="zh-CN" sz="2800" dirty="0" smtClean="0"/>
              <a:t>value</a:t>
            </a:r>
            <a:r>
              <a:rPr lang="zh-CN" altLang="en-US" sz="2800" dirty="0" smtClean="0"/>
              <a:t>，并且可以通过</a:t>
            </a:r>
            <a:r>
              <a:rPr lang="en-US" altLang="zh-CN" sz="2800" dirty="0" smtClean="0"/>
              <a:t>dup</a:t>
            </a:r>
            <a:r>
              <a:rPr lang="zh-CN" altLang="en-US" sz="2800" dirty="0" smtClean="0"/>
              <a:t>，</a:t>
            </a:r>
            <a:r>
              <a:rPr lang="en-US" altLang="zh-CN" sz="2800" dirty="0" smtClean="0"/>
              <a:t>free</a:t>
            </a:r>
            <a:r>
              <a:rPr lang="zh-CN" altLang="en-US" sz="2800" dirty="0" smtClean="0"/>
              <a:t>，</a:t>
            </a:r>
            <a:r>
              <a:rPr lang="en-US" altLang="zh-CN" sz="2800" dirty="0" smtClean="0"/>
              <a:t>match</a:t>
            </a:r>
            <a:r>
              <a:rPr lang="zh-CN" altLang="en-US" sz="2800" dirty="0" smtClean="0"/>
              <a:t>来操控节点的</a:t>
            </a:r>
            <a:r>
              <a:rPr lang="en-US" altLang="zh-CN" sz="2800" dirty="0" smtClean="0"/>
              <a:t>value</a:t>
            </a:r>
            <a:r>
              <a:rPr lang="zh-CN" altLang="en-US" sz="2800" dirty="0" smtClean="0"/>
              <a:t>值，因此，该链表可以保存任意类型的值。</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1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a:t>
            </a:r>
            <a:r>
              <a:rPr lang="en-US" altLang="zh-CN" sz="3200" dirty="0" smtClean="0"/>
              <a:t>Hash</a:t>
            </a:r>
            <a:r>
              <a:rPr lang="zh-CN" altLang="en-US" sz="3200" dirty="0" smtClean="0"/>
              <a:t>（哈希）表</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3664206"/>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a:t>
            </a:r>
            <a:r>
              <a:rPr lang="en-US" altLang="zh-CN" sz="2800" dirty="0" smtClean="0"/>
              <a:t>Hash</a:t>
            </a:r>
            <a:r>
              <a:rPr lang="zh-CN" altLang="en-US" sz="2800" dirty="0" smtClean="0"/>
              <a:t>（哈希）是一个键值对集合，一个 </a:t>
            </a:r>
            <a:r>
              <a:rPr lang="en-US" altLang="zh-CN" sz="2800" dirty="0" smtClean="0"/>
              <a:t>string </a:t>
            </a:r>
            <a:r>
              <a:rPr lang="zh-CN" altLang="en-US" sz="2800" dirty="0" smtClean="0"/>
              <a:t>类型的 </a:t>
            </a:r>
            <a:r>
              <a:rPr lang="en-US" altLang="zh-CN" sz="2800" dirty="0" smtClean="0"/>
              <a:t>field </a:t>
            </a:r>
            <a:r>
              <a:rPr lang="zh-CN" altLang="en-US" sz="2800" dirty="0" smtClean="0"/>
              <a:t>和 </a:t>
            </a:r>
            <a:r>
              <a:rPr lang="en-US" altLang="zh-CN" sz="2800" dirty="0" smtClean="0"/>
              <a:t>value </a:t>
            </a:r>
            <a:r>
              <a:rPr lang="zh-CN" altLang="en-US" sz="2800" dirty="0" smtClean="0"/>
              <a:t>的映射表。常用命令：</a:t>
            </a:r>
            <a:r>
              <a:rPr lang="en-US" altLang="zh-CN" sz="2800" dirty="0" err="1" smtClean="0"/>
              <a:t>hget</a:t>
            </a:r>
            <a:r>
              <a:rPr lang="zh-CN" altLang="en-US" sz="2800" dirty="0" smtClean="0"/>
              <a:t>、</a:t>
            </a:r>
            <a:r>
              <a:rPr lang="en-US" altLang="zh-CN" sz="2800" dirty="0" err="1" smtClean="0"/>
              <a:t>hset</a:t>
            </a:r>
            <a:r>
              <a:rPr lang="zh-CN" altLang="en-US" sz="2800" dirty="0" smtClean="0"/>
              <a:t>、</a:t>
            </a:r>
            <a:r>
              <a:rPr lang="en-US" altLang="zh-CN" sz="2800" dirty="0" err="1" smtClean="0"/>
              <a:t>hgetall</a:t>
            </a:r>
            <a:r>
              <a:rPr lang="zh-CN" altLang="en-US" sz="2800" dirty="0" smtClean="0"/>
              <a:t>等。</a:t>
            </a:r>
          </a:p>
          <a:p>
            <a:pPr defTabSz="967105">
              <a:lnSpc>
                <a:spcPts val="3500"/>
              </a:lnSpc>
              <a:buClr>
                <a:srgbClr val="FF0000"/>
              </a:buClr>
              <a:buFont typeface="Arial" panose="020B0604020202020204" pitchFamily="34" charset="0"/>
              <a:buChar char="•"/>
            </a:pPr>
            <a:r>
              <a:rPr lang="zh-CN" altLang="en-US" sz="2800" dirty="0" smtClean="0"/>
              <a:t>实例：用户信息包含：</a:t>
            </a:r>
            <a:r>
              <a:rPr lang="en-US" altLang="zh-CN" sz="2800" dirty="0" smtClean="0"/>
              <a:t>ID</a:t>
            </a:r>
            <a:r>
              <a:rPr lang="zh-CN" altLang="en-US" sz="2800" dirty="0" smtClean="0"/>
              <a:t>为</a:t>
            </a:r>
            <a:r>
              <a:rPr lang="en-US" altLang="zh-CN" sz="2800" dirty="0" smtClean="0"/>
              <a:t>key</a:t>
            </a:r>
            <a:r>
              <a:rPr lang="zh-CN" altLang="en-US" sz="2800" dirty="0" smtClean="0"/>
              <a:t>，</a:t>
            </a:r>
            <a:r>
              <a:rPr lang="en-US" altLang="zh-CN" sz="2800" dirty="0" smtClean="0"/>
              <a:t>value</a:t>
            </a:r>
            <a:r>
              <a:rPr lang="zh-CN" altLang="en-US" sz="2800" dirty="0" smtClean="0"/>
              <a:t>包含姓名、年龄、生日、专业等信息，如果用普通的</a:t>
            </a:r>
            <a:r>
              <a:rPr lang="en-US" altLang="zh-CN" sz="2800" dirty="0" smtClean="0"/>
              <a:t>key/value</a:t>
            </a:r>
            <a:r>
              <a:rPr lang="zh-CN" altLang="en-US" sz="2800" dirty="0" smtClean="0"/>
              <a:t>结构来存储：</a:t>
            </a:r>
          </a:p>
          <a:p>
            <a:pPr defTabSz="967105">
              <a:lnSpc>
                <a:spcPts val="3500"/>
              </a:lnSpc>
              <a:buClr>
                <a:srgbClr val="FF0000"/>
              </a:buClr>
              <a:buFont typeface="Arial" panose="020B0604020202020204" pitchFamily="34" charset="0"/>
              <a:buChar char="•"/>
            </a:pPr>
            <a:r>
              <a:rPr lang="zh-CN" altLang="en-US" sz="2800" dirty="0" smtClean="0"/>
              <a:t>第一种：将用户</a:t>
            </a:r>
            <a:r>
              <a:rPr lang="en-US" altLang="zh-CN" sz="2800" dirty="0" smtClean="0"/>
              <a:t>ID</a:t>
            </a:r>
            <a:r>
              <a:rPr lang="zh-CN" altLang="en-US" sz="2800" dirty="0" smtClean="0"/>
              <a:t>作为查找</a:t>
            </a:r>
            <a:r>
              <a:rPr lang="en-US" altLang="zh-CN" sz="2800" dirty="0" smtClean="0"/>
              <a:t>key</a:t>
            </a:r>
            <a:r>
              <a:rPr lang="zh-CN" altLang="en-US" sz="2800" dirty="0" smtClean="0"/>
              <a:t>，其他信息封装成一个对象以序列化的方式存储。</a:t>
            </a:r>
          </a:p>
          <a:p>
            <a:pPr defTabSz="967105">
              <a:lnSpc>
                <a:spcPts val="3500"/>
              </a:lnSpc>
              <a:buClr>
                <a:srgbClr val="FF0000"/>
              </a:buClr>
              <a:buFont typeface="Arial" panose="020B0604020202020204" pitchFamily="34" charset="0"/>
              <a:buChar char="•"/>
            </a:pPr>
            <a:r>
              <a:rPr lang="zh-CN" altLang="en-US" sz="2800" dirty="0" smtClean="0"/>
              <a:t>第二种：把用户信息对象中所有成员都存成单个</a:t>
            </a:r>
            <a:r>
              <a:rPr lang="en-US" altLang="zh-CN" sz="2800" dirty="0" smtClean="0"/>
              <a:t>key-value</a:t>
            </a:r>
            <a:r>
              <a:rPr lang="zh-CN" altLang="en-US" sz="2800" dirty="0" smtClean="0"/>
              <a:t>对，用用户</a:t>
            </a:r>
            <a:r>
              <a:rPr lang="en-US" altLang="zh-CN" sz="2800" dirty="0" smtClean="0"/>
              <a:t>ID+</a:t>
            </a:r>
            <a:r>
              <a:rPr lang="zh-CN" altLang="en-US" sz="2800" dirty="0" smtClean="0"/>
              <a:t>对应属性的名称作为唯一标识来标示对应属性值。</a:t>
            </a:r>
            <a:endParaRPr lang="zh-CN" altLang="en-US" sz="2800" dirty="0"/>
          </a:p>
        </p:txBody>
      </p:sp>
      <p:pic>
        <p:nvPicPr>
          <p:cNvPr id="38915" name="Picture 3"/>
          <p:cNvPicPr>
            <a:picLocks noChangeAspect="1" noChangeArrowheads="1"/>
          </p:cNvPicPr>
          <p:nvPr/>
        </p:nvPicPr>
        <p:blipFill>
          <a:blip r:embed="rId3" cstate="print"/>
          <a:srcRect/>
          <a:stretch>
            <a:fillRect/>
          </a:stretch>
        </p:blipFill>
        <p:spPr bwMode="auto">
          <a:xfrm>
            <a:off x="5738810" y="5148518"/>
            <a:ext cx="6286544" cy="1709481"/>
          </a:xfrm>
          <a:prstGeom prst="rect">
            <a:avLst/>
          </a:prstGeom>
          <a:noFill/>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3147" y="836296"/>
            <a:ext cx="11055773" cy="5635625"/>
          </a:xfrm>
        </p:spPr>
        <p:txBody>
          <a:bodyPr/>
          <a:lstStyle/>
          <a:p>
            <a:pPr marL="0" indent="0" algn="just">
              <a:buNone/>
            </a:pPr>
            <a:r>
              <a:rPr lang="zh-CN" altLang="en-US" sz="2400" dirty="0" smtClean="0">
                <a:solidFill>
                  <a:schemeClr val="accent4">
                    <a:lumMod val="50000"/>
                  </a:schemeClr>
                </a:solidFill>
                <a:latin typeface="+mj-lt"/>
                <a:ea typeface="仿宋" charset="0"/>
              </a:rPr>
              <a:t>2、Huge Storage - 对海量数据的高效率存储和访问的需求</a:t>
            </a:r>
          </a:p>
          <a:p>
            <a:pPr marL="0" indent="0" algn="just">
              <a:buNone/>
            </a:pPr>
            <a:endParaRPr lang="zh-CN" altLang="en-US" sz="2400" dirty="0" smtClean="0">
              <a:solidFill>
                <a:schemeClr val="accent4">
                  <a:lumMod val="50000"/>
                </a:schemeClr>
              </a:solidFill>
              <a:latin typeface="+mj-lt"/>
              <a:ea typeface="仿宋" charset="0"/>
            </a:endParaRPr>
          </a:p>
          <a:p>
            <a:pPr marL="0" algn="just">
              <a:buNone/>
            </a:pPr>
            <a:r>
              <a:rPr lang="zh-CN" altLang="en-US" sz="2400" dirty="0" smtClean="0">
                <a:solidFill>
                  <a:schemeClr val="accent4">
                    <a:lumMod val="50000"/>
                  </a:schemeClr>
                </a:solidFill>
                <a:latin typeface="+mj-lt"/>
                <a:ea typeface="仿宋" charset="0"/>
              </a:rPr>
              <a:t>对于大型的SNS网站，每天用户产生海量的用户动态，以国外的Friendfeed为例，一个月就达到了2.5亿条用户动态，对于关系数据库来说，在一张2.5亿条记录的表里面进行SQL查询，效率是极其低下乃至不可忍受的。再例如大型web网站的用户登录系统，若没有能够支撑海量数据的高效率存储和访问需求的数据库，那又如何满足用户的需求？</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106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lvl="0" eaLnBrk="1" hangingPunct="1">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3. </a:t>
            </a:r>
            <a:r>
              <a:rPr lang="en-US" altLang="zh-CN" sz="3200" dirty="0" smtClean="0"/>
              <a:t>Hash</a:t>
            </a:r>
            <a:r>
              <a:rPr lang="zh-CN" altLang="en-US" sz="3200" dirty="0" smtClean="0"/>
              <a:t>（哈希）表</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1471618"/>
          </a:xfrm>
          <a:prstGeom prst="rect">
            <a:avLst/>
          </a:prstGeom>
          <a:noFill/>
          <a:ln w="9525">
            <a:noFill/>
          </a:ln>
        </p:spPr>
        <p:txBody>
          <a:bodyPr lIns="123885" tIns="61943" rIns="123885" bIns="61943">
            <a:spAutoFit/>
          </a:bodyPr>
          <a:lstStyle/>
          <a:p>
            <a:pPr defTabSz="967105">
              <a:lnSpc>
                <a:spcPts val="3500"/>
              </a:lnSpc>
              <a:buClr>
                <a:srgbClr val="FF0000"/>
              </a:buClr>
              <a:buFont typeface="Arial" panose="020B0604020202020204" pitchFamily="34" charset="0"/>
              <a:buChar char="•"/>
            </a:pPr>
            <a:r>
              <a:rPr lang="zh-CN" altLang="en-US" sz="2800" dirty="0">
                <a:latin typeface="黑体" panose="02010609060101010101" pitchFamily="49" charset="-122"/>
              </a:rPr>
              <a:t> </a:t>
            </a:r>
            <a:r>
              <a:rPr lang="en-US" altLang="zh-CN" sz="2800" dirty="0" err="1" smtClean="0"/>
              <a:t>Redis</a:t>
            </a:r>
            <a:r>
              <a:rPr lang="en-US" altLang="zh-CN" sz="2800" dirty="0" smtClean="0"/>
              <a:t> Hash</a:t>
            </a:r>
            <a:r>
              <a:rPr lang="zh-CN" altLang="en-US" sz="2800" dirty="0" smtClean="0"/>
              <a:t>的解决方案，内部存储的</a:t>
            </a:r>
            <a:r>
              <a:rPr lang="en-US" altLang="zh-CN" sz="2800" dirty="0" smtClean="0"/>
              <a:t>Value</a:t>
            </a:r>
            <a:r>
              <a:rPr lang="zh-CN" altLang="en-US" sz="2800" dirty="0" smtClean="0"/>
              <a:t>为一个</a:t>
            </a:r>
            <a:r>
              <a:rPr lang="en-US" altLang="zh-CN" sz="2800" dirty="0" err="1" smtClean="0"/>
              <a:t>HashMap</a:t>
            </a:r>
            <a:r>
              <a:rPr lang="zh-CN" altLang="en-US" sz="2800" dirty="0" smtClean="0"/>
              <a:t>，提供直接存取这个</a:t>
            </a:r>
            <a:r>
              <a:rPr lang="en-US" altLang="zh-CN" sz="2800" dirty="0" smtClean="0"/>
              <a:t>Map</a:t>
            </a:r>
            <a:r>
              <a:rPr lang="zh-CN" altLang="en-US" sz="2800" dirty="0" smtClean="0"/>
              <a:t>成员的接口</a:t>
            </a:r>
          </a:p>
          <a:p>
            <a:pPr defTabSz="967105">
              <a:lnSpc>
                <a:spcPts val="3500"/>
              </a:lnSpc>
              <a:buClr>
                <a:srgbClr val="FF0000"/>
              </a:buClr>
              <a:buFont typeface="Arial" panose="020B0604020202020204" pitchFamily="34" charset="0"/>
              <a:buChar char="•"/>
            </a:pPr>
            <a:endParaRPr lang="zh-CN" altLang="en-US" sz="2800" dirty="0" smtClean="0"/>
          </a:p>
        </p:txBody>
      </p:sp>
      <p:sp>
        <p:nvSpPr>
          <p:cNvPr id="5" name="文本框 99"/>
          <p:cNvSpPr txBox="1"/>
          <p:nvPr/>
        </p:nvSpPr>
        <p:spPr>
          <a:xfrm>
            <a:off x="1381092" y="2955931"/>
            <a:ext cx="10144196" cy="3108543"/>
          </a:xfrm>
          <a:prstGeom prst="rect">
            <a:avLst/>
          </a:prstGeom>
          <a:noFill/>
          <a:ln w="9525">
            <a:noFill/>
          </a:ln>
        </p:spPr>
        <p:txBody>
          <a:bodyPr wrap="square">
            <a:spAutoFit/>
          </a:bodyPr>
          <a:lstStyle/>
          <a:p>
            <a:pPr indent="270510"/>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1   Key           Hash</a:t>
            </a: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2   person         field  </a:t>
            </a:r>
            <a:r>
              <a:rPr lang="en-US" sz="2800" dirty="0" smtClean="0">
                <a:solidFill>
                  <a:schemeClr val="tx1"/>
                </a:solidFill>
                <a:effectLst>
                  <a:outerShdw blurRad="38100" dist="19050" dir="2700000" algn="tl" rotWithShape="0">
                    <a:schemeClr val="dk1">
                      <a:alpha val="40000"/>
                    </a:schemeClr>
                  </a:outerShdw>
                </a:effectLst>
                <a:latin typeface="宋体" panose="02010600030101010101" pitchFamily="2" charset="-122"/>
              </a:rPr>
              <a:t>        </a:t>
            </a:r>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value </a:t>
            </a: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3                  ID     </a:t>
            </a:r>
            <a:r>
              <a:rPr lang="en-US" sz="2800" dirty="0" smtClean="0">
                <a:solidFill>
                  <a:schemeClr val="tx1"/>
                </a:solidFill>
                <a:effectLst>
                  <a:outerShdw blurRad="38100" dist="19050" dir="2700000" algn="tl" rotWithShape="0">
                    <a:schemeClr val="dk1">
                      <a:alpha val="40000"/>
                    </a:schemeClr>
                  </a:outerShdw>
                </a:effectLst>
                <a:latin typeface="宋体" panose="02010600030101010101" pitchFamily="2" charset="-122"/>
              </a:rPr>
              <a:t>         </a:t>
            </a:r>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10086</a:t>
            </a: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4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姓名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Peter </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5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性别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male </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6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生日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2001-1-29 </a:t>
            </a:r>
            <a:endPar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endParaRPr>
          </a:p>
          <a:p>
            <a:r>
              <a:rPr lang="en-US" sz="2800" dirty="0">
                <a:solidFill>
                  <a:schemeClr val="tx1"/>
                </a:solidFill>
                <a:effectLst>
                  <a:outerShdw blurRad="38100" dist="19050" dir="2700000" algn="tl" rotWithShape="0">
                    <a:schemeClr val="dk1">
                      <a:alpha val="40000"/>
                    </a:schemeClr>
                  </a:outerShdw>
                </a:effectLst>
                <a:latin typeface="宋体" panose="02010600030101010101" pitchFamily="2" charset="-122"/>
              </a:rPr>
              <a:t> 7                  </a:t>
            </a:r>
            <a:r>
              <a:rPr lang="zh-CN" sz="2800" dirty="0">
                <a:solidFill>
                  <a:schemeClr val="tx1"/>
                </a:solidFill>
                <a:effectLst>
                  <a:outerShdw blurRad="38100" dist="19050" dir="2700000" algn="tl" rotWithShape="0">
                    <a:schemeClr val="dk1">
                      <a:alpha val="40000"/>
                    </a:schemeClr>
                  </a:outerShdw>
                </a:effectLst>
                <a:ea typeface="宋体" panose="02010600030101010101" pitchFamily="2" charset="-122"/>
              </a:rPr>
              <a:t>专业            </a:t>
            </a:r>
            <a:r>
              <a:rPr 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computer science</a:t>
            </a:r>
            <a:endParaRPr lang="en-US" altLang="en-US" sz="2800"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1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4.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集合 </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Set</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864855"/>
          </a:xfrm>
          <a:prstGeom prst="rect">
            <a:avLst/>
          </a:prstGeom>
          <a:noFill/>
          <a:ln w="9525">
            <a:noFill/>
          </a:ln>
        </p:spPr>
        <p:txBody>
          <a:bodyPr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err="1" smtClean="0">
                <a:sym typeface="+mn-ea"/>
              </a:rPr>
              <a:t>Redis</a:t>
            </a:r>
            <a:r>
              <a:rPr lang="zh-CN" altLang="en-US" sz="2800" dirty="0" smtClean="0">
                <a:sym typeface="+mn-ea"/>
              </a:rPr>
              <a:t>中的集合是</a:t>
            </a:r>
            <a:r>
              <a:rPr lang="en-US" altLang="zh-CN" sz="2800" dirty="0" smtClean="0">
                <a:sym typeface="+mn-ea"/>
              </a:rPr>
              <a:t>string</a:t>
            </a:r>
            <a:r>
              <a:rPr lang="zh-CN" altLang="en-US" sz="2800" dirty="0" smtClean="0">
                <a:sym typeface="+mn-ea"/>
              </a:rPr>
              <a:t>类型一个无序的、去重的集合， 元素是字符串类型。</a:t>
            </a:r>
          </a:p>
          <a:p>
            <a:pPr marL="457200" indent="-457200" defTabSz="967105">
              <a:buClr>
                <a:srgbClr val="FF0000"/>
              </a:buClr>
              <a:buFont typeface="Arial" panose="020B0604020202020204" pitchFamily="34" charset="0"/>
              <a:buChar char="•"/>
            </a:pPr>
            <a:r>
              <a:rPr lang="zh-CN" altLang="en-US" sz="2800" dirty="0" smtClean="0">
                <a:sym typeface="+mn-ea"/>
              </a:rPr>
              <a:t>对外提供的功能是一个列表，</a:t>
            </a:r>
            <a:r>
              <a:rPr lang="en-US" altLang="zh-CN" sz="2800" dirty="0" smtClean="0">
                <a:sym typeface="+mn-ea"/>
              </a:rPr>
              <a:t>set</a:t>
            </a:r>
            <a:r>
              <a:rPr lang="zh-CN" altLang="en-US" sz="2800" dirty="0" smtClean="0">
                <a:sym typeface="+mn-ea"/>
              </a:rPr>
              <a:t>是自动排重的，用</a:t>
            </a:r>
            <a:r>
              <a:rPr lang="en-US" altLang="zh-CN" sz="2800" dirty="0" smtClean="0">
                <a:sym typeface="+mn-ea"/>
              </a:rPr>
              <a:t>set</a:t>
            </a:r>
            <a:r>
              <a:rPr lang="zh-CN" altLang="en-US" sz="2800" dirty="0" smtClean="0">
                <a:sym typeface="+mn-ea"/>
              </a:rPr>
              <a:t>存储一个列表数据且数据不重复</a:t>
            </a:r>
          </a:p>
          <a:p>
            <a:pPr marL="457200" indent="-457200" defTabSz="967105">
              <a:buClr>
                <a:srgbClr val="FF0000"/>
              </a:buClr>
              <a:buFont typeface="Arial" panose="020B0604020202020204" pitchFamily="34" charset="0"/>
              <a:buChar char="•"/>
            </a:pPr>
            <a:r>
              <a:rPr lang="en-US" altLang="zh-CN" sz="2800" dirty="0" smtClean="0">
                <a:sym typeface="+mn-ea"/>
              </a:rPr>
              <a:t>set </a:t>
            </a:r>
            <a:r>
              <a:rPr lang="zh-CN" altLang="en-US" sz="2800" dirty="0" smtClean="0">
                <a:sym typeface="+mn-ea"/>
              </a:rPr>
              <a:t>的内部实现是一个 </a:t>
            </a:r>
            <a:r>
              <a:rPr lang="en-US" altLang="zh-CN" sz="2800" dirty="0" smtClean="0">
                <a:sym typeface="+mn-ea"/>
              </a:rPr>
              <a:t>value</a:t>
            </a:r>
            <a:r>
              <a:rPr lang="zh-CN" altLang="en-US" sz="2800" dirty="0" smtClean="0">
                <a:sym typeface="+mn-ea"/>
              </a:rPr>
              <a:t>永远为</a:t>
            </a:r>
            <a:r>
              <a:rPr lang="en-US" altLang="zh-CN" sz="2800" dirty="0" smtClean="0">
                <a:sym typeface="+mn-ea"/>
              </a:rPr>
              <a:t>null</a:t>
            </a:r>
            <a:r>
              <a:rPr lang="zh-CN" altLang="en-US" sz="2800" dirty="0" smtClean="0">
                <a:sym typeface="+mn-ea"/>
              </a:rPr>
              <a:t>的</a:t>
            </a:r>
            <a:r>
              <a:rPr lang="en-US" altLang="zh-CN" sz="2800" dirty="0" err="1" smtClean="0">
                <a:sym typeface="+mn-ea"/>
              </a:rPr>
              <a:t>HashMap</a:t>
            </a:r>
            <a:r>
              <a:rPr lang="zh-CN" altLang="en-US" sz="2800" dirty="0" smtClean="0">
                <a:sym typeface="+mn-ea"/>
              </a:rPr>
              <a:t>，通过计算</a:t>
            </a:r>
            <a:r>
              <a:rPr lang="en-US" altLang="zh-CN" sz="2800" dirty="0" smtClean="0">
                <a:sym typeface="+mn-ea"/>
              </a:rPr>
              <a:t>hash</a:t>
            </a:r>
            <a:r>
              <a:rPr lang="zh-CN" altLang="en-US" sz="2800" dirty="0" smtClean="0">
                <a:sym typeface="+mn-ea"/>
              </a:rPr>
              <a:t>的方式来快速排重的</a:t>
            </a:r>
          </a:p>
          <a:p>
            <a:pPr marL="457200" indent="-457200" defTabSz="967105">
              <a:buClr>
                <a:srgbClr val="FF0000"/>
              </a:buClr>
              <a:buFont typeface="Arial" panose="020B0604020202020204" pitchFamily="34" charset="0"/>
              <a:buChar char="•"/>
            </a:pPr>
            <a:r>
              <a:rPr lang="zh-CN" altLang="en-US" sz="2800" dirty="0" smtClean="0">
                <a:sym typeface="+mn-ea"/>
              </a:rPr>
              <a:t>存储</a:t>
            </a:r>
            <a:r>
              <a:rPr lang="en-US" altLang="zh-CN" sz="2800" dirty="0" smtClean="0">
                <a:sym typeface="+mn-ea"/>
              </a:rPr>
              <a:t>(</a:t>
            </a:r>
            <a:r>
              <a:rPr lang="en-US" altLang="zh-CN" sz="2800" dirty="0" err="1" smtClean="0">
                <a:sym typeface="+mn-ea"/>
              </a:rPr>
              <a:t>sadd</a:t>
            </a:r>
            <a:r>
              <a:rPr lang="en-US" altLang="zh-CN" sz="2800" dirty="0" smtClean="0">
                <a:sym typeface="+mn-ea"/>
              </a:rPr>
              <a:t>)</a:t>
            </a:r>
            <a:r>
              <a:rPr lang="zh-CN" altLang="en-US" sz="2800" dirty="0" smtClean="0">
                <a:sym typeface="+mn-ea"/>
              </a:rPr>
              <a:t>、删除</a:t>
            </a:r>
            <a:r>
              <a:rPr lang="en-US" altLang="zh-CN" sz="2800" dirty="0" smtClean="0">
                <a:sym typeface="+mn-ea"/>
              </a:rPr>
              <a:t>(</a:t>
            </a:r>
            <a:r>
              <a:rPr lang="en-US" altLang="zh-CN" sz="2800" dirty="0" err="1" smtClean="0">
                <a:sym typeface="+mn-ea"/>
              </a:rPr>
              <a:t>srem</a:t>
            </a:r>
            <a:r>
              <a:rPr lang="en-US" altLang="zh-CN" sz="2800" dirty="0" smtClean="0">
                <a:sym typeface="+mn-ea"/>
              </a:rPr>
              <a:t>)</a:t>
            </a:r>
            <a:r>
              <a:rPr lang="zh-CN" altLang="en-US" sz="2800" dirty="0" smtClean="0">
                <a:sym typeface="+mn-ea"/>
              </a:rPr>
              <a:t>、读取</a:t>
            </a:r>
            <a:r>
              <a:rPr lang="en-US" altLang="zh-CN" sz="2800" dirty="0" smtClean="0">
                <a:sym typeface="+mn-ea"/>
              </a:rPr>
              <a:t>(</a:t>
            </a:r>
            <a:r>
              <a:rPr lang="en-US" altLang="zh-CN" sz="2800" dirty="0" err="1" smtClean="0">
                <a:sym typeface="+mn-ea"/>
              </a:rPr>
              <a:t>smembers</a:t>
            </a:r>
            <a:r>
              <a:rPr lang="en-US" altLang="zh-CN" sz="2800" dirty="0" smtClean="0">
                <a:sym typeface="+mn-ea"/>
              </a:rPr>
              <a:t>)</a:t>
            </a:r>
            <a:r>
              <a:rPr lang="zh-CN" altLang="en-US" sz="2800" dirty="0" smtClean="0">
                <a:sym typeface="+mn-ea"/>
              </a:rPr>
              <a:t>、元素是否存在</a:t>
            </a:r>
            <a:r>
              <a:rPr lang="en-US" altLang="zh-CN" sz="2800" dirty="0" smtClean="0">
                <a:sym typeface="+mn-ea"/>
              </a:rPr>
              <a:t>(</a:t>
            </a:r>
            <a:r>
              <a:rPr lang="en-US" altLang="zh-CN" sz="2800" dirty="0" err="1" smtClean="0">
                <a:sym typeface="+mn-ea"/>
              </a:rPr>
              <a:t>sismember</a:t>
            </a:r>
            <a:r>
              <a:rPr lang="en-US" altLang="zh-CN" sz="2800" dirty="0" smtClean="0">
                <a:sym typeface="+mn-ea"/>
              </a:rPr>
              <a:t>)</a:t>
            </a:r>
            <a:r>
              <a:rPr lang="zh-CN" altLang="en-US" sz="2800" dirty="0" smtClean="0">
                <a:sym typeface="+mn-ea"/>
              </a:rPr>
              <a:t>、差集运算</a:t>
            </a:r>
            <a:r>
              <a:rPr lang="en-US" altLang="zh-CN" sz="2800" dirty="0" smtClean="0">
                <a:sym typeface="+mn-ea"/>
              </a:rPr>
              <a:t>(</a:t>
            </a:r>
            <a:r>
              <a:rPr lang="en-US" altLang="zh-CN" sz="2800" dirty="0" err="1" smtClean="0">
                <a:sym typeface="+mn-ea"/>
              </a:rPr>
              <a:t>sdiff</a:t>
            </a:r>
            <a:r>
              <a:rPr lang="en-US" altLang="zh-CN" sz="2800" dirty="0" smtClean="0">
                <a:sym typeface="+mn-ea"/>
              </a:rPr>
              <a:t>)</a:t>
            </a:r>
            <a:r>
              <a:rPr lang="zh-CN" altLang="en-US" sz="2800" dirty="0" smtClean="0">
                <a:sym typeface="+mn-ea"/>
              </a:rPr>
              <a:t>、交集运算</a:t>
            </a:r>
            <a:r>
              <a:rPr lang="en-US" altLang="zh-CN" sz="2800" dirty="0" smtClean="0">
                <a:sym typeface="+mn-ea"/>
              </a:rPr>
              <a:t>(sinter)</a:t>
            </a:r>
            <a:r>
              <a:rPr lang="zh-CN" altLang="en-US" sz="2800" dirty="0" smtClean="0">
                <a:sym typeface="+mn-ea"/>
              </a:rPr>
              <a:t>、并集运算</a:t>
            </a:r>
            <a:r>
              <a:rPr lang="en-US" altLang="zh-CN" sz="2800" dirty="0" smtClean="0">
                <a:sym typeface="+mn-ea"/>
              </a:rPr>
              <a:t>(</a:t>
            </a:r>
            <a:r>
              <a:rPr lang="en-US" altLang="zh-CN" sz="2800" dirty="0" err="1" smtClean="0">
                <a:sym typeface="+mn-ea"/>
              </a:rPr>
              <a:t>sunion</a:t>
            </a:r>
            <a:r>
              <a:rPr lang="en-US" altLang="zh-CN" sz="2800" dirty="0" smtClean="0">
                <a:sym typeface="+mn-ea"/>
              </a:rPr>
              <a:t>)</a:t>
            </a:r>
            <a:r>
              <a:rPr lang="zh-CN" altLang="en-US" sz="2800" dirty="0" smtClean="0">
                <a:sym typeface="+mn-ea"/>
              </a:rPr>
              <a:t>、获取元素数量</a:t>
            </a:r>
            <a:r>
              <a:rPr lang="en-US" altLang="zh-CN" sz="2800" dirty="0" smtClean="0">
                <a:sym typeface="+mn-ea"/>
              </a:rPr>
              <a:t>(</a:t>
            </a:r>
            <a:r>
              <a:rPr lang="en-US" altLang="zh-CN" sz="2800" dirty="0" err="1" smtClean="0">
                <a:sym typeface="+mn-ea"/>
              </a:rPr>
              <a:t>scard</a:t>
            </a:r>
            <a:r>
              <a:rPr lang="en-US" altLang="zh-CN" sz="2800" dirty="0" smtClean="0">
                <a:sym typeface="+mn-ea"/>
              </a:rPr>
              <a:t>)</a:t>
            </a:r>
            <a:r>
              <a:rPr lang="zh-CN" altLang="en-US" sz="2800" dirty="0" smtClean="0">
                <a:sym typeface="+mn-ea"/>
              </a:rPr>
              <a:t>、随机获得元素</a:t>
            </a:r>
            <a:r>
              <a:rPr lang="en-US" altLang="zh-CN" sz="2800" dirty="0" smtClean="0">
                <a:sym typeface="+mn-ea"/>
              </a:rPr>
              <a:t>(</a:t>
            </a:r>
            <a:r>
              <a:rPr lang="en-US" altLang="zh-CN" sz="2800" dirty="0" err="1" smtClean="0">
                <a:sym typeface="+mn-ea"/>
              </a:rPr>
              <a:t>srandmember</a:t>
            </a:r>
            <a:r>
              <a:rPr lang="en-US" altLang="zh-CN" sz="2800" dirty="0" smtClean="0">
                <a:sym typeface="+mn-ea"/>
              </a:rPr>
              <a:t>)</a:t>
            </a:r>
            <a:r>
              <a:rPr lang="zh-CN" altLang="en-US" sz="2800" dirty="0" smtClean="0">
                <a:sym typeface="+mn-ea"/>
              </a:rPr>
              <a:t>、存储差集</a:t>
            </a:r>
            <a:r>
              <a:rPr lang="en-US" altLang="zh-CN" sz="2800" dirty="0" smtClean="0">
                <a:sym typeface="+mn-ea"/>
              </a:rPr>
              <a:t>(</a:t>
            </a:r>
            <a:r>
              <a:rPr lang="en-US" altLang="zh-CN" sz="2800" dirty="0" err="1" smtClean="0">
                <a:sym typeface="+mn-ea"/>
              </a:rPr>
              <a:t>sdiffstore</a:t>
            </a:r>
            <a:r>
              <a:rPr lang="en-US" altLang="zh-CN" sz="2800" dirty="0" smtClean="0">
                <a:sym typeface="+mn-ea"/>
              </a:rPr>
              <a:t>)</a:t>
            </a:r>
            <a:r>
              <a:rPr lang="zh-CN" altLang="en-US" sz="2800" dirty="0" smtClean="0">
                <a:sym typeface="+mn-ea"/>
              </a:rPr>
              <a:t>、交集</a:t>
            </a:r>
            <a:r>
              <a:rPr lang="en-US" altLang="zh-CN" sz="2800" dirty="0" smtClean="0">
                <a:sym typeface="+mn-ea"/>
              </a:rPr>
              <a:t>(</a:t>
            </a:r>
            <a:r>
              <a:rPr lang="en-US" altLang="zh-CN" sz="2800" dirty="0" err="1" smtClean="0">
                <a:sym typeface="+mn-ea"/>
              </a:rPr>
              <a:t>sinterstore</a:t>
            </a:r>
            <a:r>
              <a:rPr lang="en-US" altLang="zh-CN" sz="2800" dirty="0" smtClean="0">
                <a:sym typeface="+mn-ea"/>
              </a:rPr>
              <a:t>)</a:t>
            </a:r>
            <a:r>
              <a:rPr lang="zh-CN" altLang="en-US" sz="2800" dirty="0" smtClean="0">
                <a:sym typeface="+mn-ea"/>
              </a:rPr>
              <a:t>和并集</a:t>
            </a:r>
            <a:r>
              <a:rPr lang="en-US" altLang="zh-CN" sz="2800" dirty="0" smtClean="0">
                <a:sym typeface="+mn-ea"/>
              </a:rPr>
              <a:t>(</a:t>
            </a:r>
            <a:r>
              <a:rPr lang="en-US" altLang="zh-CN" sz="2800" dirty="0" err="1" smtClean="0">
                <a:sym typeface="+mn-ea"/>
              </a:rPr>
              <a:t>sunionstore</a:t>
            </a:r>
            <a:r>
              <a:rPr lang="en-US" altLang="zh-CN" sz="2800" dirty="0" smtClean="0">
                <a:sym typeface="+mn-ea"/>
              </a:rPr>
              <a:t>)</a:t>
            </a:r>
            <a:r>
              <a:rPr lang="zh-CN" altLang="en-US" sz="2800" dirty="0" smtClean="0">
                <a:sym typeface="+mn-ea"/>
              </a:rPr>
              <a:t>等。</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342900" y="554038"/>
            <a:ext cx="5749925" cy="6021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6470">
              <a:defRPr sz="2400">
                <a:solidFill>
                  <a:schemeClr val="tx1"/>
                </a:solidFill>
                <a:latin typeface="黑体" panose="02010609060101010101" pitchFamily="49" charset="-122"/>
                <a:ea typeface="黑体" panose="02010609060101010101" pitchFamily="49" charset="-122"/>
              </a:defRPr>
            </a:lvl1pPr>
            <a:lvl2pPr marL="742950" indent="-285750" defTabSz="966470">
              <a:defRPr sz="2400">
                <a:solidFill>
                  <a:schemeClr val="tx1"/>
                </a:solidFill>
                <a:latin typeface="黑体" panose="02010609060101010101" pitchFamily="49" charset="-122"/>
                <a:ea typeface="黑体" panose="02010609060101010101" pitchFamily="49" charset="-122"/>
              </a:defRPr>
            </a:lvl2pPr>
            <a:lvl3pPr marL="1143000" indent="-228600" defTabSz="966470">
              <a:defRPr sz="2400">
                <a:solidFill>
                  <a:schemeClr val="tx1"/>
                </a:solidFill>
                <a:latin typeface="黑体" panose="02010609060101010101" pitchFamily="49" charset="-122"/>
                <a:ea typeface="黑体" panose="02010609060101010101" pitchFamily="49" charset="-122"/>
              </a:defRPr>
            </a:lvl3pPr>
            <a:lvl4pPr marL="1600200" indent="-228600" defTabSz="966470">
              <a:defRPr sz="2400">
                <a:solidFill>
                  <a:schemeClr val="tx1"/>
                </a:solidFill>
                <a:latin typeface="黑体" panose="02010609060101010101" pitchFamily="49" charset="-122"/>
                <a:ea typeface="黑体" panose="02010609060101010101" pitchFamily="49" charset="-122"/>
              </a:defRPr>
            </a:lvl4pPr>
            <a:lvl5pPr marL="2057400" indent="-228600" defTabSz="966470">
              <a:defRPr sz="2400">
                <a:solidFill>
                  <a:schemeClr val="tx1"/>
                </a:solidFill>
                <a:latin typeface="黑体" panose="02010609060101010101" pitchFamily="49" charset="-122"/>
                <a:ea typeface="黑体" panose="02010609060101010101" pitchFamily="49" charset="-122"/>
              </a:defRPr>
            </a:lvl5pPr>
            <a:lvl6pPr marL="25146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647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marL="0" marR="0" lvl="0" indent="0" algn="l" defTabSz="966470" rtl="0" eaLnBrk="1" fontAlgn="base" latinLnBrk="0" hangingPunct="1">
              <a:lnSpc>
                <a:spcPct val="100000"/>
              </a:lnSpc>
              <a:spcBef>
                <a:spcPct val="0"/>
              </a:spcBef>
              <a:spcAft>
                <a:spcPct val="0"/>
              </a:spcAft>
              <a:buClrTx/>
              <a:buSzTx/>
              <a:buFontTx/>
              <a:buNone/>
              <a:defRPr/>
            </a:pP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5. </a:t>
            </a:r>
            <a:r>
              <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有序集合</a:t>
            </a:r>
            <a:r>
              <a:rPr kumimoji="0" lang="en-US" altLang="zh-CN"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Sorted</a:t>
            </a:r>
            <a:r>
              <a:rPr kumimoji="0" lang="en-US" altLang="zh-CN" sz="3145" b="0" i="0" u="none" strike="noStrike" kern="1200" cap="none" spc="0" normalizeH="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 set/</a:t>
            </a:r>
            <a:r>
              <a:rPr kumimoji="0" lang="en-US" altLang="zh-CN" sz="3145" b="0" i="0" u="none" strike="noStrike" kern="1200" cap="none" spc="0" normalizeH="0" noProof="0" dirty="0" err="1" smtClean="0">
                <a:ln>
                  <a:noFill/>
                </a:ln>
                <a:solidFill>
                  <a:srgbClr val="0033CC"/>
                </a:solidFill>
                <a:effectLst/>
                <a:uLnTx/>
                <a:uFillTx/>
                <a:latin typeface="黑体" panose="02010609060101010101" pitchFamily="49" charset="-122"/>
                <a:ea typeface="黑体" panose="02010609060101010101" pitchFamily="49" charset="-122"/>
                <a:cs typeface="+mn-cs"/>
              </a:rPr>
              <a:t>zset</a:t>
            </a:r>
            <a:endParaRPr kumimoji="0" lang="zh-CN" altLang="en-US" sz="3145" b="0"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endParaRPr>
          </a:p>
        </p:txBody>
      </p:sp>
      <p:sp>
        <p:nvSpPr>
          <p:cNvPr id="11269" name="Rectangle 5"/>
          <p:cNvSpPr/>
          <p:nvPr/>
        </p:nvSpPr>
        <p:spPr>
          <a:xfrm>
            <a:off x="695325" y="1484313"/>
            <a:ext cx="11088688" cy="4613504"/>
          </a:xfrm>
          <a:prstGeom prst="rect">
            <a:avLst/>
          </a:prstGeom>
          <a:noFill/>
          <a:ln w="9525">
            <a:noFill/>
          </a:ln>
        </p:spPr>
        <p:txBody>
          <a:bodyPr lIns="123885" tIns="61943" rIns="123885" bIns="61943">
            <a:spAutoFit/>
          </a:bodyPr>
          <a:lstStyle/>
          <a:p>
            <a:pPr indent="457200" algn="just" defTabSz="967105">
              <a:lnSpc>
                <a:spcPts val="3500"/>
              </a:lnSpc>
              <a:buClr>
                <a:srgbClr val="FF0000"/>
              </a:buClr>
              <a:buFont typeface="Arial" panose="020B0604020202020204" pitchFamily="34" charset="0"/>
              <a:buChar char="•"/>
            </a:pPr>
            <a:r>
              <a:rPr lang="zh-CN" altLang="en-US" sz="2800" dirty="0" smtClean="0"/>
              <a:t>有序集合的操作类似</a:t>
            </a:r>
            <a:r>
              <a:rPr lang="en-US" altLang="zh-CN" sz="2800" dirty="0" smtClean="0"/>
              <a:t>Set</a:t>
            </a:r>
            <a:r>
              <a:rPr lang="zh-CN" altLang="en-US" sz="2800" dirty="0" smtClean="0"/>
              <a:t>集合，有序的、去重的、元素是字符串类型、不允许重复的成员，每一个元素都关联着一个浮点数分值（</a:t>
            </a:r>
            <a:r>
              <a:rPr lang="en-US" altLang="zh-CN" sz="2800" dirty="0" smtClean="0"/>
              <a:t>Score</a:t>
            </a:r>
            <a:r>
              <a:rPr lang="zh-CN" altLang="en-US" sz="2800" dirty="0" smtClean="0"/>
              <a:t>），按照分值从小到大的顺序排列集合中的元素。</a:t>
            </a:r>
          </a:p>
          <a:p>
            <a:pPr indent="457200" algn="just" defTabSz="967105">
              <a:lnSpc>
                <a:spcPts val="3500"/>
              </a:lnSpc>
              <a:buClr>
                <a:srgbClr val="FF0000"/>
              </a:buClr>
              <a:buFont typeface="Arial" panose="020B0604020202020204" pitchFamily="34" charset="0"/>
              <a:buChar char="•"/>
            </a:pPr>
            <a:r>
              <a:rPr lang="zh-CN" altLang="en-US" sz="2800" dirty="0" smtClean="0"/>
              <a:t>成员唯一的</a:t>
            </a:r>
            <a:r>
              <a:rPr lang="en-US" altLang="zh-CN" sz="2800" dirty="0" smtClean="0"/>
              <a:t>,</a:t>
            </a:r>
            <a:r>
              <a:rPr lang="zh-CN" altLang="en-US" sz="2800" dirty="0" smtClean="0"/>
              <a:t>但分数</a:t>
            </a:r>
            <a:r>
              <a:rPr lang="en-US" altLang="zh-CN" sz="2800" dirty="0" smtClean="0"/>
              <a:t>(score)</a:t>
            </a:r>
            <a:r>
              <a:rPr lang="zh-CN" altLang="en-US" sz="2800" dirty="0" smtClean="0"/>
              <a:t>可重复。</a:t>
            </a:r>
          </a:p>
          <a:p>
            <a:pPr indent="457200" algn="just" defTabSz="967105">
              <a:lnSpc>
                <a:spcPts val="3500"/>
              </a:lnSpc>
              <a:buClr>
                <a:srgbClr val="FF0000"/>
              </a:buClr>
              <a:buFont typeface="Arial" panose="020B0604020202020204" pitchFamily="34" charset="0"/>
              <a:buChar char="•"/>
            </a:pPr>
            <a:r>
              <a:rPr lang="zh-CN" altLang="en-US" sz="2800" dirty="0" smtClean="0"/>
              <a:t>常用命令：</a:t>
            </a:r>
            <a:r>
              <a:rPr lang="en-US" altLang="zh-CN" sz="2800" dirty="0" err="1" smtClean="0"/>
              <a:t>zadd</a:t>
            </a:r>
            <a:r>
              <a:rPr lang="zh-CN" altLang="en-US" sz="2800" dirty="0" smtClean="0"/>
              <a:t>、</a:t>
            </a:r>
            <a:r>
              <a:rPr lang="en-US" altLang="zh-CN" sz="2800" dirty="0" err="1" smtClean="0"/>
              <a:t>zrange</a:t>
            </a:r>
            <a:r>
              <a:rPr lang="zh-CN" altLang="en-US" sz="2800" dirty="0" smtClean="0"/>
              <a:t>、</a:t>
            </a:r>
            <a:r>
              <a:rPr lang="en-US" altLang="zh-CN" sz="2800" dirty="0" err="1" smtClean="0"/>
              <a:t>zrem</a:t>
            </a:r>
            <a:r>
              <a:rPr lang="zh-CN" altLang="en-US" sz="2800" dirty="0" smtClean="0"/>
              <a:t>、</a:t>
            </a:r>
            <a:r>
              <a:rPr lang="en-US" altLang="zh-CN" sz="2800" dirty="0" err="1" smtClean="0"/>
              <a:t>zcard</a:t>
            </a:r>
            <a:r>
              <a:rPr lang="zh-CN" altLang="en-US" sz="2800" dirty="0" smtClean="0"/>
              <a:t>等</a:t>
            </a:r>
            <a:endParaRPr lang="en-US" altLang="zh-CN" sz="2800" dirty="0" smtClean="0"/>
          </a:p>
          <a:p>
            <a:pPr indent="457200" algn="just" defTabSz="967105">
              <a:lnSpc>
                <a:spcPts val="3500"/>
              </a:lnSpc>
              <a:buClr>
                <a:srgbClr val="FF0000"/>
              </a:buClr>
              <a:buFont typeface="Arial" panose="020B0604020202020204" pitchFamily="34" charset="0"/>
              <a:buChar char="•"/>
            </a:pPr>
            <a:r>
              <a:rPr lang="zh-CN" altLang="en-US" sz="2800" dirty="0" smtClean="0"/>
              <a:t>通过用户额外提供一个优先级</a:t>
            </a:r>
            <a:r>
              <a:rPr lang="en-US" altLang="zh-CN" sz="2800" dirty="0" smtClean="0"/>
              <a:t>(score)</a:t>
            </a:r>
            <a:r>
              <a:rPr lang="zh-CN" altLang="en-US" sz="2800" dirty="0" smtClean="0"/>
              <a:t>的参数来为成员排序，并且是插入有序的，即自动排序。</a:t>
            </a:r>
          </a:p>
          <a:p>
            <a:pPr indent="457200" algn="just" defTabSz="967105">
              <a:lnSpc>
                <a:spcPts val="3500"/>
              </a:lnSpc>
              <a:buClr>
                <a:srgbClr val="FF0000"/>
              </a:buClr>
              <a:buFont typeface="Arial" panose="020B0604020202020204" pitchFamily="34" charset="0"/>
              <a:buChar char="•"/>
            </a:pPr>
            <a:r>
              <a:rPr lang="zh-CN" altLang="en-US" sz="2800" dirty="0" smtClean="0"/>
              <a:t>内部使用</a:t>
            </a:r>
            <a:r>
              <a:rPr lang="en-US" altLang="zh-CN" sz="2800" dirty="0" err="1" smtClean="0"/>
              <a:t>HashMap</a:t>
            </a:r>
            <a:r>
              <a:rPr lang="zh-CN" altLang="en-US" sz="2800" dirty="0" smtClean="0"/>
              <a:t>和跳跃表</a:t>
            </a:r>
            <a:r>
              <a:rPr lang="en-US" altLang="zh-CN" sz="2800" dirty="0" smtClean="0"/>
              <a:t>(</a:t>
            </a:r>
            <a:r>
              <a:rPr lang="en-US" altLang="zh-CN" sz="2800" dirty="0" err="1" smtClean="0"/>
              <a:t>SkipList</a:t>
            </a:r>
            <a:r>
              <a:rPr lang="en-US" altLang="zh-CN" sz="2800" dirty="0" smtClean="0"/>
              <a:t>)</a:t>
            </a:r>
            <a:r>
              <a:rPr lang="zh-CN" altLang="en-US" sz="2800" dirty="0" smtClean="0"/>
              <a:t>来保证数据的存储和有序</a:t>
            </a:r>
          </a:p>
          <a:p>
            <a:pPr indent="457200" algn="just" defTabSz="967105">
              <a:lnSpc>
                <a:spcPts val="3500"/>
              </a:lnSpc>
              <a:buClr>
                <a:srgbClr val="FF0000"/>
              </a:buClr>
              <a:buFont typeface="Arial" panose="020B0604020202020204" pitchFamily="34" charset="0"/>
              <a:buChar char="•"/>
            </a:pPr>
            <a:r>
              <a:rPr lang="en-US" altLang="zh-CN" sz="2800" dirty="0" err="1" smtClean="0"/>
              <a:t>HashMap</a:t>
            </a:r>
            <a:r>
              <a:rPr lang="zh-CN" altLang="en-US" sz="2800" dirty="0" smtClean="0"/>
              <a:t>里放的是成员到</a:t>
            </a:r>
            <a:r>
              <a:rPr lang="en-US" altLang="zh-CN" sz="2800" dirty="0" smtClean="0"/>
              <a:t>score</a:t>
            </a:r>
            <a:r>
              <a:rPr lang="zh-CN" altLang="en-US" sz="2800" dirty="0" smtClean="0"/>
              <a:t>的映射，</a:t>
            </a:r>
          </a:p>
          <a:p>
            <a:pPr indent="457200" algn="just" defTabSz="967105">
              <a:lnSpc>
                <a:spcPts val="3500"/>
              </a:lnSpc>
              <a:buClr>
                <a:srgbClr val="FF0000"/>
              </a:buClr>
              <a:buFont typeface="Arial" panose="020B0604020202020204" pitchFamily="34" charset="0"/>
              <a:buChar char="•"/>
            </a:pPr>
            <a:r>
              <a:rPr lang="zh-CN" altLang="en-US" sz="2800" dirty="0" smtClean="0"/>
              <a:t>跳跃表里存放的是所有的成员，排序依据是</a:t>
            </a:r>
            <a:r>
              <a:rPr lang="en-US" altLang="zh-CN" sz="2800" dirty="0" err="1" smtClean="0"/>
              <a:t>HashMap</a:t>
            </a:r>
            <a:r>
              <a:rPr lang="zh-CN" altLang="en-US" sz="2800" dirty="0" smtClean="0"/>
              <a:t>里存的</a:t>
            </a:r>
            <a:r>
              <a:rPr lang="en-US" altLang="zh-CN" sz="2800" dirty="0" smtClean="0"/>
              <a:t>score</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10646"/>
          </a:xfrm>
          <a:prstGeom prst="rect">
            <a:avLst/>
          </a:prstGeom>
          <a:noFill/>
          <a:ln w="9525">
            <a:noFill/>
          </a:ln>
        </p:spPr>
        <p:txBody>
          <a:bodyPr lIns="117060" tIns="58530" rIns="117060" bIns="58530">
            <a:spAutoFit/>
          </a:bodyPr>
          <a:lstStyle/>
          <a:p>
            <a:pPr defTabSz="967105" eaLnBrk="1" hangingPunct="1"/>
            <a:r>
              <a:rPr lang="en-US" altLang="zh-CN" sz="3200" dirty="0" err="1" smtClean="0">
                <a:solidFill>
                  <a:srgbClr val="0033CC"/>
                </a:solidFill>
                <a:latin typeface="黑体" panose="02010609060101010101" pitchFamily="49" charset="-122"/>
              </a:rPr>
              <a:t>Redis</a:t>
            </a:r>
            <a:r>
              <a:rPr lang="en-US" altLang="zh-CN" sz="3200" dirty="0" smtClean="0">
                <a:solidFill>
                  <a:srgbClr val="0033CC"/>
                </a:solidFill>
                <a:latin typeface="黑体" panose="02010609060101010101" pitchFamily="49" charset="-122"/>
              </a:rPr>
              <a:t> </a:t>
            </a:r>
            <a:r>
              <a:rPr lang="zh-CN" altLang="en-US" sz="3200" dirty="0" smtClean="0">
                <a:solidFill>
                  <a:srgbClr val="0033CC"/>
                </a:solidFill>
                <a:latin typeface="黑体" panose="02010609060101010101" pitchFamily="49" charset="-122"/>
              </a:rPr>
              <a:t>总结</a:t>
            </a:r>
            <a:endParaRPr lang="zh-CN" altLang="en-US" sz="3200" dirty="0" smtClean="0">
              <a:solidFill>
                <a:srgbClr val="0033CC"/>
              </a:solidFill>
            </a:endParaRPr>
          </a:p>
        </p:txBody>
      </p:sp>
      <p:sp>
        <p:nvSpPr>
          <p:cNvPr id="6150" name="Rectangle 6"/>
          <p:cNvSpPr/>
          <p:nvPr/>
        </p:nvSpPr>
        <p:spPr>
          <a:xfrm>
            <a:off x="523875" y="1341438"/>
            <a:ext cx="11287165" cy="2710419"/>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键值数据库  </a:t>
            </a:r>
            <a:r>
              <a:rPr lang="en-US" altLang="zh-CN" sz="2800" dirty="0" smtClean="0"/>
              <a:t>KV--</a:t>
            </a:r>
          </a:p>
          <a:p>
            <a:pPr marL="457200" indent="-457200" algn="just" defTabSz="967105">
              <a:buClr>
                <a:srgbClr val="FF0000"/>
              </a:buClr>
              <a:buFont typeface="Arial" panose="020B0604020202020204" pitchFamily="34" charset="0"/>
              <a:buChar char="•"/>
            </a:pPr>
            <a:r>
              <a:rPr lang="zh-CN" altLang="en-US" sz="2800" dirty="0" smtClean="0"/>
              <a:t>键值数据库的数据模型： 数据结构、操作、完整性</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数据库</a:t>
            </a:r>
            <a:r>
              <a:rPr lang="en-US" altLang="zh-CN" sz="2800" dirty="0" smtClean="0"/>
              <a:t>--- KV </a:t>
            </a:r>
          </a:p>
          <a:p>
            <a:pPr marL="457200" indent="-457200" algn="just" defTabSz="967105">
              <a:buClr>
                <a:srgbClr val="FF0000"/>
              </a:buClr>
              <a:buFont typeface="Arial" panose="020B0604020202020204" pitchFamily="34" charset="0"/>
              <a:buChar char="•"/>
            </a:pPr>
            <a:r>
              <a:rPr lang="en-US" altLang="zh-CN" sz="2800" dirty="0" err="1" smtClean="0"/>
              <a:t>Redis</a:t>
            </a:r>
            <a:r>
              <a:rPr lang="zh-CN" altLang="en-US" sz="2800" dirty="0" smtClean="0"/>
              <a:t>数据类型</a:t>
            </a:r>
            <a:r>
              <a:rPr lang="en-US" altLang="zh-CN" sz="2800" dirty="0" smtClean="0"/>
              <a:t>---- </a:t>
            </a:r>
            <a:r>
              <a:rPr lang="zh-CN" altLang="en-US" sz="2800" dirty="0" smtClean="0"/>
              <a:t>字符串类型（</a:t>
            </a:r>
            <a:r>
              <a:rPr lang="en-US" altLang="zh-CN" sz="2800" dirty="0" smtClean="0"/>
              <a:t>String</a:t>
            </a:r>
            <a:r>
              <a:rPr lang="zh-CN" altLang="en-US" sz="2800" dirty="0" smtClean="0"/>
              <a:t>）、哈希表类型（</a:t>
            </a:r>
            <a:r>
              <a:rPr lang="en-US" altLang="zh-CN" sz="2800" dirty="0" smtClean="0"/>
              <a:t>Hash</a:t>
            </a:r>
            <a:r>
              <a:rPr lang="zh-CN" altLang="en-US" sz="2800" dirty="0" smtClean="0"/>
              <a:t>）、链表类型（</a:t>
            </a:r>
            <a:r>
              <a:rPr lang="en-US" altLang="zh-CN" sz="2800" dirty="0" smtClean="0"/>
              <a:t>List</a:t>
            </a:r>
            <a:r>
              <a:rPr lang="zh-CN" altLang="en-US" sz="2800" dirty="0" smtClean="0"/>
              <a:t>）、集合类型</a:t>
            </a:r>
            <a:r>
              <a:rPr lang="en-US" altLang="zh-CN" sz="2800" dirty="0" smtClean="0"/>
              <a:t>(Set)</a:t>
            </a:r>
            <a:r>
              <a:rPr lang="zh-CN" altLang="en-US" sz="2800" dirty="0" smtClean="0"/>
              <a:t>、有序集合类型（</a:t>
            </a:r>
            <a:r>
              <a:rPr lang="en-US" altLang="zh-CN" sz="2800" dirty="0" smtClean="0"/>
              <a:t>order set</a:t>
            </a:r>
            <a:r>
              <a:rPr lang="zh-CN" altLang="en-US" sz="2800" dirty="0" smtClean="0"/>
              <a:t>） </a:t>
            </a:r>
            <a:r>
              <a:rPr lang="en-US" altLang="zh-CN" sz="2800" dirty="0" smtClean="0"/>
              <a:t>--- </a:t>
            </a:r>
            <a:r>
              <a:rPr lang="zh-CN" altLang="en-US" sz="2800" dirty="0" smtClean="0"/>
              <a:t>操作函数</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227013" y="512763"/>
            <a:ext cx="6661150" cy="608965"/>
          </a:xfrm>
          <a:prstGeom prst="rect">
            <a:avLst/>
          </a:prstGeom>
          <a:noFill/>
          <a:ln w="9525">
            <a:noFill/>
          </a:ln>
        </p:spPr>
        <p:txBody>
          <a:bodyPr lIns="117060" tIns="58530" rIns="117060" bIns="58530">
            <a:spAutoFit/>
          </a:bodyPr>
          <a:lstStyle/>
          <a:p>
            <a:pPr defTabSz="967105" eaLnBrk="1" hangingPunct="1"/>
            <a:r>
              <a:rPr lang="zh-CN" altLang="en-US" sz="3200" dirty="0" smtClean="0">
                <a:solidFill>
                  <a:srgbClr val="0033CC"/>
                </a:solidFill>
                <a:latin typeface="黑体" panose="02010609060101010101" pitchFamily="49" charset="-122"/>
              </a:rPr>
              <a:t>五、</a:t>
            </a:r>
            <a:r>
              <a:rPr lang="en-US" altLang="zh-CN" sz="3200" dirty="0" err="1" smtClean="0">
                <a:solidFill>
                  <a:srgbClr val="0033CC"/>
                </a:solidFill>
                <a:latin typeface="黑体" panose="02010609060101010101" pitchFamily="49" charset="-122"/>
              </a:rPr>
              <a:t>Redis</a:t>
            </a:r>
            <a:r>
              <a:rPr lang="zh-CN" altLang="en-US" sz="3200" dirty="0" smtClean="0">
                <a:solidFill>
                  <a:srgbClr val="0033CC"/>
                </a:solidFill>
                <a:latin typeface="黑体" panose="02010609060101010101" pitchFamily="49" charset="-122"/>
              </a:rPr>
              <a:t>的</a:t>
            </a:r>
            <a:r>
              <a:rPr lang="zh-CN" altLang="en-US" sz="3200" dirty="0" smtClean="0">
                <a:solidFill>
                  <a:srgbClr val="0033CC"/>
                </a:solidFill>
              </a:rPr>
              <a:t>数据库结构</a:t>
            </a:r>
          </a:p>
        </p:txBody>
      </p:sp>
      <p:sp>
        <p:nvSpPr>
          <p:cNvPr id="6150" name="Rectangle 6"/>
          <p:cNvSpPr/>
          <p:nvPr/>
        </p:nvSpPr>
        <p:spPr>
          <a:xfrm>
            <a:off x="523875" y="1341438"/>
            <a:ext cx="11287165" cy="3141306"/>
          </a:xfrm>
          <a:prstGeom prst="rect">
            <a:avLst/>
          </a:prstGeom>
          <a:noFill/>
          <a:ln w="9525">
            <a:noFill/>
          </a:ln>
        </p:spPr>
        <p:txBody>
          <a:bodyPr wrap="square" lIns="123885" tIns="61943" rIns="123885" bIns="61943">
            <a:spAutoFit/>
          </a:bodyPr>
          <a:lstStyle/>
          <a:p>
            <a:pPr marL="457200" indent="-457200" algn="just" defTabSz="967105">
              <a:buClr>
                <a:srgbClr val="FF0000"/>
              </a:buClr>
              <a:buFont typeface="Arial" panose="020B0604020202020204" pitchFamily="34" charset="0"/>
              <a:buChar char="•"/>
            </a:pPr>
            <a:r>
              <a:rPr lang="zh-CN" altLang="en-US" sz="2800" dirty="0" smtClean="0"/>
              <a:t>存储效率（</a:t>
            </a:r>
            <a:r>
              <a:rPr lang="en-US" altLang="zh-CN" sz="2800" dirty="0" smtClean="0"/>
              <a:t>memory) </a:t>
            </a:r>
            <a:r>
              <a:rPr lang="en-US" altLang="zh-CN" sz="2800" dirty="0" err="1" smtClean="0"/>
              <a:t>Redis</a:t>
            </a:r>
            <a:r>
              <a:rPr lang="zh-CN" altLang="en-US" sz="2800" dirty="0" smtClean="0"/>
              <a:t>内部维护一个</a:t>
            </a:r>
            <a:r>
              <a:rPr lang="en-US" altLang="zh-CN" sz="2800" dirty="0" smtClean="0"/>
              <a:t>db</a:t>
            </a:r>
            <a:r>
              <a:rPr lang="zh-CN" altLang="en-US" sz="2800" dirty="0" smtClean="0"/>
              <a:t>数组，每个</a:t>
            </a:r>
            <a:r>
              <a:rPr lang="en-US" altLang="zh-CN" sz="2800" dirty="0" smtClean="0"/>
              <a:t>db</a:t>
            </a:r>
            <a:r>
              <a:rPr lang="zh-CN" altLang="en-US" sz="2800" dirty="0" smtClean="0"/>
              <a:t>都是一个数据库，默认</a:t>
            </a:r>
            <a:r>
              <a:rPr lang="en-US" altLang="zh-CN" sz="2800" dirty="0" smtClean="0"/>
              <a:t>16</a:t>
            </a:r>
            <a:r>
              <a:rPr lang="zh-CN" altLang="en-US" sz="2800" dirty="0" smtClean="0"/>
              <a:t>个数据库。用</a:t>
            </a:r>
            <a:r>
              <a:rPr lang="en-US" altLang="zh-CN" sz="2800" dirty="0" smtClean="0"/>
              <a:t>select</a:t>
            </a:r>
            <a:r>
              <a:rPr lang="zh-CN" altLang="en-US" sz="2800" dirty="0" smtClean="0"/>
              <a:t>命令来切换数据库。</a:t>
            </a:r>
          </a:p>
          <a:p>
            <a:pPr marL="457200" indent="-457200" algn="just" defTabSz="967105">
              <a:buClr>
                <a:srgbClr val="FF0000"/>
              </a:buClr>
              <a:buFont typeface="Arial" panose="020B0604020202020204" pitchFamily="34" charset="0"/>
              <a:buChar char="•"/>
            </a:pPr>
            <a:r>
              <a:rPr lang="en-US" altLang="zh-CN" sz="2800" dirty="0" smtClean="0"/>
              <a:t>(efficiency</a:t>
            </a:r>
            <a:r>
              <a:rPr lang="zh-CN" altLang="en-US" sz="2800" dirty="0" smtClean="0"/>
              <a:t>）的考虑，压缩数据、减少内存碎片等问题；</a:t>
            </a:r>
          </a:p>
          <a:p>
            <a:pPr marL="457200" indent="-457200" algn="just" defTabSz="967105">
              <a:buClr>
                <a:srgbClr val="FF0000"/>
              </a:buClr>
              <a:buFont typeface="Arial" panose="020B0604020202020204" pitchFamily="34" charset="0"/>
              <a:buChar char="•"/>
            </a:pPr>
            <a:r>
              <a:rPr lang="zh-CN" altLang="en-US" sz="2800" dirty="0" smtClean="0"/>
              <a:t> 快速响应时间（</a:t>
            </a:r>
            <a:r>
              <a:rPr lang="en-US" altLang="zh-CN" sz="2800" dirty="0" smtClean="0"/>
              <a:t>fast response time</a:t>
            </a:r>
            <a:r>
              <a:rPr lang="zh-CN" altLang="en-US" sz="2800" dirty="0" smtClean="0"/>
              <a:t>）与高吞吐量（</a:t>
            </a:r>
            <a:r>
              <a:rPr lang="en-US" altLang="zh-CN" sz="2800" dirty="0" smtClean="0"/>
              <a:t>high throughput</a:t>
            </a:r>
            <a:r>
              <a:rPr lang="zh-CN" altLang="en-US" sz="2800" dirty="0" smtClean="0"/>
              <a:t>）的折中方案；</a:t>
            </a:r>
          </a:p>
          <a:p>
            <a:pPr marL="457200" indent="-457200" algn="just" defTabSz="967105">
              <a:buClr>
                <a:srgbClr val="FF0000"/>
              </a:buClr>
              <a:buFont typeface="Arial" panose="020B0604020202020204" pitchFamily="34" charset="0"/>
              <a:buChar char="•"/>
            </a:pPr>
            <a:r>
              <a:rPr lang="zh-CN" altLang="en-US" sz="2800" dirty="0" smtClean="0"/>
              <a:t> 单线程（</a:t>
            </a:r>
            <a:r>
              <a:rPr lang="en-US" altLang="zh-CN" sz="2800" dirty="0" smtClean="0"/>
              <a:t>single-threaded</a:t>
            </a:r>
            <a:r>
              <a:rPr lang="zh-CN" altLang="en-US" sz="2800" dirty="0" smtClean="0"/>
              <a:t>）： 简化数据结构和算法的实现，通过异步</a:t>
            </a:r>
            <a:r>
              <a:rPr lang="en-US" altLang="zh-CN" sz="2800" dirty="0" smtClean="0"/>
              <a:t>IO</a:t>
            </a:r>
            <a:r>
              <a:rPr lang="zh-CN" altLang="en-US" sz="2800" dirty="0" smtClean="0"/>
              <a:t>和</a:t>
            </a:r>
            <a:r>
              <a:rPr lang="en-US" altLang="zh-CN" sz="2800" dirty="0" smtClean="0"/>
              <a:t>pipelining</a:t>
            </a:r>
            <a:r>
              <a:rPr lang="zh-CN" altLang="en-US" sz="2800" dirty="0" smtClean="0"/>
              <a:t>等机制来实现高速的并发访问</a:t>
            </a:r>
            <a:endParaRPr lang="zh-CN" altLang="en-US" sz="2800" dirty="0">
              <a:latin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1. </a:t>
            </a:r>
            <a:r>
              <a:rPr lang="zh-CN" altLang="en-US" sz="2800" dirty="0" smtClean="0">
                <a:solidFill>
                  <a:srgbClr val="0033CC"/>
                </a:solidFill>
                <a:latin typeface="黑体" panose="02010609060101010101" pitchFamily="49" charset="-122"/>
              </a:rPr>
              <a:t>数据库数组</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5726629"/>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服务器中的数据库，</a:t>
            </a:r>
            <a:r>
              <a:rPr lang="en-US" altLang="zh-CN" sz="2800" dirty="0" err="1" smtClean="0"/>
              <a:t>redis.h</a:t>
            </a:r>
            <a:r>
              <a:rPr lang="en-US" altLang="zh-CN" sz="2800" dirty="0" smtClean="0"/>
              <a:t>/</a:t>
            </a:r>
            <a:r>
              <a:rPr lang="en-US" altLang="zh-CN" sz="2800" dirty="0" err="1" smtClean="0"/>
              <a:t>redisServer</a:t>
            </a:r>
            <a:r>
              <a:rPr lang="zh-CN" altLang="en-US" sz="2800" dirty="0" smtClean="0"/>
              <a:t>结构的</a:t>
            </a:r>
            <a:r>
              <a:rPr lang="en-US" altLang="zh-CN" sz="2800" dirty="0" smtClean="0"/>
              <a:t>db</a:t>
            </a:r>
            <a:r>
              <a:rPr lang="zh-CN" altLang="en-US" sz="2800" dirty="0" smtClean="0"/>
              <a:t>数组中，每个</a:t>
            </a:r>
            <a:r>
              <a:rPr lang="en-US" altLang="zh-CN" sz="2800" dirty="0" err="1" smtClean="0"/>
              <a:t>redisDb</a:t>
            </a:r>
            <a:r>
              <a:rPr lang="zh-CN" altLang="en-US" sz="2800" dirty="0" smtClean="0"/>
              <a:t>结构就代表一个数据库。</a:t>
            </a:r>
          </a:p>
          <a:p>
            <a:pPr marL="457200" indent="-457200" defTabSz="967105">
              <a:buClr>
                <a:srgbClr val="FF0000"/>
              </a:buClr>
              <a:buFont typeface="Arial" panose="020B0604020202020204" pitchFamily="34" charset="0"/>
              <a:buChar char="•"/>
            </a:pPr>
            <a:r>
              <a:rPr lang="en-US" altLang="zh-CN" sz="2800" dirty="0" err="1" smtClean="0"/>
              <a:t>struct</a:t>
            </a:r>
            <a:r>
              <a:rPr lang="en-US" altLang="zh-CN" sz="2800" dirty="0" smtClean="0"/>
              <a:t> </a:t>
            </a:r>
            <a:r>
              <a:rPr lang="en-US" altLang="zh-CN" sz="2800" dirty="0" err="1" smtClean="0"/>
              <a:t>redisServer</a:t>
            </a:r>
            <a:r>
              <a:rPr lang="en-US" altLang="zh-CN" sz="2800" dirty="0" smtClean="0"/>
              <a:t>{       ...</a:t>
            </a:r>
          </a:p>
          <a:p>
            <a:pPr marL="457200" indent="-457200" defTabSz="967105">
              <a:buClr>
                <a:srgbClr val="FF0000"/>
              </a:buClr>
              <a:buFont typeface="Arial" panose="020B0604020202020204" pitchFamily="34" charset="0"/>
              <a:buChar char="•"/>
            </a:pPr>
            <a:r>
              <a:rPr lang="en-US" altLang="zh-CN" sz="2800" dirty="0" smtClean="0"/>
              <a:t> // </a:t>
            </a:r>
            <a:r>
              <a:rPr lang="zh-CN" altLang="en-US" sz="2800" dirty="0" smtClean="0"/>
              <a:t>一个保存着</a:t>
            </a:r>
            <a:r>
              <a:rPr lang="en-US" altLang="zh-CN" sz="2800" dirty="0" err="1" smtClean="0"/>
              <a:t>redisDb</a:t>
            </a:r>
            <a:r>
              <a:rPr lang="zh-CN" altLang="en-US" sz="2800" dirty="0" smtClean="0"/>
              <a:t>的数组，</a:t>
            </a:r>
            <a:r>
              <a:rPr lang="en-US" altLang="zh-CN" sz="2800" dirty="0" smtClean="0"/>
              <a:t>db</a:t>
            </a:r>
            <a:r>
              <a:rPr lang="zh-CN" altLang="en-US" sz="2800" dirty="0" smtClean="0"/>
              <a:t>中的每一项就是一个数据库</a:t>
            </a:r>
          </a:p>
          <a:p>
            <a:pPr marL="457200" indent="-457200" defTabSz="967105">
              <a:buClr>
                <a:srgbClr val="FF0000"/>
              </a:buClr>
              <a:buFont typeface="Arial" panose="020B0604020202020204" pitchFamily="34" charset="0"/>
              <a:buChar char="•"/>
            </a:pPr>
            <a:r>
              <a:rPr lang="zh-CN" altLang="en-US" sz="2800" dirty="0" smtClean="0"/>
              <a:t>        </a:t>
            </a:r>
            <a:r>
              <a:rPr lang="en-US" altLang="zh-CN" sz="2800" dirty="0" err="1" smtClean="0"/>
              <a:t>redisDb</a:t>
            </a:r>
            <a:r>
              <a:rPr lang="en-US" altLang="zh-CN" sz="2800" dirty="0" smtClean="0"/>
              <a:t> *db;        ...} </a:t>
            </a:r>
          </a:p>
          <a:p>
            <a:pPr marL="457200" indent="-457200" defTabSz="967105">
              <a:buClr>
                <a:srgbClr val="FF0000"/>
              </a:buClr>
              <a:buFont typeface="Arial" panose="020B0604020202020204" pitchFamily="34" charset="0"/>
              <a:buChar char="•"/>
            </a:pPr>
            <a:r>
              <a:rPr lang="zh-CN" altLang="en-US" sz="2800" dirty="0" smtClean="0"/>
              <a:t>每个数据库由一个</a:t>
            </a:r>
            <a:r>
              <a:rPr lang="en-US" altLang="zh-CN" sz="2800" dirty="0" err="1" smtClean="0"/>
              <a:t>redisDb</a:t>
            </a:r>
            <a:r>
              <a:rPr lang="zh-CN" altLang="en-US" sz="2800" dirty="0" smtClean="0"/>
              <a:t>结构表示，其中</a:t>
            </a:r>
            <a:r>
              <a:rPr lang="en-US" altLang="zh-CN" sz="2800" dirty="0" err="1" smtClean="0"/>
              <a:t>redisDb</a:t>
            </a:r>
            <a:r>
              <a:rPr lang="zh-CN" altLang="en-US" sz="2800" dirty="0" smtClean="0"/>
              <a:t>结构中的字典</a:t>
            </a:r>
            <a:r>
              <a:rPr lang="en-US" altLang="zh-CN" sz="2800" dirty="0" err="1" smtClean="0"/>
              <a:t>dict</a:t>
            </a:r>
            <a:r>
              <a:rPr lang="zh-CN" altLang="en-US" sz="2800" dirty="0" smtClean="0"/>
              <a:t>保存了数据库中所有的键值对。 </a:t>
            </a:r>
            <a:r>
              <a:rPr lang="en-US" altLang="zh-CN" sz="2800" dirty="0" err="1" smtClean="0"/>
              <a:t>redisDB</a:t>
            </a:r>
            <a:r>
              <a:rPr lang="zh-CN" altLang="en-US" sz="2800" dirty="0" smtClean="0"/>
              <a:t>结构体的定义：</a:t>
            </a:r>
          </a:p>
          <a:p>
            <a:pPr marL="457200" indent="-457200" defTabSz="967105">
              <a:buClr>
                <a:srgbClr val="FF0000"/>
              </a:buClr>
              <a:buFont typeface="Arial" panose="020B0604020202020204" pitchFamily="34" charset="0"/>
              <a:buChar char="•"/>
            </a:pPr>
            <a:r>
              <a:rPr lang="en-US" altLang="zh-CN" sz="2800" dirty="0" err="1" smtClean="0"/>
              <a:t>typedef</a:t>
            </a:r>
            <a:r>
              <a:rPr lang="en-US" altLang="zh-CN" sz="2800" dirty="0" smtClean="0"/>
              <a:t> </a:t>
            </a:r>
            <a:r>
              <a:rPr lang="en-US" altLang="zh-CN" sz="2800" dirty="0" err="1" smtClean="0"/>
              <a:t>struct</a:t>
            </a:r>
            <a:r>
              <a:rPr lang="en-US" altLang="zh-CN" sz="2800" dirty="0" smtClean="0"/>
              <a:t> </a:t>
            </a:r>
            <a:r>
              <a:rPr lang="en-US" altLang="zh-CN" sz="2800" dirty="0" err="1" smtClean="0"/>
              <a:t>redisDb</a:t>
            </a:r>
            <a:r>
              <a:rPr lang="en-US" altLang="zh-CN" sz="2800" dirty="0" smtClean="0"/>
              <a:t>{       ...</a:t>
            </a:r>
          </a:p>
          <a:p>
            <a:pPr marL="457200" indent="-457200" defTabSz="967105">
              <a:buClr>
                <a:srgbClr val="FF0000"/>
              </a:buClr>
              <a:buFont typeface="Arial" panose="020B0604020202020204" pitchFamily="34" charset="0"/>
              <a:buChar char="•"/>
            </a:pPr>
            <a:r>
              <a:rPr lang="en-US" altLang="zh-CN" sz="2800" dirty="0" smtClean="0"/>
              <a:t>        //</a:t>
            </a:r>
            <a:r>
              <a:rPr lang="zh-CN" altLang="en-US" sz="2800" dirty="0" smtClean="0"/>
              <a:t>保存数据库中所有的键值对</a:t>
            </a:r>
          </a:p>
          <a:p>
            <a:pPr marL="457200" indent="-457200" defTabSz="967105">
              <a:buClr>
                <a:srgbClr val="FF0000"/>
              </a:buClr>
              <a:buFont typeface="Arial" panose="020B0604020202020204" pitchFamily="34" charset="0"/>
              <a:buChar char="•"/>
            </a:pPr>
            <a:r>
              <a:rPr lang="zh-CN" altLang="en-US" sz="2800" dirty="0" smtClean="0"/>
              <a:t>        </a:t>
            </a:r>
            <a:r>
              <a:rPr lang="en-US" altLang="zh-CN" sz="2800" dirty="0" err="1" smtClean="0"/>
              <a:t>dict</a:t>
            </a:r>
            <a:r>
              <a:rPr lang="en-US" altLang="zh-CN" sz="2800" dirty="0" smtClean="0"/>
              <a:t> *</a:t>
            </a:r>
            <a:r>
              <a:rPr lang="en-US" altLang="zh-CN" sz="2800" dirty="0" err="1" smtClean="0"/>
              <a:t>dict</a:t>
            </a:r>
            <a:r>
              <a:rPr lang="en-US" altLang="zh-CN" sz="2800" dirty="0" smtClean="0"/>
              <a:t>;       ...}</a:t>
            </a:r>
          </a:p>
          <a:p>
            <a:pPr marL="457200" indent="-457200" defTabSz="967105">
              <a:buClr>
                <a:srgbClr val="FF0000"/>
              </a:buClr>
              <a:buFont typeface="Arial" panose="020B0604020202020204" pitchFamily="34" charset="0"/>
              <a:buChar char="•"/>
            </a:pPr>
            <a:r>
              <a:rPr lang="en-US" altLang="zh-CN" sz="2800" dirty="0" err="1" smtClean="0"/>
              <a:t>Redis</a:t>
            </a:r>
            <a:r>
              <a:rPr lang="zh-CN" altLang="en-US" sz="2800" dirty="0" smtClean="0"/>
              <a:t>中的字典</a:t>
            </a:r>
            <a:r>
              <a:rPr lang="en-US" altLang="zh-CN" sz="2800" dirty="0" err="1" smtClean="0"/>
              <a:t>dict</a:t>
            </a:r>
            <a:r>
              <a:rPr lang="en-US" altLang="zh-CN" sz="2800" dirty="0" smtClean="0"/>
              <a:t>, </a:t>
            </a:r>
            <a:r>
              <a:rPr lang="zh-CN" altLang="en-US" sz="2800" dirty="0" smtClean="0"/>
              <a:t>又称为符号表、关联数组或映射，是一种用于保存键值对的抽象数据结构</a:t>
            </a:r>
            <a:r>
              <a:rPr lang="en-US" altLang="zh-CN" sz="2800" dirty="0" smtClean="0"/>
              <a:t>; </a:t>
            </a:r>
            <a:r>
              <a:rPr lang="zh-CN" altLang="en-US" sz="2800" dirty="0" smtClean="0"/>
              <a:t>字典中的每个键是独一无二的</a:t>
            </a:r>
            <a:endParaRPr lang="en-US" altLang="zh-CN" sz="2800" dirty="0" smtClean="0"/>
          </a:p>
          <a:p>
            <a:pPr marL="457200" indent="-457200" defTabSz="967105">
              <a:buClr>
                <a:srgbClr val="FF0000"/>
              </a:buClr>
              <a:buFont typeface="Arial" panose="020B0604020202020204" pitchFamily="34" charset="0"/>
              <a:buChar char="•"/>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2. </a:t>
            </a:r>
            <a:r>
              <a:rPr lang="zh-CN" altLang="en-US" sz="2800" dirty="0" smtClean="0">
                <a:solidFill>
                  <a:srgbClr val="0033CC"/>
                </a:solidFill>
                <a:latin typeface="黑体" panose="02010609060101010101" pitchFamily="49" charset="-122"/>
              </a:rPr>
              <a:t>字典结构</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3141306"/>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每个数据库由一个</a:t>
            </a:r>
            <a:r>
              <a:rPr lang="en-US" altLang="zh-CN" sz="2800" dirty="0" err="1" smtClean="0"/>
              <a:t>redisDb</a:t>
            </a:r>
            <a:r>
              <a:rPr lang="zh-CN" altLang="en-US" sz="2800" dirty="0" smtClean="0"/>
              <a:t>结构表示，其中</a:t>
            </a:r>
            <a:r>
              <a:rPr lang="en-US" altLang="zh-CN" sz="2800" dirty="0" err="1" smtClean="0"/>
              <a:t>redisDb</a:t>
            </a:r>
            <a:r>
              <a:rPr lang="zh-CN" altLang="en-US" sz="2800" dirty="0" smtClean="0"/>
              <a:t>结构中的字典</a:t>
            </a:r>
            <a:r>
              <a:rPr lang="en-US" altLang="zh-CN" sz="2800" dirty="0" err="1" smtClean="0"/>
              <a:t>dict</a:t>
            </a:r>
            <a:r>
              <a:rPr lang="zh-CN" altLang="en-US" sz="2800" dirty="0" smtClean="0"/>
              <a:t>保存了数据库中所有的键值对。 </a:t>
            </a:r>
            <a:r>
              <a:rPr lang="en-US" altLang="zh-CN" sz="2800" dirty="0" err="1" smtClean="0"/>
              <a:t>redisDB</a:t>
            </a:r>
            <a:r>
              <a:rPr lang="zh-CN" altLang="en-US" sz="2800" dirty="0" smtClean="0"/>
              <a:t>结构体的定义：</a:t>
            </a:r>
          </a:p>
          <a:p>
            <a:pPr marL="457200" indent="-457200" defTabSz="967105">
              <a:buClr>
                <a:srgbClr val="FF0000"/>
              </a:buClr>
              <a:buFont typeface="Arial" panose="020B0604020202020204" pitchFamily="34" charset="0"/>
              <a:buChar char="•"/>
            </a:pPr>
            <a:r>
              <a:rPr lang="en-US" altLang="zh-CN" sz="2800" dirty="0" err="1" smtClean="0"/>
              <a:t>typedef</a:t>
            </a:r>
            <a:r>
              <a:rPr lang="en-US" altLang="zh-CN" sz="2800" dirty="0" smtClean="0"/>
              <a:t> </a:t>
            </a:r>
            <a:r>
              <a:rPr lang="en-US" altLang="zh-CN" sz="2800" dirty="0" err="1" smtClean="0"/>
              <a:t>struct</a:t>
            </a:r>
            <a:r>
              <a:rPr lang="en-US" altLang="zh-CN" sz="2800" dirty="0" smtClean="0"/>
              <a:t> </a:t>
            </a:r>
            <a:r>
              <a:rPr lang="en-US" altLang="zh-CN" sz="2800" dirty="0" err="1" smtClean="0"/>
              <a:t>redisDb</a:t>
            </a:r>
            <a:r>
              <a:rPr lang="en-US" altLang="zh-CN" sz="2800" dirty="0" smtClean="0"/>
              <a:t>{       ...</a:t>
            </a:r>
          </a:p>
          <a:p>
            <a:pPr marL="457200" indent="-457200" defTabSz="967105">
              <a:buClr>
                <a:srgbClr val="FF0000"/>
              </a:buClr>
              <a:buFont typeface="Arial" panose="020B0604020202020204" pitchFamily="34" charset="0"/>
              <a:buChar char="•"/>
            </a:pPr>
            <a:r>
              <a:rPr lang="en-US" altLang="zh-CN" sz="2800" dirty="0" smtClean="0"/>
              <a:t>        //</a:t>
            </a:r>
            <a:r>
              <a:rPr lang="zh-CN" altLang="en-US" sz="2800" dirty="0" smtClean="0"/>
              <a:t>保存数据库中所有的键值对</a:t>
            </a:r>
          </a:p>
          <a:p>
            <a:pPr marL="457200" indent="-457200" defTabSz="967105">
              <a:buClr>
                <a:srgbClr val="FF0000"/>
              </a:buClr>
              <a:buFont typeface="Arial" panose="020B0604020202020204" pitchFamily="34" charset="0"/>
              <a:buChar char="•"/>
            </a:pPr>
            <a:r>
              <a:rPr lang="zh-CN" altLang="en-US" sz="2800" dirty="0" smtClean="0"/>
              <a:t>        </a:t>
            </a:r>
            <a:r>
              <a:rPr lang="en-US" altLang="zh-CN" sz="2800" dirty="0" err="1" smtClean="0"/>
              <a:t>dict</a:t>
            </a:r>
            <a:r>
              <a:rPr lang="en-US" altLang="zh-CN" sz="2800" dirty="0" smtClean="0"/>
              <a:t> *</a:t>
            </a:r>
            <a:r>
              <a:rPr lang="en-US" altLang="zh-CN" sz="2800" dirty="0" err="1" smtClean="0"/>
              <a:t>dict</a:t>
            </a:r>
            <a:r>
              <a:rPr lang="en-US" altLang="zh-CN" sz="2800" dirty="0" smtClean="0"/>
              <a:t>;       ...}</a:t>
            </a:r>
          </a:p>
          <a:p>
            <a:pPr marL="457200" indent="-457200" defTabSz="967105">
              <a:buClr>
                <a:srgbClr val="FF0000"/>
              </a:buClr>
              <a:buFont typeface="Arial" panose="020B0604020202020204" pitchFamily="34" charset="0"/>
              <a:buChar char="•"/>
            </a:pPr>
            <a:r>
              <a:rPr lang="en-US" altLang="zh-CN" sz="2800" dirty="0" err="1" smtClean="0"/>
              <a:t>Redis</a:t>
            </a:r>
            <a:r>
              <a:rPr lang="zh-CN" altLang="en-US" sz="2800" dirty="0" smtClean="0"/>
              <a:t>中的字典</a:t>
            </a:r>
            <a:r>
              <a:rPr lang="en-US" altLang="zh-CN" sz="2800" dirty="0" err="1" smtClean="0"/>
              <a:t>dict</a:t>
            </a:r>
            <a:r>
              <a:rPr lang="en-US" altLang="zh-CN" sz="2800" dirty="0" smtClean="0"/>
              <a:t>, </a:t>
            </a:r>
            <a:r>
              <a:rPr lang="zh-CN" altLang="en-US" sz="2800" dirty="0" smtClean="0"/>
              <a:t>又称为符号表、关联数组或映射，是一种用于保存键值对的抽象数据结构</a:t>
            </a:r>
            <a:r>
              <a:rPr lang="en-US" altLang="zh-CN" sz="2800" dirty="0" smtClean="0"/>
              <a:t>; </a:t>
            </a:r>
            <a:r>
              <a:rPr lang="zh-CN" altLang="en-US" sz="2800" dirty="0" smtClean="0"/>
              <a:t>字典中的每个键是独一无二的。</a:t>
            </a:r>
            <a:endParaRPr lang="zh-CN" altLang="en-US" sz="2800" dirty="0"/>
          </a:p>
        </p:txBody>
      </p:sp>
      <p:sp>
        <p:nvSpPr>
          <p:cNvPr id="100" name="文本框 99"/>
          <p:cNvSpPr txBox="1"/>
          <p:nvPr/>
        </p:nvSpPr>
        <p:spPr>
          <a:xfrm>
            <a:off x="322580" y="4458970"/>
            <a:ext cx="3136265" cy="1938020"/>
          </a:xfrm>
          <a:prstGeom prst="rect">
            <a:avLst/>
          </a:prstGeom>
          <a:noFill/>
          <a:ln w="9525">
            <a:noFill/>
          </a:ln>
        </p:spPr>
        <p:txBody>
          <a:bodyPr wrap="square">
            <a:spAutoFit/>
          </a:bodyPr>
          <a:lstStyle/>
          <a:p>
            <a:pPr indent="270510"/>
            <a:r>
              <a:rPr lang="en-US">
                <a:latin typeface="Calibri" panose="020F0502020204030204" pitchFamily="34" charset="0"/>
                <a:ea typeface="宋体" panose="02010600030101010101" pitchFamily="2" charset="-122"/>
                <a:cs typeface="Times New Roman" panose="02020603050405020304" pitchFamily="18" charset="0"/>
              </a:rPr>
              <a:t>typedef struct dict {  </a:t>
            </a:r>
          </a:p>
          <a:p>
            <a:r>
              <a:rPr lang="en-US">
                <a:latin typeface="Calibri" panose="020F0502020204030204" pitchFamily="34" charset="0"/>
                <a:ea typeface="宋体" panose="02010600030101010101" pitchFamily="2" charset="-122"/>
                <a:cs typeface="Times New Roman" panose="02020603050405020304" pitchFamily="18" charset="0"/>
              </a:rPr>
              <a:t>    dictht ht[2];       </a:t>
            </a:r>
            <a:r>
              <a:rPr lang="zh-CN">
                <a:latin typeface="Calibri" panose="020F0502020204030204" pitchFamily="34" charset="0"/>
                <a:ea typeface="宋体" panose="02010600030101010101" pitchFamily="2" charset="-122"/>
              </a:rPr>
              <a:t>  </a:t>
            </a:r>
            <a:endParaRPr lang="en-US">
              <a:latin typeface="Calibri" panose="020F0502020204030204" pitchFamily="34" charset="0"/>
              <a:ea typeface="宋体" panose="02010600030101010101" pitchFamily="2" charset="-122"/>
              <a:cs typeface="Times New Roman" panose="02020603050405020304" pitchFamily="18" charset="0"/>
            </a:endParaRPr>
          </a:p>
          <a:p>
            <a:r>
              <a:rPr lang="en-US">
                <a:latin typeface="Calibri" panose="020F0502020204030204" pitchFamily="34" charset="0"/>
                <a:ea typeface="宋体" panose="02010600030101010101" pitchFamily="2" charset="-122"/>
                <a:cs typeface="Times New Roman" panose="02020603050405020304" pitchFamily="18" charset="0"/>
              </a:rPr>
              <a:t>    int rehashidx;    </a:t>
            </a:r>
          </a:p>
          <a:p>
            <a:r>
              <a:rPr lang="en-US">
                <a:latin typeface="Calibri" panose="020F0502020204030204" pitchFamily="34" charset="0"/>
                <a:ea typeface="宋体" panose="02010600030101010101" pitchFamily="2" charset="-122"/>
                <a:cs typeface="Times New Roman" panose="02020603050405020304" pitchFamily="18" charset="0"/>
              </a:rPr>
              <a:t>    int iterators;      </a:t>
            </a:r>
            <a:r>
              <a:rPr lang="zh-CN">
                <a:latin typeface="Calibri" panose="020F0502020204030204" pitchFamily="34" charset="0"/>
                <a:ea typeface="宋体" panose="02010600030101010101" pitchFamily="2" charset="-122"/>
              </a:rPr>
              <a:t>  </a:t>
            </a:r>
            <a:endParaRPr lang="en-US">
              <a:latin typeface="Calibri" panose="020F0502020204030204" pitchFamily="34" charset="0"/>
              <a:ea typeface="宋体" panose="02010600030101010101" pitchFamily="2" charset="-122"/>
              <a:cs typeface="Times New Roman" panose="02020603050405020304" pitchFamily="18" charset="0"/>
            </a:endParaRPr>
          </a:p>
          <a:p>
            <a:r>
              <a:rPr lang="en-US">
                <a:latin typeface="Calibri" panose="020F0502020204030204" pitchFamily="34" charset="0"/>
                <a:ea typeface="宋体" panose="02010600030101010101" pitchFamily="2" charset="-122"/>
                <a:cs typeface="Times New Roman" panose="02020603050405020304" pitchFamily="18" charset="0"/>
              </a:rPr>
              <a:t>} dict</a:t>
            </a:r>
            <a:r>
              <a:rPr lang="en-US" sz="1050">
                <a:latin typeface="Calibri" panose="020F0502020204030204" pitchFamily="34" charset="0"/>
                <a:ea typeface="宋体" panose="02010600030101010101" pitchFamily="2" charset="-122"/>
                <a:cs typeface="Times New Roman" panose="02020603050405020304" pitchFamily="18" charset="0"/>
              </a:rPr>
              <a:t>;  </a:t>
            </a:r>
            <a:endParaRPr lang="zh-CN" altLang="en-US"/>
          </a:p>
        </p:txBody>
      </p:sp>
      <p:sp>
        <p:nvSpPr>
          <p:cNvPr id="2" name="文本框 1"/>
          <p:cNvSpPr txBox="1"/>
          <p:nvPr/>
        </p:nvSpPr>
        <p:spPr>
          <a:xfrm>
            <a:off x="3191510" y="4275137"/>
            <a:ext cx="5080000" cy="2306955"/>
          </a:xfrm>
          <a:prstGeom prst="rect">
            <a:avLst/>
          </a:prstGeom>
          <a:noFill/>
          <a:ln w="9525">
            <a:noFill/>
          </a:ln>
        </p:spPr>
        <p:txBody>
          <a:bodyPr>
            <a:spAutoFit/>
          </a:bodyPr>
          <a:lstStyle/>
          <a:p>
            <a:pPr indent="270510"/>
            <a:r>
              <a:rPr lang="en-US">
                <a:latin typeface="Calibri" panose="020F0502020204030204" pitchFamily="34" charset="0"/>
                <a:ea typeface="宋体" panose="02010600030101010101" pitchFamily="2" charset="-122"/>
                <a:cs typeface="Times New Roman" panose="02020603050405020304" pitchFamily="18" charset="0"/>
              </a:rPr>
              <a:t>typedef struct dicht {  </a:t>
            </a:r>
          </a:p>
          <a:p>
            <a:r>
              <a:rPr lang="en-US">
                <a:latin typeface="Calibri" panose="020F0502020204030204" pitchFamily="34" charset="0"/>
                <a:ea typeface="宋体" panose="02010600030101010101" pitchFamily="2" charset="-122"/>
                <a:cs typeface="Times New Roman" panose="02020603050405020304" pitchFamily="18" charset="0"/>
              </a:rPr>
              <a:t>    dicEntry ** table;    </a:t>
            </a:r>
          </a:p>
          <a:p>
            <a:pPr indent="270510"/>
            <a:r>
              <a:rPr lang="en-US">
                <a:latin typeface="Calibri" panose="020F0502020204030204" pitchFamily="34" charset="0"/>
                <a:ea typeface="宋体" panose="02010600030101010101" pitchFamily="2" charset="-122"/>
                <a:cs typeface="Times New Roman" panose="02020603050405020304" pitchFamily="18" charset="0"/>
              </a:rPr>
              <a:t>unsigned long size;  </a:t>
            </a:r>
          </a:p>
          <a:p>
            <a:r>
              <a:rPr lang="en-US">
                <a:latin typeface="Calibri" panose="020F0502020204030204" pitchFamily="34" charset="0"/>
                <a:ea typeface="宋体" panose="02010600030101010101" pitchFamily="2" charset="-122"/>
                <a:cs typeface="Times New Roman" panose="02020603050405020304" pitchFamily="18" charset="0"/>
              </a:rPr>
              <a:t>    unsigned long sizemark;</a:t>
            </a:r>
          </a:p>
          <a:p>
            <a:r>
              <a:rPr lang="en-US">
                <a:latin typeface="Calibri" panose="020F0502020204030204" pitchFamily="34" charset="0"/>
                <a:ea typeface="宋体" panose="02010600030101010101" pitchFamily="2" charset="-122"/>
                <a:cs typeface="Times New Roman" panose="02020603050405020304" pitchFamily="18" charset="0"/>
              </a:rPr>
              <a:t>     unsigned long used;</a:t>
            </a:r>
          </a:p>
          <a:p>
            <a:r>
              <a:rPr lang="en-US">
                <a:latin typeface="Calibri" panose="020F0502020204030204" pitchFamily="34" charset="0"/>
                <a:ea typeface="宋体" panose="02010600030101010101" pitchFamily="2" charset="-122"/>
                <a:cs typeface="Times New Roman" panose="02020603050405020304" pitchFamily="18" charset="0"/>
              </a:rPr>
              <a:t>} dictht;</a:t>
            </a:r>
            <a:endParaRPr lang="zh-CN" altLang="en-US"/>
          </a:p>
        </p:txBody>
      </p:sp>
      <p:sp>
        <p:nvSpPr>
          <p:cNvPr id="3" name="文本框 2"/>
          <p:cNvSpPr txBox="1"/>
          <p:nvPr/>
        </p:nvSpPr>
        <p:spPr>
          <a:xfrm>
            <a:off x="7000240" y="4091305"/>
            <a:ext cx="5080000" cy="2553335"/>
          </a:xfrm>
          <a:prstGeom prst="rect">
            <a:avLst/>
          </a:prstGeom>
          <a:noFill/>
          <a:ln w="9525">
            <a:noFill/>
          </a:ln>
        </p:spPr>
        <p:txBody>
          <a:bodyPr>
            <a:spAutoFit/>
          </a:bodyPr>
          <a:lstStyle/>
          <a:p>
            <a:pPr indent="270510"/>
            <a:r>
              <a:rPr lang="en-US" sz="2000">
                <a:latin typeface="Calibri" panose="020F0502020204030204" pitchFamily="34" charset="0"/>
                <a:ea typeface="宋体" panose="02010600030101010101" pitchFamily="2" charset="-122"/>
                <a:cs typeface="Times New Roman" panose="02020603050405020304" pitchFamily="18" charset="0"/>
              </a:rPr>
              <a:t>typedef struct dicEntry {   </a:t>
            </a:r>
          </a:p>
          <a:p>
            <a:r>
              <a:rPr lang="en-US" sz="2000">
                <a:latin typeface="Calibri" panose="020F0502020204030204" pitchFamily="34" charset="0"/>
                <a:ea typeface="宋体" panose="02010600030101010101" pitchFamily="2" charset="-122"/>
                <a:cs typeface="Times New Roman" panose="02020603050405020304" pitchFamily="18" charset="0"/>
              </a:rPr>
              <a:t>    void *key; // </a:t>
            </a:r>
            <a:r>
              <a:rPr lang="zh-CN" sz="2000">
                <a:latin typeface="Calibri" panose="020F0502020204030204" pitchFamily="34" charset="0"/>
                <a:ea typeface="宋体" panose="02010600030101010101" pitchFamily="2" charset="-122"/>
              </a:rPr>
              <a:t>键</a:t>
            </a:r>
            <a:endParaRPr lang="en-US" sz="2000">
              <a:latin typeface="Calibri" panose="020F0502020204030204" pitchFamily="34" charset="0"/>
              <a:ea typeface="宋体" panose="02010600030101010101" pitchFamily="2" charset="-122"/>
              <a:cs typeface="Times New Roman" panose="02020603050405020304" pitchFamily="18" charset="0"/>
            </a:endParaRPr>
          </a:p>
          <a:p>
            <a:r>
              <a:rPr lang="en-US" sz="2000">
                <a:latin typeface="Calibri" panose="020F0502020204030204" pitchFamily="34" charset="0"/>
                <a:ea typeface="宋体" panose="02010600030101010101" pitchFamily="2" charset="-122"/>
                <a:cs typeface="Times New Roman" panose="02020603050405020304" pitchFamily="18" charset="0"/>
              </a:rPr>
              <a:t>        union {</a:t>
            </a:r>
          </a:p>
          <a:p>
            <a:r>
              <a:rPr lang="en-US" sz="2000">
                <a:latin typeface="Calibri" panose="020F0502020204030204" pitchFamily="34" charset="0"/>
                <a:ea typeface="宋体" panose="02010600030101010101" pitchFamily="2" charset="-122"/>
                <a:cs typeface="Times New Roman" panose="02020603050405020304" pitchFamily="18" charset="0"/>
              </a:rPr>
              <a:t>        void *val;</a:t>
            </a:r>
          </a:p>
          <a:p>
            <a:r>
              <a:rPr lang="en-US" sz="2000">
                <a:latin typeface="Calibri" panose="020F0502020204030204" pitchFamily="34" charset="0"/>
                <a:ea typeface="宋体" panose="02010600030101010101" pitchFamily="2" charset="-122"/>
                <a:cs typeface="Times New Roman" panose="02020603050405020304" pitchFamily="18" charset="0"/>
              </a:rPr>
              <a:t>        uint64_tu64;</a:t>
            </a:r>
          </a:p>
          <a:p>
            <a:r>
              <a:rPr lang="en-US" sz="2000">
                <a:latin typeface="Calibri" panose="020F0502020204030204" pitchFamily="34" charset="0"/>
                <a:ea typeface="宋体" panose="02010600030101010101" pitchFamily="2" charset="-122"/>
                <a:cs typeface="Times New Roman" panose="02020603050405020304" pitchFamily="18" charset="0"/>
              </a:rPr>
              <a:t>        int64_ts64;    } v;  </a:t>
            </a:r>
          </a:p>
          <a:p>
            <a:r>
              <a:rPr lang="en-US" sz="2000">
                <a:latin typeface="Calibri" panose="020F0502020204030204" pitchFamily="34" charset="0"/>
                <a:ea typeface="宋体" panose="02010600030101010101" pitchFamily="2" charset="-122"/>
                <a:cs typeface="Times New Roman" panose="02020603050405020304" pitchFamily="18" charset="0"/>
              </a:rPr>
              <a:t>    struct dicEntry *next;    </a:t>
            </a:r>
          </a:p>
          <a:p>
            <a:pPr indent="270510"/>
            <a:r>
              <a:rPr lang="en-US" sz="2000">
                <a:latin typeface="Calibri" panose="020F0502020204030204" pitchFamily="34" charset="0"/>
                <a:ea typeface="宋体" panose="02010600030101010101" pitchFamily="2" charset="-122"/>
                <a:cs typeface="Times New Roman" panose="02020603050405020304" pitchFamily="18" charset="0"/>
              </a:rPr>
              <a:t>} dictEntry;</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zh-CN" altLang="en-US" sz="2800" dirty="0" smtClean="0">
                <a:solidFill>
                  <a:srgbClr val="0033CC"/>
                </a:solidFill>
                <a:latin typeface="黑体" panose="02010609060101010101" pitchFamily="49" charset="-122"/>
              </a:rPr>
              <a:t>字典结构图示</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555983"/>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字典层次结构</a:t>
            </a:r>
            <a:endParaRPr lang="zh-CN" altLang="en-US" sz="2800" dirty="0"/>
          </a:p>
        </p:txBody>
      </p:sp>
      <p:pic>
        <p:nvPicPr>
          <p:cNvPr id="5" name="图片 52"/>
          <p:cNvPicPr>
            <a:picLocks noChangeAspect="1" noChangeArrowheads="1"/>
          </p:cNvPicPr>
          <p:nvPr/>
        </p:nvPicPr>
        <p:blipFill>
          <a:blip r:embed="rId2" cstate="print"/>
          <a:srcRect/>
          <a:stretch>
            <a:fillRect/>
          </a:stretch>
        </p:blipFill>
        <p:spPr bwMode="auto">
          <a:xfrm>
            <a:off x="2667357" y="954088"/>
            <a:ext cx="9144000" cy="55721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090"/>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3</a:t>
            </a:r>
            <a:r>
              <a:rPr lang="zh-CN" altLang="en-US" sz="2800" dirty="0" smtClean="0">
                <a:solidFill>
                  <a:srgbClr val="0033CC"/>
                </a:solidFill>
                <a:latin typeface="黑体" panose="02010609060101010101" pitchFamily="49" charset="-122"/>
              </a:rPr>
              <a:t> </a:t>
            </a:r>
            <a:r>
              <a:rPr lang="en-US" altLang="zh-CN" sz="2800" dirty="0" smtClean="0">
                <a:solidFill>
                  <a:srgbClr val="0033CC"/>
                </a:solidFill>
                <a:latin typeface="黑体" panose="02010609060101010101" pitchFamily="49" charset="-122"/>
              </a:rPr>
              <a:t>Rehash</a:t>
            </a:r>
            <a:r>
              <a:rPr lang="zh-CN" altLang="en-US" sz="2800" dirty="0" smtClean="0">
                <a:solidFill>
                  <a:srgbClr val="0033CC"/>
                </a:solidFill>
                <a:latin typeface="黑体" panose="02010609060101010101" pitchFamily="49" charset="-122"/>
              </a:rPr>
              <a:t>过程</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3141306"/>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zh-CN" altLang="en-US" sz="2800" dirty="0" smtClean="0"/>
              <a:t>过程：创建一个新的哈希表，大小是当前的两倍（准确说还必须是</a:t>
            </a:r>
            <a:r>
              <a:rPr lang="en-US" altLang="zh-CN" sz="2800" dirty="0" smtClean="0"/>
              <a:t>2</a:t>
            </a:r>
            <a:r>
              <a:rPr lang="zh-CN" altLang="en-US" sz="2800" dirty="0" smtClean="0"/>
              <a:t>的幂次），然后把全部键值对重新散列到新的哈希表中，最后再用它替换原来的哈希表；</a:t>
            </a:r>
          </a:p>
          <a:p>
            <a:pPr marL="457200" indent="-457200" defTabSz="967105">
              <a:buClr>
                <a:srgbClr val="FF0000"/>
              </a:buClr>
              <a:buFont typeface="Arial" panose="020B0604020202020204" pitchFamily="34" charset="0"/>
              <a:buChar char="•"/>
            </a:pPr>
            <a:r>
              <a:rPr lang="en-US" altLang="zh-CN" sz="2800" dirty="0" smtClean="0"/>
              <a:t>rehash</a:t>
            </a:r>
            <a:r>
              <a:rPr lang="zh-CN" altLang="en-US" sz="2800" dirty="0" smtClean="0"/>
              <a:t>问题：具体过程如下：</a:t>
            </a:r>
          </a:p>
          <a:p>
            <a:pPr marL="457200" indent="-457200" defTabSz="967105">
              <a:buClr>
                <a:srgbClr val="FF0000"/>
              </a:buClr>
              <a:buFont typeface="Arial" panose="020B0604020202020204" pitchFamily="34" charset="0"/>
              <a:buChar char="•"/>
            </a:pPr>
            <a:r>
              <a:rPr lang="en-US" altLang="zh-CN" sz="2800" dirty="0" smtClean="0"/>
              <a:t>1). </a:t>
            </a:r>
            <a:r>
              <a:rPr lang="zh-CN" altLang="en-US" sz="2800" dirty="0" smtClean="0"/>
              <a:t>在</a:t>
            </a:r>
            <a:r>
              <a:rPr lang="en-US" altLang="zh-CN" sz="2800" dirty="0" smtClean="0"/>
              <a:t>ht[1]</a:t>
            </a:r>
            <a:r>
              <a:rPr lang="zh-CN" altLang="en-US" sz="2800" dirty="0" smtClean="0"/>
              <a:t>上分配一个更大的哈希表；</a:t>
            </a:r>
          </a:p>
          <a:p>
            <a:pPr marL="457200" indent="-457200" defTabSz="967105">
              <a:buClr>
                <a:srgbClr val="FF0000"/>
              </a:buClr>
              <a:buFont typeface="Arial" panose="020B0604020202020204" pitchFamily="34" charset="0"/>
              <a:buChar char="•"/>
            </a:pPr>
            <a:r>
              <a:rPr lang="en-US" altLang="zh-CN" sz="2800" dirty="0" smtClean="0"/>
              <a:t>2). “</a:t>
            </a:r>
            <a:r>
              <a:rPr lang="zh-CN" altLang="en-US" sz="2800" dirty="0" smtClean="0"/>
              <a:t>分多次”把</a:t>
            </a:r>
            <a:r>
              <a:rPr lang="en-US" altLang="zh-CN" sz="2800" dirty="0" smtClean="0"/>
              <a:t>ht[0]</a:t>
            </a:r>
            <a:r>
              <a:rPr lang="zh-CN" altLang="en-US" sz="2800" dirty="0" smtClean="0"/>
              <a:t>上的键值对重新散列到</a:t>
            </a:r>
            <a:r>
              <a:rPr lang="en-US" altLang="zh-CN" sz="2800" dirty="0" smtClean="0"/>
              <a:t>ht[1]</a:t>
            </a:r>
            <a:r>
              <a:rPr lang="zh-CN" altLang="en-US" sz="2800" dirty="0" smtClean="0"/>
              <a:t>上；</a:t>
            </a:r>
          </a:p>
          <a:p>
            <a:pPr marL="457200" indent="-457200" defTabSz="967105">
              <a:buClr>
                <a:srgbClr val="FF0000"/>
              </a:buClr>
              <a:buFont typeface="Arial" panose="020B0604020202020204" pitchFamily="34" charset="0"/>
              <a:buChar char="•"/>
            </a:pPr>
            <a:r>
              <a:rPr lang="en-US" altLang="zh-CN" sz="2800" dirty="0" smtClean="0"/>
              <a:t>3). </a:t>
            </a:r>
            <a:r>
              <a:rPr lang="zh-CN" altLang="en-US" sz="2800" dirty="0" smtClean="0"/>
              <a:t>当处理完所有键值对时，让</a:t>
            </a:r>
            <a:r>
              <a:rPr lang="en-US" altLang="zh-CN" sz="2800" dirty="0" smtClean="0"/>
              <a:t>ht[0]</a:t>
            </a:r>
            <a:r>
              <a:rPr lang="zh-CN" altLang="en-US" sz="2800" dirty="0" smtClean="0"/>
              <a:t>指向新的哈希表；</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p:nvPr/>
        </p:nvSpPr>
        <p:spPr>
          <a:xfrm>
            <a:off x="192088" y="404813"/>
            <a:ext cx="5748337" cy="549275"/>
          </a:xfrm>
          <a:prstGeom prst="rect">
            <a:avLst/>
          </a:prstGeom>
          <a:noFill/>
          <a:ln w="9525">
            <a:noFill/>
          </a:ln>
        </p:spPr>
        <p:txBody>
          <a:bodyPr lIns="117060" tIns="58530" rIns="117060" bIns="58530">
            <a:spAutoFit/>
          </a:bodyPr>
          <a:lstStyle/>
          <a:p>
            <a:pPr defTabSz="967105" eaLnBrk="1" hangingPunct="1"/>
            <a:r>
              <a:rPr lang="en-US" altLang="zh-CN" sz="2800" dirty="0" smtClean="0">
                <a:solidFill>
                  <a:srgbClr val="0033CC"/>
                </a:solidFill>
                <a:latin typeface="黑体" panose="02010609060101010101" pitchFamily="49" charset="-122"/>
              </a:rPr>
              <a:t>4. </a:t>
            </a:r>
            <a:r>
              <a:rPr lang="zh-CN" altLang="en-US" sz="2800" dirty="0" smtClean="0">
                <a:solidFill>
                  <a:srgbClr val="0033CC"/>
                </a:solidFill>
                <a:latin typeface="黑体" panose="02010609060101010101" pitchFamily="49" charset="-122"/>
              </a:rPr>
              <a:t>对象结构</a:t>
            </a:r>
            <a:endParaRPr lang="zh-CN" altLang="en-US" sz="2800" dirty="0">
              <a:solidFill>
                <a:srgbClr val="0033CC"/>
              </a:solidFill>
              <a:latin typeface="黑体" panose="02010609060101010101" pitchFamily="49" charset="-122"/>
            </a:endParaRPr>
          </a:p>
        </p:txBody>
      </p:sp>
      <p:sp>
        <p:nvSpPr>
          <p:cNvPr id="4" name="矩形 3"/>
          <p:cNvSpPr/>
          <p:nvPr/>
        </p:nvSpPr>
        <p:spPr>
          <a:xfrm>
            <a:off x="695325" y="1039813"/>
            <a:ext cx="11044277" cy="555983"/>
          </a:xfrm>
          <a:prstGeom prst="rect">
            <a:avLst/>
          </a:prstGeom>
          <a:noFill/>
          <a:ln w="9525">
            <a:noFill/>
          </a:ln>
        </p:spPr>
        <p:txBody>
          <a:bodyPr wrap="square" lIns="123885" tIns="61943" rIns="123885" bIns="61943">
            <a:spAutoFit/>
          </a:bodyPr>
          <a:lstStyle/>
          <a:p>
            <a:pPr marL="457200" indent="-457200" defTabSz="967105">
              <a:buClr>
                <a:srgbClr val="FF0000"/>
              </a:buClr>
              <a:buFont typeface="Arial" panose="020B0604020202020204" pitchFamily="34" charset="0"/>
              <a:buChar char="•"/>
            </a:pPr>
            <a:r>
              <a:rPr lang="en-US" altLang="zh-CN" sz="2800" dirty="0" err="1" smtClean="0"/>
              <a:t>redisObject</a:t>
            </a:r>
            <a:r>
              <a:rPr lang="zh-CN" altLang="en-US" sz="2800" dirty="0" smtClean="0"/>
              <a:t>对象来表示所有的</a:t>
            </a:r>
            <a:r>
              <a:rPr lang="en-US" altLang="zh-CN" sz="2800" dirty="0" smtClean="0"/>
              <a:t>key</a:t>
            </a:r>
            <a:r>
              <a:rPr lang="zh-CN" altLang="en-US" sz="2800" dirty="0" smtClean="0"/>
              <a:t>和</a:t>
            </a:r>
            <a:r>
              <a:rPr lang="en-US" altLang="zh-CN" sz="2800" dirty="0" smtClean="0"/>
              <a:t>value</a:t>
            </a:r>
            <a:r>
              <a:rPr lang="zh-CN" altLang="en-US" sz="2800" dirty="0" smtClean="0"/>
              <a:t>。</a:t>
            </a:r>
          </a:p>
        </p:txBody>
      </p:sp>
      <p:pic>
        <p:nvPicPr>
          <p:cNvPr id="5" name="图片 55"/>
          <p:cNvPicPr>
            <a:picLocks noChangeAspect="1" noChangeArrowheads="1"/>
          </p:cNvPicPr>
          <p:nvPr/>
        </p:nvPicPr>
        <p:blipFill>
          <a:blip r:embed="rId2" cstate="print"/>
          <a:srcRect/>
          <a:stretch>
            <a:fillRect/>
          </a:stretch>
        </p:blipFill>
        <p:spPr bwMode="auto">
          <a:xfrm>
            <a:off x="1832740" y="1595796"/>
            <a:ext cx="8215370" cy="407982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5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색종이 상자">
  <a:themeElements>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5_색종이 상자">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5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5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5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5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5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5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5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14505</Words>
  <Application>Microsoft Office PowerPoint</Application>
  <PresentationFormat>自定义</PresentationFormat>
  <Paragraphs>1037</Paragraphs>
  <Slides>156</Slides>
  <Notes>74</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156</vt:i4>
      </vt:variant>
    </vt:vector>
  </HeadingPairs>
  <TitlesOfParts>
    <vt:vector size="160" baseType="lpstr">
      <vt:lpstr>5_색종이 상자_2</vt:lpstr>
      <vt:lpstr>5_색종이 상자</vt:lpstr>
      <vt:lpstr>1_색종이 상자_2</vt:lpstr>
      <vt:lpstr>Microsoft Office Visio 绘图</vt:lpstr>
      <vt:lpstr>幻灯片 0</vt:lpstr>
      <vt:lpstr>本章内容</vt:lpstr>
      <vt:lpstr>幻灯片 2</vt:lpstr>
      <vt:lpstr>幻灯片 3</vt:lpstr>
      <vt:lpstr>幻灯片 4</vt:lpstr>
      <vt:lpstr>NoSQL数据库的产生</vt:lpstr>
      <vt:lpstr>1、关系数据库面临的挑战</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九、NoSQL数据库</vt:lpstr>
      <vt:lpstr>NoSQL的基本特征</vt:lpstr>
      <vt:lpstr>幻灯片 33</vt:lpstr>
      <vt:lpstr>幻灯片 34</vt:lpstr>
      <vt:lpstr>幻灯片 35</vt:lpstr>
      <vt:lpstr>幻灯片 36</vt:lpstr>
      <vt:lpstr>幻灯片 37</vt:lpstr>
      <vt:lpstr>NoSQL数据库的四大分类 （按照数据逻辑模型层划分）</vt:lpstr>
      <vt:lpstr>幻灯片 39</vt:lpstr>
      <vt:lpstr>幻灯片 40</vt:lpstr>
      <vt:lpstr>幻灯片 41</vt:lpstr>
      <vt:lpstr>幻灯片 42</vt:lpstr>
      <vt:lpstr>幻灯片 43</vt:lpstr>
      <vt:lpstr>Nosql数据库之Cassandra</vt:lpstr>
      <vt:lpstr>Nosql数据库之</vt:lpstr>
      <vt:lpstr>Nosql数据库之CouchDB</vt:lpstr>
      <vt:lpstr>Nosql数据库之MongoDB</vt:lpstr>
      <vt:lpstr>Nosql数据库之Redis</vt:lpstr>
      <vt:lpstr>Nosql数据库之 </vt:lpstr>
      <vt:lpstr>Neo4j数据库特点： 1.对象关系的不匹配使得把面向对象的“圆的对象”挤到面向关系的“方的表”中是那么的困难和费劲，而这一切是可以避免的。 2.关系模型静态、刚性、不灵活的本质使得改变schemas以满足不断变化的业务需求是非常困难的。由于同样的原因，当开发小组想应用敏捷软件开发时，数据库经常拖后腿。 3.关系模型很不适合表达半结构化的数据——而业界的分析家和研究者都认为半结构化数据是信息管理中的下一个重头戏。 4.网络是一种非常高效的数据存储结构。人脑是一个巨大的网络，万维网也同样构造成网状，这些都不是巧合。关系模型可以表达面向网络的数据，但是在遍历网络并抽取信息的能力上关系模型是非常弱的 </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頂勲爤鞝犿厡鞚挫厴</dc:title>
  <dc:creator>kmac</dc:creator>
  <cp:lastModifiedBy>kahenson</cp:lastModifiedBy>
  <cp:revision>3099</cp:revision>
  <dcterms:created xsi:type="dcterms:W3CDTF">2001-08-06T11:10:00Z</dcterms:created>
  <dcterms:modified xsi:type="dcterms:W3CDTF">2022-05-04T19:21:39Z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