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2478-C177-40BD-B5D2-65419B3A9F5B}" type="datetimeFigureOut">
              <a:rPr lang="zh-CN" altLang="en-US" smtClean="0"/>
              <a:pPr/>
              <a:t>2021/3/31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5D31-5453-49A8-8AE2-9AC5FD8177C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2478-C177-40BD-B5D2-65419B3A9F5B}" type="datetimeFigureOut">
              <a:rPr lang="zh-CN" altLang="en-US" smtClean="0"/>
              <a:pPr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5D31-5453-49A8-8AE2-9AC5FD8177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2478-C177-40BD-B5D2-65419B3A9F5B}" type="datetimeFigureOut">
              <a:rPr lang="zh-CN" altLang="en-US" smtClean="0"/>
              <a:pPr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5D31-5453-49A8-8AE2-9AC5FD8177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2478-C177-40BD-B5D2-65419B3A9F5B}" type="datetimeFigureOut">
              <a:rPr lang="zh-CN" altLang="en-US" smtClean="0"/>
              <a:pPr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5D31-5453-49A8-8AE2-9AC5FD8177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2478-C177-40BD-B5D2-65419B3A9F5B}" type="datetimeFigureOut">
              <a:rPr lang="zh-CN" altLang="en-US" smtClean="0"/>
              <a:pPr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5D31-5453-49A8-8AE2-9AC5FD8177C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2478-C177-40BD-B5D2-65419B3A9F5B}" type="datetimeFigureOut">
              <a:rPr lang="zh-CN" altLang="en-US" smtClean="0"/>
              <a:pPr/>
              <a:t>2021/3/31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5D31-5453-49A8-8AE2-9AC5FD8177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2478-C177-40BD-B5D2-65419B3A9F5B}" type="datetimeFigureOut">
              <a:rPr lang="zh-CN" altLang="en-US" smtClean="0"/>
              <a:pPr/>
              <a:t>2021/3/31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5D31-5453-49A8-8AE2-9AC5FD8177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2478-C177-40BD-B5D2-65419B3A9F5B}" type="datetimeFigureOut">
              <a:rPr lang="zh-CN" altLang="en-US" smtClean="0"/>
              <a:pPr/>
              <a:t>2021/3/31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5D31-5453-49A8-8AE2-9AC5FD8177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2478-C177-40BD-B5D2-65419B3A9F5B}" type="datetimeFigureOut">
              <a:rPr lang="zh-CN" altLang="en-US" smtClean="0"/>
              <a:pPr/>
              <a:t>2021/3/31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5D31-5453-49A8-8AE2-9AC5FD8177C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2478-C177-40BD-B5D2-65419B3A9F5B}" type="datetimeFigureOut">
              <a:rPr lang="zh-CN" altLang="en-US" smtClean="0"/>
              <a:pPr/>
              <a:t>2021/3/31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5D31-5453-49A8-8AE2-9AC5FD8177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2478-C177-40BD-B5D2-65419B3A9F5B}" type="datetimeFigureOut">
              <a:rPr lang="zh-CN" altLang="en-US" smtClean="0"/>
              <a:pPr/>
              <a:t>2021/3/31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5D31-5453-49A8-8AE2-9AC5FD8177C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8D92478-C177-40BD-B5D2-65419B3A9F5B}" type="datetimeFigureOut">
              <a:rPr lang="zh-CN" altLang="en-US" smtClean="0"/>
              <a:pPr/>
              <a:t>2021/3/31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4205D31-5453-49A8-8AE2-9AC5FD8177C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3648" y="1988840"/>
            <a:ext cx="7406640" cy="1472184"/>
          </a:xfrm>
        </p:spPr>
        <p:txBody>
          <a:bodyPr>
            <a:normAutofit fontScale="90000"/>
          </a:bodyPr>
          <a:lstStyle/>
          <a:p>
            <a:r>
              <a:rPr lang="zh-CN" altLang="en-US" sz="5400" b="1" dirty="0"/>
              <a:t>操作系统前四章内容要点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ChangeArrowheads="1"/>
          </p:cNvSpPr>
          <p:nvPr/>
        </p:nvSpPr>
        <p:spPr bwMode="auto">
          <a:xfrm>
            <a:off x="1258888" y="260350"/>
            <a:ext cx="6626225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zh-CN" altLang="en-US" sz="36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第四章 存储管理的重点、难点</a:t>
            </a:r>
          </a:p>
        </p:txBody>
      </p:sp>
      <p:sp>
        <p:nvSpPr>
          <p:cNvPr id="723971" name="Rectangle 3"/>
          <p:cNvSpPr>
            <a:spLocks noChangeArrowheads="1"/>
          </p:cNvSpPr>
          <p:nvPr/>
        </p:nvSpPr>
        <p:spPr bwMode="auto">
          <a:xfrm>
            <a:off x="144463" y="1125538"/>
            <a:ext cx="8820150" cy="558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FF9900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重定位的基本概念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：为什么要引入</a:t>
            </a:r>
          </a:p>
          <a:p>
            <a:pPr marL="342900" indent="-342900" algn="l">
              <a:spcBef>
                <a:spcPct val="20000"/>
              </a:spcBef>
              <a:buClr>
                <a:srgbClr val="FF9900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如何提高内存利用率</a:t>
            </a:r>
            <a:r>
              <a:rPr lang="zh-CN" altLang="en-US" sz="28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离散分配、对换机制、动态链接、虚拟存储器、存储器共享</a:t>
            </a:r>
            <a:endParaRPr lang="zh-CN" altLang="en-US" sz="2800" b="1">
              <a:solidFill>
                <a:srgbClr val="CC0066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l">
              <a:spcBef>
                <a:spcPct val="20000"/>
              </a:spcBef>
              <a:buClr>
                <a:srgbClr val="FF9900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动态分区分配方式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：分配、回收算法</a:t>
            </a: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基本分页存储管理方式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：为什么引入；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地址变换机构和过程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（含具有快表的情况）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基本分段存储管理方式：为什么引入；地址变换机构和过程（含具有快表的情况）；信息的共享和保护</a:t>
            </a: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虚拟存储器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的基本概念：为什么要引入；</a:t>
            </a:r>
            <a:r>
              <a:rPr lang="zh-CN" altLang="en-US" sz="2800" b="1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特征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；实现虚拟存储的关键技术</a:t>
            </a:r>
          </a:p>
          <a:p>
            <a:pPr marL="342900" indent="-342900" algn="l">
              <a:spcBef>
                <a:spcPct val="20000"/>
              </a:spcBef>
              <a:buClr>
                <a:srgbClr val="DF5721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请求分页系统的基本原理：</a:t>
            </a:r>
            <a:r>
              <a:rPr lang="zh-CN" altLang="en-US" sz="2800" b="1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页表机制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zh-CN" altLang="en-US" sz="2800" b="1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地址变换过程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页面置换算法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ChangeArrowheads="1"/>
          </p:cNvSpPr>
          <p:nvPr/>
        </p:nvSpPr>
        <p:spPr bwMode="auto">
          <a:xfrm>
            <a:off x="1116013" y="260350"/>
            <a:ext cx="6769100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buClr>
                <a:srgbClr val="FF0000"/>
              </a:buClr>
            </a:pPr>
            <a:r>
              <a:rPr lang="zh-CN" altLang="en-US" sz="3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第四章的典型问题</a:t>
            </a:r>
          </a:p>
        </p:txBody>
      </p:sp>
      <p:sp>
        <p:nvSpPr>
          <p:cNvPr id="724995" name="Rectangle 3"/>
          <p:cNvSpPr>
            <a:spLocks noChangeArrowheads="1"/>
          </p:cNvSpPr>
          <p:nvPr/>
        </p:nvSpPr>
        <p:spPr bwMode="auto">
          <a:xfrm>
            <a:off x="395288" y="1125538"/>
            <a:ext cx="8424862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400" b="1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存储器管理的基本任务</a:t>
            </a:r>
          </a:p>
          <a:p>
            <a:pPr marL="342900" indent="-342900" algn="l">
              <a:spcBef>
                <a:spcPct val="20000"/>
              </a:spcBef>
              <a:buClr>
                <a:srgbClr val="FF9900"/>
              </a:buClr>
              <a:buSzPct val="60000"/>
              <a:buFont typeface="Wingdings" pitchFamily="2" charset="2"/>
              <a:buChar char="n"/>
            </a:pPr>
            <a:r>
              <a:rPr lang="zh-CN" altLang="en-US" sz="2400" b="1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动态重定位的概念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、实现方式，什么情况下需要重定位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400" b="1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比较连续分配与离散分配</a:t>
            </a:r>
          </a:p>
          <a:p>
            <a:pPr marL="342900" indent="-342900" algn="l">
              <a:spcBef>
                <a:spcPct val="20000"/>
              </a:spcBef>
              <a:buClr>
                <a:srgbClr val="DF5721"/>
              </a:buClr>
              <a:buSzPct val="60000"/>
              <a:buFont typeface="Wingdings" pitchFamily="2" charset="2"/>
              <a:buChar char="n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基于空闲分区链的内存分配与回收算法的应用实例：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首次适应法，循环首次适应法，最佳适应法</a:t>
            </a: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SzPct val="60000"/>
              <a:buFont typeface="Wingdings" pitchFamily="2" charset="2"/>
              <a:buChar char="n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在某分页系统中，给定内存容量和物理块大小，计算物理块的数量；对给定的进程页表，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将给定的逻辑地址，计算出其对应的物理地址并画出地址变换流程图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在某分段系统中对给定的进程段表，将给定的逻辑地址，计算出其对应的物理地址并画出地址变换流程图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请求分页系统过程的各种问题，并用流程图的方式表示地址变换过程</a:t>
            </a: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SzPct val="60000"/>
              <a:buFont typeface="Wingdings" pitchFamily="2" charset="2"/>
              <a:buChar char="n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对给定的问题，按各种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页面置换算法，写页面调入过程，计算和分析缺页率，并对多种算法的性能作比较分析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7" name="Text Box 3"/>
          <p:cNvSpPr txBox="1">
            <a:spLocks noChangeArrowheads="1"/>
          </p:cNvSpPr>
          <p:nvPr/>
        </p:nvSpPr>
        <p:spPr bwMode="auto">
          <a:xfrm>
            <a:off x="2084388" y="261938"/>
            <a:ext cx="2206625" cy="139382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设备管理重要性</a:t>
            </a:r>
          </a:p>
          <a:p>
            <a:r>
              <a:rPr lang="zh-CN" altLang="en-US" sz="1400" b="1">
                <a:solidFill>
                  <a:srgbClr val="CC0066"/>
                </a:solidFill>
                <a:latin typeface="Times New Roman" pitchFamily="18" charset="0"/>
              </a:rPr>
              <a:t>设备独立性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设备分类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设备管理任务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设备管理功能</a:t>
            </a:r>
            <a:endParaRPr lang="zh-CN" altLang="en-US" sz="14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3428" name="Text Box 4"/>
          <p:cNvSpPr txBox="1">
            <a:spLocks noChangeArrowheads="1"/>
          </p:cNvSpPr>
          <p:nvPr/>
        </p:nvSpPr>
        <p:spPr bwMode="auto">
          <a:xfrm>
            <a:off x="5057775" y="261938"/>
            <a:ext cx="1993900" cy="139382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800" b="1">
              <a:solidFill>
                <a:srgbClr val="0000CC"/>
              </a:solidFill>
              <a:latin typeface="Times New Roman" pitchFamily="18" charset="0"/>
            </a:endParaRP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用户进程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与设备无关软件</a:t>
            </a:r>
          </a:p>
          <a:p>
            <a:r>
              <a:rPr lang="zh-CN" altLang="en-US" sz="1400" b="1">
                <a:solidFill>
                  <a:schemeClr val="hlink"/>
                </a:solidFill>
                <a:latin typeface="Times New Roman" pitchFamily="18" charset="0"/>
              </a:rPr>
              <a:t>设备驱动程序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中断处理程序</a:t>
            </a:r>
            <a:endParaRPr lang="zh-CN" altLang="en-US" sz="14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3429" name="Text Box 5"/>
          <p:cNvSpPr txBox="1">
            <a:spLocks noChangeArrowheads="1"/>
          </p:cNvSpPr>
          <p:nvPr/>
        </p:nvSpPr>
        <p:spPr bwMode="auto">
          <a:xfrm>
            <a:off x="1082675" y="5507038"/>
            <a:ext cx="1905000" cy="51435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1400" b="1">
                <a:solidFill>
                  <a:schemeClr val="hlink"/>
                </a:solidFill>
                <a:latin typeface="Times New Roman" pitchFamily="18" charset="0"/>
              </a:rPr>
              <a:t>SPOOLing</a:t>
            </a:r>
            <a:r>
              <a:rPr lang="zh-CN" altLang="en-US" sz="1400" b="1">
                <a:solidFill>
                  <a:schemeClr val="hlink"/>
                </a:solidFill>
                <a:latin typeface="Times New Roman" pitchFamily="18" charset="0"/>
              </a:rPr>
              <a:t>技术</a:t>
            </a:r>
          </a:p>
          <a:p>
            <a:r>
              <a:rPr lang="zh-CN" altLang="en-US" sz="1400" b="1">
                <a:solidFill>
                  <a:schemeClr val="hlink"/>
                </a:solidFill>
                <a:latin typeface="Times New Roman" pitchFamily="18" charset="0"/>
              </a:rPr>
              <a:t>共享打印机</a:t>
            </a:r>
          </a:p>
          <a:p>
            <a:endParaRPr lang="en-US" altLang="zh-CN" sz="14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3430" name="Text Box 6"/>
          <p:cNvSpPr txBox="1">
            <a:spLocks noChangeArrowheads="1"/>
          </p:cNvSpPr>
          <p:nvPr/>
        </p:nvSpPr>
        <p:spPr bwMode="auto">
          <a:xfrm>
            <a:off x="4211638" y="5507038"/>
            <a:ext cx="2030412" cy="123031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设备管理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设备分配回收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独占设备分配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共享设备分配 </a:t>
            </a:r>
            <a:endParaRPr lang="zh-CN" altLang="en-US" sz="14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3431" name="Text Box 7"/>
          <p:cNvSpPr txBox="1">
            <a:spLocks noChangeArrowheads="1"/>
          </p:cNvSpPr>
          <p:nvPr/>
        </p:nvSpPr>
        <p:spPr bwMode="auto">
          <a:xfrm>
            <a:off x="2084388" y="2065338"/>
            <a:ext cx="2220912" cy="439737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>
                <a:solidFill>
                  <a:srgbClr val="0000CC"/>
                </a:solidFill>
                <a:latin typeface="Times New Roman" pitchFamily="18" charset="0"/>
              </a:rPr>
              <a:t>基本概念</a:t>
            </a:r>
            <a:endParaRPr lang="zh-CN" altLang="en-US" sz="16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3432" name="Text Box 8"/>
          <p:cNvSpPr txBox="1">
            <a:spLocks noChangeArrowheads="1"/>
          </p:cNvSpPr>
          <p:nvPr/>
        </p:nvSpPr>
        <p:spPr bwMode="auto">
          <a:xfrm>
            <a:off x="5057775" y="2065338"/>
            <a:ext cx="2049463" cy="439737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 b="1">
                <a:solidFill>
                  <a:srgbClr val="0000CC"/>
                </a:solidFill>
                <a:latin typeface="Times New Roman" pitchFamily="18" charset="0"/>
              </a:rPr>
              <a:t>I/O</a:t>
            </a:r>
            <a:r>
              <a:rPr lang="zh-CN" altLang="en-US" sz="1600" b="1">
                <a:solidFill>
                  <a:srgbClr val="0000CC"/>
                </a:solidFill>
                <a:latin typeface="Times New Roman" pitchFamily="18" charset="0"/>
              </a:rPr>
              <a:t>软件组成</a:t>
            </a:r>
            <a:endParaRPr lang="zh-CN" altLang="en-US" sz="16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3433" name="Text Box 9"/>
          <p:cNvSpPr txBox="1">
            <a:spLocks noChangeArrowheads="1"/>
          </p:cNvSpPr>
          <p:nvPr/>
        </p:nvSpPr>
        <p:spPr bwMode="auto">
          <a:xfrm>
            <a:off x="827088" y="3297238"/>
            <a:ext cx="1931987" cy="439737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>
                <a:solidFill>
                  <a:schemeClr val="hlink"/>
                </a:solidFill>
                <a:latin typeface="Times New Roman" pitchFamily="18" charset="0"/>
              </a:rPr>
              <a:t>缓冲技术</a:t>
            </a:r>
            <a:endParaRPr lang="zh-CN" altLang="en-US" sz="1600" b="1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743434" name="Text Box 10"/>
          <p:cNvSpPr txBox="1">
            <a:spLocks noChangeArrowheads="1"/>
          </p:cNvSpPr>
          <p:nvPr/>
        </p:nvSpPr>
        <p:spPr bwMode="auto">
          <a:xfrm>
            <a:off x="4537075" y="4445000"/>
            <a:ext cx="1547813" cy="439738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>
                <a:solidFill>
                  <a:srgbClr val="0000CC"/>
                </a:solidFill>
                <a:latin typeface="Times New Roman" pitchFamily="18" charset="0"/>
              </a:rPr>
              <a:t>设备处理</a:t>
            </a:r>
            <a:endParaRPr lang="zh-CN" altLang="en-US" sz="16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3435" name="Text Box 11"/>
          <p:cNvSpPr txBox="1">
            <a:spLocks noChangeArrowheads="1"/>
          </p:cNvSpPr>
          <p:nvPr/>
        </p:nvSpPr>
        <p:spPr bwMode="auto">
          <a:xfrm>
            <a:off x="2179638" y="4445000"/>
            <a:ext cx="1836737" cy="457200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>
                <a:solidFill>
                  <a:srgbClr val="DF5721"/>
                </a:solidFill>
                <a:latin typeface="Times New Roman" pitchFamily="18" charset="0"/>
              </a:rPr>
              <a:t>虚设备技术</a:t>
            </a:r>
            <a:endParaRPr lang="zh-CN" altLang="en-US" sz="1600" b="1">
              <a:solidFill>
                <a:srgbClr val="DF5721"/>
              </a:solidFill>
              <a:latin typeface="Arial" charset="0"/>
            </a:endParaRPr>
          </a:p>
        </p:txBody>
      </p:sp>
      <p:sp>
        <p:nvSpPr>
          <p:cNvPr id="743436" name="Line 12"/>
          <p:cNvSpPr>
            <a:spLocks noChangeShapeType="1"/>
          </p:cNvSpPr>
          <p:nvPr/>
        </p:nvSpPr>
        <p:spPr bwMode="auto">
          <a:xfrm>
            <a:off x="3146425" y="2474913"/>
            <a:ext cx="965200" cy="8223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3437" name="Line 13"/>
          <p:cNvSpPr>
            <a:spLocks noChangeShapeType="1"/>
          </p:cNvSpPr>
          <p:nvPr/>
        </p:nvSpPr>
        <p:spPr bwMode="auto">
          <a:xfrm flipH="1">
            <a:off x="5175250" y="2474913"/>
            <a:ext cx="868363" cy="7381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3438" name="Line 14"/>
          <p:cNvSpPr>
            <a:spLocks noChangeShapeType="1"/>
          </p:cNvSpPr>
          <p:nvPr/>
        </p:nvSpPr>
        <p:spPr bwMode="auto">
          <a:xfrm flipV="1">
            <a:off x="3146425" y="4117975"/>
            <a:ext cx="1158875" cy="3270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3439" name="Line 15"/>
          <p:cNvSpPr>
            <a:spLocks noChangeShapeType="1"/>
          </p:cNvSpPr>
          <p:nvPr/>
        </p:nvSpPr>
        <p:spPr bwMode="auto">
          <a:xfrm flipH="1" flipV="1">
            <a:off x="4983163" y="4035425"/>
            <a:ext cx="20637" cy="4016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3440" name="Line 16"/>
          <p:cNvSpPr>
            <a:spLocks noChangeShapeType="1"/>
          </p:cNvSpPr>
          <p:nvPr/>
        </p:nvSpPr>
        <p:spPr bwMode="auto">
          <a:xfrm flipH="1">
            <a:off x="2759075" y="3543300"/>
            <a:ext cx="1147763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3441" name="Line 17"/>
          <p:cNvSpPr>
            <a:spLocks noChangeShapeType="1"/>
          </p:cNvSpPr>
          <p:nvPr/>
        </p:nvSpPr>
        <p:spPr bwMode="auto">
          <a:xfrm>
            <a:off x="5368925" y="3543300"/>
            <a:ext cx="106362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3442" name="Line 18"/>
          <p:cNvSpPr>
            <a:spLocks noChangeShapeType="1"/>
          </p:cNvSpPr>
          <p:nvPr/>
        </p:nvSpPr>
        <p:spPr bwMode="auto">
          <a:xfrm>
            <a:off x="3146425" y="1655763"/>
            <a:ext cx="0" cy="40957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3443" name="Line 19"/>
          <p:cNvSpPr>
            <a:spLocks noChangeShapeType="1"/>
          </p:cNvSpPr>
          <p:nvPr/>
        </p:nvSpPr>
        <p:spPr bwMode="auto">
          <a:xfrm>
            <a:off x="6043613" y="1685925"/>
            <a:ext cx="0" cy="37941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3444" name="Rectangle 20"/>
          <p:cNvSpPr>
            <a:spLocks noChangeArrowheads="1"/>
          </p:cNvSpPr>
          <p:nvPr/>
        </p:nvSpPr>
        <p:spPr bwMode="auto">
          <a:xfrm>
            <a:off x="6432550" y="3297238"/>
            <a:ext cx="2027238" cy="493712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>
                <a:solidFill>
                  <a:srgbClr val="CC0066"/>
                </a:solidFill>
                <a:latin typeface="Times New Roman" pitchFamily="18" charset="0"/>
              </a:rPr>
              <a:t>设备驱动程序</a:t>
            </a:r>
            <a:endParaRPr lang="zh-CN" altLang="en-US" sz="1600" b="1">
              <a:solidFill>
                <a:srgbClr val="CC0066"/>
              </a:solidFill>
              <a:latin typeface="Arial" charset="0"/>
            </a:endParaRPr>
          </a:p>
        </p:txBody>
      </p:sp>
      <p:sp>
        <p:nvSpPr>
          <p:cNvPr id="743445" name="AutoShape 21"/>
          <p:cNvSpPr>
            <a:spLocks noChangeArrowheads="1"/>
          </p:cNvSpPr>
          <p:nvPr/>
        </p:nvSpPr>
        <p:spPr bwMode="auto">
          <a:xfrm>
            <a:off x="3917950" y="2968625"/>
            <a:ext cx="1662113" cy="1150938"/>
          </a:xfrm>
          <a:prstGeom prst="hexagon">
            <a:avLst>
              <a:gd name="adj" fmla="val 36103"/>
              <a:gd name="vf" fmla="val 115470"/>
            </a:avLst>
          </a:prstGeom>
          <a:solidFill>
            <a:srgbClr val="FFFF99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600" b="1">
                <a:solidFill>
                  <a:srgbClr val="FF3300"/>
                </a:solidFill>
                <a:latin typeface="Arial" charset="0"/>
              </a:rPr>
              <a:t>设备</a:t>
            </a:r>
          </a:p>
          <a:p>
            <a:r>
              <a:rPr lang="zh-CN" altLang="en-US" sz="1600" b="1">
                <a:solidFill>
                  <a:srgbClr val="FF3300"/>
                </a:solidFill>
                <a:latin typeface="Arial" charset="0"/>
              </a:rPr>
              <a:t>管理</a:t>
            </a:r>
          </a:p>
        </p:txBody>
      </p:sp>
      <p:sp>
        <p:nvSpPr>
          <p:cNvPr id="743446" name="Line 22"/>
          <p:cNvSpPr>
            <a:spLocks noChangeShapeType="1"/>
          </p:cNvSpPr>
          <p:nvPr/>
        </p:nvSpPr>
        <p:spPr bwMode="auto">
          <a:xfrm flipH="1">
            <a:off x="2179638" y="4937125"/>
            <a:ext cx="966787" cy="57467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3447" name="Line 23"/>
          <p:cNvSpPr>
            <a:spLocks noChangeShapeType="1"/>
          </p:cNvSpPr>
          <p:nvPr/>
        </p:nvSpPr>
        <p:spPr bwMode="auto">
          <a:xfrm>
            <a:off x="5364163" y="4868863"/>
            <a:ext cx="0" cy="6477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3448" name="Text Box 24"/>
          <p:cNvSpPr txBox="1">
            <a:spLocks noChangeArrowheads="1"/>
          </p:cNvSpPr>
          <p:nvPr/>
        </p:nvSpPr>
        <p:spPr bwMode="auto">
          <a:xfrm>
            <a:off x="6659563" y="5157788"/>
            <a:ext cx="2233612" cy="158432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zh-CN" altLang="en-US" sz="1400" b="1">
                <a:solidFill>
                  <a:srgbClr val="CC0066"/>
                </a:solidFill>
                <a:latin typeface="Times New Roman" pitchFamily="18" charset="0"/>
              </a:rPr>
              <a:t>磁盘访问时间</a:t>
            </a:r>
          </a:p>
          <a:p>
            <a:pPr algn="just"/>
            <a:r>
              <a:rPr lang="zh-CN" altLang="en-US" sz="1400" b="1">
                <a:solidFill>
                  <a:schemeClr val="hlink"/>
                </a:solidFill>
                <a:latin typeface="Times New Roman" pitchFamily="18" charset="0"/>
              </a:rPr>
              <a:t>磁盘调度</a:t>
            </a:r>
          </a:p>
          <a:p>
            <a:pPr lvl="1" algn="just"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先来先服务</a:t>
            </a:r>
          </a:p>
          <a:p>
            <a:pPr lvl="1" algn="just"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z="1400" b="1">
                <a:solidFill>
                  <a:srgbClr val="DF5721"/>
                </a:solidFill>
                <a:latin typeface="Times New Roman" pitchFamily="18" charset="0"/>
              </a:rPr>
              <a:t>最短寻道时间优先</a:t>
            </a:r>
          </a:p>
          <a:p>
            <a:pPr lvl="1" algn="just"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z="1400" b="1">
                <a:solidFill>
                  <a:srgbClr val="FF0000"/>
                </a:solidFill>
                <a:latin typeface="Times New Roman" pitchFamily="18" charset="0"/>
              </a:rPr>
              <a:t>扫描（电梯算法）</a:t>
            </a:r>
          </a:p>
          <a:p>
            <a:pPr lvl="1" algn="just"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zh-CN" sz="1400" b="1">
                <a:solidFill>
                  <a:srgbClr val="DF5721"/>
                </a:solidFill>
                <a:latin typeface="Times New Roman" pitchFamily="18" charset="0"/>
              </a:rPr>
              <a:t>CSCAN</a:t>
            </a:r>
            <a:endParaRPr lang="en-US" altLang="zh-CN" sz="1400" b="1">
              <a:solidFill>
                <a:srgbClr val="DF5721"/>
              </a:solidFill>
              <a:latin typeface="Arial" charset="0"/>
            </a:endParaRPr>
          </a:p>
        </p:txBody>
      </p:sp>
      <p:sp>
        <p:nvSpPr>
          <p:cNvPr id="743449" name="Line 25"/>
          <p:cNvSpPr>
            <a:spLocks noChangeShapeType="1"/>
          </p:cNvSpPr>
          <p:nvPr/>
        </p:nvSpPr>
        <p:spPr bwMode="auto">
          <a:xfrm>
            <a:off x="5219700" y="3933825"/>
            <a:ext cx="2305050" cy="431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3450" name="Text Box 26"/>
          <p:cNvSpPr txBox="1">
            <a:spLocks noChangeArrowheads="1"/>
          </p:cNvSpPr>
          <p:nvPr/>
        </p:nvSpPr>
        <p:spPr bwMode="auto">
          <a:xfrm>
            <a:off x="6732588" y="4365625"/>
            <a:ext cx="1547812" cy="439738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>
                <a:solidFill>
                  <a:srgbClr val="0000CC"/>
                </a:solidFill>
                <a:latin typeface="Times New Roman" pitchFamily="18" charset="0"/>
              </a:rPr>
              <a:t>磁盘存储管理</a:t>
            </a:r>
            <a:endParaRPr lang="zh-CN" altLang="en-US" sz="16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3451" name="Line 27"/>
          <p:cNvSpPr>
            <a:spLocks noChangeShapeType="1"/>
          </p:cNvSpPr>
          <p:nvPr/>
        </p:nvSpPr>
        <p:spPr bwMode="auto">
          <a:xfrm flipH="1" flipV="1">
            <a:off x="7596188" y="4797425"/>
            <a:ext cx="20637" cy="4016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61" name="Line 5"/>
          <p:cNvSpPr>
            <a:spLocks noChangeShapeType="1"/>
          </p:cNvSpPr>
          <p:nvPr/>
        </p:nvSpPr>
        <p:spPr bwMode="auto">
          <a:xfrm>
            <a:off x="3281363" y="2609850"/>
            <a:ext cx="847725" cy="2127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6262" name="Line 6"/>
          <p:cNvSpPr>
            <a:spLocks noChangeShapeType="1"/>
          </p:cNvSpPr>
          <p:nvPr/>
        </p:nvSpPr>
        <p:spPr bwMode="auto">
          <a:xfrm flipH="1">
            <a:off x="4721225" y="2609850"/>
            <a:ext cx="769938" cy="2127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6263" name="Line 7"/>
          <p:cNvSpPr>
            <a:spLocks noChangeShapeType="1"/>
          </p:cNvSpPr>
          <p:nvPr/>
        </p:nvSpPr>
        <p:spPr bwMode="auto">
          <a:xfrm flipV="1">
            <a:off x="3355975" y="3819525"/>
            <a:ext cx="771525" cy="4270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6264" name="Line 8"/>
          <p:cNvSpPr>
            <a:spLocks noChangeShapeType="1"/>
          </p:cNvSpPr>
          <p:nvPr/>
        </p:nvSpPr>
        <p:spPr bwMode="auto">
          <a:xfrm flipH="1" flipV="1">
            <a:off x="4721225" y="3819525"/>
            <a:ext cx="769938" cy="4270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6265" name="Line 9"/>
          <p:cNvSpPr>
            <a:spLocks noChangeShapeType="1"/>
          </p:cNvSpPr>
          <p:nvPr/>
        </p:nvSpPr>
        <p:spPr bwMode="auto">
          <a:xfrm flipH="1">
            <a:off x="3355975" y="3324225"/>
            <a:ext cx="463550" cy="15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6266" name="Line 10"/>
          <p:cNvSpPr>
            <a:spLocks noChangeShapeType="1"/>
          </p:cNvSpPr>
          <p:nvPr/>
        </p:nvSpPr>
        <p:spPr bwMode="auto">
          <a:xfrm flipV="1">
            <a:off x="5026025" y="3324225"/>
            <a:ext cx="382588" cy="15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6267" name="Line 11"/>
          <p:cNvSpPr>
            <a:spLocks noChangeShapeType="1"/>
          </p:cNvSpPr>
          <p:nvPr/>
        </p:nvSpPr>
        <p:spPr bwMode="auto">
          <a:xfrm>
            <a:off x="2674938" y="1682750"/>
            <a:ext cx="692150" cy="3571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6268" name="Line 12"/>
          <p:cNvSpPr>
            <a:spLocks noChangeShapeType="1"/>
          </p:cNvSpPr>
          <p:nvPr/>
        </p:nvSpPr>
        <p:spPr bwMode="auto">
          <a:xfrm flipH="1">
            <a:off x="5478463" y="1682750"/>
            <a:ext cx="693737" cy="3571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6269" name="Line 13"/>
          <p:cNvSpPr>
            <a:spLocks noChangeShapeType="1"/>
          </p:cNvSpPr>
          <p:nvPr/>
        </p:nvSpPr>
        <p:spPr bwMode="auto">
          <a:xfrm flipH="1" flipV="1">
            <a:off x="1538288" y="3322638"/>
            <a:ext cx="463550" cy="15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6270" name="Line 14"/>
          <p:cNvSpPr>
            <a:spLocks noChangeShapeType="1"/>
          </p:cNvSpPr>
          <p:nvPr/>
        </p:nvSpPr>
        <p:spPr bwMode="auto">
          <a:xfrm>
            <a:off x="5402263" y="4746625"/>
            <a:ext cx="849312" cy="355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6271" name="Line 15"/>
          <p:cNvSpPr>
            <a:spLocks noChangeShapeType="1"/>
          </p:cNvSpPr>
          <p:nvPr/>
        </p:nvSpPr>
        <p:spPr bwMode="auto">
          <a:xfrm flipH="1">
            <a:off x="2749550" y="4816475"/>
            <a:ext cx="615950" cy="3571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6272" name="AutoShape 16"/>
          <p:cNvSpPr>
            <a:spLocks noChangeArrowheads="1"/>
          </p:cNvSpPr>
          <p:nvPr/>
        </p:nvSpPr>
        <p:spPr bwMode="auto">
          <a:xfrm>
            <a:off x="3775075" y="2825750"/>
            <a:ext cx="1271588" cy="996950"/>
          </a:xfrm>
          <a:prstGeom prst="hexagon">
            <a:avLst>
              <a:gd name="adj" fmla="val 31887"/>
              <a:gd name="vf" fmla="val 115470"/>
            </a:avLst>
          </a:prstGeom>
          <a:solidFill>
            <a:srgbClr val="FFFF99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zh-CN" sz="1600" b="1">
              <a:solidFill>
                <a:srgbClr val="FF3300"/>
              </a:solidFill>
              <a:latin typeface="Arial" charset="0"/>
            </a:endParaRPr>
          </a:p>
          <a:p>
            <a:r>
              <a:rPr lang="zh-CN" altLang="en-US" sz="1600" b="1">
                <a:solidFill>
                  <a:srgbClr val="FF3300"/>
                </a:solidFill>
                <a:latin typeface="Arial" charset="0"/>
              </a:rPr>
              <a:t>操作</a:t>
            </a:r>
          </a:p>
          <a:p>
            <a:r>
              <a:rPr lang="zh-CN" altLang="en-US" sz="1600" b="1">
                <a:solidFill>
                  <a:srgbClr val="FF3300"/>
                </a:solidFill>
                <a:latin typeface="Arial" charset="0"/>
              </a:rPr>
              <a:t>系统</a:t>
            </a:r>
          </a:p>
          <a:p>
            <a:endParaRPr lang="en-US" altLang="zh-CN" sz="1600" b="1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736273" name="Rectangle 17"/>
          <p:cNvSpPr>
            <a:spLocks noChangeArrowheads="1"/>
          </p:cNvSpPr>
          <p:nvPr/>
        </p:nvSpPr>
        <p:spPr bwMode="auto">
          <a:xfrm>
            <a:off x="4721225" y="2039938"/>
            <a:ext cx="1531938" cy="569912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600" b="1" dirty="0">
                <a:solidFill>
                  <a:srgbClr val="FF0000"/>
                </a:solidFill>
                <a:latin typeface="Arial" charset="0"/>
              </a:rPr>
              <a:t>基本概念</a:t>
            </a:r>
          </a:p>
        </p:txBody>
      </p:sp>
      <p:sp>
        <p:nvSpPr>
          <p:cNvPr id="736274" name="Rectangle 18"/>
          <p:cNvSpPr>
            <a:spLocks noChangeArrowheads="1"/>
          </p:cNvSpPr>
          <p:nvPr/>
        </p:nvSpPr>
        <p:spPr bwMode="auto">
          <a:xfrm>
            <a:off x="2674938" y="2039938"/>
            <a:ext cx="1562100" cy="569912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600" b="1" dirty="0">
                <a:solidFill>
                  <a:srgbClr val="FF0000"/>
                </a:solidFill>
                <a:latin typeface="Arial" charset="0"/>
              </a:rPr>
              <a:t>处理机管理</a:t>
            </a:r>
          </a:p>
        </p:txBody>
      </p:sp>
      <p:sp>
        <p:nvSpPr>
          <p:cNvPr id="736275" name="Rectangle 19"/>
          <p:cNvSpPr>
            <a:spLocks noChangeArrowheads="1"/>
          </p:cNvSpPr>
          <p:nvPr/>
        </p:nvSpPr>
        <p:spPr bwMode="auto">
          <a:xfrm>
            <a:off x="1992313" y="3038475"/>
            <a:ext cx="1525587" cy="569913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600" b="1">
                <a:solidFill>
                  <a:srgbClr val="3366CC"/>
                </a:solidFill>
                <a:latin typeface="Arial" charset="0"/>
              </a:rPr>
              <a:t>设备管理</a:t>
            </a:r>
          </a:p>
        </p:txBody>
      </p:sp>
      <p:sp>
        <p:nvSpPr>
          <p:cNvPr id="736276" name="Rectangle 20"/>
          <p:cNvSpPr>
            <a:spLocks noChangeArrowheads="1"/>
          </p:cNvSpPr>
          <p:nvPr/>
        </p:nvSpPr>
        <p:spPr bwMode="auto">
          <a:xfrm>
            <a:off x="5292080" y="3075111"/>
            <a:ext cx="1500187" cy="569913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600" b="1" dirty="0">
                <a:solidFill>
                  <a:srgbClr val="3366CC"/>
                </a:solidFill>
                <a:latin typeface="Arial" charset="0"/>
              </a:rPr>
              <a:t>作业管理</a:t>
            </a:r>
          </a:p>
          <a:p>
            <a:r>
              <a:rPr lang="zh-CN" altLang="en-US" sz="1600" b="1" dirty="0">
                <a:solidFill>
                  <a:srgbClr val="3366CC"/>
                </a:solidFill>
                <a:latin typeface="Arial" charset="0"/>
              </a:rPr>
              <a:t>用户接口</a:t>
            </a:r>
          </a:p>
        </p:txBody>
      </p:sp>
      <p:sp>
        <p:nvSpPr>
          <p:cNvPr id="736277" name="Rectangle 21"/>
          <p:cNvSpPr>
            <a:spLocks noChangeArrowheads="1"/>
          </p:cNvSpPr>
          <p:nvPr/>
        </p:nvSpPr>
        <p:spPr bwMode="auto">
          <a:xfrm>
            <a:off x="4795838" y="4248150"/>
            <a:ext cx="1455737" cy="568325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600" b="1" dirty="0">
                <a:solidFill>
                  <a:srgbClr val="FF0000"/>
                </a:solidFill>
                <a:latin typeface="Arial" charset="0"/>
              </a:rPr>
              <a:t>存储管理</a:t>
            </a:r>
          </a:p>
        </p:txBody>
      </p:sp>
      <p:sp>
        <p:nvSpPr>
          <p:cNvPr id="736278" name="Rectangle 22"/>
          <p:cNvSpPr>
            <a:spLocks noChangeArrowheads="1"/>
          </p:cNvSpPr>
          <p:nvPr/>
        </p:nvSpPr>
        <p:spPr bwMode="auto">
          <a:xfrm>
            <a:off x="2676525" y="4246563"/>
            <a:ext cx="1560513" cy="569912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600" b="1" dirty="0">
                <a:solidFill>
                  <a:srgbClr val="3366CC"/>
                </a:solidFill>
                <a:latin typeface="Arial" charset="0"/>
              </a:rPr>
              <a:t>文件管理</a:t>
            </a:r>
          </a:p>
        </p:txBody>
      </p:sp>
      <p:sp>
        <p:nvSpPr>
          <p:cNvPr id="736279" name="Rectangle 23"/>
          <p:cNvSpPr>
            <a:spLocks noChangeArrowheads="1"/>
          </p:cNvSpPr>
          <p:nvPr/>
        </p:nvSpPr>
        <p:spPr bwMode="auto">
          <a:xfrm>
            <a:off x="5402263" y="188913"/>
            <a:ext cx="1465262" cy="149542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400" b="1" dirty="0">
                <a:solidFill>
                  <a:srgbClr val="3366CC"/>
                </a:solidFill>
                <a:latin typeface="Arial" charset="0"/>
              </a:rPr>
              <a:t>操作系统定义</a:t>
            </a:r>
          </a:p>
          <a:p>
            <a:r>
              <a:rPr lang="en-US" altLang="zh-CN" sz="1400" b="1" dirty="0">
                <a:solidFill>
                  <a:srgbClr val="3366CC"/>
                </a:solidFill>
                <a:latin typeface="Arial" charset="0"/>
              </a:rPr>
              <a:t>OS</a:t>
            </a:r>
            <a:r>
              <a:rPr lang="zh-CN" altLang="en-US" sz="1400" b="1" dirty="0">
                <a:solidFill>
                  <a:srgbClr val="3366CC"/>
                </a:solidFill>
                <a:latin typeface="Arial" charset="0"/>
              </a:rPr>
              <a:t>的作用</a:t>
            </a:r>
          </a:p>
          <a:p>
            <a:r>
              <a:rPr lang="en-US" altLang="zh-CN" sz="1400" b="1" dirty="0">
                <a:solidFill>
                  <a:schemeClr val="hlink"/>
                </a:solidFill>
                <a:latin typeface="Arial" charset="0"/>
              </a:rPr>
              <a:t>OS</a:t>
            </a:r>
            <a:r>
              <a:rPr lang="zh-CN" altLang="en-US" sz="1400" b="1" dirty="0">
                <a:solidFill>
                  <a:schemeClr val="hlink"/>
                </a:solidFill>
                <a:latin typeface="Arial" charset="0"/>
              </a:rPr>
              <a:t>特征</a:t>
            </a:r>
          </a:p>
          <a:p>
            <a:r>
              <a:rPr lang="en-US" altLang="zh-CN" sz="1400" b="1" dirty="0">
                <a:solidFill>
                  <a:schemeClr val="hlink"/>
                </a:solidFill>
                <a:latin typeface="Arial" charset="0"/>
              </a:rPr>
              <a:t>OS</a:t>
            </a:r>
            <a:r>
              <a:rPr lang="zh-CN" altLang="en-US" sz="1400" b="1" dirty="0">
                <a:solidFill>
                  <a:schemeClr val="hlink"/>
                </a:solidFill>
                <a:latin typeface="Arial" charset="0"/>
              </a:rPr>
              <a:t>的主要功能</a:t>
            </a:r>
          </a:p>
          <a:p>
            <a:r>
              <a:rPr lang="en-US" altLang="zh-CN" sz="1400" b="1" dirty="0">
                <a:solidFill>
                  <a:srgbClr val="3366CC"/>
                </a:solidFill>
                <a:latin typeface="Arial" charset="0"/>
              </a:rPr>
              <a:t>OS</a:t>
            </a:r>
            <a:r>
              <a:rPr lang="zh-CN" altLang="en-US" sz="1400" b="1" dirty="0">
                <a:solidFill>
                  <a:srgbClr val="3366CC"/>
                </a:solidFill>
                <a:latin typeface="Arial" charset="0"/>
              </a:rPr>
              <a:t>分类</a:t>
            </a:r>
          </a:p>
        </p:txBody>
      </p:sp>
      <p:sp>
        <p:nvSpPr>
          <p:cNvPr id="736280" name="Rectangle 24"/>
          <p:cNvSpPr>
            <a:spLocks noChangeArrowheads="1"/>
          </p:cNvSpPr>
          <p:nvPr/>
        </p:nvSpPr>
        <p:spPr bwMode="auto">
          <a:xfrm>
            <a:off x="1993900" y="188913"/>
            <a:ext cx="1463675" cy="149383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400" b="1" dirty="0">
                <a:solidFill>
                  <a:srgbClr val="CC0066"/>
                </a:solidFill>
                <a:latin typeface="Arial" charset="0"/>
              </a:rPr>
              <a:t>进程基本概念</a:t>
            </a:r>
          </a:p>
          <a:p>
            <a:r>
              <a:rPr lang="zh-CN" altLang="en-US" sz="1400" b="1" dirty="0">
                <a:solidFill>
                  <a:srgbClr val="CC0066"/>
                </a:solidFill>
                <a:latin typeface="Arial" charset="0"/>
              </a:rPr>
              <a:t>进程同步互斥</a:t>
            </a:r>
          </a:p>
          <a:p>
            <a:r>
              <a:rPr lang="zh-CN" altLang="en-US" sz="1400" b="1" dirty="0">
                <a:solidFill>
                  <a:srgbClr val="3366CC"/>
                </a:solidFill>
                <a:latin typeface="Arial" charset="0"/>
              </a:rPr>
              <a:t>进程间通信</a:t>
            </a:r>
            <a:endParaRPr lang="en-US" altLang="zh-CN" sz="1400" b="1" dirty="0">
              <a:solidFill>
                <a:srgbClr val="3366CC"/>
              </a:solidFill>
              <a:latin typeface="Arial" charset="0"/>
            </a:endParaRPr>
          </a:p>
          <a:p>
            <a:r>
              <a:rPr lang="zh-CN" altLang="en-US" sz="1400" b="1" dirty="0">
                <a:solidFill>
                  <a:srgbClr val="3366CC"/>
                </a:solidFill>
                <a:latin typeface="Arial" charset="0"/>
              </a:rPr>
              <a:t>线程</a:t>
            </a:r>
          </a:p>
          <a:p>
            <a:r>
              <a:rPr lang="zh-CN" altLang="en-US" sz="1400" b="1" dirty="0">
                <a:solidFill>
                  <a:srgbClr val="CC0066"/>
                </a:solidFill>
                <a:latin typeface="Arial" charset="0"/>
              </a:rPr>
              <a:t>进程调度</a:t>
            </a:r>
          </a:p>
          <a:p>
            <a:r>
              <a:rPr lang="zh-CN" altLang="en-US" sz="1400" b="1" dirty="0">
                <a:solidFill>
                  <a:srgbClr val="CC0066"/>
                </a:solidFill>
                <a:latin typeface="Arial" charset="0"/>
              </a:rPr>
              <a:t>死锁</a:t>
            </a:r>
          </a:p>
        </p:txBody>
      </p:sp>
      <p:sp>
        <p:nvSpPr>
          <p:cNvPr id="736281" name="Rectangle 25"/>
          <p:cNvSpPr>
            <a:spLocks noChangeArrowheads="1"/>
          </p:cNvSpPr>
          <p:nvPr/>
        </p:nvSpPr>
        <p:spPr bwMode="auto">
          <a:xfrm>
            <a:off x="250825" y="2325688"/>
            <a:ext cx="1309688" cy="239871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400" b="1">
                <a:solidFill>
                  <a:srgbClr val="3366CC"/>
                </a:solidFill>
                <a:latin typeface="Arial" charset="0"/>
              </a:rPr>
              <a:t>I/O</a:t>
            </a:r>
            <a:r>
              <a:rPr lang="zh-CN" altLang="en-US" sz="1400" b="1">
                <a:solidFill>
                  <a:srgbClr val="3366CC"/>
                </a:solidFill>
                <a:latin typeface="Arial" charset="0"/>
              </a:rPr>
              <a:t>系统</a:t>
            </a:r>
          </a:p>
          <a:p>
            <a:r>
              <a:rPr lang="en-US" altLang="zh-CN" sz="1400" b="1">
                <a:solidFill>
                  <a:srgbClr val="3366CC"/>
                </a:solidFill>
                <a:latin typeface="Arial" charset="0"/>
              </a:rPr>
              <a:t>I/O</a:t>
            </a:r>
            <a:r>
              <a:rPr lang="zh-CN" altLang="en-US" sz="1400" b="1">
                <a:solidFill>
                  <a:srgbClr val="3366CC"/>
                </a:solidFill>
                <a:latin typeface="Arial" charset="0"/>
              </a:rPr>
              <a:t>控制方式</a:t>
            </a:r>
          </a:p>
          <a:p>
            <a:r>
              <a:rPr lang="zh-CN" altLang="en-US" sz="1400" b="1">
                <a:solidFill>
                  <a:schemeClr val="hlink"/>
                </a:solidFill>
                <a:latin typeface="Arial" charset="0"/>
              </a:rPr>
              <a:t>缓冲技术</a:t>
            </a:r>
          </a:p>
          <a:p>
            <a:r>
              <a:rPr lang="en-US" altLang="zh-CN" sz="1400" b="1">
                <a:solidFill>
                  <a:srgbClr val="3366CC"/>
                </a:solidFill>
                <a:latin typeface="Arial" charset="0"/>
              </a:rPr>
              <a:t>I/O</a:t>
            </a:r>
            <a:r>
              <a:rPr lang="zh-CN" altLang="en-US" sz="1400" b="1">
                <a:solidFill>
                  <a:srgbClr val="3366CC"/>
                </a:solidFill>
                <a:latin typeface="Arial" charset="0"/>
              </a:rPr>
              <a:t>软件组成</a:t>
            </a:r>
          </a:p>
          <a:p>
            <a:r>
              <a:rPr lang="zh-CN" altLang="en-US" sz="1400" b="1">
                <a:solidFill>
                  <a:srgbClr val="3366CC"/>
                </a:solidFill>
                <a:latin typeface="Arial" charset="0"/>
              </a:rPr>
              <a:t>设备独立性</a:t>
            </a:r>
          </a:p>
          <a:p>
            <a:r>
              <a:rPr lang="zh-CN" altLang="en-US" sz="1400" b="1">
                <a:solidFill>
                  <a:srgbClr val="3366CC"/>
                </a:solidFill>
                <a:latin typeface="Arial" charset="0"/>
              </a:rPr>
              <a:t>设备分配</a:t>
            </a:r>
          </a:p>
          <a:p>
            <a:r>
              <a:rPr lang="zh-CN" altLang="en-US" sz="1400" b="1">
                <a:solidFill>
                  <a:srgbClr val="3366CC"/>
                </a:solidFill>
                <a:latin typeface="Arial" charset="0"/>
              </a:rPr>
              <a:t>驱动程序</a:t>
            </a:r>
          </a:p>
          <a:p>
            <a:r>
              <a:rPr lang="zh-CN" altLang="en-US" sz="1400" b="1">
                <a:solidFill>
                  <a:schemeClr val="hlink"/>
                </a:solidFill>
                <a:latin typeface="Arial" charset="0"/>
              </a:rPr>
              <a:t>虚设备技术</a:t>
            </a:r>
          </a:p>
          <a:p>
            <a:r>
              <a:rPr lang="zh-CN" altLang="en-US" sz="1400" b="1">
                <a:solidFill>
                  <a:srgbClr val="3366CC"/>
                </a:solidFill>
                <a:latin typeface="Arial" charset="0"/>
              </a:rPr>
              <a:t>通道技术</a:t>
            </a:r>
          </a:p>
          <a:p>
            <a:r>
              <a:rPr lang="zh-CN" altLang="en-US" sz="1400" b="1">
                <a:solidFill>
                  <a:schemeClr val="hlink"/>
                </a:solidFill>
                <a:latin typeface="Arial" charset="0"/>
              </a:rPr>
              <a:t>磁盘调度</a:t>
            </a:r>
          </a:p>
        </p:txBody>
      </p:sp>
      <p:sp>
        <p:nvSpPr>
          <p:cNvPr id="736282" name="Rectangle 26"/>
          <p:cNvSpPr>
            <a:spLocks noChangeArrowheads="1"/>
          </p:cNvSpPr>
          <p:nvPr/>
        </p:nvSpPr>
        <p:spPr bwMode="auto">
          <a:xfrm>
            <a:off x="2144713" y="5102225"/>
            <a:ext cx="1463675" cy="149542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400" b="1">
                <a:solidFill>
                  <a:srgbClr val="3366CC"/>
                </a:solidFill>
                <a:latin typeface="Arial" charset="0"/>
              </a:rPr>
              <a:t>文件基本概念</a:t>
            </a:r>
          </a:p>
          <a:p>
            <a:r>
              <a:rPr lang="zh-CN" altLang="en-US" sz="1400" b="1">
                <a:solidFill>
                  <a:srgbClr val="3366CC"/>
                </a:solidFill>
                <a:latin typeface="Arial" charset="0"/>
              </a:rPr>
              <a:t>文件的逻辑结构</a:t>
            </a:r>
          </a:p>
          <a:p>
            <a:r>
              <a:rPr lang="zh-CN" altLang="en-US" sz="1400" b="1">
                <a:solidFill>
                  <a:schemeClr val="hlink"/>
                </a:solidFill>
                <a:latin typeface="Arial" charset="0"/>
              </a:rPr>
              <a:t>文件的物理结构</a:t>
            </a:r>
          </a:p>
          <a:p>
            <a:r>
              <a:rPr lang="zh-CN" altLang="en-US" sz="1400" b="1">
                <a:solidFill>
                  <a:schemeClr val="hlink"/>
                </a:solidFill>
                <a:latin typeface="Arial" charset="0"/>
              </a:rPr>
              <a:t>文件目录</a:t>
            </a:r>
          </a:p>
          <a:p>
            <a:r>
              <a:rPr lang="zh-CN" altLang="en-US" sz="1400" b="1">
                <a:solidFill>
                  <a:schemeClr val="hlink"/>
                </a:solidFill>
                <a:latin typeface="Arial" charset="0"/>
              </a:rPr>
              <a:t>外存空间管理</a:t>
            </a:r>
            <a:endParaRPr lang="zh-CN" altLang="en-US" sz="1400" b="1">
              <a:solidFill>
                <a:srgbClr val="3366CC"/>
              </a:solidFill>
              <a:latin typeface="Arial" charset="0"/>
            </a:endParaRPr>
          </a:p>
          <a:p>
            <a:r>
              <a:rPr lang="zh-CN" altLang="en-US" sz="1400" b="1">
                <a:solidFill>
                  <a:srgbClr val="3366CC"/>
                </a:solidFill>
                <a:latin typeface="Arial" charset="0"/>
              </a:rPr>
              <a:t>文件共享与保护</a:t>
            </a:r>
          </a:p>
          <a:p>
            <a:r>
              <a:rPr lang="zh-CN" altLang="en-US" sz="1400" b="1">
                <a:solidFill>
                  <a:srgbClr val="3366CC"/>
                </a:solidFill>
                <a:latin typeface="Arial" charset="0"/>
              </a:rPr>
              <a:t>数据一致性</a:t>
            </a:r>
            <a:endParaRPr lang="zh-CN" altLang="en-US" sz="1400" b="1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736283" name="Rectangle 27"/>
          <p:cNvSpPr>
            <a:spLocks noChangeArrowheads="1"/>
          </p:cNvSpPr>
          <p:nvPr/>
        </p:nvSpPr>
        <p:spPr bwMode="auto">
          <a:xfrm>
            <a:off x="7221538" y="2822575"/>
            <a:ext cx="1771650" cy="9271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400" b="1">
                <a:solidFill>
                  <a:srgbClr val="CC0066"/>
                </a:solidFill>
                <a:latin typeface="Arial" charset="0"/>
              </a:rPr>
              <a:t>用户接口</a:t>
            </a:r>
          </a:p>
          <a:p>
            <a:r>
              <a:rPr lang="zh-CN" altLang="en-US" sz="1400" b="1">
                <a:solidFill>
                  <a:srgbClr val="3366CC"/>
                </a:solidFill>
                <a:latin typeface="Arial" charset="0"/>
              </a:rPr>
              <a:t>作业基本概念</a:t>
            </a:r>
          </a:p>
          <a:p>
            <a:r>
              <a:rPr lang="zh-CN" altLang="en-US" sz="1400" b="1">
                <a:solidFill>
                  <a:srgbClr val="3366CC"/>
                </a:solidFill>
                <a:latin typeface="Arial" charset="0"/>
              </a:rPr>
              <a:t>批处理系统作业管理</a:t>
            </a:r>
          </a:p>
          <a:p>
            <a:r>
              <a:rPr lang="zh-CN" altLang="en-US" sz="1400" b="1">
                <a:solidFill>
                  <a:srgbClr val="3366CC"/>
                </a:solidFill>
                <a:latin typeface="Arial" charset="0"/>
              </a:rPr>
              <a:t>分时系统作业管理</a:t>
            </a:r>
          </a:p>
        </p:txBody>
      </p:sp>
      <p:sp>
        <p:nvSpPr>
          <p:cNvPr id="736284" name="Line 28"/>
          <p:cNvSpPr>
            <a:spLocks noChangeShapeType="1"/>
          </p:cNvSpPr>
          <p:nvPr/>
        </p:nvSpPr>
        <p:spPr bwMode="auto">
          <a:xfrm>
            <a:off x="6767513" y="3322638"/>
            <a:ext cx="461962" cy="15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6285" name="Rectangle 29"/>
          <p:cNvSpPr>
            <a:spLocks noChangeArrowheads="1"/>
          </p:cNvSpPr>
          <p:nvPr/>
        </p:nvSpPr>
        <p:spPr bwMode="auto">
          <a:xfrm>
            <a:off x="5478463" y="5102225"/>
            <a:ext cx="1541462" cy="175577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400" b="1" dirty="0">
                <a:solidFill>
                  <a:srgbClr val="3366CC"/>
                </a:solidFill>
                <a:latin typeface="Arial" charset="0"/>
              </a:rPr>
              <a:t>程序的装入与链接</a:t>
            </a:r>
          </a:p>
          <a:p>
            <a:r>
              <a:rPr lang="zh-CN" altLang="en-US" sz="1400" b="1" dirty="0">
                <a:solidFill>
                  <a:srgbClr val="CC0066"/>
                </a:solidFill>
                <a:latin typeface="Arial" charset="0"/>
              </a:rPr>
              <a:t>存储管理任务</a:t>
            </a:r>
          </a:p>
          <a:p>
            <a:r>
              <a:rPr lang="zh-CN" altLang="en-US" sz="1400" b="1" dirty="0">
                <a:solidFill>
                  <a:srgbClr val="CC0066"/>
                </a:solidFill>
                <a:latin typeface="Arial" charset="0"/>
              </a:rPr>
              <a:t>动态分区分配</a:t>
            </a:r>
          </a:p>
          <a:p>
            <a:r>
              <a:rPr lang="zh-CN" altLang="en-US" sz="1400" b="1" dirty="0">
                <a:solidFill>
                  <a:srgbClr val="3366CC"/>
                </a:solidFill>
                <a:latin typeface="Arial" charset="0"/>
              </a:rPr>
              <a:t>对换技术</a:t>
            </a:r>
            <a:endParaRPr lang="zh-CN" altLang="en-US" sz="1400" b="1" dirty="0">
              <a:solidFill>
                <a:srgbClr val="CC0066"/>
              </a:solidFill>
              <a:latin typeface="Arial" charset="0"/>
            </a:endParaRPr>
          </a:p>
          <a:p>
            <a:r>
              <a:rPr lang="zh-CN" altLang="en-US" sz="1400" b="1" dirty="0">
                <a:solidFill>
                  <a:srgbClr val="CC0066"/>
                </a:solidFill>
                <a:latin typeface="Arial" charset="0"/>
              </a:rPr>
              <a:t>分页存储管理</a:t>
            </a:r>
          </a:p>
          <a:p>
            <a:r>
              <a:rPr lang="zh-CN" altLang="en-US" sz="1400" b="1" dirty="0">
                <a:solidFill>
                  <a:srgbClr val="3366CC"/>
                </a:solidFill>
                <a:latin typeface="Arial" charset="0"/>
              </a:rPr>
              <a:t>分段存储管理</a:t>
            </a:r>
            <a:endParaRPr lang="zh-CN" altLang="en-US" sz="1400" b="1" dirty="0">
              <a:solidFill>
                <a:srgbClr val="CC0066"/>
              </a:solidFill>
              <a:latin typeface="Arial" charset="0"/>
            </a:endParaRPr>
          </a:p>
          <a:p>
            <a:r>
              <a:rPr lang="zh-CN" altLang="en-US" sz="1400" b="1" dirty="0">
                <a:solidFill>
                  <a:schemeClr val="folHlink"/>
                </a:solidFill>
                <a:latin typeface="Arial" charset="0"/>
              </a:rPr>
              <a:t>段页式存储管理</a:t>
            </a:r>
          </a:p>
          <a:p>
            <a:r>
              <a:rPr lang="zh-CN" altLang="en-US" sz="1400" b="1" dirty="0">
                <a:solidFill>
                  <a:srgbClr val="CC0066"/>
                </a:solidFill>
                <a:latin typeface="Arial" charset="0"/>
              </a:rPr>
              <a:t>虚拟存储技术</a:t>
            </a:r>
            <a:endParaRPr lang="zh-CN" altLang="en-US" sz="1400" b="1" dirty="0">
              <a:solidFill>
                <a:srgbClr val="3366CC"/>
              </a:solidFill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5" name="Text Box 5"/>
          <p:cNvSpPr txBox="1">
            <a:spLocks noChangeArrowheads="1"/>
          </p:cNvSpPr>
          <p:nvPr/>
        </p:nvSpPr>
        <p:spPr bwMode="auto">
          <a:xfrm>
            <a:off x="395288" y="3992563"/>
            <a:ext cx="1873250" cy="135572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1">
                <a:solidFill>
                  <a:srgbClr val="CC0066"/>
                </a:solidFill>
                <a:latin typeface="Times New Roman" pitchFamily="18" charset="0"/>
              </a:rPr>
              <a:t>批处理操作系统</a:t>
            </a:r>
          </a:p>
          <a:p>
            <a:r>
              <a:rPr lang="zh-CN" altLang="en-US" sz="1400" b="1">
                <a:solidFill>
                  <a:srgbClr val="CC0066"/>
                </a:solidFill>
                <a:latin typeface="Times New Roman" pitchFamily="18" charset="0"/>
              </a:rPr>
              <a:t>分时系统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实时操作系统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个人计算机操作系统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网络操作系统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分布式操作系统</a:t>
            </a:r>
            <a:endParaRPr lang="zh-CN" altLang="en-US" sz="14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37286" name="Text Box 6"/>
          <p:cNvSpPr txBox="1">
            <a:spLocks noChangeArrowheads="1"/>
          </p:cNvSpPr>
          <p:nvPr/>
        </p:nvSpPr>
        <p:spPr bwMode="auto">
          <a:xfrm>
            <a:off x="2771775" y="4340225"/>
            <a:ext cx="1603375" cy="360363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>
                <a:solidFill>
                  <a:srgbClr val="0000CC"/>
                </a:solidFill>
                <a:latin typeface="Times New Roman" pitchFamily="18" charset="0"/>
              </a:rPr>
              <a:t>操作系统定义</a:t>
            </a:r>
            <a:endParaRPr lang="zh-CN" altLang="en-US" sz="16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37287" name="Text Box 7"/>
          <p:cNvSpPr txBox="1">
            <a:spLocks noChangeArrowheads="1"/>
          </p:cNvSpPr>
          <p:nvPr/>
        </p:nvSpPr>
        <p:spPr bwMode="auto">
          <a:xfrm>
            <a:off x="5003800" y="1747838"/>
            <a:ext cx="1152525" cy="360362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 b="1">
                <a:solidFill>
                  <a:srgbClr val="FF0000"/>
                </a:solidFill>
                <a:latin typeface="Times New Roman" pitchFamily="18" charset="0"/>
              </a:rPr>
              <a:t>OS</a:t>
            </a:r>
            <a:r>
              <a:rPr lang="zh-CN" altLang="en-US" sz="1600" b="1">
                <a:solidFill>
                  <a:srgbClr val="FF0000"/>
                </a:solidFill>
                <a:latin typeface="Times New Roman" pitchFamily="18" charset="0"/>
              </a:rPr>
              <a:t>功能</a:t>
            </a:r>
            <a:endParaRPr lang="zh-CN" altLang="en-US" sz="1600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737288" name="Text Box 8"/>
          <p:cNvSpPr txBox="1">
            <a:spLocks noChangeArrowheads="1"/>
          </p:cNvSpPr>
          <p:nvPr/>
        </p:nvSpPr>
        <p:spPr bwMode="auto">
          <a:xfrm>
            <a:off x="3203575" y="1747838"/>
            <a:ext cx="1144588" cy="360362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</a:rPr>
              <a:t>OS</a:t>
            </a:r>
            <a:r>
              <a:rPr lang="zh-CN" altLang="en-US" sz="16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</a:rPr>
              <a:t>特征</a:t>
            </a:r>
            <a:endParaRPr lang="zh-CN" altLang="en-US" sz="1600" b="1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737289" name="Text Box 9"/>
          <p:cNvSpPr txBox="1">
            <a:spLocks noChangeArrowheads="1"/>
          </p:cNvSpPr>
          <p:nvPr/>
        </p:nvSpPr>
        <p:spPr bwMode="auto">
          <a:xfrm>
            <a:off x="1476375" y="2984500"/>
            <a:ext cx="1558925" cy="347663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 b="1">
                <a:solidFill>
                  <a:srgbClr val="0000CC"/>
                </a:solidFill>
                <a:latin typeface="Times New Roman" pitchFamily="18" charset="0"/>
              </a:rPr>
              <a:t>OS</a:t>
            </a:r>
            <a:r>
              <a:rPr lang="zh-CN" altLang="en-US" sz="1600" b="1">
                <a:solidFill>
                  <a:srgbClr val="0000CC"/>
                </a:solidFill>
                <a:latin typeface="Times New Roman" pitchFamily="18" charset="0"/>
              </a:rPr>
              <a:t>分类</a:t>
            </a:r>
            <a:endParaRPr lang="zh-CN" altLang="en-US" sz="16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37290" name="Text Box 10"/>
          <p:cNvSpPr txBox="1">
            <a:spLocks noChangeArrowheads="1"/>
          </p:cNvSpPr>
          <p:nvPr/>
        </p:nvSpPr>
        <p:spPr bwMode="auto">
          <a:xfrm>
            <a:off x="6300788" y="3009900"/>
            <a:ext cx="1584325" cy="347663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>
                <a:solidFill>
                  <a:srgbClr val="0000CC"/>
                </a:solidFill>
                <a:latin typeface="Times New Roman" pitchFamily="18" charset="0"/>
              </a:rPr>
              <a:t>硬件运行环境</a:t>
            </a:r>
            <a:endParaRPr lang="zh-CN" altLang="en-US" sz="16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37291" name="Text Box 11"/>
          <p:cNvSpPr txBox="1">
            <a:spLocks noChangeArrowheads="1"/>
          </p:cNvSpPr>
          <p:nvPr/>
        </p:nvSpPr>
        <p:spPr bwMode="auto">
          <a:xfrm>
            <a:off x="5043488" y="4340225"/>
            <a:ext cx="1570037" cy="360363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>
                <a:solidFill>
                  <a:srgbClr val="0000CC"/>
                </a:solidFill>
                <a:latin typeface="Times New Roman" pitchFamily="18" charset="0"/>
              </a:rPr>
              <a:t>操作系统设计</a:t>
            </a:r>
            <a:endParaRPr lang="zh-CN" altLang="en-US" sz="16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37292" name="Line 12"/>
          <p:cNvSpPr>
            <a:spLocks noChangeShapeType="1"/>
          </p:cNvSpPr>
          <p:nvPr/>
        </p:nvSpPr>
        <p:spPr bwMode="auto">
          <a:xfrm>
            <a:off x="3852863" y="2108200"/>
            <a:ext cx="500062" cy="5270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293" name="Line 13"/>
          <p:cNvSpPr>
            <a:spLocks noChangeShapeType="1"/>
          </p:cNvSpPr>
          <p:nvPr/>
        </p:nvSpPr>
        <p:spPr bwMode="auto">
          <a:xfrm flipH="1">
            <a:off x="5076825" y="2108200"/>
            <a:ext cx="500063" cy="5270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294" name="Line 14"/>
          <p:cNvSpPr>
            <a:spLocks noChangeShapeType="1"/>
          </p:cNvSpPr>
          <p:nvPr/>
        </p:nvSpPr>
        <p:spPr bwMode="auto">
          <a:xfrm flipV="1">
            <a:off x="3589338" y="3692525"/>
            <a:ext cx="766762" cy="6731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295" name="Line 15"/>
          <p:cNvSpPr>
            <a:spLocks noChangeShapeType="1"/>
          </p:cNvSpPr>
          <p:nvPr/>
        </p:nvSpPr>
        <p:spPr bwMode="auto">
          <a:xfrm flipH="1" flipV="1">
            <a:off x="5076825" y="3692525"/>
            <a:ext cx="744538" cy="60007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296" name="Line 16"/>
          <p:cNvSpPr>
            <a:spLocks noChangeShapeType="1"/>
          </p:cNvSpPr>
          <p:nvPr/>
        </p:nvSpPr>
        <p:spPr bwMode="auto">
          <a:xfrm flipH="1" flipV="1">
            <a:off x="3086100" y="3141663"/>
            <a:ext cx="935038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297" name="Text Box 17"/>
          <p:cNvSpPr txBox="1">
            <a:spLocks noChangeArrowheads="1"/>
          </p:cNvSpPr>
          <p:nvPr/>
        </p:nvSpPr>
        <p:spPr bwMode="auto">
          <a:xfrm>
            <a:off x="1476375" y="404813"/>
            <a:ext cx="1177925" cy="10541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1">
                <a:solidFill>
                  <a:srgbClr val="DF5721"/>
                </a:solidFill>
                <a:latin typeface="Times New Roman" pitchFamily="18" charset="0"/>
              </a:rPr>
              <a:t>并发</a:t>
            </a:r>
          </a:p>
          <a:p>
            <a:r>
              <a:rPr lang="zh-CN" altLang="en-US" sz="1400" b="1">
                <a:solidFill>
                  <a:srgbClr val="DF5721"/>
                </a:solidFill>
                <a:latin typeface="Times New Roman" pitchFamily="18" charset="0"/>
              </a:rPr>
              <a:t>共享</a:t>
            </a:r>
          </a:p>
          <a:p>
            <a:r>
              <a:rPr lang="zh-CN" altLang="en-US" sz="1400" b="1">
                <a:solidFill>
                  <a:srgbClr val="DF5721"/>
                </a:solidFill>
                <a:latin typeface="Times New Roman" pitchFamily="18" charset="0"/>
              </a:rPr>
              <a:t>虚拟</a:t>
            </a:r>
          </a:p>
          <a:p>
            <a:r>
              <a:rPr lang="zh-CN" altLang="en-US" sz="1400" b="1">
                <a:solidFill>
                  <a:srgbClr val="DF5721"/>
                </a:solidFill>
                <a:latin typeface="Times New Roman" pitchFamily="18" charset="0"/>
              </a:rPr>
              <a:t>异步</a:t>
            </a:r>
            <a:endParaRPr lang="zh-CN" altLang="en-US" sz="1400" b="1">
              <a:solidFill>
                <a:srgbClr val="DF5721"/>
              </a:solidFill>
              <a:latin typeface="Arial" charset="0"/>
            </a:endParaRPr>
          </a:p>
        </p:txBody>
      </p:sp>
      <p:sp>
        <p:nvSpPr>
          <p:cNvPr id="737298" name="Text Box 18"/>
          <p:cNvSpPr txBox="1">
            <a:spLocks noChangeArrowheads="1"/>
          </p:cNvSpPr>
          <p:nvPr/>
        </p:nvSpPr>
        <p:spPr bwMode="auto">
          <a:xfrm>
            <a:off x="2771775" y="5059363"/>
            <a:ext cx="1584325" cy="81756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有效管理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合理调度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使用方便</a:t>
            </a:r>
          </a:p>
          <a:p>
            <a:endParaRPr lang="en-US" altLang="zh-CN" sz="14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37299" name="Line 19"/>
          <p:cNvSpPr>
            <a:spLocks noChangeShapeType="1"/>
          </p:cNvSpPr>
          <p:nvPr/>
        </p:nvSpPr>
        <p:spPr bwMode="auto">
          <a:xfrm>
            <a:off x="3563938" y="4700588"/>
            <a:ext cx="0" cy="35877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300" name="Text Box 20"/>
          <p:cNvSpPr txBox="1">
            <a:spLocks noChangeArrowheads="1"/>
          </p:cNvSpPr>
          <p:nvPr/>
        </p:nvSpPr>
        <p:spPr bwMode="auto">
          <a:xfrm>
            <a:off x="774700" y="5635625"/>
            <a:ext cx="917575" cy="74612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吞吐量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时间片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虚机器</a:t>
            </a:r>
            <a:endParaRPr lang="zh-CN" altLang="en-US" sz="14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37301" name="Line 21"/>
          <p:cNvSpPr>
            <a:spLocks noChangeShapeType="1"/>
          </p:cNvSpPr>
          <p:nvPr/>
        </p:nvSpPr>
        <p:spPr bwMode="auto">
          <a:xfrm>
            <a:off x="1260475" y="5348288"/>
            <a:ext cx="0" cy="2873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302" name="Line 22"/>
          <p:cNvSpPr>
            <a:spLocks noChangeShapeType="1"/>
          </p:cNvSpPr>
          <p:nvPr/>
        </p:nvSpPr>
        <p:spPr bwMode="auto">
          <a:xfrm flipH="1">
            <a:off x="5508625" y="1125538"/>
            <a:ext cx="1104900" cy="6223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303" name="Line 23"/>
          <p:cNvSpPr>
            <a:spLocks noChangeShapeType="1"/>
          </p:cNvSpPr>
          <p:nvPr/>
        </p:nvSpPr>
        <p:spPr bwMode="auto">
          <a:xfrm>
            <a:off x="5437188" y="3187700"/>
            <a:ext cx="833437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304" name="Line 24"/>
          <p:cNvSpPr>
            <a:spLocks noChangeShapeType="1"/>
          </p:cNvSpPr>
          <p:nvPr/>
        </p:nvSpPr>
        <p:spPr bwMode="auto">
          <a:xfrm>
            <a:off x="5821363" y="4700588"/>
            <a:ext cx="0" cy="38417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7305" name="Line 25"/>
          <p:cNvSpPr>
            <a:spLocks noChangeShapeType="1"/>
          </p:cNvSpPr>
          <p:nvPr/>
        </p:nvSpPr>
        <p:spPr bwMode="auto">
          <a:xfrm>
            <a:off x="7092950" y="3357563"/>
            <a:ext cx="863600" cy="6223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7306" name="Line 26"/>
          <p:cNvSpPr>
            <a:spLocks noChangeShapeType="1"/>
          </p:cNvSpPr>
          <p:nvPr/>
        </p:nvSpPr>
        <p:spPr bwMode="auto">
          <a:xfrm flipH="1">
            <a:off x="1260475" y="3357563"/>
            <a:ext cx="935038" cy="6223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7307" name="Line 27"/>
          <p:cNvSpPr>
            <a:spLocks noChangeShapeType="1"/>
          </p:cNvSpPr>
          <p:nvPr/>
        </p:nvSpPr>
        <p:spPr bwMode="auto">
          <a:xfrm flipH="1" flipV="1">
            <a:off x="2654300" y="1125538"/>
            <a:ext cx="1125538" cy="6223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7308" name="Rectangle 28"/>
          <p:cNvSpPr>
            <a:spLocks noChangeArrowheads="1"/>
          </p:cNvSpPr>
          <p:nvPr/>
        </p:nvSpPr>
        <p:spPr bwMode="auto">
          <a:xfrm>
            <a:off x="5029200" y="5084763"/>
            <a:ext cx="1584325" cy="79216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400" b="1">
                <a:solidFill>
                  <a:srgbClr val="0000CC"/>
                </a:solidFill>
                <a:latin typeface="Arial" charset="0"/>
              </a:rPr>
              <a:t>操作系统设计目标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Arial" charset="0"/>
              </a:rPr>
              <a:t>操作系统结构设计</a:t>
            </a:r>
          </a:p>
        </p:txBody>
      </p:sp>
      <p:sp>
        <p:nvSpPr>
          <p:cNvPr id="737309" name="Rectangle 29"/>
          <p:cNvSpPr>
            <a:spLocks noChangeArrowheads="1"/>
          </p:cNvSpPr>
          <p:nvPr/>
        </p:nvSpPr>
        <p:spPr bwMode="auto">
          <a:xfrm>
            <a:off x="7189788" y="4005263"/>
            <a:ext cx="1584325" cy="2376487"/>
          </a:xfrm>
          <a:prstGeom prst="rect">
            <a:avLst/>
          </a:prstGeom>
          <a:solidFill>
            <a:srgbClr val="CCFFCC"/>
          </a:solidFill>
          <a:ln w="381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400" b="1">
                <a:solidFill>
                  <a:srgbClr val="0000CC"/>
                </a:solidFill>
                <a:latin typeface="Arial" charset="0"/>
              </a:rPr>
              <a:t>CPU</a:t>
            </a:r>
            <a:r>
              <a:rPr lang="zh-CN" altLang="en-US" sz="1400" b="1">
                <a:solidFill>
                  <a:srgbClr val="0000CC"/>
                </a:solidFill>
                <a:latin typeface="Arial" charset="0"/>
              </a:rPr>
              <a:t>状态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Arial" charset="0"/>
              </a:rPr>
              <a:t>系统堆栈</a:t>
            </a:r>
          </a:p>
          <a:p>
            <a:r>
              <a:rPr lang="zh-CN" altLang="en-US" sz="1400" b="1">
                <a:solidFill>
                  <a:srgbClr val="DF5721"/>
                </a:solidFill>
                <a:latin typeface="Arial" charset="0"/>
              </a:rPr>
              <a:t>中断技术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Arial" charset="0"/>
              </a:rPr>
              <a:t>时钟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Arial" charset="0"/>
              </a:rPr>
              <a:t>通道</a:t>
            </a:r>
          </a:p>
          <a:p>
            <a:r>
              <a:rPr lang="zh-CN" altLang="en-US" sz="1400" b="1">
                <a:solidFill>
                  <a:srgbClr val="DF5721"/>
                </a:solidFill>
                <a:latin typeface="Arial" charset="0"/>
              </a:rPr>
              <a:t>地址映射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Arial" charset="0"/>
              </a:rPr>
              <a:t>存储保护</a:t>
            </a:r>
          </a:p>
          <a:p>
            <a:endParaRPr lang="en-US" altLang="zh-CN" sz="1400">
              <a:latin typeface="Arial" charset="0"/>
            </a:endParaRPr>
          </a:p>
        </p:txBody>
      </p:sp>
      <p:sp>
        <p:nvSpPr>
          <p:cNvPr id="737310" name="Rectangle 30"/>
          <p:cNvSpPr>
            <a:spLocks noChangeArrowheads="1"/>
          </p:cNvSpPr>
          <p:nvPr/>
        </p:nvSpPr>
        <p:spPr bwMode="auto">
          <a:xfrm>
            <a:off x="6613525" y="404813"/>
            <a:ext cx="1198563" cy="10795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400" b="1">
                <a:solidFill>
                  <a:srgbClr val="DF5721"/>
                </a:solidFill>
                <a:latin typeface="Arial" charset="0"/>
              </a:rPr>
              <a:t>处理机管理</a:t>
            </a:r>
          </a:p>
          <a:p>
            <a:r>
              <a:rPr lang="zh-CN" altLang="en-US" sz="1400" b="1">
                <a:solidFill>
                  <a:srgbClr val="DF5721"/>
                </a:solidFill>
                <a:latin typeface="Arial" charset="0"/>
              </a:rPr>
              <a:t>存储管理</a:t>
            </a:r>
          </a:p>
          <a:p>
            <a:r>
              <a:rPr lang="zh-CN" altLang="en-US" sz="1400" b="1">
                <a:solidFill>
                  <a:srgbClr val="DF5721"/>
                </a:solidFill>
                <a:latin typeface="Arial" charset="0"/>
              </a:rPr>
              <a:t>设备管理</a:t>
            </a:r>
          </a:p>
          <a:p>
            <a:r>
              <a:rPr lang="zh-CN" altLang="en-US" sz="1400" b="1">
                <a:solidFill>
                  <a:srgbClr val="DF5721"/>
                </a:solidFill>
                <a:latin typeface="Arial" charset="0"/>
              </a:rPr>
              <a:t>文件管理</a:t>
            </a:r>
          </a:p>
          <a:p>
            <a:r>
              <a:rPr lang="zh-CN" altLang="en-US" sz="1400" b="1">
                <a:solidFill>
                  <a:srgbClr val="DF5721"/>
                </a:solidFill>
                <a:latin typeface="Arial" charset="0"/>
              </a:rPr>
              <a:t>用户接口</a:t>
            </a:r>
          </a:p>
        </p:txBody>
      </p:sp>
      <p:sp>
        <p:nvSpPr>
          <p:cNvPr id="737311" name="AutoShape 31"/>
          <p:cNvSpPr>
            <a:spLocks noChangeArrowheads="1"/>
          </p:cNvSpPr>
          <p:nvPr/>
        </p:nvSpPr>
        <p:spPr bwMode="auto">
          <a:xfrm>
            <a:off x="3995738" y="2492375"/>
            <a:ext cx="1441450" cy="1368425"/>
          </a:xfrm>
          <a:prstGeom prst="hexagon">
            <a:avLst>
              <a:gd name="adj" fmla="val 26334"/>
              <a:gd name="vf" fmla="val 115470"/>
            </a:avLst>
          </a:prstGeom>
          <a:solidFill>
            <a:srgbClr val="FFFF99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1600" b="1">
              <a:solidFill>
                <a:srgbClr val="FF3300"/>
              </a:solidFill>
              <a:latin typeface="Arial" charset="0"/>
            </a:endParaRPr>
          </a:p>
          <a:p>
            <a:r>
              <a:rPr lang="zh-CN" altLang="en-US" sz="1600" b="1">
                <a:solidFill>
                  <a:srgbClr val="FF3300"/>
                </a:solidFill>
                <a:latin typeface="Arial" charset="0"/>
              </a:rPr>
              <a:t>操作系统基本概念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6335712" cy="766763"/>
          </a:xfrm>
        </p:spPr>
        <p:txBody>
          <a:bodyPr/>
          <a:lstStyle/>
          <a:p>
            <a:pPr algn="ctr"/>
            <a:r>
              <a:rPr lang="zh-CN" altLang="en-US" b="1"/>
              <a:t>第一章 引论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341438"/>
            <a:ext cx="7991475" cy="47513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OS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的定义与作用	</a:t>
            </a:r>
          </a:p>
          <a:p>
            <a:pPr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b="1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三种基本操作系统的基本原理和异同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多道程序设计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b="1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时间片轮转法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、及时性</a:t>
            </a:r>
          </a:p>
          <a:p>
            <a:pPr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OS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的特征和功能	 </a:t>
            </a:r>
          </a:p>
          <a:p>
            <a:pPr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b="1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用户接口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	 </a:t>
            </a:r>
          </a:p>
          <a:p>
            <a:pPr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OS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的结构设计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5" name="Text Box 3"/>
          <p:cNvSpPr txBox="1">
            <a:spLocks noChangeArrowheads="1"/>
          </p:cNvSpPr>
          <p:nvPr/>
        </p:nvSpPr>
        <p:spPr bwMode="auto">
          <a:xfrm>
            <a:off x="5649913" y="115888"/>
            <a:ext cx="1730375" cy="168433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1" dirty="0">
                <a:solidFill>
                  <a:srgbClr val="FF0000"/>
                </a:solidFill>
                <a:latin typeface="Times New Roman" pitchFamily="18" charset="0"/>
              </a:rPr>
              <a:t>进程</a:t>
            </a:r>
          </a:p>
          <a:p>
            <a:r>
              <a:rPr lang="zh-CN" altLang="en-US" sz="1400" b="1" dirty="0">
                <a:solidFill>
                  <a:srgbClr val="FF0000"/>
                </a:solidFill>
                <a:latin typeface="Times New Roman" pitchFamily="18" charset="0"/>
              </a:rPr>
              <a:t>进程状态及转换</a:t>
            </a:r>
          </a:p>
          <a:p>
            <a:r>
              <a:rPr lang="zh-CN" altLang="en-US" sz="1400" b="1" dirty="0">
                <a:solidFill>
                  <a:srgbClr val="CC0066"/>
                </a:solidFill>
                <a:latin typeface="Times New Roman" pitchFamily="18" charset="0"/>
              </a:rPr>
              <a:t>进程控制块</a:t>
            </a: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itchFamily="18" charset="0"/>
              </a:rPr>
              <a:t>并发</a:t>
            </a: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itchFamily="18" charset="0"/>
              </a:rPr>
              <a:t>进程控制</a:t>
            </a:r>
          </a:p>
          <a:p>
            <a:r>
              <a:rPr lang="zh-CN" altLang="en-US" sz="1400" b="1" dirty="0">
                <a:solidFill>
                  <a:srgbClr val="CC0066"/>
                </a:solidFill>
                <a:latin typeface="Times New Roman" pitchFamily="18" charset="0"/>
              </a:rPr>
              <a:t>进程特性</a:t>
            </a: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itchFamily="18" charset="0"/>
              </a:rPr>
              <a:t>可重入程序</a:t>
            </a:r>
            <a:endParaRPr lang="zh-CN" altLang="en-US" sz="1400" b="1" dirty="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0356" name="Text Box 4"/>
          <p:cNvSpPr txBox="1">
            <a:spLocks noChangeArrowheads="1"/>
          </p:cNvSpPr>
          <p:nvPr/>
        </p:nvSpPr>
        <p:spPr bwMode="auto">
          <a:xfrm>
            <a:off x="2619375" y="4941888"/>
            <a:ext cx="1808163" cy="11811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共享内存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消息缓冲</a:t>
            </a:r>
          </a:p>
          <a:p>
            <a:r>
              <a:rPr lang="en-US" altLang="zh-CN" sz="1400" b="1">
                <a:solidFill>
                  <a:srgbClr val="0000CC"/>
                </a:solidFill>
                <a:latin typeface="Times New Roman" pitchFamily="18" charset="0"/>
              </a:rPr>
              <a:t>Send/Receive</a:t>
            </a:r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原语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管道通信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信箱</a:t>
            </a:r>
            <a:endParaRPr lang="zh-CN" altLang="en-US" sz="14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0357" name="Text Box 5"/>
          <p:cNvSpPr txBox="1">
            <a:spLocks noChangeArrowheads="1"/>
          </p:cNvSpPr>
          <p:nvPr/>
        </p:nvSpPr>
        <p:spPr bwMode="auto">
          <a:xfrm>
            <a:off x="4911725" y="4767263"/>
            <a:ext cx="1765300" cy="17653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调度算法选择原则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算法：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先进先出</a:t>
            </a:r>
          </a:p>
          <a:p>
            <a:r>
              <a:rPr lang="zh-CN" altLang="en-US" sz="1400" b="1">
                <a:solidFill>
                  <a:srgbClr val="DF5721"/>
                </a:solidFill>
                <a:latin typeface="Times New Roman" pitchFamily="18" charset="0"/>
              </a:rPr>
              <a:t>时间片轮转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基于优先数</a:t>
            </a:r>
          </a:p>
          <a:p>
            <a:r>
              <a:rPr lang="zh-CN" altLang="en-US" sz="1400" b="1">
                <a:solidFill>
                  <a:srgbClr val="CC0066"/>
                </a:solidFill>
                <a:latin typeface="Times New Roman" pitchFamily="18" charset="0"/>
              </a:rPr>
              <a:t>高相应比优先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抢占式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实时调度技术</a:t>
            </a:r>
          </a:p>
        </p:txBody>
      </p:sp>
      <p:sp>
        <p:nvSpPr>
          <p:cNvPr id="740358" name="Text Box 6"/>
          <p:cNvSpPr txBox="1">
            <a:spLocks noChangeArrowheads="1"/>
          </p:cNvSpPr>
          <p:nvPr/>
        </p:nvSpPr>
        <p:spPr bwMode="auto">
          <a:xfrm>
            <a:off x="395288" y="4641850"/>
            <a:ext cx="2016125" cy="2027238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1">
                <a:solidFill>
                  <a:srgbClr val="CC0066"/>
                </a:solidFill>
                <a:latin typeface="Times New Roman" pitchFamily="18" charset="0"/>
              </a:rPr>
              <a:t>进程同步</a:t>
            </a:r>
          </a:p>
          <a:p>
            <a:r>
              <a:rPr lang="zh-CN" altLang="en-US" sz="1400" b="1">
                <a:solidFill>
                  <a:srgbClr val="CC0066"/>
                </a:solidFill>
                <a:latin typeface="Times New Roman" pitchFamily="18" charset="0"/>
              </a:rPr>
              <a:t>进程互斥</a:t>
            </a:r>
          </a:p>
          <a:p>
            <a:r>
              <a:rPr lang="zh-CN" altLang="en-US" sz="1400" b="1">
                <a:solidFill>
                  <a:srgbClr val="CC0066"/>
                </a:solidFill>
                <a:latin typeface="Times New Roman" pitchFamily="18" charset="0"/>
              </a:rPr>
              <a:t>临界区</a:t>
            </a:r>
          </a:p>
          <a:p>
            <a:r>
              <a:rPr lang="zh-CN" altLang="en-US" sz="1400" b="1">
                <a:solidFill>
                  <a:srgbClr val="DF5721"/>
                </a:solidFill>
                <a:latin typeface="Times New Roman" pitchFamily="18" charset="0"/>
              </a:rPr>
              <a:t>进程同步机制</a:t>
            </a:r>
          </a:p>
          <a:p>
            <a:r>
              <a:rPr lang="zh-CN" altLang="en-US" sz="1400" b="1">
                <a:solidFill>
                  <a:schemeClr val="hlink"/>
                </a:solidFill>
                <a:latin typeface="Times New Roman" pitchFamily="18" charset="0"/>
              </a:rPr>
              <a:t>信号量</a:t>
            </a:r>
          </a:p>
          <a:p>
            <a:r>
              <a:rPr lang="en-US" altLang="zh-CN" sz="1400" b="1">
                <a:solidFill>
                  <a:schemeClr val="hlink"/>
                </a:solidFill>
                <a:latin typeface="Times New Roman" pitchFamily="18" charset="0"/>
              </a:rPr>
              <a:t>P</a:t>
            </a:r>
            <a:r>
              <a:rPr lang="zh-CN" altLang="en-US" sz="1400" b="1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lang="en-US" altLang="zh-CN" sz="1400" b="1">
                <a:solidFill>
                  <a:schemeClr val="hlink"/>
                </a:solidFill>
                <a:latin typeface="Times New Roman" pitchFamily="18" charset="0"/>
              </a:rPr>
              <a:t>V</a:t>
            </a:r>
            <a:r>
              <a:rPr lang="zh-CN" altLang="en-US" sz="1400" b="1">
                <a:solidFill>
                  <a:schemeClr val="hlink"/>
                </a:solidFill>
                <a:latin typeface="Times New Roman" pitchFamily="18" charset="0"/>
              </a:rPr>
              <a:t>操作</a:t>
            </a:r>
          </a:p>
          <a:p>
            <a:r>
              <a:rPr lang="zh-CN" altLang="en-US" sz="1400" b="1">
                <a:solidFill>
                  <a:srgbClr val="FF0000"/>
                </a:solidFill>
                <a:latin typeface="Times New Roman" pitchFamily="18" charset="0"/>
              </a:rPr>
              <a:t>生产者与消费者问题</a:t>
            </a:r>
          </a:p>
          <a:p>
            <a:r>
              <a:rPr lang="zh-CN" altLang="en-US" sz="1400" b="1">
                <a:solidFill>
                  <a:srgbClr val="DF5721"/>
                </a:solidFill>
                <a:latin typeface="Times New Roman" pitchFamily="18" charset="0"/>
              </a:rPr>
              <a:t>读者写者问题</a:t>
            </a:r>
          </a:p>
          <a:p>
            <a:r>
              <a:rPr lang="zh-CN" altLang="en-US" sz="1400" b="1">
                <a:solidFill>
                  <a:srgbClr val="DF5721"/>
                </a:solidFill>
                <a:latin typeface="Times New Roman" pitchFamily="18" charset="0"/>
              </a:rPr>
              <a:t>哲学家进餐问题</a:t>
            </a:r>
            <a:endParaRPr lang="zh-CN" altLang="en-US" sz="1400" b="1">
              <a:solidFill>
                <a:srgbClr val="DF5721"/>
              </a:solidFill>
              <a:latin typeface="Arial" charset="0"/>
            </a:endParaRP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6977063" y="4624388"/>
            <a:ext cx="1916112" cy="183515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800" b="1">
              <a:solidFill>
                <a:srgbClr val="0000CC"/>
              </a:solidFill>
              <a:latin typeface="Times New Roman" pitchFamily="18" charset="0"/>
            </a:endParaRP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死锁的有关结论</a:t>
            </a:r>
          </a:p>
          <a:p>
            <a:r>
              <a:rPr lang="zh-CN" altLang="en-US" sz="1400" b="1">
                <a:solidFill>
                  <a:srgbClr val="DF5721"/>
                </a:solidFill>
                <a:latin typeface="Times New Roman" pitchFamily="18" charset="0"/>
              </a:rPr>
              <a:t>产生死锁的</a:t>
            </a:r>
            <a:r>
              <a:rPr lang="zh-CN" altLang="en-US" sz="1400" b="1">
                <a:solidFill>
                  <a:srgbClr val="FF0000"/>
                </a:solidFill>
                <a:latin typeface="Times New Roman" pitchFamily="18" charset="0"/>
              </a:rPr>
              <a:t>必要条件</a:t>
            </a:r>
          </a:p>
          <a:p>
            <a:r>
              <a:rPr lang="zh-CN" altLang="en-US" sz="1400" b="1">
                <a:solidFill>
                  <a:srgbClr val="FF0000"/>
                </a:solidFill>
                <a:latin typeface="Times New Roman" pitchFamily="18" charset="0"/>
              </a:rPr>
              <a:t>死锁预防</a:t>
            </a:r>
          </a:p>
          <a:p>
            <a:r>
              <a:rPr lang="zh-CN" altLang="en-US" sz="1400" b="1">
                <a:solidFill>
                  <a:srgbClr val="FF0000"/>
                </a:solidFill>
                <a:latin typeface="Times New Roman" pitchFamily="18" charset="0"/>
              </a:rPr>
              <a:t>死锁避免</a:t>
            </a:r>
          </a:p>
          <a:p>
            <a:r>
              <a:rPr lang="zh-CN" altLang="en-US" sz="1400" b="1">
                <a:solidFill>
                  <a:srgbClr val="DF5721"/>
                </a:solidFill>
                <a:latin typeface="Times New Roman" pitchFamily="18" charset="0"/>
              </a:rPr>
              <a:t>死锁检测解除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资源分配图</a:t>
            </a:r>
            <a:endParaRPr lang="zh-CN" altLang="en-US" sz="14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2028825" y="2089150"/>
            <a:ext cx="1765300" cy="366713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>
                <a:solidFill>
                  <a:srgbClr val="0000CC"/>
                </a:solidFill>
                <a:latin typeface="Times New Roman" pitchFamily="18" charset="0"/>
              </a:rPr>
              <a:t>多道程序设计</a:t>
            </a:r>
            <a:endParaRPr lang="zh-CN" altLang="en-US" sz="16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0361" name="Text Box 9"/>
          <p:cNvSpPr txBox="1">
            <a:spLocks noChangeArrowheads="1"/>
          </p:cNvSpPr>
          <p:nvPr/>
        </p:nvSpPr>
        <p:spPr bwMode="auto">
          <a:xfrm>
            <a:off x="5654675" y="2089150"/>
            <a:ext cx="1760538" cy="357188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>
                <a:solidFill>
                  <a:srgbClr val="0000CC"/>
                </a:solidFill>
                <a:latin typeface="Times New Roman" pitchFamily="18" charset="0"/>
              </a:rPr>
              <a:t>进程基本概念</a:t>
            </a:r>
            <a:endParaRPr lang="zh-CN" altLang="en-US" sz="16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0362" name="Text Box 10"/>
          <p:cNvSpPr txBox="1">
            <a:spLocks noChangeArrowheads="1"/>
          </p:cNvSpPr>
          <p:nvPr/>
        </p:nvSpPr>
        <p:spPr bwMode="auto">
          <a:xfrm>
            <a:off x="1077913" y="3074988"/>
            <a:ext cx="1533525" cy="338137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>
                <a:solidFill>
                  <a:srgbClr val="0000CC"/>
                </a:solidFill>
                <a:latin typeface="Times New Roman" pitchFamily="18" charset="0"/>
              </a:rPr>
              <a:t>进程同步互斥</a:t>
            </a:r>
            <a:endParaRPr lang="zh-CN" altLang="en-US" sz="16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0363" name="Text Box 11"/>
          <p:cNvSpPr txBox="1">
            <a:spLocks noChangeArrowheads="1"/>
          </p:cNvSpPr>
          <p:nvPr/>
        </p:nvSpPr>
        <p:spPr bwMode="auto">
          <a:xfrm>
            <a:off x="2932113" y="4100513"/>
            <a:ext cx="1377950" cy="369887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>
                <a:solidFill>
                  <a:srgbClr val="0000CC"/>
                </a:solidFill>
                <a:latin typeface="Times New Roman" pitchFamily="18" charset="0"/>
              </a:rPr>
              <a:t>进程间通信</a:t>
            </a:r>
            <a:endParaRPr lang="zh-CN" altLang="en-US" sz="16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0364" name="Text Box 12"/>
          <p:cNvSpPr txBox="1">
            <a:spLocks noChangeArrowheads="1"/>
          </p:cNvSpPr>
          <p:nvPr/>
        </p:nvSpPr>
        <p:spPr bwMode="auto">
          <a:xfrm>
            <a:off x="5154613" y="4102100"/>
            <a:ext cx="1225550" cy="369888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>
                <a:solidFill>
                  <a:srgbClr val="0000CC"/>
                </a:solidFill>
                <a:latin typeface="Times New Roman" pitchFamily="18" charset="0"/>
              </a:rPr>
              <a:t>进程调度</a:t>
            </a:r>
            <a:endParaRPr lang="zh-CN" altLang="en-US" sz="16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0365" name="Text Box 13"/>
          <p:cNvSpPr txBox="1">
            <a:spLocks noChangeArrowheads="1"/>
          </p:cNvSpPr>
          <p:nvPr/>
        </p:nvSpPr>
        <p:spPr bwMode="auto">
          <a:xfrm>
            <a:off x="6846888" y="3074988"/>
            <a:ext cx="1455737" cy="338137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>
                <a:solidFill>
                  <a:srgbClr val="0000CC"/>
                </a:solidFill>
                <a:latin typeface="Times New Roman" pitchFamily="18" charset="0"/>
              </a:rPr>
              <a:t>死锁</a:t>
            </a:r>
            <a:endParaRPr lang="zh-CN" altLang="en-US" sz="16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0366" name="Line 14"/>
          <p:cNvSpPr>
            <a:spLocks noChangeShapeType="1"/>
          </p:cNvSpPr>
          <p:nvPr/>
        </p:nvSpPr>
        <p:spPr bwMode="auto">
          <a:xfrm>
            <a:off x="2846388" y="2441575"/>
            <a:ext cx="1685925" cy="4079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0367" name="Line 15"/>
          <p:cNvSpPr>
            <a:spLocks noChangeShapeType="1"/>
          </p:cNvSpPr>
          <p:nvPr/>
        </p:nvSpPr>
        <p:spPr bwMode="auto">
          <a:xfrm flipH="1">
            <a:off x="5072063" y="2441575"/>
            <a:ext cx="1457325" cy="4079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0368" name="Line 16"/>
          <p:cNvSpPr>
            <a:spLocks noChangeShapeType="1"/>
          </p:cNvSpPr>
          <p:nvPr/>
        </p:nvSpPr>
        <p:spPr bwMode="auto">
          <a:xfrm flipV="1">
            <a:off x="3689350" y="3779838"/>
            <a:ext cx="842963" cy="2730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0369" name="Line 17"/>
          <p:cNvSpPr>
            <a:spLocks noChangeShapeType="1"/>
          </p:cNvSpPr>
          <p:nvPr/>
        </p:nvSpPr>
        <p:spPr bwMode="auto">
          <a:xfrm flipH="1" flipV="1">
            <a:off x="5102225" y="3779838"/>
            <a:ext cx="612775" cy="2730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0370" name="Line 18"/>
          <p:cNvSpPr>
            <a:spLocks noChangeShapeType="1"/>
          </p:cNvSpPr>
          <p:nvPr/>
        </p:nvSpPr>
        <p:spPr bwMode="auto">
          <a:xfrm flipH="1">
            <a:off x="2551113" y="3286125"/>
            <a:ext cx="1676400" cy="15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0371" name="Line 19"/>
          <p:cNvSpPr>
            <a:spLocks noChangeShapeType="1"/>
          </p:cNvSpPr>
          <p:nvPr/>
        </p:nvSpPr>
        <p:spPr bwMode="auto">
          <a:xfrm>
            <a:off x="5365750" y="3286125"/>
            <a:ext cx="1533525" cy="15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0372" name="Line 20"/>
          <p:cNvSpPr>
            <a:spLocks noChangeShapeType="1"/>
          </p:cNvSpPr>
          <p:nvPr/>
        </p:nvSpPr>
        <p:spPr bwMode="auto">
          <a:xfrm>
            <a:off x="2906713" y="1738313"/>
            <a:ext cx="1587" cy="3381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0373" name="Line 21"/>
          <p:cNvSpPr>
            <a:spLocks noChangeShapeType="1"/>
          </p:cNvSpPr>
          <p:nvPr/>
        </p:nvSpPr>
        <p:spPr bwMode="auto">
          <a:xfrm>
            <a:off x="5707063" y="4484688"/>
            <a:ext cx="230187" cy="2714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0374" name="Line 22"/>
          <p:cNvSpPr>
            <a:spLocks noChangeShapeType="1"/>
          </p:cNvSpPr>
          <p:nvPr/>
        </p:nvSpPr>
        <p:spPr bwMode="auto">
          <a:xfrm flipH="1">
            <a:off x="1412875" y="3427413"/>
            <a:ext cx="458788" cy="115411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0375" name="Line 23"/>
          <p:cNvSpPr>
            <a:spLocks noChangeShapeType="1"/>
          </p:cNvSpPr>
          <p:nvPr/>
        </p:nvSpPr>
        <p:spPr bwMode="auto">
          <a:xfrm flipH="1">
            <a:off x="3563938" y="4484688"/>
            <a:ext cx="155575" cy="4079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0376" name="Line 24"/>
          <p:cNvSpPr>
            <a:spLocks noChangeShapeType="1"/>
          </p:cNvSpPr>
          <p:nvPr/>
        </p:nvSpPr>
        <p:spPr bwMode="auto">
          <a:xfrm>
            <a:off x="7551738" y="3427413"/>
            <a:ext cx="306387" cy="115411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0377" name="Rectangle 25"/>
          <p:cNvSpPr>
            <a:spLocks noChangeArrowheads="1"/>
          </p:cNvSpPr>
          <p:nvPr/>
        </p:nvSpPr>
        <p:spPr bwMode="auto">
          <a:xfrm>
            <a:off x="2028825" y="188913"/>
            <a:ext cx="1763713" cy="149542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400" b="1" dirty="0">
                <a:solidFill>
                  <a:srgbClr val="0000CC"/>
                </a:solidFill>
                <a:latin typeface="Arial" charset="0"/>
              </a:rPr>
              <a:t>顺序环境</a:t>
            </a:r>
          </a:p>
          <a:p>
            <a:r>
              <a:rPr lang="zh-CN" altLang="en-US" sz="1400" b="1" dirty="0">
                <a:solidFill>
                  <a:srgbClr val="DF5721"/>
                </a:solidFill>
                <a:latin typeface="Arial" charset="0"/>
              </a:rPr>
              <a:t>并发环境</a:t>
            </a:r>
          </a:p>
          <a:p>
            <a:r>
              <a:rPr lang="zh-CN" altLang="en-US" sz="1400" b="1" dirty="0">
                <a:solidFill>
                  <a:srgbClr val="0000CC"/>
                </a:solidFill>
                <a:latin typeface="Arial" charset="0"/>
              </a:rPr>
              <a:t>与时间有关的错误</a:t>
            </a:r>
          </a:p>
          <a:p>
            <a:r>
              <a:rPr lang="zh-CN" altLang="en-US" sz="1400" b="1" dirty="0">
                <a:solidFill>
                  <a:srgbClr val="0000CC"/>
                </a:solidFill>
                <a:latin typeface="Arial" charset="0"/>
              </a:rPr>
              <a:t>不可再现性</a:t>
            </a:r>
          </a:p>
          <a:p>
            <a:endParaRPr lang="en-US" altLang="zh-CN" sz="1400" b="1" dirty="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0378" name="Line 26"/>
          <p:cNvSpPr>
            <a:spLocks noChangeShapeType="1"/>
          </p:cNvSpPr>
          <p:nvPr/>
        </p:nvSpPr>
        <p:spPr bwMode="auto">
          <a:xfrm>
            <a:off x="6529388" y="1738313"/>
            <a:ext cx="1587" cy="3381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0379" name="AutoShape 27"/>
          <p:cNvSpPr>
            <a:spLocks noChangeArrowheads="1"/>
          </p:cNvSpPr>
          <p:nvPr/>
        </p:nvSpPr>
        <p:spPr bwMode="auto">
          <a:xfrm>
            <a:off x="4108450" y="2794000"/>
            <a:ext cx="1471613" cy="950913"/>
          </a:xfrm>
          <a:prstGeom prst="hexagon">
            <a:avLst>
              <a:gd name="adj" fmla="val 38689"/>
              <a:gd name="vf" fmla="val 115470"/>
            </a:avLst>
          </a:prstGeom>
          <a:solidFill>
            <a:srgbClr val="FFFF99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600" b="1">
                <a:solidFill>
                  <a:srgbClr val="FF3300"/>
                </a:solidFill>
                <a:latin typeface="Arial" charset="0"/>
              </a:rPr>
              <a:t>进程</a:t>
            </a:r>
          </a:p>
          <a:p>
            <a:r>
              <a:rPr lang="zh-CN" altLang="en-US" sz="1600" b="1">
                <a:solidFill>
                  <a:srgbClr val="FF3300"/>
                </a:solidFill>
                <a:latin typeface="Arial" charset="0"/>
              </a:rPr>
              <a:t>管理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80" name="Rectangle 4"/>
          <p:cNvSpPr>
            <a:spLocks noChangeArrowheads="1"/>
          </p:cNvSpPr>
          <p:nvPr/>
        </p:nvSpPr>
        <p:spPr bwMode="auto">
          <a:xfrm>
            <a:off x="1116013" y="260350"/>
            <a:ext cx="6335712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zh-CN" altLang="en-US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第二章 进程管理</a:t>
            </a:r>
          </a:p>
        </p:txBody>
      </p:sp>
      <p:sp>
        <p:nvSpPr>
          <p:cNvPr id="715781" name="Rectangle 5"/>
          <p:cNvSpPr>
            <a:spLocks noChangeArrowheads="1"/>
          </p:cNvSpPr>
          <p:nvPr/>
        </p:nvSpPr>
        <p:spPr bwMode="auto">
          <a:xfrm>
            <a:off x="827088" y="1341438"/>
            <a:ext cx="784860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</a:rPr>
              <a:t>1</a:t>
            </a:r>
            <a:r>
              <a:rPr lang="zh-CN" altLang="en-US" sz="2800" b="1" dirty="0"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进程</a:t>
            </a:r>
            <a:r>
              <a:rPr lang="zh-CN" altLang="en-US" sz="2800" b="1" dirty="0">
                <a:ea typeface="楷体_GB2312" pitchFamily="49" charset="-122"/>
              </a:rPr>
              <a:t>和</a:t>
            </a: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</a:rPr>
              <a:t>线程</a:t>
            </a:r>
            <a:r>
              <a:rPr lang="zh-CN" altLang="en-US" sz="2800" b="1" dirty="0">
                <a:ea typeface="楷体_GB2312" pitchFamily="49" charset="-122"/>
              </a:rPr>
              <a:t>的概念 </a:t>
            </a: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SzPct val="60000"/>
              <a:buFont typeface="Wingdings" pitchFamily="2" charset="2"/>
              <a:buChar char="n"/>
            </a:pPr>
            <a:r>
              <a:rPr lang="en-US" altLang="zh-CN" sz="2800" b="1" dirty="0">
                <a:ea typeface="楷体_GB2312" pitchFamily="49" charset="-122"/>
              </a:rPr>
              <a:t>2</a:t>
            </a:r>
            <a:r>
              <a:rPr lang="zh-CN" altLang="en-US" sz="2800" b="1" dirty="0"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</a:rPr>
              <a:t>进程的基本状态及状态转换的原因</a:t>
            </a:r>
            <a:r>
              <a:rPr lang="zh-CN" altLang="en-US" sz="2800" b="1" dirty="0">
                <a:ea typeface="楷体_GB2312" pitchFamily="49" charset="-122"/>
              </a:rPr>
              <a:t>	 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</a:rPr>
              <a:t>3</a:t>
            </a:r>
            <a:r>
              <a:rPr lang="zh-CN" altLang="en-US" sz="2800" b="1" dirty="0">
                <a:ea typeface="楷体_GB2312" pitchFamily="49" charset="-122"/>
              </a:rPr>
              <a:t>、</a:t>
            </a:r>
            <a:r>
              <a:rPr lang="en-US" altLang="zh-CN" sz="2800" b="1" dirty="0">
                <a:ea typeface="楷体_GB2312" pitchFamily="49" charset="-122"/>
              </a:rPr>
              <a:t>PCB</a:t>
            </a:r>
            <a:r>
              <a:rPr lang="zh-CN" altLang="en-US" sz="2800" b="1" dirty="0">
                <a:ea typeface="楷体_GB2312" pitchFamily="49" charset="-122"/>
              </a:rPr>
              <a:t>的作用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</a:rPr>
              <a:t>4</a:t>
            </a:r>
            <a:r>
              <a:rPr lang="zh-CN" altLang="en-US" sz="2800" b="1" dirty="0">
                <a:ea typeface="楷体_GB2312" pitchFamily="49" charset="-122"/>
              </a:rPr>
              <a:t>、进程控制的原语操作	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</a:rPr>
              <a:t>5</a:t>
            </a:r>
            <a:r>
              <a:rPr lang="zh-CN" altLang="en-US" sz="2800" b="1" dirty="0">
                <a:ea typeface="楷体_GB2312" pitchFamily="49" charset="-122"/>
              </a:rPr>
              <a:t>、进程</a:t>
            </a: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</a:rPr>
              <a:t>互斥、临界区</a:t>
            </a:r>
            <a:r>
              <a:rPr lang="zh-CN" altLang="en-US" sz="2800" b="1" dirty="0"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</a:rPr>
              <a:t>进程同步的基本概念</a:t>
            </a:r>
            <a:r>
              <a:rPr lang="zh-CN" altLang="en-US" sz="2800" b="1" dirty="0"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</a:rPr>
              <a:t>同步准则</a:t>
            </a:r>
            <a:r>
              <a:rPr lang="zh-CN" altLang="en-US" sz="2800" b="1" dirty="0">
                <a:ea typeface="楷体_GB2312" pitchFamily="49" charset="-122"/>
              </a:rPr>
              <a:t>	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</a:rPr>
              <a:t>6</a:t>
            </a:r>
            <a:r>
              <a:rPr lang="zh-CN" altLang="en-US" sz="2800" b="1" dirty="0"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记录型</a:t>
            </a:r>
            <a:r>
              <a:rPr lang="zh-CN" altLang="en-US" sz="2800" b="1" dirty="0">
                <a:ea typeface="楷体_GB2312" pitchFamily="49" charset="-122"/>
              </a:rPr>
              <a:t>信号量</a:t>
            </a: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SzPct val="60000"/>
              <a:buFont typeface="Wingdings" pitchFamily="2" charset="2"/>
              <a:buChar char="n"/>
            </a:pPr>
            <a:r>
              <a:rPr lang="en-US" altLang="zh-CN" sz="2800" b="1" dirty="0">
                <a:ea typeface="楷体_GB2312" pitchFamily="49" charset="-122"/>
              </a:rPr>
              <a:t>7</a:t>
            </a:r>
            <a:r>
              <a:rPr lang="zh-CN" altLang="en-US" sz="2800" b="1" dirty="0"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信号量的应用</a:t>
            </a:r>
            <a:r>
              <a:rPr lang="zh-CN" altLang="en-US" sz="2800" b="1" dirty="0">
                <a:ea typeface="楷体_GB2312" pitchFamily="49" charset="-122"/>
              </a:rPr>
              <a:t>	 </a:t>
            </a: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SzPct val="60000"/>
              <a:buFont typeface="Wingdings" pitchFamily="2" charset="2"/>
              <a:buChar char="n"/>
            </a:pPr>
            <a:r>
              <a:rPr lang="en-US" altLang="zh-CN" sz="2800" b="1" dirty="0">
                <a:ea typeface="楷体_GB2312" pitchFamily="49" charset="-122"/>
              </a:rPr>
              <a:t>8</a:t>
            </a:r>
            <a:r>
              <a:rPr lang="zh-CN" altLang="en-US" sz="2800" b="1" dirty="0"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经典进程同步问题；生产者与消费者问题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</a:rPr>
              <a:t>9</a:t>
            </a:r>
            <a:r>
              <a:rPr lang="zh-CN" altLang="en-US" sz="2800" b="1" dirty="0">
                <a:ea typeface="楷体_GB2312" pitchFamily="49" charset="-122"/>
              </a:rPr>
              <a:t>、进程间通信的原理和实现方法   信箱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838200"/>
          </a:xfrm>
        </p:spPr>
        <p:txBody>
          <a:bodyPr/>
          <a:lstStyle/>
          <a:p>
            <a:pPr algn="ctr"/>
            <a:r>
              <a:rPr lang="zh-CN" altLang="en-US" sz="36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第二章 进程管理的典型问题</a:t>
            </a:r>
          </a:p>
        </p:txBody>
      </p:sp>
      <p:sp>
        <p:nvSpPr>
          <p:cNvPr id="74752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341438"/>
            <a:ext cx="8642350" cy="4791075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zh-CN" altLang="en-US" sz="2800" b="1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进程的三种基本状态及其转变原因。</a:t>
            </a:r>
          </a:p>
          <a:p>
            <a:pPr>
              <a:buClr>
                <a:srgbClr val="FF0000"/>
              </a:buClr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进程互斥、临界区</a:t>
            </a:r>
          </a:p>
          <a:p>
            <a:pPr>
              <a:buClr>
                <a:srgbClr val="FF0000"/>
              </a:buClr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三种经典同步问题及其变型</a:t>
            </a:r>
          </a:p>
          <a:p>
            <a:pPr lvl="1">
              <a:buClr>
                <a:srgbClr val="FF0000"/>
              </a:buClr>
            </a:pP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同步约束条件的分析，信号量的初值的设定</a:t>
            </a:r>
          </a:p>
          <a:p>
            <a:pPr lvl="1">
              <a:buClr>
                <a:srgbClr val="FF0000"/>
              </a:buClr>
            </a:pPr>
            <a:r>
              <a:rPr lang="zh-CN" altLang="en-US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单缓冲区的一个生产者一个消费者同步问题</a:t>
            </a:r>
          </a:p>
          <a:p>
            <a:pPr lvl="1">
              <a:buClr>
                <a:srgbClr val="FF0000"/>
              </a:buClr>
            </a:pPr>
            <a:r>
              <a:rPr lang="zh-CN" altLang="en-US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单缓冲区的一个生产者多个消费者同步问题</a:t>
            </a:r>
          </a:p>
          <a:p>
            <a:pPr lvl="1">
              <a:buClr>
                <a:srgbClr val="FF0000"/>
              </a:buClr>
            </a:pPr>
            <a:r>
              <a:rPr lang="zh-CN" altLang="en-US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多个生产者多个消费者多个缓冲区的同步问题</a:t>
            </a:r>
          </a:p>
          <a:p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ChangeArrowheads="1"/>
          </p:cNvSpPr>
          <p:nvPr/>
        </p:nvSpPr>
        <p:spPr bwMode="auto">
          <a:xfrm>
            <a:off x="1116013" y="260350"/>
            <a:ext cx="7127875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buClr>
                <a:srgbClr val="003399"/>
              </a:buClr>
            </a:pPr>
            <a:r>
              <a:rPr lang="zh-CN" altLang="en-US" sz="4400" b="1">
                <a:solidFill>
                  <a:schemeClr val="tx2"/>
                </a:solidFill>
              </a:rPr>
              <a:t>第三章 处理机调度与死锁</a:t>
            </a:r>
          </a:p>
        </p:txBody>
      </p:sp>
      <p:sp>
        <p:nvSpPr>
          <p:cNvPr id="717827" name="Rectangle 3"/>
          <p:cNvSpPr>
            <a:spLocks noChangeArrowheads="1"/>
          </p:cNvSpPr>
          <p:nvPr/>
        </p:nvSpPr>
        <p:spPr bwMode="auto">
          <a:xfrm>
            <a:off x="827088" y="1341438"/>
            <a:ext cx="784860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</a:pPr>
            <a:r>
              <a:rPr lang="en-US" altLang="zh-CN" sz="2800" b="1">
                <a:ea typeface="楷体_GB2312" pitchFamily="49" charset="-122"/>
              </a:rPr>
              <a:t>1</a:t>
            </a:r>
            <a:r>
              <a:rPr lang="zh-CN" altLang="en-US" sz="2800" b="1">
                <a:ea typeface="楷体_GB2312" pitchFamily="49" charset="-122"/>
              </a:rPr>
              <a:t>、处理机调度的</a:t>
            </a:r>
            <a:r>
              <a:rPr lang="zh-CN" altLang="en-US" sz="2800" b="1">
                <a:solidFill>
                  <a:srgbClr val="CC0066"/>
                </a:solidFill>
                <a:ea typeface="楷体_GB2312" pitchFamily="49" charset="-122"/>
              </a:rPr>
              <a:t>基本概念和种类</a:t>
            </a:r>
            <a:r>
              <a:rPr lang="zh-CN" altLang="en-US" sz="2800" b="1">
                <a:solidFill>
                  <a:srgbClr val="DF5721"/>
                </a:solidFill>
                <a:ea typeface="楷体_GB2312" pitchFamily="49" charset="-122"/>
              </a:rPr>
              <a:t> 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</a:rPr>
              <a:t>2</a:t>
            </a:r>
            <a:r>
              <a:rPr lang="zh-CN" altLang="en-US" sz="2800" b="1">
                <a:ea typeface="楷体_GB2312" pitchFamily="49" charset="-122"/>
              </a:rPr>
              <a:t>、选择调度算法的准则，周转时间，带权周转时间，响应时间 </a:t>
            </a: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SzPct val="60000"/>
              <a:buFont typeface="Wingdings" pitchFamily="2" charset="2"/>
              <a:buChar char="n"/>
            </a:pPr>
            <a:r>
              <a:rPr lang="en-US" altLang="zh-CN" sz="2800" b="1">
                <a:ea typeface="楷体_GB2312" pitchFamily="49" charset="-122"/>
              </a:rPr>
              <a:t>3</a:t>
            </a:r>
            <a:r>
              <a:rPr lang="zh-CN" altLang="en-US" sz="2800" b="1">
                <a:ea typeface="楷体_GB2312" pitchFamily="49" charset="-122"/>
              </a:rPr>
              <a:t>、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常见调度算法</a:t>
            </a:r>
            <a:r>
              <a:rPr lang="zh-CN" altLang="en-US" sz="2800" b="1">
                <a:ea typeface="楷体_GB2312" pitchFamily="49" charset="-122"/>
              </a:rPr>
              <a:t>，  抢占，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响应比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</a:rPr>
              <a:t>4</a:t>
            </a:r>
            <a:r>
              <a:rPr lang="zh-CN" altLang="en-US" sz="2800" b="1">
                <a:ea typeface="楷体_GB2312" pitchFamily="49" charset="-122"/>
              </a:rPr>
              <a:t>、	常见的两种实时调度算法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>
                <a:solidFill>
                  <a:srgbClr val="CC0066"/>
                </a:solidFill>
                <a:ea typeface="楷体_GB2312" pitchFamily="49" charset="-122"/>
              </a:rPr>
              <a:t>处理死锁的基本方法</a:t>
            </a:r>
          </a:p>
          <a:p>
            <a:pPr marL="342900" indent="-342900" algn="l">
              <a:spcBef>
                <a:spcPct val="20000"/>
              </a:spcBef>
              <a:buClr>
                <a:srgbClr val="CC0066"/>
              </a:buClr>
              <a:buSzPct val="60000"/>
              <a:buFont typeface="Wingdings" pitchFamily="2" charset="2"/>
              <a:buChar char="n"/>
            </a:pPr>
            <a:r>
              <a:rPr lang="en-US" altLang="zh-CN" sz="2800" b="1">
                <a:ea typeface="楷体_GB2312" pitchFamily="49" charset="-122"/>
              </a:rPr>
              <a:t>5</a:t>
            </a:r>
            <a:r>
              <a:rPr lang="zh-CN" altLang="en-US" sz="2800" b="1">
                <a:ea typeface="楷体_GB2312" pitchFamily="49" charset="-122"/>
              </a:rPr>
              <a:t>、</a:t>
            </a:r>
            <a:r>
              <a:rPr lang="zh-CN" altLang="en-US" sz="2800" b="1">
                <a:solidFill>
                  <a:srgbClr val="CC0066"/>
                </a:solidFill>
                <a:ea typeface="楷体_GB2312" pitchFamily="49" charset="-122"/>
              </a:rPr>
              <a:t>死锁产生的原因，四个必要条件</a:t>
            </a:r>
            <a:r>
              <a:rPr lang="zh-CN" altLang="en-US" sz="2800" b="1">
                <a:ea typeface="楷体_GB2312" pitchFamily="49" charset="-122"/>
              </a:rPr>
              <a:t>	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</a:rPr>
              <a:t>6</a:t>
            </a:r>
            <a:r>
              <a:rPr lang="zh-CN" altLang="en-US" sz="2800" b="1">
                <a:ea typeface="楷体_GB2312" pitchFamily="49" charset="-122"/>
              </a:rPr>
              <a:t>、</a:t>
            </a:r>
            <a:r>
              <a:rPr lang="zh-CN" altLang="en-US" sz="2800" b="1">
                <a:solidFill>
                  <a:srgbClr val="DF5721"/>
                </a:solidFill>
                <a:ea typeface="楷体_GB2312" pitchFamily="49" charset="-122"/>
              </a:rPr>
              <a:t>死锁的预防</a:t>
            </a: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SzPct val="60000"/>
              <a:buFont typeface="Wingdings" pitchFamily="2" charset="2"/>
              <a:buChar char="n"/>
            </a:pPr>
            <a:r>
              <a:rPr lang="en-US" altLang="zh-CN" sz="2800" b="1">
                <a:ea typeface="楷体_GB2312" pitchFamily="49" charset="-122"/>
              </a:rPr>
              <a:t>7</a:t>
            </a:r>
            <a:r>
              <a:rPr lang="zh-CN" altLang="en-US" sz="2800" b="1">
                <a:ea typeface="楷体_GB2312" pitchFamily="49" charset="-122"/>
              </a:rPr>
              <a:t>、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利用银行家算法避免死锁</a:t>
            </a:r>
            <a:r>
              <a:rPr lang="zh-CN" altLang="en-US" sz="2800" b="1">
                <a:ea typeface="楷体_GB2312" pitchFamily="49" charset="-122"/>
              </a:rPr>
              <a:t>	 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</a:rPr>
              <a:t>8</a:t>
            </a:r>
            <a:r>
              <a:rPr lang="zh-CN" altLang="en-US" sz="2800" b="1">
                <a:ea typeface="楷体_GB2312" pitchFamily="49" charset="-122"/>
              </a:rPr>
              <a:t>、死锁的检测与解除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9" name="Text Box 3"/>
          <p:cNvSpPr txBox="1">
            <a:spLocks noChangeArrowheads="1"/>
          </p:cNvSpPr>
          <p:nvPr/>
        </p:nvSpPr>
        <p:spPr bwMode="auto">
          <a:xfrm>
            <a:off x="1689100" y="4025900"/>
            <a:ext cx="1844675" cy="88106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1">
                <a:solidFill>
                  <a:srgbClr val="DF5721"/>
                </a:solidFill>
                <a:latin typeface="Times New Roman" pitchFamily="18" charset="0"/>
              </a:rPr>
              <a:t>段式存储管理</a:t>
            </a:r>
          </a:p>
          <a:p>
            <a:r>
              <a:rPr lang="zh-CN" altLang="en-US" sz="1400" b="1">
                <a:solidFill>
                  <a:srgbClr val="FF0000"/>
                </a:solidFill>
                <a:latin typeface="Times New Roman" pitchFamily="18" charset="0"/>
              </a:rPr>
              <a:t>页式存储管理</a:t>
            </a:r>
          </a:p>
          <a:p>
            <a:r>
              <a:rPr lang="zh-CN" altLang="en-US" sz="1400" b="1">
                <a:solidFill>
                  <a:srgbClr val="DF5721"/>
                </a:solidFill>
                <a:latin typeface="Times New Roman" pitchFamily="18" charset="0"/>
              </a:rPr>
              <a:t>段页式存储管理</a:t>
            </a:r>
            <a:endParaRPr lang="zh-CN" altLang="en-US" sz="1400" b="1">
              <a:solidFill>
                <a:srgbClr val="DF5721"/>
              </a:solidFill>
              <a:latin typeface="Arial" charset="0"/>
            </a:endParaRPr>
          </a:p>
        </p:txBody>
      </p:sp>
      <p:sp>
        <p:nvSpPr>
          <p:cNvPr id="741380" name="Text Box 4"/>
          <p:cNvSpPr txBox="1">
            <a:spLocks noChangeArrowheads="1"/>
          </p:cNvSpPr>
          <p:nvPr/>
        </p:nvSpPr>
        <p:spPr bwMode="auto">
          <a:xfrm>
            <a:off x="5688013" y="4813300"/>
            <a:ext cx="1989137" cy="197485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1" dirty="0">
                <a:solidFill>
                  <a:srgbClr val="FF0000"/>
                </a:solidFill>
                <a:latin typeface="Times New Roman" pitchFamily="18" charset="0"/>
              </a:rPr>
              <a:t>虚拟存储器</a:t>
            </a:r>
          </a:p>
          <a:p>
            <a:r>
              <a:rPr lang="zh-CN" altLang="en-US" sz="1400" b="1" dirty="0">
                <a:solidFill>
                  <a:srgbClr val="CC0066"/>
                </a:solidFill>
                <a:latin typeface="Times New Roman" pitchFamily="18" charset="0"/>
              </a:rPr>
              <a:t>虚拟存储技术</a:t>
            </a: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itchFamily="18" charset="0"/>
              </a:rPr>
              <a:t>程序局部性原理</a:t>
            </a:r>
          </a:p>
          <a:p>
            <a:r>
              <a:rPr lang="zh-CN" altLang="en-US" sz="1400" b="1" dirty="0">
                <a:solidFill>
                  <a:srgbClr val="FF0000"/>
                </a:solidFill>
                <a:latin typeface="Times New Roman" pitchFamily="18" charset="0"/>
              </a:rPr>
              <a:t>请求分页存储管理</a:t>
            </a: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itchFamily="18" charset="0"/>
              </a:rPr>
              <a:t>请求分段存储管理</a:t>
            </a:r>
          </a:p>
          <a:p>
            <a:r>
              <a:rPr lang="zh-CN" altLang="en-US" sz="1400" b="1" dirty="0">
                <a:solidFill>
                  <a:srgbClr val="FF0000"/>
                </a:solidFill>
                <a:latin typeface="Times New Roman" pitchFamily="18" charset="0"/>
              </a:rPr>
              <a:t>页面置换算法</a:t>
            </a: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itchFamily="18" charset="0"/>
              </a:rPr>
              <a:t>抖动</a:t>
            </a:r>
            <a:endParaRPr lang="zh-CN" altLang="en-US" sz="1400" b="1" dirty="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1381" name="Text Box 5"/>
          <p:cNvSpPr txBox="1">
            <a:spLocks noChangeArrowheads="1"/>
          </p:cNvSpPr>
          <p:nvPr/>
        </p:nvSpPr>
        <p:spPr bwMode="auto">
          <a:xfrm>
            <a:off x="612775" y="5175250"/>
            <a:ext cx="1989138" cy="16383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1" dirty="0">
                <a:solidFill>
                  <a:srgbClr val="0000CC"/>
                </a:solidFill>
                <a:latin typeface="Times New Roman" pitchFamily="18" charset="0"/>
              </a:rPr>
              <a:t>用户程序划分</a:t>
            </a: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itchFamily="18" charset="0"/>
              </a:rPr>
              <a:t>逻辑地址</a:t>
            </a: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itchFamily="18" charset="0"/>
              </a:rPr>
              <a:t>内存空间划分</a:t>
            </a:r>
          </a:p>
          <a:p>
            <a:r>
              <a:rPr lang="zh-CN" altLang="en-US" sz="1400" b="1" dirty="0">
                <a:solidFill>
                  <a:srgbClr val="DF5721"/>
                </a:solidFill>
                <a:latin typeface="Times New Roman" pitchFamily="18" charset="0"/>
              </a:rPr>
              <a:t>内存分配</a:t>
            </a: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itchFamily="18" charset="0"/>
              </a:rPr>
              <a:t>管理考虑</a:t>
            </a:r>
          </a:p>
          <a:p>
            <a:r>
              <a:rPr lang="zh-CN" altLang="en-US" sz="1400" b="1" dirty="0">
                <a:solidFill>
                  <a:srgbClr val="DF5721"/>
                </a:solidFill>
                <a:latin typeface="Times New Roman" pitchFamily="18" charset="0"/>
              </a:rPr>
              <a:t>硬件支持</a:t>
            </a:r>
          </a:p>
          <a:p>
            <a:r>
              <a:rPr lang="zh-CN" altLang="en-US" sz="1400" b="1" dirty="0">
                <a:solidFill>
                  <a:srgbClr val="FF0000"/>
                </a:solidFill>
                <a:latin typeface="Times New Roman" pitchFamily="18" charset="0"/>
              </a:rPr>
              <a:t>地址映射过程</a:t>
            </a:r>
            <a:endParaRPr lang="zh-CN" altLang="en-US" sz="14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741382" name="Text Box 6"/>
          <p:cNvSpPr txBox="1">
            <a:spLocks noChangeArrowheads="1"/>
          </p:cNvSpPr>
          <p:nvPr/>
        </p:nvSpPr>
        <p:spPr bwMode="auto">
          <a:xfrm>
            <a:off x="6959600" y="2197100"/>
            <a:ext cx="1573213" cy="904875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>
                <a:solidFill>
                  <a:srgbClr val="DF5721"/>
                </a:solidFill>
                <a:latin typeface="Times New Roman" pitchFamily="18" charset="0"/>
              </a:rPr>
              <a:t>装入与链接</a:t>
            </a:r>
          </a:p>
          <a:p>
            <a:r>
              <a:rPr lang="zh-CN" altLang="en-US" sz="1600" b="1">
                <a:solidFill>
                  <a:srgbClr val="DF5721"/>
                </a:solidFill>
                <a:latin typeface="Times New Roman" pitchFamily="18" charset="0"/>
              </a:rPr>
              <a:t>对换技术</a:t>
            </a:r>
          </a:p>
          <a:p>
            <a:r>
              <a:rPr lang="zh-CN" altLang="en-US" sz="1600" b="1">
                <a:solidFill>
                  <a:srgbClr val="0000CC"/>
                </a:solidFill>
                <a:latin typeface="Times New Roman" pitchFamily="18" charset="0"/>
              </a:rPr>
              <a:t>覆盖技术</a:t>
            </a:r>
          </a:p>
          <a:p>
            <a:endParaRPr lang="en-US" altLang="zh-CN" sz="16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1383" name="Line 7"/>
          <p:cNvSpPr>
            <a:spLocks noChangeShapeType="1"/>
          </p:cNvSpPr>
          <p:nvPr/>
        </p:nvSpPr>
        <p:spPr bwMode="auto">
          <a:xfrm>
            <a:off x="5149850" y="3563938"/>
            <a:ext cx="1460500" cy="1244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1384" name="Line 8"/>
          <p:cNvSpPr>
            <a:spLocks noChangeShapeType="1"/>
          </p:cNvSpPr>
          <p:nvPr/>
        </p:nvSpPr>
        <p:spPr bwMode="auto">
          <a:xfrm>
            <a:off x="2611438" y="3586163"/>
            <a:ext cx="1587" cy="44291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1385" name="Line 9"/>
          <p:cNvSpPr>
            <a:spLocks noChangeShapeType="1"/>
          </p:cNvSpPr>
          <p:nvPr/>
        </p:nvSpPr>
        <p:spPr bwMode="auto">
          <a:xfrm flipV="1">
            <a:off x="1612900" y="4906963"/>
            <a:ext cx="1000125" cy="2682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1386" name="Text Box 10"/>
          <p:cNvSpPr txBox="1">
            <a:spLocks noChangeArrowheads="1"/>
          </p:cNvSpPr>
          <p:nvPr/>
        </p:nvSpPr>
        <p:spPr bwMode="auto">
          <a:xfrm>
            <a:off x="1843088" y="71438"/>
            <a:ext cx="1690687" cy="139223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高速缓存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内存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磁盘</a:t>
            </a:r>
          </a:p>
          <a:p>
            <a:endParaRPr lang="zh-CN" altLang="en-US" sz="1400" b="1">
              <a:solidFill>
                <a:srgbClr val="0000CC"/>
              </a:solidFill>
              <a:latin typeface="Times New Roman" pitchFamily="18" charset="0"/>
            </a:endParaRP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系统区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用户区</a:t>
            </a:r>
            <a:endParaRPr lang="zh-CN" altLang="en-US" sz="14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1387" name="Text Box 11"/>
          <p:cNvSpPr txBox="1">
            <a:spLocks noChangeArrowheads="1"/>
          </p:cNvSpPr>
          <p:nvPr/>
        </p:nvSpPr>
        <p:spPr bwMode="auto">
          <a:xfrm>
            <a:off x="4303713" y="71438"/>
            <a:ext cx="1766887" cy="139223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800" b="1">
              <a:solidFill>
                <a:srgbClr val="0000CC"/>
              </a:solidFill>
              <a:latin typeface="Times New Roman" pitchFamily="18" charset="0"/>
            </a:endParaRPr>
          </a:p>
          <a:p>
            <a:r>
              <a:rPr lang="zh-CN" altLang="en-US" sz="1400" b="1">
                <a:solidFill>
                  <a:srgbClr val="CC0066"/>
                </a:solidFill>
                <a:latin typeface="Times New Roman" pitchFamily="18" charset="0"/>
              </a:rPr>
              <a:t>内存管理分配回收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存储共享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存储保护</a:t>
            </a:r>
          </a:p>
          <a:p>
            <a:r>
              <a:rPr lang="zh-CN" altLang="en-US" sz="1400" b="1">
                <a:solidFill>
                  <a:srgbClr val="CC0066"/>
                </a:solidFill>
                <a:latin typeface="Times New Roman" pitchFamily="18" charset="0"/>
              </a:rPr>
              <a:t>内存扩充</a:t>
            </a:r>
          </a:p>
          <a:p>
            <a:r>
              <a:rPr lang="zh-CN" altLang="en-US" sz="1400" b="1">
                <a:solidFill>
                  <a:srgbClr val="CC0066"/>
                </a:solidFill>
                <a:latin typeface="Times New Roman" pitchFamily="18" charset="0"/>
              </a:rPr>
              <a:t>地址映射</a:t>
            </a:r>
            <a:endParaRPr lang="zh-CN" altLang="en-US" sz="1400" b="1">
              <a:solidFill>
                <a:srgbClr val="CC0066"/>
              </a:solidFill>
              <a:latin typeface="Arial" charset="0"/>
            </a:endParaRPr>
          </a:p>
        </p:txBody>
      </p:sp>
      <p:sp>
        <p:nvSpPr>
          <p:cNvPr id="741388" name="Text Box 12"/>
          <p:cNvSpPr txBox="1">
            <a:spLocks noChangeArrowheads="1"/>
          </p:cNvSpPr>
          <p:nvPr/>
        </p:nvSpPr>
        <p:spPr bwMode="auto">
          <a:xfrm>
            <a:off x="1808163" y="1731963"/>
            <a:ext cx="1757362" cy="381000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>
                <a:solidFill>
                  <a:srgbClr val="0000CC"/>
                </a:solidFill>
                <a:latin typeface="Times New Roman" pitchFamily="18" charset="0"/>
              </a:rPr>
              <a:t>存储体系</a:t>
            </a:r>
            <a:endParaRPr lang="zh-CN" altLang="en-US" sz="16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1389" name="Text Box 13"/>
          <p:cNvSpPr txBox="1">
            <a:spLocks noChangeArrowheads="1"/>
          </p:cNvSpPr>
          <p:nvPr/>
        </p:nvSpPr>
        <p:spPr bwMode="auto">
          <a:xfrm>
            <a:off x="4333875" y="1731963"/>
            <a:ext cx="1768475" cy="381000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>
                <a:solidFill>
                  <a:srgbClr val="0000CC"/>
                </a:solidFill>
                <a:latin typeface="Times New Roman" pitchFamily="18" charset="0"/>
              </a:rPr>
              <a:t>存储管理任务</a:t>
            </a:r>
            <a:endParaRPr lang="zh-CN" altLang="en-US" sz="16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1390" name="Text Box 14"/>
          <p:cNvSpPr txBox="1">
            <a:spLocks noChangeArrowheads="1"/>
          </p:cNvSpPr>
          <p:nvPr/>
        </p:nvSpPr>
        <p:spPr bwMode="auto">
          <a:xfrm>
            <a:off x="1712913" y="3354388"/>
            <a:ext cx="1820862" cy="381000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>
                <a:solidFill>
                  <a:srgbClr val="0000CC"/>
                </a:solidFill>
                <a:latin typeface="Times New Roman" pitchFamily="18" charset="0"/>
              </a:rPr>
              <a:t>存储管理方案</a:t>
            </a:r>
            <a:endParaRPr lang="zh-CN" altLang="en-US" sz="16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1391" name="Text Box 15"/>
          <p:cNvSpPr txBox="1">
            <a:spLocks noChangeArrowheads="1"/>
          </p:cNvSpPr>
          <p:nvPr/>
        </p:nvSpPr>
        <p:spPr bwMode="auto">
          <a:xfrm>
            <a:off x="4303713" y="3354388"/>
            <a:ext cx="1712912" cy="377825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>
                <a:solidFill>
                  <a:srgbClr val="0000CC"/>
                </a:solidFill>
                <a:latin typeface="Times New Roman" pitchFamily="18" charset="0"/>
              </a:rPr>
              <a:t>虚拟存储管理</a:t>
            </a:r>
            <a:endParaRPr lang="zh-CN" altLang="en-US" sz="16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1392" name="Text Box 16"/>
          <p:cNvSpPr txBox="1">
            <a:spLocks noChangeArrowheads="1"/>
          </p:cNvSpPr>
          <p:nvPr/>
        </p:nvSpPr>
        <p:spPr bwMode="auto">
          <a:xfrm>
            <a:off x="5149850" y="2516188"/>
            <a:ext cx="1285875" cy="339725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>
                <a:solidFill>
                  <a:srgbClr val="0000CC"/>
                </a:solidFill>
                <a:latin typeface="Times New Roman" pitchFamily="18" charset="0"/>
              </a:rPr>
              <a:t>其他</a:t>
            </a:r>
            <a:endParaRPr lang="zh-CN" altLang="en-US" sz="16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1393" name="Line 17"/>
          <p:cNvSpPr>
            <a:spLocks noChangeShapeType="1"/>
          </p:cNvSpPr>
          <p:nvPr/>
        </p:nvSpPr>
        <p:spPr bwMode="auto">
          <a:xfrm>
            <a:off x="2689225" y="2098675"/>
            <a:ext cx="922338" cy="36671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1394" name="Line 18"/>
          <p:cNvSpPr>
            <a:spLocks noChangeShapeType="1"/>
          </p:cNvSpPr>
          <p:nvPr/>
        </p:nvSpPr>
        <p:spPr bwMode="auto">
          <a:xfrm flipH="1">
            <a:off x="4303713" y="2098675"/>
            <a:ext cx="769937" cy="36671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1395" name="Line 19"/>
          <p:cNvSpPr>
            <a:spLocks noChangeShapeType="1"/>
          </p:cNvSpPr>
          <p:nvPr/>
        </p:nvSpPr>
        <p:spPr bwMode="auto">
          <a:xfrm flipV="1">
            <a:off x="2535238" y="2832100"/>
            <a:ext cx="1076325" cy="5381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1396" name="Line 20"/>
          <p:cNvSpPr>
            <a:spLocks noChangeShapeType="1"/>
          </p:cNvSpPr>
          <p:nvPr/>
        </p:nvSpPr>
        <p:spPr bwMode="auto">
          <a:xfrm flipH="1" flipV="1">
            <a:off x="4333875" y="2913063"/>
            <a:ext cx="817563" cy="457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1397" name="Line 21"/>
          <p:cNvSpPr>
            <a:spLocks noChangeShapeType="1"/>
          </p:cNvSpPr>
          <p:nvPr/>
        </p:nvSpPr>
        <p:spPr bwMode="auto">
          <a:xfrm>
            <a:off x="4456113" y="2684463"/>
            <a:ext cx="693737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1398" name="Line 22"/>
          <p:cNvSpPr>
            <a:spLocks noChangeShapeType="1"/>
          </p:cNvSpPr>
          <p:nvPr/>
        </p:nvSpPr>
        <p:spPr bwMode="auto">
          <a:xfrm>
            <a:off x="2689225" y="1439863"/>
            <a:ext cx="0" cy="2428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1399" name="Line 23"/>
          <p:cNvSpPr>
            <a:spLocks noChangeShapeType="1"/>
          </p:cNvSpPr>
          <p:nvPr/>
        </p:nvSpPr>
        <p:spPr bwMode="auto">
          <a:xfrm>
            <a:off x="5149850" y="1457325"/>
            <a:ext cx="0" cy="2746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1400" name="Line 24"/>
          <p:cNvSpPr>
            <a:spLocks noChangeShapeType="1"/>
          </p:cNvSpPr>
          <p:nvPr/>
        </p:nvSpPr>
        <p:spPr bwMode="auto">
          <a:xfrm>
            <a:off x="6456363" y="2684463"/>
            <a:ext cx="46037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1401" name="AutoShape 25"/>
          <p:cNvSpPr>
            <a:spLocks noChangeArrowheads="1"/>
          </p:cNvSpPr>
          <p:nvPr/>
        </p:nvSpPr>
        <p:spPr bwMode="auto">
          <a:xfrm>
            <a:off x="3132138" y="2197100"/>
            <a:ext cx="1403350" cy="1025525"/>
          </a:xfrm>
          <a:prstGeom prst="hexagon">
            <a:avLst>
              <a:gd name="adj" fmla="val 34211"/>
              <a:gd name="vf" fmla="val 115470"/>
            </a:avLst>
          </a:prstGeom>
          <a:solidFill>
            <a:srgbClr val="FFFF99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600" b="1">
                <a:solidFill>
                  <a:srgbClr val="FF3300"/>
                </a:solidFill>
                <a:latin typeface="Arial" charset="0"/>
              </a:rPr>
              <a:t>存储</a:t>
            </a:r>
          </a:p>
          <a:p>
            <a:r>
              <a:rPr lang="zh-CN" altLang="en-US" sz="1600" b="1">
                <a:solidFill>
                  <a:srgbClr val="FF3300"/>
                </a:solidFill>
                <a:latin typeface="Arial" charset="0"/>
              </a:rPr>
              <a:t>管理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</TotalTime>
  <Words>1027</Words>
  <Application>Microsoft Office PowerPoint</Application>
  <PresentationFormat>全屏显示(4:3)</PresentationFormat>
  <Paragraphs>259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楷体_GB2312</vt:lpstr>
      <vt:lpstr>Arial</vt:lpstr>
      <vt:lpstr>Gill Sans MT</vt:lpstr>
      <vt:lpstr>Times New Roman</vt:lpstr>
      <vt:lpstr>Verdana</vt:lpstr>
      <vt:lpstr>Wingdings</vt:lpstr>
      <vt:lpstr>Wingdings 2</vt:lpstr>
      <vt:lpstr>夏至</vt:lpstr>
      <vt:lpstr>操作系统前四章内容要点</vt:lpstr>
      <vt:lpstr>PowerPoint 演示文稿</vt:lpstr>
      <vt:lpstr>PowerPoint 演示文稿</vt:lpstr>
      <vt:lpstr>第一章 引论</vt:lpstr>
      <vt:lpstr>PowerPoint 演示文稿</vt:lpstr>
      <vt:lpstr>PowerPoint 演示文稿</vt:lpstr>
      <vt:lpstr>第二章 进程管理的典型问题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操作系统前四章内容要点</dc:title>
  <dc:creator>ly</dc:creator>
  <cp:lastModifiedBy>yao</cp:lastModifiedBy>
  <cp:revision>3</cp:revision>
  <dcterms:created xsi:type="dcterms:W3CDTF">2014-04-29T15:36:29Z</dcterms:created>
  <dcterms:modified xsi:type="dcterms:W3CDTF">2021-03-31T01:26:44Z</dcterms:modified>
</cp:coreProperties>
</file>