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5.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2.xml" ContentType="application/vnd.openxmlformats-officedocument.presentationml.notesSlide+xml"/>
  <Override PartName="/ppt/tags/tag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7.xml" ContentType="application/vnd.openxmlformats-officedocument.presentationml.tags+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tags/tag8.xml" ContentType="application/vnd.openxmlformats-officedocument.presentationml.tags+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6" r:id="rId2"/>
    <p:sldMasterId id="2147483682" r:id="rId3"/>
    <p:sldMasterId id="2147483698" r:id="rId4"/>
  </p:sldMasterIdLst>
  <p:notesMasterIdLst>
    <p:notesMasterId r:id="rId296"/>
  </p:notesMasterIdLst>
  <p:handoutMasterIdLst>
    <p:handoutMasterId r:id="rId297"/>
  </p:handoutMasterIdLst>
  <p:sldIdLst>
    <p:sldId id="271" r:id="rId5"/>
    <p:sldId id="280" r:id="rId6"/>
    <p:sldId id="663" r:id="rId7"/>
    <p:sldId id="647" r:id="rId8"/>
    <p:sldId id="666" r:id="rId9"/>
    <p:sldId id="665" r:id="rId10"/>
    <p:sldId id="664" r:id="rId11"/>
    <p:sldId id="667" r:id="rId12"/>
    <p:sldId id="668" r:id="rId13"/>
    <p:sldId id="813" r:id="rId14"/>
    <p:sldId id="545" r:id="rId15"/>
    <p:sldId id="546" r:id="rId16"/>
    <p:sldId id="547" r:id="rId17"/>
    <p:sldId id="548" r:id="rId18"/>
    <p:sldId id="669" r:id="rId19"/>
    <p:sldId id="549" r:id="rId20"/>
    <p:sldId id="550" r:id="rId21"/>
    <p:sldId id="811" r:id="rId22"/>
    <p:sldId id="670" r:id="rId23"/>
    <p:sldId id="671" r:id="rId24"/>
    <p:sldId id="802" r:id="rId25"/>
    <p:sldId id="803" r:id="rId26"/>
    <p:sldId id="553" r:id="rId27"/>
    <p:sldId id="672" r:id="rId28"/>
    <p:sldId id="675" r:id="rId29"/>
    <p:sldId id="676" r:id="rId30"/>
    <p:sldId id="805" r:id="rId31"/>
    <p:sldId id="804" r:id="rId32"/>
    <p:sldId id="677" r:id="rId33"/>
    <p:sldId id="679" r:id="rId34"/>
    <p:sldId id="678" r:id="rId35"/>
    <p:sldId id="864" r:id="rId36"/>
    <p:sldId id="681" r:id="rId37"/>
    <p:sldId id="686" r:id="rId38"/>
    <p:sldId id="687" r:id="rId39"/>
    <p:sldId id="688" r:id="rId40"/>
    <p:sldId id="689" r:id="rId41"/>
    <p:sldId id="691" r:id="rId42"/>
    <p:sldId id="692" r:id="rId43"/>
    <p:sldId id="695" r:id="rId44"/>
    <p:sldId id="696" r:id="rId45"/>
    <p:sldId id="697" r:id="rId46"/>
    <p:sldId id="700" r:id="rId47"/>
    <p:sldId id="699" r:id="rId48"/>
    <p:sldId id="701" r:id="rId49"/>
    <p:sldId id="684" r:id="rId50"/>
    <p:sldId id="685" r:id="rId51"/>
    <p:sldId id="702" r:id="rId52"/>
    <p:sldId id="703" r:id="rId53"/>
    <p:sldId id="704" r:id="rId54"/>
    <p:sldId id="705" r:id="rId55"/>
    <p:sldId id="706" r:id="rId56"/>
    <p:sldId id="707" r:id="rId57"/>
    <p:sldId id="708" r:id="rId58"/>
    <p:sldId id="709" r:id="rId59"/>
    <p:sldId id="710" r:id="rId60"/>
    <p:sldId id="711" r:id="rId61"/>
    <p:sldId id="401" r:id="rId62"/>
    <p:sldId id="798" r:id="rId63"/>
    <p:sldId id="712" r:id="rId64"/>
    <p:sldId id="599" r:id="rId65"/>
    <p:sldId id="819" r:id="rId66"/>
    <p:sldId id="713" r:id="rId67"/>
    <p:sldId id="768" r:id="rId68"/>
    <p:sldId id="714" r:id="rId69"/>
    <p:sldId id="715" r:id="rId70"/>
    <p:sldId id="806" r:id="rId71"/>
    <p:sldId id="716" r:id="rId72"/>
    <p:sldId id="717" r:id="rId73"/>
    <p:sldId id="605" r:id="rId74"/>
    <p:sldId id="606" r:id="rId75"/>
    <p:sldId id="409" r:id="rId76"/>
    <p:sldId id="820" r:id="rId77"/>
    <p:sldId id="718" r:id="rId78"/>
    <p:sldId id="719" r:id="rId79"/>
    <p:sldId id="720" r:id="rId80"/>
    <p:sldId id="413" r:id="rId81"/>
    <p:sldId id="722" r:id="rId82"/>
    <p:sldId id="723" r:id="rId83"/>
    <p:sldId id="724" r:id="rId84"/>
    <p:sldId id="725" r:id="rId85"/>
    <p:sldId id="416" r:id="rId86"/>
    <p:sldId id="727" r:id="rId87"/>
    <p:sldId id="821" r:id="rId88"/>
    <p:sldId id="419" r:id="rId89"/>
    <p:sldId id="420" r:id="rId90"/>
    <p:sldId id="421" r:id="rId91"/>
    <p:sldId id="422" r:id="rId92"/>
    <p:sldId id="619" r:id="rId93"/>
    <p:sldId id="673" r:id="rId94"/>
    <p:sldId id="728" r:id="rId95"/>
    <p:sldId id="460" r:id="rId96"/>
    <p:sldId id="461" r:id="rId97"/>
    <p:sldId id="462" r:id="rId98"/>
    <p:sldId id="463" r:id="rId99"/>
    <p:sldId id="466" r:id="rId100"/>
    <p:sldId id="467" r:id="rId101"/>
    <p:sldId id="729" r:id="rId102"/>
    <p:sldId id="730" r:id="rId103"/>
    <p:sldId id="731" r:id="rId104"/>
    <p:sldId id="732" r:id="rId105"/>
    <p:sldId id="733" r:id="rId106"/>
    <p:sldId id="734" r:id="rId107"/>
    <p:sldId id="807" r:id="rId108"/>
    <p:sldId id="470" r:id="rId109"/>
    <p:sldId id="472" r:id="rId110"/>
    <p:sldId id="476" r:id="rId111"/>
    <p:sldId id="772" r:id="rId112"/>
    <p:sldId id="735" r:id="rId113"/>
    <p:sldId id="477" r:id="rId114"/>
    <p:sldId id="424" r:id="rId115"/>
    <p:sldId id="479" r:id="rId116"/>
    <p:sldId id="736" r:id="rId117"/>
    <p:sldId id="737" r:id="rId118"/>
    <p:sldId id="738" r:id="rId119"/>
    <p:sldId id="739" r:id="rId120"/>
    <p:sldId id="637" r:id="rId121"/>
    <p:sldId id="638" r:id="rId122"/>
    <p:sldId id="808" r:id="rId123"/>
    <p:sldId id="481" r:id="rId124"/>
    <p:sldId id="425" r:id="rId125"/>
    <p:sldId id="426" r:id="rId126"/>
    <p:sldId id="427" r:id="rId127"/>
    <p:sldId id="483" r:id="rId128"/>
    <p:sldId id="484" r:id="rId129"/>
    <p:sldId id="428" r:id="rId130"/>
    <p:sldId id="429" r:id="rId131"/>
    <p:sldId id="430" r:id="rId132"/>
    <p:sldId id="431" r:id="rId133"/>
    <p:sldId id="485" r:id="rId134"/>
    <p:sldId id="432" r:id="rId135"/>
    <p:sldId id="433" r:id="rId136"/>
    <p:sldId id="488" r:id="rId137"/>
    <p:sldId id="489" r:id="rId138"/>
    <p:sldId id="435" r:id="rId139"/>
    <p:sldId id="436" r:id="rId140"/>
    <p:sldId id="490" r:id="rId141"/>
    <p:sldId id="491" r:id="rId142"/>
    <p:sldId id="438" r:id="rId143"/>
    <p:sldId id="439" r:id="rId144"/>
    <p:sldId id="440" r:id="rId145"/>
    <p:sldId id="441" r:id="rId146"/>
    <p:sldId id="443" r:id="rId147"/>
    <p:sldId id="442" r:id="rId148"/>
    <p:sldId id="493" r:id="rId149"/>
    <p:sldId id="494" r:id="rId150"/>
    <p:sldId id="495" r:id="rId151"/>
    <p:sldId id="496" r:id="rId152"/>
    <p:sldId id="497" r:id="rId153"/>
    <p:sldId id="740" r:id="rId154"/>
    <p:sldId id="520" r:id="rId155"/>
    <p:sldId id="535" r:id="rId156"/>
    <p:sldId id="741" r:id="rId157"/>
    <p:sldId id="742" r:id="rId158"/>
    <p:sldId id="743" r:id="rId159"/>
    <p:sldId id="744" r:id="rId160"/>
    <p:sldId id="745" r:id="rId161"/>
    <p:sldId id="826" r:id="rId162"/>
    <p:sldId id="540" r:id="rId163"/>
    <p:sldId id="649" r:id="rId164"/>
    <p:sldId id="825" r:id="rId165"/>
    <p:sldId id="651" r:id="rId166"/>
    <p:sldId id="661" r:id="rId167"/>
    <p:sldId id="814" r:id="rId168"/>
    <p:sldId id="815" r:id="rId169"/>
    <p:sldId id="822" r:id="rId170"/>
    <p:sldId id="823" r:id="rId171"/>
    <p:sldId id="824" r:id="rId172"/>
    <p:sldId id="648" r:id="rId173"/>
    <p:sldId id="531" r:id="rId174"/>
    <p:sldId id="746" r:id="rId175"/>
    <p:sldId id="748" r:id="rId176"/>
    <p:sldId id="747" r:id="rId177"/>
    <p:sldId id="749" r:id="rId178"/>
    <p:sldId id="750" r:id="rId179"/>
    <p:sldId id="751" r:id="rId180"/>
    <p:sldId id="752" r:id="rId181"/>
    <p:sldId id="753" r:id="rId182"/>
    <p:sldId id="542" r:id="rId183"/>
    <p:sldId id="754" r:id="rId184"/>
    <p:sldId id="755" r:id="rId185"/>
    <p:sldId id="756" r:id="rId186"/>
    <p:sldId id="827" r:id="rId187"/>
    <p:sldId id="828" r:id="rId188"/>
    <p:sldId id="829" r:id="rId189"/>
    <p:sldId id="757" r:id="rId190"/>
    <p:sldId id="758" r:id="rId191"/>
    <p:sldId id="830" r:id="rId192"/>
    <p:sldId id="759" r:id="rId193"/>
    <p:sldId id="760" r:id="rId194"/>
    <p:sldId id="762" r:id="rId195"/>
    <p:sldId id="818" r:id="rId196"/>
    <p:sldId id="592" r:id="rId197"/>
    <p:sldId id="831" r:id="rId198"/>
    <p:sldId id="799" r:id="rId199"/>
    <p:sldId id="763" r:id="rId200"/>
    <p:sldId id="764" r:id="rId201"/>
    <p:sldId id="765" r:id="rId202"/>
    <p:sldId id="766" r:id="rId203"/>
    <p:sldId id="656" r:id="rId204"/>
    <p:sldId id="657" r:id="rId205"/>
    <p:sldId id="658" r:id="rId206"/>
    <p:sldId id="767" r:id="rId207"/>
    <p:sldId id="769" r:id="rId208"/>
    <p:sldId id="770" r:id="rId209"/>
    <p:sldId id="771" r:id="rId210"/>
    <p:sldId id="773" r:id="rId211"/>
    <p:sldId id="774" r:id="rId212"/>
    <p:sldId id="775" r:id="rId213"/>
    <p:sldId id="776" r:id="rId214"/>
    <p:sldId id="777" r:id="rId215"/>
    <p:sldId id="569" r:id="rId216"/>
    <p:sldId id="778" r:id="rId217"/>
    <p:sldId id="779" r:id="rId218"/>
    <p:sldId id="780" r:id="rId219"/>
    <p:sldId id="809" r:id="rId220"/>
    <p:sldId id="690" r:id="rId221"/>
    <p:sldId id="338" r:id="rId222"/>
    <p:sldId id="336" r:id="rId223"/>
    <p:sldId id="340" r:id="rId224"/>
    <p:sldId id="339" r:id="rId225"/>
    <p:sldId id="816" r:id="rId226"/>
    <p:sldId id="832" r:id="rId227"/>
    <p:sldId id="833" r:id="rId228"/>
    <p:sldId id="782" r:id="rId229"/>
    <p:sldId id="834" r:id="rId230"/>
    <p:sldId id="835" r:id="rId231"/>
    <p:sldId id="836" r:id="rId232"/>
    <p:sldId id="837" r:id="rId233"/>
    <p:sldId id="800" r:id="rId234"/>
    <p:sldId id="781" r:id="rId235"/>
    <p:sldId id="783" r:id="rId236"/>
    <p:sldId id="784" r:id="rId237"/>
    <p:sldId id="600" r:id="rId238"/>
    <p:sldId id="601" r:id="rId239"/>
    <p:sldId id="622" r:id="rId240"/>
    <p:sldId id="602" r:id="rId241"/>
    <p:sldId id="603" r:id="rId242"/>
    <p:sldId id="604" r:id="rId243"/>
    <p:sldId id="785" r:id="rId244"/>
    <p:sldId id="786" r:id="rId245"/>
    <p:sldId id="787" r:id="rId246"/>
    <p:sldId id="788" r:id="rId247"/>
    <p:sldId id="789" r:id="rId248"/>
    <p:sldId id="790" r:id="rId249"/>
    <p:sldId id="791" r:id="rId250"/>
    <p:sldId id="792" r:id="rId251"/>
    <p:sldId id="817" r:id="rId252"/>
    <p:sldId id="793" r:id="rId253"/>
    <p:sldId id="614" r:id="rId254"/>
    <p:sldId id="795" r:id="rId255"/>
    <p:sldId id="794" r:id="rId256"/>
    <p:sldId id="796" r:id="rId257"/>
    <p:sldId id="797" r:id="rId258"/>
    <p:sldId id="682" r:id="rId259"/>
    <p:sldId id="838" r:id="rId260"/>
    <p:sldId id="839" r:id="rId261"/>
    <p:sldId id="840" r:id="rId262"/>
    <p:sldId id="841" r:id="rId263"/>
    <p:sldId id="842" r:id="rId264"/>
    <p:sldId id="843" r:id="rId265"/>
    <p:sldId id="844" r:id="rId266"/>
    <p:sldId id="845" r:id="rId267"/>
    <p:sldId id="846" r:id="rId268"/>
    <p:sldId id="847" r:id="rId269"/>
    <p:sldId id="848" r:id="rId270"/>
    <p:sldId id="849" r:id="rId271"/>
    <p:sldId id="850" r:id="rId272"/>
    <p:sldId id="851" r:id="rId273"/>
    <p:sldId id="852" r:id="rId274"/>
    <p:sldId id="853" r:id="rId275"/>
    <p:sldId id="854" r:id="rId276"/>
    <p:sldId id="726" r:id="rId277"/>
    <p:sldId id="855" r:id="rId278"/>
    <p:sldId id="856" r:id="rId279"/>
    <p:sldId id="857" r:id="rId280"/>
    <p:sldId id="858" r:id="rId281"/>
    <p:sldId id="859" r:id="rId282"/>
    <p:sldId id="860" r:id="rId283"/>
    <p:sldId id="861" r:id="rId284"/>
    <p:sldId id="862" r:id="rId285"/>
    <p:sldId id="863" r:id="rId286"/>
    <p:sldId id="568" r:id="rId287"/>
    <p:sldId id="641" r:id="rId288"/>
    <p:sldId id="642" r:id="rId289"/>
    <p:sldId id="643" r:id="rId290"/>
    <p:sldId id="644" r:id="rId291"/>
    <p:sldId id="645" r:id="rId292"/>
    <p:sldId id="613" r:id="rId293"/>
    <p:sldId id="662" r:id="rId294"/>
    <p:sldId id="291" r:id="rId295"/>
  </p:sldIdLst>
  <p:sldSz cx="9144000" cy="6858000" type="screen4x3"/>
  <p:notesSz cx="6858000" cy="9144000"/>
  <p:custDataLst>
    <p:tags r:id="rId298"/>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7" userDrawn="1">
          <p15:clr>
            <a:srgbClr val="A4A3A4"/>
          </p15:clr>
        </p15:guide>
        <p15:guide id="2" pos="5443"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A3A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5018" autoAdjust="0"/>
  </p:normalViewPr>
  <p:slideViewPr>
    <p:cSldViewPr snapToGrid="0">
      <p:cViewPr varScale="1">
        <p:scale>
          <a:sx n="96" d="100"/>
          <a:sy n="96" d="100"/>
        </p:scale>
        <p:origin x="2034" y="78"/>
      </p:cViewPr>
      <p:guideLst>
        <p:guide pos="317"/>
        <p:guide pos="5443"/>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99" Type="http://schemas.openxmlformats.org/officeDocument/2006/relationships/presProps" Target="presProps.xml"/><Relationship Id="rId21" Type="http://schemas.openxmlformats.org/officeDocument/2006/relationships/slide" Target="slides/slide17.xml"/><Relationship Id="rId63" Type="http://schemas.openxmlformats.org/officeDocument/2006/relationships/slide" Target="slides/slide59.xml"/><Relationship Id="rId159" Type="http://schemas.openxmlformats.org/officeDocument/2006/relationships/slide" Target="slides/slide155.xml"/><Relationship Id="rId170" Type="http://schemas.openxmlformats.org/officeDocument/2006/relationships/slide" Target="slides/slide166.xml"/><Relationship Id="rId226" Type="http://schemas.openxmlformats.org/officeDocument/2006/relationships/slide" Target="slides/slide222.xml"/><Relationship Id="rId268" Type="http://schemas.openxmlformats.org/officeDocument/2006/relationships/slide" Target="slides/slide264.xml"/><Relationship Id="rId32" Type="http://schemas.openxmlformats.org/officeDocument/2006/relationships/slide" Target="slides/slide28.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181" Type="http://schemas.openxmlformats.org/officeDocument/2006/relationships/slide" Target="slides/slide177.xml"/><Relationship Id="rId237" Type="http://schemas.openxmlformats.org/officeDocument/2006/relationships/slide" Target="slides/slide233.xml"/><Relationship Id="rId279" Type="http://schemas.openxmlformats.org/officeDocument/2006/relationships/slide" Target="slides/slide275.xml"/><Relationship Id="rId43" Type="http://schemas.openxmlformats.org/officeDocument/2006/relationships/slide" Target="slides/slide39.xml"/><Relationship Id="rId139" Type="http://schemas.openxmlformats.org/officeDocument/2006/relationships/slide" Target="slides/slide135.xml"/><Relationship Id="rId290" Type="http://schemas.openxmlformats.org/officeDocument/2006/relationships/slide" Target="slides/slide286.xml"/><Relationship Id="rId85" Type="http://schemas.openxmlformats.org/officeDocument/2006/relationships/slide" Target="slides/slide81.xml"/><Relationship Id="rId150" Type="http://schemas.openxmlformats.org/officeDocument/2006/relationships/slide" Target="slides/slide146.xml"/><Relationship Id="rId192" Type="http://schemas.openxmlformats.org/officeDocument/2006/relationships/slide" Target="slides/slide188.xml"/><Relationship Id="rId206" Type="http://schemas.openxmlformats.org/officeDocument/2006/relationships/slide" Target="slides/slide202.xml"/><Relationship Id="rId248" Type="http://schemas.openxmlformats.org/officeDocument/2006/relationships/slide" Target="slides/slide244.xml"/><Relationship Id="rId12" Type="http://schemas.openxmlformats.org/officeDocument/2006/relationships/slide" Target="slides/slide8.xml"/><Relationship Id="rId108" Type="http://schemas.openxmlformats.org/officeDocument/2006/relationships/slide" Target="slides/slide104.xml"/><Relationship Id="rId54" Type="http://schemas.openxmlformats.org/officeDocument/2006/relationships/slide" Target="slides/slide50.xml"/><Relationship Id="rId96" Type="http://schemas.openxmlformats.org/officeDocument/2006/relationships/slide" Target="slides/slide92.xml"/><Relationship Id="rId161" Type="http://schemas.openxmlformats.org/officeDocument/2006/relationships/slide" Target="slides/slide157.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59" Type="http://schemas.openxmlformats.org/officeDocument/2006/relationships/slide" Target="slides/slide255.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slide" Target="slides/slide266.xml"/><Relationship Id="rId291" Type="http://schemas.openxmlformats.org/officeDocument/2006/relationships/slide" Target="slides/slide287.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slide" Target="slides/slide224.xml"/><Relationship Id="rId249" Type="http://schemas.openxmlformats.org/officeDocument/2006/relationships/slide" Target="slides/slide245.xml"/><Relationship Id="rId13" Type="http://schemas.openxmlformats.org/officeDocument/2006/relationships/slide" Target="slides/slide9.xml"/><Relationship Id="rId109" Type="http://schemas.openxmlformats.org/officeDocument/2006/relationships/slide" Target="slides/slide105.xml"/><Relationship Id="rId260" Type="http://schemas.openxmlformats.org/officeDocument/2006/relationships/slide" Target="slides/slide256.xml"/><Relationship Id="rId281" Type="http://schemas.openxmlformats.org/officeDocument/2006/relationships/slide" Target="slides/slide277.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39" Type="http://schemas.openxmlformats.org/officeDocument/2006/relationships/slide" Target="slides/slide235.xml"/><Relationship Id="rId250" Type="http://schemas.openxmlformats.org/officeDocument/2006/relationships/slide" Target="slides/slide246.xml"/><Relationship Id="rId271" Type="http://schemas.openxmlformats.org/officeDocument/2006/relationships/slide" Target="slides/slide267.xml"/><Relationship Id="rId292" Type="http://schemas.openxmlformats.org/officeDocument/2006/relationships/slide" Target="slides/slide288.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slide" Target="slides/slide225.xml"/><Relationship Id="rId240" Type="http://schemas.openxmlformats.org/officeDocument/2006/relationships/slide" Target="slides/slide236.xml"/><Relationship Id="rId261" Type="http://schemas.openxmlformats.org/officeDocument/2006/relationships/slide" Target="slides/slide257.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282" Type="http://schemas.openxmlformats.org/officeDocument/2006/relationships/slide" Target="slides/slide278.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slide" Target="slides/slide226.xml"/><Relationship Id="rId251" Type="http://schemas.openxmlformats.org/officeDocument/2006/relationships/slide" Target="slides/slide247.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72" Type="http://schemas.openxmlformats.org/officeDocument/2006/relationships/slide" Target="slides/slide268.xml"/><Relationship Id="rId293" Type="http://schemas.openxmlformats.org/officeDocument/2006/relationships/slide" Target="slides/slide28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95" Type="http://schemas.openxmlformats.org/officeDocument/2006/relationships/slide" Target="slides/slide191.xml"/><Relationship Id="rId209" Type="http://schemas.openxmlformats.org/officeDocument/2006/relationships/slide" Target="slides/slide205.xml"/><Relationship Id="rId220" Type="http://schemas.openxmlformats.org/officeDocument/2006/relationships/slide" Target="slides/slide216.xml"/><Relationship Id="rId241" Type="http://schemas.openxmlformats.org/officeDocument/2006/relationships/slide" Target="slides/slide23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262" Type="http://schemas.openxmlformats.org/officeDocument/2006/relationships/slide" Target="slides/slide258.xml"/><Relationship Id="rId283" Type="http://schemas.openxmlformats.org/officeDocument/2006/relationships/slide" Target="slides/slide279.xml"/><Relationship Id="rId78" Type="http://schemas.openxmlformats.org/officeDocument/2006/relationships/slide" Target="slides/slide74.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64" Type="http://schemas.openxmlformats.org/officeDocument/2006/relationships/slide" Target="slides/slide160.xml"/><Relationship Id="rId185" Type="http://schemas.openxmlformats.org/officeDocument/2006/relationships/slide" Target="slides/slide181.xml"/><Relationship Id="rId9" Type="http://schemas.openxmlformats.org/officeDocument/2006/relationships/slide" Target="slides/slide5.xml"/><Relationship Id="rId210" Type="http://schemas.openxmlformats.org/officeDocument/2006/relationships/slide" Target="slides/slide206.xml"/><Relationship Id="rId26" Type="http://schemas.openxmlformats.org/officeDocument/2006/relationships/slide" Target="slides/slide22.xml"/><Relationship Id="rId231" Type="http://schemas.openxmlformats.org/officeDocument/2006/relationships/slide" Target="slides/slide227.xml"/><Relationship Id="rId252" Type="http://schemas.openxmlformats.org/officeDocument/2006/relationships/slide" Target="slides/slide248.xml"/><Relationship Id="rId273" Type="http://schemas.openxmlformats.org/officeDocument/2006/relationships/slide" Target="slides/slide269.xml"/><Relationship Id="rId294" Type="http://schemas.openxmlformats.org/officeDocument/2006/relationships/slide" Target="slides/slide290.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284" Type="http://schemas.openxmlformats.org/officeDocument/2006/relationships/slide" Target="slides/slide280.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4" Type="http://schemas.openxmlformats.org/officeDocument/2006/relationships/slide" Target="slides/slide270.xml"/><Relationship Id="rId295" Type="http://schemas.openxmlformats.org/officeDocument/2006/relationships/slide" Target="slides/slide29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slide" Target="slides/slide260.xml"/><Relationship Id="rId285" Type="http://schemas.openxmlformats.org/officeDocument/2006/relationships/slide" Target="slides/slide28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slideMaster" Target="slideMasters/slideMaster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275" Type="http://schemas.openxmlformats.org/officeDocument/2006/relationships/slide" Target="slides/slide271.xml"/><Relationship Id="rId296" Type="http://schemas.openxmlformats.org/officeDocument/2006/relationships/notesMaster" Target="notesMasters/notesMaster1.xml"/><Relationship Id="rId300" Type="http://schemas.openxmlformats.org/officeDocument/2006/relationships/viewProps" Target="viewProps.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265" Type="http://schemas.openxmlformats.org/officeDocument/2006/relationships/slide" Target="slides/slide261.xml"/><Relationship Id="rId286" Type="http://schemas.openxmlformats.org/officeDocument/2006/relationships/slide" Target="slides/slide282.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slideMaster" Target="slideMasters/slideMaster2.xml"/><Relationship Id="rId29" Type="http://schemas.openxmlformats.org/officeDocument/2006/relationships/slide" Target="slides/slide25.xml"/><Relationship Id="rId255" Type="http://schemas.openxmlformats.org/officeDocument/2006/relationships/slide" Target="slides/slide251.xml"/><Relationship Id="rId276" Type="http://schemas.openxmlformats.org/officeDocument/2006/relationships/slide" Target="slides/slide272.xml"/><Relationship Id="rId297" Type="http://schemas.openxmlformats.org/officeDocument/2006/relationships/handoutMaster" Target="handoutMasters/handoutMaster1.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30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266" Type="http://schemas.openxmlformats.org/officeDocument/2006/relationships/slide" Target="slides/slide262.xml"/><Relationship Id="rId287" Type="http://schemas.openxmlformats.org/officeDocument/2006/relationships/slide" Target="slides/slide283.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slideMaster" Target="slideMasters/slideMaster3.xml"/><Relationship Id="rId214" Type="http://schemas.openxmlformats.org/officeDocument/2006/relationships/slide" Target="slides/slide210.xml"/><Relationship Id="rId235" Type="http://schemas.openxmlformats.org/officeDocument/2006/relationships/slide" Target="slides/slide231.xml"/><Relationship Id="rId256" Type="http://schemas.openxmlformats.org/officeDocument/2006/relationships/slide" Target="slides/slide252.xml"/><Relationship Id="rId277" Type="http://schemas.openxmlformats.org/officeDocument/2006/relationships/slide" Target="slides/slide273.xml"/><Relationship Id="rId298" Type="http://schemas.openxmlformats.org/officeDocument/2006/relationships/tags" Target="tags/tag1.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302"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slide" Target="slides/slide242.xml"/><Relationship Id="rId267" Type="http://schemas.openxmlformats.org/officeDocument/2006/relationships/slide" Target="slides/slide263.xml"/><Relationship Id="rId288" Type="http://schemas.openxmlformats.org/officeDocument/2006/relationships/slide" Target="slides/slide284.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 Id="rId4" Type="http://schemas.openxmlformats.org/officeDocument/2006/relationships/slideMaster" Target="slideMasters/slideMaster4.xml"/><Relationship Id="rId180" Type="http://schemas.openxmlformats.org/officeDocument/2006/relationships/slide" Target="slides/slide17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78" Type="http://schemas.openxmlformats.org/officeDocument/2006/relationships/slide" Target="slides/slide274.xml"/><Relationship Id="rId42" Type="http://schemas.openxmlformats.org/officeDocument/2006/relationships/slide" Target="slides/slide38.xml"/><Relationship Id="rId84" Type="http://schemas.openxmlformats.org/officeDocument/2006/relationships/slide" Target="slides/slide80.xml"/><Relationship Id="rId138" Type="http://schemas.openxmlformats.org/officeDocument/2006/relationships/slide" Target="slides/slide134.xml"/><Relationship Id="rId191" Type="http://schemas.openxmlformats.org/officeDocument/2006/relationships/slide" Target="slides/slide187.xml"/><Relationship Id="rId205" Type="http://schemas.openxmlformats.org/officeDocument/2006/relationships/slide" Target="slides/slide201.xml"/><Relationship Id="rId247" Type="http://schemas.openxmlformats.org/officeDocument/2006/relationships/slide" Target="slides/slide243.xml"/><Relationship Id="rId107" Type="http://schemas.openxmlformats.org/officeDocument/2006/relationships/slide" Target="slides/slide103.xml"/><Relationship Id="rId289" Type="http://schemas.openxmlformats.org/officeDocument/2006/relationships/slide" Target="slides/slide285.xml"/><Relationship Id="rId11" Type="http://schemas.openxmlformats.org/officeDocument/2006/relationships/slide" Target="slides/slide7.xml"/><Relationship Id="rId53" Type="http://schemas.openxmlformats.org/officeDocument/2006/relationships/slide" Target="slides/slide49.xml"/><Relationship Id="rId149" Type="http://schemas.openxmlformats.org/officeDocument/2006/relationships/slide" Target="slides/slide145.xml"/><Relationship Id="rId95" Type="http://schemas.openxmlformats.org/officeDocument/2006/relationships/slide" Target="slides/slide91.xml"/><Relationship Id="rId160" Type="http://schemas.openxmlformats.org/officeDocument/2006/relationships/slide" Target="slides/slide156.xml"/><Relationship Id="rId216" Type="http://schemas.openxmlformats.org/officeDocument/2006/relationships/slide" Target="slides/slide212.xml"/><Relationship Id="rId258" Type="http://schemas.openxmlformats.org/officeDocument/2006/relationships/slide" Target="slides/slide254.xml"/><Relationship Id="rId22" Type="http://schemas.openxmlformats.org/officeDocument/2006/relationships/slide" Target="slides/slide18.xml"/><Relationship Id="rId64" Type="http://schemas.openxmlformats.org/officeDocument/2006/relationships/slide" Target="slides/slide60.xml"/><Relationship Id="rId118" Type="http://schemas.openxmlformats.org/officeDocument/2006/relationships/slide" Target="slides/slide114.xml"/><Relationship Id="rId171" Type="http://schemas.openxmlformats.org/officeDocument/2006/relationships/slide" Target="slides/slide167.xml"/><Relationship Id="rId227" Type="http://schemas.openxmlformats.org/officeDocument/2006/relationships/slide" Target="slides/slide223.xml"/><Relationship Id="rId269" Type="http://schemas.openxmlformats.org/officeDocument/2006/relationships/slide" Target="slides/slide265.xml"/><Relationship Id="rId33" Type="http://schemas.openxmlformats.org/officeDocument/2006/relationships/slide" Target="slides/slide29.xml"/><Relationship Id="rId129" Type="http://schemas.openxmlformats.org/officeDocument/2006/relationships/slide" Target="slides/slide125.xml"/><Relationship Id="rId280" Type="http://schemas.openxmlformats.org/officeDocument/2006/relationships/slide" Target="slides/slide276.xml"/><Relationship Id="rId75" Type="http://schemas.openxmlformats.org/officeDocument/2006/relationships/slide" Target="slides/slide71.xml"/><Relationship Id="rId140" Type="http://schemas.openxmlformats.org/officeDocument/2006/relationships/slide" Target="slides/slide136.xml"/><Relationship Id="rId182" Type="http://schemas.openxmlformats.org/officeDocument/2006/relationships/slide" Target="slides/slide178.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A24FA-CBD0-4363-9736-8FB9497D71C1}" type="doc">
      <dgm:prSet loTypeId="urn:microsoft.com/office/officeart/2005/8/layout/vProcess5" loCatId="process" qsTypeId="urn:microsoft.com/office/officeart/2005/8/quickstyle/simple1" qsCatId="simple" csTypeId="urn:microsoft.com/office/officeart/2005/8/colors/accent5_4" csCatId="accent5" phldr="1"/>
      <dgm:spPr/>
      <dgm:t>
        <a:bodyPr/>
        <a:lstStyle/>
        <a:p>
          <a:endParaRPr lang="zh-CN" altLang="en-US"/>
        </a:p>
      </dgm:t>
    </dgm:pt>
    <dgm:pt modelId="{B0E8A62A-8BE0-4191-9B99-56FCBB164A9F}">
      <dgm:prSet phldrT="[文本]"/>
      <dgm:spPr>
        <a:xfrm>
          <a:off x="0" y="0"/>
          <a:ext cx="6451916" cy="934663"/>
        </a:xfrm>
        <a:prstGeom prst="roundRect">
          <a:avLst>
            <a:gd name="adj" fmla="val 10000"/>
          </a:avLst>
        </a:prstGeom>
        <a:solidFill>
          <a:srgbClr val="AAE2CA">
            <a:shade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altLang="zh-CN" dirty="0">
              <a:solidFill>
                <a:srgbClr val="000000"/>
              </a:solidFill>
              <a:latin typeface="Times New Roman"/>
              <a:ea typeface="宋体"/>
              <a:cs typeface="+mn-cs"/>
            </a:rPr>
            <a:t>(1)</a:t>
          </a:r>
          <a:r>
            <a:rPr lang="zh-CN" altLang="en-US" dirty="0">
              <a:solidFill>
                <a:srgbClr val="000000"/>
              </a:solidFill>
              <a:latin typeface="Times New Roman"/>
              <a:ea typeface="宋体"/>
              <a:cs typeface="+mn-cs"/>
            </a:rPr>
            <a:t>申请空白</a:t>
          </a:r>
          <a:r>
            <a:rPr lang="en-US" altLang="zh-CN" dirty="0">
              <a:solidFill>
                <a:srgbClr val="000000"/>
              </a:solidFill>
              <a:latin typeface="Times New Roman"/>
              <a:ea typeface="宋体"/>
              <a:cs typeface="+mn-cs"/>
            </a:rPr>
            <a:t>PCB</a:t>
          </a:r>
          <a:r>
            <a:rPr lang="zh-CN" altLang="en-US" dirty="0">
              <a:solidFill>
                <a:srgbClr val="000000"/>
              </a:solidFill>
              <a:latin typeface="Times New Roman"/>
              <a:ea typeface="宋体"/>
              <a:cs typeface="+mn-cs"/>
            </a:rPr>
            <a:t>：申请标识符和空白</a:t>
          </a:r>
          <a:r>
            <a:rPr lang="en-US" altLang="zh-CN" dirty="0">
              <a:solidFill>
                <a:srgbClr val="000000"/>
              </a:solidFill>
              <a:latin typeface="Times New Roman"/>
              <a:ea typeface="宋体"/>
              <a:cs typeface="+mn-cs"/>
            </a:rPr>
            <a:t>PCB</a:t>
          </a:r>
          <a:r>
            <a:rPr lang="zh-CN" altLang="en-US" dirty="0">
              <a:solidFill>
                <a:srgbClr val="000000"/>
              </a:solidFill>
              <a:latin typeface="Times New Roman"/>
              <a:ea typeface="宋体"/>
              <a:cs typeface="+mn-cs"/>
            </a:rPr>
            <a:t>结构 </a:t>
          </a:r>
        </a:p>
      </dgm:t>
    </dgm:pt>
    <dgm:pt modelId="{D12FE6CD-3FAF-4716-96B7-91EB04E51BCA}" type="parTrans" cxnId="{69863ECE-39B8-4048-99AD-6F0DF03C4C90}">
      <dgm:prSet/>
      <dgm:spPr/>
      <dgm:t>
        <a:bodyPr/>
        <a:lstStyle/>
        <a:p>
          <a:endParaRPr lang="zh-CN" altLang="en-US">
            <a:solidFill>
              <a:schemeClr val="tx1"/>
            </a:solidFill>
          </a:endParaRPr>
        </a:p>
      </dgm:t>
    </dgm:pt>
    <dgm:pt modelId="{1FAD93EC-D3A4-45DC-B93F-01063F88F9C0}" type="sibTrans" cxnId="{69863ECE-39B8-4048-99AD-6F0DF03C4C90}">
      <dgm:prSet/>
      <dgm:spPr>
        <a:xfrm>
          <a:off x="5844384" y="715867"/>
          <a:ext cx="607531" cy="607531"/>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ln>
        <a:effectLst/>
      </dgm:spPr>
      <dgm:t>
        <a:bodyPr/>
        <a:lstStyle/>
        <a:p>
          <a:pPr>
            <a:buNone/>
          </a:pPr>
          <a:endParaRPr lang="zh-CN" altLang="en-US">
            <a:solidFill>
              <a:srgbClr val="000000"/>
            </a:solidFill>
            <a:latin typeface="Times New Roman"/>
            <a:ea typeface="宋体"/>
            <a:cs typeface="+mn-cs"/>
          </a:endParaRPr>
        </a:p>
      </dgm:t>
    </dgm:pt>
    <dgm:pt modelId="{F87F5251-4100-46FA-8979-3C85F1D1A7D1}">
      <dgm:prSet/>
      <dgm:spPr>
        <a:xfrm>
          <a:off x="540347" y="1104602"/>
          <a:ext cx="6451916" cy="934663"/>
        </a:xfrm>
        <a:prstGeom prst="roundRect">
          <a:avLst>
            <a:gd name="adj" fmla="val 10000"/>
          </a:avLst>
        </a:prstGeom>
        <a:solidFill>
          <a:srgbClr val="AAE2CA">
            <a:shade val="50000"/>
            <a:hueOff val="-48054"/>
            <a:satOff val="13302"/>
            <a:lumOff val="16059"/>
            <a:alphaOff val="0"/>
          </a:srgbClr>
        </a:solidFill>
        <a:ln w="25400" cap="flat" cmpd="sng" algn="ctr">
          <a:solidFill>
            <a:srgbClr val="FFFFFF">
              <a:hueOff val="0"/>
              <a:satOff val="0"/>
              <a:lumOff val="0"/>
              <a:alphaOff val="0"/>
            </a:srgbClr>
          </a:solidFill>
          <a:prstDash val="solid"/>
        </a:ln>
        <a:effectLst/>
      </dgm:spPr>
      <dgm:t>
        <a:bodyPr/>
        <a:lstStyle/>
        <a:p>
          <a:pPr>
            <a:buNone/>
          </a:pPr>
          <a:r>
            <a:rPr lang="en-US" altLang="zh-CN">
              <a:solidFill>
                <a:srgbClr val="000000"/>
              </a:solidFill>
              <a:latin typeface="Times New Roman"/>
              <a:ea typeface="宋体"/>
              <a:cs typeface="+mn-cs"/>
            </a:rPr>
            <a:t>(2) </a:t>
          </a:r>
          <a:r>
            <a:rPr lang="zh-CN" altLang="en-US">
              <a:solidFill>
                <a:srgbClr val="000000"/>
              </a:solidFill>
              <a:latin typeface="Times New Roman"/>
              <a:ea typeface="宋体"/>
              <a:cs typeface="+mn-cs"/>
            </a:rPr>
            <a:t>为新进程分配资源。 </a:t>
          </a:r>
          <a:endParaRPr lang="zh-CN" altLang="en-US" dirty="0">
            <a:solidFill>
              <a:srgbClr val="000000"/>
            </a:solidFill>
            <a:latin typeface="Times New Roman"/>
            <a:ea typeface="宋体"/>
            <a:cs typeface="+mn-cs"/>
          </a:endParaRPr>
        </a:p>
      </dgm:t>
    </dgm:pt>
    <dgm:pt modelId="{825368CB-C6CC-45E1-AFA6-FDEA4B99045F}" type="parTrans" cxnId="{3E6AFA86-700B-4B03-8E8B-B887B313CA71}">
      <dgm:prSet/>
      <dgm:spPr/>
      <dgm:t>
        <a:bodyPr/>
        <a:lstStyle/>
        <a:p>
          <a:endParaRPr lang="zh-CN" altLang="en-US">
            <a:solidFill>
              <a:schemeClr val="tx1"/>
            </a:solidFill>
          </a:endParaRPr>
        </a:p>
      </dgm:t>
    </dgm:pt>
    <dgm:pt modelId="{292E5164-0205-48DE-98C3-41DC158ABDD9}" type="sibTrans" cxnId="{3E6AFA86-700B-4B03-8E8B-B887B313CA71}">
      <dgm:prSet/>
      <dgm:spPr>
        <a:xfrm>
          <a:off x="6384732" y="1820470"/>
          <a:ext cx="607531" cy="607531"/>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ln>
        <a:effectLst/>
      </dgm:spPr>
      <dgm:t>
        <a:bodyPr/>
        <a:lstStyle/>
        <a:p>
          <a:pPr>
            <a:buNone/>
          </a:pPr>
          <a:endParaRPr lang="zh-CN" altLang="en-US">
            <a:solidFill>
              <a:srgbClr val="000000"/>
            </a:solidFill>
            <a:latin typeface="Times New Roman"/>
            <a:ea typeface="宋体"/>
            <a:cs typeface="+mn-cs"/>
          </a:endParaRPr>
        </a:p>
      </dgm:t>
    </dgm:pt>
    <dgm:pt modelId="{D4028309-01E0-4076-97FC-752C9590167B}">
      <dgm:prSet/>
      <dgm:spPr>
        <a:xfrm>
          <a:off x="1072631" y="2209205"/>
          <a:ext cx="6451916" cy="934663"/>
        </a:xfrm>
        <a:prstGeom prst="roundRect">
          <a:avLst>
            <a:gd name="adj" fmla="val 10000"/>
          </a:avLst>
        </a:prstGeom>
        <a:solidFill>
          <a:srgbClr val="AAE2CA">
            <a:shade val="50000"/>
            <a:hueOff val="-96107"/>
            <a:satOff val="26604"/>
            <a:lumOff val="32119"/>
            <a:alphaOff val="0"/>
          </a:srgbClr>
        </a:solidFill>
        <a:ln w="25400" cap="flat" cmpd="sng" algn="ctr">
          <a:solidFill>
            <a:srgbClr val="FFFFFF">
              <a:hueOff val="0"/>
              <a:satOff val="0"/>
              <a:lumOff val="0"/>
              <a:alphaOff val="0"/>
            </a:srgbClr>
          </a:solidFill>
          <a:prstDash val="solid"/>
        </a:ln>
        <a:effectLst/>
      </dgm:spPr>
      <dgm:t>
        <a:bodyPr/>
        <a:lstStyle/>
        <a:p>
          <a:pPr>
            <a:buNone/>
          </a:pPr>
          <a:r>
            <a:rPr lang="en-US" altLang="zh-CN" dirty="0">
              <a:solidFill>
                <a:srgbClr val="000000"/>
              </a:solidFill>
              <a:latin typeface="Times New Roman"/>
              <a:ea typeface="宋体"/>
              <a:cs typeface="+mn-cs"/>
            </a:rPr>
            <a:t>(3) </a:t>
          </a:r>
          <a:r>
            <a:rPr lang="zh-CN" altLang="en-US" dirty="0">
              <a:solidFill>
                <a:srgbClr val="000000"/>
              </a:solidFill>
              <a:latin typeface="Times New Roman"/>
              <a:ea typeface="宋体"/>
              <a:cs typeface="+mn-cs"/>
            </a:rPr>
            <a:t>初始化进程控制</a:t>
          </a:r>
          <a:r>
            <a:rPr lang="zh-CN" altLang="en-US">
              <a:solidFill>
                <a:srgbClr val="000000"/>
              </a:solidFill>
              <a:latin typeface="Times New Roman"/>
              <a:ea typeface="宋体"/>
              <a:cs typeface="+mn-cs"/>
            </a:rPr>
            <a:t>块。包括：标识信息、 处理机状态信息、处理机控制信息</a:t>
          </a:r>
          <a:endParaRPr lang="zh-CN" altLang="en-US" dirty="0">
            <a:solidFill>
              <a:srgbClr val="000000"/>
            </a:solidFill>
            <a:latin typeface="Times New Roman"/>
            <a:ea typeface="宋体"/>
            <a:cs typeface="+mn-cs"/>
          </a:endParaRPr>
        </a:p>
      </dgm:t>
    </dgm:pt>
    <dgm:pt modelId="{0271FB81-DA38-47BB-8E00-40F481DB188B}" type="parTrans" cxnId="{0B69D66C-C183-4CFB-9F0C-1DA5CBD68D63}">
      <dgm:prSet/>
      <dgm:spPr/>
      <dgm:t>
        <a:bodyPr/>
        <a:lstStyle/>
        <a:p>
          <a:endParaRPr lang="zh-CN" altLang="en-US">
            <a:solidFill>
              <a:schemeClr val="tx1"/>
            </a:solidFill>
          </a:endParaRPr>
        </a:p>
      </dgm:t>
    </dgm:pt>
    <dgm:pt modelId="{C6F3C7DC-193F-457F-AB25-4C9FF0098177}" type="sibTrans" cxnId="{0B69D66C-C183-4CFB-9F0C-1DA5CBD68D63}">
      <dgm:prSet/>
      <dgm:spPr>
        <a:xfrm>
          <a:off x="6917015" y="2925072"/>
          <a:ext cx="607531" cy="607531"/>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ln>
        <a:effectLst/>
      </dgm:spPr>
      <dgm:t>
        <a:bodyPr/>
        <a:lstStyle/>
        <a:p>
          <a:pPr>
            <a:buNone/>
          </a:pPr>
          <a:endParaRPr lang="zh-CN" altLang="en-US">
            <a:solidFill>
              <a:srgbClr val="000000"/>
            </a:solidFill>
            <a:latin typeface="Times New Roman"/>
            <a:ea typeface="宋体"/>
            <a:cs typeface="+mn-cs"/>
          </a:endParaRPr>
        </a:p>
      </dgm:t>
    </dgm:pt>
    <dgm:pt modelId="{0D1E11A9-99C7-4EF5-9255-CDB89AA54403}">
      <dgm:prSet/>
      <dgm:spPr>
        <a:xfrm>
          <a:off x="1612978" y="3313808"/>
          <a:ext cx="6451916" cy="934663"/>
        </a:xfrm>
        <a:prstGeom prst="roundRect">
          <a:avLst>
            <a:gd name="adj" fmla="val 10000"/>
          </a:avLst>
        </a:prstGeom>
        <a:solidFill>
          <a:srgbClr val="AAE2CA">
            <a:shade val="50000"/>
            <a:hueOff val="-48054"/>
            <a:satOff val="13302"/>
            <a:lumOff val="16059"/>
            <a:alphaOff val="0"/>
          </a:srgbClr>
        </a:solidFill>
        <a:ln w="25400" cap="flat" cmpd="sng" algn="ctr">
          <a:solidFill>
            <a:srgbClr val="FFFFFF">
              <a:hueOff val="0"/>
              <a:satOff val="0"/>
              <a:lumOff val="0"/>
              <a:alphaOff val="0"/>
            </a:srgbClr>
          </a:solidFill>
          <a:prstDash val="solid"/>
        </a:ln>
        <a:effectLst/>
      </dgm:spPr>
      <dgm:t>
        <a:bodyPr/>
        <a:lstStyle/>
        <a:p>
          <a:pPr>
            <a:buNone/>
          </a:pPr>
          <a:r>
            <a:rPr lang="en-US" altLang="zh-CN" dirty="0">
              <a:solidFill>
                <a:srgbClr val="000000"/>
              </a:solidFill>
              <a:latin typeface="Times New Roman"/>
              <a:ea typeface="宋体"/>
              <a:cs typeface="+mn-cs"/>
            </a:rPr>
            <a:t>(4) </a:t>
          </a:r>
          <a:r>
            <a:rPr lang="zh-CN" altLang="en-US" dirty="0">
              <a:solidFill>
                <a:srgbClr val="000000"/>
              </a:solidFill>
              <a:latin typeface="Times New Roman"/>
              <a:ea typeface="宋体"/>
              <a:cs typeface="+mn-cs"/>
            </a:rPr>
            <a:t>如果进程就绪队列能够接纳新进程， 便将新进程插入就绪队列。 </a:t>
          </a:r>
          <a:r>
            <a:rPr lang="zh-CN" altLang="en-US" dirty="0">
              <a:solidFill>
                <a:srgbClr val="3333CC"/>
              </a:solidFill>
              <a:latin typeface="Times New Roman"/>
              <a:ea typeface="宋体"/>
              <a:cs typeface="+mn-cs"/>
            </a:rPr>
            <a:t>启动调度</a:t>
          </a:r>
          <a:r>
            <a:rPr lang="zh-CN" altLang="en-US" dirty="0">
              <a:solidFill>
                <a:srgbClr val="FFFFFF"/>
              </a:solidFill>
              <a:latin typeface="Times New Roman"/>
              <a:ea typeface="宋体"/>
              <a:cs typeface="+mn-cs"/>
            </a:rPr>
            <a:t>。</a:t>
          </a:r>
          <a:endParaRPr lang="zh-CN" altLang="en-US" dirty="0">
            <a:solidFill>
              <a:srgbClr val="000000"/>
            </a:solidFill>
            <a:latin typeface="Times New Roman"/>
            <a:ea typeface="宋体"/>
            <a:cs typeface="+mn-cs"/>
          </a:endParaRPr>
        </a:p>
      </dgm:t>
    </dgm:pt>
    <dgm:pt modelId="{CB829991-37A3-4609-B1FF-7DE8F0C8253E}" type="parTrans" cxnId="{339C6D9F-4FB2-4664-93AB-51F3E167FF77}">
      <dgm:prSet/>
      <dgm:spPr/>
      <dgm:t>
        <a:bodyPr/>
        <a:lstStyle/>
        <a:p>
          <a:endParaRPr lang="zh-CN" altLang="en-US">
            <a:solidFill>
              <a:schemeClr val="tx1"/>
            </a:solidFill>
          </a:endParaRPr>
        </a:p>
      </dgm:t>
    </dgm:pt>
    <dgm:pt modelId="{49B7E67F-9AD9-4BF5-A06D-86A50F586416}" type="sibTrans" cxnId="{339C6D9F-4FB2-4664-93AB-51F3E167FF77}">
      <dgm:prSet/>
      <dgm:spPr/>
      <dgm:t>
        <a:bodyPr/>
        <a:lstStyle/>
        <a:p>
          <a:endParaRPr lang="zh-CN" altLang="en-US">
            <a:solidFill>
              <a:schemeClr val="tx1"/>
            </a:solidFill>
          </a:endParaRPr>
        </a:p>
      </dgm:t>
    </dgm:pt>
    <dgm:pt modelId="{E9165A4F-496C-48C4-8754-F687D6B45446}" type="pres">
      <dgm:prSet presAssocID="{497A24FA-CBD0-4363-9736-8FB9497D71C1}" presName="outerComposite" presStyleCnt="0">
        <dgm:presLayoutVars>
          <dgm:chMax val="5"/>
          <dgm:dir/>
          <dgm:resizeHandles val="exact"/>
        </dgm:presLayoutVars>
      </dgm:prSet>
      <dgm:spPr/>
    </dgm:pt>
    <dgm:pt modelId="{E4F80CF1-251A-47D3-B7EA-6D905927CABB}" type="pres">
      <dgm:prSet presAssocID="{497A24FA-CBD0-4363-9736-8FB9497D71C1}" presName="dummyMaxCanvas" presStyleCnt="0">
        <dgm:presLayoutVars/>
      </dgm:prSet>
      <dgm:spPr/>
    </dgm:pt>
    <dgm:pt modelId="{9D11FDCD-B546-47E7-A49C-21A95C1787C8}" type="pres">
      <dgm:prSet presAssocID="{497A24FA-CBD0-4363-9736-8FB9497D71C1}" presName="FourNodes_1" presStyleLbl="node1" presStyleIdx="0" presStyleCnt="4">
        <dgm:presLayoutVars>
          <dgm:bulletEnabled val="1"/>
        </dgm:presLayoutVars>
      </dgm:prSet>
      <dgm:spPr/>
    </dgm:pt>
    <dgm:pt modelId="{EA22582B-C007-459C-924D-58F3804B087F}" type="pres">
      <dgm:prSet presAssocID="{497A24FA-CBD0-4363-9736-8FB9497D71C1}" presName="FourNodes_2" presStyleLbl="node1" presStyleIdx="1" presStyleCnt="4">
        <dgm:presLayoutVars>
          <dgm:bulletEnabled val="1"/>
        </dgm:presLayoutVars>
      </dgm:prSet>
      <dgm:spPr/>
    </dgm:pt>
    <dgm:pt modelId="{8B79B58B-AD43-48F6-9244-D23023DE3919}" type="pres">
      <dgm:prSet presAssocID="{497A24FA-CBD0-4363-9736-8FB9497D71C1}" presName="FourNodes_3" presStyleLbl="node1" presStyleIdx="2" presStyleCnt="4">
        <dgm:presLayoutVars>
          <dgm:bulletEnabled val="1"/>
        </dgm:presLayoutVars>
      </dgm:prSet>
      <dgm:spPr/>
    </dgm:pt>
    <dgm:pt modelId="{FDDC3BF7-A0F2-40A7-8DFF-539C71C4999D}" type="pres">
      <dgm:prSet presAssocID="{497A24FA-CBD0-4363-9736-8FB9497D71C1}" presName="FourNodes_4" presStyleLbl="node1" presStyleIdx="3" presStyleCnt="4">
        <dgm:presLayoutVars>
          <dgm:bulletEnabled val="1"/>
        </dgm:presLayoutVars>
      </dgm:prSet>
      <dgm:spPr/>
    </dgm:pt>
    <dgm:pt modelId="{91FDA3AA-9F20-4D48-B590-597724F49DFA}" type="pres">
      <dgm:prSet presAssocID="{497A24FA-CBD0-4363-9736-8FB9497D71C1}" presName="FourConn_1-2" presStyleLbl="fgAccFollowNode1" presStyleIdx="0" presStyleCnt="3">
        <dgm:presLayoutVars>
          <dgm:bulletEnabled val="1"/>
        </dgm:presLayoutVars>
      </dgm:prSet>
      <dgm:spPr/>
    </dgm:pt>
    <dgm:pt modelId="{F57D107D-4EF5-498F-9C7F-4F46C9F8C470}" type="pres">
      <dgm:prSet presAssocID="{497A24FA-CBD0-4363-9736-8FB9497D71C1}" presName="FourConn_2-3" presStyleLbl="fgAccFollowNode1" presStyleIdx="1" presStyleCnt="3">
        <dgm:presLayoutVars>
          <dgm:bulletEnabled val="1"/>
        </dgm:presLayoutVars>
      </dgm:prSet>
      <dgm:spPr/>
    </dgm:pt>
    <dgm:pt modelId="{509DCAE3-23C8-4A3B-8BEE-28A2B5F15992}" type="pres">
      <dgm:prSet presAssocID="{497A24FA-CBD0-4363-9736-8FB9497D71C1}" presName="FourConn_3-4" presStyleLbl="fgAccFollowNode1" presStyleIdx="2" presStyleCnt="3">
        <dgm:presLayoutVars>
          <dgm:bulletEnabled val="1"/>
        </dgm:presLayoutVars>
      </dgm:prSet>
      <dgm:spPr/>
    </dgm:pt>
    <dgm:pt modelId="{D3A41019-B589-4437-9804-F2D2A151564B}" type="pres">
      <dgm:prSet presAssocID="{497A24FA-CBD0-4363-9736-8FB9497D71C1}" presName="FourNodes_1_text" presStyleLbl="node1" presStyleIdx="3" presStyleCnt="4">
        <dgm:presLayoutVars>
          <dgm:bulletEnabled val="1"/>
        </dgm:presLayoutVars>
      </dgm:prSet>
      <dgm:spPr/>
    </dgm:pt>
    <dgm:pt modelId="{C03B0427-DEE5-4610-9C5A-86A8C754DD39}" type="pres">
      <dgm:prSet presAssocID="{497A24FA-CBD0-4363-9736-8FB9497D71C1}" presName="FourNodes_2_text" presStyleLbl="node1" presStyleIdx="3" presStyleCnt="4">
        <dgm:presLayoutVars>
          <dgm:bulletEnabled val="1"/>
        </dgm:presLayoutVars>
      </dgm:prSet>
      <dgm:spPr/>
    </dgm:pt>
    <dgm:pt modelId="{CF4D2734-AD40-46E8-8389-3FFD820FA3A2}" type="pres">
      <dgm:prSet presAssocID="{497A24FA-CBD0-4363-9736-8FB9497D71C1}" presName="FourNodes_3_text" presStyleLbl="node1" presStyleIdx="3" presStyleCnt="4">
        <dgm:presLayoutVars>
          <dgm:bulletEnabled val="1"/>
        </dgm:presLayoutVars>
      </dgm:prSet>
      <dgm:spPr/>
    </dgm:pt>
    <dgm:pt modelId="{205721B2-3E93-4F95-B17E-BB346F84C68E}" type="pres">
      <dgm:prSet presAssocID="{497A24FA-CBD0-4363-9736-8FB9497D71C1}" presName="FourNodes_4_text" presStyleLbl="node1" presStyleIdx="3" presStyleCnt="4">
        <dgm:presLayoutVars>
          <dgm:bulletEnabled val="1"/>
        </dgm:presLayoutVars>
      </dgm:prSet>
      <dgm:spPr/>
    </dgm:pt>
  </dgm:ptLst>
  <dgm:cxnLst>
    <dgm:cxn modelId="{273F9314-5F92-497F-B5FB-961B5EF9F1CF}" type="presOf" srcId="{0D1E11A9-99C7-4EF5-9255-CDB89AA54403}" destId="{FDDC3BF7-A0F2-40A7-8DFF-539C71C4999D}" srcOrd="0" destOrd="0" presId="urn:microsoft.com/office/officeart/2005/8/layout/vProcess5"/>
    <dgm:cxn modelId="{6F78B72A-697B-4889-A28B-FAC743CCEB00}" type="presOf" srcId="{F87F5251-4100-46FA-8979-3C85F1D1A7D1}" destId="{EA22582B-C007-459C-924D-58F3804B087F}" srcOrd="0" destOrd="0" presId="urn:microsoft.com/office/officeart/2005/8/layout/vProcess5"/>
    <dgm:cxn modelId="{9FE3425D-6994-4E77-9918-ADFCABCF57C6}" type="presOf" srcId="{1FAD93EC-D3A4-45DC-B93F-01063F88F9C0}" destId="{91FDA3AA-9F20-4D48-B590-597724F49DFA}" srcOrd="0" destOrd="0" presId="urn:microsoft.com/office/officeart/2005/8/layout/vProcess5"/>
    <dgm:cxn modelId="{0B69D66C-C183-4CFB-9F0C-1DA5CBD68D63}" srcId="{497A24FA-CBD0-4363-9736-8FB9497D71C1}" destId="{D4028309-01E0-4076-97FC-752C9590167B}" srcOrd="2" destOrd="0" parTransId="{0271FB81-DA38-47BB-8E00-40F481DB188B}" sibTransId="{C6F3C7DC-193F-457F-AB25-4C9FF0098177}"/>
    <dgm:cxn modelId="{F774124F-C0E8-4ADA-95F8-5458726CF86D}" type="presOf" srcId="{B0E8A62A-8BE0-4191-9B99-56FCBB164A9F}" destId="{9D11FDCD-B546-47E7-A49C-21A95C1787C8}" srcOrd="0" destOrd="0" presId="urn:microsoft.com/office/officeart/2005/8/layout/vProcess5"/>
    <dgm:cxn modelId="{85957459-4306-4F0B-9136-41E22FCB629D}" type="presOf" srcId="{B0E8A62A-8BE0-4191-9B99-56FCBB164A9F}" destId="{D3A41019-B589-4437-9804-F2D2A151564B}" srcOrd="1" destOrd="0" presId="urn:microsoft.com/office/officeart/2005/8/layout/vProcess5"/>
    <dgm:cxn modelId="{1679B97F-D467-40EA-AA5C-CEBDFFF55950}" type="presOf" srcId="{C6F3C7DC-193F-457F-AB25-4C9FF0098177}" destId="{509DCAE3-23C8-4A3B-8BEE-28A2B5F15992}" srcOrd="0" destOrd="0" presId="urn:microsoft.com/office/officeart/2005/8/layout/vProcess5"/>
    <dgm:cxn modelId="{3E6AFA86-700B-4B03-8E8B-B887B313CA71}" srcId="{497A24FA-CBD0-4363-9736-8FB9497D71C1}" destId="{F87F5251-4100-46FA-8979-3C85F1D1A7D1}" srcOrd="1" destOrd="0" parTransId="{825368CB-C6CC-45E1-AFA6-FDEA4B99045F}" sibTransId="{292E5164-0205-48DE-98C3-41DC158ABDD9}"/>
    <dgm:cxn modelId="{0DA03888-117B-48DD-B6EE-D197CA7F1AA3}" type="presOf" srcId="{D4028309-01E0-4076-97FC-752C9590167B}" destId="{CF4D2734-AD40-46E8-8389-3FFD820FA3A2}" srcOrd="1" destOrd="0" presId="urn:microsoft.com/office/officeart/2005/8/layout/vProcess5"/>
    <dgm:cxn modelId="{339C6D9F-4FB2-4664-93AB-51F3E167FF77}" srcId="{497A24FA-CBD0-4363-9736-8FB9497D71C1}" destId="{0D1E11A9-99C7-4EF5-9255-CDB89AA54403}" srcOrd="3" destOrd="0" parTransId="{CB829991-37A3-4609-B1FF-7DE8F0C8253E}" sibTransId="{49B7E67F-9AD9-4BF5-A06D-86A50F586416}"/>
    <dgm:cxn modelId="{A294F9A3-B875-468E-B2B6-F511C5AE2F1D}" type="presOf" srcId="{D4028309-01E0-4076-97FC-752C9590167B}" destId="{8B79B58B-AD43-48F6-9244-D23023DE3919}" srcOrd="0" destOrd="0" presId="urn:microsoft.com/office/officeart/2005/8/layout/vProcess5"/>
    <dgm:cxn modelId="{4B37F5B5-17D1-4BE7-A587-2595E656FEDC}" type="presOf" srcId="{497A24FA-CBD0-4363-9736-8FB9497D71C1}" destId="{E9165A4F-496C-48C4-8754-F687D6B45446}" srcOrd="0" destOrd="0" presId="urn:microsoft.com/office/officeart/2005/8/layout/vProcess5"/>
    <dgm:cxn modelId="{5B33C3CB-D284-401D-966D-8B5D24CBFEE9}" type="presOf" srcId="{F87F5251-4100-46FA-8979-3C85F1D1A7D1}" destId="{C03B0427-DEE5-4610-9C5A-86A8C754DD39}" srcOrd="1" destOrd="0" presId="urn:microsoft.com/office/officeart/2005/8/layout/vProcess5"/>
    <dgm:cxn modelId="{69863ECE-39B8-4048-99AD-6F0DF03C4C90}" srcId="{497A24FA-CBD0-4363-9736-8FB9497D71C1}" destId="{B0E8A62A-8BE0-4191-9B99-56FCBB164A9F}" srcOrd="0" destOrd="0" parTransId="{D12FE6CD-3FAF-4716-96B7-91EB04E51BCA}" sibTransId="{1FAD93EC-D3A4-45DC-B93F-01063F88F9C0}"/>
    <dgm:cxn modelId="{ED9CA2E6-D2A9-4A19-8378-3BE3389B92B6}" type="presOf" srcId="{292E5164-0205-48DE-98C3-41DC158ABDD9}" destId="{F57D107D-4EF5-498F-9C7F-4F46C9F8C470}" srcOrd="0" destOrd="0" presId="urn:microsoft.com/office/officeart/2005/8/layout/vProcess5"/>
    <dgm:cxn modelId="{1BBC69EB-70A9-4581-A471-D7F8C80D0AE9}" type="presOf" srcId="{0D1E11A9-99C7-4EF5-9255-CDB89AA54403}" destId="{205721B2-3E93-4F95-B17E-BB346F84C68E}" srcOrd="1" destOrd="0" presId="urn:microsoft.com/office/officeart/2005/8/layout/vProcess5"/>
    <dgm:cxn modelId="{E38D8103-0436-4B82-888D-AEC783184559}" type="presParOf" srcId="{E9165A4F-496C-48C4-8754-F687D6B45446}" destId="{E4F80CF1-251A-47D3-B7EA-6D905927CABB}" srcOrd="0" destOrd="0" presId="urn:microsoft.com/office/officeart/2005/8/layout/vProcess5"/>
    <dgm:cxn modelId="{B0EE0C0B-0A84-4F32-85CA-6A5F8AF24AA8}" type="presParOf" srcId="{E9165A4F-496C-48C4-8754-F687D6B45446}" destId="{9D11FDCD-B546-47E7-A49C-21A95C1787C8}" srcOrd="1" destOrd="0" presId="urn:microsoft.com/office/officeart/2005/8/layout/vProcess5"/>
    <dgm:cxn modelId="{EAFB6925-1ECB-4364-A1C7-58AA6E57633A}" type="presParOf" srcId="{E9165A4F-496C-48C4-8754-F687D6B45446}" destId="{EA22582B-C007-459C-924D-58F3804B087F}" srcOrd="2" destOrd="0" presId="urn:microsoft.com/office/officeart/2005/8/layout/vProcess5"/>
    <dgm:cxn modelId="{98E17AD6-B41E-45D4-90D9-C6EC49D8D729}" type="presParOf" srcId="{E9165A4F-496C-48C4-8754-F687D6B45446}" destId="{8B79B58B-AD43-48F6-9244-D23023DE3919}" srcOrd="3" destOrd="0" presId="urn:microsoft.com/office/officeart/2005/8/layout/vProcess5"/>
    <dgm:cxn modelId="{F8A5EFF8-2B41-4558-8633-DF38FCB041DA}" type="presParOf" srcId="{E9165A4F-496C-48C4-8754-F687D6B45446}" destId="{FDDC3BF7-A0F2-40A7-8DFF-539C71C4999D}" srcOrd="4" destOrd="0" presId="urn:microsoft.com/office/officeart/2005/8/layout/vProcess5"/>
    <dgm:cxn modelId="{F7075464-561D-4044-A7FB-E3726DC8D000}" type="presParOf" srcId="{E9165A4F-496C-48C4-8754-F687D6B45446}" destId="{91FDA3AA-9F20-4D48-B590-597724F49DFA}" srcOrd="5" destOrd="0" presId="urn:microsoft.com/office/officeart/2005/8/layout/vProcess5"/>
    <dgm:cxn modelId="{85A8A70A-3D17-47AA-8236-E216941B85C9}" type="presParOf" srcId="{E9165A4F-496C-48C4-8754-F687D6B45446}" destId="{F57D107D-4EF5-498F-9C7F-4F46C9F8C470}" srcOrd="6" destOrd="0" presId="urn:microsoft.com/office/officeart/2005/8/layout/vProcess5"/>
    <dgm:cxn modelId="{95F320CA-9CEA-41C9-B98E-4E4FFEF39645}" type="presParOf" srcId="{E9165A4F-496C-48C4-8754-F687D6B45446}" destId="{509DCAE3-23C8-4A3B-8BEE-28A2B5F15992}" srcOrd="7" destOrd="0" presId="urn:microsoft.com/office/officeart/2005/8/layout/vProcess5"/>
    <dgm:cxn modelId="{5C0F6998-649D-45AA-8B2B-D7DA2B5A51E9}" type="presParOf" srcId="{E9165A4F-496C-48C4-8754-F687D6B45446}" destId="{D3A41019-B589-4437-9804-F2D2A151564B}" srcOrd="8" destOrd="0" presId="urn:microsoft.com/office/officeart/2005/8/layout/vProcess5"/>
    <dgm:cxn modelId="{E271E85D-54C3-41B5-8B24-B41A50C7711C}" type="presParOf" srcId="{E9165A4F-496C-48C4-8754-F687D6B45446}" destId="{C03B0427-DEE5-4610-9C5A-86A8C754DD39}" srcOrd="9" destOrd="0" presId="urn:microsoft.com/office/officeart/2005/8/layout/vProcess5"/>
    <dgm:cxn modelId="{86397862-E3E9-4749-8E91-16FC331353AA}" type="presParOf" srcId="{E9165A4F-496C-48C4-8754-F687D6B45446}" destId="{CF4D2734-AD40-46E8-8389-3FFD820FA3A2}" srcOrd="10" destOrd="0" presId="urn:microsoft.com/office/officeart/2005/8/layout/vProcess5"/>
    <dgm:cxn modelId="{09ED0B5D-FAF4-47FE-BFDB-98D400396CD5}" type="presParOf" srcId="{E9165A4F-496C-48C4-8754-F687D6B45446}" destId="{205721B2-3E93-4F95-B17E-BB346F84C68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A932A6-126A-4147-8726-19E240C75579}" type="doc">
      <dgm:prSet loTypeId="urn:microsoft.com/office/officeart/2005/8/layout/vProcess5" loCatId="process" qsTypeId="urn:microsoft.com/office/officeart/2005/8/quickstyle/simple1" qsCatId="simple" csTypeId="urn:microsoft.com/office/officeart/2005/8/colors/accent5_4" csCatId="accent5" phldr="1"/>
      <dgm:spPr/>
      <dgm:t>
        <a:bodyPr/>
        <a:lstStyle/>
        <a:p>
          <a:endParaRPr lang="zh-CN" altLang="en-US"/>
        </a:p>
      </dgm:t>
    </dgm:pt>
    <dgm:pt modelId="{1D94969C-EC84-4264-9E62-D889773AF57E}">
      <dgm:prSet phldrT="[文本]"/>
      <dgm:spPr>
        <a:xfrm>
          <a:off x="0" y="0"/>
          <a:ext cx="6100586" cy="862661"/>
        </a:xfrm>
        <a:prstGeom prst="roundRect">
          <a:avLst>
            <a:gd name="adj" fmla="val 10000"/>
          </a:avLst>
        </a:prstGeom>
        <a:solidFill>
          <a:srgbClr val="AAE2CA">
            <a:shade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zh-CN" altLang="en-US">
              <a:solidFill>
                <a:srgbClr val="000000"/>
              </a:solidFill>
              <a:latin typeface="Times New Roman"/>
              <a:ea typeface="宋体"/>
              <a:cs typeface="+mn-cs"/>
            </a:rPr>
            <a:t>（</a:t>
          </a:r>
          <a:r>
            <a:rPr lang="en-US" altLang="zh-CN">
              <a:solidFill>
                <a:srgbClr val="000000"/>
              </a:solidFill>
              <a:latin typeface="Times New Roman"/>
              <a:ea typeface="宋体"/>
              <a:cs typeface="+mn-cs"/>
            </a:rPr>
            <a:t>1</a:t>
          </a:r>
          <a:r>
            <a:rPr lang="zh-CN" altLang="en-US">
              <a:solidFill>
                <a:srgbClr val="000000"/>
              </a:solidFill>
              <a:latin typeface="Times New Roman"/>
              <a:ea typeface="宋体"/>
              <a:cs typeface="+mn-cs"/>
            </a:rPr>
            <a:t>）根据被终止进程的</a:t>
          </a:r>
          <a:r>
            <a:rPr lang="en-US" altLang="zh-CN">
              <a:solidFill>
                <a:srgbClr val="000000"/>
              </a:solidFill>
              <a:latin typeface="Times New Roman"/>
              <a:ea typeface="宋体"/>
              <a:cs typeface="+mn-cs"/>
            </a:rPr>
            <a:t>PID</a:t>
          </a:r>
          <a:r>
            <a:rPr lang="zh-CN" altLang="en-US">
              <a:solidFill>
                <a:srgbClr val="000000"/>
              </a:solidFill>
              <a:latin typeface="Times New Roman"/>
              <a:ea typeface="宋体"/>
              <a:cs typeface="+mn-cs"/>
            </a:rPr>
            <a:t>找到它的</a:t>
          </a:r>
          <a:r>
            <a:rPr lang="en-US" altLang="zh-CN">
              <a:solidFill>
                <a:srgbClr val="000000"/>
              </a:solidFill>
              <a:latin typeface="Times New Roman"/>
              <a:ea typeface="宋体"/>
              <a:cs typeface="+mn-cs"/>
            </a:rPr>
            <a:t>PCB</a:t>
          </a:r>
          <a:r>
            <a:rPr lang="zh-CN" altLang="en-US">
              <a:solidFill>
                <a:srgbClr val="000000"/>
              </a:solidFill>
              <a:latin typeface="Times New Roman"/>
              <a:ea typeface="宋体"/>
              <a:cs typeface="+mn-cs"/>
            </a:rPr>
            <a:t>，从中读出该进程的状态。</a:t>
          </a:r>
          <a:endParaRPr lang="zh-CN" altLang="en-US" b="1" dirty="0">
            <a:solidFill>
              <a:srgbClr val="000000"/>
            </a:solidFill>
            <a:latin typeface="Times New Roman"/>
            <a:ea typeface="宋体"/>
            <a:cs typeface="+mn-cs"/>
          </a:endParaRPr>
        </a:p>
      </dgm:t>
    </dgm:pt>
    <dgm:pt modelId="{DCD9F9C6-BCFB-4B71-BC20-F1EFE4DF97A4}" type="parTrans" cxnId="{CD331166-F15A-48FB-86E9-B400626BAB11}">
      <dgm:prSet/>
      <dgm:spPr/>
      <dgm:t>
        <a:bodyPr/>
        <a:lstStyle/>
        <a:p>
          <a:endParaRPr lang="zh-CN" altLang="en-US" b="1"/>
        </a:p>
      </dgm:t>
    </dgm:pt>
    <dgm:pt modelId="{C94168C5-AA94-4530-A666-AE94278B086D}" type="sibTrans" cxnId="{CD331166-F15A-48FB-86E9-B400626BAB11}">
      <dgm:prSet/>
      <dgm:spPr>
        <a:xfrm>
          <a:off x="5539856" y="630222"/>
          <a:ext cx="560730" cy="560730"/>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ln>
        <a:effectLst/>
      </dgm:spPr>
      <dgm:t>
        <a:bodyPr/>
        <a:lstStyle/>
        <a:p>
          <a:pPr>
            <a:buNone/>
          </a:pPr>
          <a:endParaRPr lang="zh-CN" altLang="en-US" b="1">
            <a:solidFill>
              <a:srgbClr val="000000">
                <a:hueOff val="0"/>
                <a:satOff val="0"/>
                <a:lumOff val="0"/>
                <a:alphaOff val="0"/>
              </a:srgbClr>
            </a:solidFill>
            <a:latin typeface="Times New Roman"/>
            <a:ea typeface="宋体"/>
            <a:cs typeface="+mn-cs"/>
          </a:endParaRPr>
        </a:p>
      </dgm:t>
    </dgm:pt>
    <dgm:pt modelId="{6603F953-08CC-4D77-95B3-D4BD72F62B27}">
      <dgm:prSet/>
      <dgm:spPr>
        <a:xfrm>
          <a:off x="455563" y="982476"/>
          <a:ext cx="6100586" cy="862661"/>
        </a:xfrm>
        <a:prstGeom prst="roundRect">
          <a:avLst>
            <a:gd name="adj" fmla="val 10000"/>
          </a:avLst>
        </a:prstGeom>
        <a:solidFill>
          <a:srgbClr val="AAE2CA">
            <a:shade val="50000"/>
            <a:hueOff val="-38443"/>
            <a:satOff val="10642"/>
            <a:lumOff val="12848"/>
            <a:alphaOff val="0"/>
          </a:srgbClr>
        </a:solidFill>
        <a:ln w="25400" cap="flat" cmpd="sng" algn="ctr">
          <a:solidFill>
            <a:srgbClr val="FFFFFF">
              <a:hueOff val="0"/>
              <a:satOff val="0"/>
              <a:lumOff val="0"/>
              <a:alphaOff val="0"/>
            </a:srgbClr>
          </a:solidFill>
          <a:prstDash val="solid"/>
        </a:ln>
        <a:effectLst/>
      </dgm:spPr>
      <dgm:t>
        <a:bodyPr/>
        <a:lstStyle/>
        <a:p>
          <a:pPr>
            <a:buNone/>
          </a:pPr>
          <a:r>
            <a:rPr lang="zh-CN" altLang="en-US">
              <a:solidFill>
                <a:srgbClr val="000000"/>
              </a:solidFill>
              <a:latin typeface="Times New Roman"/>
              <a:ea typeface="宋体"/>
              <a:cs typeface="+mn-cs"/>
            </a:rPr>
            <a:t>（</a:t>
          </a:r>
          <a:r>
            <a:rPr lang="en-US" altLang="zh-CN">
              <a:solidFill>
                <a:srgbClr val="000000"/>
              </a:solidFill>
              <a:latin typeface="Times New Roman"/>
              <a:ea typeface="宋体"/>
              <a:cs typeface="+mn-cs"/>
            </a:rPr>
            <a:t>2</a:t>
          </a:r>
          <a:r>
            <a:rPr lang="zh-CN" altLang="en-US">
              <a:solidFill>
                <a:srgbClr val="000000"/>
              </a:solidFill>
              <a:latin typeface="Times New Roman"/>
              <a:ea typeface="宋体"/>
              <a:cs typeface="+mn-cs"/>
            </a:rPr>
            <a:t>）若被终止进程正处于执行状态，应立即终止该进程的执行，重新进行调度。</a:t>
          </a:r>
          <a:endParaRPr lang="zh-CN" altLang="en-US" dirty="0">
            <a:solidFill>
              <a:srgbClr val="000000"/>
            </a:solidFill>
            <a:latin typeface="Times New Roman"/>
            <a:ea typeface="宋体"/>
            <a:cs typeface="+mn-cs"/>
          </a:endParaRPr>
        </a:p>
      </dgm:t>
    </dgm:pt>
    <dgm:pt modelId="{3F4C0C18-44F8-4A07-8804-42A6A44E198E}" type="parTrans" cxnId="{68926B64-DBD5-49C0-AF62-4AD20FF9605F}">
      <dgm:prSet/>
      <dgm:spPr/>
      <dgm:t>
        <a:bodyPr/>
        <a:lstStyle/>
        <a:p>
          <a:endParaRPr lang="zh-CN" altLang="en-US"/>
        </a:p>
      </dgm:t>
    </dgm:pt>
    <dgm:pt modelId="{B91CB01C-E10B-4389-B752-FE741975BDA5}" type="sibTrans" cxnId="{68926B64-DBD5-49C0-AF62-4AD20FF9605F}">
      <dgm:prSet/>
      <dgm:spPr>
        <a:xfrm>
          <a:off x="5995419" y="1612698"/>
          <a:ext cx="560730" cy="560730"/>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ln>
        <a:effectLst/>
      </dgm:spPr>
      <dgm:t>
        <a:bodyPr/>
        <a:lstStyle/>
        <a:p>
          <a:pPr>
            <a:buNone/>
          </a:pPr>
          <a:endParaRPr lang="zh-CN" altLang="en-US">
            <a:solidFill>
              <a:srgbClr val="000000">
                <a:hueOff val="0"/>
                <a:satOff val="0"/>
                <a:lumOff val="0"/>
                <a:alphaOff val="0"/>
              </a:srgbClr>
            </a:solidFill>
            <a:latin typeface="Times New Roman"/>
            <a:ea typeface="宋体"/>
            <a:cs typeface="+mn-cs"/>
          </a:endParaRPr>
        </a:p>
      </dgm:t>
    </dgm:pt>
    <dgm:pt modelId="{90367333-4988-4A73-B839-2C2CFE1E9AB4}">
      <dgm:prSet/>
      <dgm:spPr>
        <a:xfrm>
          <a:off x="911126" y="1964952"/>
          <a:ext cx="6100586" cy="862661"/>
        </a:xfrm>
        <a:prstGeom prst="roundRect">
          <a:avLst>
            <a:gd name="adj" fmla="val 10000"/>
          </a:avLst>
        </a:prstGeom>
        <a:solidFill>
          <a:srgbClr val="AAE2CA">
            <a:shade val="50000"/>
            <a:hueOff val="-76886"/>
            <a:satOff val="21283"/>
            <a:lumOff val="25695"/>
            <a:alphaOff val="0"/>
          </a:srgbClr>
        </a:solidFill>
        <a:ln w="25400" cap="flat" cmpd="sng" algn="ctr">
          <a:solidFill>
            <a:srgbClr val="FFFFFF">
              <a:hueOff val="0"/>
              <a:satOff val="0"/>
              <a:lumOff val="0"/>
              <a:alphaOff val="0"/>
            </a:srgbClr>
          </a:solidFill>
          <a:prstDash val="solid"/>
        </a:ln>
        <a:effectLst/>
      </dgm:spPr>
      <dgm:t>
        <a:bodyPr/>
        <a:lstStyle/>
        <a:p>
          <a:pPr>
            <a:buNone/>
          </a:pPr>
          <a:r>
            <a:rPr lang="zh-CN" altLang="en-US">
              <a:solidFill>
                <a:srgbClr val="000000"/>
              </a:solidFill>
              <a:latin typeface="Times New Roman"/>
              <a:ea typeface="宋体"/>
              <a:cs typeface="+mn-cs"/>
            </a:rPr>
            <a:t>（</a:t>
          </a:r>
          <a:r>
            <a:rPr lang="en-US" altLang="zh-CN">
              <a:solidFill>
                <a:srgbClr val="000000"/>
              </a:solidFill>
              <a:latin typeface="Times New Roman"/>
              <a:ea typeface="宋体"/>
              <a:cs typeface="+mn-cs"/>
            </a:rPr>
            <a:t>3</a:t>
          </a:r>
          <a:r>
            <a:rPr lang="zh-CN" altLang="en-US">
              <a:solidFill>
                <a:srgbClr val="000000"/>
              </a:solidFill>
              <a:latin typeface="Times New Roman"/>
              <a:ea typeface="宋体"/>
              <a:cs typeface="+mn-cs"/>
            </a:rPr>
            <a:t>）若该进程还有子孙进程，立即将其所有子孙进程终止。</a:t>
          </a:r>
          <a:endParaRPr lang="zh-CN" altLang="en-US" dirty="0">
            <a:solidFill>
              <a:srgbClr val="000000"/>
            </a:solidFill>
            <a:latin typeface="Times New Roman"/>
            <a:ea typeface="宋体"/>
            <a:cs typeface="+mn-cs"/>
          </a:endParaRPr>
        </a:p>
      </dgm:t>
    </dgm:pt>
    <dgm:pt modelId="{36F4A403-8609-405E-BD33-EC87E0D924A7}" type="parTrans" cxnId="{660F2B28-5DDC-4B89-B6F1-75D32B9C9B3F}">
      <dgm:prSet/>
      <dgm:spPr/>
      <dgm:t>
        <a:bodyPr/>
        <a:lstStyle/>
        <a:p>
          <a:endParaRPr lang="zh-CN" altLang="en-US"/>
        </a:p>
      </dgm:t>
    </dgm:pt>
    <dgm:pt modelId="{A0396DAC-F96D-4358-82A9-BE510F606AFA}" type="sibTrans" cxnId="{660F2B28-5DDC-4B89-B6F1-75D32B9C9B3F}">
      <dgm:prSet/>
      <dgm:spPr>
        <a:xfrm>
          <a:off x="6450983" y="2580796"/>
          <a:ext cx="560730" cy="560730"/>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ln>
        <a:effectLst/>
      </dgm:spPr>
      <dgm:t>
        <a:bodyPr/>
        <a:lstStyle/>
        <a:p>
          <a:pPr>
            <a:buNone/>
          </a:pPr>
          <a:endParaRPr lang="zh-CN" altLang="en-US">
            <a:solidFill>
              <a:srgbClr val="000000">
                <a:hueOff val="0"/>
                <a:satOff val="0"/>
                <a:lumOff val="0"/>
                <a:alphaOff val="0"/>
              </a:srgbClr>
            </a:solidFill>
            <a:latin typeface="Times New Roman"/>
            <a:ea typeface="宋体"/>
            <a:cs typeface="+mn-cs"/>
          </a:endParaRPr>
        </a:p>
      </dgm:t>
    </dgm:pt>
    <dgm:pt modelId="{DE6AAE07-D3E2-4C6C-9CA4-9E5133A78EF6}">
      <dgm:prSet/>
      <dgm:spPr>
        <a:xfrm>
          <a:off x="1366689" y="2947428"/>
          <a:ext cx="6100586" cy="862661"/>
        </a:xfrm>
        <a:prstGeom prst="roundRect">
          <a:avLst>
            <a:gd name="adj" fmla="val 10000"/>
          </a:avLst>
        </a:prstGeom>
        <a:solidFill>
          <a:srgbClr val="AAE2CA">
            <a:shade val="50000"/>
            <a:hueOff val="-76886"/>
            <a:satOff val="21283"/>
            <a:lumOff val="25695"/>
            <a:alphaOff val="0"/>
          </a:srgbClr>
        </a:solidFill>
        <a:ln w="25400" cap="flat" cmpd="sng" algn="ctr">
          <a:solidFill>
            <a:srgbClr val="FFFFFF">
              <a:hueOff val="0"/>
              <a:satOff val="0"/>
              <a:lumOff val="0"/>
              <a:alphaOff val="0"/>
            </a:srgbClr>
          </a:solidFill>
          <a:prstDash val="solid"/>
        </a:ln>
        <a:effectLst/>
      </dgm:spPr>
      <dgm:t>
        <a:bodyPr/>
        <a:lstStyle/>
        <a:p>
          <a:pPr>
            <a:buNone/>
          </a:pPr>
          <a:r>
            <a:rPr lang="zh-CN" altLang="en-US" dirty="0">
              <a:solidFill>
                <a:srgbClr val="000000"/>
              </a:solidFill>
              <a:latin typeface="Times New Roman"/>
              <a:ea typeface="宋体"/>
              <a:cs typeface="+mn-cs"/>
            </a:rPr>
            <a:t>（</a:t>
          </a:r>
          <a:r>
            <a:rPr lang="en-US" altLang="zh-CN" dirty="0">
              <a:solidFill>
                <a:srgbClr val="000000"/>
              </a:solidFill>
              <a:latin typeface="Times New Roman"/>
              <a:ea typeface="宋体"/>
              <a:cs typeface="+mn-cs"/>
            </a:rPr>
            <a:t>4</a:t>
          </a:r>
          <a:r>
            <a:rPr lang="zh-CN" altLang="en-US" dirty="0">
              <a:solidFill>
                <a:srgbClr val="000000"/>
              </a:solidFill>
              <a:latin typeface="Times New Roman"/>
              <a:ea typeface="宋体"/>
              <a:cs typeface="+mn-cs"/>
            </a:rPr>
            <a:t>）将被终止进程所拥有的全部资源，归还给其父进程，或者归还给系统。</a:t>
          </a:r>
        </a:p>
      </dgm:t>
    </dgm:pt>
    <dgm:pt modelId="{AD5A4DE2-996C-42D3-A92F-DBB25BEE7BF9}" type="parTrans" cxnId="{2B1278D1-E1DD-4B69-AA06-CF3F10B4F670}">
      <dgm:prSet/>
      <dgm:spPr/>
      <dgm:t>
        <a:bodyPr/>
        <a:lstStyle/>
        <a:p>
          <a:endParaRPr lang="zh-CN" altLang="en-US"/>
        </a:p>
      </dgm:t>
    </dgm:pt>
    <dgm:pt modelId="{14764371-43D6-42B6-B652-7B406EF204B7}" type="sibTrans" cxnId="{2B1278D1-E1DD-4B69-AA06-CF3F10B4F670}">
      <dgm:prSet/>
      <dgm:spPr>
        <a:xfrm>
          <a:off x="6906546" y="3572857"/>
          <a:ext cx="560730" cy="560730"/>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ln>
        <a:effectLst/>
      </dgm:spPr>
      <dgm:t>
        <a:bodyPr/>
        <a:lstStyle/>
        <a:p>
          <a:pPr>
            <a:buNone/>
          </a:pPr>
          <a:endParaRPr lang="zh-CN" altLang="en-US">
            <a:solidFill>
              <a:srgbClr val="000000">
                <a:hueOff val="0"/>
                <a:satOff val="0"/>
                <a:lumOff val="0"/>
                <a:alphaOff val="0"/>
              </a:srgbClr>
            </a:solidFill>
            <a:latin typeface="Times New Roman"/>
            <a:ea typeface="宋体"/>
            <a:cs typeface="+mn-cs"/>
          </a:endParaRPr>
        </a:p>
      </dgm:t>
    </dgm:pt>
    <dgm:pt modelId="{D3C3B77A-6AA0-40E0-8265-2E7B9CC56256}">
      <dgm:prSet/>
      <dgm:spPr>
        <a:xfrm>
          <a:off x="1822253" y="3929904"/>
          <a:ext cx="6100586" cy="862661"/>
        </a:xfrm>
        <a:prstGeom prst="roundRect">
          <a:avLst>
            <a:gd name="adj" fmla="val 10000"/>
          </a:avLst>
        </a:prstGeom>
        <a:solidFill>
          <a:srgbClr val="AAE2CA">
            <a:shade val="50000"/>
            <a:hueOff val="-38443"/>
            <a:satOff val="10642"/>
            <a:lumOff val="12848"/>
            <a:alphaOff val="0"/>
          </a:srgbClr>
        </a:solidFill>
        <a:ln w="25400" cap="flat" cmpd="sng" algn="ctr">
          <a:solidFill>
            <a:srgbClr val="FFFFFF">
              <a:hueOff val="0"/>
              <a:satOff val="0"/>
              <a:lumOff val="0"/>
              <a:alphaOff val="0"/>
            </a:srgbClr>
          </a:solidFill>
          <a:prstDash val="solid"/>
        </a:ln>
        <a:effectLst/>
      </dgm:spPr>
      <dgm:t>
        <a:bodyPr/>
        <a:lstStyle/>
        <a:p>
          <a:pPr>
            <a:buNone/>
          </a:pPr>
          <a:r>
            <a:rPr lang="zh-CN" altLang="en-US" dirty="0">
              <a:solidFill>
                <a:srgbClr val="000000"/>
              </a:solidFill>
              <a:latin typeface="Times New Roman"/>
              <a:ea typeface="宋体"/>
              <a:cs typeface="+mn-cs"/>
            </a:rPr>
            <a:t>（</a:t>
          </a:r>
          <a:r>
            <a:rPr lang="en-US" altLang="zh-CN" dirty="0">
              <a:solidFill>
                <a:srgbClr val="000000"/>
              </a:solidFill>
              <a:latin typeface="Times New Roman"/>
              <a:ea typeface="宋体"/>
              <a:cs typeface="+mn-cs"/>
            </a:rPr>
            <a:t>5</a:t>
          </a:r>
          <a:r>
            <a:rPr lang="zh-CN" altLang="en-US" dirty="0">
              <a:solidFill>
                <a:srgbClr val="000000"/>
              </a:solidFill>
              <a:latin typeface="Times New Roman"/>
              <a:ea typeface="宋体"/>
              <a:cs typeface="+mn-cs"/>
            </a:rPr>
            <a:t>）将被终止进程的</a:t>
          </a:r>
          <a:r>
            <a:rPr lang="en-US" altLang="zh-CN" dirty="0">
              <a:solidFill>
                <a:srgbClr val="000000"/>
              </a:solidFill>
              <a:latin typeface="Times New Roman"/>
              <a:ea typeface="宋体"/>
              <a:cs typeface="+mn-cs"/>
            </a:rPr>
            <a:t>PCB</a:t>
          </a:r>
          <a:r>
            <a:rPr lang="zh-CN" altLang="en-US" dirty="0">
              <a:solidFill>
                <a:srgbClr val="000000"/>
              </a:solidFill>
              <a:latin typeface="Times New Roman"/>
              <a:ea typeface="宋体"/>
              <a:cs typeface="+mn-cs"/>
            </a:rPr>
            <a:t>从所在队列中移出。 </a:t>
          </a:r>
        </a:p>
      </dgm:t>
    </dgm:pt>
    <dgm:pt modelId="{3BC41214-3A8F-4343-9906-3F9254531D1E}" type="parTrans" cxnId="{0D2B98A0-EB9C-4557-81E3-44A4E368A41E}">
      <dgm:prSet/>
      <dgm:spPr/>
      <dgm:t>
        <a:bodyPr/>
        <a:lstStyle/>
        <a:p>
          <a:endParaRPr lang="zh-CN" altLang="en-US"/>
        </a:p>
      </dgm:t>
    </dgm:pt>
    <dgm:pt modelId="{95577CC4-6054-4DEE-B465-ABED15E138C0}" type="sibTrans" cxnId="{0D2B98A0-EB9C-4557-81E3-44A4E368A41E}">
      <dgm:prSet/>
      <dgm:spPr/>
      <dgm:t>
        <a:bodyPr/>
        <a:lstStyle/>
        <a:p>
          <a:endParaRPr lang="zh-CN" altLang="en-US"/>
        </a:p>
      </dgm:t>
    </dgm:pt>
    <dgm:pt modelId="{D52A67FA-BDB8-43F4-8B89-17A668FFF3D5}" type="pres">
      <dgm:prSet presAssocID="{20A932A6-126A-4147-8726-19E240C75579}" presName="outerComposite" presStyleCnt="0">
        <dgm:presLayoutVars>
          <dgm:chMax val="5"/>
          <dgm:dir/>
          <dgm:resizeHandles val="exact"/>
        </dgm:presLayoutVars>
      </dgm:prSet>
      <dgm:spPr/>
    </dgm:pt>
    <dgm:pt modelId="{0801CF15-3E51-43BC-A7C4-0508E4AE7400}" type="pres">
      <dgm:prSet presAssocID="{20A932A6-126A-4147-8726-19E240C75579}" presName="dummyMaxCanvas" presStyleCnt="0">
        <dgm:presLayoutVars/>
      </dgm:prSet>
      <dgm:spPr/>
    </dgm:pt>
    <dgm:pt modelId="{AE5D4F94-4A04-4A81-ABBC-5CA2C1396CFB}" type="pres">
      <dgm:prSet presAssocID="{20A932A6-126A-4147-8726-19E240C75579}" presName="FiveNodes_1" presStyleLbl="node1" presStyleIdx="0" presStyleCnt="5">
        <dgm:presLayoutVars>
          <dgm:bulletEnabled val="1"/>
        </dgm:presLayoutVars>
      </dgm:prSet>
      <dgm:spPr/>
    </dgm:pt>
    <dgm:pt modelId="{7917D900-5299-486E-B8E6-51ABBAEC9F33}" type="pres">
      <dgm:prSet presAssocID="{20A932A6-126A-4147-8726-19E240C75579}" presName="FiveNodes_2" presStyleLbl="node1" presStyleIdx="1" presStyleCnt="5">
        <dgm:presLayoutVars>
          <dgm:bulletEnabled val="1"/>
        </dgm:presLayoutVars>
      </dgm:prSet>
      <dgm:spPr/>
    </dgm:pt>
    <dgm:pt modelId="{D4D8CB3B-2BC8-4321-9A20-15AB77AF80BA}" type="pres">
      <dgm:prSet presAssocID="{20A932A6-126A-4147-8726-19E240C75579}" presName="FiveNodes_3" presStyleLbl="node1" presStyleIdx="2" presStyleCnt="5">
        <dgm:presLayoutVars>
          <dgm:bulletEnabled val="1"/>
        </dgm:presLayoutVars>
      </dgm:prSet>
      <dgm:spPr/>
    </dgm:pt>
    <dgm:pt modelId="{C71918DE-D306-4060-AF87-27B9BD984421}" type="pres">
      <dgm:prSet presAssocID="{20A932A6-126A-4147-8726-19E240C75579}" presName="FiveNodes_4" presStyleLbl="node1" presStyleIdx="3" presStyleCnt="5">
        <dgm:presLayoutVars>
          <dgm:bulletEnabled val="1"/>
        </dgm:presLayoutVars>
      </dgm:prSet>
      <dgm:spPr/>
    </dgm:pt>
    <dgm:pt modelId="{6CFA77D4-5A08-47A0-913B-6D0128192685}" type="pres">
      <dgm:prSet presAssocID="{20A932A6-126A-4147-8726-19E240C75579}" presName="FiveNodes_5" presStyleLbl="node1" presStyleIdx="4" presStyleCnt="5">
        <dgm:presLayoutVars>
          <dgm:bulletEnabled val="1"/>
        </dgm:presLayoutVars>
      </dgm:prSet>
      <dgm:spPr/>
    </dgm:pt>
    <dgm:pt modelId="{0301D922-6CF8-43DC-AE1E-CA188A2B337E}" type="pres">
      <dgm:prSet presAssocID="{20A932A6-126A-4147-8726-19E240C75579}" presName="FiveConn_1-2" presStyleLbl="fgAccFollowNode1" presStyleIdx="0" presStyleCnt="4">
        <dgm:presLayoutVars>
          <dgm:bulletEnabled val="1"/>
        </dgm:presLayoutVars>
      </dgm:prSet>
      <dgm:spPr/>
    </dgm:pt>
    <dgm:pt modelId="{C1AF7F5B-3CE9-4A2E-A4C8-A05921D34A79}" type="pres">
      <dgm:prSet presAssocID="{20A932A6-126A-4147-8726-19E240C75579}" presName="FiveConn_2-3" presStyleLbl="fgAccFollowNode1" presStyleIdx="1" presStyleCnt="4">
        <dgm:presLayoutVars>
          <dgm:bulletEnabled val="1"/>
        </dgm:presLayoutVars>
      </dgm:prSet>
      <dgm:spPr/>
    </dgm:pt>
    <dgm:pt modelId="{FD93F275-9A1E-442C-B72D-008A6FC6237F}" type="pres">
      <dgm:prSet presAssocID="{20A932A6-126A-4147-8726-19E240C75579}" presName="FiveConn_3-4" presStyleLbl="fgAccFollowNode1" presStyleIdx="2" presStyleCnt="4">
        <dgm:presLayoutVars>
          <dgm:bulletEnabled val="1"/>
        </dgm:presLayoutVars>
      </dgm:prSet>
      <dgm:spPr/>
    </dgm:pt>
    <dgm:pt modelId="{8F1FE7CA-804D-4B22-A339-F82B2B897DBC}" type="pres">
      <dgm:prSet presAssocID="{20A932A6-126A-4147-8726-19E240C75579}" presName="FiveConn_4-5" presStyleLbl="fgAccFollowNode1" presStyleIdx="3" presStyleCnt="4">
        <dgm:presLayoutVars>
          <dgm:bulletEnabled val="1"/>
        </dgm:presLayoutVars>
      </dgm:prSet>
      <dgm:spPr/>
    </dgm:pt>
    <dgm:pt modelId="{A8F73DF7-CEF2-4676-A0F4-4A79F3B012E5}" type="pres">
      <dgm:prSet presAssocID="{20A932A6-126A-4147-8726-19E240C75579}" presName="FiveNodes_1_text" presStyleLbl="node1" presStyleIdx="4" presStyleCnt="5">
        <dgm:presLayoutVars>
          <dgm:bulletEnabled val="1"/>
        </dgm:presLayoutVars>
      </dgm:prSet>
      <dgm:spPr/>
    </dgm:pt>
    <dgm:pt modelId="{F01D2119-9A75-4ECD-B10A-32BFF781BC97}" type="pres">
      <dgm:prSet presAssocID="{20A932A6-126A-4147-8726-19E240C75579}" presName="FiveNodes_2_text" presStyleLbl="node1" presStyleIdx="4" presStyleCnt="5">
        <dgm:presLayoutVars>
          <dgm:bulletEnabled val="1"/>
        </dgm:presLayoutVars>
      </dgm:prSet>
      <dgm:spPr/>
    </dgm:pt>
    <dgm:pt modelId="{B322DD57-0A77-46C3-93F4-2A69E1DA0CCF}" type="pres">
      <dgm:prSet presAssocID="{20A932A6-126A-4147-8726-19E240C75579}" presName="FiveNodes_3_text" presStyleLbl="node1" presStyleIdx="4" presStyleCnt="5">
        <dgm:presLayoutVars>
          <dgm:bulletEnabled val="1"/>
        </dgm:presLayoutVars>
      </dgm:prSet>
      <dgm:spPr/>
    </dgm:pt>
    <dgm:pt modelId="{B0F25BD2-C301-4872-9613-2375034AE020}" type="pres">
      <dgm:prSet presAssocID="{20A932A6-126A-4147-8726-19E240C75579}" presName="FiveNodes_4_text" presStyleLbl="node1" presStyleIdx="4" presStyleCnt="5">
        <dgm:presLayoutVars>
          <dgm:bulletEnabled val="1"/>
        </dgm:presLayoutVars>
      </dgm:prSet>
      <dgm:spPr/>
    </dgm:pt>
    <dgm:pt modelId="{9A08169A-A3E9-4CF4-9D92-8210E01EF72F}" type="pres">
      <dgm:prSet presAssocID="{20A932A6-126A-4147-8726-19E240C75579}" presName="FiveNodes_5_text" presStyleLbl="node1" presStyleIdx="4" presStyleCnt="5">
        <dgm:presLayoutVars>
          <dgm:bulletEnabled val="1"/>
        </dgm:presLayoutVars>
      </dgm:prSet>
      <dgm:spPr/>
    </dgm:pt>
  </dgm:ptLst>
  <dgm:cxnLst>
    <dgm:cxn modelId="{61171C06-ABCD-45D4-8CDD-32BA7AB3143E}" type="presOf" srcId="{C94168C5-AA94-4530-A666-AE94278B086D}" destId="{0301D922-6CF8-43DC-AE1E-CA188A2B337E}" srcOrd="0" destOrd="0" presId="urn:microsoft.com/office/officeart/2005/8/layout/vProcess5"/>
    <dgm:cxn modelId="{91BEA913-28ED-4F45-BB7A-E00687BD705C}" type="presOf" srcId="{90367333-4988-4A73-B839-2C2CFE1E9AB4}" destId="{D4D8CB3B-2BC8-4321-9A20-15AB77AF80BA}" srcOrd="0" destOrd="0" presId="urn:microsoft.com/office/officeart/2005/8/layout/vProcess5"/>
    <dgm:cxn modelId="{25951218-8D31-4A4D-9A73-979658CC0E8E}" type="presOf" srcId="{6603F953-08CC-4D77-95B3-D4BD72F62B27}" destId="{7917D900-5299-486E-B8E6-51ABBAEC9F33}" srcOrd="0" destOrd="0" presId="urn:microsoft.com/office/officeart/2005/8/layout/vProcess5"/>
    <dgm:cxn modelId="{6726171B-34A4-492A-8778-3F0B530FE45C}" type="presOf" srcId="{20A932A6-126A-4147-8726-19E240C75579}" destId="{D52A67FA-BDB8-43F4-8B89-17A668FFF3D5}" srcOrd="0" destOrd="0" presId="urn:microsoft.com/office/officeart/2005/8/layout/vProcess5"/>
    <dgm:cxn modelId="{660F2B28-5DDC-4B89-B6F1-75D32B9C9B3F}" srcId="{20A932A6-126A-4147-8726-19E240C75579}" destId="{90367333-4988-4A73-B839-2C2CFE1E9AB4}" srcOrd="2" destOrd="0" parTransId="{36F4A403-8609-405E-BD33-EC87E0D924A7}" sibTransId="{A0396DAC-F96D-4358-82A9-BE510F606AFA}"/>
    <dgm:cxn modelId="{2B63313F-B838-4996-B110-C58C5309CBF4}" type="presOf" srcId="{1D94969C-EC84-4264-9E62-D889773AF57E}" destId="{A8F73DF7-CEF2-4676-A0F4-4A79F3B012E5}" srcOrd="1" destOrd="0" presId="urn:microsoft.com/office/officeart/2005/8/layout/vProcess5"/>
    <dgm:cxn modelId="{87D2C45E-C5F5-48DF-899C-B1FFD8D4D522}" type="presOf" srcId="{DE6AAE07-D3E2-4C6C-9CA4-9E5133A78EF6}" destId="{C71918DE-D306-4060-AF87-27B9BD984421}" srcOrd="0" destOrd="0" presId="urn:microsoft.com/office/officeart/2005/8/layout/vProcess5"/>
    <dgm:cxn modelId="{10E7B560-C9E4-4327-9AC0-DE48D1950032}" type="presOf" srcId="{6603F953-08CC-4D77-95B3-D4BD72F62B27}" destId="{F01D2119-9A75-4ECD-B10A-32BFF781BC97}" srcOrd="1" destOrd="0" presId="urn:microsoft.com/office/officeart/2005/8/layout/vProcess5"/>
    <dgm:cxn modelId="{68926B64-DBD5-49C0-AF62-4AD20FF9605F}" srcId="{20A932A6-126A-4147-8726-19E240C75579}" destId="{6603F953-08CC-4D77-95B3-D4BD72F62B27}" srcOrd="1" destOrd="0" parTransId="{3F4C0C18-44F8-4A07-8804-42A6A44E198E}" sibTransId="{B91CB01C-E10B-4389-B752-FE741975BDA5}"/>
    <dgm:cxn modelId="{CD331166-F15A-48FB-86E9-B400626BAB11}" srcId="{20A932A6-126A-4147-8726-19E240C75579}" destId="{1D94969C-EC84-4264-9E62-D889773AF57E}" srcOrd="0" destOrd="0" parTransId="{DCD9F9C6-BCFB-4B71-BC20-F1EFE4DF97A4}" sibTransId="{C94168C5-AA94-4530-A666-AE94278B086D}"/>
    <dgm:cxn modelId="{45F3374B-7FC7-43A9-9952-829322CA3840}" type="presOf" srcId="{A0396DAC-F96D-4358-82A9-BE510F606AFA}" destId="{FD93F275-9A1E-442C-B72D-008A6FC6237F}" srcOrd="0" destOrd="0" presId="urn:microsoft.com/office/officeart/2005/8/layout/vProcess5"/>
    <dgm:cxn modelId="{D124126E-BB3A-4AF1-9EC7-9C474D70118D}" type="presOf" srcId="{D3C3B77A-6AA0-40E0-8265-2E7B9CC56256}" destId="{9A08169A-A3E9-4CF4-9D92-8210E01EF72F}" srcOrd="1" destOrd="0" presId="urn:microsoft.com/office/officeart/2005/8/layout/vProcess5"/>
    <dgm:cxn modelId="{1BF5CC76-3184-46BB-8757-FC6A8991193C}" type="presOf" srcId="{D3C3B77A-6AA0-40E0-8265-2E7B9CC56256}" destId="{6CFA77D4-5A08-47A0-913B-6D0128192685}" srcOrd="0" destOrd="0" presId="urn:microsoft.com/office/officeart/2005/8/layout/vProcess5"/>
    <dgm:cxn modelId="{EDEC1187-E338-4FE8-AD7F-980C6BA4B7D4}" type="presOf" srcId="{DE6AAE07-D3E2-4C6C-9CA4-9E5133A78EF6}" destId="{B0F25BD2-C301-4872-9613-2375034AE020}" srcOrd="1" destOrd="0" presId="urn:microsoft.com/office/officeart/2005/8/layout/vProcess5"/>
    <dgm:cxn modelId="{6690EF99-0EC3-427C-8123-E6DE890CC011}" type="presOf" srcId="{90367333-4988-4A73-B839-2C2CFE1E9AB4}" destId="{B322DD57-0A77-46C3-93F4-2A69E1DA0CCF}" srcOrd="1" destOrd="0" presId="urn:microsoft.com/office/officeart/2005/8/layout/vProcess5"/>
    <dgm:cxn modelId="{0D2B98A0-EB9C-4557-81E3-44A4E368A41E}" srcId="{20A932A6-126A-4147-8726-19E240C75579}" destId="{D3C3B77A-6AA0-40E0-8265-2E7B9CC56256}" srcOrd="4" destOrd="0" parTransId="{3BC41214-3A8F-4343-9906-3F9254531D1E}" sibTransId="{95577CC4-6054-4DEE-B465-ABED15E138C0}"/>
    <dgm:cxn modelId="{9EED64CF-9F53-494B-9060-CA38C0FC0CFA}" type="presOf" srcId="{1D94969C-EC84-4264-9E62-D889773AF57E}" destId="{AE5D4F94-4A04-4A81-ABBC-5CA2C1396CFB}" srcOrd="0" destOrd="0" presId="urn:microsoft.com/office/officeart/2005/8/layout/vProcess5"/>
    <dgm:cxn modelId="{3B11F4CF-E092-4320-9E8D-4820D0D7F33C}" type="presOf" srcId="{14764371-43D6-42B6-B652-7B406EF204B7}" destId="{8F1FE7CA-804D-4B22-A339-F82B2B897DBC}" srcOrd="0" destOrd="0" presId="urn:microsoft.com/office/officeart/2005/8/layout/vProcess5"/>
    <dgm:cxn modelId="{2B1278D1-E1DD-4B69-AA06-CF3F10B4F670}" srcId="{20A932A6-126A-4147-8726-19E240C75579}" destId="{DE6AAE07-D3E2-4C6C-9CA4-9E5133A78EF6}" srcOrd="3" destOrd="0" parTransId="{AD5A4DE2-996C-42D3-A92F-DBB25BEE7BF9}" sibTransId="{14764371-43D6-42B6-B652-7B406EF204B7}"/>
    <dgm:cxn modelId="{0E65BEE0-3730-4005-87CC-42ED9C4A20FE}" type="presOf" srcId="{B91CB01C-E10B-4389-B752-FE741975BDA5}" destId="{C1AF7F5B-3CE9-4A2E-A4C8-A05921D34A79}" srcOrd="0" destOrd="0" presId="urn:microsoft.com/office/officeart/2005/8/layout/vProcess5"/>
    <dgm:cxn modelId="{442D9A9C-1128-43EF-A4BB-A624702FB825}" type="presParOf" srcId="{D52A67FA-BDB8-43F4-8B89-17A668FFF3D5}" destId="{0801CF15-3E51-43BC-A7C4-0508E4AE7400}" srcOrd="0" destOrd="0" presId="urn:microsoft.com/office/officeart/2005/8/layout/vProcess5"/>
    <dgm:cxn modelId="{DFE023AA-D281-492D-988C-A172F9068A11}" type="presParOf" srcId="{D52A67FA-BDB8-43F4-8B89-17A668FFF3D5}" destId="{AE5D4F94-4A04-4A81-ABBC-5CA2C1396CFB}" srcOrd="1" destOrd="0" presId="urn:microsoft.com/office/officeart/2005/8/layout/vProcess5"/>
    <dgm:cxn modelId="{1B5BA074-8C64-4025-BA1E-2C2A2761EAF9}" type="presParOf" srcId="{D52A67FA-BDB8-43F4-8B89-17A668FFF3D5}" destId="{7917D900-5299-486E-B8E6-51ABBAEC9F33}" srcOrd="2" destOrd="0" presId="urn:microsoft.com/office/officeart/2005/8/layout/vProcess5"/>
    <dgm:cxn modelId="{44DFF4F8-BDFF-42C9-85C1-8DD708F4974C}" type="presParOf" srcId="{D52A67FA-BDB8-43F4-8B89-17A668FFF3D5}" destId="{D4D8CB3B-2BC8-4321-9A20-15AB77AF80BA}" srcOrd="3" destOrd="0" presId="urn:microsoft.com/office/officeart/2005/8/layout/vProcess5"/>
    <dgm:cxn modelId="{D35456B6-90B8-47F0-8F34-715BB46B0E8C}" type="presParOf" srcId="{D52A67FA-BDB8-43F4-8B89-17A668FFF3D5}" destId="{C71918DE-D306-4060-AF87-27B9BD984421}" srcOrd="4" destOrd="0" presId="urn:microsoft.com/office/officeart/2005/8/layout/vProcess5"/>
    <dgm:cxn modelId="{5BC29B9F-7CB9-43AF-98A9-70C2E855C8B2}" type="presParOf" srcId="{D52A67FA-BDB8-43F4-8B89-17A668FFF3D5}" destId="{6CFA77D4-5A08-47A0-913B-6D0128192685}" srcOrd="5" destOrd="0" presId="urn:microsoft.com/office/officeart/2005/8/layout/vProcess5"/>
    <dgm:cxn modelId="{1776A7B4-51A2-4012-A1A8-48DB643EA225}" type="presParOf" srcId="{D52A67FA-BDB8-43F4-8B89-17A668FFF3D5}" destId="{0301D922-6CF8-43DC-AE1E-CA188A2B337E}" srcOrd="6" destOrd="0" presId="urn:microsoft.com/office/officeart/2005/8/layout/vProcess5"/>
    <dgm:cxn modelId="{B9089EC1-BBF9-4A10-814F-6381740265CB}" type="presParOf" srcId="{D52A67FA-BDB8-43F4-8B89-17A668FFF3D5}" destId="{C1AF7F5B-3CE9-4A2E-A4C8-A05921D34A79}" srcOrd="7" destOrd="0" presId="urn:microsoft.com/office/officeart/2005/8/layout/vProcess5"/>
    <dgm:cxn modelId="{97D503F4-3502-45E0-BA88-268312FEDA51}" type="presParOf" srcId="{D52A67FA-BDB8-43F4-8B89-17A668FFF3D5}" destId="{FD93F275-9A1E-442C-B72D-008A6FC6237F}" srcOrd="8" destOrd="0" presId="urn:microsoft.com/office/officeart/2005/8/layout/vProcess5"/>
    <dgm:cxn modelId="{3518B102-C411-4FEB-8C89-88695466F332}" type="presParOf" srcId="{D52A67FA-BDB8-43F4-8B89-17A668FFF3D5}" destId="{8F1FE7CA-804D-4B22-A339-F82B2B897DBC}" srcOrd="9" destOrd="0" presId="urn:microsoft.com/office/officeart/2005/8/layout/vProcess5"/>
    <dgm:cxn modelId="{FE678B7F-6675-4046-92F9-BD0BEE25109B}" type="presParOf" srcId="{D52A67FA-BDB8-43F4-8B89-17A668FFF3D5}" destId="{A8F73DF7-CEF2-4676-A0F4-4A79F3B012E5}" srcOrd="10" destOrd="0" presId="urn:microsoft.com/office/officeart/2005/8/layout/vProcess5"/>
    <dgm:cxn modelId="{0227BF46-2202-4A8E-8B4F-1C4736056C32}" type="presParOf" srcId="{D52A67FA-BDB8-43F4-8B89-17A668FFF3D5}" destId="{F01D2119-9A75-4ECD-B10A-32BFF781BC97}" srcOrd="11" destOrd="0" presId="urn:microsoft.com/office/officeart/2005/8/layout/vProcess5"/>
    <dgm:cxn modelId="{323829DD-ED36-43D2-B7F7-2F7AC13A7C41}" type="presParOf" srcId="{D52A67FA-BDB8-43F4-8B89-17A668FFF3D5}" destId="{B322DD57-0A77-46C3-93F4-2A69E1DA0CCF}" srcOrd="12" destOrd="0" presId="urn:microsoft.com/office/officeart/2005/8/layout/vProcess5"/>
    <dgm:cxn modelId="{1290D45A-E423-480B-906A-4634763F30D4}" type="presParOf" srcId="{D52A67FA-BDB8-43F4-8B89-17A668FFF3D5}" destId="{B0F25BD2-C301-4872-9613-2375034AE020}" srcOrd="13" destOrd="0" presId="urn:microsoft.com/office/officeart/2005/8/layout/vProcess5"/>
    <dgm:cxn modelId="{2567FB5D-ED8A-4B8A-B891-31E09EBF8059}" type="presParOf" srcId="{D52A67FA-BDB8-43F4-8B89-17A668FFF3D5}" destId="{9A08169A-A3E9-4CF4-9D92-8210E01EF72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35A0134-BE70-4BD5-B0FD-E79C63F8A84A}" type="doc">
      <dgm:prSet loTypeId="urn:microsoft.com/office/officeart/2005/8/layout/process2" loCatId="process" qsTypeId="urn:microsoft.com/office/officeart/2005/8/quickstyle/simple1" qsCatId="simple" csTypeId="urn:microsoft.com/office/officeart/2005/8/colors/colorful5" csCatId="colorful" phldr="1"/>
      <dgm:spPr/>
    </dgm:pt>
    <dgm:pt modelId="{0B251E2C-B5DD-483D-BCEC-45D156FD8AC8}">
      <dgm:prSet phldrT="[文本]" custT="1"/>
      <dgm:spPr/>
      <dgm:t>
        <a:bodyPr/>
        <a:lstStyle/>
        <a:p>
          <a:r>
            <a:rPr lang="en-US" altLang="zh-CN" sz="1800" dirty="0"/>
            <a:t>① </a:t>
          </a:r>
          <a:r>
            <a:rPr lang="zh-CN" altLang="en-US" sz="1800" dirty="0"/>
            <a:t>正在执行的进程，当发现上述某事件时，由于无法继续执行，于是进程便通过调用阻塞原语</a:t>
          </a:r>
          <a:r>
            <a:rPr lang="en-US" altLang="zh-CN" sz="1800" dirty="0"/>
            <a:t>block</a:t>
          </a:r>
          <a:r>
            <a:rPr lang="zh-CN" altLang="en-US" sz="1800" dirty="0"/>
            <a:t>把自己阻塞；（阻塞是主动行为）</a:t>
          </a:r>
        </a:p>
      </dgm:t>
    </dgm:pt>
    <dgm:pt modelId="{B96D0331-9CF1-4546-8332-4F478896BD01}" type="parTrans" cxnId="{2A15110F-219B-426D-871F-6CFF4516A5FD}">
      <dgm:prSet/>
      <dgm:spPr/>
      <dgm:t>
        <a:bodyPr/>
        <a:lstStyle/>
        <a:p>
          <a:endParaRPr lang="zh-CN" altLang="en-US" sz="2000"/>
        </a:p>
      </dgm:t>
    </dgm:pt>
    <dgm:pt modelId="{3485EF4B-873B-422A-B5D2-EF069BB928CD}" type="sibTrans" cxnId="{2A15110F-219B-426D-871F-6CFF4516A5FD}">
      <dgm:prSet custT="1"/>
      <dgm:spPr/>
      <dgm:t>
        <a:bodyPr/>
        <a:lstStyle/>
        <a:p>
          <a:endParaRPr lang="zh-CN" altLang="en-US" sz="1600"/>
        </a:p>
      </dgm:t>
    </dgm:pt>
    <dgm:pt modelId="{2B02BFEF-72C0-4CCB-BB10-7764C71F065F}">
      <dgm:prSet custT="1"/>
      <dgm:spPr/>
      <dgm:t>
        <a:bodyPr/>
        <a:lstStyle/>
        <a:p>
          <a:r>
            <a:rPr lang="zh-CN" altLang="en-US" sz="1800"/>
            <a:t>② 把进程控制块中的现行状态由</a:t>
          </a:r>
          <a:r>
            <a:rPr lang="zh-CN" altLang="en-US" sz="1800">
              <a:latin typeface="Courier New" pitchFamily="49" charset="0"/>
            </a:rPr>
            <a:t>“</a:t>
          </a:r>
          <a:r>
            <a:rPr lang="zh-CN" altLang="en-US" sz="1800"/>
            <a:t>执行</a:t>
          </a:r>
          <a:r>
            <a:rPr lang="zh-CN" altLang="en-US" sz="1800">
              <a:latin typeface="Courier New" pitchFamily="49" charset="0"/>
            </a:rPr>
            <a:t>”</a:t>
          </a:r>
          <a:r>
            <a:rPr lang="zh-CN" altLang="en-US" sz="1800"/>
            <a:t>改为阻塞，并将</a:t>
          </a:r>
          <a:r>
            <a:rPr lang="en-US" altLang="zh-CN" sz="1800"/>
            <a:t>PCB</a:t>
          </a:r>
          <a:r>
            <a:rPr lang="zh-CN" altLang="en-US" sz="1800"/>
            <a:t>插入阻塞队列；</a:t>
          </a:r>
          <a:endParaRPr lang="zh-CN" altLang="en-US" sz="1800" dirty="0"/>
        </a:p>
      </dgm:t>
    </dgm:pt>
    <dgm:pt modelId="{19C8FB0B-C685-428B-A1BF-E25717D0A44D}" type="parTrans" cxnId="{9E64D94B-14C9-4A5E-A9FF-EA14675D8ADE}">
      <dgm:prSet/>
      <dgm:spPr/>
      <dgm:t>
        <a:bodyPr/>
        <a:lstStyle/>
        <a:p>
          <a:endParaRPr lang="zh-CN" altLang="en-US" sz="2000"/>
        </a:p>
      </dgm:t>
    </dgm:pt>
    <dgm:pt modelId="{A94F9098-51E0-4917-895A-4B69F8169BCA}" type="sibTrans" cxnId="{9E64D94B-14C9-4A5E-A9FF-EA14675D8ADE}">
      <dgm:prSet custT="1"/>
      <dgm:spPr/>
      <dgm:t>
        <a:bodyPr/>
        <a:lstStyle/>
        <a:p>
          <a:endParaRPr lang="zh-CN" altLang="en-US" sz="1600"/>
        </a:p>
      </dgm:t>
    </dgm:pt>
    <dgm:pt modelId="{ACD7EC05-3622-4AFF-9D1F-614B3168DD2D}">
      <dgm:prSet custT="1"/>
      <dgm:spPr/>
      <dgm:t>
        <a:bodyPr/>
        <a:lstStyle/>
        <a:p>
          <a:r>
            <a:rPr lang="zh-CN" altLang="en-US" sz="1800"/>
            <a:t>③ 转调度程序进行重新调度，将处理机分配给另一就绪进程，并进行切换。</a:t>
          </a:r>
          <a:endParaRPr lang="zh-CN" altLang="en-US" sz="1800" dirty="0"/>
        </a:p>
      </dgm:t>
    </dgm:pt>
    <dgm:pt modelId="{2E905A7B-16FE-4599-ACAF-8D8A808C87EB}" type="parTrans" cxnId="{A1955878-7D2D-4CF1-BA6F-DCEEA7DD5CD9}">
      <dgm:prSet/>
      <dgm:spPr/>
      <dgm:t>
        <a:bodyPr/>
        <a:lstStyle/>
        <a:p>
          <a:endParaRPr lang="zh-CN" altLang="en-US" sz="2000"/>
        </a:p>
      </dgm:t>
    </dgm:pt>
    <dgm:pt modelId="{7191A527-4E3B-47E7-9154-26589381CA9F}" type="sibTrans" cxnId="{A1955878-7D2D-4CF1-BA6F-DCEEA7DD5CD9}">
      <dgm:prSet/>
      <dgm:spPr/>
      <dgm:t>
        <a:bodyPr/>
        <a:lstStyle/>
        <a:p>
          <a:endParaRPr lang="zh-CN" altLang="en-US" sz="2000"/>
        </a:p>
      </dgm:t>
    </dgm:pt>
    <dgm:pt modelId="{BA219DA9-B683-4E31-A9FC-AAE9DFE2CA6D}" type="pres">
      <dgm:prSet presAssocID="{D35A0134-BE70-4BD5-B0FD-E79C63F8A84A}" presName="linearFlow" presStyleCnt="0">
        <dgm:presLayoutVars>
          <dgm:resizeHandles val="exact"/>
        </dgm:presLayoutVars>
      </dgm:prSet>
      <dgm:spPr/>
    </dgm:pt>
    <dgm:pt modelId="{5B8439EE-0C94-435C-A196-B55447080F24}" type="pres">
      <dgm:prSet presAssocID="{0B251E2C-B5DD-483D-BCEC-45D156FD8AC8}" presName="node" presStyleLbl="node1" presStyleIdx="0" presStyleCnt="3" custScaleX="132496">
        <dgm:presLayoutVars>
          <dgm:bulletEnabled val="1"/>
        </dgm:presLayoutVars>
      </dgm:prSet>
      <dgm:spPr/>
    </dgm:pt>
    <dgm:pt modelId="{FCDBE371-EEAB-41D5-B4A8-D9DC594F679A}" type="pres">
      <dgm:prSet presAssocID="{3485EF4B-873B-422A-B5D2-EF069BB928CD}" presName="sibTrans" presStyleLbl="sibTrans2D1" presStyleIdx="0" presStyleCnt="2"/>
      <dgm:spPr/>
    </dgm:pt>
    <dgm:pt modelId="{CF8A40A9-973A-41EF-9D5E-368A6CC291A2}" type="pres">
      <dgm:prSet presAssocID="{3485EF4B-873B-422A-B5D2-EF069BB928CD}" presName="connectorText" presStyleLbl="sibTrans2D1" presStyleIdx="0" presStyleCnt="2"/>
      <dgm:spPr/>
    </dgm:pt>
    <dgm:pt modelId="{5457680C-5B63-461A-AC81-D11B978616F7}" type="pres">
      <dgm:prSet presAssocID="{2B02BFEF-72C0-4CCB-BB10-7764C71F065F}" presName="node" presStyleLbl="node1" presStyleIdx="1" presStyleCnt="3" custScaleX="132496">
        <dgm:presLayoutVars>
          <dgm:bulletEnabled val="1"/>
        </dgm:presLayoutVars>
      </dgm:prSet>
      <dgm:spPr/>
    </dgm:pt>
    <dgm:pt modelId="{27DAC23E-93E1-4790-9D6B-15C574E6D4B6}" type="pres">
      <dgm:prSet presAssocID="{A94F9098-51E0-4917-895A-4B69F8169BCA}" presName="sibTrans" presStyleLbl="sibTrans2D1" presStyleIdx="1" presStyleCnt="2"/>
      <dgm:spPr/>
    </dgm:pt>
    <dgm:pt modelId="{EAE92A27-BCEA-4DCE-A844-A3A64AD6E3FA}" type="pres">
      <dgm:prSet presAssocID="{A94F9098-51E0-4917-895A-4B69F8169BCA}" presName="connectorText" presStyleLbl="sibTrans2D1" presStyleIdx="1" presStyleCnt="2"/>
      <dgm:spPr/>
    </dgm:pt>
    <dgm:pt modelId="{087F95AB-5339-48F1-96B3-20CEDBE7D3BE}" type="pres">
      <dgm:prSet presAssocID="{ACD7EC05-3622-4AFF-9D1F-614B3168DD2D}" presName="node" presStyleLbl="node1" presStyleIdx="2" presStyleCnt="3" custScaleX="132496">
        <dgm:presLayoutVars>
          <dgm:bulletEnabled val="1"/>
        </dgm:presLayoutVars>
      </dgm:prSet>
      <dgm:spPr/>
    </dgm:pt>
  </dgm:ptLst>
  <dgm:cxnLst>
    <dgm:cxn modelId="{B336570D-6E88-4FDC-9E6D-61B27C9D1CA4}" type="presOf" srcId="{D35A0134-BE70-4BD5-B0FD-E79C63F8A84A}" destId="{BA219DA9-B683-4E31-A9FC-AAE9DFE2CA6D}" srcOrd="0" destOrd="0" presId="urn:microsoft.com/office/officeart/2005/8/layout/process2"/>
    <dgm:cxn modelId="{2A15110F-219B-426D-871F-6CFF4516A5FD}" srcId="{D35A0134-BE70-4BD5-B0FD-E79C63F8A84A}" destId="{0B251E2C-B5DD-483D-BCEC-45D156FD8AC8}" srcOrd="0" destOrd="0" parTransId="{B96D0331-9CF1-4546-8332-4F478896BD01}" sibTransId="{3485EF4B-873B-422A-B5D2-EF069BB928CD}"/>
    <dgm:cxn modelId="{52925333-9E60-4C77-86AF-D43377A1986F}" type="presOf" srcId="{ACD7EC05-3622-4AFF-9D1F-614B3168DD2D}" destId="{087F95AB-5339-48F1-96B3-20CEDBE7D3BE}" srcOrd="0" destOrd="0" presId="urn:microsoft.com/office/officeart/2005/8/layout/process2"/>
    <dgm:cxn modelId="{E0A96D39-CE29-40DB-8D5E-8A073351317C}" type="presOf" srcId="{A94F9098-51E0-4917-895A-4B69F8169BCA}" destId="{EAE92A27-BCEA-4DCE-A844-A3A64AD6E3FA}" srcOrd="1" destOrd="0" presId="urn:microsoft.com/office/officeart/2005/8/layout/process2"/>
    <dgm:cxn modelId="{9E64D94B-14C9-4A5E-A9FF-EA14675D8ADE}" srcId="{D35A0134-BE70-4BD5-B0FD-E79C63F8A84A}" destId="{2B02BFEF-72C0-4CCB-BB10-7764C71F065F}" srcOrd="1" destOrd="0" parTransId="{19C8FB0B-C685-428B-A1BF-E25717D0A44D}" sibTransId="{A94F9098-51E0-4917-895A-4B69F8169BCA}"/>
    <dgm:cxn modelId="{66EFE36C-0C2B-49B7-B87B-C21F6D9B6DF3}" type="presOf" srcId="{0B251E2C-B5DD-483D-BCEC-45D156FD8AC8}" destId="{5B8439EE-0C94-435C-A196-B55447080F24}" srcOrd="0" destOrd="0" presId="urn:microsoft.com/office/officeart/2005/8/layout/process2"/>
    <dgm:cxn modelId="{0A95E971-4E3E-41FA-980D-FE0E35FA786D}" type="presOf" srcId="{3485EF4B-873B-422A-B5D2-EF069BB928CD}" destId="{FCDBE371-EEAB-41D5-B4A8-D9DC594F679A}" srcOrd="0" destOrd="0" presId="urn:microsoft.com/office/officeart/2005/8/layout/process2"/>
    <dgm:cxn modelId="{A1955878-7D2D-4CF1-BA6F-DCEEA7DD5CD9}" srcId="{D35A0134-BE70-4BD5-B0FD-E79C63F8A84A}" destId="{ACD7EC05-3622-4AFF-9D1F-614B3168DD2D}" srcOrd="2" destOrd="0" parTransId="{2E905A7B-16FE-4599-ACAF-8D8A808C87EB}" sibTransId="{7191A527-4E3B-47E7-9154-26589381CA9F}"/>
    <dgm:cxn modelId="{14CF5783-8F8D-4BE4-A225-5CB105415EC3}" type="presOf" srcId="{A94F9098-51E0-4917-895A-4B69F8169BCA}" destId="{27DAC23E-93E1-4790-9D6B-15C574E6D4B6}" srcOrd="0" destOrd="0" presId="urn:microsoft.com/office/officeart/2005/8/layout/process2"/>
    <dgm:cxn modelId="{2A3F29EF-211B-4D58-BCDF-1F77DF63B533}" type="presOf" srcId="{2B02BFEF-72C0-4CCB-BB10-7764C71F065F}" destId="{5457680C-5B63-461A-AC81-D11B978616F7}" srcOrd="0" destOrd="0" presId="urn:microsoft.com/office/officeart/2005/8/layout/process2"/>
    <dgm:cxn modelId="{795FEAF7-94B6-4BF7-B315-D1032FE994BC}" type="presOf" srcId="{3485EF4B-873B-422A-B5D2-EF069BB928CD}" destId="{CF8A40A9-973A-41EF-9D5E-368A6CC291A2}" srcOrd="1" destOrd="0" presId="urn:microsoft.com/office/officeart/2005/8/layout/process2"/>
    <dgm:cxn modelId="{976DD633-209B-45BA-ACC9-71F40E97FBC9}" type="presParOf" srcId="{BA219DA9-B683-4E31-A9FC-AAE9DFE2CA6D}" destId="{5B8439EE-0C94-435C-A196-B55447080F24}" srcOrd="0" destOrd="0" presId="urn:microsoft.com/office/officeart/2005/8/layout/process2"/>
    <dgm:cxn modelId="{5F6221EA-06E0-403C-B73F-B37CEDD9883A}" type="presParOf" srcId="{BA219DA9-B683-4E31-A9FC-AAE9DFE2CA6D}" destId="{FCDBE371-EEAB-41D5-B4A8-D9DC594F679A}" srcOrd="1" destOrd="0" presId="urn:microsoft.com/office/officeart/2005/8/layout/process2"/>
    <dgm:cxn modelId="{CBA8052C-42E0-493C-833A-ED2E15F88DD6}" type="presParOf" srcId="{FCDBE371-EEAB-41D5-B4A8-D9DC594F679A}" destId="{CF8A40A9-973A-41EF-9D5E-368A6CC291A2}" srcOrd="0" destOrd="0" presId="urn:microsoft.com/office/officeart/2005/8/layout/process2"/>
    <dgm:cxn modelId="{1E03FF34-FF91-47F3-993F-01DC38C43BA2}" type="presParOf" srcId="{BA219DA9-B683-4E31-A9FC-AAE9DFE2CA6D}" destId="{5457680C-5B63-461A-AC81-D11B978616F7}" srcOrd="2" destOrd="0" presId="urn:microsoft.com/office/officeart/2005/8/layout/process2"/>
    <dgm:cxn modelId="{7BC9A582-8C58-4DAA-B4E6-DFC3F35C49E4}" type="presParOf" srcId="{BA219DA9-B683-4E31-A9FC-AAE9DFE2CA6D}" destId="{27DAC23E-93E1-4790-9D6B-15C574E6D4B6}" srcOrd="3" destOrd="0" presId="urn:microsoft.com/office/officeart/2005/8/layout/process2"/>
    <dgm:cxn modelId="{9A6A25DE-AF31-410D-80B0-7D6FAF7CFFB1}" type="presParOf" srcId="{27DAC23E-93E1-4790-9D6B-15C574E6D4B6}" destId="{EAE92A27-BCEA-4DCE-A844-A3A64AD6E3FA}" srcOrd="0" destOrd="0" presId="urn:microsoft.com/office/officeart/2005/8/layout/process2"/>
    <dgm:cxn modelId="{12FE78C6-9B4B-4318-B49C-120F2B66682B}" type="presParOf" srcId="{BA219DA9-B683-4E31-A9FC-AAE9DFE2CA6D}" destId="{087F95AB-5339-48F1-96B3-20CEDBE7D3BE}"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705CC09-794E-406F-AF2B-323291C3DD42}"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zh-CN" altLang="en-US"/>
        </a:p>
      </dgm:t>
    </dgm:pt>
    <dgm:pt modelId="{7C5E679E-96C5-4B72-86E2-7C6FCD1105E6}">
      <dgm:prSet phldrT="[文本]" custT="1"/>
      <dgm:spPr>
        <a:xfrm rot="10800000">
          <a:off x="0" y="606"/>
          <a:ext cx="8100392" cy="1303273"/>
        </a:xfrm>
        <a:prstGeom prst="upArrowCallout">
          <a:avLst/>
        </a:prstGeom>
        <a:solidFill>
          <a:srgbClr val="00CC99">
            <a:lumMod val="40000"/>
            <a:lumOff val="60000"/>
          </a:srgbClr>
        </a:solidFill>
        <a:ln w="25400" cap="flat" cmpd="sng" algn="ctr">
          <a:solidFill>
            <a:srgbClr val="FFFFFF">
              <a:hueOff val="0"/>
              <a:satOff val="0"/>
              <a:lumOff val="0"/>
              <a:alphaOff val="0"/>
            </a:srgbClr>
          </a:solidFill>
          <a:prstDash val="solid"/>
        </a:ln>
        <a:effectLst/>
      </dgm:spPr>
      <dgm:t>
        <a:bodyPr/>
        <a:lstStyle/>
        <a:p>
          <a:pPr>
            <a:buNone/>
          </a:pPr>
          <a:r>
            <a:rPr lang="zh-CN" altLang="en-US" sz="1600" b="1" dirty="0">
              <a:solidFill>
                <a:srgbClr val="000000"/>
              </a:solidFill>
              <a:latin typeface="Times New Roman"/>
              <a:ea typeface="宋体"/>
              <a:cs typeface="+mn-cs"/>
            </a:rPr>
            <a:t>首先检查被挂起进程的状态，</a:t>
          </a:r>
        </a:p>
      </dgm:t>
    </dgm:pt>
    <dgm:pt modelId="{68FF01DF-78D9-44C7-9754-45BA5DF16FBF}" type="parTrans" cxnId="{A8352082-B935-4B6B-90C6-0C9418EAC96F}">
      <dgm:prSet/>
      <dgm:spPr/>
      <dgm:t>
        <a:bodyPr/>
        <a:lstStyle/>
        <a:p>
          <a:endParaRPr lang="zh-CN" altLang="en-US" sz="1600" b="1">
            <a:solidFill>
              <a:schemeClr val="tx1"/>
            </a:solidFill>
          </a:endParaRPr>
        </a:p>
      </dgm:t>
    </dgm:pt>
    <dgm:pt modelId="{4066C3EC-CD74-4603-9278-16903EF54A1C}" type="sibTrans" cxnId="{A8352082-B935-4B6B-90C6-0C9418EAC96F}">
      <dgm:prSet/>
      <dgm:spPr/>
      <dgm:t>
        <a:bodyPr/>
        <a:lstStyle/>
        <a:p>
          <a:endParaRPr lang="zh-CN" altLang="en-US" sz="1600" b="1">
            <a:solidFill>
              <a:schemeClr val="tx1"/>
            </a:solidFill>
          </a:endParaRPr>
        </a:p>
      </dgm:t>
    </dgm:pt>
    <dgm:pt modelId="{D03282A8-9661-426F-8EC0-6D2E77A5C6A2}">
      <dgm:prSet custT="1"/>
      <dgm:spPr>
        <a:xfrm rot="10800000">
          <a:off x="0" y="1291168"/>
          <a:ext cx="8100392" cy="1303273"/>
        </a:xfrm>
        <a:prstGeom prst="upArrowCallout">
          <a:avLst/>
        </a:prstGeom>
        <a:solidFill>
          <a:srgbClr val="AAE2CA">
            <a:hueOff val="2571418"/>
            <a:satOff val="5874"/>
            <a:lumOff val="-16274"/>
            <a:alphaOff val="0"/>
          </a:srgbClr>
        </a:solidFill>
        <a:ln w="25400" cap="flat" cmpd="sng" algn="ctr">
          <a:solidFill>
            <a:srgbClr val="FFFFFF">
              <a:hueOff val="0"/>
              <a:satOff val="0"/>
              <a:lumOff val="0"/>
              <a:alphaOff val="0"/>
            </a:srgbClr>
          </a:solidFill>
          <a:prstDash val="solid"/>
        </a:ln>
        <a:effectLst/>
      </dgm:spPr>
      <dgm:t>
        <a:bodyPr/>
        <a:lstStyle/>
        <a:p>
          <a:pPr>
            <a:buNone/>
          </a:pPr>
          <a:r>
            <a:rPr lang="zh-CN" altLang="en-US" sz="1600" b="1" dirty="0">
              <a:solidFill>
                <a:srgbClr val="000000"/>
              </a:solidFill>
              <a:latin typeface="Times New Roman"/>
              <a:ea typeface="宋体"/>
              <a:cs typeface="+mn-cs"/>
            </a:rPr>
            <a:t>为了方便用户或父进程考查该进程的运行情况而把该进程的</a:t>
          </a:r>
          <a:r>
            <a:rPr lang="en-US" altLang="zh-CN" sz="1600" b="1" dirty="0">
              <a:solidFill>
                <a:srgbClr val="000000"/>
              </a:solidFill>
              <a:latin typeface="Times New Roman"/>
              <a:ea typeface="宋体"/>
              <a:cs typeface="+mn-cs"/>
            </a:rPr>
            <a:t>PCB</a:t>
          </a:r>
          <a:r>
            <a:rPr lang="zh-CN" altLang="en-US" sz="1600" b="1" dirty="0">
              <a:solidFill>
                <a:srgbClr val="000000"/>
              </a:solidFill>
              <a:latin typeface="Times New Roman"/>
              <a:ea typeface="宋体"/>
              <a:cs typeface="+mn-cs"/>
            </a:rPr>
            <a:t>复制到某指定的内存区域。</a:t>
          </a:r>
          <a:endParaRPr lang="en-US" altLang="zh-CN" sz="1600" b="1" dirty="0">
            <a:solidFill>
              <a:srgbClr val="000000"/>
            </a:solidFill>
            <a:latin typeface="Times New Roman"/>
            <a:ea typeface="宋体"/>
            <a:cs typeface="+mn-cs"/>
          </a:endParaRPr>
        </a:p>
      </dgm:t>
    </dgm:pt>
    <dgm:pt modelId="{E0ED273A-6C1F-44A4-AB28-A74D2111E94F}" type="parTrans" cxnId="{5C5F07F1-6639-40F9-B2B5-2CE0EBE1926D}">
      <dgm:prSet/>
      <dgm:spPr/>
      <dgm:t>
        <a:bodyPr/>
        <a:lstStyle/>
        <a:p>
          <a:endParaRPr lang="zh-CN" altLang="en-US" sz="1600" b="1">
            <a:solidFill>
              <a:schemeClr val="tx1"/>
            </a:solidFill>
          </a:endParaRPr>
        </a:p>
      </dgm:t>
    </dgm:pt>
    <dgm:pt modelId="{975FDEB9-CD12-436B-B743-22E9A699661B}" type="sibTrans" cxnId="{5C5F07F1-6639-40F9-B2B5-2CE0EBE1926D}">
      <dgm:prSet/>
      <dgm:spPr/>
      <dgm:t>
        <a:bodyPr/>
        <a:lstStyle/>
        <a:p>
          <a:endParaRPr lang="zh-CN" altLang="en-US" sz="1600" b="1">
            <a:solidFill>
              <a:schemeClr val="tx1"/>
            </a:solidFill>
          </a:endParaRPr>
        </a:p>
      </dgm:t>
    </dgm:pt>
    <dgm:pt modelId="{5922AABF-156D-4CA9-A573-150D47B6817A}">
      <dgm:prSet custT="1"/>
      <dgm:spPr>
        <a:xfrm>
          <a:off x="0" y="2581731"/>
          <a:ext cx="8100392" cy="847381"/>
        </a:xfrm>
        <a:prstGeom prst="rect">
          <a:avLst/>
        </a:prstGeom>
        <a:solidFill>
          <a:srgbClr val="AAE2CA">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zh-CN" altLang="en-US" sz="1600" b="1">
              <a:solidFill>
                <a:srgbClr val="000000"/>
              </a:solidFill>
              <a:latin typeface="Times New Roman"/>
              <a:ea typeface="宋体"/>
              <a:cs typeface="+mn-cs"/>
            </a:rPr>
            <a:t>若被挂起的进程正在执行，则转向调度程序重新调度。 </a:t>
          </a:r>
          <a:endParaRPr lang="zh-CN" altLang="en-US" sz="1600" b="1" dirty="0">
            <a:solidFill>
              <a:srgbClr val="000000"/>
            </a:solidFill>
            <a:latin typeface="Times New Roman"/>
            <a:ea typeface="宋体"/>
            <a:cs typeface="+mn-cs"/>
          </a:endParaRPr>
        </a:p>
      </dgm:t>
    </dgm:pt>
    <dgm:pt modelId="{BA53301D-8C10-4DFE-B0C9-29A51584AF7E}" type="parTrans" cxnId="{EE991675-1C73-4899-98C0-6CE4F9F7C0B2}">
      <dgm:prSet/>
      <dgm:spPr/>
      <dgm:t>
        <a:bodyPr/>
        <a:lstStyle/>
        <a:p>
          <a:endParaRPr lang="zh-CN" altLang="en-US" sz="1600" b="1">
            <a:solidFill>
              <a:schemeClr val="tx1"/>
            </a:solidFill>
          </a:endParaRPr>
        </a:p>
      </dgm:t>
    </dgm:pt>
    <dgm:pt modelId="{A9803822-94C4-4646-85B9-6683251B1EF0}" type="sibTrans" cxnId="{EE991675-1C73-4899-98C0-6CE4F9F7C0B2}">
      <dgm:prSet/>
      <dgm:spPr/>
      <dgm:t>
        <a:bodyPr/>
        <a:lstStyle/>
        <a:p>
          <a:endParaRPr lang="zh-CN" altLang="en-US" sz="1600" b="1">
            <a:solidFill>
              <a:schemeClr val="tx1"/>
            </a:solidFill>
          </a:endParaRPr>
        </a:p>
      </dgm:t>
    </dgm:pt>
    <dgm:pt modelId="{B56ED4B0-49A0-4636-9FAF-63DFD791E5E8}">
      <dgm:prSet phldrT="[文本]" custT="1"/>
      <dgm:spPr>
        <a:xfrm>
          <a:off x="0" y="458055"/>
          <a:ext cx="4050196" cy="389678"/>
        </a:xfrm>
        <a:prstGeom prst="rect">
          <a:avLst/>
        </a:prstGeom>
        <a:solidFill>
          <a:srgbClr val="AAE2CA">
            <a:tint val="40000"/>
            <a:alpha val="90000"/>
            <a:hueOff val="0"/>
            <a:satOff val="0"/>
            <a:lumOff val="0"/>
            <a:alphaOff val="0"/>
          </a:srgbClr>
        </a:solidFill>
        <a:ln w="25400" cap="flat" cmpd="sng" algn="ctr">
          <a:solidFill>
            <a:srgbClr val="AAE2CA">
              <a:tint val="40000"/>
              <a:alpha val="90000"/>
              <a:hueOff val="0"/>
              <a:satOff val="0"/>
              <a:lumOff val="0"/>
              <a:alphaOff val="0"/>
            </a:srgbClr>
          </a:solidFill>
          <a:prstDash val="solid"/>
        </a:ln>
        <a:effectLst/>
      </dgm:spPr>
      <dgm:t>
        <a:bodyPr/>
        <a:lstStyle/>
        <a:p>
          <a:pPr>
            <a:buNone/>
          </a:pPr>
          <a:r>
            <a:rPr lang="zh-CN" altLang="en-US" sz="1600" b="1" dirty="0">
              <a:solidFill>
                <a:srgbClr val="000000"/>
              </a:solidFill>
              <a:latin typeface="Times New Roman"/>
              <a:ea typeface="宋体"/>
              <a:cs typeface="+mn-cs"/>
            </a:rPr>
            <a:t>处于活动就绪状态，便将其改为静止就绪；</a:t>
          </a:r>
        </a:p>
      </dgm:t>
    </dgm:pt>
    <dgm:pt modelId="{ED7D16CC-69A2-4FF1-982E-78C2FAE88A6E}" type="parTrans" cxnId="{9B76680D-2A3B-4344-A265-55FEE7303856}">
      <dgm:prSet/>
      <dgm:spPr/>
      <dgm:t>
        <a:bodyPr/>
        <a:lstStyle/>
        <a:p>
          <a:endParaRPr lang="zh-CN" altLang="en-US" sz="1600" b="1">
            <a:solidFill>
              <a:schemeClr val="tx1"/>
            </a:solidFill>
          </a:endParaRPr>
        </a:p>
      </dgm:t>
    </dgm:pt>
    <dgm:pt modelId="{E0A817BC-7E8F-4B53-92C0-1E7F43E49D39}" type="sibTrans" cxnId="{9B76680D-2A3B-4344-A265-55FEE7303856}">
      <dgm:prSet/>
      <dgm:spPr/>
      <dgm:t>
        <a:bodyPr/>
        <a:lstStyle/>
        <a:p>
          <a:endParaRPr lang="zh-CN" altLang="en-US" sz="1600" b="1">
            <a:solidFill>
              <a:schemeClr val="tx1"/>
            </a:solidFill>
          </a:endParaRPr>
        </a:p>
      </dgm:t>
    </dgm:pt>
    <dgm:pt modelId="{091AA5EA-4362-428B-B912-3FB9F7BFBC41}">
      <dgm:prSet phldrT="[文本]" custT="1"/>
      <dgm:spPr>
        <a:xfrm>
          <a:off x="4050196" y="458055"/>
          <a:ext cx="4050196" cy="389678"/>
        </a:xfrm>
        <a:prstGeom prst="rect">
          <a:avLst/>
        </a:prstGeom>
        <a:solidFill>
          <a:srgbClr val="AAE2CA">
            <a:tint val="40000"/>
            <a:alpha val="90000"/>
            <a:hueOff val="5260814"/>
            <a:satOff val="-10792"/>
            <a:lumOff val="-6789"/>
            <a:alphaOff val="0"/>
          </a:srgbClr>
        </a:solidFill>
        <a:ln w="25400" cap="flat" cmpd="sng" algn="ctr">
          <a:solidFill>
            <a:srgbClr val="AAE2CA">
              <a:tint val="40000"/>
              <a:alpha val="90000"/>
              <a:hueOff val="0"/>
              <a:satOff val="0"/>
              <a:lumOff val="0"/>
              <a:alphaOff val="0"/>
            </a:srgbClr>
          </a:solidFill>
          <a:prstDash val="solid"/>
        </a:ln>
        <a:effectLst/>
      </dgm:spPr>
      <dgm:t>
        <a:bodyPr/>
        <a:lstStyle/>
        <a:p>
          <a:pPr>
            <a:buNone/>
          </a:pPr>
          <a:r>
            <a:rPr lang="zh-CN" altLang="en-US" sz="1600" b="1">
              <a:solidFill>
                <a:srgbClr val="000000"/>
              </a:solidFill>
              <a:latin typeface="Times New Roman"/>
              <a:ea typeface="宋体"/>
              <a:cs typeface="+mn-cs"/>
            </a:rPr>
            <a:t>活动</a:t>
          </a:r>
          <a:r>
            <a:rPr lang="zh-CN" altLang="en-US" sz="1600" b="1" dirty="0">
              <a:solidFill>
                <a:srgbClr val="000000"/>
              </a:solidFill>
              <a:latin typeface="Times New Roman"/>
              <a:ea typeface="宋体"/>
              <a:cs typeface="+mn-cs"/>
            </a:rPr>
            <a:t>阻塞状态的</a:t>
          </a:r>
          <a:r>
            <a:rPr lang="zh-CN" altLang="en-US" sz="1600" b="1">
              <a:solidFill>
                <a:srgbClr val="000000"/>
              </a:solidFill>
              <a:latin typeface="Times New Roman"/>
              <a:ea typeface="宋体"/>
              <a:cs typeface="+mn-cs"/>
            </a:rPr>
            <a:t>进程，改为</a:t>
          </a:r>
          <a:r>
            <a:rPr lang="zh-CN" altLang="en-US" sz="1600" b="1" dirty="0">
              <a:solidFill>
                <a:srgbClr val="000000"/>
              </a:solidFill>
              <a:latin typeface="Times New Roman"/>
              <a:ea typeface="宋体"/>
              <a:cs typeface="+mn-cs"/>
            </a:rPr>
            <a:t>静止阻塞。 </a:t>
          </a:r>
        </a:p>
      </dgm:t>
    </dgm:pt>
    <dgm:pt modelId="{A694B489-8085-4B5A-9F6E-74DEBA176576}" type="parTrans" cxnId="{FFC3F630-A018-4287-84E9-1CAD66700419}">
      <dgm:prSet/>
      <dgm:spPr/>
      <dgm:t>
        <a:bodyPr/>
        <a:lstStyle/>
        <a:p>
          <a:endParaRPr lang="zh-CN" altLang="en-US" sz="1600" b="1">
            <a:solidFill>
              <a:schemeClr val="tx1"/>
            </a:solidFill>
          </a:endParaRPr>
        </a:p>
      </dgm:t>
    </dgm:pt>
    <dgm:pt modelId="{D887218C-0C48-44C5-A957-BC86FBF7C735}" type="sibTrans" cxnId="{FFC3F630-A018-4287-84E9-1CAD66700419}">
      <dgm:prSet/>
      <dgm:spPr/>
      <dgm:t>
        <a:bodyPr/>
        <a:lstStyle/>
        <a:p>
          <a:endParaRPr lang="zh-CN" altLang="en-US" sz="1600" b="1">
            <a:solidFill>
              <a:schemeClr val="tx1"/>
            </a:solidFill>
          </a:endParaRPr>
        </a:p>
      </dgm:t>
    </dgm:pt>
    <dgm:pt modelId="{6C53CE30-CB1A-490D-9698-B53BDE33A902}" type="pres">
      <dgm:prSet presAssocID="{1705CC09-794E-406F-AF2B-323291C3DD42}" presName="Name0" presStyleCnt="0">
        <dgm:presLayoutVars>
          <dgm:dir/>
          <dgm:animLvl val="lvl"/>
          <dgm:resizeHandles val="exact"/>
        </dgm:presLayoutVars>
      </dgm:prSet>
      <dgm:spPr/>
    </dgm:pt>
    <dgm:pt modelId="{1838F757-0A84-4A73-83A4-04655CBB8B79}" type="pres">
      <dgm:prSet presAssocID="{5922AABF-156D-4CA9-A573-150D47B6817A}" presName="boxAndChildren" presStyleCnt="0"/>
      <dgm:spPr/>
    </dgm:pt>
    <dgm:pt modelId="{C3FF2160-1E0A-434B-A846-90ED2C76FAE2}" type="pres">
      <dgm:prSet presAssocID="{5922AABF-156D-4CA9-A573-150D47B6817A}" presName="parentTextBox" presStyleLbl="node1" presStyleIdx="0" presStyleCnt="3"/>
      <dgm:spPr/>
    </dgm:pt>
    <dgm:pt modelId="{459F8B9F-907B-4E22-B7FB-01D35D1F8DEA}" type="pres">
      <dgm:prSet presAssocID="{975FDEB9-CD12-436B-B743-22E9A699661B}" presName="sp" presStyleCnt="0"/>
      <dgm:spPr/>
    </dgm:pt>
    <dgm:pt modelId="{EE54D66E-61A3-48F4-9F18-1FE4B5EC7FB1}" type="pres">
      <dgm:prSet presAssocID="{D03282A8-9661-426F-8EC0-6D2E77A5C6A2}" presName="arrowAndChildren" presStyleCnt="0"/>
      <dgm:spPr/>
    </dgm:pt>
    <dgm:pt modelId="{B1D4117F-9EC2-4F9B-958C-1FF730486809}" type="pres">
      <dgm:prSet presAssocID="{D03282A8-9661-426F-8EC0-6D2E77A5C6A2}" presName="parentTextArrow" presStyleLbl="node1" presStyleIdx="1" presStyleCnt="3"/>
      <dgm:spPr/>
    </dgm:pt>
    <dgm:pt modelId="{CCE767D3-E311-48DE-80C3-099373681E01}" type="pres">
      <dgm:prSet presAssocID="{4066C3EC-CD74-4603-9278-16903EF54A1C}" presName="sp" presStyleCnt="0"/>
      <dgm:spPr/>
    </dgm:pt>
    <dgm:pt modelId="{042A6759-0010-4490-B478-7F29B7BBB38A}" type="pres">
      <dgm:prSet presAssocID="{7C5E679E-96C5-4B72-86E2-7C6FCD1105E6}" presName="arrowAndChildren" presStyleCnt="0"/>
      <dgm:spPr/>
    </dgm:pt>
    <dgm:pt modelId="{6F48B415-CA57-4540-9F61-4D2204EFFD79}" type="pres">
      <dgm:prSet presAssocID="{7C5E679E-96C5-4B72-86E2-7C6FCD1105E6}" presName="parentTextArrow" presStyleLbl="node1" presStyleIdx="1" presStyleCnt="3"/>
      <dgm:spPr/>
    </dgm:pt>
    <dgm:pt modelId="{511646EF-4CF7-4455-B907-D6243D76B252}" type="pres">
      <dgm:prSet presAssocID="{7C5E679E-96C5-4B72-86E2-7C6FCD1105E6}" presName="arrow" presStyleLbl="node1" presStyleIdx="2" presStyleCnt="3"/>
      <dgm:spPr/>
    </dgm:pt>
    <dgm:pt modelId="{7032B830-505D-4716-A885-97C97B003D7D}" type="pres">
      <dgm:prSet presAssocID="{7C5E679E-96C5-4B72-86E2-7C6FCD1105E6}" presName="descendantArrow" presStyleCnt="0"/>
      <dgm:spPr/>
    </dgm:pt>
    <dgm:pt modelId="{0409B45C-79B1-48A4-BDD1-05574814F3F3}" type="pres">
      <dgm:prSet presAssocID="{B56ED4B0-49A0-4636-9FAF-63DFD791E5E8}" presName="childTextArrow" presStyleLbl="fgAccFollowNode1" presStyleIdx="0" presStyleCnt="2">
        <dgm:presLayoutVars>
          <dgm:bulletEnabled val="1"/>
        </dgm:presLayoutVars>
      </dgm:prSet>
      <dgm:spPr/>
    </dgm:pt>
    <dgm:pt modelId="{2E183465-AE49-47CA-91C9-4D7161C07893}" type="pres">
      <dgm:prSet presAssocID="{091AA5EA-4362-428B-B912-3FB9F7BFBC41}" presName="childTextArrow" presStyleLbl="fgAccFollowNode1" presStyleIdx="1" presStyleCnt="2">
        <dgm:presLayoutVars>
          <dgm:bulletEnabled val="1"/>
        </dgm:presLayoutVars>
      </dgm:prSet>
      <dgm:spPr/>
    </dgm:pt>
  </dgm:ptLst>
  <dgm:cxnLst>
    <dgm:cxn modelId="{9B76680D-2A3B-4344-A265-55FEE7303856}" srcId="{7C5E679E-96C5-4B72-86E2-7C6FCD1105E6}" destId="{B56ED4B0-49A0-4636-9FAF-63DFD791E5E8}" srcOrd="0" destOrd="0" parTransId="{ED7D16CC-69A2-4FF1-982E-78C2FAE88A6E}" sibTransId="{E0A817BC-7E8F-4B53-92C0-1E7F43E49D39}"/>
    <dgm:cxn modelId="{6C46DA10-0C01-4CD9-A002-FCFA4C2665D7}" type="presOf" srcId="{7C5E679E-96C5-4B72-86E2-7C6FCD1105E6}" destId="{511646EF-4CF7-4455-B907-D6243D76B252}" srcOrd="1" destOrd="0" presId="urn:microsoft.com/office/officeart/2005/8/layout/process4"/>
    <dgm:cxn modelId="{FFC3F630-A018-4287-84E9-1CAD66700419}" srcId="{7C5E679E-96C5-4B72-86E2-7C6FCD1105E6}" destId="{091AA5EA-4362-428B-B912-3FB9F7BFBC41}" srcOrd="1" destOrd="0" parTransId="{A694B489-8085-4B5A-9F6E-74DEBA176576}" sibTransId="{D887218C-0C48-44C5-A957-BC86FBF7C735}"/>
    <dgm:cxn modelId="{6B493A42-79C9-49D0-81AA-1703D35A2A29}" type="presOf" srcId="{B56ED4B0-49A0-4636-9FAF-63DFD791E5E8}" destId="{0409B45C-79B1-48A4-BDD1-05574814F3F3}" srcOrd="0" destOrd="0" presId="urn:microsoft.com/office/officeart/2005/8/layout/process4"/>
    <dgm:cxn modelId="{1932FA63-08E8-4C8E-950C-CEC8EF0F8779}" type="presOf" srcId="{D03282A8-9661-426F-8EC0-6D2E77A5C6A2}" destId="{B1D4117F-9EC2-4F9B-958C-1FF730486809}" srcOrd="0" destOrd="0" presId="urn:microsoft.com/office/officeart/2005/8/layout/process4"/>
    <dgm:cxn modelId="{EE991675-1C73-4899-98C0-6CE4F9F7C0B2}" srcId="{1705CC09-794E-406F-AF2B-323291C3DD42}" destId="{5922AABF-156D-4CA9-A573-150D47B6817A}" srcOrd="2" destOrd="0" parTransId="{BA53301D-8C10-4DFE-B0C9-29A51584AF7E}" sibTransId="{A9803822-94C4-4646-85B9-6683251B1EF0}"/>
    <dgm:cxn modelId="{A8352082-B935-4B6B-90C6-0C9418EAC96F}" srcId="{1705CC09-794E-406F-AF2B-323291C3DD42}" destId="{7C5E679E-96C5-4B72-86E2-7C6FCD1105E6}" srcOrd="0" destOrd="0" parTransId="{68FF01DF-78D9-44C7-9754-45BA5DF16FBF}" sibTransId="{4066C3EC-CD74-4603-9278-16903EF54A1C}"/>
    <dgm:cxn modelId="{AB80C6C3-CD67-4314-BFC3-5F9872C6E7DC}" type="presOf" srcId="{091AA5EA-4362-428B-B912-3FB9F7BFBC41}" destId="{2E183465-AE49-47CA-91C9-4D7161C07893}" srcOrd="0" destOrd="0" presId="urn:microsoft.com/office/officeart/2005/8/layout/process4"/>
    <dgm:cxn modelId="{C3B001D7-8041-4307-88E2-4420D87EEE1C}" type="presOf" srcId="{1705CC09-794E-406F-AF2B-323291C3DD42}" destId="{6C53CE30-CB1A-490D-9698-B53BDE33A902}" srcOrd="0" destOrd="0" presId="urn:microsoft.com/office/officeart/2005/8/layout/process4"/>
    <dgm:cxn modelId="{78640CDB-9837-4A90-B4EF-F33B9C92397F}" type="presOf" srcId="{7C5E679E-96C5-4B72-86E2-7C6FCD1105E6}" destId="{6F48B415-CA57-4540-9F61-4D2204EFFD79}" srcOrd="0" destOrd="0" presId="urn:microsoft.com/office/officeart/2005/8/layout/process4"/>
    <dgm:cxn modelId="{B0C33CE1-83E0-4A7B-976B-310DA5A1CED7}" type="presOf" srcId="{5922AABF-156D-4CA9-A573-150D47B6817A}" destId="{C3FF2160-1E0A-434B-A846-90ED2C76FAE2}" srcOrd="0" destOrd="0" presId="urn:microsoft.com/office/officeart/2005/8/layout/process4"/>
    <dgm:cxn modelId="{5C5F07F1-6639-40F9-B2B5-2CE0EBE1926D}" srcId="{1705CC09-794E-406F-AF2B-323291C3DD42}" destId="{D03282A8-9661-426F-8EC0-6D2E77A5C6A2}" srcOrd="1" destOrd="0" parTransId="{E0ED273A-6C1F-44A4-AB28-A74D2111E94F}" sibTransId="{975FDEB9-CD12-436B-B743-22E9A699661B}"/>
    <dgm:cxn modelId="{9473626A-C7C4-476C-A86C-71B2BAEFA2A9}" type="presParOf" srcId="{6C53CE30-CB1A-490D-9698-B53BDE33A902}" destId="{1838F757-0A84-4A73-83A4-04655CBB8B79}" srcOrd="0" destOrd="0" presId="urn:microsoft.com/office/officeart/2005/8/layout/process4"/>
    <dgm:cxn modelId="{73941CF0-B52F-46B5-942F-8ED8688B9934}" type="presParOf" srcId="{1838F757-0A84-4A73-83A4-04655CBB8B79}" destId="{C3FF2160-1E0A-434B-A846-90ED2C76FAE2}" srcOrd="0" destOrd="0" presId="urn:microsoft.com/office/officeart/2005/8/layout/process4"/>
    <dgm:cxn modelId="{831D27A5-B0B7-4799-A455-DF6B90E2E3D6}" type="presParOf" srcId="{6C53CE30-CB1A-490D-9698-B53BDE33A902}" destId="{459F8B9F-907B-4E22-B7FB-01D35D1F8DEA}" srcOrd="1" destOrd="0" presId="urn:microsoft.com/office/officeart/2005/8/layout/process4"/>
    <dgm:cxn modelId="{B9BF4923-1357-495C-AEC9-93D32BFFCB8A}" type="presParOf" srcId="{6C53CE30-CB1A-490D-9698-B53BDE33A902}" destId="{EE54D66E-61A3-48F4-9F18-1FE4B5EC7FB1}" srcOrd="2" destOrd="0" presId="urn:microsoft.com/office/officeart/2005/8/layout/process4"/>
    <dgm:cxn modelId="{B8B5E49E-BF35-4677-957F-FED2B7726531}" type="presParOf" srcId="{EE54D66E-61A3-48F4-9F18-1FE4B5EC7FB1}" destId="{B1D4117F-9EC2-4F9B-958C-1FF730486809}" srcOrd="0" destOrd="0" presId="urn:microsoft.com/office/officeart/2005/8/layout/process4"/>
    <dgm:cxn modelId="{9CA5F375-5540-4F1E-8DBE-78A4E952AC59}" type="presParOf" srcId="{6C53CE30-CB1A-490D-9698-B53BDE33A902}" destId="{CCE767D3-E311-48DE-80C3-099373681E01}" srcOrd="3" destOrd="0" presId="urn:microsoft.com/office/officeart/2005/8/layout/process4"/>
    <dgm:cxn modelId="{BE502433-C2AF-47DE-8235-CEE53F1C4D91}" type="presParOf" srcId="{6C53CE30-CB1A-490D-9698-B53BDE33A902}" destId="{042A6759-0010-4490-B478-7F29B7BBB38A}" srcOrd="4" destOrd="0" presId="urn:microsoft.com/office/officeart/2005/8/layout/process4"/>
    <dgm:cxn modelId="{7413A269-7379-47E0-B41B-03FF5DA8E29B}" type="presParOf" srcId="{042A6759-0010-4490-B478-7F29B7BBB38A}" destId="{6F48B415-CA57-4540-9F61-4D2204EFFD79}" srcOrd="0" destOrd="0" presId="urn:microsoft.com/office/officeart/2005/8/layout/process4"/>
    <dgm:cxn modelId="{FF9AF907-1BB8-4B1F-B721-B42BB7322494}" type="presParOf" srcId="{042A6759-0010-4490-B478-7F29B7BBB38A}" destId="{511646EF-4CF7-4455-B907-D6243D76B252}" srcOrd="1" destOrd="0" presId="urn:microsoft.com/office/officeart/2005/8/layout/process4"/>
    <dgm:cxn modelId="{DC18A6C1-C2E2-458B-95BF-DA2263EB0DD2}" type="presParOf" srcId="{042A6759-0010-4490-B478-7F29B7BBB38A}" destId="{7032B830-505D-4716-A885-97C97B003D7D}" srcOrd="2" destOrd="0" presId="urn:microsoft.com/office/officeart/2005/8/layout/process4"/>
    <dgm:cxn modelId="{244512A6-1467-4C66-AF72-FA1AF2043503}" type="presParOf" srcId="{7032B830-505D-4716-A885-97C97B003D7D}" destId="{0409B45C-79B1-48A4-BDD1-05574814F3F3}" srcOrd="0" destOrd="0" presId="urn:microsoft.com/office/officeart/2005/8/layout/process4"/>
    <dgm:cxn modelId="{69022069-4FEA-4891-9A5F-82E3A412BD3F}" type="presParOf" srcId="{7032B830-505D-4716-A885-97C97B003D7D}" destId="{2E183465-AE49-47CA-91C9-4D7161C07893}"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B3E365-B357-4B35-9D8B-55726580714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D5651491-943E-42CD-96AE-4A9133158D31}" type="pres">
      <dgm:prSet presAssocID="{80B3E365-B357-4B35-9D8B-557265807140}" presName="diagram" presStyleCnt="0">
        <dgm:presLayoutVars>
          <dgm:chPref val="1"/>
          <dgm:dir/>
          <dgm:animOne val="branch"/>
          <dgm:animLvl val="lvl"/>
          <dgm:resizeHandles/>
        </dgm:presLayoutVars>
      </dgm:prSet>
      <dgm:spPr/>
    </dgm:pt>
  </dgm:ptLst>
  <dgm:cxnLst>
    <dgm:cxn modelId="{A36518F4-4345-4B8A-AE50-9BF12B31B46E}" type="presOf" srcId="{80B3E365-B357-4B35-9D8B-557265807140}" destId="{D5651491-943E-42CD-96AE-4A9133158D31}"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E6B910-12A0-4FA9-A842-9626ED36D75F}"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132DD91-C5CC-4833-B4D2-76CC1F7BFF9D}">
      <dgm:prSet custT="1"/>
      <dgm:spPr/>
      <dgm:t>
        <a:bodyPr/>
        <a:lstStyle/>
        <a:p>
          <a:r>
            <a:rPr lang="zh-CN" altLang="en-US" sz="2400" b="1">
              <a:latin typeface="Arial" panose="020B0604020202020204" pitchFamily="34" charset="0"/>
              <a:cs typeface="Arial" panose="020B0604020202020204" pitchFamily="34" charset="0"/>
            </a:rPr>
            <a:t>管道</a:t>
          </a:r>
          <a:endParaRPr lang="zh-CN" altLang="en-US" sz="2400"/>
        </a:p>
      </dgm:t>
    </dgm:pt>
    <dgm:pt modelId="{48C8E8E6-1777-4188-AC73-F16570207B7C}" type="parTrans" cxnId="{7A5D071B-82CF-4287-94DA-921D0FC88291}">
      <dgm:prSet/>
      <dgm:spPr/>
      <dgm:t>
        <a:bodyPr/>
        <a:lstStyle/>
        <a:p>
          <a:endParaRPr lang="zh-CN" altLang="en-US" sz="1600"/>
        </a:p>
      </dgm:t>
    </dgm:pt>
    <dgm:pt modelId="{2D7264D8-441F-4638-84B0-1F1E0C8644F7}" type="sibTrans" cxnId="{7A5D071B-82CF-4287-94DA-921D0FC88291}">
      <dgm:prSet/>
      <dgm:spPr/>
      <dgm:t>
        <a:bodyPr/>
        <a:lstStyle/>
        <a:p>
          <a:endParaRPr lang="zh-CN" altLang="en-US" sz="1600"/>
        </a:p>
      </dgm:t>
    </dgm:pt>
    <dgm:pt modelId="{A20B1A6B-CEF9-49E4-9042-4B93F1835D77}">
      <dgm:prSet custT="1"/>
      <dgm:spPr/>
      <dgm:t>
        <a:bodyPr/>
        <a:lstStyle/>
        <a:p>
          <a:r>
            <a:rPr lang="zh-CN" altLang="zh-CN" sz="1800" b="1">
              <a:latin typeface="Arial" panose="020B0604020202020204" pitchFamily="34" charset="0"/>
              <a:cs typeface="Arial" panose="020B0604020202020204" pitchFamily="34" charset="0"/>
            </a:rPr>
            <a:t>非命名管道只能用于父子进程通讯</a:t>
          </a:r>
          <a:endParaRPr lang="zh-CN" altLang="zh-CN" sz="1800" dirty="0">
            <a:latin typeface="宋体" panose="02010600030101010101" pitchFamily="2" charset="-122"/>
            <a:cs typeface="宋体" panose="02010600030101010101" pitchFamily="2" charset="-122"/>
          </a:endParaRPr>
        </a:p>
      </dgm:t>
    </dgm:pt>
    <dgm:pt modelId="{B5707660-F326-48EE-B79C-AB6C44970257}" type="parTrans" cxnId="{65D0BE2E-6EC7-40F3-AD90-3A48E1BBC5ED}">
      <dgm:prSet/>
      <dgm:spPr/>
      <dgm:t>
        <a:bodyPr/>
        <a:lstStyle/>
        <a:p>
          <a:endParaRPr lang="zh-CN" altLang="en-US" sz="1600"/>
        </a:p>
      </dgm:t>
    </dgm:pt>
    <dgm:pt modelId="{E1546F75-20A0-4616-A1BB-E5AC27EF971D}" type="sibTrans" cxnId="{65D0BE2E-6EC7-40F3-AD90-3A48E1BBC5ED}">
      <dgm:prSet/>
      <dgm:spPr/>
      <dgm:t>
        <a:bodyPr/>
        <a:lstStyle/>
        <a:p>
          <a:endParaRPr lang="zh-CN" altLang="en-US" sz="1600"/>
        </a:p>
      </dgm:t>
    </dgm:pt>
    <dgm:pt modelId="{5213DF99-1837-458C-8392-E02DDE047A51}">
      <dgm:prSet custT="1"/>
      <dgm:spPr/>
      <dgm:t>
        <a:bodyPr/>
        <a:lstStyle/>
        <a:p>
          <a:r>
            <a:rPr lang="zh-CN" altLang="zh-CN" sz="1800" b="1">
              <a:latin typeface="Arial" panose="020B0604020202020204" pitchFamily="34" charset="0"/>
              <a:cs typeface="Arial" panose="020B0604020202020204" pitchFamily="34" charset="0"/>
            </a:rPr>
            <a:t>命名管道可用于非父子进程</a:t>
          </a:r>
          <a:endParaRPr lang="zh-CN" altLang="zh-CN" sz="1800" dirty="0">
            <a:latin typeface="宋体" panose="02010600030101010101" pitchFamily="2" charset="-122"/>
            <a:cs typeface="宋体" panose="02010600030101010101" pitchFamily="2" charset="-122"/>
          </a:endParaRPr>
        </a:p>
      </dgm:t>
    </dgm:pt>
    <dgm:pt modelId="{C4025428-AC63-4C91-8B6B-28CE22440051}" type="parTrans" cxnId="{16053605-EE78-4713-B713-C73310FB3922}">
      <dgm:prSet/>
      <dgm:spPr/>
      <dgm:t>
        <a:bodyPr/>
        <a:lstStyle/>
        <a:p>
          <a:endParaRPr lang="zh-CN" altLang="en-US" sz="1600"/>
        </a:p>
      </dgm:t>
    </dgm:pt>
    <dgm:pt modelId="{1304FB0B-77C3-4BA2-9C5B-B5D3B0FFE75D}" type="sibTrans" cxnId="{16053605-EE78-4713-B713-C73310FB3922}">
      <dgm:prSet/>
      <dgm:spPr/>
      <dgm:t>
        <a:bodyPr/>
        <a:lstStyle/>
        <a:p>
          <a:endParaRPr lang="zh-CN" altLang="en-US" sz="1600"/>
        </a:p>
      </dgm:t>
    </dgm:pt>
    <dgm:pt modelId="{9D9BA84B-5523-4006-A4B3-BAE4DE2649BC}">
      <dgm:prSet custT="1"/>
      <dgm:spPr/>
      <dgm:t>
        <a:bodyPr/>
        <a:lstStyle/>
        <a:p>
          <a:r>
            <a:rPr lang="zh-CN" altLang="zh-CN" sz="1800" b="1">
              <a:latin typeface="Arial" panose="020B0604020202020204" pitchFamily="34" charset="0"/>
              <a:cs typeface="Arial" panose="020B0604020202020204" pitchFamily="34" charset="0"/>
            </a:rPr>
            <a:t>管道</a:t>
          </a:r>
          <a:r>
            <a:rPr lang="en-US" altLang="zh-CN" sz="1800" b="1">
              <a:latin typeface="Arial" panose="020B0604020202020204" pitchFamily="34" charset="0"/>
              <a:cs typeface="宋体" panose="02010600030101010101" pitchFamily="2" charset="-122"/>
            </a:rPr>
            <a:t>FIFO</a:t>
          </a:r>
          <a:r>
            <a:rPr lang="zh-CN" altLang="zh-CN" sz="1800" b="1">
              <a:latin typeface="Arial" panose="020B0604020202020204" pitchFamily="34" charset="0"/>
              <a:cs typeface="Arial" panose="020B0604020202020204" pitchFamily="34" charset="0"/>
            </a:rPr>
            <a:t>是先进先出的通讯方式，只允许数据的单向流动。</a:t>
          </a:r>
          <a:endParaRPr lang="zh-CN" altLang="zh-CN" sz="1800" dirty="0">
            <a:latin typeface="宋体" panose="02010600030101010101" pitchFamily="2" charset="-122"/>
            <a:cs typeface="宋体" panose="02010600030101010101" pitchFamily="2" charset="-122"/>
          </a:endParaRPr>
        </a:p>
      </dgm:t>
    </dgm:pt>
    <dgm:pt modelId="{F987F6A0-A957-4907-A257-8992DF7B22F6}" type="parTrans" cxnId="{7CC2CB50-0670-4DFB-A01C-68D3E85EE14C}">
      <dgm:prSet/>
      <dgm:spPr/>
      <dgm:t>
        <a:bodyPr/>
        <a:lstStyle/>
        <a:p>
          <a:endParaRPr lang="zh-CN" altLang="en-US" sz="1600"/>
        </a:p>
      </dgm:t>
    </dgm:pt>
    <dgm:pt modelId="{2C419826-B7AB-4472-A8DA-BF82B5DF68E5}" type="sibTrans" cxnId="{7CC2CB50-0670-4DFB-A01C-68D3E85EE14C}">
      <dgm:prSet/>
      <dgm:spPr/>
      <dgm:t>
        <a:bodyPr/>
        <a:lstStyle/>
        <a:p>
          <a:endParaRPr lang="zh-CN" altLang="en-US" sz="1600"/>
        </a:p>
      </dgm:t>
    </dgm:pt>
    <dgm:pt modelId="{0E8D09D0-A993-4A3A-ACA2-A883ABF9B116}">
      <dgm:prSet custT="1"/>
      <dgm:spPr/>
      <dgm:t>
        <a:bodyPr/>
        <a:lstStyle/>
        <a:p>
          <a:r>
            <a:rPr lang="zh-CN" altLang="zh-CN" sz="2400" b="1">
              <a:latin typeface="Arial" panose="020B0604020202020204" pitchFamily="34" charset="0"/>
              <a:cs typeface="Arial" panose="020B0604020202020204" pitchFamily="34" charset="0"/>
            </a:rPr>
            <a:t>消息队列</a:t>
          </a:r>
          <a:endParaRPr lang="zh-CN" altLang="zh-CN" sz="2400" dirty="0">
            <a:latin typeface="宋体" panose="02010600030101010101" pitchFamily="2" charset="-122"/>
            <a:cs typeface="宋体" panose="02010600030101010101" pitchFamily="2" charset="-122"/>
          </a:endParaRPr>
        </a:p>
      </dgm:t>
    </dgm:pt>
    <dgm:pt modelId="{6C31D70A-3F91-4E38-95B2-D6FCC3893D20}" type="parTrans" cxnId="{F740BE3E-EFF2-45C7-96B2-AEDCEB2847EC}">
      <dgm:prSet/>
      <dgm:spPr/>
      <dgm:t>
        <a:bodyPr/>
        <a:lstStyle/>
        <a:p>
          <a:endParaRPr lang="zh-CN" altLang="en-US" sz="1600"/>
        </a:p>
      </dgm:t>
    </dgm:pt>
    <dgm:pt modelId="{B7C4DC7F-0390-4F63-87B1-F5C6D4B5FEC4}" type="sibTrans" cxnId="{F740BE3E-EFF2-45C7-96B2-AEDCEB2847EC}">
      <dgm:prSet/>
      <dgm:spPr/>
      <dgm:t>
        <a:bodyPr/>
        <a:lstStyle/>
        <a:p>
          <a:endParaRPr lang="zh-CN" altLang="en-US" sz="1600"/>
        </a:p>
      </dgm:t>
    </dgm:pt>
    <dgm:pt modelId="{709C0F51-6F87-4BDD-B2B3-D83201CFF8F5}">
      <dgm:prSet custT="1"/>
      <dgm:spPr/>
      <dgm:t>
        <a:bodyPr/>
        <a:lstStyle/>
        <a:p>
          <a:r>
            <a:rPr lang="zh-CN" altLang="zh-CN" sz="1800" b="1">
              <a:latin typeface="Arial" panose="020B0604020202020204" pitchFamily="34" charset="0"/>
              <a:cs typeface="Arial" panose="020B0604020202020204" pitchFamily="34" charset="0"/>
            </a:rPr>
            <a:t>是用于两个进程之间的通讯，</a:t>
          </a:r>
          <a:endParaRPr lang="zh-CN" altLang="zh-CN" sz="1800" dirty="0">
            <a:latin typeface="宋体" panose="02010600030101010101" pitchFamily="2" charset="-122"/>
            <a:cs typeface="宋体" panose="02010600030101010101" pitchFamily="2" charset="-122"/>
          </a:endParaRPr>
        </a:p>
      </dgm:t>
    </dgm:pt>
    <dgm:pt modelId="{E7093A0A-D9D3-48E5-82F2-F5C5660FEE33}" type="parTrans" cxnId="{3ECD77D3-C4C2-4362-B065-9CED90D3B0F9}">
      <dgm:prSet/>
      <dgm:spPr/>
      <dgm:t>
        <a:bodyPr/>
        <a:lstStyle/>
        <a:p>
          <a:endParaRPr lang="zh-CN" altLang="en-US" sz="1600"/>
        </a:p>
      </dgm:t>
    </dgm:pt>
    <dgm:pt modelId="{2148E42E-9343-4F63-B8AD-DAC0332EE4DD}" type="sibTrans" cxnId="{3ECD77D3-C4C2-4362-B065-9CED90D3B0F9}">
      <dgm:prSet/>
      <dgm:spPr/>
      <dgm:t>
        <a:bodyPr/>
        <a:lstStyle/>
        <a:p>
          <a:endParaRPr lang="zh-CN" altLang="en-US" sz="1600"/>
        </a:p>
      </dgm:t>
    </dgm:pt>
    <dgm:pt modelId="{16F8BDED-9894-4C22-8DB2-35E01F73B1C2}">
      <dgm:prSet custT="1"/>
      <dgm:spPr/>
      <dgm:t>
        <a:bodyPr/>
        <a:lstStyle/>
        <a:p>
          <a:r>
            <a:rPr lang="zh-CN" altLang="en-US" sz="1800" b="1">
              <a:latin typeface="Arial" panose="020B0604020202020204" pitchFamily="34" charset="0"/>
              <a:cs typeface="Arial" panose="020B0604020202020204" pitchFamily="34" charset="0"/>
            </a:rPr>
            <a:t>如果一个进程向某个消息队列中写入了数据之后，另一个进程并没有取出数据，即使向消息队列中写数据的进程已经结束，保存在消息队列中的数据并没有消失，下次再从这个消息队列读数据的时候，就是上次的数据</a:t>
          </a:r>
          <a:endParaRPr lang="zh-CN" altLang="en-US" sz="1800" dirty="0">
            <a:latin typeface="宋体" panose="02010600030101010101" pitchFamily="2" charset="-122"/>
            <a:cs typeface="宋体" panose="02010600030101010101" pitchFamily="2" charset="-122"/>
          </a:endParaRPr>
        </a:p>
      </dgm:t>
    </dgm:pt>
    <dgm:pt modelId="{57015670-D9A0-40D4-9C10-9BD4566DF9D1}" type="parTrans" cxnId="{2F01705D-BB3C-4C3E-84EC-46EA51072D11}">
      <dgm:prSet/>
      <dgm:spPr/>
      <dgm:t>
        <a:bodyPr/>
        <a:lstStyle/>
        <a:p>
          <a:endParaRPr lang="zh-CN" altLang="en-US" sz="1600"/>
        </a:p>
      </dgm:t>
    </dgm:pt>
    <dgm:pt modelId="{5C4A88E8-19F1-4491-A14C-0D25CC812E0D}" type="sibTrans" cxnId="{2F01705D-BB3C-4C3E-84EC-46EA51072D11}">
      <dgm:prSet/>
      <dgm:spPr/>
      <dgm:t>
        <a:bodyPr/>
        <a:lstStyle/>
        <a:p>
          <a:endParaRPr lang="zh-CN" altLang="en-US" sz="1600"/>
        </a:p>
      </dgm:t>
    </dgm:pt>
    <dgm:pt modelId="{72885A09-7357-4314-ABDB-29F4B6C64419}">
      <dgm:prSet custT="1"/>
      <dgm:spPr/>
      <dgm:t>
        <a:bodyPr/>
        <a:lstStyle/>
        <a:p>
          <a:r>
            <a:rPr lang="zh-CN" altLang="zh-CN" sz="2400" b="1">
              <a:latin typeface="Arial" panose="020B0604020202020204" pitchFamily="34" charset="0"/>
              <a:cs typeface="Arial" panose="020B0604020202020204" pitchFamily="34" charset="0"/>
            </a:rPr>
            <a:t>信号量</a:t>
          </a:r>
          <a:endParaRPr lang="zh-CN" altLang="zh-CN" sz="2400" dirty="0">
            <a:latin typeface="宋体" panose="02010600030101010101" pitchFamily="2" charset="-122"/>
            <a:cs typeface="宋体" panose="02010600030101010101" pitchFamily="2" charset="-122"/>
          </a:endParaRPr>
        </a:p>
      </dgm:t>
    </dgm:pt>
    <dgm:pt modelId="{855ABB6D-713B-4159-8B4B-4A5889C8AAB5}" type="parTrans" cxnId="{613F3529-EBE0-4210-801A-04F879962E5B}">
      <dgm:prSet/>
      <dgm:spPr/>
      <dgm:t>
        <a:bodyPr/>
        <a:lstStyle/>
        <a:p>
          <a:endParaRPr lang="zh-CN" altLang="en-US" sz="1600"/>
        </a:p>
      </dgm:t>
    </dgm:pt>
    <dgm:pt modelId="{E76DAA68-99E2-464F-A993-812554B01A56}" type="sibTrans" cxnId="{613F3529-EBE0-4210-801A-04F879962E5B}">
      <dgm:prSet/>
      <dgm:spPr/>
      <dgm:t>
        <a:bodyPr/>
        <a:lstStyle/>
        <a:p>
          <a:endParaRPr lang="zh-CN" altLang="en-US" sz="1600"/>
        </a:p>
      </dgm:t>
    </dgm:pt>
    <dgm:pt modelId="{20005FE4-D951-45F3-8928-5AD8B96DF216}">
      <dgm:prSet custT="1"/>
      <dgm:spPr/>
      <dgm:t>
        <a:bodyPr/>
        <a:lstStyle/>
        <a:p>
          <a:r>
            <a:rPr lang="zh-CN" altLang="zh-CN" sz="1800" b="1">
              <a:latin typeface="宋体" panose="02010600030101010101" pitchFamily="2" charset="-122"/>
              <a:ea typeface="Arial" panose="020B0604020202020204" pitchFamily="34" charset="0"/>
              <a:cs typeface="宋体" panose="02010600030101010101" pitchFamily="2" charset="-122"/>
            </a:rPr>
            <a:t> </a:t>
          </a:r>
          <a:r>
            <a:rPr lang="zh-CN" altLang="zh-CN" sz="1800" b="1">
              <a:latin typeface="Arial" panose="020B0604020202020204" pitchFamily="34" charset="0"/>
              <a:cs typeface="Arial" panose="020B0604020202020204" pitchFamily="34" charset="0"/>
            </a:rPr>
            <a:t>不能传递复杂消息，只能用来同步</a:t>
          </a:r>
          <a:endParaRPr lang="zh-CN" altLang="zh-CN" sz="1800" dirty="0">
            <a:latin typeface="宋体" panose="02010600030101010101" pitchFamily="2" charset="-122"/>
            <a:cs typeface="宋体" panose="02010600030101010101" pitchFamily="2" charset="-122"/>
          </a:endParaRPr>
        </a:p>
      </dgm:t>
    </dgm:pt>
    <dgm:pt modelId="{87CBBCA5-D722-4F19-B3BA-B7CFE452FD09}" type="parTrans" cxnId="{05713F3A-AF1E-4A38-A0E1-17D3963CE782}">
      <dgm:prSet/>
      <dgm:spPr/>
      <dgm:t>
        <a:bodyPr/>
        <a:lstStyle/>
        <a:p>
          <a:endParaRPr lang="zh-CN" altLang="en-US" sz="1600"/>
        </a:p>
      </dgm:t>
    </dgm:pt>
    <dgm:pt modelId="{E2991B3E-415E-4C90-9BE0-13EFD1DE27CB}" type="sibTrans" cxnId="{05713F3A-AF1E-4A38-A0E1-17D3963CE782}">
      <dgm:prSet/>
      <dgm:spPr/>
      <dgm:t>
        <a:bodyPr/>
        <a:lstStyle/>
        <a:p>
          <a:endParaRPr lang="zh-CN" altLang="en-US" sz="1600"/>
        </a:p>
      </dgm:t>
    </dgm:pt>
    <dgm:pt modelId="{236F8C73-AD7B-45CD-81E2-8E517349B043}">
      <dgm:prSet custT="1"/>
      <dgm:spPr/>
      <dgm:t>
        <a:bodyPr/>
        <a:lstStyle/>
        <a:p>
          <a:r>
            <a:rPr lang="zh-CN" altLang="zh-CN" sz="2400" b="1">
              <a:latin typeface="Arial" panose="020B0604020202020204" pitchFamily="34" charset="0"/>
              <a:cs typeface="Arial" panose="020B0604020202020204" pitchFamily="34" charset="0"/>
            </a:rPr>
            <a:t>共享内存</a:t>
          </a:r>
          <a:endParaRPr lang="zh-CN" altLang="zh-CN" sz="2400" dirty="0">
            <a:latin typeface="宋体" panose="02010600030101010101" pitchFamily="2" charset="-122"/>
            <a:cs typeface="宋体" panose="02010600030101010101" pitchFamily="2" charset="-122"/>
          </a:endParaRPr>
        </a:p>
      </dgm:t>
    </dgm:pt>
    <dgm:pt modelId="{47F846D6-3F54-475B-B17C-D89C43CE6AE7}" type="parTrans" cxnId="{87D577BF-E274-40F6-A5EE-DEAF3D2385A5}">
      <dgm:prSet/>
      <dgm:spPr/>
      <dgm:t>
        <a:bodyPr/>
        <a:lstStyle/>
        <a:p>
          <a:endParaRPr lang="zh-CN" altLang="en-US" sz="1600"/>
        </a:p>
      </dgm:t>
    </dgm:pt>
    <dgm:pt modelId="{80A57FF1-DA99-4B46-9B3E-6E7423D659C3}" type="sibTrans" cxnId="{87D577BF-E274-40F6-A5EE-DEAF3D2385A5}">
      <dgm:prSet/>
      <dgm:spPr/>
      <dgm:t>
        <a:bodyPr/>
        <a:lstStyle/>
        <a:p>
          <a:endParaRPr lang="zh-CN" altLang="en-US" sz="1600"/>
        </a:p>
      </dgm:t>
    </dgm:pt>
    <dgm:pt modelId="{8813C5C8-D9BD-49ED-A0D7-9A1810857D38}">
      <dgm:prSet custT="1"/>
      <dgm:spPr/>
      <dgm:t>
        <a:bodyPr/>
        <a:lstStyle/>
        <a:p>
          <a:r>
            <a:rPr lang="zh-CN" altLang="en-US" sz="1800" b="1" dirty="0">
              <a:latin typeface="Arial" panose="020B0604020202020204" pitchFamily="34" charset="0"/>
              <a:cs typeface="Arial" panose="020B0604020202020204" pitchFamily="34" charset="0"/>
            </a:rPr>
            <a:t>只要首先创建一个共享内存区，其它进程按照一定的步骤就能访问到这个共享内存区中的数据，可读可写；</a:t>
          </a:r>
          <a:endParaRPr lang="zh-CN" altLang="en-US" sz="1800" dirty="0">
            <a:latin typeface="宋体" panose="02010600030101010101" pitchFamily="2" charset="-122"/>
            <a:cs typeface="宋体" panose="02010600030101010101" pitchFamily="2" charset="-122"/>
          </a:endParaRPr>
        </a:p>
      </dgm:t>
    </dgm:pt>
    <dgm:pt modelId="{E033161E-F268-49D3-9805-BAA9E4281CD6}" type="parTrans" cxnId="{66538778-0DFD-442D-9B67-4897380C3454}">
      <dgm:prSet/>
      <dgm:spPr/>
      <dgm:t>
        <a:bodyPr/>
        <a:lstStyle/>
        <a:p>
          <a:endParaRPr lang="zh-CN" altLang="en-US" sz="1600"/>
        </a:p>
      </dgm:t>
    </dgm:pt>
    <dgm:pt modelId="{5F501918-BE93-416F-B2F9-9094EB6D6EF0}" type="sibTrans" cxnId="{66538778-0DFD-442D-9B67-4897380C3454}">
      <dgm:prSet/>
      <dgm:spPr/>
      <dgm:t>
        <a:bodyPr/>
        <a:lstStyle/>
        <a:p>
          <a:endParaRPr lang="zh-CN" altLang="en-US" sz="1600"/>
        </a:p>
      </dgm:t>
    </dgm:pt>
    <dgm:pt modelId="{D667061E-B445-4F74-A26D-05C0E809A204}" type="pres">
      <dgm:prSet presAssocID="{46E6B910-12A0-4FA9-A842-9626ED36D75F}" presName="linear" presStyleCnt="0">
        <dgm:presLayoutVars>
          <dgm:animLvl val="lvl"/>
          <dgm:resizeHandles val="exact"/>
        </dgm:presLayoutVars>
      </dgm:prSet>
      <dgm:spPr/>
    </dgm:pt>
    <dgm:pt modelId="{E7783CD8-9A6E-4FF4-A1B7-10693DA5F194}" type="pres">
      <dgm:prSet presAssocID="{6132DD91-C5CC-4833-B4D2-76CC1F7BFF9D}" presName="parentText" presStyleLbl="node1" presStyleIdx="0" presStyleCnt="4">
        <dgm:presLayoutVars>
          <dgm:chMax val="0"/>
          <dgm:bulletEnabled val="1"/>
        </dgm:presLayoutVars>
      </dgm:prSet>
      <dgm:spPr/>
    </dgm:pt>
    <dgm:pt modelId="{C273D387-987E-4671-A776-D1D2201FF917}" type="pres">
      <dgm:prSet presAssocID="{6132DD91-C5CC-4833-B4D2-76CC1F7BFF9D}" presName="childText" presStyleLbl="revTx" presStyleIdx="0" presStyleCnt="4">
        <dgm:presLayoutVars>
          <dgm:bulletEnabled val="1"/>
        </dgm:presLayoutVars>
      </dgm:prSet>
      <dgm:spPr/>
    </dgm:pt>
    <dgm:pt modelId="{98DF4114-413B-4C49-8637-EAC99765E31A}" type="pres">
      <dgm:prSet presAssocID="{0E8D09D0-A993-4A3A-ACA2-A883ABF9B116}" presName="parentText" presStyleLbl="node1" presStyleIdx="1" presStyleCnt="4">
        <dgm:presLayoutVars>
          <dgm:chMax val="0"/>
          <dgm:bulletEnabled val="1"/>
        </dgm:presLayoutVars>
      </dgm:prSet>
      <dgm:spPr/>
    </dgm:pt>
    <dgm:pt modelId="{5342204A-A293-43FF-85C6-EEE4E6199331}" type="pres">
      <dgm:prSet presAssocID="{0E8D09D0-A993-4A3A-ACA2-A883ABF9B116}" presName="childText" presStyleLbl="revTx" presStyleIdx="1" presStyleCnt="4">
        <dgm:presLayoutVars>
          <dgm:bulletEnabled val="1"/>
        </dgm:presLayoutVars>
      </dgm:prSet>
      <dgm:spPr/>
    </dgm:pt>
    <dgm:pt modelId="{A6173773-79EE-4668-B86F-F2EEF3A1A5BF}" type="pres">
      <dgm:prSet presAssocID="{72885A09-7357-4314-ABDB-29F4B6C64419}" presName="parentText" presStyleLbl="node1" presStyleIdx="2" presStyleCnt="4">
        <dgm:presLayoutVars>
          <dgm:chMax val="0"/>
          <dgm:bulletEnabled val="1"/>
        </dgm:presLayoutVars>
      </dgm:prSet>
      <dgm:spPr/>
    </dgm:pt>
    <dgm:pt modelId="{A325FE53-3A78-4EFE-9797-B9166C168DF8}" type="pres">
      <dgm:prSet presAssocID="{72885A09-7357-4314-ABDB-29F4B6C64419}" presName="childText" presStyleLbl="revTx" presStyleIdx="2" presStyleCnt="4">
        <dgm:presLayoutVars>
          <dgm:bulletEnabled val="1"/>
        </dgm:presLayoutVars>
      </dgm:prSet>
      <dgm:spPr/>
    </dgm:pt>
    <dgm:pt modelId="{090FF6F7-20CE-4398-98FA-A96AA757666A}" type="pres">
      <dgm:prSet presAssocID="{236F8C73-AD7B-45CD-81E2-8E517349B043}" presName="parentText" presStyleLbl="node1" presStyleIdx="3" presStyleCnt="4">
        <dgm:presLayoutVars>
          <dgm:chMax val="0"/>
          <dgm:bulletEnabled val="1"/>
        </dgm:presLayoutVars>
      </dgm:prSet>
      <dgm:spPr/>
    </dgm:pt>
    <dgm:pt modelId="{794B3B53-B2CA-4195-AEE3-1AFD2B5292D4}" type="pres">
      <dgm:prSet presAssocID="{236F8C73-AD7B-45CD-81E2-8E517349B043}" presName="childText" presStyleLbl="revTx" presStyleIdx="3" presStyleCnt="4">
        <dgm:presLayoutVars>
          <dgm:bulletEnabled val="1"/>
        </dgm:presLayoutVars>
      </dgm:prSet>
      <dgm:spPr/>
    </dgm:pt>
  </dgm:ptLst>
  <dgm:cxnLst>
    <dgm:cxn modelId="{C5AB7C02-3C8C-4F3B-A39E-5C7996C719D7}" type="presOf" srcId="{72885A09-7357-4314-ABDB-29F4B6C64419}" destId="{A6173773-79EE-4668-B86F-F2EEF3A1A5BF}" srcOrd="0" destOrd="0" presId="urn:microsoft.com/office/officeart/2005/8/layout/vList2"/>
    <dgm:cxn modelId="{16053605-EE78-4713-B713-C73310FB3922}" srcId="{6132DD91-C5CC-4833-B4D2-76CC1F7BFF9D}" destId="{5213DF99-1837-458C-8392-E02DDE047A51}" srcOrd="1" destOrd="0" parTransId="{C4025428-AC63-4C91-8B6B-28CE22440051}" sibTransId="{1304FB0B-77C3-4BA2-9C5B-B5D3B0FFE75D}"/>
    <dgm:cxn modelId="{CF6F370D-451C-4E0B-B3DE-802F12727ABA}" type="presOf" srcId="{20005FE4-D951-45F3-8928-5AD8B96DF216}" destId="{A325FE53-3A78-4EFE-9797-B9166C168DF8}" srcOrd="0" destOrd="0" presId="urn:microsoft.com/office/officeart/2005/8/layout/vList2"/>
    <dgm:cxn modelId="{9904B20E-C219-4C6C-B809-2441CC39AB27}" type="presOf" srcId="{5213DF99-1837-458C-8392-E02DDE047A51}" destId="{C273D387-987E-4671-A776-D1D2201FF917}" srcOrd="0" destOrd="1" presId="urn:microsoft.com/office/officeart/2005/8/layout/vList2"/>
    <dgm:cxn modelId="{7A5D071B-82CF-4287-94DA-921D0FC88291}" srcId="{46E6B910-12A0-4FA9-A842-9626ED36D75F}" destId="{6132DD91-C5CC-4833-B4D2-76CC1F7BFF9D}" srcOrd="0" destOrd="0" parTransId="{48C8E8E6-1777-4188-AC73-F16570207B7C}" sibTransId="{2D7264D8-441F-4638-84B0-1F1E0C8644F7}"/>
    <dgm:cxn modelId="{2C54BF1C-F790-424F-BA08-909BEE56936D}" type="presOf" srcId="{709C0F51-6F87-4BDD-B2B3-D83201CFF8F5}" destId="{5342204A-A293-43FF-85C6-EEE4E6199331}" srcOrd="0" destOrd="0" presId="urn:microsoft.com/office/officeart/2005/8/layout/vList2"/>
    <dgm:cxn modelId="{9A065C1E-4A82-4ADD-8551-159D03B35AD2}" type="presOf" srcId="{0E8D09D0-A993-4A3A-ACA2-A883ABF9B116}" destId="{98DF4114-413B-4C49-8637-EAC99765E31A}" srcOrd="0" destOrd="0" presId="urn:microsoft.com/office/officeart/2005/8/layout/vList2"/>
    <dgm:cxn modelId="{613F3529-EBE0-4210-801A-04F879962E5B}" srcId="{46E6B910-12A0-4FA9-A842-9626ED36D75F}" destId="{72885A09-7357-4314-ABDB-29F4B6C64419}" srcOrd="2" destOrd="0" parTransId="{855ABB6D-713B-4159-8B4B-4A5889C8AAB5}" sibTransId="{E76DAA68-99E2-464F-A993-812554B01A56}"/>
    <dgm:cxn modelId="{65D0BE2E-6EC7-40F3-AD90-3A48E1BBC5ED}" srcId="{6132DD91-C5CC-4833-B4D2-76CC1F7BFF9D}" destId="{A20B1A6B-CEF9-49E4-9042-4B93F1835D77}" srcOrd="0" destOrd="0" parTransId="{B5707660-F326-48EE-B79C-AB6C44970257}" sibTransId="{E1546F75-20A0-4616-A1BB-E5AC27EF971D}"/>
    <dgm:cxn modelId="{05713F3A-AF1E-4A38-A0E1-17D3963CE782}" srcId="{72885A09-7357-4314-ABDB-29F4B6C64419}" destId="{20005FE4-D951-45F3-8928-5AD8B96DF216}" srcOrd="0" destOrd="0" parTransId="{87CBBCA5-D722-4F19-B3BA-B7CFE452FD09}" sibTransId="{E2991B3E-415E-4C90-9BE0-13EFD1DE27CB}"/>
    <dgm:cxn modelId="{F740BE3E-EFF2-45C7-96B2-AEDCEB2847EC}" srcId="{46E6B910-12A0-4FA9-A842-9626ED36D75F}" destId="{0E8D09D0-A993-4A3A-ACA2-A883ABF9B116}" srcOrd="1" destOrd="0" parTransId="{6C31D70A-3F91-4E38-95B2-D6FCC3893D20}" sibTransId="{B7C4DC7F-0390-4F63-87B1-F5C6D4B5FEC4}"/>
    <dgm:cxn modelId="{32442D5D-5629-46C8-A4F3-30397CF41803}" type="presOf" srcId="{46E6B910-12A0-4FA9-A842-9626ED36D75F}" destId="{D667061E-B445-4F74-A26D-05C0E809A204}" srcOrd="0" destOrd="0" presId="urn:microsoft.com/office/officeart/2005/8/layout/vList2"/>
    <dgm:cxn modelId="{2F01705D-BB3C-4C3E-84EC-46EA51072D11}" srcId="{0E8D09D0-A993-4A3A-ACA2-A883ABF9B116}" destId="{16F8BDED-9894-4C22-8DB2-35E01F73B1C2}" srcOrd="1" destOrd="0" parTransId="{57015670-D9A0-40D4-9C10-9BD4566DF9D1}" sibTransId="{5C4A88E8-19F1-4491-A14C-0D25CC812E0D}"/>
    <dgm:cxn modelId="{D481B55F-41A1-48AC-8C93-78B8BCF033DD}" type="presOf" srcId="{16F8BDED-9894-4C22-8DB2-35E01F73B1C2}" destId="{5342204A-A293-43FF-85C6-EEE4E6199331}" srcOrd="0" destOrd="1" presId="urn:microsoft.com/office/officeart/2005/8/layout/vList2"/>
    <dgm:cxn modelId="{802C6660-1777-4EC0-8DEE-E5C082F6F77C}" type="presOf" srcId="{A20B1A6B-CEF9-49E4-9042-4B93F1835D77}" destId="{C273D387-987E-4671-A776-D1D2201FF917}" srcOrd="0" destOrd="0" presId="urn:microsoft.com/office/officeart/2005/8/layout/vList2"/>
    <dgm:cxn modelId="{A3D57742-A9E2-4764-80C4-65BDCF8B1774}" type="presOf" srcId="{9D9BA84B-5523-4006-A4B3-BAE4DE2649BC}" destId="{C273D387-987E-4671-A776-D1D2201FF917}" srcOrd="0" destOrd="2" presId="urn:microsoft.com/office/officeart/2005/8/layout/vList2"/>
    <dgm:cxn modelId="{7CC2CB50-0670-4DFB-A01C-68D3E85EE14C}" srcId="{6132DD91-C5CC-4833-B4D2-76CC1F7BFF9D}" destId="{9D9BA84B-5523-4006-A4B3-BAE4DE2649BC}" srcOrd="2" destOrd="0" parTransId="{F987F6A0-A957-4907-A257-8992DF7B22F6}" sibTransId="{2C419826-B7AB-4472-A8DA-BF82B5DF68E5}"/>
    <dgm:cxn modelId="{66538778-0DFD-442D-9B67-4897380C3454}" srcId="{236F8C73-AD7B-45CD-81E2-8E517349B043}" destId="{8813C5C8-D9BD-49ED-A0D7-9A1810857D38}" srcOrd="0" destOrd="0" parTransId="{E033161E-F268-49D3-9805-BAA9E4281CD6}" sibTransId="{5F501918-BE93-416F-B2F9-9094EB6D6EF0}"/>
    <dgm:cxn modelId="{7A6C2585-C64F-47BF-BEC6-412202F1747A}" type="presOf" srcId="{6132DD91-C5CC-4833-B4D2-76CC1F7BFF9D}" destId="{E7783CD8-9A6E-4FF4-A1B7-10693DA5F194}" srcOrd="0" destOrd="0" presId="urn:microsoft.com/office/officeart/2005/8/layout/vList2"/>
    <dgm:cxn modelId="{0B497E9C-D7B1-4D9C-B4C8-BAC6C2F27E13}" type="presOf" srcId="{236F8C73-AD7B-45CD-81E2-8E517349B043}" destId="{090FF6F7-20CE-4398-98FA-A96AA757666A}" srcOrd="0" destOrd="0" presId="urn:microsoft.com/office/officeart/2005/8/layout/vList2"/>
    <dgm:cxn modelId="{87D577BF-E274-40F6-A5EE-DEAF3D2385A5}" srcId="{46E6B910-12A0-4FA9-A842-9626ED36D75F}" destId="{236F8C73-AD7B-45CD-81E2-8E517349B043}" srcOrd="3" destOrd="0" parTransId="{47F846D6-3F54-475B-B17C-D89C43CE6AE7}" sibTransId="{80A57FF1-DA99-4B46-9B3E-6E7423D659C3}"/>
    <dgm:cxn modelId="{9D29C3CD-AE02-4A29-8E59-8FC8AB641BDB}" type="presOf" srcId="{8813C5C8-D9BD-49ED-A0D7-9A1810857D38}" destId="{794B3B53-B2CA-4195-AEE3-1AFD2B5292D4}" srcOrd="0" destOrd="0" presId="urn:microsoft.com/office/officeart/2005/8/layout/vList2"/>
    <dgm:cxn modelId="{3ECD77D3-C4C2-4362-B065-9CED90D3B0F9}" srcId="{0E8D09D0-A993-4A3A-ACA2-A883ABF9B116}" destId="{709C0F51-6F87-4BDD-B2B3-D83201CFF8F5}" srcOrd="0" destOrd="0" parTransId="{E7093A0A-D9D3-48E5-82F2-F5C5660FEE33}" sibTransId="{2148E42E-9343-4F63-B8AD-DAC0332EE4DD}"/>
    <dgm:cxn modelId="{3E4A6B48-205B-4887-8C2D-C1D9464B7F99}" type="presParOf" srcId="{D667061E-B445-4F74-A26D-05C0E809A204}" destId="{E7783CD8-9A6E-4FF4-A1B7-10693DA5F194}" srcOrd="0" destOrd="0" presId="urn:microsoft.com/office/officeart/2005/8/layout/vList2"/>
    <dgm:cxn modelId="{0C6EC82B-8224-4663-BF05-34268BF63CE2}" type="presParOf" srcId="{D667061E-B445-4F74-A26D-05C0E809A204}" destId="{C273D387-987E-4671-A776-D1D2201FF917}" srcOrd="1" destOrd="0" presId="urn:microsoft.com/office/officeart/2005/8/layout/vList2"/>
    <dgm:cxn modelId="{9B849469-CC73-4A29-91AB-E69BF260806C}" type="presParOf" srcId="{D667061E-B445-4F74-A26D-05C0E809A204}" destId="{98DF4114-413B-4C49-8637-EAC99765E31A}" srcOrd="2" destOrd="0" presId="urn:microsoft.com/office/officeart/2005/8/layout/vList2"/>
    <dgm:cxn modelId="{9AB7EB62-4E0F-41C4-83AF-B71F342909F7}" type="presParOf" srcId="{D667061E-B445-4F74-A26D-05C0E809A204}" destId="{5342204A-A293-43FF-85C6-EEE4E6199331}" srcOrd="3" destOrd="0" presId="urn:microsoft.com/office/officeart/2005/8/layout/vList2"/>
    <dgm:cxn modelId="{FF97E84B-0B31-416D-9F6A-E191F059D7FA}" type="presParOf" srcId="{D667061E-B445-4F74-A26D-05C0E809A204}" destId="{A6173773-79EE-4668-B86F-F2EEF3A1A5BF}" srcOrd="4" destOrd="0" presId="urn:microsoft.com/office/officeart/2005/8/layout/vList2"/>
    <dgm:cxn modelId="{C069EFB1-CB8B-4880-8EBE-FDC52B19A472}" type="presParOf" srcId="{D667061E-B445-4F74-A26D-05C0E809A204}" destId="{A325FE53-3A78-4EFE-9797-B9166C168DF8}" srcOrd="5" destOrd="0" presId="urn:microsoft.com/office/officeart/2005/8/layout/vList2"/>
    <dgm:cxn modelId="{97E9E4A8-7A9C-42CC-8B27-A61E3A1622F2}" type="presParOf" srcId="{D667061E-B445-4F74-A26D-05C0E809A204}" destId="{090FF6F7-20CE-4398-98FA-A96AA757666A}" srcOrd="6" destOrd="0" presId="urn:microsoft.com/office/officeart/2005/8/layout/vList2"/>
    <dgm:cxn modelId="{35EBCC30-3B07-4CED-9858-253D5C62B7BA}" type="presParOf" srcId="{D667061E-B445-4F74-A26D-05C0E809A204}" destId="{794B3B53-B2CA-4195-AEE3-1AFD2B5292D4}"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1FDCD-B546-47E7-A49C-21A95C1787C8}">
      <dsp:nvSpPr>
        <dsp:cNvPr id="0" name=""/>
        <dsp:cNvSpPr/>
      </dsp:nvSpPr>
      <dsp:spPr>
        <a:xfrm>
          <a:off x="0" y="0"/>
          <a:ext cx="6451916" cy="934663"/>
        </a:xfrm>
        <a:prstGeom prst="roundRect">
          <a:avLst>
            <a:gd name="adj" fmla="val 10000"/>
          </a:avLst>
        </a:prstGeom>
        <a:solidFill>
          <a:srgbClr val="AAE2CA">
            <a:shade val="50000"/>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altLang="zh-CN" sz="2300" kern="1200" dirty="0">
              <a:solidFill>
                <a:srgbClr val="000000"/>
              </a:solidFill>
              <a:latin typeface="Times New Roman"/>
              <a:ea typeface="宋体"/>
              <a:cs typeface="+mn-cs"/>
            </a:rPr>
            <a:t>(1)</a:t>
          </a:r>
          <a:r>
            <a:rPr lang="zh-CN" altLang="en-US" sz="2300" kern="1200" dirty="0">
              <a:solidFill>
                <a:srgbClr val="000000"/>
              </a:solidFill>
              <a:latin typeface="Times New Roman"/>
              <a:ea typeface="宋体"/>
              <a:cs typeface="+mn-cs"/>
            </a:rPr>
            <a:t>申请空白</a:t>
          </a:r>
          <a:r>
            <a:rPr lang="en-US" altLang="zh-CN" sz="2300" kern="1200" dirty="0">
              <a:solidFill>
                <a:srgbClr val="000000"/>
              </a:solidFill>
              <a:latin typeface="Times New Roman"/>
              <a:ea typeface="宋体"/>
              <a:cs typeface="+mn-cs"/>
            </a:rPr>
            <a:t>PCB</a:t>
          </a:r>
          <a:r>
            <a:rPr lang="zh-CN" altLang="en-US" sz="2300" kern="1200" dirty="0">
              <a:solidFill>
                <a:srgbClr val="000000"/>
              </a:solidFill>
              <a:latin typeface="Times New Roman"/>
              <a:ea typeface="宋体"/>
              <a:cs typeface="+mn-cs"/>
            </a:rPr>
            <a:t>：申请标识符和空白</a:t>
          </a:r>
          <a:r>
            <a:rPr lang="en-US" altLang="zh-CN" sz="2300" kern="1200" dirty="0">
              <a:solidFill>
                <a:srgbClr val="000000"/>
              </a:solidFill>
              <a:latin typeface="Times New Roman"/>
              <a:ea typeface="宋体"/>
              <a:cs typeface="+mn-cs"/>
            </a:rPr>
            <a:t>PCB</a:t>
          </a:r>
          <a:r>
            <a:rPr lang="zh-CN" altLang="en-US" sz="2300" kern="1200" dirty="0">
              <a:solidFill>
                <a:srgbClr val="000000"/>
              </a:solidFill>
              <a:latin typeface="Times New Roman"/>
              <a:ea typeface="宋体"/>
              <a:cs typeface="+mn-cs"/>
            </a:rPr>
            <a:t>结构 </a:t>
          </a:r>
        </a:p>
      </dsp:txBody>
      <dsp:txXfrm>
        <a:off x="27375" y="27375"/>
        <a:ext cx="5364362" cy="879913"/>
      </dsp:txXfrm>
    </dsp:sp>
    <dsp:sp modelId="{EA22582B-C007-459C-924D-58F3804B087F}">
      <dsp:nvSpPr>
        <dsp:cNvPr id="0" name=""/>
        <dsp:cNvSpPr/>
      </dsp:nvSpPr>
      <dsp:spPr>
        <a:xfrm>
          <a:off x="540347" y="1104602"/>
          <a:ext cx="6451916" cy="934663"/>
        </a:xfrm>
        <a:prstGeom prst="roundRect">
          <a:avLst>
            <a:gd name="adj" fmla="val 10000"/>
          </a:avLst>
        </a:prstGeom>
        <a:solidFill>
          <a:srgbClr val="AAE2CA">
            <a:shade val="50000"/>
            <a:hueOff val="-48054"/>
            <a:satOff val="13302"/>
            <a:lumOff val="16059"/>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altLang="zh-CN" sz="2300" kern="1200">
              <a:solidFill>
                <a:srgbClr val="000000"/>
              </a:solidFill>
              <a:latin typeface="Times New Roman"/>
              <a:ea typeface="宋体"/>
              <a:cs typeface="+mn-cs"/>
            </a:rPr>
            <a:t>(2) </a:t>
          </a:r>
          <a:r>
            <a:rPr lang="zh-CN" altLang="en-US" sz="2300" kern="1200">
              <a:solidFill>
                <a:srgbClr val="000000"/>
              </a:solidFill>
              <a:latin typeface="Times New Roman"/>
              <a:ea typeface="宋体"/>
              <a:cs typeface="+mn-cs"/>
            </a:rPr>
            <a:t>为新进程分配资源。 </a:t>
          </a:r>
          <a:endParaRPr lang="zh-CN" altLang="en-US" sz="2300" kern="1200" dirty="0">
            <a:solidFill>
              <a:srgbClr val="000000"/>
            </a:solidFill>
            <a:latin typeface="Times New Roman"/>
            <a:ea typeface="宋体"/>
            <a:cs typeface="+mn-cs"/>
          </a:endParaRPr>
        </a:p>
      </dsp:txBody>
      <dsp:txXfrm>
        <a:off x="567722" y="1131977"/>
        <a:ext cx="5249286" cy="879913"/>
      </dsp:txXfrm>
    </dsp:sp>
    <dsp:sp modelId="{8B79B58B-AD43-48F6-9244-D23023DE3919}">
      <dsp:nvSpPr>
        <dsp:cNvPr id="0" name=""/>
        <dsp:cNvSpPr/>
      </dsp:nvSpPr>
      <dsp:spPr>
        <a:xfrm>
          <a:off x="1072631" y="2209205"/>
          <a:ext cx="6451916" cy="934663"/>
        </a:xfrm>
        <a:prstGeom prst="roundRect">
          <a:avLst>
            <a:gd name="adj" fmla="val 10000"/>
          </a:avLst>
        </a:prstGeom>
        <a:solidFill>
          <a:srgbClr val="AAE2CA">
            <a:shade val="50000"/>
            <a:hueOff val="-96107"/>
            <a:satOff val="26604"/>
            <a:lumOff val="32119"/>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altLang="zh-CN" sz="2300" kern="1200" dirty="0">
              <a:solidFill>
                <a:srgbClr val="000000"/>
              </a:solidFill>
              <a:latin typeface="Times New Roman"/>
              <a:ea typeface="宋体"/>
              <a:cs typeface="+mn-cs"/>
            </a:rPr>
            <a:t>(3) </a:t>
          </a:r>
          <a:r>
            <a:rPr lang="zh-CN" altLang="en-US" sz="2300" kern="1200" dirty="0">
              <a:solidFill>
                <a:srgbClr val="000000"/>
              </a:solidFill>
              <a:latin typeface="Times New Roman"/>
              <a:ea typeface="宋体"/>
              <a:cs typeface="+mn-cs"/>
            </a:rPr>
            <a:t>初始化进程控制</a:t>
          </a:r>
          <a:r>
            <a:rPr lang="zh-CN" altLang="en-US" sz="2300" kern="1200">
              <a:solidFill>
                <a:srgbClr val="000000"/>
              </a:solidFill>
              <a:latin typeface="Times New Roman"/>
              <a:ea typeface="宋体"/>
              <a:cs typeface="+mn-cs"/>
            </a:rPr>
            <a:t>块。包括：标识信息、 处理机状态信息、处理机控制信息</a:t>
          </a:r>
          <a:endParaRPr lang="zh-CN" altLang="en-US" sz="2300" kern="1200" dirty="0">
            <a:solidFill>
              <a:srgbClr val="000000"/>
            </a:solidFill>
            <a:latin typeface="Times New Roman"/>
            <a:ea typeface="宋体"/>
            <a:cs typeface="+mn-cs"/>
          </a:endParaRPr>
        </a:p>
      </dsp:txBody>
      <dsp:txXfrm>
        <a:off x="1100006" y="2236580"/>
        <a:ext cx="5257351" cy="879913"/>
      </dsp:txXfrm>
    </dsp:sp>
    <dsp:sp modelId="{FDDC3BF7-A0F2-40A7-8DFF-539C71C4999D}">
      <dsp:nvSpPr>
        <dsp:cNvPr id="0" name=""/>
        <dsp:cNvSpPr/>
      </dsp:nvSpPr>
      <dsp:spPr>
        <a:xfrm>
          <a:off x="1612978" y="3313808"/>
          <a:ext cx="6451916" cy="934663"/>
        </a:xfrm>
        <a:prstGeom prst="roundRect">
          <a:avLst>
            <a:gd name="adj" fmla="val 10000"/>
          </a:avLst>
        </a:prstGeom>
        <a:solidFill>
          <a:srgbClr val="AAE2CA">
            <a:shade val="50000"/>
            <a:hueOff val="-48054"/>
            <a:satOff val="13302"/>
            <a:lumOff val="16059"/>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altLang="zh-CN" sz="2300" kern="1200" dirty="0">
              <a:solidFill>
                <a:srgbClr val="000000"/>
              </a:solidFill>
              <a:latin typeface="Times New Roman"/>
              <a:ea typeface="宋体"/>
              <a:cs typeface="+mn-cs"/>
            </a:rPr>
            <a:t>(4) </a:t>
          </a:r>
          <a:r>
            <a:rPr lang="zh-CN" altLang="en-US" sz="2300" kern="1200" dirty="0">
              <a:solidFill>
                <a:srgbClr val="000000"/>
              </a:solidFill>
              <a:latin typeface="Times New Roman"/>
              <a:ea typeface="宋体"/>
              <a:cs typeface="+mn-cs"/>
            </a:rPr>
            <a:t>如果进程就绪队列能够接纳新进程， 便将新进程插入就绪队列。 </a:t>
          </a:r>
          <a:r>
            <a:rPr lang="zh-CN" altLang="en-US" sz="2300" kern="1200" dirty="0">
              <a:solidFill>
                <a:srgbClr val="3333CC"/>
              </a:solidFill>
              <a:latin typeface="Times New Roman"/>
              <a:ea typeface="宋体"/>
              <a:cs typeface="+mn-cs"/>
            </a:rPr>
            <a:t>启动调度</a:t>
          </a:r>
          <a:r>
            <a:rPr lang="zh-CN" altLang="en-US" sz="2300" kern="1200" dirty="0">
              <a:solidFill>
                <a:srgbClr val="FFFFFF"/>
              </a:solidFill>
              <a:latin typeface="Times New Roman"/>
              <a:ea typeface="宋体"/>
              <a:cs typeface="+mn-cs"/>
            </a:rPr>
            <a:t>。</a:t>
          </a:r>
          <a:endParaRPr lang="zh-CN" altLang="en-US" sz="2300" kern="1200" dirty="0">
            <a:solidFill>
              <a:srgbClr val="000000"/>
            </a:solidFill>
            <a:latin typeface="Times New Roman"/>
            <a:ea typeface="宋体"/>
            <a:cs typeface="+mn-cs"/>
          </a:endParaRPr>
        </a:p>
      </dsp:txBody>
      <dsp:txXfrm>
        <a:off x="1640353" y="3341183"/>
        <a:ext cx="5249286" cy="879913"/>
      </dsp:txXfrm>
    </dsp:sp>
    <dsp:sp modelId="{91FDA3AA-9F20-4D48-B590-597724F49DFA}">
      <dsp:nvSpPr>
        <dsp:cNvPr id="0" name=""/>
        <dsp:cNvSpPr/>
      </dsp:nvSpPr>
      <dsp:spPr>
        <a:xfrm>
          <a:off x="5844384" y="715867"/>
          <a:ext cx="607531" cy="607531"/>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zh-CN" altLang="en-US" sz="2900" kern="1200">
            <a:solidFill>
              <a:srgbClr val="000000"/>
            </a:solidFill>
            <a:latin typeface="Times New Roman"/>
            <a:ea typeface="宋体"/>
            <a:cs typeface="+mn-cs"/>
          </a:endParaRPr>
        </a:p>
      </dsp:txBody>
      <dsp:txXfrm>
        <a:off x="5981078" y="715867"/>
        <a:ext cx="334143" cy="457167"/>
      </dsp:txXfrm>
    </dsp:sp>
    <dsp:sp modelId="{F57D107D-4EF5-498F-9C7F-4F46C9F8C470}">
      <dsp:nvSpPr>
        <dsp:cNvPr id="0" name=""/>
        <dsp:cNvSpPr/>
      </dsp:nvSpPr>
      <dsp:spPr>
        <a:xfrm>
          <a:off x="6384732" y="1820470"/>
          <a:ext cx="607531" cy="607531"/>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zh-CN" altLang="en-US" sz="2900" kern="1200">
            <a:solidFill>
              <a:srgbClr val="000000"/>
            </a:solidFill>
            <a:latin typeface="Times New Roman"/>
            <a:ea typeface="宋体"/>
            <a:cs typeface="+mn-cs"/>
          </a:endParaRPr>
        </a:p>
      </dsp:txBody>
      <dsp:txXfrm>
        <a:off x="6521426" y="1820470"/>
        <a:ext cx="334143" cy="457167"/>
      </dsp:txXfrm>
    </dsp:sp>
    <dsp:sp modelId="{509DCAE3-23C8-4A3B-8BEE-28A2B5F15992}">
      <dsp:nvSpPr>
        <dsp:cNvPr id="0" name=""/>
        <dsp:cNvSpPr/>
      </dsp:nvSpPr>
      <dsp:spPr>
        <a:xfrm>
          <a:off x="6917015" y="2925072"/>
          <a:ext cx="607531" cy="607531"/>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zh-CN" altLang="en-US" sz="2900" kern="1200">
            <a:solidFill>
              <a:srgbClr val="000000"/>
            </a:solidFill>
            <a:latin typeface="Times New Roman"/>
            <a:ea typeface="宋体"/>
            <a:cs typeface="+mn-cs"/>
          </a:endParaRPr>
        </a:p>
      </dsp:txBody>
      <dsp:txXfrm>
        <a:off x="7053709" y="2925072"/>
        <a:ext cx="334143" cy="457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D4F94-4A04-4A81-ABBC-5CA2C1396CFB}">
      <dsp:nvSpPr>
        <dsp:cNvPr id="0" name=""/>
        <dsp:cNvSpPr/>
      </dsp:nvSpPr>
      <dsp:spPr>
        <a:xfrm>
          <a:off x="0" y="0"/>
          <a:ext cx="6100586" cy="862661"/>
        </a:xfrm>
        <a:prstGeom prst="roundRect">
          <a:avLst>
            <a:gd name="adj" fmla="val 10000"/>
          </a:avLst>
        </a:prstGeom>
        <a:solidFill>
          <a:srgbClr val="AAE2CA">
            <a:shade val="50000"/>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solidFill>
                <a:srgbClr val="000000"/>
              </a:solidFill>
              <a:latin typeface="Times New Roman"/>
              <a:ea typeface="宋体"/>
              <a:cs typeface="+mn-cs"/>
            </a:rPr>
            <a:t>（</a:t>
          </a:r>
          <a:r>
            <a:rPr lang="en-US" altLang="zh-CN" sz="2100" kern="1200">
              <a:solidFill>
                <a:srgbClr val="000000"/>
              </a:solidFill>
              <a:latin typeface="Times New Roman"/>
              <a:ea typeface="宋体"/>
              <a:cs typeface="+mn-cs"/>
            </a:rPr>
            <a:t>1</a:t>
          </a:r>
          <a:r>
            <a:rPr lang="zh-CN" altLang="en-US" sz="2100" kern="1200">
              <a:solidFill>
                <a:srgbClr val="000000"/>
              </a:solidFill>
              <a:latin typeface="Times New Roman"/>
              <a:ea typeface="宋体"/>
              <a:cs typeface="+mn-cs"/>
            </a:rPr>
            <a:t>）根据被终止进程的</a:t>
          </a:r>
          <a:r>
            <a:rPr lang="en-US" altLang="zh-CN" sz="2100" kern="1200">
              <a:solidFill>
                <a:srgbClr val="000000"/>
              </a:solidFill>
              <a:latin typeface="Times New Roman"/>
              <a:ea typeface="宋体"/>
              <a:cs typeface="+mn-cs"/>
            </a:rPr>
            <a:t>PID</a:t>
          </a:r>
          <a:r>
            <a:rPr lang="zh-CN" altLang="en-US" sz="2100" kern="1200">
              <a:solidFill>
                <a:srgbClr val="000000"/>
              </a:solidFill>
              <a:latin typeface="Times New Roman"/>
              <a:ea typeface="宋体"/>
              <a:cs typeface="+mn-cs"/>
            </a:rPr>
            <a:t>找到它的</a:t>
          </a:r>
          <a:r>
            <a:rPr lang="en-US" altLang="zh-CN" sz="2100" kern="1200">
              <a:solidFill>
                <a:srgbClr val="000000"/>
              </a:solidFill>
              <a:latin typeface="Times New Roman"/>
              <a:ea typeface="宋体"/>
              <a:cs typeface="+mn-cs"/>
            </a:rPr>
            <a:t>PCB</a:t>
          </a:r>
          <a:r>
            <a:rPr lang="zh-CN" altLang="en-US" sz="2100" kern="1200">
              <a:solidFill>
                <a:srgbClr val="000000"/>
              </a:solidFill>
              <a:latin typeface="Times New Roman"/>
              <a:ea typeface="宋体"/>
              <a:cs typeface="+mn-cs"/>
            </a:rPr>
            <a:t>，从中读出该进程的状态。</a:t>
          </a:r>
          <a:endParaRPr lang="zh-CN" altLang="en-US" sz="2100" b="1" kern="1200" dirty="0">
            <a:solidFill>
              <a:srgbClr val="000000"/>
            </a:solidFill>
            <a:latin typeface="Times New Roman"/>
            <a:ea typeface="宋体"/>
            <a:cs typeface="+mn-cs"/>
          </a:endParaRPr>
        </a:p>
      </dsp:txBody>
      <dsp:txXfrm>
        <a:off x="25266" y="25266"/>
        <a:ext cx="5068776" cy="812129"/>
      </dsp:txXfrm>
    </dsp:sp>
    <dsp:sp modelId="{7917D900-5299-486E-B8E6-51ABBAEC9F33}">
      <dsp:nvSpPr>
        <dsp:cNvPr id="0" name=""/>
        <dsp:cNvSpPr/>
      </dsp:nvSpPr>
      <dsp:spPr>
        <a:xfrm>
          <a:off x="455563" y="982476"/>
          <a:ext cx="6100586" cy="862661"/>
        </a:xfrm>
        <a:prstGeom prst="roundRect">
          <a:avLst>
            <a:gd name="adj" fmla="val 10000"/>
          </a:avLst>
        </a:prstGeom>
        <a:solidFill>
          <a:srgbClr val="AAE2CA">
            <a:shade val="50000"/>
            <a:hueOff val="-38443"/>
            <a:satOff val="10642"/>
            <a:lumOff val="12848"/>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solidFill>
                <a:srgbClr val="000000"/>
              </a:solidFill>
              <a:latin typeface="Times New Roman"/>
              <a:ea typeface="宋体"/>
              <a:cs typeface="+mn-cs"/>
            </a:rPr>
            <a:t>（</a:t>
          </a:r>
          <a:r>
            <a:rPr lang="en-US" altLang="zh-CN" sz="2100" kern="1200">
              <a:solidFill>
                <a:srgbClr val="000000"/>
              </a:solidFill>
              <a:latin typeface="Times New Roman"/>
              <a:ea typeface="宋体"/>
              <a:cs typeface="+mn-cs"/>
            </a:rPr>
            <a:t>2</a:t>
          </a:r>
          <a:r>
            <a:rPr lang="zh-CN" altLang="en-US" sz="2100" kern="1200">
              <a:solidFill>
                <a:srgbClr val="000000"/>
              </a:solidFill>
              <a:latin typeface="Times New Roman"/>
              <a:ea typeface="宋体"/>
              <a:cs typeface="+mn-cs"/>
            </a:rPr>
            <a:t>）若被终止进程正处于执行状态，应立即终止该进程的执行，重新进行调度。</a:t>
          </a:r>
          <a:endParaRPr lang="zh-CN" altLang="en-US" sz="2100" kern="1200" dirty="0">
            <a:solidFill>
              <a:srgbClr val="000000"/>
            </a:solidFill>
            <a:latin typeface="Times New Roman"/>
            <a:ea typeface="宋体"/>
            <a:cs typeface="+mn-cs"/>
          </a:endParaRPr>
        </a:p>
      </dsp:txBody>
      <dsp:txXfrm>
        <a:off x="480829" y="1007742"/>
        <a:ext cx="5033761" cy="812129"/>
      </dsp:txXfrm>
    </dsp:sp>
    <dsp:sp modelId="{D4D8CB3B-2BC8-4321-9A20-15AB77AF80BA}">
      <dsp:nvSpPr>
        <dsp:cNvPr id="0" name=""/>
        <dsp:cNvSpPr/>
      </dsp:nvSpPr>
      <dsp:spPr>
        <a:xfrm>
          <a:off x="911126" y="1964952"/>
          <a:ext cx="6100586" cy="862661"/>
        </a:xfrm>
        <a:prstGeom prst="roundRect">
          <a:avLst>
            <a:gd name="adj" fmla="val 10000"/>
          </a:avLst>
        </a:prstGeom>
        <a:solidFill>
          <a:srgbClr val="AAE2CA">
            <a:shade val="50000"/>
            <a:hueOff val="-76886"/>
            <a:satOff val="21283"/>
            <a:lumOff val="25695"/>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solidFill>
                <a:srgbClr val="000000"/>
              </a:solidFill>
              <a:latin typeface="Times New Roman"/>
              <a:ea typeface="宋体"/>
              <a:cs typeface="+mn-cs"/>
            </a:rPr>
            <a:t>（</a:t>
          </a:r>
          <a:r>
            <a:rPr lang="en-US" altLang="zh-CN" sz="2100" kern="1200">
              <a:solidFill>
                <a:srgbClr val="000000"/>
              </a:solidFill>
              <a:latin typeface="Times New Roman"/>
              <a:ea typeface="宋体"/>
              <a:cs typeface="+mn-cs"/>
            </a:rPr>
            <a:t>3</a:t>
          </a:r>
          <a:r>
            <a:rPr lang="zh-CN" altLang="en-US" sz="2100" kern="1200">
              <a:solidFill>
                <a:srgbClr val="000000"/>
              </a:solidFill>
              <a:latin typeface="Times New Roman"/>
              <a:ea typeface="宋体"/>
              <a:cs typeface="+mn-cs"/>
            </a:rPr>
            <a:t>）若该进程还有子孙进程，立即将其所有子孙进程终止。</a:t>
          </a:r>
          <a:endParaRPr lang="zh-CN" altLang="en-US" sz="2100" kern="1200" dirty="0">
            <a:solidFill>
              <a:srgbClr val="000000"/>
            </a:solidFill>
            <a:latin typeface="Times New Roman"/>
            <a:ea typeface="宋体"/>
            <a:cs typeface="+mn-cs"/>
          </a:endParaRPr>
        </a:p>
      </dsp:txBody>
      <dsp:txXfrm>
        <a:off x="936392" y="1990218"/>
        <a:ext cx="5033761" cy="812129"/>
      </dsp:txXfrm>
    </dsp:sp>
    <dsp:sp modelId="{C71918DE-D306-4060-AF87-27B9BD984421}">
      <dsp:nvSpPr>
        <dsp:cNvPr id="0" name=""/>
        <dsp:cNvSpPr/>
      </dsp:nvSpPr>
      <dsp:spPr>
        <a:xfrm>
          <a:off x="1366689" y="2947428"/>
          <a:ext cx="6100586" cy="862661"/>
        </a:xfrm>
        <a:prstGeom prst="roundRect">
          <a:avLst>
            <a:gd name="adj" fmla="val 10000"/>
          </a:avLst>
        </a:prstGeom>
        <a:solidFill>
          <a:srgbClr val="AAE2CA">
            <a:shade val="50000"/>
            <a:hueOff val="-76886"/>
            <a:satOff val="21283"/>
            <a:lumOff val="25695"/>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solidFill>
                <a:srgbClr val="000000"/>
              </a:solidFill>
              <a:latin typeface="Times New Roman"/>
              <a:ea typeface="宋体"/>
              <a:cs typeface="+mn-cs"/>
            </a:rPr>
            <a:t>（</a:t>
          </a:r>
          <a:r>
            <a:rPr lang="en-US" altLang="zh-CN" sz="2100" kern="1200" dirty="0">
              <a:solidFill>
                <a:srgbClr val="000000"/>
              </a:solidFill>
              <a:latin typeface="Times New Roman"/>
              <a:ea typeface="宋体"/>
              <a:cs typeface="+mn-cs"/>
            </a:rPr>
            <a:t>4</a:t>
          </a:r>
          <a:r>
            <a:rPr lang="zh-CN" altLang="en-US" sz="2100" kern="1200" dirty="0">
              <a:solidFill>
                <a:srgbClr val="000000"/>
              </a:solidFill>
              <a:latin typeface="Times New Roman"/>
              <a:ea typeface="宋体"/>
              <a:cs typeface="+mn-cs"/>
            </a:rPr>
            <a:t>）将被终止进程所拥有的全部资源，归还给其父进程，或者归还给系统。</a:t>
          </a:r>
        </a:p>
      </dsp:txBody>
      <dsp:txXfrm>
        <a:off x="1391955" y="2972694"/>
        <a:ext cx="5033761" cy="812129"/>
      </dsp:txXfrm>
    </dsp:sp>
    <dsp:sp modelId="{6CFA77D4-5A08-47A0-913B-6D0128192685}">
      <dsp:nvSpPr>
        <dsp:cNvPr id="0" name=""/>
        <dsp:cNvSpPr/>
      </dsp:nvSpPr>
      <dsp:spPr>
        <a:xfrm>
          <a:off x="1822253" y="3929904"/>
          <a:ext cx="6100586" cy="862661"/>
        </a:xfrm>
        <a:prstGeom prst="roundRect">
          <a:avLst>
            <a:gd name="adj" fmla="val 10000"/>
          </a:avLst>
        </a:prstGeom>
        <a:solidFill>
          <a:srgbClr val="AAE2CA">
            <a:shade val="50000"/>
            <a:hueOff val="-38443"/>
            <a:satOff val="10642"/>
            <a:lumOff val="12848"/>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solidFill>
                <a:srgbClr val="000000"/>
              </a:solidFill>
              <a:latin typeface="Times New Roman"/>
              <a:ea typeface="宋体"/>
              <a:cs typeface="+mn-cs"/>
            </a:rPr>
            <a:t>（</a:t>
          </a:r>
          <a:r>
            <a:rPr lang="en-US" altLang="zh-CN" sz="2100" kern="1200" dirty="0">
              <a:solidFill>
                <a:srgbClr val="000000"/>
              </a:solidFill>
              <a:latin typeface="Times New Roman"/>
              <a:ea typeface="宋体"/>
              <a:cs typeface="+mn-cs"/>
            </a:rPr>
            <a:t>5</a:t>
          </a:r>
          <a:r>
            <a:rPr lang="zh-CN" altLang="en-US" sz="2100" kern="1200" dirty="0">
              <a:solidFill>
                <a:srgbClr val="000000"/>
              </a:solidFill>
              <a:latin typeface="Times New Roman"/>
              <a:ea typeface="宋体"/>
              <a:cs typeface="+mn-cs"/>
            </a:rPr>
            <a:t>）将被终止进程的</a:t>
          </a:r>
          <a:r>
            <a:rPr lang="en-US" altLang="zh-CN" sz="2100" kern="1200" dirty="0">
              <a:solidFill>
                <a:srgbClr val="000000"/>
              </a:solidFill>
              <a:latin typeface="Times New Roman"/>
              <a:ea typeface="宋体"/>
              <a:cs typeface="+mn-cs"/>
            </a:rPr>
            <a:t>PCB</a:t>
          </a:r>
          <a:r>
            <a:rPr lang="zh-CN" altLang="en-US" sz="2100" kern="1200" dirty="0">
              <a:solidFill>
                <a:srgbClr val="000000"/>
              </a:solidFill>
              <a:latin typeface="Times New Roman"/>
              <a:ea typeface="宋体"/>
              <a:cs typeface="+mn-cs"/>
            </a:rPr>
            <a:t>从所在队列中移出。 </a:t>
          </a:r>
        </a:p>
      </dsp:txBody>
      <dsp:txXfrm>
        <a:off x="1847519" y="3955170"/>
        <a:ext cx="5033761" cy="812129"/>
      </dsp:txXfrm>
    </dsp:sp>
    <dsp:sp modelId="{0301D922-6CF8-43DC-AE1E-CA188A2B337E}">
      <dsp:nvSpPr>
        <dsp:cNvPr id="0" name=""/>
        <dsp:cNvSpPr/>
      </dsp:nvSpPr>
      <dsp:spPr>
        <a:xfrm>
          <a:off x="5539856" y="630222"/>
          <a:ext cx="560730" cy="560730"/>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zh-CN" altLang="en-US" sz="2600" b="1" kern="1200">
            <a:solidFill>
              <a:srgbClr val="000000">
                <a:hueOff val="0"/>
                <a:satOff val="0"/>
                <a:lumOff val="0"/>
                <a:alphaOff val="0"/>
              </a:srgbClr>
            </a:solidFill>
            <a:latin typeface="Times New Roman"/>
            <a:ea typeface="宋体"/>
            <a:cs typeface="+mn-cs"/>
          </a:endParaRPr>
        </a:p>
      </dsp:txBody>
      <dsp:txXfrm>
        <a:off x="5666020" y="630222"/>
        <a:ext cx="308402" cy="421949"/>
      </dsp:txXfrm>
    </dsp:sp>
    <dsp:sp modelId="{C1AF7F5B-3CE9-4A2E-A4C8-A05921D34A79}">
      <dsp:nvSpPr>
        <dsp:cNvPr id="0" name=""/>
        <dsp:cNvSpPr/>
      </dsp:nvSpPr>
      <dsp:spPr>
        <a:xfrm>
          <a:off x="5995419" y="1612698"/>
          <a:ext cx="560730" cy="560730"/>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zh-CN" altLang="en-US" sz="2600" kern="1200">
            <a:solidFill>
              <a:srgbClr val="000000">
                <a:hueOff val="0"/>
                <a:satOff val="0"/>
                <a:lumOff val="0"/>
                <a:alphaOff val="0"/>
              </a:srgbClr>
            </a:solidFill>
            <a:latin typeface="Times New Roman"/>
            <a:ea typeface="宋体"/>
            <a:cs typeface="+mn-cs"/>
          </a:endParaRPr>
        </a:p>
      </dsp:txBody>
      <dsp:txXfrm>
        <a:off x="6121583" y="1612698"/>
        <a:ext cx="308402" cy="421949"/>
      </dsp:txXfrm>
    </dsp:sp>
    <dsp:sp modelId="{FD93F275-9A1E-442C-B72D-008A6FC6237F}">
      <dsp:nvSpPr>
        <dsp:cNvPr id="0" name=""/>
        <dsp:cNvSpPr/>
      </dsp:nvSpPr>
      <dsp:spPr>
        <a:xfrm>
          <a:off x="6450983" y="2580796"/>
          <a:ext cx="560730" cy="560730"/>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zh-CN" altLang="en-US" sz="2600" kern="1200">
            <a:solidFill>
              <a:srgbClr val="000000">
                <a:hueOff val="0"/>
                <a:satOff val="0"/>
                <a:lumOff val="0"/>
                <a:alphaOff val="0"/>
              </a:srgbClr>
            </a:solidFill>
            <a:latin typeface="Times New Roman"/>
            <a:ea typeface="宋体"/>
            <a:cs typeface="+mn-cs"/>
          </a:endParaRPr>
        </a:p>
      </dsp:txBody>
      <dsp:txXfrm>
        <a:off x="6577147" y="2580796"/>
        <a:ext cx="308402" cy="421949"/>
      </dsp:txXfrm>
    </dsp:sp>
    <dsp:sp modelId="{8F1FE7CA-804D-4B22-A339-F82B2B897DBC}">
      <dsp:nvSpPr>
        <dsp:cNvPr id="0" name=""/>
        <dsp:cNvSpPr/>
      </dsp:nvSpPr>
      <dsp:spPr>
        <a:xfrm>
          <a:off x="6906546" y="3572857"/>
          <a:ext cx="560730" cy="560730"/>
        </a:xfrm>
        <a:prstGeom prst="downArrow">
          <a:avLst>
            <a:gd name="adj1" fmla="val 55000"/>
            <a:gd name="adj2" fmla="val 45000"/>
          </a:avLst>
        </a:prstGeom>
        <a:solidFill>
          <a:srgbClr val="AAE2CA">
            <a:alpha val="90000"/>
            <a:tint val="55000"/>
            <a:hueOff val="0"/>
            <a:satOff val="0"/>
            <a:lumOff val="0"/>
            <a:alphaOff val="0"/>
          </a:srgbClr>
        </a:solidFill>
        <a:ln w="25400" cap="flat" cmpd="sng" algn="ctr">
          <a:solidFill>
            <a:srgbClr val="AAE2CA">
              <a:alpha val="90000"/>
              <a:tint val="55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zh-CN" altLang="en-US" sz="2600" kern="1200">
            <a:solidFill>
              <a:srgbClr val="000000">
                <a:hueOff val="0"/>
                <a:satOff val="0"/>
                <a:lumOff val="0"/>
                <a:alphaOff val="0"/>
              </a:srgbClr>
            </a:solidFill>
            <a:latin typeface="Times New Roman"/>
            <a:ea typeface="宋体"/>
            <a:cs typeface="+mn-cs"/>
          </a:endParaRPr>
        </a:p>
      </dsp:txBody>
      <dsp:txXfrm>
        <a:off x="7032710" y="3572857"/>
        <a:ext cx="308402" cy="4219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439EE-0C94-435C-A196-B55447080F24}">
      <dsp:nvSpPr>
        <dsp:cNvPr id="0" name=""/>
        <dsp:cNvSpPr/>
      </dsp:nvSpPr>
      <dsp:spPr>
        <a:xfrm>
          <a:off x="783360" y="2155"/>
          <a:ext cx="5843117" cy="11025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① </a:t>
          </a:r>
          <a:r>
            <a:rPr lang="zh-CN" altLang="en-US" sz="1800" kern="1200" dirty="0"/>
            <a:t>正在执行的进程，当发现上述某事件时，由于无法继续执行，于是进程便通过调用阻塞原语</a:t>
          </a:r>
          <a:r>
            <a:rPr lang="en-US" altLang="zh-CN" sz="1800" kern="1200" dirty="0"/>
            <a:t>block</a:t>
          </a:r>
          <a:r>
            <a:rPr lang="zh-CN" altLang="en-US" sz="1800" kern="1200" dirty="0"/>
            <a:t>把自己阻塞；（阻塞是主动行为）</a:t>
          </a:r>
        </a:p>
      </dsp:txBody>
      <dsp:txXfrm>
        <a:off x="815651" y="34446"/>
        <a:ext cx="5778535" cy="1037926"/>
      </dsp:txXfrm>
    </dsp:sp>
    <dsp:sp modelId="{FCDBE371-EEAB-41D5-B4A8-D9DC594F679A}">
      <dsp:nvSpPr>
        <dsp:cNvPr id="0" name=""/>
        <dsp:cNvSpPr/>
      </dsp:nvSpPr>
      <dsp:spPr>
        <a:xfrm rot="5400000">
          <a:off x="3498199" y="1132226"/>
          <a:ext cx="413440" cy="49612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5400000">
        <a:off x="3556081" y="1173570"/>
        <a:ext cx="297676" cy="289408"/>
      </dsp:txXfrm>
    </dsp:sp>
    <dsp:sp modelId="{5457680C-5B63-461A-AC81-D11B978616F7}">
      <dsp:nvSpPr>
        <dsp:cNvPr id="0" name=""/>
        <dsp:cNvSpPr/>
      </dsp:nvSpPr>
      <dsp:spPr>
        <a:xfrm>
          <a:off x="783360" y="1655917"/>
          <a:ext cx="5843117" cy="1102508"/>
        </a:xfrm>
        <a:prstGeom prst="roundRect">
          <a:avLst>
            <a:gd name="adj" fmla="val 10000"/>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② 把进程控制块中的现行状态由</a:t>
          </a:r>
          <a:r>
            <a:rPr lang="zh-CN" altLang="en-US" sz="1800" kern="1200">
              <a:latin typeface="Courier New" pitchFamily="49" charset="0"/>
            </a:rPr>
            <a:t>“</a:t>
          </a:r>
          <a:r>
            <a:rPr lang="zh-CN" altLang="en-US" sz="1800" kern="1200"/>
            <a:t>执行</a:t>
          </a:r>
          <a:r>
            <a:rPr lang="zh-CN" altLang="en-US" sz="1800" kern="1200">
              <a:latin typeface="Courier New" pitchFamily="49" charset="0"/>
            </a:rPr>
            <a:t>”</a:t>
          </a:r>
          <a:r>
            <a:rPr lang="zh-CN" altLang="en-US" sz="1800" kern="1200"/>
            <a:t>改为阻塞，并将</a:t>
          </a:r>
          <a:r>
            <a:rPr lang="en-US" altLang="zh-CN" sz="1800" kern="1200"/>
            <a:t>PCB</a:t>
          </a:r>
          <a:r>
            <a:rPr lang="zh-CN" altLang="en-US" sz="1800" kern="1200"/>
            <a:t>插入阻塞队列；</a:t>
          </a:r>
          <a:endParaRPr lang="zh-CN" altLang="en-US" sz="1800" kern="1200" dirty="0"/>
        </a:p>
      </dsp:txBody>
      <dsp:txXfrm>
        <a:off x="815651" y="1688208"/>
        <a:ext cx="5778535" cy="1037926"/>
      </dsp:txXfrm>
    </dsp:sp>
    <dsp:sp modelId="{27DAC23E-93E1-4790-9D6B-15C574E6D4B6}">
      <dsp:nvSpPr>
        <dsp:cNvPr id="0" name=""/>
        <dsp:cNvSpPr/>
      </dsp:nvSpPr>
      <dsp:spPr>
        <a:xfrm rot="5400000">
          <a:off x="3498199" y="2785988"/>
          <a:ext cx="413440" cy="496128"/>
        </a:xfrm>
        <a:prstGeom prst="rightArrow">
          <a:avLst>
            <a:gd name="adj1" fmla="val 60000"/>
            <a:gd name="adj2" fmla="val 50000"/>
          </a:avLst>
        </a:prstGeom>
        <a:solidFill>
          <a:schemeClr val="accent5">
            <a:hueOff val="6010703"/>
            <a:satOff val="-26380"/>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5400000">
        <a:off x="3556081" y="2827332"/>
        <a:ext cx="297676" cy="289408"/>
      </dsp:txXfrm>
    </dsp:sp>
    <dsp:sp modelId="{087F95AB-5339-48F1-96B3-20CEDBE7D3BE}">
      <dsp:nvSpPr>
        <dsp:cNvPr id="0" name=""/>
        <dsp:cNvSpPr/>
      </dsp:nvSpPr>
      <dsp:spPr>
        <a:xfrm>
          <a:off x="783360" y="3309680"/>
          <a:ext cx="5843117" cy="1102508"/>
        </a:xfrm>
        <a:prstGeom prst="roundRect">
          <a:avLst>
            <a:gd name="adj" fmla="val 10000"/>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③ 转调度程序进行重新调度，将处理机分配给另一就绪进程，并进行切换。</a:t>
          </a:r>
          <a:endParaRPr lang="zh-CN" altLang="en-US" sz="1800" kern="1200" dirty="0"/>
        </a:p>
      </dsp:txBody>
      <dsp:txXfrm>
        <a:off x="815651" y="3341971"/>
        <a:ext cx="5778535" cy="1037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F2160-1E0A-434B-A846-90ED2C76FAE2}">
      <dsp:nvSpPr>
        <dsp:cNvPr id="0" name=""/>
        <dsp:cNvSpPr/>
      </dsp:nvSpPr>
      <dsp:spPr>
        <a:xfrm>
          <a:off x="0" y="2581731"/>
          <a:ext cx="8100392" cy="847381"/>
        </a:xfrm>
        <a:prstGeom prst="rect">
          <a:avLst/>
        </a:prstGeom>
        <a:solidFill>
          <a:srgbClr val="AAE2CA">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b="1" kern="1200">
              <a:solidFill>
                <a:srgbClr val="000000"/>
              </a:solidFill>
              <a:latin typeface="Times New Roman"/>
              <a:ea typeface="宋体"/>
              <a:cs typeface="+mn-cs"/>
            </a:rPr>
            <a:t>若被挂起的进程正在执行，则转向调度程序重新调度。 </a:t>
          </a:r>
          <a:endParaRPr lang="zh-CN" altLang="en-US" sz="1600" b="1" kern="1200" dirty="0">
            <a:solidFill>
              <a:srgbClr val="000000"/>
            </a:solidFill>
            <a:latin typeface="Times New Roman"/>
            <a:ea typeface="宋体"/>
            <a:cs typeface="+mn-cs"/>
          </a:endParaRPr>
        </a:p>
      </dsp:txBody>
      <dsp:txXfrm>
        <a:off x="0" y="2581731"/>
        <a:ext cx="8100392" cy="847381"/>
      </dsp:txXfrm>
    </dsp:sp>
    <dsp:sp modelId="{B1D4117F-9EC2-4F9B-958C-1FF730486809}">
      <dsp:nvSpPr>
        <dsp:cNvPr id="0" name=""/>
        <dsp:cNvSpPr/>
      </dsp:nvSpPr>
      <dsp:spPr>
        <a:xfrm rot="10800000">
          <a:off x="0" y="1291168"/>
          <a:ext cx="8100392" cy="1303273"/>
        </a:xfrm>
        <a:prstGeom prst="upArrowCallout">
          <a:avLst/>
        </a:prstGeom>
        <a:solidFill>
          <a:srgbClr val="AAE2CA">
            <a:hueOff val="2571418"/>
            <a:satOff val="5874"/>
            <a:lumOff val="-16274"/>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00"/>
              </a:solidFill>
              <a:latin typeface="Times New Roman"/>
              <a:ea typeface="宋体"/>
              <a:cs typeface="+mn-cs"/>
            </a:rPr>
            <a:t>为了方便用户或父进程考查该进程的运行情况而把该进程的</a:t>
          </a:r>
          <a:r>
            <a:rPr lang="en-US" altLang="zh-CN" sz="1600" b="1" kern="1200" dirty="0">
              <a:solidFill>
                <a:srgbClr val="000000"/>
              </a:solidFill>
              <a:latin typeface="Times New Roman"/>
              <a:ea typeface="宋体"/>
              <a:cs typeface="+mn-cs"/>
            </a:rPr>
            <a:t>PCB</a:t>
          </a:r>
          <a:r>
            <a:rPr lang="zh-CN" altLang="en-US" sz="1600" b="1" kern="1200" dirty="0">
              <a:solidFill>
                <a:srgbClr val="000000"/>
              </a:solidFill>
              <a:latin typeface="Times New Roman"/>
              <a:ea typeface="宋体"/>
              <a:cs typeface="+mn-cs"/>
            </a:rPr>
            <a:t>复制到某指定的内存区域。</a:t>
          </a:r>
          <a:endParaRPr lang="en-US" altLang="zh-CN" sz="1600" b="1" kern="1200" dirty="0">
            <a:solidFill>
              <a:srgbClr val="000000"/>
            </a:solidFill>
            <a:latin typeface="Times New Roman"/>
            <a:ea typeface="宋体"/>
            <a:cs typeface="+mn-cs"/>
          </a:endParaRPr>
        </a:p>
      </dsp:txBody>
      <dsp:txXfrm rot="10800000">
        <a:off x="0" y="1291168"/>
        <a:ext cx="8100392" cy="846828"/>
      </dsp:txXfrm>
    </dsp:sp>
    <dsp:sp modelId="{511646EF-4CF7-4455-B907-D6243D76B252}">
      <dsp:nvSpPr>
        <dsp:cNvPr id="0" name=""/>
        <dsp:cNvSpPr/>
      </dsp:nvSpPr>
      <dsp:spPr>
        <a:xfrm rot="10800000">
          <a:off x="0" y="606"/>
          <a:ext cx="8100392" cy="1303273"/>
        </a:xfrm>
        <a:prstGeom prst="upArrowCallout">
          <a:avLst/>
        </a:prstGeom>
        <a:solidFill>
          <a:srgbClr val="00CC99">
            <a:lumMod val="40000"/>
            <a:lumOff val="6000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00"/>
              </a:solidFill>
              <a:latin typeface="Times New Roman"/>
              <a:ea typeface="宋体"/>
              <a:cs typeface="+mn-cs"/>
            </a:rPr>
            <a:t>首先检查被挂起进程的状态，</a:t>
          </a:r>
        </a:p>
      </dsp:txBody>
      <dsp:txXfrm rot="-10800000">
        <a:off x="0" y="160818"/>
        <a:ext cx="8100392" cy="297236"/>
      </dsp:txXfrm>
    </dsp:sp>
    <dsp:sp modelId="{0409B45C-79B1-48A4-BDD1-05574814F3F3}">
      <dsp:nvSpPr>
        <dsp:cNvPr id="0" name=""/>
        <dsp:cNvSpPr/>
      </dsp:nvSpPr>
      <dsp:spPr>
        <a:xfrm>
          <a:off x="0" y="458055"/>
          <a:ext cx="4050196" cy="389678"/>
        </a:xfrm>
        <a:prstGeom prst="rect">
          <a:avLst/>
        </a:prstGeom>
        <a:solidFill>
          <a:srgbClr val="AAE2CA">
            <a:tint val="40000"/>
            <a:alpha val="90000"/>
            <a:hueOff val="0"/>
            <a:satOff val="0"/>
            <a:lumOff val="0"/>
            <a:alphaOff val="0"/>
          </a:srgbClr>
        </a:solidFill>
        <a:ln w="25400" cap="flat" cmpd="sng" algn="ctr">
          <a:solidFill>
            <a:srgbClr val="AAE2CA">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00"/>
              </a:solidFill>
              <a:latin typeface="Times New Roman"/>
              <a:ea typeface="宋体"/>
              <a:cs typeface="+mn-cs"/>
            </a:rPr>
            <a:t>处于活动就绪状态，便将其改为静止就绪；</a:t>
          </a:r>
        </a:p>
      </dsp:txBody>
      <dsp:txXfrm>
        <a:off x="0" y="458055"/>
        <a:ext cx="4050196" cy="389678"/>
      </dsp:txXfrm>
    </dsp:sp>
    <dsp:sp modelId="{2E183465-AE49-47CA-91C9-4D7161C07893}">
      <dsp:nvSpPr>
        <dsp:cNvPr id="0" name=""/>
        <dsp:cNvSpPr/>
      </dsp:nvSpPr>
      <dsp:spPr>
        <a:xfrm>
          <a:off x="4050196" y="458055"/>
          <a:ext cx="4050196" cy="389678"/>
        </a:xfrm>
        <a:prstGeom prst="rect">
          <a:avLst/>
        </a:prstGeom>
        <a:solidFill>
          <a:srgbClr val="AAE2CA">
            <a:tint val="40000"/>
            <a:alpha val="90000"/>
            <a:hueOff val="5260814"/>
            <a:satOff val="-10792"/>
            <a:lumOff val="-6789"/>
            <a:alphaOff val="0"/>
          </a:srgbClr>
        </a:solidFill>
        <a:ln w="25400" cap="flat" cmpd="sng" algn="ctr">
          <a:solidFill>
            <a:srgbClr val="AAE2CA">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a:solidFill>
                <a:srgbClr val="000000"/>
              </a:solidFill>
              <a:latin typeface="Times New Roman"/>
              <a:ea typeface="宋体"/>
              <a:cs typeface="+mn-cs"/>
            </a:rPr>
            <a:t>活动</a:t>
          </a:r>
          <a:r>
            <a:rPr lang="zh-CN" altLang="en-US" sz="1600" b="1" kern="1200" dirty="0">
              <a:solidFill>
                <a:srgbClr val="000000"/>
              </a:solidFill>
              <a:latin typeface="Times New Roman"/>
              <a:ea typeface="宋体"/>
              <a:cs typeface="+mn-cs"/>
            </a:rPr>
            <a:t>阻塞状态的</a:t>
          </a:r>
          <a:r>
            <a:rPr lang="zh-CN" altLang="en-US" sz="1600" b="1" kern="1200">
              <a:solidFill>
                <a:srgbClr val="000000"/>
              </a:solidFill>
              <a:latin typeface="Times New Roman"/>
              <a:ea typeface="宋体"/>
              <a:cs typeface="+mn-cs"/>
            </a:rPr>
            <a:t>进程，改为</a:t>
          </a:r>
          <a:r>
            <a:rPr lang="zh-CN" altLang="en-US" sz="1600" b="1" kern="1200" dirty="0">
              <a:solidFill>
                <a:srgbClr val="000000"/>
              </a:solidFill>
              <a:latin typeface="Times New Roman"/>
              <a:ea typeface="宋体"/>
              <a:cs typeface="+mn-cs"/>
            </a:rPr>
            <a:t>静止阻塞。 </a:t>
          </a:r>
        </a:p>
      </dsp:txBody>
      <dsp:txXfrm>
        <a:off x="4050196" y="458055"/>
        <a:ext cx="4050196" cy="389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83CD8-9A6E-4FF4-A1B7-10693DA5F194}">
      <dsp:nvSpPr>
        <dsp:cNvPr id="0" name=""/>
        <dsp:cNvSpPr/>
      </dsp:nvSpPr>
      <dsp:spPr>
        <a:xfrm>
          <a:off x="0" y="3015"/>
          <a:ext cx="8208912" cy="56744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a:latin typeface="Arial" panose="020B0604020202020204" pitchFamily="34" charset="0"/>
              <a:cs typeface="Arial" panose="020B0604020202020204" pitchFamily="34" charset="0"/>
            </a:rPr>
            <a:t>管道</a:t>
          </a:r>
          <a:endParaRPr lang="zh-CN" altLang="en-US" sz="2400" kern="1200"/>
        </a:p>
      </dsp:txBody>
      <dsp:txXfrm>
        <a:off x="27700" y="30715"/>
        <a:ext cx="8153512" cy="512043"/>
      </dsp:txXfrm>
    </dsp:sp>
    <dsp:sp modelId="{C273D387-987E-4671-A776-D1D2201FF917}">
      <dsp:nvSpPr>
        <dsp:cNvPr id="0" name=""/>
        <dsp:cNvSpPr/>
      </dsp:nvSpPr>
      <dsp:spPr>
        <a:xfrm>
          <a:off x="0" y="570459"/>
          <a:ext cx="8208912" cy="907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a:latin typeface="Arial" panose="020B0604020202020204" pitchFamily="34" charset="0"/>
              <a:cs typeface="Arial" panose="020B0604020202020204" pitchFamily="34" charset="0"/>
            </a:rPr>
            <a:t>非命名管道只能用于父子进程通讯</a:t>
          </a:r>
          <a:endParaRPr lang="zh-CN" altLang="zh-CN" sz="1800" kern="1200" dirty="0">
            <a:latin typeface="宋体" panose="02010600030101010101" pitchFamily="2" charset="-122"/>
            <a:cs typeface="宋体" panose="02010600030101010101" pitchFamily="2" charset="-122"/>
          </a:endParaRPr>
        </a:p>
        <a:p>
          <a:pPr marL="171450" lvl="1" indent="-171450" algn="l" defTabSz="800100">
            <a:lnSpc>
              <a:spcPct val="90000"/>
            </a:lnSpc>
            <a:spcBef>
              <a:spcPct val="0"/>
            </a:spcBef>
            <a:spcAft>
              <a:spcPct val="20000"/>
            </a:spcAft>
            <a:buChar char="•"/>
          </a:pPr>
          <a:r>
            <a:rPr lang="zh-CN" altLang="zh-CN" sz="1800" b="1" kern="1200">
              <a:latin typeface="Arial" panose="020B0604020202020204" pitchFamily="34" charset="0"/>
              <a:cs typeface="Arial" panose="020B0604020202020204" pitchFamily="34" charset="0"/>
            </a:rPr>
            <a:t>命名管道可用于非父子进程</a:t>
          </a:r>
          <a:endParaRPr lang="zh-CN" altLang="zh-CN" sz="1800" kern="1200" dirty="0">
            <a:latin typeface="宋体" panose="02010600030101010101" pitchFamily="2" charset="-122"/>
            <a:cs typeface="宋体" panose="02010600030101010101" pitchFamily="2" charset="-122"/>
          </a:endParaRPr>
        </a:p>
        <a:p>
          <a:pPr marL="171450" lvl="1" indent="-171450" algn="l" defTabSz="800100">
            <a:lnSpc>
              <a:spcPct val="90000"/>
            </a:lnSpc>
            <a:spcBef>
              <a:spcPct val="0"/>
            </a:spcBef>
            <a:spcAft>
              <a:spcPct val="20000"/>
            </a:spcAft>
            <a:buChar char="•"/>
          </a:pPr>
          <a:r>
            <a:rPr lang="zh-CN" altLang="zh-CN" sz="1800" b="1" kern="1200">
              <a:latin typeface="Arial" panose="020B0604020202020204" pitchFamily="34" charset="0"/>
              <a:cs typeface="Arial" panose="020B0604020202020204" pitchFamily="34" charset="0"/>
            </a:rPr>
            <a:t>管道</a:t>
          </a:r>
          <a:r>
            <a:rPr lang="en-US" altLang="zh-CN" sz="1800" b="1" kern="1200">
              <a:latin typeface="Arial" panose="020B0604020202020204" pitchFamily="34" charset="0"/>
              <a:cs typeface="宋体" panose="02010600030101010101" pitchFamily="2" charset="-122"/>
            </a:rPr>
            <a:t>FIFO</a:t>
          </a:r>
          <a:r>
            <a:rPr lang="zh-CN" altLang="zh-CN" sz="1800" b="1" kern="1200">
              <a:latin typeface="Arial" panose="020B0604020202020204" pitchFamily="34" charset="0"/>
              <a:cs typeface="Arial" panose="020B0604020202020204" pitchFamily="34" charset="0"/>
            </a:rPr>
            <a:t>是先进先出的通讯方式，只允许数据的单向流动。</a:t>
          </a:r>
          <a:endParaRPr lang="zh-CN" altLang="zh-CN" sz="1800" kern="1200" dirty="0">
            <a:latin typeface="宋体" panose="02010600030101010101" pitchFamily="2" charset="-122"/>
            <a:cs typeface="宋体" panose="02010600030101010101" pitchFamily="2" charset="-122"/>
          </a:endParaRPr>
        </a:p>
      </dsp:txBody>
      <dsp:txXfrm>
        <a:off x="0" y="570459"/>
        <a:ext cx="8208912" cy="907406"/>
      </dsp:txXfrm>
    </dsp:sp>
    <dsp:sp modelId="{98DF4114-413B-4C49-8637-EAC99765E31A}">
      <dsp:nvSpPr>
        <dsp:cNvPr id="0" name=""/>
        <dsp:cNvSpPr/>
      </dsp:nvSpPr>
      <dsp:spPr>
        <a:xfrm>
          <a:off x="0" y="1477865"/>
          <a:ext cx="8208912" cy="56744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b="1" kern="1200">
              <a:latin typeface="Arial" panose="020B0604020202020204" pitchFamily="34" charset="0"/>
              <a:cs typeface="Arial" panose="020B0604020202020204" pitchFamily="34" charset="0"/>
            </a:rPr>
            <a:t>消息队列</a:t>
          </a:r>
          <a:endParaRPr lang="zh-CN" altLang="zh-CN" sz="2400" kern="1200" dirty="0">
            <a:latin typeface="宋体" panose="02010600030101010101" pitchFamily="2" charset="-122"/>
            <a:cs typeface="宋体" panose="02010600030101010101" pitchFamily="2" charset="-122"/>
          </a:endParaRPr>
        </a:p>
      </dsp:txBody>
      <dsp:txXfrm>
        <a:off x="27700" y="1505565"/>
        <a:ext cx="8153512" cy="512043"/>
      </dsp:txXfrm>
    </dsp:sp>
    <dsp:sp modelId="{5342204A-A293-43FF-85C6-EEE4E6199331}">
      <dsp:nvSpPr>
        <dsp:cNvPr id="0" name=""/>
        <dsp:cNvSpPr/>
      </dsp:nvSpPr>
      <dsp:spPr>
        <a:xfrm>
          <a:off x="0" y="2045309"/>
          <a:ext cx="8208912" cy="1100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a:latin typeface="Arial" panose="020B0604020202020204" pitchFamily="34" charset="0"/>
              <a:cs typeface="Arial" panose="020B0604020202020204" pitchFamily="34" charset="0"/>
            </a:rPr>
            <a:t>是用于两个进程之间的通讯，</a:t>
          </a:r>
          <a:endParaRPr lang="zh-CN" altLang="zh-CN" sz="1800" kern="1200" dirty="0">
            <a:latin typeface="宋体" panose="02010600030101010101" pitchFamily="2" charset="-122"/>
            <a:cs typeface="宋体" panose="02010600030101010101" pitchFamily="2" charset="-122"/>
          </a:endParaRPr>
        </a:p>
        <a:p>
          <a:pPr marL="171450" lvl="1" indent="-171450" algn="l" defTabSz="800100">
            <a:lnSpc>
              <a:spcPct val="90000"/>
            </a:lnSpc>
            <a:spcBef>
              <a:spcPct val="0"/>
            </a:spcBef>
            <a:spcAft>
              <a:spcPct val="20000"/>
            </a:spcAft>
            <a:buChar char="•"/>
          </a:pPr>
          <a:r>
            <a:rPr lang="zh-CN" altLang="en-US" sz="1800" b="1" kern="1200">
              <a:latin typeface="Arial" panose="020B0604020202020204" pitchFamily="34" charset="0"/>
              <a:cs typeface="Arial" panose="020B0604020202020204" pitchFamily="34" charset="0"/>
            </a:rPr>
            <a:t>如果一个进程向某个消息队列中写入了数据之后，另一个进程并没有取出数据，即使向消息队列中写数据的进程已经结束，保存在消息队列中的数据并没有消失，下次再从这个消息队列读数据的时候，就是上次的数据</a:t>
          </a:r>
          <a:endParaRPr lang="zh-CN" altLang="en-US" sz="1800" kern="1200" dirty="0">
            <a:latin typeface="宋体" panose="02010600030101010101" pitchFamily="2" charset="-122"/>
            <a:cs typeface="宋体" panose="02010600030101010101" pitchFamily="2" charset="-122"/>
          </a:endParaRPr>
        </a:p>
      </dsp:txBody>
      <dsp:txXfrm>
        <a:off x="0" y="2045309"/>
        <a:ext cx="8208912" cy="1100471"/>
      </dsp:txXfrm>
    </dsp:sp>
    <dsp:sp modelId="{A6173773-79EE-4668-B86F-F2EEF3A1A5BF}">
      <dsp:nvSpPr>
        <dsp:cNvPr id="0" name=""/>
        <dsp:cNvSpPr/>
      </dsp:nvSpPr>
      <dsp:spPr>
        <a:xfrm>
          <a:off x="0" y="3145780"/>
          <a:ext cx="8208912" cy="56744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b="1" kern="1200">
              <a:latin typeface="Arial" panose="020B0604020202020204" pitchFamily="34" charset="0"/>
              <a:cs typeface="Arial" panose="020B0604020202020204" pitchFamily="34" charset="0"/>
            </a:rPr>
            <a:t>信号量</a:t>
          </a:r>
          <a:endParaRPr lang="zh-CN" altLang="zh-CN" sz="2400" kern="1200" dirty="0">
            <a:latin typeface="宋体" panose="02010600030101010101" pitchFamily="2" charset="-122"/>
            <a:cs typeface="宋体" panose="02010600030101010101" pitchFamily="2" charset="-122"/>
          </a:endParaRPr>
        </a:p>
      </dsp:txBody>
      <dsp:txXfrm>
        <a:off x="27700" y="3173480"/>
        <a:ext cx="8153512" cy="512043"/>
      </dsp:txXfrm>
    </dsp:sp>
    <dsp:sp modelId="{A325FE53-3A78-4EFE-9797-B9166C168DF8}">
      <dsp:nvSpPr>
        <dsp:cNvPr id="0" name=""/>
        <dsp:cNvSpPr/>
      </dsp:nvSpPr>
      <dsp:spPr>
        <a:xfrm>
          <a:off x="0" y="3713224"/>
          <a:ext cx="8208912" cy="294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a:latin typeface="宋体" panose="02010600030101010101" pitchFamily="2" charset="-122"/>
              <a:ea typeface="Arial" panose="020B0604020202020204" pitchFamily="34" charset="0"/>
              <a:cs typeface="宋体" panose="02010600030101010101" pitchFamily="2" charset="-122"/>
            </a:rPr>
            <a:t> </a:t>
          </a:r>
          <a:r>
            <a:rPr lang="zh-CN" altLang="zh-CN" sz="1800" b="1" kern="1200">
              <a:latin typeface="Arial" panose="020B0604020202020204" pitchFamily="34" charset="0"/>
              <a:cs typeface="Arial" panose="020B0604020202020204" pitchFamily="34" charset="0"/>
            </a:rPr>
            <a:t>不能传递复杂消息，只能用来同步</a:t>
          </a:r>
          <a:endParaRPr lang="zh-CN" altLang="zh-CN" sz="1800" kern="1200" dirty="0">
            <a:latin typeface="宋体" panose="02010600030101010101" pitchFamily="2" charset="-122"/>
            <a:cs typeface="宋体" panose="02010600030101010101" pitchFamily="2" charset="-122"/>
          </a:endParaRPr>
        </a:p>
      </dsp:txBody>
      <dsp:txXfrm>
        <a:off x="0" y="3713224"/>
        <a:ext cx="8208912" cy="294424"/>
      </dsp:txXfrm>
    </dsp:sp>
    <dsp:sp modelId="{090FF6F7-20CE-4398-98FA-A96AA757666A}">
      <dsp:nvSpPr>
        <dsp:cNvPr id="0" name=""/>
        <dsp:cNvSpPr/>
      </dsp:nvSpPr>
      <dsp:spPr>
        <a:xfrm>
          <a:off x="0" y="4007649"/>
          <a:ext cx="8208912" cy="56744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b="1" kern="1200">
              <a:latin typeface="Arial" panose="020B0604020202020204" pitchFamily="34" charset="0"/>
              <a:cs typeface="Arial" panose="020B0604020202020204" pitchFamily="34" charset="0"/>
            </a:rPr>
            <a:t>共享内存</a:t>
          </a:r>
          <a:endParaRPr lang="zh-CN" altLang="zh-CN" sz="2400" kern="1200" dirty="0">
            <a:latin typeface="宋体" panose="02010600030101010101" pitchFamily="2" charset="-122"/>
            <a:cs typeface="宋体" panose="02010600030101010101" pitchFamily="2" charset="-122"/>
          </a:endParaRPr>
        </a:p>
      </dsp:txBody>
      <dsp:txXfrm>
        <a:off x="27700" y="4035349"/>
        <a:ext cx="8153512" cy="512043"/>
      </dsp:txXfrm>
    </dsp:sp>
    <dsp:sp modelId="{794B3B53-B2CA-4195-AEE3-1AFD2B5292D4}">
      <dsp:nvSpPr>
        <dsp:cNvPr id="0" name=""/>
        <dsp:cNvSpPr/>
      </dsp:nvSpPr>
      <dsp:spPr>
        <a:xfrm>
          <a:off x="0" y="4575092"/>
          <a:ext cx="8208912" cy="550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a:latin typeface="Arial" panose="020B0604020202020204" pitchFamily="34" charset="0"/>
              <a:cs typeface="Arial" panose="020B0604020202020204" pitchFamily="34" charset="0"/>
            </a:rPr>
            <a:t>只要首先创建一个共享内存区，其它进程按照一定的步骤就能访问到这个共享内存区中的数据，可读可写；</a:t>
          </a:r>
          <a:endParaRPr lang="zh-CN" altLang="en-US" sz="1800" kern="1200" dirty="0">
            <a:latin typeface="宋体" panose="02010600030101010101" pitchFamily="2" charset="-122"/>
            <a:cs typeface="宋体" panose="02010600030101010101" pitchFamily="2" charset="-122"/>
          </a:endParaRPr>
        </a:p>
      </dsp:txBody>
      <dsp:txXfrm>
        <a:off x="0" y="4575092"/>
        <a:ext cx="8208912" cy="5502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2023年3月13日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2023年3月12日</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a:t>
            </a: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CA3D9A1-15CD-2A4C-A13F-E61D3329FCF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E7B0425A-BDC7-2E4C-934B-48D115923016}" type="slidenum">
              <a:rPr lang="en-US" altLang="zh-CN"/>
              <a:pPr>
                <a:defRPr/>
              </a:pPr>
              <a:t>11</a:t>
            </a:fld>
            <a:endParaRPr lang="en-US" altLang="zh-CN"/>
          </a:p>
        </p:txBody>
      </p:sp>
      <p:sp>
        <p:nvSpPr>
          <p:cNvPr id="24579" name="Rectangle 2">
            <a:extLst>
              <a:ext uri="{FF2B5EF4-FFF2-40B4-BE49-F238E27FC236}">
                <a16:creationId xmlns:a16="http://schemas.microsoft.com/office/drawing/2014/main" id="{5E70B9CE-A726-9A4F-9153-46CF2AA6652F}"/>
              </a:ext>
            </a:extLst>
          </p:cNvPr>
          <p:cNvSpPr>
            <a:spLocks noGrp="1" noRot="1" noChangeAspect="1" noChangeArrowheads="1" noTextEdit="1"/>
          </p:cNvSpPr>
          <p:nvPr>
            <p:ph type="sldImg"/>
          </p:nvPr>
        </p:nvSpPr>
        <p:spPr>
          <a:xfrm>
            <a:off x="1141413" y="685800"/>
            <a:ext cx="4573587" cy="3430588"/>
          </a:xfrm>
          <a:ln/>
        </p:spPr>
      </p:sp>
      <p:sp>
        <p:nvSpPr>
          <p:cNvPr id="24580" name="Rectangle 3">
            <a:extLst>
              <a:ext uri="{FF2B5EF4-FFF2-40B4-BE49-F238E27FC236}">
                <a16:creationId xmlns:a16="http://schemas.microsoft.com/office/drawing/2014/main" id="{2B1FFF90-2677-C642-8F85-4F1A7A3FB7E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38799314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6163948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13414986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t>在记录型信号量机制中，</a:t>
            </a:r>
            <a:r>
              <a:rPr lang="en-US" altLang="zh-CN" sz="1000" dirty="0"/>
              <a:t>wait(S)</a:t>
            </a:r>
            <a:r>
              <a:rPr lang="zh-CN" altLang="en-US" sz="1000" dirty="0"/>
              <a:t>或</a:t>
            </a:r>
            <a:r>
              <a:rPr lang="en-US" altLang="zh-CN" sz="1000" dirty="0"/>
              <a:t>signal(S)</a:t>
            </a:r>
            <a:r>
              <a:rPr lang="zh-CN" altLang="en-US" sz="1000" dirty="0"/>
              <a:t>操作仅能对信号量施以加</a:t>
            </a:r>
            <a:r>
              <a:rPr lang="en-US" altLang="zh-CN" sz="1000" dirty="0"/>
              <a:t>1 </a:t>
            </a:r>
            <a:r>
              <a:rPr lang="zh-CN" altLang="en-US" sz="1000" dirty="0"/>
              <a:t>或减</a:t>
            </a:r>
            <a:r>
              <a:rPr lang="en-US" altLang="zh-CN" sz="1000" dirty="0"/>
              <a:t>1 </a:t>
            </a:r>
            <a:r>
              <a:rPr lang="zh-CN" altLang="en-US" sz="1000" dirty="0"/>
              <a:t>操作，意味着每次只能获得或释放一个单位的临界资源。而当一次需要</a:t>
            </a:r>
            <a:r>
              <a:rPr lang="en-US" altLang="zh-CN" sz="1000" dirty="0"/>
              <a:t>N </a:t>
            </a:r>
            <a:r>
              <a:rPr lang="zh-CN" altLang="en-US" sz="1000" dirty="0"/>
              <a:t>个某类临界资源时，便要进行</a:t>
            </a:r>
            <a:r>
              <a:rPr lang="en-US" altLang="zh-CN" sz="1000" dirty="0"/>
              <a:t>N </a:t>
            </a:r>
            <a:r>
              <a:rPr lang="zh-CN" altLang="en-US" sz="1000" dirty="0"/>
              <a:t>次</a:t>
            </a:r>
            <a:r>
              <a:rPr lang="en-US" altLang="zh-CN" sz="1000" dirty="0"/>
              <a:t>wait(S)</a:t>
            </a:r>
            <a:r>
              <a:rPr lang="zh-CN" altLang="en-US" sz="1000" dirty="0"/>
              <a:t>操作，显然这是低效的。此外，在有些情况下，当资源数量低于某一下限值时，便不予以分配。因而，在每次分配之前，都必须测试该资源的数量，看其是否大于其下限值。基于上述两点，可以对</a:t>
            </a:r>
            <a:r>
              <a:rPr lang="en-US" altLang="zh-CN" sz="1000" dirty="0"/>
              <a:t>AND </a:t>
            </a:r>
            <a:r>
              <a:rPr lang="zh-CN" altLang="en-US" sz="1000" dirty="0"/>
              <a:t>信号量机制加以扩充，形成一般化的“信号量集”机制。</a:t>
            </a:r>
          </a:p>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11964170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392762062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sz="1000" dirty="0"/>
              <a:t>(1) </a:t>
            </a:r>
            <a:r>
              <a:rPr lang="en-US" altLang="zh-CN" sz="1000" dirty="0" err="1"/>
              <a:t>Swait</a:t>
            </a:r>
            <a:r>
              <a:rPr lang="en-US" altLang="zh-CN" sz="1000" dirty="0"/>
              <a:t>(S</a:t>
            </a:r>
            <a:r>
              <a:rPr lang="zh-CN" altLang="en-US" sz="1000" dirty="0"/>
              <a:t>，</a:t>
            </a:r>
            <a:r>
              <a:rPr lang="en-US" altLang="zh-CN" sz="1000" dirty="0"/>
              <a:t>d</a:t>
            </a:r>
            <a:r>
              <a:rPr lang="zh-CN" altLang="en-US" sz="1000" dirty="0"/>
              <a:t>，</a:t>
            </a:r>
            <a:r>
              <a:rPr lang="en-US" altLang="zh-CN" sz="1000" dirty="0"/>
              <a:t>d)</a:t>
            </a:r>
            <a:r>
              <a:rPr lang="zh-CN" altLang="en-US" sz="1000" dirty="0"/>
              <a:t>。此时在信号量集中只有一个信号量</a:t>
            </a:r>
            <a:r>
              <a:rPr lang="en-US" altLang="zh-CN" sz="1000" dirty="0"/>
              <a:t>S</a:t>
            </a:r>
            <a:r>
              <a:rPr lang="zh-CN" altLang="en-US" sz="1000" dirty="0"/>
              <a:t>，但允许它每次申请</a:t>
            </a:r>
            <a:r>
              <a:rPr lang="en-US" altLang="zh-CN" sz="1000" dirty="0"/>
              <a:t>d </a:t>
            </a:r>
            <a:r>
              <a:rPr lang="zh-CN" altLang="en-US" sz="1000" dirty="0"/>
              <a:t>个资源，当现有资源数少于</a:t>
            </a:r>
            <a:r>
              <a:rPr lang="en-US" altLang="zh-CN" sz="1000" dirty="0"/>
              <a:t>d</a:t>
            </a:r>
            <a:r>
              <a:rPr lang="zh-CN" altLang="en-US" sz="1000" dirty="0"/>
              <a:t>时，不予分配。</a:t>
            </a:r>
          </a:p>
          <a:p>
            <a:pPr eaLnBrk="1" hangingPunct="1">
              <a:defRPr/>
            </a:pPr>
            <a:r>
              <a:rPr lang="en-US" altLang="zh-CN" sz="1000" dirty="0"/>
              <a:t>(2) </a:t>
            </a:r>
            <a:r>
              <a:rPr lang="en-US" altLang="zh-CN" sz="1000" dirty="0" err="1"/>
              <a:t>Swait</a:t>
            </a:r>
            <a:r>
              <a:rPr lang="en-US" altLang="zh-CN" sz="1000" dirty="0"/>
              <a:t>(S</a:t>
            </a:r>
            <a:r>
              <a:rPr lang="zh-CN" altLang="en-US" sz="1000" dirty="0"/>
              <a:t>，</a:t>
            </a:r>
            <a:r>
              <a:rPr lang="en-US" altLang="zh-CN" sz="1000" dirty="0"/>
              <a:t>1</a:t>
            </a:r>
            <a:r>
              <a:rPr lang="zh-CN" altLang="en-US" sz="1000" dirty="0"/>
              <a:t>，</a:t>
            </a:r>
            <a:r>
              <a:rPr lang="en-US" altLang="zh-CN" sz="1000" dirty="0"/>
              <a:t>1)</a:t>
            </a:r>
            <a:r>
              <a:rPr lang="zh-CN" altLang="en-US" sz="1000" dirty="0"/>
              <a:t>。此时的信号量集已蜕化为一般的记录型信号量</a:t>
            </a:r>
            <a:r>
              <a:rPr lang="en-US" altLang="zh-CN" sz="1000" dirty="0"/>
              <a:t>(S&gt;1</a:t>
            </a:r>
            <a:r>
              <a:rPr lang="zh-CN" altLang="en-US" sz="1000" dirty="0"/>
              <a:t>时</a:t>
            </a:r>
            <a:r>
              <a:rPr lang="en-US" altLang="zh-CN" sz="1000" dirty="0"/>
              <a:t>)</a:t>
            </a:r>
            <a:r>
              <a:rPr lang="zh-CN" altLang="en-US" sz="1000" dirty="0"/>
              <a:t>或互斥信号量</a:t>
            </a:r>
            <a:r>
              <a:rPr lang="en-US" altLang="zh-CN" sz="1000" dirty="0"/>
              <a:t>(S=1</a:t>
            </a:r>
            <a:r>
              <a:rPr lang="zh-CN" altLang="en-US" sz="1000" dirty="0"/>
              <a:t>时</a:t>
            </a:r>
            <a:r>
              <a:rPr lang="en-US" altLang="zh-CN" sz="1000" dirty="0"/>
              <a:t>)</a:t>
            </a:r>
            <a:r>
              <a:rPr lang="zh-CN" altLang="en-US" sz="1000" dirty="0"/>
              <a:t>。</a:t>
            </a:r>
          </a:p>
          <a:p>
            <a:pPr eaLnBrk="1" hangingPunct="1">
              <a:defRPr/>
            </a:pPr>
            <a:r>
              <a:rPr lang="en-US" altLang="zh-CN" sz="1000" dirty="0"/>
              <a:t>(3) </a:t>
            </a:r>
            <a:r>
              <a:rPr lang="en-US" altLang="zh-CN" sz="1000" dirty="0" err="1"/>
              <a:t>Swait</a:t>
            </a:r>
            <a:r>
              <a:rPr lang="en-US" altLang="zh-CN" sz="1000" dirty="0"/>
              <a:t>(S</a:t>
            </a:r>
            <a:r>
              <a:rPr lang="zh-CN" altLang="en-US" sz="1000" dirty="0"/>
              <a:t>，</a:t>
            </a:r>
            <a:r>
              <a:rPr lang="en-US" altLang="zh-CN" sz="1000" dirty="0"/>
              <a:t>1</a:t>
            </a:r>
            <a:r>
              <a:rPr lang="zh-CN" altLang="en-US" sz="1000" dirty="0"/>
              <a:t>，</a:t>
            </a:r>
            <a:r>
              <a:rPr lang="en-US" altLang="zh-CN" sz="1000" dirty="0"/>
              <a:t>0)</a:t>
            </a:r>
            <a:r>
              <a:rPr lang="zh-CN" altLang="en-US" sz="1000" dirty="0"/>
              <a:t>。这是一种很特殊且很有用的信号量操作。当</a:t>
            </a:r>
            <a:r>
              <a:rPr lang="en-US" altLang="zh-CN" sz="1000" dirty="0"/>
              <a:t>S≥1 </a:t>
            </a:r>
            <a:r>
              <a:rPr lang="zh-CN" altLang="en-US" sz="1000" dirty="0"/>
              <a:t>时，允许多个进程进入某特定区；当</a:t>
            </a:r>
            <a:r>
              <a:rPr lang="en-US" altLang="zh-CN" sz="1000" dirty="0"/>
              <a:t>S </a:t>
            </a:r>
            <a:r>
              <a:rPr lang="zh-CN" altLang="en-US" sz="1000" dirty="0"/>
              <a:t>变为</a:t>
            </a:r>
            <a:r>
              <a:rPr lang="en-US" altLang="zh-CN" sz="1000" dirty="0"/>
              <a:t>0 </a:t>
            </a:r>
            <a:r>
              <a:rPr lang="zh-CN" altLang="en-US" sz="1000" dirty="0"/>
              <a:t>后，将阻止任何进程进入特定区。换言之，它相当于一个可控开关。</a:t>
            </a:r>
          </a:p>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637154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180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385579426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181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173526406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182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24805884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259063713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1679663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644573F-8F55-BF49-85DD-0146E6AF9FAD}"/>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48C93576-16B0-D844-B551-56E62E960482}" type="slidenum">
              <a:rPr lang="en-US" altLang="zh-CN"/>
              <a:pPr>
                <a:defRPr/>
              </a:pPr>
              <a:t>12</a:t>
            </a:fld>
            <a:endParaRPr lang="en-US" altLang="zh-CN"/>
          </a:p>
        </p:txBody>
      </p:sp>
      <p:sp>
        <p:nvSpPr>
          <p:cNvPr id="26627" name="Rectangle 2">
            <a:extLst>
              <a:ext uri="{FF2B5EF4-FFF2-40B4-BE49-F238E27FC236}">
                <a16:creationId xmlns:a16="http://schemas.microsoft.com/office/drawing/2014/main" id="{39BEE09A-C5A9-F844-932D-1E7C724B49B9}"/>
              </a:ext>
            </a:extLst>
          </p:cNvPr>
          <p:cNvSpPr>
            <a:spLocks noGrp="1" noRot="1" noChangeAspect="1" noChangeArrowheads="1" noTextEdit="1"/>
          </p:cNvSpPr>
          <p:nvPr>
            <p:ph type="sldImg"/>
          </p:nvPr>
        </p:nvSpPr>
        <p:spPr>
          <a:xfrm>
            <a:off x="1141413" y="685800"/>
            <a:ext cx="4573587" cy="3430588"/>
          </a:xfrm>
          <a:ln/>
        </p:spPr>
      </p:sp>
      <p:sp>
        <p:nvSpPr>
          <p:cNvPr id="26628" name="Rectangle 3">
            <a:extLst>
              <a:ext uri="{FF2B5EF4-FFF2-40B4-BE49-F238E27FC236}">
                <a16:creationId xmlns:a16="http://schemas.microsoft.com/office/drawing/2014/main" id="{4EB0C03D-392E-1A44-B6C8-4FDF79F3F9A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77530457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1" dirty="0">
                <a:effectLst>
                  <a:outerShdw blurRad="38100" dist="38100" dir="2700000" algn="tl">
                    <a:srgbClr val="C0C0C0"/>
                  </a:outerShdw>
                </a:effectLst>
                <a:latin typeface="仿宋_GB2312" charset="0"/>
                <a:ea typeface="宋体" charset="0"/>
              </a:rPr>
              <a:t>虽然信号量机制是一种既方便、又有效的进程同步机制，但每个要访问临界资源的进程都必须自备同步操作</a:t>
            </a:r>
            <a:r>
              <a:rPr lang="en-US" altLang="zh-CN" sz="1000" b="1" dirty="0">
                <a:effectLst>
                  <a:outerShdw blurRad="38100" dist="38100" dir="2700000" algn="tl">
                    <a:srgbClr val="C0C0C0"/>
                  </a:outerShdw>
                </a:effectLst>
                <a:latin typeface="仿宋_GB2312" charset="0"/>
                <a:ea typeface="宋体" charset="0"/>
              </a:rPr>
              <a:t>wait</a:t>
            </a:r>
            <a:r>
              <a:rPr lang="zh-CN" altLang="en-US" sz="1000" b="1" dirty="0">
                <a:effectLst>
                  <a:outerShdw blurRad="38100" dist="38100" dir="2700000" algn="tl">
                    <a:srgbClr val="C0C0C0"/>
                  </a:outerShdw>
                </a:effectLst>
                <a:latin typeface="仿宋_GB2312" charset="0"/>
                <a:ea typeface="宋体" charset="0"/>
              </a:rPr>
              <a:t>（</a:t>
            </a:r>
            <a:r>
              <a:rPr lang="en-US" altLang="zh-CN" sz="1000" b="1" dirty="0">
                <a:effectLst>
                  <a:outerShdw blurRad="38100" dist="38100" dir="2700000" algn="tl">
                    <a:srgbClr val="C0C0C0"/>
                  </a:outerShdw>
                </a:effectLst>
                <a:latin typeface="仿宋_GB2312" charset="0"/>
                <a:ea typeface="宋体" charset="0"/>
              </a:rPr>
              <a:t>S</a:t>
            </a:r>
            <a:r>
              <a:rPr lang="zh-CN" altLang="en-US" sz="1000" b="1" dirty="0">
                <a:effectLst>
                  <a:outerShdw blurRad="38100" dist="38100" dir="2700000" algn="tl">
                    <a:srgbClr val="C0C0C0"/>
                  </a:outerShdw>
                </a:effectLst>
                <a:latin typeface="仿宋_GB2312" charset="0"/>
                <a:ea typeface="宋体" charset="0"/>
              </a:rPr>
              <a:t>）和</a:t>
            </a:r>
            <a:r>
              <a:rPr lang="en-US" altLang="zh-CN" sz="1000" b="1" dirty="0">
                <a:effectLst>
                  <a:outerShdw blurRad="38100" dist="38100" dir="2700000" algn="tl">
                    <a:srgbClr val="C0C0C0"/>
                  </a:outerShdw>
                </a:effectLst>
                <a:latin typeface="仿宋_GB2312" charset="0"/>
                <a:ea typeface="宋体" charset="0"/>
              </a:rPr>
              <a:t>signal</a:t>
            </a:r>
            <a:r>
              <a:rPr lang="zh-CN" altLang="en-US" sz="1000" b="1" dirty="0">
                <a:effectLst>
                  <a:outerShdw blurRad="38100" dist="38100" dir="2700000" algn="tl">
                    <a:srgbClr val="C0C0C0"/>
                  </a:outerShdw>
                </a:effectLst>
                <a:latin typeface="仿宋_GB2312" charset="0"/>
                <a:ea typeface="宋体" charset="0"/>
              </a:rPr>
              <a:t>（</a:t>
            </a:r>
            <a:r>
              <a:rPr lang="en-US" altLang="zh-CN" sz="1000" b="1" dirty="0">
                <a:effectLst>
                  <a:outerShdw blurRad="38100" dist="38100" dir="2700000" algn="tl">
                    <a:srgbClr val="C0C0C0"/>
                  </a:outerShdw>
                </a:effectLst>
                <a:latin typeface="仿宋_GB2312" charset="0"/>
                <a:ea typeface="宋体" charset="0"/>
              </a:rPr>
              <a:t>s</a:t>
            </a:r>
            <a:r>
              <a:rPr lang="zh-CN" altLang="en-US" sz="1000" b="1" dirty="0">
                <a:effectLst>
                  <a:outerShdw blurRad="38100" dist="38100" dir="2700000" algn="tl">
                    <a:srgbClr val="C0C0C0"/>
                  </a:outerShdw>
                </a:effectLst>
                <a:latin typeface="仿宋_GB2312" charset="0"/>
                <a:ea typeface="宋体" charset="0"/>
              </a:rPr>
              <a:t>）。这就使大量的同步操作分散在各个进程中。这不仅给系统的管理带来了麻烦，而且还会因同步操作的使用不当而导致系统死锁。这样，在解决上述问题的过程中，便产生了一种新的进程同步工具</a:t>
            </a:r>
            <a:r>
              <a:rPr lang="en-US" altLang="zh-CN" sz="1000" b="1" dirty="0">
                <a:effectLst>
                  <a:outerShdw blurRad="38100" dist="38100" dir="2700000" algn="tl">
                    <a:srgbClr val="C0C0C0"/>
                  </a:outerShdw>
                </a:effectLst>
                <a:latin typeface="Courier New" charset="0"/>
                <a:ea typeface="宋体" charset="0"/>
              </a:rPr>
              <a:t>——</a:t>
            </a:r>
            <a:r>
              <a:rPr lang="zh-CN" altLang="en-US" sz="1000" b="1" dirty="0">
                <a:effectLst>
                  <a:outerShdw blurRad="38100" dist="38100" dir="2700000" algn="tl">
                    <a:srgbClr val="C0C0C0"/>
                  </a:outerShdw>
                </a:effectLst>
                <a:latin typeface="仿宋_GB2312" charset="0"/>
                <a:ea typeface="宋体" charset="0"/>
              </a:rPr>
              <a:t>管程</a:t>
            </a:r>
            <a:r>
              <a:rPr lang="zh-CN" altLang="en-US" sz="1000" b="1" dirty="0">
                <a:effectLst>
                  <a:outerShdw blurRad="38100" dist="38100" dir="2700000" algn="tl">
                    <a:srgbClr val="C0C0C0"/>
                  </a:outerShdw>
                </a:effectLst>
                <a:latin typeface="仿宋_GB2312" charset="0"/>
                <a:ea typeface="仿宋_GB2312" charset="0"/>
              </a:rPr>
              <a:t> 。</a:t>
            </a:r>
            <a:endParaRPr lang="zh-CN" altLang="en-US" sz="800" b="1" dirty="0">
              <a:solidFill>
                <a:schemeClr val="accent2"/>
              </a:solidFill>
              <a:effectLst>
                <a:outerShdw blurRad="38100" dist="38100" dir="2700000" algn="tl">
                  <a:srgbClr val="C0C0C0"/>
                </a:outerShdw>
              </a:effectLst>
              <a:latin typeface="Arial" charset="0"/>
              <a:ea typeface="仿宋_GB2312" charset="0"/>
            </a:endParaRPr>
          </a:p>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94412636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r>
              <a:rPr lang="zh-CN" altLang="en-US" sz="1000" b="1" dirty="0">
                <a:effectLst>
                  <a:outerShdw blurRad="38100" dist="38100" dir="2700000" algn="tl">
                    <a:srgbClr val="C0C0C0"/>
                  </a:outerShdw>
                </a:effectLst>
                <a:latin typeface="Arial" charset="0"/>
                <a:ea typeface="宋体" charset="0"/>
              </a:rPr>
              <a:t>前两个特点让人联想到面向对象软件中对象的特点。的确，面向对象操作系统或程序设计语言可以很容易地把管程作为一种具有特殊特征的对象来实现。</a:t>
            </a:r>
          </a:p>
        </p:txBody>
      </p:sp>
    </p:spTree>
    <p:extLst>
      <p:ext uri="{BB962C8B-B14F-4D97-AF65-F5344CB8AC3E}">
        <p14:creationId xmlns:p14="http://schemas.microsoft.com/office/powerpoint/2010/main" val="35831566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326509741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a:extLst>
              <a:ext uri="{FF2B5EF4-FFF2-40B4-BE49-F238E27FC236}">
                <a16:creationId xmlns:a16="http://schemas.microsoft.com/office/drawing/2014/main" id="{6D24B72C-C877-48B2-A447-7D779DC752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备注占位符 2">
            <a:extLst>
              <a:ext uri="{FF2B5EF4-FFF2-40B4-BE49-F238E27FC236}">
                <a16:creationId xmlns:a16="http://schemas.microsoft.com/office/drawing/2014/main" id="{7E805255-0155-4D18-B51B-1E3CF3A814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zh-CN" altLang="en-US"/>
              <a:t>图</a:t>
            </a:r>
            <a:r>
              <a:rPr lang="en-US" altLang="zh-CN"/>
              <a:t>2-54</a:t>
            </a:r>
            <a:r>
              <a:rPr lang="zh-CN" altLang="en-US"/>
              <a:t>给出了一个管程的结构。尽管一个进程可以通过调用管程的任何一个过程进入管程，我们仍可以把管程想像成具有一个入口点，并保证一次只有一个进程可以进入。其他试图进入管程的进程，加入到挂起等待管程可用的进程队列中。当一个进程在管程中时，它可能会通过发送</a:t>
            </a:r>
            <a:r>
              <a:rPr lang="en-US" altLang="zh-CN"/>
              <a:t>cwait(x)</a:t>
            </a:r>
            <a:r>
              <a:rPr lang="zh-CN" altLang="en-US"/>
              <a:t>把自己暂时挂起在条件</a:t>
            </a:r>
            <a:r>
              <a:rPr lang="en-US" altLang="zh-CN"/>
              <a:t>x</a:t>
            </a:r>
            <a:r>
              <a:rPr lang="zh-CN" altLang="en-US"/>
              <a:t>上，随后它被放入等待条件改变以重新进入管程的进程队列中。 </a:t>
            </a:r>
          </a:p>
          <a:p>
            <a:endParaRPr lang="zh-CN" altLang="en-US"/>
          </a:p>
        </p:txBody>
      </p:sp>
      <p:sp>
        <p:nvSpPr>
          <p:cNvPr id="204804" name="灯片编号占位符 3">
            <a:extLst>
              <a:ext uri="{FF2B5EF4-FFF2-40B4-BE49-F238E27FC236}">
                <a16:creationId xmlns:a16="http://schemas.microsoft.com/office/drawing/2014/main" id="{9E190F11-6046-4C13-A568-04F4B6CC00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5D2A69B-0C8C-4C82-A47B-78B5D25CA794}" type="slidenum">
              <a:rPr lang="zh-CN" altLang="en-US">
                <a:latin typeface="Times New Roman" panose="02020603050405020304" pitchFamily="18" charset="0"/>
              </a:rPr>
              <a:pPr>
                <a:spcBef>
                  <a:spcPct val="0"/>
                </a:spcBef>
              </a:pPr>
              <a:t>193</a:t>
            </a:fld>
            <a:endParaRPr lang="zh-CN" altLang="en-US">
              <a:latin typeface="Times New Roman" panose="02020603050405020304" pitchFamily="18"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23E544-FF8F-4F6E-B246-DDE628A3566E}" type="slidenum">
              <a:rPr kumimoji="0" lang="zh-CN" altLang="en-US"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195</a:t>
            </a:fld>
            <a:endParaRPr kumimoji="0" lang="en-US" altLang="zh-CN" sz="1200" b="0" i="0" u="none" strike="noStrike" kern="1200" cap="none" spc="0" normalizeH="0" baseline="0" noProof="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043444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196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294288579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197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261596472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198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371311498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199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sz="2000" dirty="0"/>
              <a:t>试想，</a:t>
            </a:r>
            <a:r>
              <a:rPr lang="zh-CN" altLang="en-US" sz="2000" dirty="0">
                <a:solidFill>
                  <a:srgbClr val="FF0000"/>
                </a:solidFill>
              </a:rPr>
              <a:t>如果不控制生产者与消费者，将会产生什么结果？</a:t>
            </a:r>
          </a:p>
          <a:p>
            <a:r>
              <a:rPr lang="zh-CN" altLang="en-US" sz="2000" dirty="0"/>
              <a:t>生产者和消费者可能同时进入缓冲区，甚至可能同时读</a:t>
            </a:r>
            <a:r>
              <a:rPr lang="en-US" altLang="zh-CN" sz="2000" dirty="0"/>
              <a:t>/</a:t>
            </a:r>
            <a:r>
              <a:rPr lang="zh-CN" altLang="en-US" sz="2000" dirty="0"/>
              <a:t>写一个存储单元，将导致执行结果不确定。</a:t>
            </a:r>
          </a:p>
          <a:p>
            <a:r>
              <a:rPr lang="zh-CN" altLang="en-US" sz="2000" dirty="0"/>
              <a:t>这显然是不允许的。</a:t>
            </a:r>
            <a:endParaRPr lang="en-US" altLang="zh-CN" sz="2000" dirty="0"/>
          </a:p>
          <a:p>
            <a:r>
              <a:rPr lang="zh-CN" altLang="en-US" sz="2000" dirty="0"/>
              <a:t>必须使生产者和消费者</a:t>
            </a:r>
            <a:r>
              <a:rPr lang="zh-CN" altLang="en-US" sz="2000" dirty="0">
                <a:solidFill>
                  <a:srgbClr val="FF0000"/>
                </a:solidFill>
              </a:rPr>
              <a:t>互斥进入缓冲区</a:t>
            </a:r>
            <a:r>
              <a:rPr lang="zh-CN" altLang="en-US" sz="2000" dirty="0"/>
              <a:t>。即，某时刻只允许一个实体（生产者或消费者）访问缓冲区，生产者互斥消费者和其它任何生产者。</a:t>
            </a:r>
          </a:p>
          <a:p>
            <a:endParaRPr lang="en-US" altLang="zh-CN" sz="2000" dirty="0"/>
          </a:p>
          <a:p>
            <a:r>
              <a:rPr lang="zh-CN" altLang="en-US" sz="2000" dirty="0"/>
              <a:t>生产者不能向满缓冲区写数据，消费者也不能在空缓冲区中取数据，即生产者与消费者必须</a:t>
            </a:r>
            <a:r>
              <a:rPr lang="zh-CN" altLang="en-US" sz="2000" dirty="0">
                <a:solidFill>
                  <a:srgbClr val="FF0000"/>
                </a:solidFill>
              </a:rPr>
              <a:t>同步</a:t>
            </a:r>
            <a:r>
              <a:rPr lang="zh-CN" altLang="en-US" sz="2000" dirty="0"/>
              <a:t>。</a:t>
            </a:r>
          </a:p>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68240212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203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1045170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9C7ADA40-7830-714A-B264-F0E3CC97755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ED8B2049-E920-4E4A-9B45-2613F8272D8C}" type="slidenum">
              <a:rPr lang="en-US" altLang="zh-CN"/>
              <a:pPr>
                <a:defRPr/>
              </a:pPr>
              <a:t>13</a:t>
            </a:fld>
            <a:endParaRPr lang="en-US" altLang="zh-CN"/>
          </a:p>
        </p:txBody>
      </p:sp>
      <p:sp>
        <p:nvSpPr>
          <p:cNvPr id="28675" name="Rectangle 2">
            <a:extLst>
              <a:ext uri="{FF2B5EF4-FFF2-40B4-BE49-F238E27FC236}">
                <a16:creationId xmlns:a16="http://schemas.microsoft.com/office/drawing/2014/main" id="{EB2D13E7-F3DE-9C4F-9342-0A4C4C1AC93C}"/>
              </a:ext>
            </a:extLst>
          </p:cNvPr>
          <p:cNvSpPr>
            <a:spLocks noGrp="1" noRot="1" noChangeAspect="1" noChangeArrowheads="1" noTextEdit="1"/>
          </p:cNvSpPr>
          <p:nvPr>
            <p:ph type="sldImg"/>
          </p:nvPr>
        </p:nvSpPr>
        <p:spPr>
          <a:xfrm>
            <a:off x="1141413" y="685800"/>
            <a:ext cx="4573587" cy="3430588"/>
          </a:xfrm>
          <a:ln/>
        </p:spPr>
      </p:sp>
      <p:sp>
        <p:nvSpPr>
          <p:cNvPr id="28676" name="Rectangle 3">
            <a:extLst>
              <a:ext uri="{FF2B5EF4-FFF2-40B4-BE49-F238E27FC236}">
                <a16:creationId xmlns:a16="http://schemas.microsoft.com/office/drawing/2014/main" id="{EEC462B0-F443-CF46-A78A-F199E2E46B1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390639531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zh-CN" altLang="en-US" sz="1000" dirty="0"/>
              <a:t>假定在生产者和消费者之间的公用缓冲池中，具有</a:t>
            </a:r>
            <a:r>
              <a:rPr lang="en-US" altLang="zh-CN" sz="1000" dirty="0"/>
              <a:t>n </a:t>
            </a:r>
            <a:r>
              <a:rPr lang="zh-CN" altLang="en-US" sz="1000" dirty="0"/>
              <a:t>个缓冲区，这时可利用互斥信号量</a:t>
            </a:r>
            <a:r>
              <a:rPr lang="en-US" altLang="zh-CN" sz="1000" dirty="0" err="1"/>
              <a:t>mutex</a:t>
            </a:r>
            <a:r>
              <a:rPr lang="en-US" altLang="zh-CN" sz="1000" dirty="0"/>
              <a:t> </a:t>
            </a:r>
            <a:r>
              <a:rPr lang="zh-CN" altLang="en-US" sz="1000" dirty="0"/>
              <a:t>实现诸进程对缓冲池的互斥使用。利用信号量</a:t>
            </a:r>
            <a:r>
              <a:rPr lang="en-US" altLang="zh-CN" sz="1000" dirty="0"/>
              <a:t>empty</a:t>
            </a:r>
            <a:r>
              <a:rPr lang="zh-CN" altLang="en-US" sz="1000" dirty="0"/>
              <a:t>和</a:t>
            </a:r>
            <a:r>
              <a:rPr lang="en-US" altLang="zh-CN" sz="1000" dirty="0"/>
              <a:t>full</a:t>
            </a:r>
            <a:r>
              <a:rPr lang="zh-CN" altLang="en-US" sz="1000" dirty="0"/>
              <a:t>分别表示缓冲池中空缓冲区和满缓冲区的数量。又假定这些生产者和消费者相互等效，只要缓冲池未满，生产者便可将消息送入缓冲池；只要缓冲池未空，消费者便可从缓冲池中取走一个消息。</a:t>
            </a: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24218095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sz="1000" dirty="0"/>
              <a:t>在生产者</a:t>
            </a:r>
            <a:r>
              <a:rPr lang="en-US" altLang="zh-CN" sz="1000" dirty="0"/>
              <a:t>—</a:t>
            </a:r>
            <a:r>
              <a:rPr lang="zh-CN" altLang="en-US" sz="1000" dirty="0"/>
              <a:t>消费者问题中应注意：首先，在每个程序中用于实现互斥的</a:t>
            </a:r>
            <a:r>
              <a:rPr lang="en-US" altLang="zh-CN" sz="1000" dirty="0"/>
              <a:t>wait(</a:t>
            </a:r>
            <a:r>
              <a:rPr lang="en-US" altLang="zh-CN" sz="1000" dirty="0" err="1"/>
              <a:t>mutex</a:t>
            </a:r>
            <a:r>
              <a:rPr lang="en-US" altLang="zh-CN" sz="1000" dirty="0"/>
              <a:t>)</a:t>
            </a:r>
            <a:r>
              <a:rPr lang="zh-CN" altLang="en-US" sz="1000" dirty="0"/>
              <a:t>和</a:t>
            </a:r>
            <a:r>
              <a:rPr lang="en-US" altLang="zh-CN" sz="1000" dirty="0"/>
              <a:t>signal(</a:t>
            </a:r>
            <a:r>
              <a:rPr lang="en-US" altLang="zh-CN" sz="1000" dirty="0" err="1"/>
              <a:t>mutex</a:t>
            </a:r>
            <a:r>
              <a:rPr lang="en-US" altLang="zh-CN" sz="1000" dirty="0"/>
              <a:t>)</a:t>
            </a:r>
            <a:r>
              <a:rPr lang="zh-CN" altLang="en-US" sz="1000" dirty="0"/>
              <a:t>必须成对地出现；</a:t>
            </a:r>
            <a:endParaRPr lang="en-US" altLang="zh-CN" sz="1000" dirty="0"/>
          </a:p>
          <a:p>
            <a:pPr eaLnBrk="1" hangingPunct="1">
              <a:defRPr/>
            </a:pPr>
            <a:r>
              <a:rPr lang="zh-CN" altLang="en-US" sz="1000" dirty="0"/>
              <a:t>其次，对资源信号量</a:t>
            </a:r>
            <a:r>
              <a:rPr lang="en-US" altLang="zh-CN" sz="1000" dirty="0"/>
              <a:t>empty</a:t>
            </a:r>
            <a:r>
              <a:rPr lang="zh-CN" altLang="en-US" sz="1000" dirty="0"/>
              <a:t>和</a:t>
            </a:r>
            <a:r>
              <a:rPr lang="en-US" altLang="zh-CN" sz="1000" dirty="0"/>
              <a:t>full</a:t>
            </a:r>
            <a:r>
              <a:rPr lang="zh-CN" altLang="en-US" sz="1000" dirty="0"/>
              <a:t>的</a:t>
            </a:r>
            <a:r>
              <a:rPr lang="en-US" altLang="zh-CN" sz="1000" dirty="0"/>
              <a:t>wait</a:t>
            </a:r>
            <a:r>
              <a:rPr lang="zh-CN" altLang="en-US" sz="1000" dirty="0"/>
              <a:t>和</a:t>
            </a:r>
            <a:r>
              <a:rPr lang="en-US" altLang="zh-CN" sz="1000" dirty="0"/>
              <a:t>signal</a:t>
            </a:r>
            <a:r>
              <a:rPr lang="zh-CN" altLang="en-US" sz="1000" dirty="0"/>
              <a:t>操作，同样需要成对地出现，但它们分别处于不同的程序中。例如，</a:t>
            </a:r>
            <a:r>
              <a:rPr lang="en-US" altLang="zh-CN" sz="1000" dirty="0"/>
              <a:t>wait(empty)</a:t>
            </a:r>
            <a:r>
              <a:rPr lang="zh-CN" altLang="en-US" sz="1000" dirty="0"/>
              <a:t>在计算进程中，而</a:t>
            </a:r>
            <a:r>
              <a:rPr lang="en-US" altLang="zh-CN" sz="1000" dirty="0"/>
              <a:t>signal(empty)</a:t>
            </a:r>
            <a:r>
              <a:rPr lang="zh-CN" altLang="en-US" sz="1000" dirty="0"/>
              <a:t>则在打印进程中，计算进程若因执行</a:t>
            </a:r>
            <a:r>
              <a:rPr lang="en-US" altLang="zh-CN" sz="1000" dirty="0"/>
              <a:t>wait(empty)</a:t>
            </a:r>
            <a:r>
              <a:rPr lang="zh-CN" altLang="en-US" sz="1000" dirty="0"/>
              <a:t>而阻塞，则以后将由打印进程将它唤醒；</a:t>
            </a:r>
            <a:endParaRPr lang="en-US" altLang="zh-CN" sz="1000" dirty="0"/>
          </a:p>
          <a:p>
            <a:pPr eaLnBrk="1" hangingPunct="1">
              <a:defRPr/>
            </a:pPr>
            <a:r>
              <a:rPr lang="zh-CN" altLang="en-US" sz="1000" dirty="0"/>
              <a:t>最后，在每个程序中的多个</a:t>
            </a:r>
            <a:r>
              <a:rPr lang="en-US" altLang="zh-CN" sz="1000" dirty="0"/>
              <a:t>wait </a:t>
            </a:r>
            <a:r>
              <a:rPr lang="zh-CN" altLang="en-US" sz="1000" dirty="0"/>
              <a:t>操作顺序不能颠倒，应先执行对资源信号量的</a:t>
            </a:r>
            <a:r>
              <a:rPr lang="en-US" altLang="zh-CN" sz="1000" dirty="0"/>
              <a:t>wait</a:t>
            </a:r>
            <a:r>
              <a:rPr lang="zh-CN" altLang="en-US" sz="1000" dirty="0"/>
              <a:t>操作，然后再执行对互斥信号量的</a:t>
            </a:r>
            <a:r>
              <a:rPr lang="en-US" altLang="zh-CN" sz="1000" dirty="0"/>
              <a:t>wait</a:t>
            </a:r>
            <a:r>
              <a:rPr lang="zh-CN" altLang="en-US" sz="1000" dirty="0"/>
              <a:t>操作，否则可能引起进程死锁。</a:t>
            </a:r>
          </a:p>
          <a:p>
            <a:pPr eaLnBrk="1" hangingPunct="1">
              <a:defRPr/>
            </a:pPr>
            <a:endParaRPr lang="zh-CN" altLang="en-US" sz="1000" dirty="0"/>
          </a:p>
          <a:p>
            <a:pPr eaLnBrk="1" hangingPunct="1">
              <a:defRPr/>
            </a:pPr>
            <a:r>
              <a:rPr lang="zh-CN" altLang="en-US" sz="1000" dirty="0"/>
              <a:t>在此举例说明：</a:t>
            </a:r>
          </a:p>
          <a:p>
            <a:pPr eaLnBrk="1" hangingPunct="1">
              <a:defRPr/>
            </a:pPr>
            <a:r>
              <a:rPr lang="zh-CN" altLang="en-US" sz="1000" dirty="0"/>
              <a:t>初始状态：</a:t>
            </a:r>
            <a:r>
              <a:rPr lang="en-US" altLang="zh-CN" sz="1000" dirty="0"/>
              <a:t>N=2</a:t>
            </a:r>
            <a:r>
              <a:rPr lang="zh-CN" altLang="en-US" sz="1000" dirty="0"/>
              <a:t>，</a:t>
            </a:r>
            <a:r>
              <a:rPr lang="en-US" altLang="zh-CN" sz="1000" dirty="0" err="1"/>
              <a:t>full.value</a:t>
            </a:r>
            <a:r>
              <a:rPr lang="en-US" altLang="zh-CN" sz="1000" dirty="0"/>
              <a:t>=0, </a:t>
            </a:r>
            <a:r>
              <a:rPr lang="en-US" altLang="zh-CN" sz="1000" dirty="0" err="1"/>
              <a:t>full.L</a:t>
            </a:r>
            <a:r>
              <a:rPr lang="en-US" altLang="zh-CN" sz="1000" dirty="0"/>
              <a:t>=NULL; </a:t>
            </a:r>
            <a:r>
              <a:rPr lang="en-US" altLang="zh-CN" sz="1000" dirty="0" err="1"/>
              <a:t>empty.value</a:t>
            </a:r>
            <a:r>
              <a:rPr lang="en-US" altLang="zh-CN" sz="1000" dirty="0"/>
              <a:t>=n, </a:t>
            </a:r>
            <a:r>
              <a:rPr lang="en-US" altLang="zh-CN" sz="1000" dirty="0" err="1"/>
              <a:t>empty.L</a:t>
            </a:r>
            <a:r>
              <a:rPr lang="en-US" altLang="zh-CN" sz="1000" dirty="0"/>
              <a:t>=NULL; </a:t>
            </a:r>
            <a:r>
              <a:rPr lang="en-US" altLang="zh-CN" sz="1000" dirty="0" err="1"/>
              <a:t>mutex.value</a:t>
            </a:r>
            <a:r>
              <a:rPr lang="en-US" altLang="zh-CN" sz="1000" dirty="0"/>
              <a:t>=1, </a:t>
            </a:r>
            <a:r>
              <a:rPr lang="en-US" altLang="zh-CN" sz="1000" dirty="0" err="1"/>
              <a:t>mutex.L</a:t>
            </a:r>
            <a:r>
              <a:rPr lang="en-US" altLang="zh-CN" sz="1000" dirty="0"/>
              <a:t>=NULL.</a:t>
            </a:r>
          </a:p>
          <a:p>
            <a:pPr eaLnBrk="1" hangingPunct="1">
              <a:defRPr/>
            </a:pPr>
            <a:r>
              <a:rPr lang="en-US" altLang="zh-CN" sz="1000" dirty="0"/>
              <a:t>Ready</a:t>
            </a:r>
            <a:r>
              <a:rPr lang="zh-CN" altLang="en-US" sz="1000" dirty="0"/>
              <a:t>队列：</a:t>
            </a:r>
            <a:r>
              <a:rPr lang="en-US" altLang="zh-CN" sz="1000" dirty="0"/>
              <a:t>C1</a:t>
            </a:r>
            <a:r>
              <a:rPr lang="zh-CN" altLang="en-US" sz="1000" dirty="0"/>
              <a:t>、</a:t>
            </a:r>
            <a:r>
              <a:rPr lang="en-US" altLang="zh-CN" sz="1000" dirty="0"/>
              <a:t>P1</a:t>
            </a:r>
            <a:r>
              <a:rPr lang="zh-CN" altLang="en-US" sz="1000" dirty="0"/>
              <a:t>、</a:t>
            </a:r>
            <a:r>
              <a:rPr lang="en-US" altLang="zh-CN" sz="1000" dirty="0"/>
              <a:t>P2</a:t>
            </a:r>
            <a:r>
              <a:rPr lang="zh-CN" altLang="en-US" sz="1000" dirty="0"/>
              <a:t>、</a:t>
            </a:r>
            <a:r>
              <a:rPr lang="en-US" altLang="zh-CN" sz="1000" dirty="0"/>
              <a:t>P3</a:t>
            </a:r>
          </a:p>
          <a:p>
            <a:pPr eaLnBrk="1" hangingPunct="1">
              <a:defRPr/>
            </a:pPr>
            <a:r>
              <a:rPr lang="zh-CN" altLang="en-US" sz="1000" dirty="0"/>
              <a:t>第一个时间片：</a:t>
            </a:r>
            <a:r>
              <a:rPr lang="en-US" altLang="zh-CN" sz="1000" dirty="0"/>
              <a:t>C1 --》 run</a:t>
            </a:r>
            <a:r>
              <a:rPr lang="zh-CN" altLang="en-US" sz="1000" dirty="0"/>
              <a:t>， </a:t>
            </a:r>
            <a:r>
              <a:rPr lang="en-US" altLang="zh-CN" sz="1000" dirty="0"/>
              <a:t>wait</a:t>
            </a:r>
            <a:r>
              <a:rPr lang="zh-CN" altLang="en-US" sz="1000" dirty="0"/>
              <a:t>（</a:t>
            </a:r>
            <a:r>
              <a:rPr lang="en-US" altLang="zh-CN" sz="1000" dirty="0"/>
              <a:t>full</a:t>
            </a:r>
            <a:r>
              <a:rPr lang="zh-CN" altLang="en-US" sz="1000" dirty="0"/>
              <a:t>）导致</a:t>
            </a:r>
            <a:r>
              <a:rPr lang="en-US" altLang="zh-CN" sz="1000" dirty="0" err="1"/>
              <a:t>full.vlaue</a:t>
            </a:r>
            <a:r>
              <a:rPr lang="en-US" altLang="zh-CN" sz="1000" dirty="0"/>
              <a:t>=-1</a:t>
            </a:r>
            <a:r>
              <a:rPr lang="zh-CN" altLang="en-US" sz="1000" dirty="0"/>
              <a:t>，</a:t>
            </a:r>
            <a:r>
              <a:rPr lang="en-US" altLang="zh-CN" sz="1000" dirty="0" err="1"/>
              <a:t>full.L</a:t>
            </a:r>
            <a:r>
              <a:rPr lang="en-US" altLang="zh-CN" sz="1000" dirty="0"/>
              <a:t>={C1},</a:t>
            </a:r>
            <a:r>
              <a:rPr lang="zh-CN" altLang="en-US" sz="1000" dirty="0"/>
              <a:t>即</a:t>
            </a:r>
            <a:r>
              <a:rPr lang="en-US" altLang="zh-CN" sz="1000" dirty="0"/>
              <a:t>C1</a:t>
            </a:r>
            <a:r>
              <a:rPr lang="zh-CN" altLang="en-US" sz="1000" dirty="0"/>
              <a:t>阻塞，下一条语句</a:t>
            </a:r>
            <a:r>
              <a:rPr lang="en-US" altLang="zh-CN" sz="1000" dirty="0"/>
              <a:t>wait</a:t>
            </a:r>
            <a:r>
              <a:rPr lang="zh-CN" altLang="en-US" sz="1000" dirty="0"/>
              <a:t>（</a:t>
            </a:r>
            <a:r>
              <a:rPr lang="en-US" altLang="zh-CN" sz="1000" dirty="0" err="1"/>
              <a:t>mutex</a:t>
            </a:r>
            <a:r>
              <a:rPr lang="zh-CN" altLang="en-US" sz="1000" dirty="0"/>
              <a:t>）；</a:t>
            </a:r>
          </a:p>
          <a:p>
            <a:pPr eaLnBrk="1" hangingPunct="1">
              <a:defRPr/>
            </a:pPr>
            <a:r>
              <a:rPr lang="zh-CN" altLang="en-US" sz="1000" dirty="0"/>
              <a:t>状态：</a:t>
            </a:r>
            <a:r>
              <a:rPr lang="en-US" altLang="zh-CN" sz="1000" dirty="0" err="1"/>
              <a:t>full.value</a:t>
            </a:r>
            <a:r>
              <a:rPr lang="en-US" altLang="zh-CN" sz="1000" dirty="0"/>
              <a:t>=-1, </a:t>
            </a:r>
            <a:r>
              <a:rPr lang="en-US" altLang="zh-CN" sz="1000" dirty="0" err="1"/>
              <a:t>full.L</a:t>
            </a:r>
            <a:r>
              <a:rPr lang="en-US" altLang="zh-CN" sz="1000" dirty="0"/>
              <a:t>={C1},; </a:t>
            </a:r>
            <a:r>
              <a:rPr lang="en-US" altLang="zh-CN" sz="1000" dirty="0" err="1"/>
              <a:t>empty.value</a:t>
            </a:r>
            <a:r>
              <a:rPr lang="en-US" altLang="zh-CN" sz="1000" dirty="0"/>
              <a:t>=n, </a:t>
            </a:r>
            <a:r>
              <a:rPr lang="en-US" altLang="zh-CN" sz="1000" dirty="0" err="1"/>
              <a:t>empty.L</a:t>
            </a:r>
            <a:r>
              <a:rPr lang="en-US" altLang="zh-CN" sz="1000" dirty="0"/>
              <a:t>=NULL; </a:t>
            </a:r>
            <a:r>
              <a:rPr lang="en-US" altLang="zh-CN" sz="1000" dirty="0" err="1"/>
              <a:t>mutex.value</a:t>
            </a:r>
            <a:r>
              <a:rPr lang="en-US" altLang="zh-CN" sz="1000" dirty="0"/>
              <a:t>=1, </a:t>
            </a:r>
            <a:r>
              <a:rPr lang="en-US" altLang="zh-CN" sz="1000" dirty="0" err="1"/>
              <a:t>mutex.L</a:t>
            </a:r>
            <a:r>
              <a:rPr lang="en-US" altLang="zh-CN" sz="1000" dirty="0"/>
              <a:t>=NULL.</a:t>
            </a:r>
          </a:p>
          <a:p>
            <a:pPr eaLnBrk="1" hangingPunct="1">
              <a:defRPr/>
            </a:pPr>
            <a:r>
              <a:rPr lang="en-US" altLang="zh-CN" sz="1000" dirty="0"/>
              <a:t>Ready</a:t>
            </a:r>
            <a:r>
              <a:rPr lang="zh-CN" altLang="en-US" sz="1000" dirty="0"/>
              <a:t>队列：</a:t>
            </a:r>
            <a:r>
              <a:rPr lang="en-US" altLang="zh-CN" sz="1000" dirty="0"/>
              <a:t>P1</a:t>
            </a:r>
            <a:r>
              <a:rPr lang="zh-CN" altLang="en-US" sz="1000" dirty="0"/>
              <a:t>、</a:t>
            </a:r>
            <a:r>
              <a:rPr lang="en-US" altLang="zh-CN" sz="1000" dirty="0"/>
              <a:t>P2</a:t>
            </a:r>
            <a:r>
              <a:rPr lang="zh-CN" altLang="en-US" sz="1000" dirty="0"/>
              <a:t>、</a:t>
            </a:r>
            <a:r>
              <a:rPr lang="en-US" altLang="zh-CN" sz="1000" dirty="0"/>
              <a:t>P3</a:t>
            </a:r>
          </a:p>
          <a:p>
            <a:pPr eaLnBrk="1" hangingPunct="1">
              <a:defRPr/>
            </a:pPr>
            <a:r>
              <a:rPr lang="zh-CN" altLang="en-US" sz="1000" dirty="0"/>
              <a:t>阻塞队列： </a:t>
            </a:r>
            <a:r>
              <a:rPr lang="en-US" altLang="zh-CN" sz="1000" dirty="0" err="1"/>
              <a:t>full.L</a:t>
            </a:r>
            <a:r>
              <a:rPr lang="en-US" altLang="zh-CN" sz="1000" dirty="0"/>
              <a:t>={C1}</a:t>
            </a:r>
          </a:p>
          <a:p>
            <a:pPr eaLnBrk="1" hangingPunct="1">
              <a:defRPr/>
            </a:pPr>
            <a:endParaRPr lang="en-US" altLang="zh-CN" sz="1000" dirty="0"/>
          </a:p>
          <a:p>
            <a:pPr eaLnBrk="1" hangingPunct="1">
              <a:defRPr/>
            </a:pPr>
            <a:r>
              <a:rPr lang="zh-CN" altLang="en-US" sz="1000" dirty="0"/>
              <a:t>第二个时间片： </a:t>
            </a:r>
            <a:r>
              <a:rPr lang="en-US" altLang="zh-CN" sz="1000" dirty="0"/>
              <a:t>P1 --》 run</a:t>
            </a:r>
            <a:r>
              <a:rPr lang="zh-CN" altLang="en-US" sz="1000" dirty="0"/>
              <a:t>， </a:t>
            </a:r>
            <a:r>
              <a:rPr lang="en-US" altLang="zh-CN" sz="1000" dirty="0"/>
              <a:t>wait</a:t>
            </a:r>
            <a:r>
              <a:rPr lang="zh-CN" altLang="en-US" sz="1000" dirty="0"/>
              <a:t>（</a:t>
            </a:r>
            <a:r>
              <a:rPr lang="en-US" altLang="zh-CN" sz="1000" dirty="0"/>
              <a:t>empty</a:t>
            </a:r>
            <a:r>
              <a:rPr lang="zh-CN" altLang="en-US" sz="1000" dirty="0"/>
              <a:t>）导致</a:t>
            </a:r>
            <a:r>
              <a:rPr lang="en-US" altLang="zh-CN" sz="1000" dirty="0" err="1"/>
              <a:t>empty.vlaue</a:t>
            </a:r>
            <a:r>
              <a:rPr lang="en-US" altLang="zh-CN" sz="1000" dirty="0"/>
              <a:t>=2-1=1</a:t>
            </a:r>
            <a:r>
              <a:rPr lang="zh-CN" altLang="en-US" sz="1000" dirty="0"/>
              <a:t>，然后</a:t>
            </a:r>
            <a:r>
              <a:rPr lang="en-US" altLang="zh-CN" sz="1000" dirty="0"/>
              <a:t>wait</a:t>
            </a:r>
            <a:r>
              <a:rPr lang="zh-CN" altLang="en-US" sz="1000" dirty="0"/>
              <a:t>（</a:t>
            </a:r>
            <a:r>
              <a:rPr lang="en-US" altLang="zh-CN" sz="1000" dirty="0" err="1"/>
              <a:t>mutex</a:t>
            </a:r>
            <a:r>
              <a:rPr lang="zh-CN" altLang="en-US" sz="1000" dirty="0"/>
              <a:t>）使</a:t>
            </a:r>
            <a:r>
              <a:rPr lang="en-US" altLang="zh-CN" sz="1000" dirty="0" err="1"/>
              <a:t>mutex.value</a:t>
            </a:r>
            <a:r>
              <a:rPr lang="en-US" altLang="zh-CN" sz="1000" dirty="0"/>
              <a:t>=0</a:t>
            </a:r>
            <a:r>
              <a:rPr lang="zh-CN" altLang="en-US" sz="1000" dirty="0"/>
              <a:t>，进入临界区，这时时间片完，</a:t>
            </a:r>
            <a:r>
              <a:rPr lang="en-US" altLang="zh-CN" sz="1000" dirty="0"/>
              <a:t>P1</a:t>
            </a:r>
            <a:r>
              <a:rPr lang="zh-CN" altLang="en-US" sz="1000" dirty="0"/>
              <a:t>从</a:t>
            </a:r>
            <a:r>
              <a:rPr lang="en-US" altLang="zh-CN" sz="1000" dirty="0"/>
              <a:t>RUN</a:t>
            </a:r>
            <a:r>
              <a:rPr lang="zh-CN" altLang="en-US" sz="1000" dirty="0"/>
              <a:t>转换到</a:t>
            </a:r>
            <a:r>
              <a:rPr lang="en-US" altLang="zh-CN" sz="1000" dirty="0"/>
              <a:t>Ready</a:t>
            </a:r>
          </a:p>
          <a:p>
            <a:pPr eaLnBrk="1" hangingPunct="1">
              <a:defRPr/>
            </a:pPr>
            <a:r>
              <a:rPr lang="zh-CN" altLang="en-US" sz="1000" dirty="0"/>
              <a:t>状态：</a:t>
            </a:r>
            <a:r>
              <a:rPr lang="en-US" altLang="zh-CN" sz="1000" dirty="0" err="1"/>
              <a:t>full.value</a:t>
            </a:r>
            <a:r>
              <a:rPr lang="en-US" altLang="zh-CN" sz="1000" dirty="0"/>
              <a:t>=-1, </a:t>
            </a:r>
            <a:r>
              <a:rPr lang="en-US" altLang="zh-CN" sz="1000" dirty="0" err="1"/>
              <a:t>full.L</a:t>
            </a:r>
            <a:r>
              <a:rPr lang="en-US" altLang="zh-CN" sz="1000" dirty="0"/>
              <a:t>={C1},; </a:t>
            </a:r>
            <a:r>
              <a:rPr lang="en-US" altLang="zh-CN" sz="1000" dirty="0" err="1"/>
              <a:t>empty.value</a:t>
            </a:r>
            <a:r>
              <a:rPr lang="en-US" altLang="zh-CN" sz="1000" dirty="0"/>
              <a:t>=1, </a:t>
            </a:r>
            <a:r>
              <a:rPr lang="en-US" altLang="zh-CN" sz="1000" dirty="0" err="1"/>
              <a:t>empty.L</a:t>
            </a:r>
            <a:r>
              <a:rPr lang="en-US" altLang="zh-CN" sz="1000" dirty="0"/>
              <a:t>=NULL; </a:t>
            </a:r>
            <a:r>
              <a:rPr lang="en-US" altLang="zh-CN" sz="1000" dirty="0" err="1"/>
              <a:t>mutex.value</a:t>
            </a:r>
            <a:r>
              <a:rPr lang="en-US" altLang="zh-CN" sz="1000" dirty="0"/>
              <a:t>=0, </a:t>
            </a:r>
            <a:r>
              <a:rPr lang="en-US" altLang="zh-CN" sz="1000" dirty="0" err="1"/>
              <a:t>mutex.L</a:t>
            </a:r>
            <a:r>
              <a:rPr lang="en-US" altLang="zh-CN" sz="1000" dirty="0"/>
              <a:t>=NULL.</a:t>
            </a:r>
          </a:p>
          <a:p>
            <a:pPr eaLnBrk="1" hangingPunct="1">
              <a:defRPr/>
            </a:pPr>
            <a:r>
              <a:rPr lang="en-US" altLang="zh-CN" sz="1000" dirty="0"/>
              <a:t>Ready</a:t>
            </a:r>
            <a:r>
              <a:rPr lang="zh-CN" altLang="en-US" sz="1000" dirty="0"/>
              <a:t>队列：</a:t>
            </a:r>
            <a:r>
              <a:rPr lang="en-US" altLang="zh-CN" sz="1000" dirty="0"/>
              <a:t>P2</a:t>
            </a:r>
            <a:r>
              <a:rPr lang="zh-CN" altLang="en-US" sz="1000" dirty="0"/>
              <a:t>、</a:t>
            </a:r>
            <a:r>
              <a:rPr lang="en-US" altLang="zh-CN" sz="1000" dirty="0"/>
              <a:t>P3 </a:t>
            </a:r>
            <a:r>
              <a:rPr lang="zh-CN" altLang="en-US" sz="1000" dirty="0"/>
              <a:t>、</a:t>
            </a:r>
            <a:r>
              <a:rPr lang="en-US" altLang="zh-CN" sz="1000" dirty="0"/>
              <a:t>P1</a:t>
            </a:r>
          </a:p>
          <a:p>
            <a:pPr eaLnBrk="1" hangingPunct="1">
              <a:defRPr/>
            </a:pPr>
            <a:r>
              <a:rPr lang="zh-CN" altLang="en-US" sz="1000" dirty="0"/>
              <a:t>阻塞队列： </a:t>
            </a:r>
            <a:r>
              <a:rPr lang="en-US" altLang="zh-CN" sz="1000" dirty="0" err="1"/>
              <a:t>full.L</a:t>
            </a:r>
            <a:r>
              <a:rPr lang="en-US" altLang="zh-CN" sz="1000" dirty="0"/>
              <a:t>={C1}</a:t>
            </a:r>
          </a:p>
          <a:p>
            <a:pPr eaLnBrk="1" hangingPunct="1">
              <a:defRPr/>
            </a:pPr>
            <a:endParaRPr lang="en-US" altLang="zh-CN" sz="1000" dirty="0"/>
          </a:p>
          <a:p>
            <a:pPr eaLnBrk="1" hangingPunct="1">
              <a:defRPr/>
            </a:pPr>
            <a:r>
              <a:rPr lang="zh-CN" altLang="en-US" sz="1000" dirty="0"/>
              <a:t>第三个时间片： </a:t>
            </a:r>
            <a:r>
              <a:rPr lang="en-US" altLang="zh-CN" sz="1000" dirty="0"/>
              <a:t>P2 --》 run</a:t>
            </a:r>
            <a:r>
              <a:rPr lang="zh-CN" altLang="en-US" sz="1000" dirty="0"/>
              <a:t>， </a:t>
            </a:r>
            <a:r>
              <a:rPr lang="en-US" altLang="zh-CN" sz="1000" dirty="0"/>
              <a:t>wait</a:t>
            </a:r>
            <a:r>
              <a:rPr lang="zh-CN" altLang="en-US" sz="1000" dirty="0"/>
              <a:t>（</a:t>
            </a:r>
            <a:r>
              <a:rPr lang="en-US" altLang="zh-CN" sz="1000" dirty="0"/>
              <a:t>empty</a:t>
            </a:r>
            <a:r>
              <a:rPr lang="zh-CN" altLang="en-US" sz="1000" dirty="0"/>
              <a:t>）导致</a:t>
            </a:r>
            <a:r>
              <a:rPr lang="en-US" altLang="zh-CN" sz="1000" dirty="0" err="1"/>
              <a:t>empty.vlaue</a:t>
            </a:r>
            <a:r>
              <a:rPr lang="en-US" altLang="zh-CN" sz="1000" dirty="0"/>
              <a:t>=0</a:t>
            </a:r>
            <a:r>
              <a:rPr lang="zh-CN" altLang="en-US" sz="1000" dirty="0"/>
              <a:t>，然后</a:t>
            </a:r>
            <a:r>
              <a:rPr lang="en-US" altLang="zh-CN" sz="1000" dirty="0"/>
              <a:t>wait</a:t>
            </a:r>
            <a:r>
              <a:rPr lang="zh-CN" altLang="en-US" sz="1000" dirty="0"/>
              <a:t>（</a:t>
            </a:r>
            <a:r>
              <a:rPr lang="en-US" altLang="zh-CN" sz="1000" dirty="0" err="1"/>
              <a:t>mutex</a:t>
            </a:r>
            <a:r>
              <a:rPr lang="zh-CN" altLang="en-US" sz="1000" dirty="0"/>
              <a:t>）使</a:t>
            </a:r>
            <a:r>
              <a:rPr lang="en-US" altLang="zh-CN" sz="1000" dirty="0" err="1"/>
              <a:t>mutex.value</a:t>
            </a:r>
            <a:r>
              <a:rPr lang="en-US" altLang="zh-CN" sz="1000" dirty="0"/>
              <a:t>=-1</a:t>
            </a:r>
            <a:r>
              <a:rPr lang="zh-CN" altLang="en-US" sz="1000" dirty="0"/>
              <a:t>，</a:t>
            </a:r>
            <a:r>
              <a:rPr lang="en-US" altLang="zh-CN" sz="1000" dirty="0" err="1"/>
              <a:t>mutex.L</a:t>
            </a:r>
            <a:r>
              <a:rPr lang="en-US" altLang="zh-CN" sz="1000" dirty="0"/>
              <a:t>={P2}</a:t>
            </a:r>
            <a:r>
              <a:rPr lang="zh-CN" altLang="en-US" sz="1000" dirty="0"/>
              <a:t>即</a:t>
            </a:r>
            <a:r>
              <a:rPr lang="en-US" altLang="zh-CN" sz="1000" dirty="0"/>
              <a:t>P2</a:t>
            </a:r>
            <a:r>
              <a:rPr lang="zh-CN" altLang="en-US" sz="1000" dirty="0"/>
              <a:t>阻塞， </a:t>
            </a:r>
            <a:r>
              <a:rPr lang="en-US" altLang="zh-CN" sz="1000" dirty="0"/>
              <a:t>P2</a:t>
            </a:r>
            <a:r>
              <a:rPr lang="zh-CN" altLang="en-US" sz="1000" dirty="0"/>
              <a:t>从</a:t>
            </a:r>
            <a:r>
              <a:rPr lang="en-US" altLang="zh-CN" sz="1000" dirty="0"/>
              <a:t>RUN</a:t>
            </a:r>
            <a:r>
              <a:rPr lang="zh-CN" altLang="en-US" sz="1000" dirty="0"/>
              <a:t>转换到</a:t>
            </a:r>
            <a:r>
              <a:rPr lang="en-US" altLang="zh-CN" sz="1000" dirty="0"/>
              <a:t>Block</a:t>
            </a:r>
          </a:p>
          <a:p>
            <a:pPr eaLnBrk="1" hangingPunct="1">
              <a:defRPr/>
            </a:pPr>
            <a:r>
              <a:rPr lang="zh-CN" altLang="en-US" sz="1000" dirty="0"/>
              <a:t>第</a:t>
            </a:r>
            <a:r>
              <a:rPr lang="en-US" altLang="zh-CN" sz="1000" dirty="0"/>
              <a:t>4</a:t>
            </a:r>
            <a:r>
              <a:rPr lang="zh-CN" altLang="en-US" sz="1000" dirty="0"/>
              <a:t>个时间片： </a:t>
            </a:r>
            <a:r>
              <a:rPr lang="en-US" altLang="zh-CN" sz="1000" dirty="0"/>
              <a:t>P3 --》 run</a:t>
            </a:r>
            <a:r>
              <a:rPr lang="zh-CN" altLang="en-US" sz="1000" dirty="0"/>
              <a:t>， </a:t>
            </a:r>
            <a:r>
              <a:rPr lang="en-US" altLang="zh-CN" sz="1000" dirty="0"/>
              <a:t>wait</a:t>
            </a:r>
            <a:r>
              <a:rPr lang="zh-CN" altLang="en-US" sz="1000" dirty="0"/>
              <a:t>（</a:t>
            </a:r>
            <a:r>
              <a:rPr lang="en-US" altLang="zh-CN" sz="1000" dirty="0"/>
              <a:t>empty</a:t>
            </a:r>
            <a:r>
              <a:rPr lang="zh-CN" altLang="en-US" sz="1000" dirty="0"/>
              <a:t>）导致</a:t>
            </a:r>
            <a:r>
              <a:rPr lang="en-US" altLang="zh-CN" sz="1000" dirty="0" err="1"/>
              <a:t>empty.vlaue</a:t>
            </a:r>
            <a:r>
              <a:rPr lang="en-US" altLang="zh-CN" sz="1000" dirty="0"/>
              <a:t>=-1</a:t>
            </a:r>
            <a:r>
              <a:rPr lang="zh-CN" altLang="en-US" sz="1000" dirty="0"/>
              <a:t>，</a:t>
            </a:r>
            <a:r>
              <a:rPr lang="en-US" altLang="zh-CN" sz="1000" dirty="0" err="1"/>
              <a:t>empty.L</a:t>
            </a:r>
            <a:r>
              <a:rPr lang="en-US" altLang="zh-CN" sz="1000" dirty="0"/>
              <a:t>={P3}</a:t>
            </a:r>
            <a:r>
              <a:rPr lang="zh-CN" altLang="en-US" sz="1000" dirty="0"/>
              <a:t>即</a:t>
            </a:r>
            <a:r>
              <a:rPr lang="en-US" altLang="zh-CN" sz="1000" dirty="0"/>
              <a:t>P3</a:t>
            </a:r>
            <a:r>
              <a:rPr lang="zh-CN" altLang="en-US" sz="1000" dirty="0"/>
              <a:t>阻塞， </a:t>
            </a:r>
            <a:r>
              <a:rPr lang="en-US" altLang="zh-CN" sz="1000" dirty="0"/>
              <a:t>P3</a:t>
            </a:r>
            <a:r>
              <a:rPr lang="zh-CN" altLang="en-US" sz="1000" dirty="0"/>
              <a:t>从</a:t>
            </a:r>
            <a:r>
              <a:rPr lang="en-US" altLang="zh-CN" sz="1000" dirty="0"/>
              <a:t>RUN</a:t>
            </a:r>
            <a:r>
              <a:rPr lang="zh-CN" altLang="en-US" sz="1000" dirty="0"/>
              <a:t>转换到</a:t>
            </a:r>
            <a:r>
              <a:rPr lang="en-US" altLang="zh-CN" sz="1000" dirty="0"/>
              <a:t>Block</a:t>
            </a:r>
          </a:p>
          <a:p>
            <a:pPr eaLnBrk="1" hangingPunct="1">
              <a:defRPr/>
            </a:pPr>
            <a:r>
              <a:rPr lang="zh-CN" altLang="en-US" sz="1000" dirty="0"/>
              <a:t>第</a:t>
            </a:r>
            <a:r>
              <a:rPr lang="en-US" altLang="zh-CN" sz="1000" dirty="0"/>
              <a:t>5</a:t>
            </a:r>
            <a:r>
              <a:rPr lang="zh-CN" altLang="en-US" sz="1000" dirty="0"/>
              <a:t>个时间片： </a:t>
            </a:r>
            <a:r>
              <a:rPr lang="en-US" altLang="zh-CN" sz="1000" dirty="0"/>
              <a:t>P1 --》 run</a:t>
            </a:r>
            <a:r>
              <a:rPr lang="zh-CN" altLang="en-US" sz="1000" dirty="0"/>
              <a:t>， 执行临界区代码，执行</a:t>
            </a:r>
            <a:r>
              <a:rPr lang="en-US" altLang="zh-CN" sz="1000" dirty="0"/>
              <a:t>signal</a:t>
            </a:r>
            <a:r>
              <a:rPr lang="zh-CN" altLang="en-US" sz="1000" dirty="0"/>
              <a:t>（</a:t>
            </a:r>
            <a:r>
              <a:rPr lang="en-US" altLang="zh-CN" sz="1000" dirty="0" err="1"/>
              <a:t>mutex</a:t>
            </a:r>
            <a:r>
              <a:rPr lang="zh-CN" altLang="en-US" sz="1000" dirty="0"/>
              <a:t>）导致</a:t>
            </a:r>
            <a:r>
              <a:rPr lang="en-US" altLang="zh-CN" sz="1000" dirty="0" err="1"/>
              <a:t>mutex.value</a:t>
            </a:r>
            <a:r>
              <a:rPr lang="en-US" altLang="zh-CN" sz="1000" dirty="0"/>
              <a:t>= 0</a:t>
            </a:r>
            <a:r>
              <a:rPr lang="zh-CN" altLang="en-US" sz="1000" dirty="0"/>
              <a:t>，唤醒</a:t>
            </a:r>
            <a:r>
              <a:rPr lang="en-US" altLang="zh-CN" sz="1000" dirty="0" err="1"/>
              <a:t>mutex.L</a:t>
            </a:r>
            <a:r>
              <a:rPr lang="zh-CN" altLang="en-US" sz="1000" dirty="0"/>
              <a:t>中的第一个进程</a:t>
            </a:r>
            <a:r>
              <a:rPr lang="en-US" altLang="zh-CN" sz="1000" dirty="0"/>
              <a:t>P2</a:t>
            </a:r>
            <a:r>
              <a:rPr lang="zh-CN" altLang="en-US" sz="1000" dirty="0"/>
              <a:t>，使</a:t>
            </a:r>
            <a:r>
              <a:rPr lang="en-US" altLang="zh-CN" sz="1000" dirty="0"/>
              <a:t>P2</a:t>
            </a:r>
            <a:r>
              <a:rPr lang="zh-CN" altLang="en-US" sz="1000" dirty="0"/>
              <a:t>获得</a:t>
            </a:r>
            <a:r>
              <a:rPr lang="en-US" altLang="zh-CN" sz="1000" dirty="0" err="1"/>
              <a:t>mutex</a:t>
            </a:r>
            <a:r>
              <a:rPr lang="zh-CN" altLang="en-US" sz="1000" dirty="0"/>
              <a:t>信号量进入</a:t>
            </a:r>
            <a:r>
              <a:rPr lang="en-US" altLang="zh-CN" sz="1000" dirty="0"/>
              <a:t>Ready</a:t>
            </a:r>
            <a:r>
              <a:rPr lang="zh-CN" altLang="en-US" sz="1000" dirty="0"/>
              <a:t>队列；执行</a:t>
            </a:r>
            <a:r>
              <a:rPr lang="en-US" altLang="zh-CN" sz="1000" dirty="0"/>
              <a:t>signal</a:t>
            </a:r>
            <a:r>
              <a:rPr lang="zh-CN" altLang="en-US" sz="1000" dirty="0"/>
              <a:t>（</a:t>
            </a:r>
            <a:r>
              <a:rPr lang="en-US" altLang="zh-CN" sz="1000" dirty="0"/>
              <a:t>full</a:t>
            </a:r>
            <a:r>
              <a:rPr lang="zh-CN" altLang="en-US" sz="1000" dirty="0"/>
              <a:t>）导致</a:t>
            </a:r>
            <a:r>
              <a:rPr lang="en-US" altLang="zh-CN" sz="1000" dirty="0" err="1"/>
              <a:t>full.value</a:t>
            </a:r>
            <a:r>
              <a:rPr lang="en-US" altLang="zh-CN" sz="1000" dirty="0"/>
              <a:t>= 0</a:t>
            </a:r>
            <a:r>
              <a:rPr lang="zh-CN" altLang="en-US" sz="1000" dirty="0"/>
              <a:t>，唤醒</a:t>
            </a:r>
            <a:r>
              <a:rPr lang="en-US" altLang="zh-CN" sz="1000" dirty="0" err="1"/>
              <a:t>full.L</a:t>
            </a:r>
            <a:r>
              <a:rPr lang="zh-CN" altLang="en-US" sz="1000" dirty="0"/>
              <a:t>中的第一个进程</a:t>
            </a:r>
            <a:r>
              <a:rPr lang="en-US" altLang="zh-CN" sz="1000" dirty="0"/>
              <a:t>C1</a:t>
            </a:r>
            <a:r>
              <a:rPr lang="zh-CN" altLang="en-US" sz="1000" dirty="0"/>
              <a:t>，使</a:t>
            </a:r>
            <a:r>
              <a:rPr lang="en-US" altLang="zh-CN" sz="1000" dirty="0"/>
              <a:t>C1</a:t>
            </a:r>
            <a:r>
              <a:rPr lang="zh-CN" altLang="en-US" sz="1000" dirty="0"/>
              <a:t>获得</a:t>
            </a:r>
            <a:r>
              <a:rPr lang="en-US" altLang="zh-CN" sz="1000" dirty="0"/>
              <a:t>full</a:t>
            </a:r>
            <a:r>
              <a:rPr lang="zh-CN" altLang="en-US" sz="1000" dirty="0"/>
              <a:t>信号量进入</a:t>
            </a:r>
            <a:r>
              <a:rPr lang="en-US" altLang="zh-CN" sz="1000" dirty="0"/>
              <a:t>Ready</a:t>
            </a:r>
            <a:r>
              <a:rPr lang="zh-CN" altLang="en-US" sz="1000" dirty="0"/>
              <a:t>队列；</a:t>
            </a:r>
            <a:r>
              <a:rPr lang="en-US" altLang="zh-CN" sz="1000" dirty="0"/>
              <a:t>P1</a:t>
            </a:r>
            <a:r>
              <a:rPr lang="zh-CN" altLang="en-US" sz="1000" dirty="0"/>
              <a:t>完成该时间片从</a:t>
            </a:r>
            <a:r>
              <a:rPr lang="en-US" altLang="zh-CN" sz="1000" dirty="0"/>
              <a:t>Run</a:t>
            </a:r>
            <a:r>
              <a:rPr lang="zh-CN" altLang="en-US" sz="1000" dirty="0"/>
              <a:t>转换到</a:t>
            </a:r>
            <a:r>
              <a:rPr lang="en-US" altLang="zh-CN" sz="1000" dirty="0"/>
              <a:t>Ready</a:t>
            </a:r>
          </a:p>
          <a:p>
            <a:pPr eaLnBrk="1" hangingPunct="1">
              <a:defRPr/>
            </a:pPr>
            <a:endParaRPr lang="en-US" altLang="zh-CN" sz="1000" dirty="0"/>
          </a:p>
          <a:p>
            <a:pPr eaLnBrk="1" hangingPunct="1">
              <a:defRPr/>
            </a:pPr>
            <a:r>
              <a:rPr lang="en-US" altLang="zh-CN" sz="1000" dirty="0"/>
              <a:t>Ready</a:t>
            </a:r>
            <a:r>
              <a:rPr lang="zh-CN" altLang="en-US" sz="1000" dirty="0"/>
              <a:t>队列：</a:t>
            </a:r>
            <a:r>
              <a:rPr lang="en-US" altLang="zh-CN" sz="1000" dirty="0"/>
              <a:t>P2</a:t>
            </a:r>
            <a:r>
              <a:rPr lang="zh-CN" altLang="en-US" sz="1000" dirty="0"/>
              <a:t>、</a:t>
            </a:r>
            <a:r>
              <a:rPr lang="en-US" altLang="zh-CN" sz="1000" dirty="0"/>
              <a:t>C1</a:t>
            </a:r>
            <a:r>
              <a:rPr lang="zh-CN" altLang="en-US" sz="1000" dirty="0"/>
              <a:t>、</a:t>
            </a:r>
            <a:r>
              <a:rPr lang="en-US" altLang="zh-CN" sz="1000" dirty="0"/>
              <a:t>P1</a:t>
            </a:r>
          </a:p>
          <a:p>
            <a:pPr eaLnBrk="1" hangingPunct="1">
              <a:defRPr/>
            </a:pPr>
            <a:endParaRPr lang="en-US" altLang="zh-CN" sz="1000" dirty="0"/>
          </a:p>
          <a:p>
            <a:pPr eaLnBrk="1" hangingPunct="1">
              <a:defRPr/>
            </a:pPr>
            <a:r>
              <a:rPr lang="zh-CN" altLang="en-US" sz="1000" dirty="0"/>
              <a:t>第</a:t>
            </a:r>
            <a:r>
              <a:rPr lang="en-US" altLang="zh-CN" sz="1000" dirty="0"/>
              <a:t>6</a:t>
            </a:r>
            <a:r>
              <a:rPr lang="zh-CN" altLang="en-US" sz="1000" dirty="0"/>
              <a:t>个时间片： </a:t>
            </a:r>
            <a:r>
              <a:rPr lang="en-US" altLang="zh-CN" sz="1000" dirty="0"/>
              <a:t>P2 --》 run</a:t>
            </a:r>
            <a:r>
              <a:rPr lang="zh-CN" altLang="en-US" sz="1000" dirty="0"/>
              <a:t>，进入临界区；执行</a:t>
            </a:r>
            <a:r>
              <a:rPr lang="en-US" altLang="zh-CN" sz="1000" dirty="0"/>
              <a:t>signal</a:t>
            </a:r>
            <a:r>
              <a:rPr lang="zh-CN" altLang="en-US" sz="1000" dirty="0"/>
              <a:t>（</a:t>
            </a:r>
            <a:r>
              <a:rPr lang="en-US" altLang="zh-CN" sz="1000" dirty="0" err="1"/>
              <a:t>mutex</a:t>
            </a:r>
            <a:r>
              <a:rPr lang="zh-CN" altLang="en-US" sz="1000" dirty="0"/>
              <a:t>）导致</a:t>
            </a:r>
            <a:r>
              <a:rPr lang="en-US" altLang="zh-CN" sz="1000" dirty="0" err="1"/>
              <a:t>mutex.value</a:t>
            </a:r>
            <a:r>
              <a:rPr lang="en-US" altLang="zh-CN" sz="1000" dirty="0"/>
              <a:t>= 1</a:t>
            </a:r>
            <a:r>
              <a:rPr lang="zh-CN" altLang="en-US" sz="1000" dirty="0"/>
              <a:t>；执行</a:t>
            </a:r>
            <a:r>
              <a:rPr lang="en-US" altLang="zh-CN" sz="1000" dirty="0"/>
              <a:t>signal</a:t>
            </a:r>
            <a:r>
              <a:rPr lang="zh-CN" altLang="en-US" sz="1000" dirty="0"/>
              <a:t>（</a:t>
            </a:r>
            <a:r>
              <a:rPr lang="en-US" altLang="zh-CN" sz="1000" dirty="0"/>
              <a:t>full</a:t>
            </a:r>
            <a:r>
              <a:rPr lang="zh-CN" altLang="en-US" sz="1000" dirty="0"/>
              <a:t>）导致</a:t>
            </a:r>
            <a:r>
              <a:rPr lang="en-US" altLang="zh-CN" sz="1000" dirty="0" err="1"/>
              <a:t>full.value</a:t>
            </a:r>
            <a:r>
              <a:rPr lang="en-US" altLang="zh-CN" sz="1000" dirty="0"/>
              <a:t>= 1</a:t>
            </a:r>
            <a:r>
              <a:rPr lang="zh-CN" altLang="en-US" sz="1000" dirty="0"/>
              <a:t>；</a:t>
            </a:r>
            <a:r>
              <a:rPr lang="en-US" altLang="zh-CN" sz="1000" dirty="0"/>
              <a:t>P2</a:t>
            </a:r>
            <a:r>
              <a:rPr lang="zh-CN" altLang="en-US" sz="1000" dirty="0"/>
              <a:t>完成该时间片从</a:t>
            </a:r>
            <a:r>
              <a:rPr lang="en-US" altLang="zh-CN" sz="1000" dirty="0"/>
              <a:t>Run</a:t>
            </a:r>
            <a:r>
              <a:rPr lang="zh-CN" altLang="en-US" sz="1000" dirty="0"/>
              <a:t>转换到</a:t>
            </a:r>
            <a:r>
              <a:rPr lang="en-US" altLang="zh-CN" sz="1000" dirty="0"/>
              <a:t>Ready</a:t>
            </a:r>
          </a:p>
          <a:p>
            <a:pPr eaLnBrk="1" hangingPunct="1">
              <a:defRPr/>
            </a:pPr>
            <a:endParaRPr lang="en-US" altLang="zh-CN" sz="1000" dirty="0"/>
          </a:p>
          <a:p>
            <a:pPr eaLnBrk="1" hangingPunct="1">
              <a:defRPr/>
            </a:pPr>
            <a:r>
              <a:rPr lang="en-US" altLang="zh-CN" sz="1000" dirty="0"/>
              <a:t>Ready</a:t>
            </a:r>
            <a:r>
              <a:rPr lang="zh-CN" altLang="en-US" sz="1000" dirty="0"/>
              <a:t>队列：</a:t>
            </a:r>
            <a:r>
              <a:rPr lang="en-US" altLang="zh-CN" sz="1000" dirty="0"/>
              <a:t>C1</a:t>
            </a:r>
            <a:r>
              <a:rPr lang="zh-CN" altLang="en-US" sz="1000" dirty="0"/>
              <a:t>、</a:t>
            </a:r>
            <a:r>
              <a:rPr lang="en-US" altLang="zh-CN" sz="1000" dirty="0"/>
              <a:t>P1</a:t>
            </a:r>
            <a:r>
              <a:rPr lang="zh-CN" altLang="en-US" sz="1000" dirty="0"/>
              <a:t>、</a:t>
            </a:r>
            <a:r>
              <a:rPr lang="en-US" altLang="zh-CN" sz="1000" dirty="0"/>
              <a:t>P2</a:t>
            </a:r>
          </a:p>
          <a:p>
            <a:pPr eaLnBrk="1" hangingPunct="1">
              <a:defRPr/>
            </a:pPr>
            <a:endParaRPr lang="en-US" altLang="zh-CN" sz="1000" dirty="0"/>
          </a:p>
          <a:p>
            <a:pPr eaLnBrk="1" hangingPunct="1">
              <a:defRPr/>
            </a:pPr>
            <a:endParaRPr lang="en-US" altLang="zh-CN" sz="1000" dirty="0"/>
          </a:p>
          <a:p>
            <a:pPr eaLnBrk="1" hangingPunct="1">
              <a:defRPr/>
            </a:pPr>
            <a:r>
              <a:rPr lang="zh-CN" altLang="en-US" sz="1000" dirty="0"/>
              <a:t>第</a:t>
            </a:r>
            <a:r>
              <a:rPr lang="en-US" altLang="zh-CN" sz="1000" dirty="0"/>
              <a:t>7</a:t>
            </a:r>
            <a:r>
              <a:rPr lang="zh-CN" altLang="en-US" sz="1000" dirty="0"/>
              <a:t>个时间片：</a:t>
            </a:r>
            <a:r>
              <a:rPr lang="en-US" altLang="zh-CN" sz="1000" dirty="0"/>
              <a:t>C1 --》 run</a:t>
            </a:r>
            <a:r>
              <a:rPr lang="zh-CN" altLang="en-US" sz="1000" dirty="0"/>
              <a:t>，</a:t>
            </a:r>
            <a:r>
              <a:rPr lang="en-US" altLang="zh-CN" sz="1000" dirty="0"/>
              <a:t>wait</a:t>
            </a:r>
            <a:r>
              <a:rPr lang="zh-CN" altLang="en-US" sz="1000" dirty="0"/>
              <a:t>（</a:t>
            </a:r>
            <a:r>
              <a:rPr lang="en-US" altLang="zh-CN" sz="1000" dirty="0" err="1"/>
              <a:t>mutex</a:t>
            </a:r>
            <a:r>
              <a:rPr lang="zh-CN" altLang="en-US" sz="1000" dirty="0"/>
              <a:t>）</a:t>
            </a:r>
          </a:p>
          <a:p>
            <a:pPr eaLnBrk="1" hangingPunct="1">
              <a:defRPr/>
            </a:pPr>
            <a:endParaRPr lang="en-US" altLang="zh-CN" sz="1000" dirty="0"/>
          </a:p>
        </p:txBody>
      </p:sp>
    </p:spTree>
    <p:extLst>
      <p:ext uri="{BB962C8B-B14F-4D97-AF65-F5344CB8AC3E}">
        <p14:creationId xmlns:p14="http://schemas.microsoft.com/office/powerpoint/2010/main" val="37228148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206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sz="1000" dirty="0"/>
          </a:p>
        </p:txBody>
      </p:sp>
    </p:spTree>
    <p:extLst>
      <p:ext uri="{BB962C8B-B14F-4D97-AF65-F5344CB8AC3E}">
        <p14:creationId xmlns:p14="http://schemas.microsoft.com/office/powerpoint/2010/main" val="421222565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sz="1000" dirty="0"/>
          </a:p>
        </p:txBody>
      </p:sp>
    </p:spTree>
    <p:extLst>
      <p:ext uri="{BB962C8B-B14F-4D97-AF65-F5344CB8AC3E}">
        <p14:creationId xmlns:p14="http://schemas.microsoft.com/office/powerpoint/2010/main" val="746250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208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t>由</a:t>
            </a:r>
            <a:r>
              <a:rPr lang="en-US" altLang="zh-CN" sz="1000" dirty="0" err="1"/>
              <a:t>Dijkstra</a:t>
            </a:r>
            <a:r>
              <a:rPr lang="zh-CN" altLang="en-US" sz="1000" dirty="0"/>
              <a:t>提出并解决的哲学家进餐问题</a:t>
            </a:r>
            <a:r>
              <a:rPr lang="en-US" altLang="zh-CN" sz="1000" dirty="0"/>
              <a:t>(The Dinning Philosophers Problem)</a:t>
            </a:r>
            <a:r>
              <a:rPr lang="zh-CN" altLang="en-US" sz="1000" dirty="0"/>
              <a:t>是典型的同步问题。该问题是描述有五个哲学家共用一张圆桌，分别坐在周围的五张椅子上，在圆桌上有五个碗和五只筷子，他们的生活方式是交替地进行思考和进餐。平时，一个哲学家进行思考，饥饿时便试图取用其左右最靠近他的筷子，只有在他拿到两只筷子时才能进餐。进餐完毕，放下筷子继续思考。</a:t>
            </a:r>
          </a:p>
          <a:p>
            <a:pPr eaLnBrk="1" hangingPunct="1">
              <a:defRPr/>
            </a:pPr>
            <a:endParaRPr lang="en-US" altLang="zh-CN" sz="1000" dirty="0"/>
          </a:p>
        </p:txBody>
      </p:sp>
    </p:spTree>
    <p:extLst>
      <p:ext uri="{BB962C8B-B14F-4D97-AF65-F5344CB8AC3E}">
        <p14:creationId xmlns:p14="http://schemas.microsoft.com/office/powerpoint/2010/main" val="98450541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209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sz="1000" dirty="0">
                <a:latin typeface="Arial" charset="0"/>
                <a:ea typeface="宋体" charset="0"/>
              </a:rPr>
              <a:t>可能会引起死锁</a:t>
            </a:r>
            <a:endParaRPr lang="en-US" altLang="zh-CN" dirty="0"/>
          </a:p>
          <a:p>
            <a:pPr lvl="1"/>
            <a:r>
              <a:rPr lang="zh-CN" altLang="en-US" dirty="0"/>
              <a:t>至多只允许四位哲学家同时去哪左边的筷子。</a:t>
            </a:r>
            <a:endParaRPr lang="en-US" altLang="zh-CN" dirty="0"/>
          </a:p>
          <a:p>
            <a:pPr lvl="1"/>
            <a:r>
              <a:rPr lang="zh-CN" altLang="en-US" dirty="0"/>
              <a:t>仅当哲学家的左、右两只筷子同时可以时才允许他拿起筷子。</a:t>
            </a:r>
            <a:endParaRPr lang="en-US" altLang="zh-CN" dirty="0"/>
          </a:p>
          <a:p>
            <a:pPr lvl="1"/>
            <a:r>
              <a:rPr lang="zh-CN" altLang="en-US" dirty="0"/>
              <a:t>规定奇数号哲学家先拿他左边的筷子，然后再拿右边的；而偶数号哲学家则相反。</a:t>
            </a:r>
            <a:endParaRPr lang="en-US" altLang="zh-CN" dirty="0"/>
          </a:p>
          <a:p>
            <a:pPr eaLnBrk="1" hangingPunct="1">
              <a:defRPr/>
            </a:pPr>
            <a:endParaRPr lang="zh-CN" altLang="zh-CN" sz="1000" dirty="0">
              <a:latin typeface="Arial" charset="0"/>
              <a:ea typeface="宋体" charset="0"/>
            </a:endParaRPr>
          </a:p>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145945074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210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226249247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211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t>一个数据文件或记录，可被多个进程共享，我们把只要求读该文件的进程称为“</a:t>
            </a:r>
            <a:r>
              <a:rPr lang="en-US" altLang="zh-CN" sz="1000" dirty="0"/>
              <a:t>Reader</a:t>
            </a:r>
            <a:r>
              <a:rPr lang="zh-CN" altLang="en-US" sz="1000" dirty="0"/>
              <a:t>进程”，其他进程则称为“</a:t>
            </a:r>
            <a:r>
              <a:rPr lang="en-US" altLang="zh-CN" sz="1000" dirty="0"/>
              <a:t>Writer </a:t>
            </a:r>
            <a:r>
              <a:rPr lang="zh-CN" altLang="en-US" sz="1000" dirty="0"/>
              <a:t>进程”。</a:t>
            </a:r>
            <a:endParaRPr lang="en-US" altLang="zh-CN" sz="1000" dirty="0"/>
          </a:p>
          <a:p>
            <a:pPr eaLnBrk="1" hangingPunct="1">
              <a:lnSpc>
                <a:spcPct val="90000"/>
              </a:lnSpc>
              <a:defRPr/>
            </a:pPr>
            <a:r>
              <a:rPr lang="en-US" altLang="zh-CN" sz="1800" dirty="0">
                <a:effectLst>
                  <a:outerShdw blurRad="38100" dist="38100" dir="2700000" algn="tl">
                    <a:srgbClr val="000000"/>
                  </a:outerShdw>
                </a:effectLst>
                <a:latin typeface="仿宋_GB2312" pitchFamily="49" charset="-122"/>
                <a:ea typeface="仿宋_GB2312" pitchFamily="49" charset="-122"/>
              </a:rPr>
              <a:t>1</a:t>
            </a:r>
            <a:r>
              <a:rPr lang="zh-CN" altLang="en-US" sz="1800" dirty="0">
                <a:effectLst>
                  <a:outerShdw blurRad="38100" dist="38100" dir="2700000" algn="tl">
                    <a:srgbClr val="000000"/>
                  </a:outerShdw>
                </a:effectLst>
                <a:latin typeface="仿宋_GB2312" pitchFamily="49" charset="-122"/>
                <a:ea typeface="仿宋_GB2312" pitchFamily="49" charset="-122"/>
              </a:rPr>
              <a:t>）允许多个读者进程</a:t>
            </a:r>
            <a:r>
              <a:rPr lang="zh-CN" altLang="en-US" sz="1800" i="1" u="sng" dirty="0">
                <a:solidFill>
                  <a:srgbClr val="FF0000"/>
                </a:solidFill>
                <a:effectLst>
                  <a:outerShdw blurRad="38100" dist="38100" dir="2700000" algn="tl">
                    <a:srgbClr val="000000"/>
                  </a:outerShdw>
                </a:effectLst>
                <a:latin typeface="仿宋_GB2312" pitchFamily="49" charset="-122"/>
                <a:ea typeface="仿宋_GB2312" pitchFamily="49" charset="-122"/>
              </a:rPr>
              <a:t>可以同时读数据</a:t>
            </a:r>
            <a:r>
              <a:rPr lang="zh-CN" altLang="en-US" sz="1800" dirty="0">
                <a:effectLst>
                  <a:outerShdw blurRad="38100" dist="38100" dir="2700000" algn="tl">
                    <a:srgbClr val="000000"/>
                  </a:outerShdw>
                </a:effectLst>
                <a:latin typeface="仿宋_GB2312" pitchFamily="49" charset="-122"/>
                <a:ea typeface="仿宋_GB2312" pitchFamily="49" charset="-122"/>
              </a:rPr>
              <a:t>；</a:t>
            </a:r>
          </a:p>
          <a:p>
            <a:pPr eaLnBrk="1" hangingPunct="1">
              <a:lnSpc>
                <a:spcPct val="90000"/>
              </a:lnSpc>
              <a:defRPr/>
            </a:pPr>
            <a:endParaRPr lang="zh-CN" altLang="en-US" sz="1800" dirty="0">
              <a:effectLst>
                <a:outerShdw blurRad="38100" dist="38100" dir="2700000" algn="tl">
                  <a:srgbClr val="000000"/>
                </a:outerShdw>
              </a:effectLst>
              <a:latin typeface="仿宋_GB2312" pitchFamily="49" charset="-122"/>
              <a:ea typeface="仿宋_GB2312" pitchFamily="49" charset="-122"/>
            </a:endParaRPr>
          </a:p>
          <a:p>
            <a:pPr eaLnBrk="1" hangingPunct="1">
              <a:lnSpc>
                <a:spcPct val="90000"/>
              </a:lnSpc>
              <a:defRPr/>
            </a:pPr>
            <a:r>
              <a:rPr lang="en-US" altLang="zh-CN" sz="1800" dirty="0">
                <a:effectLst>
                  <a:outerShdw blurRad="38100" dist="38100" dir="2700000" algn="tl">
                    <a:srgbClr val="000000"/>
                  </a:outerShdw>
                </a:effectLst>
                <a:latin typeface="仿宋_GB2312" pitchFamily="49" charset="-122"/>
                <a:ea typeface="仿宋_GB2312" pitchFamily="49" charset="-122"/>
              </a:rPr>
              <a:t>2</a:t>
            </a:r>
            <a:r>
              <a:rPr lang="zh-CN" altLang="en-US" sz="1800" dirty="0">
                <a:effectLst>
                  <a:outerShdw blurRad="38100" dist="38100" dir="2700000" algn="tl">
                    <a:srgbClr val="000000"/>
                  </a:outerShdw>
                </a:effectLst>
                <a:latin typeface="仿宋_GB2312" pitchFamily="49" charset="-122"/>
                <a:ea typeface="仿宋_GB2312" pitchFamily="49" charset="-122"/>
              </a:rPr>
              <a:t>）不允许多个写者进程同时写数据，即</a:t>
            </a:r>
            <a:r>
              <a:rPr lang="zh-CN" altLang="en-US" sz="1800" i="1" u="sng" dirty="0">
                <a:solidFill>
                  <a:srgbClr val="FF0000"/>
                </a:solidFill>
                <a:effectLst>
                  <a:outerShdw blurRad="38100" dist="38100" dir="2700000" algn="tl">
                    <a:srgbClr val="000000"/>
                  </a:outerShdw>
                </a:effectLst>
                <a:latin typeface="仿宋_GB2312" pitchFamily="49" charset="-122"/>
                <a:ea typeface="仿宋_GB2312" pitchFamily="49" charset="-122"/>
              </a:rPr>
              <a:t>只能互斥写数据；</a:t>
            </a:r>
          </a:p>
          <a:p>
            <a:pPr eaLnBrk="1" hangingPunct="1">
              <a:lnSpc>
                <a:spcPct val="90000"/>
              </a:lnSpc>
              <a:defRPr/>
            </a:pPr>
            <a:endParaRPr lang="zh-CN" altLang="en-US" sz="1800" i="1" u="sng" dirty="0">
              <a:solidFill>
                <a:schemeClr val="folHlink"/>
              </a:solidFill>
              <a:effectLst>
                <a:outerShdw blurRad="38100" dist="38100" dir="2700000" algn="tl">
                  <a:srgbClr val="000000"/>
                </a:outerShdw>
              </a:effectLst>
              <a:latin typeface="仿宋_GB2312" pitchFamily="49" charset="-122"/>
              <a:ea typeface="仿宋_GB2312" pitchFamily="49" charset="-122"/>
            </a:endParaRPr>
          </a:p>
          <a:p>
            <a:pPr eaLnBrk="1" hangingPunct="1">
              <a:lnSpc>
                <a:spcPct val="90000"/>
              </a:lnSpc>
              <a:defRPr/>
            </a:pPr>
            <a:r>
              <a:rPr lang="en-US" altLang="zh-CN" sz="1800" dirty="0">
                <a:effectLst>
                  <a:outerShdw blurRad="38100" dist="38100" dir="2700000" algn="tl">
                    <a:srgbClr val="000000"/>
                  </a:outerShdw>
                </a:effectLst>
                <a:latin typeface="仿宋_GB2312" pitchFamily="49" charset="-122"/>
                <a:ea typeface="仿宋_GB2312" pitchFamily="49" charset="-122"/>
              </a:rPr>
              <a:t>3</a:t>
            </a:r>
            <a:r>
              <a:rPr lang="zh-CN" altLang="en-US" sz="1800" dirty="0">
                <a:effectLst>
                  <a:outerShdw blurRad="38100" dist="38100" dir="2700000" algn="tl">
                    <a:srgbClr val="000000"/>
                  </a:outerShdw>
                </a:effectLst>
                <a:latin typeface="仿宋_GB2312" pitchFamily="49" charset="-122"/>
                <a:ea typeface="仿宋_GB2312" pitchFamily="49" charset="-122"/>
              </a:rPr>
              <a:t>）若有写者进程正在写数据，则不允许读者进程读数据。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t>所谓“读者</a:t>
            </a:r>
            <a:r>
              <a:rPr lang="en-US" altLang="zh-CN" sz="1000" dirty="0"/>
              <a:t>—</a:t>
            </a:r>
            <a:r>
              <a:rPr lang="zh-CN" altLang="en-US" sz="1000" dirty="0"/>
              <a:t>写者问题</a:t>
            </a:r>
            <a:r>
              <a:rPr lang="en-US" altLang="zh-CN" sz="1000" dirty="0"/>
              <a:t>(Reader-Writer Problem)”</a:t>
            </a:r>
            <a:r>
              <a:rPr lang="zh-CN" altLang="en-US" sz="1000" dirty="0"/>
              <a:t>是指保证一个</a:t>
            </a:r>
            <a:r>
              <a:rPr lang="en-US" altLang="zh-CN" sz="1000" dirty="0"/>
              <a:t>Writer </a:t>
            </a:r>
            <a:r>
              <a:rPr lang="zh-CN" altLang="en-US" sz="1000" dirty="0"/>
              <a:t>进程必须与其他进程互斥地访问共享对象的同步问题。读者</a:t>
            </a:r>
            <a:r>
              <a:rPr lang="en-US" altLang="zh-CN" sz="1000" dirty="0"/>
              <a:t>—</a:t>
            </a:r>
            <a:r>
              <a:rPr lang="zh-CN" altLang="en-US" sz="1000" dirty="0"/>
              <a:t>写者问题常被用来测试新同步原语。</a:t>
            </a:r>
          </a:p>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176569294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213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108047523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214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641981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DCD05E7-C662-9B4C-AA1E-D6CB28062D5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B5A99343-0DF3-2044-B7F4-A93D6AA9AC70}" type="slidenum">
              <a:rPr lang="en-US" altLang="zh-CN"/>
              <a:pPr>
                <a:defRPr/>
              </a:pPr>
              <a:t>14</a:t>
            </a:fld>
            <a:endParaRPr lang="en-US" altLang="zh-CN"/>
          </a:p>
        </p:txBody>
      </p:sp>
      <p:sp>
        <p:nvSpPr>
          <p:cNvPr id="30723" name="Rectangle 2">
            <a:extLst>
              <a:ext uri="{FF2B5EF4-FFF2-40B4-BE49-F238E27FC236}">
                <a16:creationId xmlns:a16="http://schemas.microsoft.com/office/drawing/2014/main" id="{63959BA9-F302-7840-8D07-7870BE23F214}"/>
              </a:ext>
            </a:extLst>
          </p:cNvPr>
          <p:cNvSpPr>
            <a:spLocks noGrp="1" noRot="1" noChangeAspect="1" noChangeArrowheads="1" noTextEdit="1"/>
          </p:cNvSpPr>
          <p:nvPr>
            <p:ph type="sldImg"/>
          </p:nvPr>
        </p:nvSpPr>
        <p:spPr>
          <a:xfrm>
            <a:off x="1141413" y="685800"/>
            <a:ext cx="4573587" cy="3430588"/>
          </a:xfrm>
          <a:ln/>
        </p:spPr>
      </p:sp>
      <p:sp>
        <p:nvSpPr>
          <p:cNvPr id="30724" name="Rectangle 3">
            <a:extLst>
              <a:ext uri="{FF2B5EF4-FFF2-40B4-BE49-F238E27FC236}">
                <a16:creationId xmlns:a16="http://schemas.microsoft.com/office/drawing/2014/main" id="{D07DE128-567D-B949-A356-B545864E5E2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44116191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215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50000"/>
              </a:lnSpc>
              <a:spcBef>
                <a:spcPct val="0"/>
              </a:spcBef>
              <a:buClrTx/>
              <a:buFontTx/>
              <a:buNone/>
            </a:pPr>
            <a:r>
              <a:rPr lang="en-US" altLang="zh-CN" sz="1000" b="0" dirty="0">
                <a:solidFill>
                  <a:srgbClr val="FF0000"/>
                </a:solidFill>
              </a:rPr>
              <a:t> </a:t>
            </a:r>
            <a:r>
              <a:rPr lang="en-US" altLang="zh-CN" sz="1000" b="0" dirty="0" err="1">
                <a:solidFill>
                  <a:srgbClr val="FF0000"/>
                </a:solidFill>
              </a:rPr>
              <a:t>Swait</a:t>
            </a:r>
            <a:r>
              <a:rPr lang="en-US" altLang="zh-CN" sz="1000" b="0" dirty="0">
                <a:solidFill>
                  <a:srgbClr val="FF0000"/>
                </a:solidFill>
              </a:rPr>
              <a:t>(L,1,1);</a:t>
            </a:r>
            <a:r>
              <a:rPr lang="en-US" altLang="zh-CN" sz="1000" dirty="0">
                <a:solidFill>
                  <a:srgbClr val="0066FF"/>
                </a:solidFill>
                <a:latin typeface="Arial" panose="020B0604020202020204" pitchFamily="34" charset="0"/>
              </a:rPr>
              <a:t>/* </a:t>
            </a:r>
            <a:r>
              <a:rPr lang="zh-CN" altLang="en-US" sz="1000" dirty="0">
                <a:solidFill>
                  <a:srgbClr val="0066FF"/>
                </a:solidFill>
                <a:latin typeface="Arial" panose="020B0604020202020204" pitchFamily="34" charset="0"/>
              </a:rPr>
              <a:t>每进入一个读者，</a:t>
            </a:r>
            <a:r>
              <a:rPr lang="en-US" altLang="zh-CN" sz="1000" dirty="0">
                <a:solidFill>
                  <a:srgbClr val="0066FF"/>
                </a:solidFill>
                <a:latin typeface="Arial" panose="020B0604020202020204" pitchFamily="34" charset="0"/>
              </a:rPr>
              <a:t>L</a:t>
            </a:r>
            <a:r>
              <a:rPr lang="zh-CN" altLang="en-US" sz="1000" dirty="0">
                <a:solidFill>
                  <a:srgbClr val="0066FF"/>
                </a:solidFill>
                <a:latin typeface="Arial" panose="020B0604020202020204" pitchFamily="34" charset="0"/>
              </a:rPr>
              <a:t>减一，控制总数</a:t>
            </a:r>
            <a:r>
              <a:rPr lang="en-US" altLang="zh-CN" sz="1000" dirty="0">
                <a:solidFill>
                  <a:srgbClr val="0066FF"/>
                </a:solidFill>
                <a:latin typeface="Arial" panose="020B0604020202020204" pitchFamily="34" charset="0"/>
              </a:rPr>
              <a:t>RN</a:t>
            </a:r>
            <a:r>
              <a:rPr lang="zh-CN" altLang="en-US" sz="1000" dirty="0">
                <a:solidFill>
                  <a:srgbClr val="0066FF"/>
                </a:solidFill>
                <a:latin typeface="Arial" panose="020B0604020202020204" pitchFamily="34" charset="0"/>
              </a:rPr>
              <a:t>个</a:t>
            </a:r>
            <a:r>
              <a:rPr lang="en-US" altLang="zh-CN" sz="1000" dirty="0">
                <a:solidFill>
                  <a:srgbClr val="0066FF"/>
                </a:solidFill>
                <a:latin typeface="Arial" panose="020B0604020202020204" pitchFamily="34" charset="0"/>
              </a:rPr>
              <a:t>*/ </a:t>
            </a:r>
            <a:endParaRPr lang="en-US" altLang="zh-CN" sz="1000" b="0" dirty="0"/>
          </a:p>
          <a:p>
            <a:pPr eaLnBrk="1" hangingPunct="1">
              <a:lnSpc>
                <a:spcPct val="150000"/>
              </a:lnSpc>
              <a:spcBef>
                <a:spcPct val="0"/>
              </a:spcBef>
              <a:buClrTx/>
              <a:buFontTx/>
              <a:buNone/>
            </a:pPr>
            <a:r>
              <a:rPr lang="en-US" altLang="zh-CN" sz="1000" b="0" dirty="0"/>
              <a:t>         </a:t>
            </a:r>
            <a:r>
              <a:rPr lang="en-US" altLang="zh-CN" sz="1000" b="0" dirty="0" err="1">
                <a:solidFill>
                  <a:srgbClr val="FF0000"/>
                </a:solidFill>
              </a:rPr>
              <a:t>Swait</a:t>
            </a:r>
            <a:r>
              <a:rPr lang="en-US" altLang="zh-CN" sz="1000" b="0" dirty="0">
                <a:solidFill>
                  <a:srgbClr val="FF0000"/>
                </a:solidFill>
              </a:rPr>
              <a:t>(mx,1,0);</a:t>
            </a:r>
            <a:r>
              <a:rPr lang="en-US" altLang="zh-CN" sz="1000" dirty="0">
                <a:solidFill>
                  <a:srgbClr val="0066FF"/>
                </a:solidFill>
                <a:latin typeface="Arial" panose="020B0604020202020204" pitchFamily="34" charset="0"/>
              </a:rPr>
              <a:t>/* </a:t>
            </a:r>
            <a:r>
              <a:rPr lang="zh-CN" altLang="en-US" sz="1000" dirty="0">
                <a:solidFill>
                  <a:srgbClr val="0066FF"/>
                </a:solidFill>
                <a:latin typeface="Arial" panose="020B0604020202020204" pitchFamily="34" charset="0"/>
              </a:rPr>
              <a:t>开关，</a:t>
            </a:r>
            <a:r>
              <a:rPr lang="en-US" altLang="zh-CN" sz="1000" dirty="0">
                <a:solidFill>
                  <a:srgbClr val="0066FF"/>
                </a:solidFill>
                <a:latin typeface="Arial" panose="020B0604020202020204" pitchFamily="34" charset="0"/>
              </a:rPr>
              <a:t>mx=1</a:t>
            </a:r>
            <a:r>
              <a:rPr lang="zh-CN" altLang="en-US" sz="1000" dirty="0">
                <a:solidFill>
                  <a:srgbClr val="0066FF"/>
                </a:solidFill>
                <a:latin typeface="Arial" panose="020B0604020202020204" pitchFamily="34" charset="0"/>
              </a:rPr>
              <a:t>标识无</a:t>
            </a:r>
            <a:r>
              <a:rPr lang="en-US" altLang="zh-CN" sz="1000" dirty="0">
                <a:solidFill>
                  <a:srgbClr val="0066FF"/>
                </a:solidFill>
                <a:latin typeface="Arial" panose="020B0604020202020204" pitchFamily="34" charset="0"/>
              </a:rPr>
              <a:t>writer</a:t>
            </a:r>
            <a:r>
              <a:rPr lang="zh-CN" altLang="en-US" sz="1000" dirty="0">
                <a:solidFill>
                  <a:srgbClr val="0066FF"/>
                </a:solidFill>
                <a:latin typeface="Arial" panose="020B0604020202020204" pitchFamily="34" charset="0"/>
              </a:rPr>
              <a:t>进程写</a:t>
            </a:r>
            <a:r>
              <a:rPr lang="en-US" altLang="zh-CN" sz="1000" dirty="0">
                <a:solidFill>
                  <a:srgbClr val="0066FF"/>
                </a:solidFill>
                <a:latin typeface="Arial" panose="020B0604020202020204" pitchFamily="34" charset="0"/>
              </a:rPr>
              <a:t>*/ </a:t>
            </a:r>
            <a:endParaRPr lang="zh-CN" altLang="zh-CN" sz="1000" dirty="0">
              <a:latin typeface="Arial" charset="0"/>
              <a:ea typeface="宋体" charset="0"/>
            </a:endParaRPr>
          </a:p>
        </p:txBody>
      </p:sp>
    </p:spTree>
    <p:extLst>
      <p:ext uri="{BB962C8B-B14F-4D97-AF65-F5344CB8AC3E}">
        <p14:creationId xmlns:p14="http://schemas.microsoft.com/office/powerpoint/2010/main" val="123570371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a:extLst>
              <a:ext uri="{FF2B5EF4-FFF2-40B4-BE49-F238E27FC236}">
                <a16:creationId xmlns:a16="http://schemas.microsoft.com/office/drawing/2014/main" id="{03AD0A04-910D-4CB2-8CD5-9DECEE72BF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备注占位符 2">
            <a:extLst>
              <a:ext uri="{FF2B5EF4-FFF2-40B4-BE49-F238E27FC236}">
                <a16:creationId xmlns:a16="http://schemas.microsoft.com/office/drawing/2014/main" id="{263BC451-49A2-4285-8B1E-CA9FB8824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niceness</a:t>
            </a:r>
            <a:r>
              <a:rPr lang="zh-CN" altLang="en-US"/>
              <a:t>值为负时，表示高优先级，能提前执行和获得更多的资源，对应低友善度；反之，则表示低优先级，高友善度。</a:t>
            </a:r>
          </a:p>
        </p:txBody>
      </p:sp>
      <p:sp>
        <p:nvSpPr>
          <p:cNvPr id="210948" name="灯片编号占位符 3">
            <a:extLst>
              <a:ext uri="{FF2B5EF4-FFF2-40B4-BE49-F238E27FC236}">
                <a16:creationId xmlns:a16="http://schemas.microsoft.com/office/drawing/2014/main" id="{3AAB70DF-1810-4C4F-96F1-7C847192AB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CE51C6B-7857-4F50-B6F0-52C1E7E7415C}" type="slidenum">
              <a:rPr lang="zh-CN" altLang="en-US" sz="1200"/>
              <a:pPr/>
              <a:t>222</a:t>
            </a:fld>
            <a:endParaRPr lang="zh-CN" altLang="en-US" sz="120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226</a:t>
            </a:fld>
            <a:endParaRPr lang="zh-CN" altLang="en-US" dirty="0"/>
          </a:p>
        </p:txBody>
      </p:sp>
    </p:spTree>
    <p:extLst>
      <p:ext uri="{BB962C8B-B14F-4D97-AF65-F5344CB8AC3E}">
        <p14:creationId xmlns:p14="http://schemas.microsoft.com/office/powerpoint/2010/main" val="125795456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eaLnBrk="1" hangingPunct="1">
              <a:lnSpc>
                <a:spcPct val="80000"/>
              </a:lnSpc>
              <a:defRPr/>
            </a:pPr>
            <a:r>
              <a:rPr lang="en-US" altLang="zh-CN" sz="1200" dirty="0"/>
              <a:t>2.6</a:t>
            </a:r>
            <a:r>
              <a:rPr lang="zh-CN" altLang="en-US" sz="1200" dirty="0"/>
              <a:t>节内容，</a:t>
            </a:r>
            <a:r>
              <a:rPr lang="zh-CN" altLang="en-US" sz="1200"/>
              <a:t>略讲（</a:t>
            </a:r>
            <a:r>
              <a:rPr lang="zh-CN" altLang="en-US" sz="1200" dirty="0"/>
              <a:t>带</a:t>
            </a:r>
            <a:r>
              <a:rPr lang="zh-CN" altLang="en-US" sz="1200"/>
              <a:t>*部分选讲）</a:t>
            </a: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23E544-FF8F-4F6E-B246-DDE628A3566E}" type="slidenum">
              <a:rPr kumimoji="0" lang="zh-CN" altLang="en-US"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230</a:t>
            </a:fld>
            <a:endParaRPr kumimoji="0" lang="en-US" altLang="zh-CN" sz="1200" b="0" i="0" u="none" strike="noStrike" kern="1200" cap="none" spc="0" normalizeH="0" baseline="0" noProof="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801971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231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2" eaLnBrk="1" hangingPunct="1">
              <a:defRPr/>
            </a:pPr>
            <a:endParaRPr lang="en-US" altLang="zh-CN" sz="1400" b="1" dirty="0">
              <a:effectLst>
                <a:outerShdw blurRad="38100" dist="38100" dir="2700000" algn="tl">
                  <a:srgbClr val="C0C0C0"/>
                </a:outerShdw>
              </a:effectLst>
              <a:latin typeface="楷体_GB2312" charset="0"/>
              <a:ea typeface="楷体_GB2312" charset="0"/>
            </a:endParaRPr>
          </a:p>
          <a:p>
            <a:pPr eaLnBrk="1" hangingPunct="1">
              <a:lnSpc>
                <a:spcPct val="120000"/>
              </a:lnSpc>
              <a:spcBef>
                <a:spcPct val="40000"/>
              </a:spcBef>
              <a:defRPr/>
            </a:pPr>
            <a:r>
              <a:rPr lang="en-US" altLang="zh-CN" b="1" dirty="0">
                <a:latin typeface="Arial" charset="0"/>
                <a:ea typeface="宋体" charset="0"/>
              </a:rPr>
              <a:t>①</a:t>
            </a:r>
            <a:r>
              <a:rPr lang="zh-CN" altLang="en-US" b="1" dirty="0">
                <a:latin typeface="Arial" charset="0"/>
                <a:ea typeface="宋体" charset="0"/>
              </a:rPr>
              <a:t>低级通信：以信号量作为通信工具，由于其所交换的信息量少而被归结为低级通信。</a:t>
            </a:r>
          </a:p>
          <a:p>
            <a:pPr eaLnBrk="1" hangingPunct="1">
              <a:lnSpc>
                <a:spcPct val="120000"/>
              </a:lnSpc>
              <a:spcBef>
                <a:spcPct val="40000"/>
              </a:spcBef>
              <a:defRPr/>
            </a:pPr>
            <a:r>
              <a:rPr lang="zh-CN" altLang="en-US" b="1" dirty="0">
                <a:latin typeface="Arial" charset="0"/>
                <a:ea typeface="宋体" charset="0"/>
              </a:rPr>
              <a:t>②高级通信：是指用户可直接利用操作系统所提供的一组通信命令，高效地传送大量数据的一种通信方式。</a:t>
            </a:r>
          </a:p>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142541983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232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defRPr/>
            </a:pPr>
            <a:r>
              <a:rPr lang="zh-CN" altLang="en-US" sz="1000" b="1" dirty="0"/>
              <a:t>在消息传递系统中，进程间的数据交换，是以格式化的消息为单位的；程序员直接利用系统提供的一组通信命令（原语）进行通信。</a:t>
            </a:r>
          </a:p>
          <a:p>
            <a:pPr marL="228600" indent="-228600" eaLnBrk="1" hangingPunct="1">
              <a:defRPr/>
            </a:pPr>
            <a:endParaRPr lang="zh-CN" altLang="en-US" sz="1000" b="1" dirty="0"/>
          </a:p>
          <a:p>
            <a:pPr marL="228600" indent="-228600" eaLnBrk="1" hangingPunct="1">
              <a:defRPr/>
            </a:pPr>
            <a:r>
              <a:rPr lang="en-US" altLang="zh-CN" sz="1000" b="1" dirty="0"/>
              <a:t>1</a:t>
            </a:r>
            <a:r>
              <a:rPr lang="zh-CN" altLang="en-US" sz="1000" b="1" dirty="0"/>
              <a:t>．共享存储器系统</a:t>
            </a:r>
          </a:p>
          <a:p>
            <a:pPr marL="228600" indent="-228600" eaLnBrk="1" hangingPunct="1">
              <a:defRPr/>
            </a:pPr>
            <a:r>
              <a:rPr lang="zh-CN" altLang="en-US" sz="1000" b="1" dirty="0"/>
              <a:t>在共享存储器系统</a:t>
            </a:r>
            <a:r>
              <a:rPr lang="en-US" altLang="zh-CN" sz="1000" b="1" dirty="0"/>
              <a:t>(Shared-Memory System)</a:t>
            </a:r>
            <a:r>
              <a:rPr lang="zh-CN" altLang="en-US" sz="1000" b="1" dirty="0"/>
              <a:t>中，相互通信的进程共享某些数据结构或共享存储区，进程之间能够通过这些空间进行通信。据此，又可把它们分成以下两种类型：</a:t>
            </a:r>
          </a:p>
          <a:p>
            <a:pPr marL="228600" indent="-228600" eaLnBrk="1" hangingPunct="1">
              <a:buFontTx/>
              <a:buAutoNum type="arabicParenBoth"/>
              <a:defRPr/>
            </a:pPr>
            <a:r>
              <a:rPr lang="zh-CN" altLang="en-US" sz="1000" b="1" dirty="0"/>
              <a:t>基于共享数据结构的通信方式。在这种通信方式中，要求诸进程公用某些数据结构，借以实现诸进程间的信息交换。如在生产者</a:t>
            </a:r>
            <a:r>
              <a:rPr lang="en-US" altLang="zh-CN" sz="1000" b="1" dirty="0"/>
              <a:t>—</a:t>
            </a:r>
            <a:r>
              <a:rPr lang="zh-CN" altLang="en-US" sz="1000" b="1" dirty="0"/>
              <a:t>消费者问题中，就是用有界缓冲区这种数据结构来实现通信的。这里，公用数据结构的设置及对进程间同步的处理，都是程序员的职责。这无疑增加了程序员的负担，而操作系统却只须提供共享存储器。因此，这种通信方式是低效的，只适于传递相对少量的数据。</a:t>
            </a:r>
          </a:p>
          <a:p>
            <a:pPr marL="228600" indent="-228600" eaLnBrk="1" hangingPunct="1">
              <a:buFontTx/>
              <a:buAutoNum type="arabicParenBoth"/>
              <a:defRPr/>
            </a:pPr>
            <a:endParaRPr lang="zh-CN" altLang="en-US" sz="1000" b="1" dirty="0"/>
          </a:p>
          <a:p>
            <a:pPr marL="228600" indent="-228600" eaLnBrk="1" hangingPunct="1">
              <a:defRPr/>
            </a:pPr>
            <a:r>
              <a:rPr lang="en-US" altLang="zh-CN" sz="1000" b="1" dirty="0"/>
              <a:t>(2) </a:t>
            </a:r>
            <a:r>
              <a:rPr lang="zh-CN" altLang="en-US" sz="1000" b="1" dirty="0"/>
              <a:t>基于共享存储区的通信方式。为了传输大量数据，在存储器中划出了一块共享存储区，诸进程可通过对共享存储区中数据的读或写来实现通信。这种通信方式属于高级通信。进程在通信前，先向系统申请获得共享存储区中的一个分区，并指定该分区的关键字；若系统已经给其他进程分配了这样的分区，则将该分区的描述符返回给申请者，继之，由申请者把获得的共享存储分区连接到本进程上；此后，便可像读、写普通存储器一样地读、</a:t>
            </a:r>
            <a:r>
              <a:rPr lang="zh-CN" altLang="en-US" sz="1000" dirty="0"/>
              <a:t>写该公用存储分区。</a:t>
            </a:r>
          </a:p>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302969371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233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r>
              <a:rPr lang="zh-CN" altLang="en-US" sz="1000" b="1" dirty="0"/>
              <a:t>所谓</a:t>
            </a:r>
            <a:r>
              <a:rPr lang="zh-CN" altLang="en-US" sz="1000" b="1" dirty="0">
                <a:latin typeface="Courier New" panose="02070309020205020404" pitchFamily="49" charset="0"/>
              </a:rPr>
              <a:t>“</a:t>
            </a:r>
            <a:r>
              <a:rPr lang="zh-CN" altLang="en-US" sz="1000" b="1" dirty="0"/>
              <a:t>管道</a:t>
            </a:r>
            <a:r>
              <a:rPr lang="zh-CN" altLang="en-US" sz="1000" b="1" dirty="0">
                <a:latin typeface="Courier New" panose="02070309020205020404" pitchFamily="49" charset="0"/>
              </a:rPr>
              <a:t>”</a:t>
            </a:r>
            <a:r>
              <a:rPr lang="zh-CN" altLang="en-US" sz="1000" b="1" dirty="0"/>
              <a:t>，是指用于连接一个读进程和一个写进程以实现他们之间通信的一个共享文件，又名</a:t>
            </a:r>
            <a:r>
              <a:rPr lang="en-US" altLang="zh-CN" sz="1000" b="1" dirty="0"/>
              <a:t>pipe</a:t>
            </a:r>
            <a:r>
              <a:rPr lang="zh-CN" altLang="en-US" sz="1000" b="1" dirty="0"/>
              <a:t>文件。</a:t>
            </a:r>
          </a:p>
          <a:p>
            <a:pPr eaLnBrk="1" hangingPunct="1">
              <a:lnSpc>
                <a:spcPct val="110000"/>
              </a:lnSpc>
              <a:defRPr/>
            </a:pPr>
            <a:r>
              <a:rPr lang="zh-CN" altLang="en-US" sz="1000" b="1" dirty="0"/>
              <a:t>         管道机制必须提供以下</a:t>
            </a:r>
            <a:r>
              <a:rPr lang="zh-CN" altLang="en-US" sz="1000" b="1" dirty="0">
                <a:solidFill>
                  <a:srgbClr val="FF3300"/>
                </a:solidFill>
              </a:rPr>
              <a:t>三</a:t>
            </a:r>
            <a:r>
              <a:rPr lang="zh-CN" altLang="en-US" sz="1000" b="1" dirty="0"/>
              <a:t>方面的协调能力：</a:t>
            </a:r>
          </a:p>
          <a:p>
            <a:pPr eaLnBrk="1" hangingPunct="1">
              <a:lnSpc>
                <a:spcPct val="110000"/>
              </a:lnSpc>
              <a:defRPr/>
            </a:pPr>
            <a:r>
              <a:rPr lang="zh-CN" altLang="en-US" sz="1000" b="1" dirty="0"/>
              <a:t>    ①互斥使用管道。</a:t>
            </a:r>
            <a:r>
              <a:rPr lang="zh-CN" altLang="en-US" dirty="0"/>
              <a:t>，即当一个进程正在对</a:t>
            </a:r>
            <a:r>
              <a:rPr lang="en-US" altLang="zh-CN" dirty="0"/>
              <a:t>pipe</a:t>
            </a:r>
            <a:r>
              <a:rPr lang="zh-CN" altLang="en-US" dirty="0"/>
              <a:t>执行读</a:t>
            </a:r>
            <a:r>
              <a:rPr lang="en-US" altLang="zh-CN" dirty="0"/>
              <a:t>/</a:t>
            </a:r>
            <a:r>
              <a:rPr lang="zh-CN" altLang="en-US" dirty="0"/>
              <a:t>写操作时，其它</a:t>
            </a:r>
            <a:r>
              <a:rPr lang="en-US" altLang="zh-CN" dirty="0"/>
              <a:t>(</a:t>
            </a:r>
            <a:r>
              <a:rPr lang="zh-CN" altLang="en-US" dirty="0"/>
              <a:t>另一</a:t>
            </a:r>
            <a:r>
              <a:rPr lang="en-US" altLang="zh-CN" dirty="0"/>
              <a:t>)</a:t>
            </a:r>
            <a:r>
              <a:rPr lang="zh-CN" altLang="en-US" dirty="0"/>
              <a:t>进程必须等待。</a:t>
            </a:r>
            <a:endParaRPr lang="zh-CN" altLang="en-US" sz="1000" b="1" dirty="0"/>
          </a:p>
          <a:p>
            <a:pPr eaLnBrk="1" hangingPunct="1">
              <a:defRPr/>
            </a:pPr>
            <a:r>
              <a:rPr lang="zh-CN" altLang="en-US" sz="1000" b="1" dirty="0"/>
              <a:t>    ②同步读写关系。</a:t>
            </a:r>
            <a:r>
              <a:rPr lang="zh-CN" altLang="en-US" b="1" dirty="0"/>
              <a:t>，指当写</a:t>
            </a:r>
            <a:r>
              <a:rPr lang="en-US" altLang="zh-CN" b="1" dirty="0"/>
              <a:t>(</a:t>
            </a:r>
            <a:r>
              <a:rPr lang="zh-CN" altLang="en-US" b="1" dirty="0"/>
              <a:t>输入</a:t>
            </a:r>
            <a:r>
              <a:rPr lang="en-US" altLang="zh-CN" b="1" dirty="0"/>
              <a:t>)</a:t>
            </a:r>
            <a:r>
              <a:rPr lang="zh-CN" altLang="en-US" b="1" dirty="0"/>
              <a:t>进程把一定数量</a:t>
            </a:r>
            <a:r>
              <a:rPr lang="en-US" altLang="zh-CN" b="1" dirty="0"/>
              <a:t>(</a:t>
            </a:r>
            <a:r>
              <a:rPr lang="zh-CN" altLang="en-US" b="1" dirty="0"/>
              <a:t>如</a:t>
            </a:r>
            <a:r>
              <a:rPr lang="en-US" altLang="zh-CN" b="1" dirty="0"/>
              <a:t>4 KB)</a:t>
            </a:r>
            <a:r>
              <a:rPr lang="zh-CN" altLang="en-US" b="1" dirty="0"/>
              <a:t>的数据写入</a:t>
            </a:r>
            <a:r>
              <a:rPr lang="en-US" altLang="zh-CN" b="1" dirty="0"/>
              <a:t>pipe</a:t>
            </a:r>
            <a:r>
              <a:rPr lang="zh-CN" altLang="en-US" b="1" dirty="0"/>
              <a:t>，便去睡眠等待，直到读</a:t>
            </a:r>
            <a:r>
              <a:rPr lang="en-US" altLang="zh-CN" b="1" dirty="0"/>
              <a:t>(</a:t>
            </a:r>
            <a:r>
              <a:rPr lang="zh-CN" altLang="en-US" b="1" dirty="0"/>
              <a:t>输出</a:t>
            </a:r>
            <a:r>
              <a:rPr lang="en-US" altLang="zh-CN" b="1" dirty="0"/>
              <a:t>)</a:t>
            </a:r>
            <a:r>
              <a:rPr lang="zh-CN" altLang="en-US" b="1" dirty="0"/>
              <a:t>进程取走数据后，再把它唤醒。当读进程读一空</a:t>
            </a:r>
            <a:r>
              <a:rPr lang="en-US" altLang="zh-CN" b="1" dirty="0"/>
              <a:t>pipe</a:t>
            </a:r>
            <a:r>
              <a:rPr lang="zh-CN" altLang="en-US" b="1" dirty="0"/>
              <a:t>时，也应睡眠等待，直至写进程将数据写入管道后，才将之唤醒。</a:t>
            </a:r>
            <a:endParaRPr lang="zh-CN" altLang="en-US" sz="1000" b="1" dirty="0"/>
          </a:p>
          <a:p>
            <a:pPr eaLnBrk="1" hangingPunct="1">
              <a:lnSpc>
                <a:spcPct val="110000"/>
              </a:lnSpc>
              <a:defRPr/>
            </a:pPr>
            <a:r>
              <a:rPr lang="zh-CN" altLang="en-US" sz="1000" b="1" dirty="0"/>
              <a:t>    ③确定对方是否存在，只有确定了对方已存在时，才能进行通信。 </a:t>
            </a:r>
          </a:p>
        </p:txBody>
      </p:sp>
    </p:spTree>
    <p:extLst>
      <p:ext uri="{BB962C8B-B14F-4D97-AF65-F5344CB8AC3E}">
        <p14:creationId xmlns:p14="http://schemas.microsoft.com/office/powerpoint/2010/main" val="123460344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a:extLst>
              <a:ext uri="{FF2B5EF4-FFF2-40B4-BE49-F238E27FC236}">
                <a16:creationId xmlns:a16="http://schemas.microsoft.com/office/drawing/2014/main" id="{5F314FFF-2CC0-4969-86E3-AD7270259C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备注占位符 2">
            <a:extLst>
              <a:ext uri="{FF2B5EF4-FFF2-40B4-BE49-F238E27FC236}">
                <a16:creationId xmlns:a16="http://schemas.microsoft.com/office/drawing/2014/main" id="{B31DE222-5668-446F-88F1-170C98606E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四个函数：</a:t>
            </a:r>
          </a:p>
          <a:p>
            <a:r>
              <a:rPr lang="en-US" altLang="zh-CN"/>
              <a:t>int  shmget(key_t key,size_t size,int flags) </a:t>
            </a:r>
          </a:p>
          <a:p>
            <a:r>
              <a:rPr lang="zh-CN" altLang="en-US"/>
              <a:t>建立一个共享存储区</a:t>
            </a:r>
          </a:p>
          <a:p>
            <a:r>
              <a:rPr lang="en-US" altLang="zh-CN"/>
              <a:t>int shmctl(int shmid,int cmd,struct shmid *buf)</a:t>
            </a:r>
          </a:p>
          <a:p>
            <a:r>
              <a:rPr lang="zh-CN" altLang="en-US"/>
              <a:t>对该结构进行相关操作</a:t>
            </a:r>
          </a:p>
          <a:p>
            <a:r>
              <a:rPr lang="en-US" altLang="zh-CN"/>
              <a:t>void  *shmat</a:t>
            </a:r>
            <a:r>
              <a:rPr lang="zh-CN" altLang="en-US"/>
              <a:t>（</a:t>
            </a:r>
            <a:r>
              <a:rPr lang="en-US" altLang="zh-CN"/>
              <a:t>int shmid,void *addr,size_t len,int flag)</a:t>
            </a:r>
          </a:p>
          <a:p>
            <a:r>
              <a:rPr lang="zh-CN" altLang="en-US"/>
              <a:t>将共享存储段与进程链接</a:t>
            </a:r>
          </a:p>
          <a:p>
            <a:r>
              <a:rPr lang="en-US" altLang="zh-CN"/>
              <a:t>int shmdt</a:t>
            </a:r>
            <a:r>
              <a:rPr lang="zh-CN" altLang="en-US"/>
              <a:t>（</a:t>
            </a:r>
            <a:r>
              <a:rPr lang="en-US" altLang="zh-CN"/>
              <a:t>void *addr)</a:t>
            </a:r>
          </a:p>
          <a:p>
            <a:r>
              <a:rPr lang="zh-CN" altLang="en-US"/>
              <a:t>用于在进程对共享段访问结束时调用 ，以用来对</a:t>
            </a:r>
            <a:r>
              <a:rPr lang="en-US" altLang="zh-CN"/>
              <a:t>shm_nattch</a:t>
            </a:r>
            <a:r>
              <a:rPr lang="zh-CN" altLang="en-US"/>
              <a:t>进行减一操作。</a:t>
            </a:r>
          </a:p>
          <a:p>
            <a:endParaRPr lang="zh-CN" altLang="en-US"/>
          </a:p>
        </p:txBody>
      </p:sp>
      <p:sp>
        <p:nvSpPr>
          <p:cNvPr id="218116" name="灯片编号占位符 3">
            <a:extLst>
              <a:ext uri="{FF2B5EF4-FFF2-40B4-BE49-F238E27FC236}">
                <a16:creationId xmlns:a16="http://schemas.microsoft.com/office/drawing/2014/main" id="{07D7C304-52CB-4995-8700-3CB093E87E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55BBF8C-D8A8-413F-9F35-6C1A0F3EE5B7}" type="slidenum">
              <a:rPr lang="zh-CN" altLang="en-US" sz="1200"/>
              <a:pPr/>
              <a:t>235</a:t>
            </a:fld>
            <a:endParaRPr lang="zh-CN" altLang="en-US" sz="120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zh-CN" altLang="en-US" sz="1600" dirty="0"/>
              <a:t>进程间的数据交换，是以格式化的消息</a:t>
            </a:r>
            <a:r>
              <a:rPr lang="en-US" altLang="zh-CN" sz="1600" dirty="0"/>
              <a:t>(message)</a:t>
            </a:r>
            <a:r>
              <a:rPr lang="zh-CN" altLang="en-US" sz="1600" dirty="0"/>
              <a:t>为单位的（计算机网络称为报文）</a:t>
            </a:r>
            <a:endParaRPr lang="en-US" altLang="zh-CN" sz="1600" dirty="0"/>
          </a:p>
          <a:p>
            <a:pPr>
              <a:defRPr/>
            </a:pPr>
            <a:r>
              <a:rPr lang="zh-CN" altLang="en-US" sz="1600" dirty="0"/>
              <a:t>程序员直接利用系统提供的一组通信命令</a:t>
            </a:r>
            <a:r>
              <a:rPr lang="en-US" altLang="zh-CN" sz="1600" dirty="0"/>
              <a:t>(</a:t>
            </a:r>
            <a:r>
              <a:rPr lang="zh-CN" altLang="en-US" sz="1600" dirty="0"/>
              <a:t>原语</a:t>
            </a:r>
            <a:r>
              <a:rPr lang="en-US" altLang="zh-CN" sz="1600" dirty="0"/>
              <a:t>)</a:t>
            </a:r>
            <a:r>
              <a:rPr lang="zh-CN" altLang="en-US" sz="1600" dirty="0"/>
              <a:t>进行通信。操作系统隐藏了通信的实现细节，大大减化了通信程序编制的</a:t>
            </a:r>
            <a:r>
              <a:rPr lang="zh-CN" altLang="en-US" sz="1600"/>
              <a:t>复杂性。</a:t>
            </a:r>
            <a:endParaRPr lang="en-US" altLang="zh-CN" sz="1600"/>
          </a:p>
          <a:p>
            <a:pPr>
              <a:defRPr/>
            </a:pPr>
            <a:endParaRPr lang="en-US" altLang="zh-CN" sz="1600" b="1"/>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000"/>
              <a:t>例如，原语</a:t>
            </a:r>
            <a:r>
              <a:rPr kumimoji="1" lang="en-US" altLang="zh-CN" sz="1000"/>
              <a:t>Send(P2, m1)</a:t>
            </a:r>
            <a:r>
              <a:rPr kumimoji="1" lang="zh-CN" altLang="en-US" sz="1000"/>
              <a:t>表示将消息</a:t>
            </a:r>
            <a:r>
              <a:rPr kumimoji="1" lang="en-US" altLang="zh-CN" sz="1000"/>
              <a:t>m1</a:t>
            </a:r>
            <a:r>
              <a:rPr kumimoji="1" lang="zh-CN" altLang="en-US" sz="1000"/>
              <a:t>发送给接收进程</a:t>
            </a:r>
            <a:r>
              <a:rPr kumimoji="1" lang="en-US" altLang="zh-CN" sz="1000"/>
              <a:t>P2; </a:t>
            </a:r>
            <a:r>
              <a:rPr kumimoji="1" lang="zh-CN" altLang="en-US" sz="1000"/>
              <a:t>而原语</a:t>
            </a:r>
            <a:r>
              <a:rPr kumimoji="1" lang="en-US" altLang="zh-CN" sz="1000"/>
              <a:t>Receive(P1</a:t>
            </a:r>
            <a:r>
              <a:rPr kumimoji="1" lang="zh-CN" altLang="en-US" sz="1000"/>
              <a:t>，</a:t>
            </a:r>
            <a:r>
              <a:rPr kumimoji="1" lang="en-US" altLang="zh-CN" sz="1000"/>
              <a:t>m1)</a:t>
            </a:r>
            <a:r>
              <a:rPr kumimoji="1" lang="zh-CN" altLang="en-US" sz="1000"/>
              <a:t>则表示接收由</a:t>
            </a:r>
            <a:r>
              <a:rPr kumimoji="1" lang="en-US" altLang="zh-CN" sz="1000"/>
              <a:t>P1</a:t>
            </a:r>
            <a:r>
              <a:rPr kumimoji="1" lang="zh-CN" altLang="en-US" sz="1000"/>
              <a:t>发来的消息</a:t>
            </a:r>
            <a:r>
              <a:rPr kumimoji="1" lang="en-US" altLang="zh-CN" sz="1000"/>
              <a:t>m1</a:t>
            </a:r>
            <a:r>
              <a:rPr kumimoji="1" lang="zh-CN" altLang="en-US" sz="1000"/>
              <a:t>。 </a:t>
            </a:r>
          </a:p>
          <a:p>
            <a:pPr>
              <a:defRPr/>
            </a:pPr>
            <a:endParaRPr lang="zh-CN" altLang="en-US" sz="1000" b="1" dirty="0"/>
          </a:p>
        </p:txBody>
      </p:sp>
    </p:spTree>
    <p:extLst>
      <p:ext uri="{BB962C8B-B14F-4D97-AF65-F5344CB8AC3E}">
        <p14:creationId xmlns:p14="http://schemas.microsoft.com/office/powerpoint/2010/main" val="20068070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r>
              <a:rPr kumimoji="1" lang="zh-CN" altLang="en-US" sz="4000" dirty="0"/>
              <a:t>这是指发送进程利用</a:t>
            </a:r>
            <a:r>
              <a:rPr kumimoji="1" lang="en-US" altLang="zh-CN" sz="4000" dirty="0"/>
              <a:t>OS</a:t>
            </a:r>
            <a:r>
              <a:rPr kumimoji="1" lang="zh-CN" altLang="en-US" sz="4000" dirty="0"/>
              <a:t>所提供的发送命令，直接把消息发送给目标进程。</a:t>
            </a:r>
            <a:endParaRPr lang="zh-CN" altLang="en-US" sz="1000" b="1" dirty="0"/>
          </a:p>
        </p:txBody>
      </p:sp>
    </p:spTree>
    <p:extLst>
      <p:ext uri="{BB962C8B-B14F-4D97-AF65-F5344CB8AC3E}">
        <p14:creationId xmlns:p14="http://schemas.microsoft.com/office/powerpoint/2010/main" val="358907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15</a:t>
            </a:fld>
            <a:endParaRPr lang="en-US" altLang="zh-CN"/>
          </a:p>
        </p:txBody>
      </p:sp>
    </p:spTree>
    <p:extLst>
      <p:ext uri="{BB962C8B-B14F-4D97-AF65-F5344CB8AC3E}">
        <p14:creationId xmlns:p14="http://schemas.microsoft.com/office/powerpoint/2010/main" val="30714052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b="1" dirty="0">
                <a:effectLst>
                  <a:outerShdw blurRad="38100" dist="38100" dir="2700000" algn="tl">
                    <a:srgbClr val="C0C0C0"/>
                  </a:outerShdw>
                </a:effectLst>
                <a:ea typeface="楷体_GB2312" pitchFamily="49" charset="-122"/>
              </a:rPr>
              <a:t>间接（可以实现非实时通信）</a:t>
            </a:r>
            <a:r>
              <a:rPr lang="zh-CN" altLang="en-US" sz="1000" b="1" dirty="0"/>
              <a:t> </a:t>
            </a:r>
            <a:endParaRPr lang="en-US" altLang="zh-CN" sz="1000" b="1" dirty="0"/>
          </a:p>
          <a:p>
            <a:pPr eaLnBrk="1" hangingPunct="1">
              <a:defRPr/>
            </a:pPr>
            <a:r>
              <a:rPr lang="zh-CN" altLang="en-US" sz="1000" b="1" dirty="0"/>
              <a:t>发送进程发送给目标进程的消息存放信箱；</a:t>
            </a:r>
            <a:endParaRPr lang="en-US" altLang="zh-CN" sz="1000" b="1" dirty="0"/>
          </a:p>
          <a:p>
            <a:pPr eaLnBrk="1" hangingPunct="1">
              <a:defRPr/>
            </a:pPr>
            <a:r>
              <a:rPr lang="zh-CN" altLang="en-US" sz="1000" b="1" dirty="0"/>
              <a:t>接收进程则从该信箱中，取出对方发送给自己的消息；</a:t>
            </a:r>
            <a:endParaRPr lang="en-US" altLang="zh-CN" sz="1000" b="1" dirty="0"/>
          </a:p>
          <a:p>
            <a:pPr eaLnBrk="1" hangingPunct="1">
              <a:defRPr/>
            </a:pPr>
            <a:r>
              <a:rPr lang="zh-CN" altLang="en-US" sz="1000" b="1" dirty="0"/>
              <a:t>消息在信箱中可以安全地保存，只允许核准的目标用户随时读取。</a:t>
            </a:r>
          </a:p>
          <a:p>
            <a:pPr eaLnBrk="1" hangingPunct="1">
              <a:defRPr/>
            </a:pPr>
            <a:endParaRPr lang="zh-CN" altLang="en-US" sz="1000" b="1" dirty="0"/>
          </a:p>
        </p:txBody>
      </p:sp>
    </p:spTree>
    <p:extLst>
      <p:ext uri="{BB962C8B-B14F-4D97-AF65-F5344CB8AC3E}">
        <p14:creationId xmlns:p14="http://schemas.microsoft.com/office/powerpoint/2010/main" val="225612087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218104664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zh-CN" altLang="en-US" sz="1000" dirty="0">
                <a:latin typeface="Arial" charset="0"/>
                <a:ea typeface="宋体" charset="0"/>
              </a:rPr>
              <a:t>（</a:t>
            </a:r>
            <a:r>
              <a:rPr lang="en-US" altLang="zh-CN" sz="1000" dirty="0">
                <a:latin typeface="Arial" charset="0"/>
                <a:ea typeface="宋体" charset="0"/>
              </a:rPr>
              <a:t>1</a:t>
            </a:r>
            <a:r>
              <a:rPr lang="zh-CN" altLang="en-US" sz="1000" dirty="0">
                <a:latin typeface="Arial" charset="0"/>
                <a:ea typeface="宋体" charset="0"/>
              </a:rPr>
              <a:t>）私用信箱：用户进程可为自己建立一个新信箱，并作为该进程的一部分。</a:t>
            </a:r>
            <a:r>
              <a:rPr lang="zh-CN" altLang="en-US" sz="1600" i="1" u="sng" dirty="0">
                <a:solidFill>
                  <a:schemeClr val="accent2"/>
                </a:solidFill>
              </a:rPr>
              <a:t>信箱的拥有者有权从信箱中读取消息，其他用户则只能将自己构成的消息发送到该信箱中。</a:t>
            </a:r>
            <a:r>
              <a:rPr lang="zh-CN" altLang="en-US" sz="1600" dirty="0"/>
              <a:t>这种私用信箱可采用</a:t>
            </a:r>
            <a:r>
              <a:rPr lang="zh-CN" altLang="en-US" sz="1600" b="1" dirty="0">
                <a:solidFill>
                  <a:srgbClr val="FF0000"/>
                </a:solidFill>
              </a:rPr>
              <a:t>单向通信链路</a:t>
            </a:r>
            <a:r>
              <a:rPr lang="zh-CN" altLang="en-US" sz="1600" dirty="0"/>
              <a:t>的信箱来实现。 当拥有该信箱的进程结束时，信箱也随之消失。 </a:t>
            </a:r>
            <a:endParaRPr lang="zh-CN" altLang="en-US" sz="1000" dirty="0">
              <a:latin typeface="Arial" charset="0"/>
              <a:ea typeface="宋体"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000" dirty="0">
                <a:latin typeface="Arial" charset="0"/>
                <a:ea typeface="宋体" charset="0"/>
              </a:rPr>
              <a:t>（</a:t>
            </a:r>
            <a:r>
              <a:rPr lang="en-US" altLang="zh-CN" sz="1000" dirty="0">
                <a:latin typeface="Arial" charset="0"/>
                <a:ea typeface="宋体" charset="0"/>
              </a:rPr>
              <a:t>2</a:t>
            </a:r>
            <a:r>
              <a:rPr lang="zh-CN" altLang="en-US" sz="1000" dirty="0">
                <a:latin typeface="Arial" charset="0"/>
                <a:ea typeface="宋体" charset="0"/>
              </a:rPr>
              <a:t>）公用信箱：它由操作系统创建，并提供给系统中的所有核准进程使用。</a:t>
            </a:r>
            <a:r>
              <a:rPr lang="zh-CN" altLang="en-US" sz="1600" i="1" u="sng" dirty="0">
                <a:solidFill>
                  <a:schemeClr val="accent2"/>
                </a:solidFill>
              </a:rPr>
              <a:t>进程既可把消息发送到该信箱中，也可从信箱中读取发送给自己的消息</a:t>
            </a:r>
            <a:r>
              <a:rPr lang="zh-CN" altLang="en-US" sz="1600" dirty="0">
                <a:solidFill>
                  <a:schemeClr val="accent2"/>
                </a:solidFill>
              </a:rPr>
              <a:t>。</a:t>
            </a:r>
            <a:r>
              <a:rPr lang="zh-CN" altLang="en-US" sz="1600" dirty="0"/>
              <a:t>显然，公用信箱应采用</a:t>
            </a:r>
            <a:r>
              <a:rPr lang="zh-CN" altLang="en-US" sz="1600" dirty="0">
                <a:solidFill>
                  <a:srgbClr val="FF0000"/>
                </a:solidFill>
              </a:rPr>
              <a:t>双向通信链路</a:t>
            </a:r>
            <a:r>
              <a:rPr lang="zh-CN" altLang="en-US" sz="1600" dirty="0"/>
              <a:t>的信箱来实现。通常，公用信箱在系统运行期间始终存在。</a:t>
            </a:r>
          </a:p>
          <a:p>
            <a:pPr algn="just" eaLnBrk="1" hangingPunct="1">
              <a:defRPr/>
            </a:pPr>
            <a:endParaRPr lang="zh-CN" altLang="en-US" sz="1000" dirty="0">
              <a:latin typeface="Arial" charset="0"/>
              <a:ea typeface="宋体" charset="0"/>
            </a:endParaRPr>
          </a:p>
          <a:p>
            <a:pPr algn="just" eaLnBrk="1" hangingPunct="1">
              <a:defRPr/>
            </a:pPr>
            <a:r>
              <a:rPr lang="zh-CN" altLang="en-US" sz="1000" dirty="0">
                <a:latin typeface="Arial" charset="0"/>
                <a:ea typeface="宋体" charset="0"/>
              </a:rPr>
              <a:t>（</a:t>
            </a:r>
            <a:r>
              <a:rPr lang="en-US" altLang="zh-CN" sz="1000" dirty="0">
                <a:latin typeface="Arial" charset="0"/>
                <a:ea typeface="宋体" charset="0"/>
              </a:rPr>
              <a:t>3</a:t>
            </a:r>
            <a:r>
              <a:rPr lang="zh-CN" altLang="en-US" sz="1000" dirty="0">
                <a:latin typeface="Arial" charset="0"/>
                <a:ea typeface="宋体" charset="0"/>
              </a:rPr>
              <a:t>）共享信箱：信箱的拥有者和共享者，都有权从信箱中取走发送给自己的消息。</a:t>
            </a:r>
            <a:endParaRPr lang="en-US" altLang="zh-CN" sz="1000" dirty="0">
              <a:latin typeface="Arial" charset="0"/>
              <a:ea typeface="宋体" charset="0"/>
            </a:endParaRPr>
          </a:p>
          <a:p>
            <a:pPr algn="just" eaLnBrk="1" hangingPunct="1">
              <a:defRPr/>
            </a:pPr>
            <a:endParaRPr lang="en-US" altLang="zh-CN" sz="1000" dirty="0">
              <a:latin typeface="Arial" charset="0"/>
              <a:ea typeface="宋体" charset="0"/>
            </a:endParaRPr>
          </a:p>
          <a:p>
            <a:pPr algn="just" eaLnBrk="1" hangingPunct="1">
              <a:lnSpc>
                <a:spcPct val="110000"/>
              </a:lnSpc>
              <a:spcBef>
                <a:spcPct val="50000"/>
              </a:spcBef>
              <a:buClrTx/>
              <a:buFontTx/>
              <a:buNone/>
            </a:pPr>
            <a:r>
              <a:rPr lang="zh-CN" altLang="en-US" sz="1000" dirty="0"/>
              <a:t> 在利用信箱通信时，在发送进程和接收进程之间，存在以下四种关系：</a:t>
            </a:r>
          </a:p>
          <a:p>
            <a:pPr algn="just" eaLnBrk="1" hangingPunct="1">
              <a:lnSpc>
                <a:spcPct val="110000"/>
              </a:lnSpc>
              <a:spcBef>
                <a:spcPct val="50000"/>
              </a:spcBef>
              <a:buClrTx/>
              <a:buFontTx/>
              <a:buNone/>
            </a:pPr>
            <a:r>
              <a:rPr lang="zh-CN" altLang="en-US" sz="1000" dirty="0">
                <a:solidFill>
                  <a:schemeClr val="accent2"/>
                </a:solidFill>
              </a:rPr>
              <a:t>       </a:t>
            </a:r>
            <a:r>
              <a:rPr lang="en-US" altLang="zh-CN" sz="1000" dirty="0">
                <a:solidFill>
                  <a:schemeClr val="accent2"/>
                </a:solidFill>
              </a:rPr>
              <a:t>(1) </a:t>
            </a:r>
            <a:r>
              <a:rPr lang="zh-CN" altLang="en-US" sz="1000" dirty="0">
                <a:solidFill>
                  <a:schemeClr val="accent2"/>
                </a:solidFill>
              </a:rPr>
              <a:t>一对一关系。</a:t>
            </a:r>
            <a:r>
              <a:rPr lang="zh-CN" altLang="en-US" sz="1000" dirty="0"/>
              <a:t>这时可为发送进程和接收进程建立一条</a:t>
            </a:r>
            <a:r>
              <a:rPr lang="zh-CN" altLang="en-US" sz="1000" dirty="0">
                <a:solidFill>
                  <a:schemeClr val="accent2"/>
                </a:solidFill>
              </a:rPr>
              <a:t>两者专用的通信链路</a:t>
            </a:r>
            <a:r>
              <a:rPr lang="zh-CN" altLang="en-US" sz="1000" dirty="0"/>
              <a:t>，使两者之间的交互不受其他进程的干扰。</a:t>
            </a:r>
          </a:p>
          <a:p>
            <a:pPr algn="just" eaLnBrk="1" hangingPunct="1">
              <a:lnSpc>
                <a:spcPct val="110000"/>
              </a:lnSpc>
              <a:spcBef>
                <a:spcPct val="50000"/>
              </a:spcBef>
              <a:buClrTx/>
              <a:buFontTx/>
              <a:buNone/>
            </a:pPr>
            <a:r>
              <a:rPr lang="zh-CN" altLang="en-US" sz="1000" dirty="0">
                <a:solidFill>
                  <a:schemeClr val="accent2"/>
                </a:solidFill>
              </a:rPr>
              <a:t>       </a:t>
            </a:r>
            <a:r>
              <a:rPr lang="en-US" altLang="zh-CN" sz="1000" dirty="0">
                <a:solidFill>
                  <a:schemeClr val="accent2"/>
                </a:solidFill>
              </a:rPr>
              <a:t>(2) </a:t>
            </a:r>
            <a:r>
              <a:rPr lang="zh-CN" altLang="en-US" sz="1000" dirty="0">
                <a:solidFill>
                  <a:schemeClr val="accent2"/>
                </a:solidFill>
              </a:rPr>
              <a:t>多对一关系。</a:t>
            </a:r>
            <a:r>
              <a:rPr lang="zh-CN" altLang="en-US" sz="1000" dirty="0"/>
              <a:t>允许</a:t>
            </a:r>
            <a:r>
              <a:rPr lang="zh-CN" altLang="en-US" sz="1000" i="1" dirty="0">
                <a:solidFill>
                  <a:schemeClr val="accent2"/>
                </a:solidFill>
              </a:rPr>
              <a:t>提供服务的进程与多个用户进程之间进行交互</a:t>
            </a:r>
            <a:r>
              <a:rPr lang="zh-CN" altLang="en-US" sz="1000" dirty="0"/>
              <a:t>，也称为客户</a:t>
            </a:r>
            <a:r>
              <a:rPr lang="en-US" altLang="zh-CN" sz="1000" dirty="0"/>
              <a:t>/</a:t>
            </a:r>
            <a:r>
              <a:rPr lang="zh-CN" altLang="en-US" sz="1000" dirty="0"/>
              <a:t>服务器交互</a:t>
            </a:r>
            <a:r>
              <a:rPr lang="en-US" altLang="zh-CN" sz="1000" dirty="0"/>
              <a:t>(client/server interaction)</a:t>
            </a:r>
            <a:r>
              <a:rPr lang="zh-CN" altLang="en-US" sz="1000" dirty="0"/>
              <a:t>。</a:t>
            </a:r>
          </a:p>
          <a:p>
            <a:pPr algn="just" eaLnBrk="1" hangingPunct="1">
              <a:lnSpc>
                <a:spcPct val="110000"/>
              </a:lnSpc>
              <a:spcBef>
                <a:spcPct val="50000"/>
              </a:spcBef>
              <a:buClrTx/>
              <a:buFontTx/>
              <a:buNone/>
            </a:pPr>
            <a:r>
              <a:rPr lang="zh-CN" altLang="en-US" sz="1000" dirty="0">
                <a:solidFill>
                  <a:schemeClr val="accent2"/>
                </a:solidFill>
              </a:rPr>
              <a:t>       </a:t>
            </a:r>
            <a:r>
              <a:rPr lang="en-US" altLang="zh-CN" sz="1000" dirty="0">
                <a:solidFill>
                  <a:schemeClr val="accent2"/>
                </a:solidFill>
              </a:rPr>
              <a:t>(3) </a:t>
            </a:r>
            <a:r>
              <a:rPr lang="zh-CN" altLang="en-US" sz="1000" dirty="0">
                <a:solidFill>
                  <a:schemeClr val="accent2"/>
                </a:solidFill>
              </a:rPr>
              <a:t>一对多关系。</a:t>
            </a:r>
            <a:r>
              <a:rPr lang="zh-CN" altLang="en-US" sz="1000" dirty="0"/>
              <a:t>允许</a:t>
            </a:r>
            <a:r>
              <a:rPr lang="zh-CN" altLang="en-US" sz="1000" i="1" dirty="0">
                <a:solidFill>
                  <a:schemeClr val="accent2"/>
                </a:solidFill>
              </a:rPr>
              <a:t>一个发送进程与多个接收进程进行交互</a:t>
            </a:r>
            <a:r>
              <a:rPr lang="zh-CN" altLang="en-US" sz="1000" dirty="0"/>
              <a:t>，使发送进程可用广播方式，向接收者</a:t>
            </a:r>
            <a:r>
              <a:rPr lang="en-US" altLang="zh-CN" sz="1000" dirty="0"/>
              <a:t>(</a:t>
            </a:r>
            <a:r>
              <a:rPr lang="zh-CN" altLang="en-US" sz="1000" dirty="0"/>
              <a:t>多个</a:t>
            </a:r>
            <a:r>
              <a:rPr lang="en-US" altLang="zh-CN" sz="1000" dirty="0"/>
              <a:t>)</a:t>
            </a:r>
            <a:r>
              <a:rPr lang="zh-CN" altLang="en-US" sz="1000" dirty="0"/>
              <a:t>发送消息。</a:t>
            </a:r>
          </a:p>
          <a:p>
            <a:pPr algn="just" eaLnBrk="1" hangingPunct="1">
              <a:lnSpc>
                <a:spcPct val="110000"/>
              </a:lnSpc>
              <a:spcBef>
                <a:spcPct val="50000"/>
              </a:spcBef>
              <a:buClrTx/>
              <a:buFontTx/>
              <a:buNone/>
            </a:pPr>
            <a:r>
              <a:rPr lang="zh-CN" altLang="en-US" sz="1000" dirty="0">
                <a:solidFill>
                  <a:schemeClr val="accent2"/>
                </a:solidFill>
              </a:rPr>
              <a:t>       </a:t>
            </a:r>
            <a:r>
              <a:rPr lang="en-US" altLang="zh-CN" sz="1000" dirty="0">
                <a:solidFill>
                  <a:schemeClr val="accent2"/>
                </a:solidFill>
              </a:rPr>
              <a:t>(4) </a:t>
            </a:r>
            <a:r>
              <a:rPr lang="zh-CN" altLang="en-US" sz="1000" dirty="0">
                <a:solidFill>
                  <a:schemeClr val="accent2"/>
                </a:solidFill>
              </a:rPr>
              <a:t>多对多关系。</a:t>
            </a:r>
            <a:r>
              <a:rPr lang="zh-CN" altLang="en-US" sz="1000" dirty="0"/>
              <a:t>允许</a:t>
            </a:r>
            <a:r>
              <a:rPr lang="zh-CN" altLang="en-US" sz="1000" i="1" dirty="0">
                <a:solidFill>
                  <a:schemeClr val="accent2"/>
                </a:solidFill>
              </a:rPr>
              <a:t>建立一个公用信箱</a:t>
            </a:r>
            <a:r>
              <a:rPr lang="zh-CN" altLang="en-US" sz="1000" dirty="0"/>
              <a:t>，让多个进程都能向信箱中投递消息；也可从信箱中取走属于自己的消息。 </a:t>
            </a:r>
            <a:endParaRPr lang="zh-CN" altLang="en-US" sz="1000" dirty="0">
              <a:latin typeface="Arial" charset="0"/>
              <a:ea typeface="宋体" charset="0"/>
            </a:endParaRPr>
          </a:p>
          <a:p>
            <a:pPr lvl="1" eaLnBrk="1" hangingPunct="1">
              <a:defRPr/>
            </a:pPr>
            <a:endParaRPr lang="zh-CN" altLang="en-US" sz="1000" b="1" dirty="0"/>
          </a:p>
        </p:txBody>
      </p:sp>
    </p:spTree>
    <p:extLst>
      <p:ext uri="{BB962C8B-B14F-4D97-AF65-F5344CB8AC3E}">
        <p14:creationId xmlns:p14="http://schemas.microsoft.com/office/powerpoint/2010/main" val="289286191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394107036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a:t>(1) </a:t>
            </a:r>
            <a:r>
              <a:rPr lang="zh-CN" altLang="en-US" dirty="0"/>
              <a:t>发送进程阻塞，接收进程阻塞。这种情况主要用于进程之间紧密同步</a:t>
            </a:r>
            <a:r>
              <a:rPr lang="en-US" altLang="zh-CN" dirty="0"/>
              <a:t>(tight synchronization)</a:t>
            </a:r>
            <a:r>
              <a:rPr lang="zh-CN" altLang="en-US" dirty="0"/>
              <a:t>，发送进程和接收进程之间无缓冲时。这两个进程平时都处于阻塞状态，直到有消息传递时。这种同步方式称为汇合</a:t>
            </a:r>
            <a:r>
              <a:rPr lang="en-US" altLang="zh-CN" dirty="0"/>
              <a:t>(</a:t>
            </a:r>
            <a:r>
              <a:rPr lang="en-US" altLang="zh-CN" dirty="0" err="1"/>
              <a:t>rendezrous</a:t>
            </a:r>
            <a:r>
              <a:rPr lang="en-US" altLang="zh-CN" dirty="0"/>
              <a:t>)</a:t>
            </a:r>
            <a:r>
              <a:rPr lang="zh-CN" altLang="en-US" dirty="0"/>
              <a:t>。</a:t>
            </a:r>
          </a:p>
          <a:p>
            <a:pPr eaLnBrk="1" hangingPunct="1">
              <a:defRPr/>
            </a:pPr>
            <a:r>
              <a:rPr lang="en-US" altLang="zh-CN" dirty="0"/>
              <a:t>(2) </a:t>
            </a:r>
            <a:r>
              <a:rPr lang="zh-CN" altLang="en-US" dirty="0"/>
              <a:t>发送进程不阻塞，接收进程阻塞。这是一种应用最广的进程同步方式。平时，发送进程不阻塞，因而它可以尽快地把一个或多个消息发送给多个目标； 而接收进程平时则处于阻塞状态，直到发送进程发来消息时才被唤醒。例如，在服务器上通常都设置了多个服务进程，它们分别用于提供不同的服务，如打印服务。平时，这些服务进程都处于阻塞状态，一旦有请求服务的消息到达时，系统便唤醒相应的服务进程，去完成用户所要求的服务。处理完后，若无新的服务请求，服务进程又阻塞。</a:t>
            </a:r>
          </a:p>
          <a:p>
            <a:pPr eaLnBrk="1" hangingPunct="1">
              <a:defRPr/>
            </a:pPr>
            <a:r>
              <a:rPr lang="en-US" altLang="zh-CN" dirty="0"/>
              <a:t>(3) </a:t>
            </a:r>
            <a:r>
              <a:rPr lang="zh-CN" altLang="en-US" dirty="0"/>
              <a:t>发送进程和接收进程均不阻塞。这也是一种较常见的进程同步形式。平时，发送进程和接收进程都在忙于自己的事情，仅当发生某事件使它无法继续运行时，才把自己阻塞起来等待。例如，在发送进程和接收进程之间联系着一个消息队列时，该消息队列最多能接纳</a:t>
            </a:r>
            <a:r>
              <a:rPr lang="en-US" altLang="zh-CN" i="1" dirty="0"/>
              <a:t>n </a:t>
            </a:r>
            <a:r>
              <a:rPr lang="zh-CN" altLang="en-US" dirty="0"/>
              <a:t>个消息，这样，发送进程便可以连续地向消息队列中发送消息而不必等待；接收进</a:t>
            </a:r>
          </a:p>
          <a:p>
            <a:pPr eaLnBrk="1" hangingPunct="1">
              <a:defRPr/>
            </a:pPr>
            <a:r>
              <a:rPr lang="zh-CN" altLang="en-US" dirty="0"/>
              <a:t>程也可以连续地从消息队列中取得消息，也不必等待。只有当消息队列中的消息数已达到</a:t>
            </a:r>
            <a:r>
              <a:rPr lang="en-US" altLang="zh-CN" i="1" dirty="0"/>
              <a:t>n</a:t>
            </a:r>
            <a:r>
              <a:rPr lang="zh-CN" altLang="en-US" dirty="0"/>
              <a:t>个时，即消息队列已满，发送进程无法向消息队列中发送消息时才会阻塞；类似地，只有当消息队列中的消息数为</a:t>
            </a:r>
            <a:r>
              <a:rPr lang="en-US" altLang="zh-CN" dirty="0"/>
              <a:t>0</a:t>
            </a:r>
            <a:r>
              <a:rPr lang="zh-CN" altLang="en-US" dirty="0"/>
              <a:t>，接收进程已无法从消息队列中取得消息时才会阻塞。</a:t>
            </a:r>
          </a:p>
          <a:p>
            <a:pPr lvl="1" eaLnBrk="1" hangingPunct="1">
              <a:defRPr/>
            </a:pPr>
            <a:endParaRPr lang="zh-CN" altLang="en-US" sz="1000" b="1" dirty="0"/>
          </a:p>
        </p:txBody>
      </p:sp>
    </p:spTree>
    <p:extLst>
      <p:ext uri="{BB962C8B-B14F-4D97-AF65-F5344CB8AC3E}">
        <p14:creationId xmlns:p14="http://schemas.microsoft.com/office/powerpoint/2010/main" val="296732015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0000"/>
              </a:lnSpc>
              <a:spcBef>
                <a:spcPct val="50000"/>
              </a:spcBef>
              <a:buClrTx/>
              <a:buFontTx/>
              <a:buNone/>
            </a:pPr>
            <a:r>
              <a:rPr lang="en-US" altLang="zh-CN" sz="1000" dirty="0"/>
              <a:t>(1) </a:t>
            </a:r>
            <a:r>
              <a:rPr lang="zh-CN" altLang="en-US" sz="1000" dirty="0"/>
              <a:t>消息缓冲区。在消息缓冲队列通信方式中，主要利用的数据结构是消息缓冲区。它可描述如下：</a:t>
            </a:r>
            <a:endParaRPr lang="en-US" altLang="zh-CN" sz="1000" dirty="0"/>
          </a:p>
          <a:p>
            <a:pPr algn="just" eaLnBrk="1" hangingPunct="1">
              <a:lnSpc>
                <a:spcPct val="110000"/>
              </a:lnSpc>
              <a:spcBef>
                <a:spcPct val="50000"/>
              </a:spcBef>
              <a:buClrTx/>
              <a:buFontTx/>
              <a:buNone/>
            </a:pPr>
            <a:r>
              <a:rPr lang="en-US" altLang="zh-CN" sz="1000" dirty="0"/>
              <a:t>(2) PCB</a:t>
            </a:r>
            <a:r>
              <a:rPr lang="zh-CN" altLang="en-US" sz="1000" dirty="0"/>
              <a:t>中有关通信的数据项。</a:t>
            </a:r>
          </a:p>
          <a:p>
            <a:pPr algn="just" eaLnBrk="1" hangingPunct="1">
              <a:lnSpc>
                <a:spcPct val="110000"/>
              </a:lnSpc>
              <a:spcBef>
                <a:spcPct val="50000"/>
              </a:spcBef>
              <a:buClrTx/>
              <a:buFontTx/>
              <a:buNone/>
            </a:pPr>
            <a:r>
              <a:rPr lang="zh-CN" altLang="en-US" sz="1000" dirty="0"/>
              <a:t>在</a:t>
            </a:r>
            <a:r>
              <a:rPr lang="en-US" altLang="zh-CN" sz="1000" dirty="0"/>
              <a:t>PCB</a:t>
            </a:r>
            <a:r>
              <a:rPr lang="zh-CN" altLang="en-US" sz="1000" dirty="0"/>
              <a:t>中增加用于对消息队列进行操作和实现同步的信号量。在</a:t>
            </a:r>
            <a:r>
              <a:rPr lang="en-US" altLang="zh-CN" sz="1000" dirty="0"/>
              <a:t>PCB</a:t>
            </a:r>
            <a:r>
              <a:rPr lang="zh-CN" altLang="en-US" sz="1000" dirty="0"/>
              <a:t>中应增加的数据项可描述如下： </a:t>
            </a:r>
            <a:endParaRPr lang="zh-CN" altLang="en-US" sz="1000" b="1" dirty="0"/>
          </a:p>
        </p:txBody>
      </p:sp>
    </p:spTree>
    <p:extLst>
      <p:ext uri="{BB962C8B-B14F-4D97-AF65-F5344CB8AC3E}">
        <p14:creationId xmlns:p14="http://schemas.microsoft.com/office/powerpoint/2010/main" val="2719952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249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0000"/>
              </a:lnSpc>
              <a:spcBef>
                <a:spcPct val="50000"/>
              </a:spcBef>
              <a:buClrTx/>
              <a:buFontTx/>
              <a:buNone/>
            </a:pPr>
            <a:r>
              <a:rPr lang="en-US" altLang="zh-CN" sz="1100" dirty="0">
                <a:solidFill>
                  <a:schemeClr val="accent2"/>
                </a:solidFill>
              </a:rPr>
              <a:t>2. </a:t>
            </a:r>
            <a:r>
              <a:rPr lang="zh-CN" altLang="en-US" sz="1100" dirty="0">
                <a:solidFill>
                  <a:schemeClr val="accent2"/>
                </a:solidFill>
              </a:rPr>
              <a:t>发送原语</a:t>
            </a:r>
          </a:p>
          <a:p>
            <a:pPr algn="just" eaLnBrk="1" hangingPunct="1">
              <a:lnSpc>
                <a:spcPct val="110000"/>
              </a:lnSpc>
              <a:spcBef>
                <a:spcPct val="50000"/>
              </a:spcBef>
              <a:buClrTx/>
              <a:buFont typeface="Wingdings" panose="05000000000000000000" pitchFamily="2" charset="2"/>
              <a:buChar char="Ø"/>
            </a:pPr>
            <a:r>
              <a:rPr lang="zh-CN" altLang="en-US" sz="1000" dirty="0"/>
              <a:t> 发送进程在利用发送原语发送消息之前，应先在自己的内存空间，设置一</a:t>
            </a:r>
            <a:r>
              <a:rPr lang="zh-CN" altLang="en-US" sz="1000" dirty="0">
                <a:solidFill>
                  <a:srgbClr val="FF0000"/>
                </a:solidFill>
              </a:rPr>
              <a:t>发送区</a:t>
            </a:r>
            <a:r>
              <a:rPr lang="en-US" altLang="zh-CN" sz="1000" dirty="0">
                <a:solidFill>
                  <a:srgbClr val="FF0000"/>
                </a:solidFill>
              </a:rPr>
              <a:t>a</a:t>
            </a:r>
            <a:r>
              <a:rPr lang="zh-CN" altLang="en-US" sz="1000" dirty="0"/>
              <a:t>，把待发送的消息正文、发送进程标识符、消息长度等信息填入其中，然后调用发送原语，把消息发送给目标</a:t>
            </a:r>
            <a:r>
              <a:rPr lang="en-US" altLang="zh-CN" sz="1000" dirty="0"/>
              <a:t>(</a:t>
            </a:r>
            <a:r>
              <a:rPr lang="zh-CN" altLang="en-US" sz="1000" dirty="0"/>
              <a:t>接收</a:t>
            </a:r>
            <a:r>
              <a:rPr lang="en-US" altLang="zh-CN" sz="1000" dirty="0"/>
              <a:t>)</a:t>
            </a:r>
            <a:r>
              <a:rPr lang="zh-CN" altLang="en-US" sz="1000" dirty="0"/>
              <a:t>进程。</a:t>
            </a:r>
          </a:p>
          <a:p>
            <a:pPr algn="just" eaLnBrk="1" hangingPunct="1">
              <a:lnSpc>
                <a:spcPct val="110000"/>
              </a:lnSpc>
              <a:spcBef>
                <a:spcPct val="50000"/>
              </a:spcBef>
              <a:buClrTx/>
              <a:buFont typeface="Wingdings" panose="05000000000000000000" pitchFamily="2" charset="2"/>
              <a:buChar char="Ø"/>
            </a:pPr>
            <a:r>
              <a:rPr lang="zh-CN" altLang="en-US" sz="1000" dirty="0"/>
              <a:t> 发送原语首先根据发送区</a:t>
            </a:r>
            <a:r>
              <a:rPr lang="en-US" altLang="zh-CN" sz="1000" dirty="0"/>
              <a:t>a</a:t>
            </a:r>
            <a:r>
              <a:rPr lang="zh-CN" altLang="en-US" sz="1000" dirty="0"/>
              <a:t>中所设置的消息长度</a:t>
            </a:r>
            <a:r>
              <a:rPr lang="en-US" altLang="zh-CN" sz="1000" dirty="0" err="1"/>
              <a:t>a.size</a:t>
            </a:r>
            <a:r>
              <a:rPr lang="zh-CN" altLang="en-US" sz="1000" dirty="0"/>
              <a:t>来申请一缓冲区</a:t>
            </a:r>
            <a:r>
              <a:rPr lang="en-US" altLang="zh-CN" sz="1000" dirty="0" err="1"/>
              <a:t>i</a:t>
            </a:r>
            <a:r>
              <a:rPr lang="zh-CN" altLang="en-US" sz="1000" dirty="0"/>
              <a:t>，接着，把发送区</a:t>
            </a:r>
            <a:r>
              <a:rPr lang="en-US" altLang="zh-CN" sz="1000" dirty="0"/>
              <a:t>a</a:t>
            </a:r>
            <a:r>
              <a:rPr lang="zh-CN" altLang="en-US" sz="1000" dirty="0"/>
              <a:t>中的信息复制到缓冲区</a:t>
            </a:r>
            <a:r>
              <a:rPr lang="en-US" altLang="zh-CN" sz="1000" dirty="0" err="1"/>
              <a:t>i</a:t>
            </a:r>
            <a:r>
              <a:rPr lang="zh-CN" altLang="en-US" sz="1000" dirty="0"/>
              <a:t>中。为了能将</a:t>
            </a:r>
            <a:r>
              <a:rPr lang="en-US" altLang="zh-CN" sz="1000" dirty="0" err="1"/>
              <a:t>i</a:t>
            </a:r>
            <a:r>
              <a:rPr lang="zh-CN" altLang="en-US" sz="1000" dirty="0"/>
              <a:t>挂在接收进程的消息队列</a:t>
            </a:r>
            <a:r>
              <a:rPr lang="en-US" altLang="zh-CN" sz="1000" dirty="0" err="1"/>
              <a:t>mq</a:t>
            </a:r>
            <a:r>
              <a:rPr lang="zh-CN" altLang="en-US" sz="1000" dirty="0"/>
              <a:t>上，应先获得接收进程的内部标识符</a:t>
            </a:r>
            <a:r>
              <a:rPr lang="en-US" altLang="zh-CN" sz="1000" dirty="0"/>
              <a:t>j</a:t>
            </a:r>
            <a:r>
              <a:rPr lang="zh-CN" altLang="en-US" sz="1000" dirty="0"/>
              <a:t>，然后将</a:t>
            </a:r>
            <a:r>
              <a:rPr lang="en-US" altLang="zh-CN" sz="1000" dirty="0" err="1"/>
              <a:t>i</a:t>
            </a:r>
            <a:r>
              <a:rPr lang="zh-CN" altLang="en-US" sz="1000" dirty="0"/>
              <a:t>挂在</a:t>
            </a:r>
            <a:r>
              <a:rPr lang="en-US" altLang="zh-CN" sz="1000" dirty="0"/>
              <a:t>j.mq</a:t>
            </a:r>
            <a:r>
              <a:rPr lang="zh-CN" altLang="en-US" sz="1000" dirty="0"/>
              <a:t>上。</a:t>
            </a:r>
          </a:p>
          <a:p>
            <a:pPr algn="just" eaLnBrk="1" hangingPunct="1">
              <a:lnSpc>
                <a:spcPct val="110000"/>
              </a:lnSpc>
              <a:spcBef>
                <a:spcPct val="50000"/>
              </a:spcBef>
              <a:buClrTx/>
              <a:buFont typeface="Wingdings" panose="05000000000000000000" pitchFamily="2" charset="2"/>
              <a:buChar char="Ø"/>
            </a:pPr>
            <a:r>
              <a:rPr lang="zh-CN" altLang="en-US" sz="1000" dirty="0"/>
              <a:t>由于该队列属于临界资源， 故在执行</a:t>
            </a:r>
            <a:r>
              <a:rPr lang="en-US" altLang="zh-CN" sz="1000" dirty="0"/>
              <a:t>insert</a:t>
            </a:r>
            <a:r>
              <a:rPr lang="zh-CN" altLang="en-US" sz="1000" dirty="0"/>
              <a:t>操作的前后，都要执行</a:t>
            </a:r>
            <a:r>
              <a:rPr lang="en-US" altLang="zh-CN" sz="1000" dirty="0"/>
              <a:t>wait</a:t>
            </a:r>
            <a:r>
              <a:rPr lang="zh-CN" altLang="en-US" sz="1000" dirty="0"/>
              <a:t>和</a:t>
            </a:r>
            <a:r>
              <a:rPr lang="en-US" altLang="zh-CN" sz="1000" dirty="0"/>
              <a:t>signal</a:t>
            </a:r>
            <a:r>
              <a:rPr lang="zh-CN" altLang="en-US" sz="1000" dirty="0"/>
              <a:t>操作。 </a:t>
            </a:r>
          </a:p>
        </p:txBody>
      </p:sp>
    </p:spTree>
    <p:extLst>
      <p:ext uri="{BB962C8B-B14F-4D97-AF65-F5344CB8AC3E}">
        <p14:creationId xmlns:p14="http://schemas.microsoft.com/office/powerpoint/2010/main" val="322137958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251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336063157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252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229159335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253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3511615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3E6002CC-815D-BE4B-81EB-EBA1045E37A0}" type="slidenum">
              <a:rPr lang="en-US" altLang="zh-CN"/>
              <a:pPr>
                <a:defRPr/>
              </a:pPr>
              <a:t>16</a:t>
            </a:fld>
            <a:endParaRPr lang="en-US" altLang="zh-CN"/>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在多道程序环境下，程序的执行属于并发执行，此时它们将失去其封闭性，并具有间断性及不可再现性的特征。这决定了通常的程序是不能参与并发执行的，因为程序执行的结果是不可再现的。这样，程序的运行也就失去了意义。</a:t>
            </a:r>
            <a:endParaRPr lang="en-US" altLang="zh-CN" dirty="0">
              <a:latin typeface="Arial" charset="0"/>
              <a:ea typeface="宋体" charset="0"/>
            </a:endParaRPr>
          </a:p>
          <a:p>
            <a:pPr eaLnBrk="1" hangingPunct="1">
              <a:defRPr/>
            </a:pPr>
            <a:r>
              <a:rPr lang="zh-CN" altLang="en-US" dirty="0">
                <a:latin typeface="Arial" charset="0"/>
                <a:ea typeface="宋体" charset="0"/>
              </a:rPr>
              <a:t>为使程序能并发执行，且为了对并发执行的程序加以描述和控制，人们引入了“进程”的概念。</a:t>
            </a:r>
          </a:p>
        </p:txBody>
      </p:sp>
    </p:spTree>
    <p:extLst>
      <p:ext uri="{BB962C8B-B14F-4D97-AF65-F5344CB8AC3E}">
        <p14:creationId xmlns:p14="http://schemas.microsoft.com/office/powerpoint/2010/main" val="293731662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254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311367912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a:extLst>
              <a:ext uri="{FF2B5EF4-FFF2-40B4-BE49-F238E27FC236}">
                <a16:creationId xmlns:a16="http://schemas.microsoft.com/office/drawing/2014/main" id="{EC7D39F4-BD4C-4B51-80C4-D6C0F7E929B4}"/>
              </a:ext>
            </a:extLst>
          </p:cNvPr>
          <p:cNvSpPr>
            <a:spLocks noGrp="1" noRot="1" noChangeAspect="1" noChangeArrowheads="1" noTextEdit="1"/>
          </p:cNvSpPr>
          <p:nvPr>
            <p:ph type="sldImg"/>
          </p:nvPr>
        </p:nvSpPr>
        <p:spPr>
          <a:ln/>
        </p:spPr>
      </p:sp>
      <p:sp>
        <p:nvSpPr>
          <p:cNvPr id="214019" name="备注占位符 2">
            <a:extLst>
              <a:ext uri="{FF2B5EF4-FFF2-40B4-BE49-F238E27FC236}">
                <a16:creationId xmlns:a16="http://schemas.microsoft.com/office/drawing/2014/main" id="{DBB385C6-7C78-48D1-9A66-63DF05AE76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30000"/>
              </a:lnSpc>
              <a:spcBef>
                <a:spcPct val="50000"/>
              </a:spcBef>
            </a:pPr>
            <a:r>
              <a:rPr lang="en-US" altLang="zh-CN" b="1" dirty="0"/>
              <a:t> 4. </a:t>
            </a:r>
            <a:r>
              <a:rPr lang="zh-CN" altLang="en-US" b="1" dirty="0"/>
              <a:t>线程的创建和终止</a:t>
            </a:r>
          </a:p>
          <a:p>
            <a:pPr algn="just" eaLnBrk="1" hangingPunct="1">
              <a:lnSpc>
                <a:spcPct val="130000"/>
              </a:lnSpc>
              <a:spcBef>
                <a:spcPct val="50000"/>
              </a:spcBef>
            </a:pPr>
            <a:r>
              <a:rPr lang="zh-CN" altLang="en-US" dirty="0"/>
              <a:t>        在多线程</a:t>
            </a:r>
            <a:r>
              <a:rPr lang="en-US" altLang="zh-CN" dirty="0"/>
              <a:t>OS</a:t>
            </a:r>
            <a:r>
              <a:rPr lang="zh-CN" altLang="en-US" dirty="0"/>
              <a:t>环境下，应用程序在启动时，通常仅有一个线程在执行，该线程被人们称为</a:t>
            </a:r>
            <a:r>
              <a:rPr lang="zh-CN" altLang="en-US" dirty="0">
                <a:latin typeface="Courier New" panose="02070309020205020404" pitchFamily="49" charset="0"/>
              </a:rPr>
              <a:t>“</a:t>
            </a:r>
            <a:r>
              <a:rPr lang="zh-CN" altLang="en-US" dirty="0"/>
              <a:t>初始化线程</a:t>
            </a:r>
            <a:r>
              <a:rPr lang="zh-CN" altLang="en-US" dirty="0">
                <a:latin typeface="Courier New" panose="02070309020205020404" pitchFamily="49" charset="0"/>
              </a:rPr>
              <a:t>”</a:t>
            </a:r>
            <a:r>
              <a:rPr lang="zh-CN" altLang="en-US" dirty="0"/>
              <a:t>。它可根据需要再去创建若干个线程。在创建新线程时，需要利用一个线程创建函数</a:t>
            </a:r>
            <a:r>
              <a:rPr lang="en-US" altLang="zh-CN" dirty="0"/>
              <a:t>(</a:t>
            </a:r>
            <a:r>
              <a:rPr lang="zh-CN" altLang="en-US" dirty="0"/>
              <a:t>或系统调用</a:t>
            </a:r>
            <a:r>
              <a:rPr lang="en-US" altLang="zh-CN" dirty="0"/>
              <a:t>)</a:t>
            </a:r>
            <a:r>
              <a:rPr lang="zh-CN" altLang="en-US" dirty="0"/>
              <a:t>，并提供相应的参数，如指向线程主程序的入口指针、堆栈的大小，以及用于调度的优先级等。在线程创建函数执行完后，将返回一个线程标识符供以后使用。</a:t>
            </a:r>
          </a:p>
          <a:p>
            <a:pPr algn="just" eaLnBrk="1" hangingPunct="1">
              <a:lnSpc>
                <a:spcPct val="130000"/>
              </a:lnSpc>
              <a:spcBef>
                <a:spcPct val="50000"/>
              </a:spcBef>
            </a:pPr>
            <a:r>
              <a:rPr lang="zh-CN" altLang="en-US" dirty="0"/>
              <a:t>        终止线程的方式有两种：一种是在线程完成了自己的工作后自愿退出；另一种是线程在运行中出现错误或由于某种原因而被其它线程强行终止。 </a:t>
            </a:r>
          </a:p>
        </p:txBody>
      </p:sp>
      <p:sp>
        <p:nvSpPr>
          <p:cNvPr id="214020" name="灯片编号占位符 3">
            <a:extLst>
              <a:ext uri="{FF2B5EF4-FFF2-40B4-BE49-F238E27FC236}">
                <a16:creationId xmlns:a16="http://schemas.microsoft.com/office/drawing/2014/main" id="{FF76D75C-CC4D-4B17-9E7A-45BCDFBF0D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08EA47B4-3A52-4616-8CC4-A6E669386971}" type="slidenum">
              <a:rPr kumimoji="0" lang="zh-CN" altLang="en-US" sz="1200" b="0" i="0" u="none" strike="noStrike" kern="1200" cap="none" spc="0" normalizeH="0" baseline="0" noProof="0" smtClean="0">
                <a:ln>
                  <a:noFill/>
                </a:ln>
                <a:solidFill>
                  <a:srgbClr val="2D2E2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262</a:t>
            </a:fld>
            <a:endParaRPr kumimoji="0" lang="zh-CN" altLang="en-US" sz="1200" b="0" i="0" u="none" strike="noStrike" kern="1200" cap="none" spc="0" normalizeH="0" baseline="0" noProof="0">
              <a:ln>
                <a:noFill/>
              </a:ln>
              <a:solidFill>
                <a:srgbClr val="2D2E2D"/>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a:extLst>
              <a:ext uri="{FF2B5EF4-FFF2-40B4-BE49-F238E27FC236}">
                <a16:creationId xmlns:a16="http://schemas.microsoft.com/office/drawing/2014/main" id="{81AE883B-087B-44DA-97B4-60763C0C93F5}"/>
              </a:ext>
            </a:extLst>
          </p:cNvPr>
          <p:cNvSpPr>
            <a:spLocks noGrp="1" noRot="1" noChangeAspect="1" noChangeArrowheads="1" noTextEdit="1"/>
          </p:cNvSpPr>
          <p:nvPr>
            <p:ph type="sldImg"/>
          </p:nvPr>
        </p:nvSpPr>
        <p:spPr>
          <a:ln/>
        </p:spPr>
      </p:sp>
      <p:sp>
        <p:nvSpPr>
          <p:cNvPr id="218115" name="备注占位符 2">
            <a:extLst>
              <a:ext uri="{FF2B5EF4-FFF2-40B4-BE49-F238E27FC236}">
                <a16:creationId xmlns:a16="http://schemas.microsoft.com/office/drawing/2014/main" id="{05A52F8B-A577-44EB-A390-B7C25FC75E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8116" name="灯片编号占位符 3">
            <a:extLst>
              <a:ext uri="{FF2B5EF4-FFF2-40B4-BE49-F238E27FC236}">
                <a16:creationId xmlns:a16="http://schemas.microsoft.com/office/drawing/2014/main" id="{03533183-C416-4979-BFBC-DB777AB1CB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6D2884FB-9355-4E52-998B-5BE5FC79BFC9}" type="slidenum">
              <a:rPr kumimoji="0" lang="zh-CN" altLang="en-US" sz="1200" b="0" i="0" u="none" strike="noStrike" kern="1200" cap="none" spc="0" normalizeH="0" baseline="0" noProof="0" smtClean="0">
                <a:ln>
                  <a:noFill/>
                </a:ln>
                <a:solidFill>
                  <a:srgbClr val="2D2E2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265</a:t>
            </a:fld>
            <a:endParaRPr kumimoji="0" lang="zh-CN" altLang="en-US" sz="1200" b="0" i="0" u="none" strike="noStrike" kern="1200" cap="none" spc="0" normalizeH="0" baseline="0" noProof="0">
              <a:ln>
                <a:noFill/>
              </a:ln>
              <a:solidFill>
                <a:srgbClr val="2D2E2D"/>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a:extLst>
              <a:ext uri="{FF2B5EF4-FFF2-40B4-BE49-F238E27FC236}">
                <a16:creationId xmlns:a16="http://schemas.microsoft.com/office/drawing/2014/main" id="{32AD3B1A-0F1D-4EFF-960B-5C89DFF5A3CE}"/>
              </a:ext>
            </a:extLst>
          </p:cNvPr>
          <p:cNvSpPr>
            <a:spLocks noGrp="1" noRot="1" noChangeAspect="1" noChangeArrowheads="1" noTextEdit="1"/>
          </p:cNvSpPr>
          <p:nvPr>
            <p:ph type="sldImg"/>
          </p:nvPr>
        </p:nvSpPr>
        <p:spPr>
          <a:ln/>
        </p:spPr>
      </p:sp>
      <p:sp>
        <p:nvSpPr>
          <p:cNvPr id="220163" name="备注占位符 2">
            <a:extLst>
              <a:ext uri="{FF2B5EF4-FFF2-40B4-BE49-F238E27FC236}">
                <a16:creationId xmlns:a16="http://schemas.microsoft.com/office/drawing/2014/main" id="{B88ACAFC-5908-463C-BC74-1FE25A39A0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a:t>
            </a:r>
            <a:r>
              <a:rPr lang="en-US" altLang="zh-CN" dirty="0"/>
              <a:t>OS</a:t>
            </a:r>
            <a:r>
              <a:rPr lang="zh-CN" altLang="en-US" dirty="0"/>
              <a:t>中的每一个线程都可以利用线程标识符和一组状态参数进行描述。状态参数通常有这样几项： ① 寄存器状态， 它包括程序计数器</a:t>
            </a:r>
            <a:r>
              <a:rPr lang="en-US" altLang="zh-CN" dirty="0"/>
              <a:t>PC</a:t>
            </a:r>
            <a:r>
              <a:rPr lang="zh-CN" altLang="en-US" dirty="0"/>
              <a:t>和堆栈指针中的内容； ② 堆栈， 在堆栈中通常保存有局部变量和返回地址； ③ 线程运行状态， 用于描述线程正处于何种运行状态； ④ 优先级， 描述线程执行的优先程度； ⑤ 线程专有存储器， 用于保存线程自己的局部变量拷贝； ⑥ 信号屏蔽， 即对某些信号加以屏蔽。 ，指线程在执行中因某事件而受阻，处于暂停执行时的状态。 </a:t>
            </a:r>
          </a:p>
          <a:p>
            <a:endParaRPr lang="zh-CN" altLang="en-US" dirty="0"/>
          </a:p>
        </p:txBody>
      </p:sp>
      <p:sp>
        <p:nvSpPr>
          <p:cNvPr id="220164" name="灯片编号占位符 3">
            <a:extLst>
              <a:ext uri="{FF2B5EF4-FFF2-40B4-BE49-F238E27FC236}">
                <a16:creationId xmlns:a16="http://schemas.microsoft.com/office/drawing/2014/main" id="{F1F495CB-DDA1-487C-B5B6-5E6150780E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90627366-0DBC-4BA1-AAD8-D0E76876563F}" type="slidenum">
              <a:rPr kumimoji="0" lang="en-US" altLang="zh-CN" sz="1200" b="0" i="0" u="none" strike="noStrike" kern="1200" cap="none" spc="0" normalizeH="0" baseline="0" noProof="0" smtClean="0">
                <a:ln>
                  <a:noFill/>
                </a:ln>
                <a:solidFill>
                  <a:srgbClr val="2D2E2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266</a:t>
            </a:fld>
            <a:endParaRPr kumimoji="0" lang="en-US" altLang="zh-CN" sz="1200" b="0" i="0" u="none" strike="noStrike" kern="1200" cap="none" spc="0" normalizeH="0" baseline="0" noProof="0">
              <a:ln>
                <a:noFill/>
              </a:ln>
              <a:solidFill>
                <a:srgbClr val="2D2E2D"/>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a:extLst>
              <a:ext uri="{FF2B5EF4-FFF2-40B4-BE49-F238E27FC236}">
                <a16:creationId xmlns:a16="http://schemas.microsoft.com/office/drawing/2014/main" id="{99D40D38-CB71-469E-85E6-57A9338CB5F6}"/>
              </a:ext>
            </a:extLst>
          </p:cNvPr>
          <p:cNvSpPr>
            <a:spLocks noGrp="1" noRot="1" noChangeAspect="1" noChangeArrowheads="1" noTextEdit="1"/>
          </p:cNvSpPr>
          <p:nvPr>
            <p:ph type="sldImg"/>
          </p:nvPr>
        </p:nvSpPr>
        <p:spPr>
          <a:ln/>
        </p:spPr>
      </p:sp>
      <p:sp>
        <p:nvSpPr>
          <p:cNvPr id="222211" name="备注占位符 2">
            <a:extLst>
              <a:ext uri="{FF2B5EF4-FFF2-40B4-BE49-F238E27FC236}">
                <a16:creationId xmlns:a16="http://schemas.microsoft.com/office/drawing/2014/main" id="{93917247-A5D5-4C00-8619-7D0782549E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30000"/>
              </a:lnSpc>
              <a:spcBef>
                <a:spcPct val="50000"/>
              </a:spcBef>
            </a:pPr>
            <a:r>
              <a:rPr lang="en-US" altLang="zh-CN" b="1"/>
              <a:t> 4. </a:t>
            </a:r>
            <a:r>
              <a:rPr lang="zh-CN" altLang="en-US" b="1"/>
              <a:t>线程的创建和终止</a:t>
            </a:r>
          </a:p>
          <a:p>
            <a:pPr algn="just" eaLnBrk="1" hangingPunct="1">
              <a:lnSpc>
                <a:spcPct val="130000"/>
              </a:lnSpc>
              <a:spcBef>
                <a:spcPct val="50000"/>
              </a:spcBef>
            </a:pPr>
            <a:r>
              <a:rPr lang="zh-CN" altLang="en-US"/>
              <a:t>        在多线程</a:t>
            </a:r>
            <a:r>
              <a:rPr lang="en-US" altLang="zh-CN"/>
              <a:t>OS</a:t>
            </a:r>
            <a:r>
              <a:rPr lang="zh-CN" altLang="en-US"/>
              <a:t>环境下，应用程序在启动时，通常仅有一个线程在执行，该线程被人们称为</a:t>
            </a:r>
            <a:r>
              <a:rPr lang="zh-CN" altLang="en-US">
                <a:latin typeface="Courier New" panose="02070309020205020404" pitchFamily="49" charset="0"/>
              </a:rPr>
              <a:t>“</a:t>
            </a:r>
            <a:r>
              <a:rPr lang="zh-CN" altLang="en-US"/>
              <a:t>初始化线程</a:t>
            </a:r>
            <a:r>
              <a:rPr lang="zh-CN" altLang="en-US">
                <a:latin typeface="Courier New" panose="02070309020205020404" pitchFamily="49" charset="0"/>
              </a:rPr>
              <a:t>”</a:t>
            </a:r>
            <a:r>
              <a:rPr lang="zh-CN" altLang="en-US"/>
              <a:t>。它可根据需要再去创建若干个线程。在创建新线程时，需要利用一个线程创建函数</a:t>
            </a:r>
            <a:r>
              <a:rPr lang="en-US" altLang="zh-CN"/>
              <a:t>(</a:t>
            </a:r>
            <a:r>
              <a:rPr lang="zh-CN" altLang="en-US"/>
              <a:t>或系统调用</a:t>
            </a:r>
            <a:r>
              <a:rPr lang="en-US" altLang="zh-CN"/>
              <a:t>)</a:t>
            </a:r>
            <a:r>
              <a:rPr lang="zh-CN" altLang="en-US"/>
              <a:t>，并提供相应的参数，如指向线程主程序的入口指针、堆栈的大小，以及用于调度的优先级等。在线程创建函数执行完后，将返回一个线程标识符供以后使用。</a:t>
            </a:r>
          </a:p>
          <a:p>
            <a:pPr algn="just" eaLnBrk="1" hangingPunct="1">
              <a:lnSpc>
                <a:spcPct val="130000"/>
              </a:lnSpc>
              <a:spcBef>
                <a:spcPct val="50000"/>
              </a:spcBef>
            </a:pPr>
            <a:r>
              <a:rPr lang="zh-CN" altLang="en-US"/>
              <a:t>        终止线程的方式有两种：一种是在线程完成了自己的工作后自愿退出；另一种是线程在运行中出现错误或由于某种原因而被其它线程强行终止。 </a:t>
            </a:r>
          </a:p>
        </p:txBody>
      </p:sp>
      <p:sp>
        <p:nvSpPr>
          <p:cNvPr id="222212" name="灯片编号占位符 3">
            <a:extLst>
              <a:ext uri="{FF2B5EF4-FFF2-40B4-BE49-F238E27FC236}">
                <a16:creationId xmlns:a16="http://schemas.microsoft.com/office/drawing/2014/main" id="{9E7FAB95-4040-4682-85D9-447CC4E1A3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90610A2D-FAAB-4546-B2AE-086835884A78}" type="slidenum">
              <a:rPr kumimoji="0" lang="zh-CN" altLang="en-US" sz="1200" b="0" i="0" u="none" strike="noStrike" kern="1200" cap="none" spc="0" normalizeH="0" baseline="0" noProof="0" smtClean="0">
                <a:ln>
                  <a:noFill/>
                </a:ln>
                <a:solidFill>
                  <a:srgbClr val="2D2E2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268</a:t>
            </a:fld>
            <a:endParaRPr kumimoji="0" lang="zh-CN" altLang="en-US" sz="1200" b="0" i="0" u="none" strike="noStrike" kern="1200" cap="none" spc="0" normalizeH="0" baseline="0" noProof="0">
              <a:ln>
                <a:noFill/>
              </a:ln>
              <a:solidFill>
                <a:srgbClr val="2D2E2D"/>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a:extLst>
              <a:ext uri="{FF2B5EF4-FFF2-40B4-BE49-F238E27FC236}">
                <a16:creationId xmlns:a16="http://schemas.microsoft.com/office/drawing/2014/main" id="{C072C79B-2DE0-42FE-8FC8-C2E8A1C7C1C9}"/>
              </a:ext>
            </a:extLst>
          </p:cNvPr>
          <p:cNvSpPr>
            <a:spLocks noGrp="1" noRot="1" noChangeAspect="1" noChangeArrowheads="1" noTextEdit="1"/>
          </p:cNvSpPr>
          <p:nvPr>
            <p:ph type="sldImg"/>
          </p:nvPr>
        </p:nvSpPr>
        <p:spPr>
          <a:ln/>
        </p:spPr>
      </p:sp>
      <p:sp>
        <p:nvSpPr>
          <p:cNvPr id="224259" name="备注占位符 2">
            <a:extLst>
              <a:ext uri="{FF2B5EF4-FFF2-40B4-BE49-F238E27FC236}">
                <a16:creationId xmlns:a16="http://schemas.microsoft.com/office/drawing/2014/main" id="{CD13CFC3-39FE-43AF-89C3-46700B8BA5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在</a:t>
            </a:r>
            <a:r>
              <a:rPr lang="en-US" altLang="zh-CN"/>
              <a:t>OS</a:t>
            </a:r>
            <a:r>
              <a:rPr lang="zh-CN" altLang="en-US"/>
              <a:t>中的每一个线程都可以利用线程标识符和一组状态参数进行描述。状态参数通常有这样几项： ① 寄存器状态， 它包括程序计数器</a:t>
            </a:r>
            <a:r>
              <a:rPr lang="en-US" altLang="zh-CN"/>
              <a:t>PC</a:t>
            </a:r>
            <a:r>
              <a:rPr lang="zh-CN" altLang="en-US"/>
              <a:t>和堆栈指针中的内容； ② 堆栈， 在堆栈中通常保存有局部变量和返回地址； ③ 线程运行状态， 用于描述线程正处于何种运行状态； ④ 优先级， 描述线程执行的优先程度； ⑤ 线程专有存储器， 用于保存线程自己的局部变量拷贝； ⑥ 信号屏蔽， 即对某些信号加以屏蔽。 </a:t>
            </a:r>
          </a:p>
        </p:txBody>
      </p:sp>
      <p:sp>
        <p:nvSpPr>
          <p:cNvPr id="224260" name="灯片编号占位符 3">
            <a:extLst>
              <a:ext uri="{FF2B5EF4-FFF2-40B4-BE49-F238E27FC236}">
                <a16:creationId xmlns:a16="http://schemas.microsoft.com/office/drawing/2014/main" id="{E0FA6543-641F-4A59-BF60-6831404A3C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FA3DA0A6-0D70-4F49-B95C-21A72C4D85F7}" type="slidenum">
              <a:rPr kumimoji="0" lang="zh-CN" altLang="en-US" sz="1200" b="0" i="0" u="none" strike="noStrike" kern="1200" cap="none" spc="0" normalizeH="0" baseline="0" noProof="0" smtClean="0">
                <a:ln>
                  <a:noFill/>
                </a:ln>
                <a:solidFill>
                  <a:srgbClr val="2D2E2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269</a:t>
            </a:fld>
            <a:endParaRPr kumimoji="0" lang="zh-CN" altLang="en-US" sz="1200" b="0" i="0" u="none" strike="noStrike" kern="1200" cap="none" spc="0" normalizeH="0" baseline="0" noProof="0">
              <a:ln>
                <a:noFill/>
              </a:ln>
              <a:solidFill>
                <a:srgbClr val="2D2E2D"/>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a:extLst>
              <a:ext uri="{FF2B5EF4-FFF2-40B4-BE49-F238E27FC236}">
                <a16:creationId xmlns:a16="http://schemas.microsoft.com/office/drawing/2014/main" id="{9B544D2D-082A-407F-A512-FDCAC277242C}"/>
              </a:ext>
            </a:extLst>
          </p:cNvPr>
          <p:cNvSpPr>
            <a:spLocks noGrp="1" noRot="1" noChangeAspect="1" noChangeArrowheads="1" noTextEdit="1"/>
          </p:cNvSpPr>
          <p:nvPr>
            <p:ph type="sldImg"/>
          </p:nvPr>
        </p:nvSpPr>
        <p:spPr>
          <a:ln/>
        </p:spPr>
      </p:sp>
      <p:sp>
        <p:nvSpPr>
          <p:cNvPr id="234499" name="备注占位符 2">
            <a:extLst>
              <a:ext uri="{FF2B5EF4-FFF2-40B4-BE49-F238E27FC236}">
                <a16:creationId xmlns:a16="http://schemas.microsoft.com/office/drawing/2014/main" id="{27608C3C-C1B2-41F3-93E8-F7B76C30AF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4500" name="灯片编号占位符 3">
            <a:extLst>
              <a:ext uri="{FF2B5EF4-FFF2-40B4-BE49-F238E27FC236}">
                <a16:creationId xmlns:a16="http://schemas.microsoft.com/office/drawing/2014/main" id="{2CE2F15A-EE52-4A40-9E6F-897E15BDAD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BE96EC40-7F5A-4B60-A2B4-D9CBC1EBC9F3}" type="slidenum">
              <a:rPr kumimoji="0" lang="zh-CN" altLang="en-US" sz="1200" b="0" i="0" u="none" strike="noStrike" kern="1200" cap="none" spc="0" normalizeH="0" baseline="0" noProof="0" smtClean="0">
                <a:ln>
                  <a:noFill/>
                </a:ln>
                <a:solidFill>
                  <a:srgbClr val="2D2E2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278</a:t>
            </a:fld>
            <a:endParaRPr kumimoji="0" lang="zh-CN" altLang="en-US" sz="1200" b="0" i="0" u="none" strike="noStrike" kern="1200" cap="none" spc="0" normalizeH="0" baseline="0" noProof="0">
              <a:ln>
                <a:noFill/>
              </a:ln>
              <a:solidFill>
                <a:srgbClr val="2D2E2D"/>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a:extLst>
              <a:ext uri="{FF2B5EF4-FFF2-40B4-BE49-F238E27FC236}">
                <a16:creationId xmlns:a16="http://schemas.microsoft.com/office/drawing/2014/main" id="{45FBA96E-F284-6046-B107-509F058221F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F33CBF4-F762-D14A-A86D-496B593D6A3B}" type="slidenum">
              <a:rPr lang="en-US" altLang="zh-CN"/>
              <a:pPr>
                <a:defRPr/>
              </a:pPr>
              <a:t>289</a:t>
            </a:fld>
            <a:endParaRPr lang="en-US" altLang="zh-CN"/>
          </a:p>
        </p:txBody>
      </p:sp>
      <p:sp>
        <p:nvSpPr>
          <p:cNvPr id="277507" name="Rectangle 2">
            <a:extLst>
              <a:ext uri="{FF2B5EF4-FFF2-40B4-BE49-F238E27FC236}">
                <a16:creationId xmlns:a16="http://schemas.microsoft.com/office/drawing/2014/main" id="{E5AE2DFE-F81E-A64B-B50D-43BEE5F86CAF}"/>
              </a:ext>
            </a:extLst>
          </p:cNvPr>
          <p:cNvSpPr>
            <a:spLocks noGrp="1" noRot="1" noChangeAspect="1" noChangeArrowheads="1" noTextEdit="1"/>
          </p:cNvSpPr>
          <p:nvPr>
            <p:ph type="sldImg"/>
          </p:nvPr>
        </p:nvSpPr>
        <p:spPr>
          <a:xfrm>
            <a:off x="1143000" y="685800"/>
            <a:ext cx="4572000" cy="3429000"/>
          </a:xfrm>
          <a:ln/>
        </p:spPr>
      </p:sp>
      <p:sp>
        <p:nvSpPr>
          <p:cNvPr id="277508" name="Rectangle 3">
            <a:extLst>
              <a:ext uri="{FF2B5EF4-FFF2-40B4-BE49-F238E27FC236}">
                <a16:creationId xmlns:a16="http://schemas.microsoft.com/office/drawing/2014/main" id="{56AB627B-CCEC-034E-9C64-C11D5D727B93}"/>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51371466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4C61BFB-B673-0041-89F2-482B5742EB8A}"/>
              </a:ext>
            </a:extLst>
          </p:cNvPr>
          <p:cNvSpPr>
            <a:spLocks noGrp="1" noRot="1" noChangeAspect="1"/>
          </p:cNvSpPr>
          <p:nvPr>
            <p:ph type="sldImg"/>
          </p:nvPr>
        </p:nvSpPr>
        <p:spPr>
          <a:xfrm>
            <a:off x="1143000" y="685800"/>
            <a:ext cx="4572000" cy="3429000"/>
          </a:xfrm>
        </p:spPr>
      </p:sp>
      <p:sp>
        <p:nvSpPr>
          <p:cNvPr id="294914" name="备注占位符 2">
            <a:extLst>
              <a:ext uri="{FF2B5EF4-FFF2-40B4-BE49-F238E27FC236}">
                <a16:creationId xmlns:a16="http://schemas.microsoft.com/office/drawing/2014/main" id="{B5BF0865-5D34-1347-AB5C-A4448382BAB8}"/>
              </a:ext>
            </a:extLst>
          </p:cNvPr>
          <p:cNvSpPr>
            <a:spLocks noGrp="1" noChangeArrowheads="1"/>
          </p:cNvSpPr>
          <p:nvPr>
            <p:ph type="body" idx="1"/>
          </p:nvPr>
        </p:nvSpPr>
        <p:spPr>
          <a:noFill/>
        </p:spPr>
        <p:txBody>
          <a:bodyPr/>
          <a:lstStyle/>
          <a:p>
            <a:endParaRPr kumimoji="1" lang="zh-CN" altLang="en-US"/>
          </a:p>
        </p:txBody>
      </p:sp>
      <p:sp>
        <p:nvSpPr>
          <p:cNvPr id="294915" name="幻灯片编号占位符 3">
            <a:extLst>
              <a:ext uri="{FF2B5EF4-FFF2-40B4-BE49-F238E27FC236}">
                <a16:creationId xmlns:a16="http://schemas.microsoft.com/office/drawing/2014/main" id="{EE657485-B671-3348-97B2-48EF09F7E3B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BFC2E4-9E2A-EE4D-AC77-156C73132891}" type="slidenum">
              <a:rPr lang="en-US" altLang="zh-CN" smtClean="0"/>
              <a:pPr/>
              <a:t>290</a:t>
            </a:fld>
            <a:endParaRPr lang="en-US" altLang="zh-CN"/>
          </a:p>
        </p:txBody>
      </p:sp>
    </p:spTree>
    <p:extLst>
      <p:ext uri="{BB962C8B-B14F-4D97-AF65-F5344CB8AC3E}">
        <p14:creationId xmlns:p14="http://schemas.microsoft.com/office/powerpoint/2010/main" val="405456199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291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58882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4AC1729-95C0-E64F-90F9-3EC9D41D647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A39B3621-D803-9342-8901-61E39CE4149F}" type="slidenum">
              <a:rPr lang="en-US" altLang="zh-CN"/>
              <a:pPr>
                <a:defRPr/>
              </a:pPr>
              <a:t>17</a:t>
            </a:fld>
            <a:endParaRPr lang="en-US" altLang="zh-CN"/>
          </a:p>
        </p:txBody>
      </p:sp>
      <p:sp>
        <p:nvSpPr>
          <p:cNvPr id="35843" name="Rectangle 2">
            <a:extLst>
              <a:ext uri="{FF2B5EF4-FFF2-40B4-BE49-F238E27FC236}">
                <a16:creationId xmlns:a16="http://schemas.microsoft.com/office/drawing/2014/main" id="{4DFAD905-9F2D-FF47-8FE8-28ADC71FC0B2}"/>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B6AFB677-6F3E-534D-BF65-D64720CDAB6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charset="0"/>
                <a:ea typeface="宋体" charset="0"/>
              </a:rPr>
              <a:t>为了能比较深刻地了解什么是进程，我们先对进程的特征加以描述：首先是进程的结构特征</a:t>
            </a:r>
          </a:p>
        </p:txBody>
      </p:sp>
    </p:spTree>
    <p:extLst>
      <p:ext uri="{BB962C8B-B14F-4D97-AF65-F5344CB8AC3E}">
        <p14:creationId xmlns:p14="http://schemas.microsoft.com/office/powerpoint/2010/main" val="3966087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略讲</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18</a:t>
            </a:fld>
            <a:endParaRPr lang="zh-CN" altLang="en-US" dirty="0"/>
          </a:p>
        </p:txBody>
      </p:sp>
    </p:spTree>
    <p:extLst>
      <p:ext uri="{BB962C8B-B14F-4D97-AF65-F5344CB8AC3E}">
        <p14:creationId xmlns:p14="http://schemas.microsoft.com/office/powerpoint/2010/main" val="2451833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4AC1729-95C0-E64F-90F9-3EC9D41D647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A39B3621-D803-9342-8901-61E39CE4149F}" type="slidenum">
              <a:rPr lang="en-US" altLang="zh-CN"/>
              <a:pPr>
                <a:defRPr/>
              </a:pPr>
              <a:t>19</a:t>
            </a:fld>
            <a:endParaRPr lang="en-US" altLang="zh-CN"/>
          </a:p>
        </p:txBody>
      </p:sp>
      <p:sp>
        <p:nvSpPr>
          <p:cNvPr id="35843" name="Rectangle 2">
            <a:extLst>
              <a:ext uri="{FF2B5EF4-FFF2-40B4-BE49-F238E27FC236}">
                <a16:creationId xmlns:a16="http://schemas.microsoft.com/office/drawing/2014/main" id="{4DFAD905-9F2D-FF47-8FE8-28ADC71FC0B2}"/>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B6AFB677-6F3E-534D-BF65-D64720CDAB6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然后是动态性</a:t>
            </a:r>
          </a:p>
        </p:txBody>
      </p:sp>
    </p:spTree>
    <p:extLst>
      <p:ext uri="{BB962C8B-B14F-4D97-AF65-F5344CB8AC3E}">
        <p14:creationId xmlns:p14="http://schemas.microsoft.com/office/powerpoint/2010/main" val="1651204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4AC1729-95C0-E64F-90F9-3EC9D41D647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A39B3621-D803-9342-8901-61E39CE4149F}" type="slidenum">
              <a:rPr lang="en-US" altLang="zh-CN"/>
              <a:pPr>
                <a:defRPr/>
              </a:pPr>
              <a:t>20</a:t>
            </a:fld>
            <a:endParaRPr lang="en-US" altLang="zh-CN"/>
          </a:p>
        </p:txBody>
      </p:sp>
      <p:sp>
        <p:nvSpPr>
          <p:cNvPr id="35843" name="Rectangle 2">
            <a:extLst>
              <a:ext uri="{FF2B5EF4-FFF2-40B4-BE49-F238E27FC236}">
                <a16:creationId xmlns:a16="http://schemas.microsoft.com/office/drawing/2014/main" id="{4DFAD905-9F2D-FF47-8FE8-28ADC71FC0B2}"/>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B6AFB677-6F3E-534D-BF65-D64720CDAB6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其次是并发性、独立性与异步性</a:t>
            </a:r>
          </a:p>
        </p:txBody>
      </p:sp>
    </p:spTree>
    <p:extLst>
      <p:ext uri="{BB962C8B-B14F-4D97-AF65-F5344CB8AC3E}">
        <p14:creationId xmlns:p14="http://schemas.microsoft.com/office/powerpoint/2010/main" val="53400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eaLnBrk="1" hangingPunct="1">
              <a:lnSpc>
                <a:spcPct val="80000"/>
              </a:lnSpc>
              <a:defRPr/>
            </a:pPr>
            <a:r>
              <a:rPr lang="zh-CN" altLang="en-US" sz="1200" dirty="0"/>
              <a:t>在前一节的内容中我们讨论了操作系统的的一些相关内容，包括：</a:t>
            </a:r>
            <a:r>
              <a:rPr lang="en-US" altLang="zh-CN" sz="1200" b="1" dirty="0"/>
              <a:t>OS</a:t>
            </a:r>
            <a:r>
              <a:rPr lang="zh-CN" altLang="en-US" sz="1200" b="1" dirty="0"/>
              <a:t>的目标和作用、</a:t>
            </a:r>
            <a:r>
              <a:rPr lang="en-US" altLang="zh-CN" sz="1200" b="1" dirty="0"/>
              <a:t>OS</a:t>
            </a:r>
            <a:r>
              <a:rPr lang="zh-CN" altLang="en-US" sz="1200" b="1" dirty="0"/>
              <a:t>的发展过程、</a:t>
            </a:r>
            <a:r>
              <a:rPr lang="en-US" altLang="zh-CN" sz="1200" b="1" dirty="0"/>
              <a:t>OS</a:t>
            </a:r>
            <a:r>
              <a:rPr lang="zh-CN" altLang="en-US" sz="1200" b="1" dirty="0"/>
              <a:t>的基本特性、</a:t>
            </a:r>
            <a:r>
              <a:rPr lang="en-US" altLang="zh-CN" sz="1200" b="1" dirty="0"/>
              <a:t>OS</a:t>
            </a:r>
            <a:r>
              <a:rPr lang="zh-CN" altLang="en-US" sz="1200" b="1" dirty="0"/>
              <a:t>的主要功能和</a:t>
            </a:r>
            <a:r>
              <a:rPr lang="en-US" altLang="zh-CN" sz="1200" b="1" dirty="0"/>
              <a:t>OS</a:t>
            </a:r>
            <a:r>
              <a:rPr lang="zh-CN" altLang="en-US" sz="1200" b="1" dirty="0"/>
              <a:t>的结构设计。其中需要特别强调的是</a:t>
            </a:r>
            <a:r>
              <a:rPr lang="en-US" altLang="zh-CN" sz="1200" b="1" dirty="0"/>
              <a:t>OS</a:t>
            </a:r>
            <a:r>
              <a:rPr lang="zh-CN" altLang="en-US" sz="1200" b="1" dirty="0"/>
              <a:t>的四大基本特征</a:t>
            </a:r>
            <a:r>
              <a:rPr lang="zh-CN" altLang="en-US" sz="1200" dirty="0"/>
              <a:t>（并发性、共享性、虚拟技术、异步性）</a:t>
            </a:r>
            <a:r>
              <a:rPr lang="zh-CN" altLang="en-US" sz="1200" b="1" dirty="0"/>
              <a:t> 。</a:t>
            </a:r>
            <a:endParaRPr lang="zh-CN" altLang="en-US" sz="1200" dirty="0"/>
          </a:p>
          <a:p>
            <a:pPr eaLnBrk="1" hangingPunct="1">
              <a:lnSpc>
                <a:spcPct val="80000"/>
              </a:lnSpc>
              <a:defRPr/>
            </a:pPr>
            <a:endParaRPr lang="zh-CN" altLang="en-US" sz="1200" dirty="0"/>
          </a:p>
          <a:p>
            <a:pPr eaLnBrk="1" hangingPunct="1">
              <a:lnSpc>
                <a:spcPct val="80000"/>
              </a:lnSpc>
              <a:defRPr/>
            </a:pPr>
            <a:r>
              <a:rPr lang="en-US" altLang="zh-CN" sz="1200" dirty="0"/>
              <a:t>1</a:t>
            </a:r>
            <a:r>
              <a:rPr lang="zh-CN" altLang="en-US" sz="1200" dirty="0"/>
              <a:t>）并发性 </a:t>
            </a:r>
            <a:r>
              <a:rPr lang="en-US" altLang="zh-CN" sz="1200" dirty="0"/>
              <a:t>-- </a:t>
            </a:r>
            <a:r>
              <a:rPr lang="zh-CN" altLang="en-US" sz="1200" dirty="0"/>
              <a:t>并发与并行（并行性是指多个事件在同一时刻同时发生，并发性是指多个事件在同一时间间隔内发生。在多道程序环境下，并发性指在一段时间内宏观上有多个程序在同时运行，在单处理机环境上同一时刻只能运行一道程序，所有微观上这些程序都是分时地交替执行。如果有多个处理机这程序可以分配到不同的处理机上同时执行，每个程序执行一个可并发执行的程序。实现并行。</a:t>
            </a:r>
          </a:p>
          <a:p>
            <a:pPr eaLnBrk="1" hangingPunct="1">
              <a:lnSpc>
                <a:spcPct val="80000"/>
              </a:lnSpc>
              <a:defRPr/>
            </a:pPr>
            <a:r>
              <a:rPr lang="zh-CN" altLang="en-US" sz="1200" dirty="0"/>
              <a:t>    程序是静态实体，不能独立运行，所以</a:t>
            </a:r>
            <a:r>
              <a:rPr lang="en-US" altLang="zh-CN" sz="1200" dirty="0"/>
              <a:t>OS</a:t>
            </a:r>
            <a:r>
              <a:rPr lang="zh-CN" altLang="en-US" sz="1200" dirty="0"/>
              <a:t>引入进程来实现程序并发执行。</a:t>
            </a:r>
          </a:p>
          <a:p>
            <a:pPr eaLnBrk="1" hangingPunct="1">
              <a:lnSpc>
                <a:spcPct val="80000"/>
              </a:lnSpc>
              <a:defRPr/>
            </a:pPr>
            <a:endParaRPr lang="zh-CN" altLang="en-US" sz="1200" dirty="0"/>
          </a:p>
          <a:p>
            <a:pPr eaLnBrk="1" hangingPunct="1">
              <a:lnSpc>
                <a:spcPct val="80000"/>
              </a:lnSpc>
              <a:defRPr/>
            </a:pPr>
            <a:r>
              <a:rPr lang="en-US" altLang="zh-CN" sz="1200" dirty="0"/>
              <a:t>2</a:t>
            </a:r>
            <a:r>
              <a:rPr lang="zh-CN" altLang="en-US" sz="1200" dirty="0"/>
              <a:t>）共享性 </a:t>
            </a:r>
            <a:r>
              <a:rPr lang="en-US" altLang="zh-CN" sz="1200" dirty="0"/>
              <a:t>--  </a:t>
            </a:r>
            <a:r>
              <a:rPr lang="zh-CN" altLang="en-US" sz="1200" dirty="0"/>
              <a:t>系统中的资源可以供内存中多个并发执行的进程（或线程）共同使用。对于资源复用的方式不同，主要以两种方式实现资源共享：互斥共享方式、同时访问方式。</a:t>
            </a:r>
          </a:p>
          <a:p>
            <a:pPr eaLnBrk="1" hangingPunct="1">
              <a:lnSpc>
                <a:spcPct val="80000"/>
              </a:lnSpc>
              <a:defRPr/>
            </a:pPr>
            <a:endParaRPr lang="zh-CN" altLang="en-US" sz="1200" dirty="0"/>
          </a:p>
          <a:p>
            <a:pPr eaLnBrk="1" hangingPunct="1">
              <a:lnSpc>
                <a:spcPct val="80000"/>
              </a:lnSpc>
              <a:defRPr/>
            </a:pPr>
            <a:r>
              <a:rPr lang="zh-CN" altLang="en-US" sz="1200" dirty="0"/>
              <a:t>并发和共享是</a:t>
            </a:r>
            <a:r>
              <a:rPr lang="en-US" altLang="zh-CN" sz="1200" dirty="0"/>
              <a:t>OS</a:t>
            </a:r>
            <a:r>
              <a:rPr lang="zh-CN" altLang="en-US" sz="1200" dirty="0"/>
              <a:t>的两个最基本的特征，互为存在条件。</a:t>
            </a:r>
          </a:p>
          <a:p>
            <a:pPr eaLnBrk="1" hangingPunct="1">
              <a:lnSpc>
                <a:spcPct val="80000"/>
              </a:lnSpc>
              <a:defRPr/>
            </a:pPr>
            <a:endParaRPr lang="zh-CN" altLang="en-US" sz="1200" dirty="0"/>
          </a:p>
          <a:p>
            <a:pPr eaLnBrk="1" hangingPunct="1">
              <a:lnSpc>
                <a:spcPct val="80000"/>
              </a:lnSpc>
              <a:defRPr/>
            </a:pPr>
            <a:r>
              <a:rPr lang="en-US" altLang="zh-CN" sz="1200" dirty="0"/>
              <a:t>3</a:t>
            </a:r>
            <a:r>
              <a:rPr lang="zh-CN" altLang="en-US" sz="1200" dirty="0"/>
              <a:t>）虚拟技术 </a:t>
            </a:r>
            <a:r>
              <a:rPr lang="en-US" altLang="zh-CN" sz="1200" dirty="0"/>
              <a:t>– </a:t>
            </a:r>
            <a:r>
              <a:rPr lang="zh-CN" altLang="en-US" sz="1200" dirty="0"/>
              <a:t>通过某种技术把一个物理实体变为若干个逻辑上的对应物。两种方式：时分复用（虚拟处理机技术、虚拟设备技术）、空分复用技术（虚拟磁盘、虚拟存储器技术）</a:t>
            </a:r>
          </a:p>
          <a:p>
            <a:pPr eaLnBrk="1" hangingPunct="1">
              <a:lnSpc>
                <a:spcPct val="80000"/>
              </a:lnSpc>
              <a:defRPr/>
            </a:pPr>
            <a:endParaRPr lang="zh-CN" altLang="en-US" sz="1200" dirty="0"/>
          </a:p>
          <a:p>
            <a:pPr eaLnBrk="1" hangingPunct="1">
              <a:lnSpc>
                <a:spcPct val="80000"/>
              </a:lnSpc>
              <a:defRPr/>
            </a:pPr>
            <a:r>
              <a:rPr lang="en-US" altLang="zh-CN" sz="1200" dirty="0"/>
              <a:t>4</a:t>
            </a:r>
            <a:r>
              <a:rPr lang="zh-CN" altLang="en-US" sz="1200" dirty="0"/>
              <a:t>）异步性 </a:t>
            </a:r>
            <a:r>
              <a:rPr lang="en-US" altLang="zh-CN" sz="1200" dirty="0"/>
              <a:t>-- </a:t>
            </a:r>
          </a:p>
          <a:p>
            <a:pPr eaLnBrk="1" hangingPunct="1">
              <a:lnSpc>
                <a:spcPct val="80000"/>
              </a:lnSpc>
              <a:defRPr/>
            </a:pPr>
            <a:endParaRPr lang="en-US" altLang="zh-CN" sz="1200" dirty="0"/>
          </a:p>
          <a:p>
            <a:pPr eaLnBrk="1" hangingPunct="1">
              <a:lnSpc>
                <a:spcPct val="80000"/>
              </a:lnSpc>
              <a:defRPr/>
            </a:pPr>
            <a:endParaRPr lang="en-US" altLang="zh-CN" sz="1200" b="1" dirty="0"/>
          </a:p>
          <a:p>
            <a:pPr eaLnBrk="1" hangingPunct="1">
              <a:lnSpc>
                <a:spcPct val="80000"/>
              </a:lnSpc>
              <a:defRPr/>
            </a:pPr>
            <a:r>
              <a:rPr lang="zh-CN" altLang="en-US" sz="1200" b="1" dirty="0"/>
              <a:t>通过上面的讨论，我们知道，</a:t>
            </a:r>
            <a:r>
              <a:rPr lang="zh-CN" altLang="en-US" sz="1200" dirty="0"/>
              <a:t>在传统的操作系统中，程序并不能独立地运行，作为资源分配和独立运行的基本单位是进程，操作系统的四大特征（并发性、共享性、虚拟技术、异步性）都是基于进程而形成的，我们可以从进程的观点来研究操作系统。在操作系统中，进程是一个极其重要的概念。下面，我们就一起来讨论一下进程。</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21</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3121600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22</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761809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23</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charset="0"/>
                <a:ea typeface="宋体" charset="0"/>
              </a:rPr>
              <a:t>进程的间断性执行决定了进程可能具有多种状态。事实上，如图所示，运行中的进程可能具有以下三种状态：就绪、阻塞和执行</a:t>
            </a:r>
          </a:p>
        </p:txBody>
      </p:sp>
    </p:spTree>
    <p:extLst>
      <p:ext uri="{BB962C8B-B14F-4D97-AF65-F5344CB8AC3E}">
        <p14:creationId xmlns:p14="http://schemas.microsoft.com/office/powerpoint/2010/main" val="768515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24</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进程的间断性执行决定了进程可能具有多种状态。事实上，如图所示，运行中的进程可能具有以下三种状态：就绪、阻塞和执行</a:t>
            </a:r>
            <a:endParaRPr lang="en-US" altLang="zh-CN" dirty="0">
              <a:latin typeface="Arial" charset="0"/>
              <a:ea typeface="宋体" charset="0"/>
            </a:endParaRPr>
          </a:p>
          <a:p>
            <a:pPr algn="just" eaLnBrk="1" hangingPunct="1">
              <a:defRPr/>
            </a:pPr>
            <a:r>
              <a:rPr lang="zh-CN" altLang="en-US" dirty="0">
                <a:latin typeface="Arial" charset="0"/>
                <a:ea typeface="宋体" charset="0"/>
              </a:rPr>
              <a:t>进程的三种基本状态</a:t>
            </a:r>
            <a:endParaRPr lang="zh-CN" altLang="en-US" b="1" dirty="0">
              <a:latin typeface="Arial" charset="0"/>
              <a:ea typeface="宋体" charset="0"/>
            </a:endParaRPr>
          </a:p>
          <a:p>
            <a:pPr algn="just" eaLnBrk="1" hangingPunct="1">
              <a:defRPr/>
            </a:pPr>
            <a:r>
              <a:rPr lang="en-US" altLang="zh-CN" b="1" dirty="0">
                <a:solidFill>
                  <a:srgbClr val="0000CC"/>
                </a:solidFill>
                <a:latin typeface="Arial" charset="0"/>
                <a:ea typeface="宋体" charset="0"/>
              </a:rPr>
              <a:t>1</a:t>
            </a:r>
            <a:r>
              <a:rPr lang="zh-CN" altLang="en-US" b="1" dirty="0">
                <a:solidFill>
                  <a:srgbClr val="0000CC"/>
                </a:solidFill>
                <a:latin typeface="Arial" charset="0"/>
                <a:ea typeface="宋体" charset="0"/>
              </a:rPr>
              <a:t>）就绪（</a:t>
            </a:r>
            <a:r>
              <a:rPr lang="en-US" altLang="zh-CN" b="1" dirty="0">
                <a:solidFill>
                  <a:srgbClr val="0000CC"/>
                </a:solidFill>
                <a:latin typeface="Arial" charset="0"/>
                <a:ea typeface="宋体" charset="0"/>
              </a:rPr>
              <a:t>Ready</a:t>
            </a:r>
            <a:r>
              <a:rPr lang="zh-CN" altLang="en-US" b="1" dirty="0">
                <a:solidFill>
                  <a:srgbClr val="0000CC"/>
                </a:solidFill>
                <a:latin typeface="Arial" charset="0"/>
                <a:ea typeface="宋体" charset="0"/>
              </a:rPr>
              <a:t>）状态</a:t>
            </a:r>
            <a:r>
              <a:rPr lang="zh-CN" altLang="en-US" b="1" dirty="0">
                <a:latin typeface="Arial" charset="0"/>
                <a:ea typeface="宋体" charset="0"/>
              </a:rPr>
              <a:t>：当进程已分配到除</a:t>
            </a:r>
            <a:r>
              <a:rPr lang="en-US" altLang="zh-CN" b="1" dirty="0">
                <a:latin typeface="Arial" charset="0"/>
                <a:ea typeface="宋体" charset="0"/>
              </a:rPr>
              <a:t>CPU</a:t>
            </a:r>
            <a:r>
              <a:rPr lang="zh-CN" altLang="en-US" b="1" dirty="0">
                <a:latin typeface="Arial" charset="0"/>
                <a:ea typeface="宋体" charset="0"/>
              </a:rPr>
              <a:t>以外的所有必要资源后，只要再获得</a:t>
            </a:r>
            <a:r>
              <a:rPr lang="en-US" altLang="zh-CN" b="1" dirty="0">
                <a:latin typeface="Arial" charset="0"/>
                <a:ea typeface="宋体" charset="0"/>
              </a:rPr>
              <a:t>CPU</a:t>
            </a:r>
            <a:r>
              <a:rPr lang="zh-CN" altLang="en-US" b="1" dirty="0">
                <a:latin typeface="Arial" charset="0"/>
                <a:ea typeface="宋体" charset="0"/>
              </a:rPr>
              <a:t>，便可立即执行。</a:t>
            </a:r>
          </a:p>
          <a:p>
            <a:pPr algn="just" eaLnBrk="1" hangingPunct="1">
              <a:defRPr/>
            </a:pPr>
            <a:r>
              <a:rPr lang="zh-CN" altLang="en-US" b="1" dirty="0">
                <a:latin typeface="Arial" charset="0"/>
                <a:ea typeface="宋体" charset="0"/>
              </a:rPr>
              <a:t> </a:t>
            </a:r>
            <a:r>
              <a:rPr lang="en-US" altLang="zh-CN" b="1" dirty="0">
                <a:solidFill>
                  <a:srgbClr val="0000CC"/>
                </a:solidFill>
                <a:latin typeface="Arial" charset="0"/>
                <a:ea typeface="宋体" charset="0"/>
              </a:rPr>
              <a:t>2</a:t>
            </a:r>
            <a:r>
              <a:rPr lang="zh-CN" altLang="en-US" b="1" dirty="0">
                <a:solidFill>
                  <a:srgbClr val="0000CC"/>
                </a:solidFill>
                <a:latin typeface="Arial" charset="0"/>
                <a:ea typeface="宋体" charset="0"/>
              </a:rPr>
              <a:t>）执行状态：</a:t>
            </a:r>
            <a:r>
              <a:rPr lang="zh-CN" altLang="en-US" b="1" dirty="0">
                <a:latin typeface="Arial" charset="0"/>
                <a:ea typeface="宋体" charset="0"/>
              </a:rPr>
              <a:t>进程已获得</a:t>
            </a:r>
            <a:r>
              <a:rPr lang="en-US" altLang="zh-CN" b="1" dirty="0">
                <a:latin typeface="Arial" charset="0"/>
                <a:ea typeface="宋体" charset="0"/>
              </a:rPr>
              <a:t>CPU</a:t>
            </a:r>
            <a:r>
              <a:rPr lang="zh-CN" altLang="en-US" b="1" dirty="0">
                <a:latin typeface="Arial" charset="0"/>
                <a:ea typeface="宋体" charset="0"/>
              </a:rPr>
              <a:t>，其程序正在执行。</a:t>
            </a:r>
          </a:p>
          <a:p>
            <a:pPr algn="just" eaLnBrk="1" hangingPunct="1">
              <a:defRPr/>
            </a:pPr>
            <a:r>
              <a:rPr lang="zh-CN" altLang="en-US" b="1" dirty="0">
                <a:latin typeface="Arial" charset="0"/>
                <a:ea typeface="宋体" charset="0"/>
              </a:rPr>
              <a:t> </a:t>
            </a:r>
            <a:r>
              <a:rPr lang="en-US" altLang="zh-CN" b="1" dirty="0">
                <a:solidFill>
                  <a:srgbClr val="0000CC"/>
                </a:solidFill>
                <a:latin typeface="Arial" charset="0"/>
                <a:ea typeface="宋体" charset="0"/>
              </a:rPr>
              <a:t>3</a:t>
            </a:r>
            <a:r>
              <a:rPr lang="zh-CN" altLang="en-US" b="1" dirty="0">
                <a:solidFill>
                  <a:srgbClr val="0000CC"/>
                </a:solidFill>
                <a:latin typeface="Arial" charset="0"/>
                <a:ea typeface="宋体" charset="0"/>
              </a:rPr>
              <a:t>）阻塞状态</a:t>
            </a:r>
            <a:r>
              <a:rPr lang="zh-CN" altLang="en-US" b="1" dirty="0">
                <a:latin typeface="Arial" charset="0"/>
                <a:ea typeface="宋体" charset="0"/>
              </a:rPr>
              <a:t>：正在执行的进程由于发生某事件而暂时无法继续执行时，便放弃处理机而处于暂停状态，把这种暂停状态称为阻塞状态，有时也称为等待状态。</a:t>
            </a:r>
            <a:endParaRPr lang="zh-CN" altLang="en-US" dirty="0">
              <a:latin typeface="Arial" charset="0"/>
              <a:ea typeface="宋体" charset="0"/>
            </a:endParaRPr>
          </a:p>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168338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25</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3604388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26</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301497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27</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17053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28</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solidFill>
                  <a:srgbClr val="FF0000"/>
                </a:solidFill>
              </a:rPr>
              <a:t>三种基本状态的思考</a:t>
            </a:r>
            <a:endParaRPr lang="en-US" altLang="zh-CN">
              <a:solidFill>
                <a:srgbClr val="FF0000"/>
              </a:solidFill>
            </a:endParaRPr>
          </a:p>
          <a:p>
            <a:pPr marL="228600" indent="-228600" eaLnBrk="1" hangingPunct="1">
              <a:buFont typeface="+mj-lt"/>
              <a:buAutoNum type="arabicPeriod"/>
              <a:defRPr/>
            </a:pPr>
            <a:r>
              <a:rPr lang="zh-CN" altLang="en-US"/>
              <a:t>进程主动完成状态转换，还是被动完成？</a:t>
            </a:r>
            <a:endParaRPr lang="en-US" altLang="zh-CN"/>
          </a:p>
          <a:p>
            <a:pPr marL="228600" indent="-228600" eaLnBrk="1" hangingPunct="1">
              <a:buFont typeface="+mj-lt"/>
              <a:buAutoNum type="arabicPeriod"/>
              <a:defRPr/>
            </a:pPr>
            <a:r>
              <a:rPr lang="zh-CN" altLang="en-US"/>
              <a:t>时间片用完是否是进程由执行变为就绪的唯一原因？</a:t>
            </a:r>
            <a:endParaRPr lang="en-US" altLang="zh-CN"/>
          </a:p>
          <a:p>
            <a:pPr marL="228600" indent="-228600" eaLnBrk="1" hangingPunct="1">
              <a:buFont typeface="+mj-lt"/>
              <a:buAutoNum type="arabicPeriod"/>
              <a:defRPr/>
            </a:pPr>
            <a:r>
              <a:rPr lang="zh-CN" altLang="en-US"/>
              <a:t>在单处理机系统中，是否可以有多个进程处于执行状态？在多处理机系统中是否可以有多个进程处于执行状态？</a:t>
            </a:r>
          </a:p>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500825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29</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3626824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30</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1387171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3</a:t>
            </a:fld>
            <a:endParaRPr lang="en-US" altLang="zh-CN"/>
          </a:p>
        </p:txBody>
      </p:sp>
    </p:spTree>
    <p:extLst>
      <p:ext uri="{BB962C8B-B14F-4D97-AF65-F5344CB8AC3E}">
        <p14:creationId xmlns:p14="http://schemas.microsoft.com/office/powerpoint/2010/main" val="3327256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31</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343800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32</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194223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33</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1999603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34</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多个进程竞争内存资源，将会导致以下一些问题，比如：</a:t>
            </a:r>
            <a:r>
              <a:rPr lang="zh-CN" altLang="en-US" b="1" dirty="0">
                <a:effectLst>
                  <a:outerShdw blurRad="38100" dist="38100" dir="2700000" algn="tl">
                    <a:srgbClr val="C0C0C0"/>
                  </a:outerShdw>
                </a:effectLst>
                <a:latin typeface="仿宋_GB2312" charset="0"/>
                <a:ea typeface="仿宋_GB2312" charset="0"/>
              </a:rPr>
              <a:t>内存资源紧张。</a:t>
            </a:r>
            <a:r>
              <a:rPr lang="zh-CN" altLang="en-US" dirty="0">
                <a:effectLst>
                  <a:outerShdw blurRad="38100" dist="38100" dir="2700000" algn="tl">
                    <a:srgbClr val="C0C0C0"/>
                  </a:outerShdw>
                </a:effectLst>
                <a:latin typeface="仿宋_GB2312" charset="0"/>
                <a:ea typeface="仿宋_GB2312" charset="0"/>
              </a:rPr>
              <a:t>进程太多，大量的进程处于创建状态，由于没有充足的内存资源无法进驻内存转换到就绪状态。</a:t>
            </a:r>
          </a:p>
          <a:p>
            <a:pPr eaLnBrk="1" hangingPunct="1">
              <a:defRPr/>
            </a:pPr>
            <a:endParaRPr lang="zh-CN" altLang="en-US" dirty="0">
              <a:effectLst>
                <a:outerShdw blurRad="38100" dist="38100" dir="2700000" algn="tl">
                  <a:srgbClr val="C0C0C0"/>
                </a:outerShdw>
              </a:effectLst>
              <a:latin typeface="仿宋_GB2312" charset="0"/>
              <a:ea typeface="仿宋_GB2312" charset="0"/>
            </a:endParaRPr>
          </a:p>
          <a:p>
            <a:pPr eaLnBrk="1" hangingPunct="1">
              <a:defRPr/>
            </a:pPr>
            <a:r>
              <a:rPr lang="zh-CN" altLang="en-US" b="1" dirty="0">
                <a:effectLst>
                  <a:outerShdw blurRad="38100" dist="38100" dir="2700000" algn="tl">
                    <a:srgbClr val="C0C0C0"/>
                  </a:outerShdw>
                </a:effectLst>
                <a:latin typeface="仿宋_GB2312" charset="0"/>
                <a:ea typeface="仿宋_GB2312" charset="0"/>
              </a:rPr>
              <a:t>无就绪进程，处理机空闲：</a:t>
            </a:r>
            <a:r>
              <a:rPr lang="en-US" altLang="zh-CN" b="1" dirty="0">
                <a:effectLst>
                  <a:outerShdw blurRad="38100" dist="38100" dir="2700000" algn="tl">
                    <a:srgbClr val="C0C0C0"/>
                  </a:outerShdw>
                </a:effectLst>
                <a:latin typeface="仿宋_GB2312" charset="0"/>
                <a:ea typeface="仿宋_GB2312" charset="0"/>
              </a:rPr>
              <a:t>I/O</a:t>
            </a:r>
            <a:r>
              <a:rPr lang="zh-CN" altLang="en-US" b="1" dirty="0">
                <a:effectLst>
                  <a:outerShdw blurRad="38100" dist="38100" dir="2700000" algn="tl">
                    <a:srgbClr val="C0C0C0"/>
                  </a:outerShdw>
                </a:effectLst>
                <a:latin typeface="仿宋_GB2312" charset="0"/>
                <a:ea typeface="仿宋_GB2312" charset="0"/>
              </a:rPr>
              <a:t>的速度比处理机的速度慢得多，可能出现全部进程阻塞等待</a:t>
            </a:r>
            <a:r>
              <a:rPr lang="en-US" altLang="zh-CN" b="1" dirty="0">
                <a:effectLst>
                  <a:outerShdw blurRad="38100" dist="38100" dir="2700000" algn="tl">
                    <a:srgbClr val="C0C0C0"/>
                  </a:outerShdw>
                </a:effectLst>
                <a:latin typeface="仿宋_GB2312" charset="0"/>
                <a:ea typeface="仿宋_GB2312" charset="0"/>
              </a:rPr>
              <a:t>I/O</a:t>
            </a:r>
          </a:p>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130426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35</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解决办法有两种，一种是采用交换技术换出一部分进程到外存，腾出内存空间；另外一种是采用虚拟存储技术在逻辑上扩展存储空间：</a:t>
            </a:r>
            <a:r>
              <a:rPr lang="zh-CN" altLang="en-US" dirty="0">
                <a:effectLst>
                  <a:outerShdw blurRad="38100" dist="38100" dir="2700000" algn="tl">
                    <a:srgbClr val="C0C0C0"/>
                  </a:outerShdw>
                </a:effectLst>
                <a:latin typeface="仿宋_GB2312" charset="0"/>
                <a:ea typeface="仿宋_GB2312" charset="0"/>
              </a:rPr>
              <a:t>每个进程只能装入一部分程序和数据（存储管理部分），其他部分暂时存放在辅存上，需要时再装入内存。</a:t>
            </a:r>
          </a:p>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3174917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36</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解决办法有两种，一种是采用交换技术换出一部分进程到外存，腾出内存空间；另外一种是采用虚拟存储技术在逻辑上扩展存储空间：</a:t>
            </a:r>
            <a:r>
              <a:rPr lang="zh-CN" altLang="en-US" dirty="0">
                <a:effectLst>
                  <a:outerShdw blurRad="38100" dist="38100" dir="2700000" algn="tl">
                    <a:srgbClr val="C0C0C0"/>
                  </a:outerShdw>
                </a:effectLst>
                <a:latin typeface="仿宋_GB2312" charset="0"/>
                <a:ea typeface="仿宋_GB2312" charset="0"/>
              </a:rPr>
              <a:t>每个进程只能装入一部分程序和数据（存储管理部分），其他部分暂时存放在辅存上，需要时再装入内存。</a:t>
            </a:r>
          </a:p>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1576024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652431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r>
              <a:rPr lang="zh-CN" altLang="en-US" b="1" dirty="0">
                <a:effectLst>
                  <a:outerShdw blurRad="38100" dist="38100" dir="2700000" algn="tl">
                    <a:srgbClr val="C0C0C0"/>
                  </a:outerShdw>
                </a:effectLst>
                <a:latin typeface="仿宋_GB2312" charset="0"/>
                <a:ea typeface="仿宋_GB2312" charset="0"/>
              </a:rPr>
              <a:t>终端用户的请求。</a:t>
            </a: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父进程的需求。</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进程全部阻塞，处理机空闲。</a:t>
            </a: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系统负荷过重，内存空间紧张。</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操作系统的需要。操作系统可能需要挂起后台进程或一些服务进程，或者某些可能导致系统故障的进程。</a:t>
            </a:r>
          </a:p>
        </p:txBody>
      </p:sp>
    </p:spTree>
    <p:extLst>
      <p:ext uri="{BB962C8B-B14F-4D97-AF65-F5344CB8AC3E}">
        <p14:creationId xmlns:p14="http://schemas.microsoft.com/office/powerpoint/2010/main" val="1572938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217274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2833888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4</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1143000" y="685800"/>
            <a:ext cx="4572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algn="just" eaLnBrk="1" hangingPunct="1">
              <a:lnSpc>
                <a:spcPct val="140000"/>
              </a:lnSpc>
              <a:spcBef>
                <a:spcPct val="50000"/>
              </a:spcBef>
              <a:buClrTx/>
              <a:buFont typeface="Wingdings" panose="05000000000000000000" pitchFamily="2" charset="2"/>
              <a:buChar char="u"/>
            </a:pPr>
            <a:r>
              <a:rPr lang="zh-CN" altLang="en-US" sz="1200" b="0" dirty="0"/>
              <a:t>图中的每个结点可用于描述一个程序段或进程，乃至一条语句；</a:t>
            </a:r>
            <a:endParaRPr lang="en-US" altLang="zh-CN" sz="1200" b="0" dirty="0"/>
          </a:p>
          <a:p>
            <a:pPr lvl="1" algn="just">
              <a:lnSpc>
                <a:spcPct val="140000"/>
              </a:lnSpc>
              <a:spcBef>
                <a:spcPct val="50000"/>
              </a:spcBef>
              <a:buClrTx/>
              <a:buFont typeface="Wingdings" panose="05000000000000000000" pitchFamily="2" charset="2"/>
              <a:buChar char="u"/>
            </a:pPr>
            <a:r>
              <a:rPr lang="zh-CN" altLang="en-US" sz="1200" b="0" dirty="0"/>
              <a:t>把没有前趋的结点称为初始结点</a:t>
            </a:r>
            <a:r>
              <a:rPr lang="en-US" altLang="zh-CN" sz="1200" b="0" dirty="0"/>
              <a:t>(Initial Node)</a:t>
            </a:r>
          </a:p>
          <a:p>
            <a:pPr lvl="1" algn="just">
              <a:lnSpc>
                <a:spcPct val="140000"/>
              </a:lnSpc>
              <a:spcBef>
                <a:spcPct val="50000"/>
              </a:spcBef>
              <a:buClrTx/>
              <a:buFont typeface="Wingdings" panose="05000000000000000000" pitchFamily="2" charset="2"/>
              <a:buChar char="u"/>
            </a:pPr>
            <a:r>
              <a:rPr lang="zh-CN" altLang="en-US" sz="1200" b="0" dirty="0"/>
              <a:t>把没有后继的结点称为终止结点</a:t>
            </a:r>
            <a:r>
              <a:rPr lang="en-US" altLang="zh-CN" sz="1200" b="0" dirty="0"/>
              <a:t>(Final Node)</a:t>
            </a:r>
            <a:r>
              <a:rPr lang="zh-CN" altLang="en-US" sz="1200" b="0" dirty="0"/>
              <a:t>。</a:t>
            </a:r>
            <a:endParaRPr lang="en-US" altLang="zh-CN" sz="1200" b="0" dirty="0"/>
          </a:p>
          <a:p>
            <a:pPr lvl="1" algn="just">
              <a:lnSpc>
                <a:spcPct val="140000"/>
              </a:lnSpc>
              <a:spcBef>
                <a:spcPct val="50000"/>
              </a:spcBef>
              <a:buClrTx/>
              <a:buFont typeface="Wingdings" panose="05000000000000000000" pitchFamily="2" charset="2"/>
              <a:buChar char="u"/>
            </a:pPr>
            <a:r>
              <a:rPr lang="zh-CN" altLang="en-US" sz="1200" b="0" dirty="0"/>
              <a:t>重量</a:t>
            </a:r>
            <a:r>
              <a:rPr lang="en-US" altLang="zh-CN" sz="1200" b="0" dirty="0"/>
              <a:t>(Weight)</a:t>
            </a:r>
            <a:r>
              <a:rPr lang="zh-CN" altLang="en-US" sz="1200" b="0" dirty="0"/>
              <a:t>表示该结点所含有的程序量或结点的执行时间</a:t>
            </a:r>
          </a:p>
          <a:p>
            <a:pPr eaLnBrk="1" hangingPunct="1">
              <a:defRPr/>
            </a:pPr>
            <a:r>
              <a:rPr lang="zh-CN" altLang="en-US" dirty="0"/>
              <a:t>前趋图中必须不存在循环，但在图</a:t>
            </a:r>
            <a:r>
              <a:rPr lang="en-US" altLang="zh-CN" dirty="0"/>
              <a:t>2-2(b)</a:t>
            </a:r>
            <a:r>
              <a:rPr lang="zh-CN" altLang="en-US" dirty="0"/>
              <a:t>中却有着下述的前趋关系：</a:t>
            </a:r>
          </a:p>
          <a:p>
            <a:pPr eaLnBrk="1" hangingPunct="1">
              <a:defRPr/>
            </a:pPr>
            <a:r>
              <a:rPr lang="en-US" altLang="zh-CN" dirty="0"/>
              <a:t>S2→S3</a:t>
            </a:r>
            <a:r>
              <a:rPr lang="zh-CN" altLang="en-US" dirty="0"/>
              <a:t>，</a:t>
            </a:r>
            <a:r>
              <a:rPr lang="en-US" altLang="zh-CN" dirty="0"/>
              <a:t>S3→S2</a:t>
            </a:r>
          </a:p>
          <a:p>
            <a:pPr eaLnBrk="1" hangingPunct="1">
              <a:defRPr/>
            </a:pPr>
            <a:r>
              <a:rPr lang="zh-CN" altLang="en-US" dirty="0"/>
              <a:t>显然，这种前趋关系是不可能满足的。</a:t>
            </a:r>
          </a:p>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2132102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4165119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b="1" dirty="0">
                <a:effectLst>
                  <a:outerShdw blurRad="38100" dist="38100" dir="2700000" algn="tl">
                    <a:srgbClr val="C0C0C0"/>
                  </a:outerShdw>
                </a:effectLst>
                <a:latin typeface="Arial" charset="0"/>
                <a:ea typeface="仿宋_GB2312" charset="0"/>
              </a:rPr>
              <a:t> </a:t>
            </a:r>
            <a:r>
              <a:rPr lang="zh-CN" altLang="en-US" dirty="0">
                <a:latin typeface="Arial" charset="0"/>
                <a:ea typeface="宋体" charset="0"/>
              </a:rPr>
              <a:t>当进程处于未被挂起的就绪状态时，称此为活动就绪状态，表示为</a:t>
            </a:r>
            <a:r>
              <a:rPr lang="en-US" altLang="zh-CN" dirty="0" err="1">
                <a:latin typeface="Arial" charset="0"/>
                <a:ea typeface="宋体" charset="0"/>
              </a:rPr>
              <a:t>Readya</a:t>
            </a:r>
            <a:r>
              <a:rPr lang="zh-CN" altLang="en-US" dirty="0">
                <a:latin typeface="Arial" charset="0"/>
                <a:ea typeface="宋体" charset="0"/>
              </a:rPr>
              <a:t>。当用挂起原语</a:t>
            </a:r>
            <a:r>
              <a:rPr lang="en-US" altLang="zh-CN" dirty="0">
                <a:latin typeface="Arial" charset="0"/>
                <a:ea typeface="宋体" charset="0"/>
              </a:rPr>
              <a:t>Suspend </a:t>
            </a:r>
            <a:r>
              <a:rPr lang="zh-CN" altLang="en-US" dirty="0">
                <a:latin typeface="Arial" charset="0"/>
                <a:ea typeface="宋体" charset="0"/>
              </a:rPr>
              <a:t>将该进程挂起后，该进程便转变为静止就绪状态，表示为</a:t>
            </a:r>
            <a:r>
              <a:rPr lang="en-US" altLang="zh-CN" dirty="0" err="1">
                <a:latin typeface="Arial" charset="0"/>
                <a:ea typeface="宋体" charset="0"/>
              </a:rPr>
              <a:t>Readys</a:t>
            </a:r>
            <a:r>
              <a:rPr lang="zh-CN" altLang="en-US" dirty="0">
                <a:latin typeface="Arial" charset="0"/>
                <a:ea typeface="宋体" charset="0"/>
              </a:rPr>
              <a:t>，处于</a:t>
            </a:r>
            <a:r>
              <a:rPr lang="en-US" altLang="zh-CN" dirty="0" err="1">
                <a:latin typeface="Arial" charset="0"/>
                <a:ea typeface="宋体" charset="0"/>
              </a:rPr>
              <a:t>Readys</a:t>
            </a:r>
            <a:r>
              <a:rPr lang="zh-CN" altLang="en-US" dirty="0">
                <a:latin typeface="Arial" charset="0"/>
                <a:ea typeface="宋体" charset="0"/>
              </a:rPr>
              <a:t>状态的进程不再被调度执行。</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367409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b="1" dirty="0">
                <a:effectLst>
                  <a:outerShdw blurRad="38100" dist="38100" dir="2700000" algn="tl">
                    <a:srgbClr val="C0C0C0"/>
                  </a:outerShdw>
                </a:effectLst>
                <a:latin typeface="Arial" charset="0"/>
                <a:ea typeface="仿宋_GB2312" charset="0"/>
              </a:rPr>
              <a:t> </a:t>
            </a:r>
            <a:r>
              <a:rPr lang="zh-CN" altLang="en-US" dirty="0">
                <a:latin typeface="Arial" charset="0"/>
                <a:ea typeface="宋体" charset="0"/>
              </a:rPr>
              <a:t>当进程处于未被挂起的阻塞状态时，称它是处于活动阻塞状态，表示为</a:t>
            </a:r>
            <a:r>
              <a:rPr lang="en-US" altLang="zh-CN" dirty="0" err="1">
                <a:latin typeface="Arial" charset="0"/>
                <a:ea typeface="宋体" charset="0"/>
              </a:rPr>
              <a:t>Blockeda</a:t>
            </a:r>
            <a:r>
              <a:rPr lang="zh-CN" altLang="en-US" dirty="0">
                <a:latin typeface="Arial" charset="0"/>
                <a:ea typeface="宋体" charset="0"/>
              </a:rPr>
              <a:t>。当用</a:t>
            </a:r>
            <a:r>
              <a:rPr lang="en-US" altLang="zh-CN" dirty="0">
                <a:latin typeface="Arial" charset="0"/>
                <a:ea typeface="宋体" charset="0"/>
              </a:rPr>
              <a:t>Suspend</a:t>
            </a:r>
            <a:r>
              <a:rPr lang="zh-CN" altLang="en-US" dirty="0">
                <a:latin typeface="Arial" charset="0"/>
                <a:ea typeface="宋体" charset="0"/>
              </a:rPr>
              <a:t>原语将它挂起后，进程便转变为静止阻塞状态，表示为</a:t>
            </a:r>
            <a:r>
              <a:rPr lang="en-US" altLang="zh-CN" dirty="0" err="1">
                <a:latin typeface="Arial" charset="0"/>
                <a:ea typeface="宋体" charset="0"/>
              </a:rPr>
              <a:t>Blockeds</a:t>
            </a:r>
            <a:r>
              <a:rPr lang="zh-CN" altLang="en-US" dirty="0">
                <a:latin typeface="Arial" charset="0"/>
                <a:ea typeface="宋体" charset="0"/>
              </a:rPr>
              <a:t>。处于该状态的进程在其所期待的事件出现后，将从静止阻塞变为静止就绪。</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713725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b="1" dirty="0">
                <a:effectLst>
                  <a:outerShdw blurRad="38100" dist="38100" dir="2700000" algn="tl">
                    <a:srgbClr val="C0C0C0"/>
                  </a:outerShdw>
                </a:effectLst>
                <a:latin typeface="Arial" charset="0"/>
                <a:ea typeface="仿宋_GB2312" charset="0"/>
              </a:rPr>
              <a:t> </a:t>
            </a:r>
            <a:r>
              <a:rPr lang="zh-CN" altLang="en-US" dirty="0">
                <a:latin typeface="Arial" charset="0"/>
                <a:ea typeface="宋体" charset="0"/>
              </a:rPr>
              <a:t>处于</a:t>
            </a:r>
            <a:r>
              <a:rPr lang="en-US" altLang="zh-CN" dirty="0" err="1">
                <a:latin typeface="Arial" charset="0"/>
                <a:ea typeface="宋体" charset="0"/>
              </a:rPr>
              <a:t>Readys</a:t>
            </a:r>
            <a:r>
              <a:rPr lang="en-US" altLang="zh-CN" dirty="0">
                <a:latin typeface="Arial" charset="0"/>
                <a:ea typeface="宋体" charset="0"/>
              </a:rPr>
              <a:t> </a:t>
            </a:r>
            <a:r>
              <a:rPr lang="zh-CN" altLang="en-US" dirty="0">
                <a:latin typeface="Arial" charset="0"/>
                <a:ea typeface="宋体" charset="0"/>
              </a:rPr>
              <a:t>状态的进程，若用激活原语</a:t>
            </a:r>
            <a:r>
              <a:rPr lang="en-US" altLang="zh-CN" dirty="0">
                <a:latin typeface="Arial" charset="0"/>
                <a:ea typeface="宋体" charset="0"/>
              </a:rPr>
              <a:t>Active </a:t>
            </a:r>
            <a:r>
              <a:rPr lang="zh-CN" altLang="en-US" dirty="0">
                <a:latin typeface="Arial" charset="0"/>
                <a:ea typeface="宋体" charset="0"/>
              </a:rPr>
              <a:t>激活后，该进程将转变为</a:t>
            </a:r>
            <a:r>
              <a:rPr lang="en-US" altLang="zh-CN" dirty="0" err="1">
                <a:latin typeface="Arial" charset="0"/>
                <a:ea typeface="宋体" charset="0"/>
              </a:rPr>
              <a:t>Readya</a:t>
            </a:r>
            <a:r>
              <a:rPr lang="en-US" altLang="zh-CN" dirty="0">
                <a:latin typeface="Arial" charset="0"/>
                <a:ea typeface="宋体" charset="0"/>
              </a:rPr>
              <a:t> </a:t>
            </a:r>
            <a:r>
              <a:rPr lang="zh-CN" altLang="en-US" dirty="0">
                <a:latin typeface="Arial" charset="0"/>
                <a:ea typeface="宋体" charset="0"/>
              </a:rPr>
              <a:t>状态。</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576323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处于</a:t>
            </a:r>
            <a:r>
              <a:rPr lang="en-US" altLang="zh-CN" dirty="0" err="1">
                <a:latin typeface="Arial" charset="0"/>
                <a:ea typeface="宋体" charset="0"/>
              </a:rPr>
              <a:t>Blockeds</a:t>
            </a:r>
            <a:r>
              <a:rPr lang="en-US" altLang="zh-CN" dirty="0">
                <a:latin typeface="Arial" charset="0"/>
                <a:ea typeface="宋体" charset="0"/>
              </a:rPr>
              <a:t> </a:t>
            </a:r>
            <a:r>
              <a:rPr lang="zh-CN" altLang="en-US" dirty="0">
                <a:latin typeface="Arial" charset="0"/>
                <a:ea typeface="宋体" charset="0"/>
              </a:rPr>
              <a:t>状态的进程，若用激活原语</a:t>
            </a:r>
            <a:r>
              <a:rPr lang="en-US" altLang="zh-CN" dirty="0">
                <a:latin typeface="Arial" charset="0"/>
                <a:ea typeface="宋体" charset="0"/>
              </a:rPr>
              <a:t>Active </a:t>
            </a:r>
            <a:r>
              <a:rPr lang="zh-CN" altLang="en-US" dirty="0">
                <a:latin typeface="Arial" charset="0"/>
                <a:ea typeface="宋体" charset="0"/>
              </a:rPr>
              <a:t>激活后，该进程将转变为</a:t>
            </a:r>
            <a:r>
              <a:rPr lang="en-US" altLang="zh-CN" dirty="0" err="1">
                <a:latin typeface="Arial" charset="0"/>
                <a:ea typeface="宋体" charset="0"/>
              </a:rPr>
              <a:t>Blockeda</a:t>
            </a:r>
            <a:r>
              <a:rPr lang="en-US" altLang="zh-CN" dirty="0">
                <a:latin typeface="Arial" charset="0"/>
                <a:ea typeface="宋体" charset="0"/>
              </a:rPr>
              <a:t> </a:t>
            </a:r>
            <a:r>
              <a:rPr lang="zh-CN" altLang="en-US" dirty="0">
                <a:latin typeface="Arial" charset="0"/>
                <a:ea typeface="宋体" charset="0"/>
              </a:rPr>
              <a:t>状态</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846199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46</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458609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47</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5958381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5000"/>
              </a:lnSpc>
              <a:defRPr/>
            </a:pPr>
            <a:r>
              <a:rPr lang="en-US" altLang="zh-CN" b="1" dirty="0">
                <a:solidFill>
                  <a:srgbClr val="0000CC"/>
                </a:solidFill>
                <a:latin typeface="Arial" charset="0"/>
                <a:ea typeface="宋体" charset="0"/>
              </a:rPr>
              <a:t>1.</a:t>
            </a:r>
            <a:r>
              <a:rPr lang="zh-CN" altLang="en-US" b="1" dirty="0">
                <a:solidFill>
                  <a:srgbClr val="0000CC"/>
                </a:solidFill>
                <a:latin typeface="Arial" charset="0"/>
                <a:ea typeface="宋体" charset="0"/>
              </a:rPr>
              <a:t>进程控制块的作用</a:t>
            </a:r>
          </a:p>
          <a:p>
            <a:pPr eaLnBrk="1" hangingPunct="1">
              <a:lnSpc>
                <a:spcPct val="115000"/>
              </a:lnSpc>
              <a:defRPr/>
            </a:pPr>
            <a:r>
              <a:rPr lang="zh-CN" altLang="en-US" b="1" dirty="0">
                <a:latin typeface="Arial" charset="0"/>
                <a:ea typeface="宋体" charset="0"/>
              </a:rPr>
              <a:t>进程控制块的作用是使一个在多道程序环境下不能独立运行的程序（含数据），成为一个能独立运行的基本单位，一个能与其它进程并发执行的进程。或者说，  </a:t>
            </a:r>
            <a:r>
              <a:rPr lang="en-US" altLang="zh-CN" b="1" dirty="0">
                <a:latin typeface="Arial" charset="0"/>
                <a:ea typeface="宋体" charset="0"/>
              </a:rPr>
              <a:t>OS</a:t>
            </a:r>
            <a:r>
              <a:rPr lang="zh-CN" altLang="en-US" b="1" dirty="0">
                <a:latin typeface="Arial" charset="0"/>
                <a:ea typeface="宋体" charset="0"/>
              </a:rPr>
              <a:t>是根据</a:t>
            </a:r>
            <a:r>
              <a:rPr lang="en-US" altLang="zh-CN" b="1" dirty="0">
                <a:latin typeface="Arial" charset="0"/>
                <a:ea typeface="宋体" charset="0"/>
              </a:rPr>
              <a:t>PCB</a:t>
            </a:r>
            <a:r>
              <a:rPr lang="zh-CN" altLang="en-US" b="1" dirty="0">
                <a:latin typeface="Arial" charset="0"/>
                <a:ea typeface="宋体" charset="0"/>
              </a:rPr>
              <a:t>来对并发执行的进程进行控制和管理的。</a:t>
            </a:r>
          </a:p>
          <a:p>
            <a:pPr eaLnBrk="1" hangingPunct="1">
              <a:lnSpc>
                <a:spcPct val="115000"/>
              </a:lnSpc>
              <a:defRPr/>
            </a:pPr>
            <a:r>
              <a:rPr lang="zh-CN" altLang="en-US" b="1" dirty="0">
                <a:latin typeface="Arial" charset="0"/>
                <a:ea typeface="宋体" charset="0"/>
              </a:rPr>
              <a:t>在进程的整个生命期中，系统总是通过</a:t>
            </a:r>
            <a:r>
              <a:rPr lang="en-US" altLang="zh-CN" b="1" dirty="0">
                <a:latin typeface="Arial" charset="0"/>
                <a:ea typeface="宋体" charset="0"/>
              </a:rPr>
              <a:t>PCB</a:t>
            </a:r>
            <a:r>
              <a:rPr lang="zh-CN" altLang="en-US" b="1" dirty="0">
                <a:latin typeface="Arial" charset="0"/>
                <a:ea typeface="宋体" charset="0"/>
              </a:rPr>
              <a:t>对进程进行控制的，亦即，系统是根据进程的</a:t>
            </a:r>
            <a:r>
              <a:rPr lang="en-US" altLang="zh-CN" b="1" dirty="0">
                <a:latin typeface="Arial" charset="0"/>
                <a:ea typeface="宋体" charset="0"/>
              </a:rPr>
              <a:t>PCB</a:t>
            </a:r>
            <a:r>
              <a:rPr lang="zh-CN" altLang="en-US" b="1" dirty="0">
                <a:latin typeface="Arial" charset="0"/>
                <a:ea typeface="宋体" charset="0"/>
              </a:rPr>
              <a:t>而不是任何别的什么而感知到该进程的存在的。</a:t>
            </a:r>
            <a:endParaRPr lang="en-US" altLang="zh-CN" b="1" dirty="0">
              <a:latin typeface="Arial" charset="0"/>
              <a:ea typeface="宋体" charset="0"/>
            </a:endParaRPr>
          </a:p>
          <a:p>
            <a:pPr eaLnBrk="1" hangingPunct="1">
              <a:lnSpc>
                <a:spcPct val="115000"/>
              </a:lnSpc>
              <a:defRPr/>
            </a:pPr>
            <a:r>
              <a:rPr lang="zh-CN" altLang="en-US" b="1" dirty="0">
                <a:latin typeface="Arial" charset="0"/>
                <a:ea typeface="宋体" charset="0"/>
              </a:rPr>
              <a:t> </a:t>
            </a:r>
            <a:r>
              <a:rPr lang="en-US" altLang="zh-CN" b="1" dirty="0">
                <a:latin typeface="Arial" charset="0"/>
                <a:ea typeface="宋体" charset="0"/>
              </a:rPr>
              <a:t>PCB</a:t>
            </a:r>
            <a:r>
              <a:rPr lang="zh-CN" altLang="en-US" b="1" dirty="0">
                <a:latin typeface="Arial" charset="0"/>
                <a:ea typeface="宋体" charset="0"/>
              </a:rPr>
              <a:t>是进程存在的惟一标志。</a:t>
            </a:r>
            <a:r>
              <a:rPr lang="zh-CN" altLang="en-US" sz="900" b="1" dirty="0">
                <a:latin typeface="Arial" charset="0"/>
                <a:ea typeface="宋体" charset="0"/>
              </a:rPr>
              <a:t>  </a:t>
            </a:r>
          </a:p>
          <a:p>
            <a:pPr eaLnBrk="1" hangingPunct="1">
              <a:lnSpc>
                <a:spcPct val="115000"/>
              </a:lnSpc>
              <a:defRPr/>
            </a:pPr>
            <a:endParaRPr lang="zh-CN" altLang="en-US" sz="900" b="1" dirty="0">
              <a:latin typeface="Arial" charset="0"/>
              <a:ea typeface="宋体" charset="0"/>
            </a:endParaRPr>
          </a:p>
          <a:p>
            <a:pPr eaLnBrk="1" hangingPunct="1">
              <a:lnSpc>
                <a:spcPct val="115000"/>
              </a:lnSpc>
              <a:defRPr/>
            </a:pPr>
            <a:r>
              <a:rPr lang="zh-CN" altLang="en-US" sz="800" b="1" dirty="0">
                <a:solidFill>
                  <a:srgbClr val="0000FF"/>
                </a:solidFill>
                <a:latin typeface="Arial" charset="0"/>
                <a:ea typeface="宋体" charset="0"/>
              </a:rPr>
              <a:t> </a:t>
            </a:r>
            <a:r>
              <a:rPr lang="en-US" altLang="zh-CN" sz="800" b="1" dirty="0">
                <a:solidFill>
                  <a:srgbClr val="0000FF"/>
                </a:solidFill>
                <a:latin typeface="Arial" charset="0"/>
                <a:ea typeface="宋体" charset="0"/>
              </a:rPr>
              <a:t>2</a:t>
            </a:r>
            <a:r>
              <a:rPr lang="zh-CN" altLang="en-US" sz="800" b="1" dirty="0">
                <a:solidFill>
                  <a:srgbClr val="0000FF"/>
                </a:solidFill>
                <a:latin typeface="Arial" charset="0"/>
                <a:ea typeface="宋体" charset="0"/>
              </a:rPr>
              <a:t>．进程控制块中的信息 </a:t>
            </a:r>
            <a:endParaRPr lang="zh-CN" altLang="en-US" sz="900" b="1" dirty="0">
              <a:latin typeface="Arial" charset="0"/>
              <a:ea typeface="宋体" charset="0"/>
            </a:endParaRPr>
          </a:p>
          <a:p>
            <a:pPr algn="just" eaLnBrk="1" hangingPunct="1">
              <a:defRPr/>
            </a:pPr>
            <a:r>
              <a:rPr lang="zh-CN" altLang="en-US" sz="1000" dirty="0">
                <a:latin typeface="Arial" charset="0"/>
                <a:ea typeface="宋体" charset="0"/>
              </a:rPr>
              <a:t> </a:t>
            </a:r>
            <a:r>
              <a:rPr lang="en-US" altLang="zh-CN" sz="1000" b="1" dirty="0">
                <a:solidFill>
                  <a:srgbClr val="0000CC"/>
                </a:solidFill>
                <a:latin typeface="Arial" charset="0"/>
                <a:ea typeface="宋体" charset="0"/>
              </a:rPr>
              <a:t>1</a:t>
            </a:r>
            <a:r>
              <a:rPr lang="zh-CN" altLang="en-US" sz="1000" b="1" dirty="0">
                <a:solidFill>
                  <a:srgbClr val="0000CC"/>
                </a:solidFill>
                <a:latin typeface="Arial" charset="0"/>
                <a:ea typeface="宋体" charset="0"/>
              </a:rPr>
              <a:t>）进程标识符</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343971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t>在进程控制块中，主要包括下述四方面的信息。首先是进程标识符</a:t>
            </a:r>
          </a:p>
          <a:p>
            <a:pPr eaLnBrk="1" hangingPunct="1">
              <a:defRPr/>
            </a:pPr>
            <a:endParaRPr lang="zh-CN" altLang="en-US" dirty="0"/>
          </a:p>
          <a:p>
            <a:pPr eaLnBrk="1" hangingPunct="1">
              <a:defRPr/>
            </a:pPr>
            <a:r>
              <a:rPr lang="en-US" altLang="zh-CN" dirty="0"/>
              <a:t>(1) </a:t>
            </a:r>
            <a:r>
              <a:rPr lang="zh-CN" altLang="en-US" dirty="0"/>
              <a:t>内部标识符。在所有的操作系统中，都为每一个进程赋予了一个惟一的数字标识符，它通常是一个进程的序号。设置内部标识符主要是为了方便系统使用。</a:t>
            </a:r>
          </a:p>
          <a:p>
            <a:pPr eaLnBrk="1" hangingPunct="1">
              <a:defRPr/>
            </a:pPr>
            <a:r>
              <a:rPr lang="en-US" altLang="zh-CN" dirty="0"/>
              <a:t>(2) </a:t>
            </a:r>
            <a:r>
              <a:rPr lang="zh-CN" altLang="en-US" dirty="0"/>
              <a:t>外部标识符。它由创建者提供，通常是由字母、数字组成，往往是由用户</a:t>
            </a:r>
            <a:r>
              <a:rPr lang="en-US" altLang="zh-CN" dirty="0"/>
              <a:t>(</a:t>
            </a:r>
            <a:r>
              <a:rPr lang="zh-CN" altLang="en-US" dirty="0"/>
              <a:t>进程</a:t>
            </a:r>
            <a:r>
              <a:rPr lang="en-US" altLang="zh-CN" dirty="0"/>
              <a:t>)</a:t>
            </a:r>
            <a:r>
              <a:rPr lang="zh-CN" altLang="en-US" dirty="0"/>
              <a:t>在访问该进程时使用。为了描述进程的家族关系，还应设置父进程标识及子进程标识。此外，还可设置用户标识，以指示拥有该进程的用户。</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7061035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05000"/>
              </a:lnSpc>
              <a:defRPr/>
            </a:pPr>
            <a:r>
              <a:rPr lang="en-US" altLang="zh-CN" sz="1200" b="1" dirty="0">
                <a:latin typeface="Arial" charset="0"/>
                <a:ea typeface="宋体" charset="0"/>
              </a:rPr>
              <a:t>①</a:t>
            </a:r>
            <a:r>
              <a:rPr lang="zh-CN" altLang="en-US" sz="1200" b="1" dirty="0">
                <a:latin typeface="Arial" charset="0"/>
                <a:ea typeface="宋体" charset="0"/>
              </a:rPr>
              <a:t>通用寄存器，又称为用户可视寄存器。</a:t>
            </a:r>
          </a:p>
          <a:p>
            <a:pPr algn="just" eaLnBrk="1" hangingPunct="1">
              <a:lnSpc>
                <a:spcPct val="105000"/>
              </a:lnSpc>
              <a:defRPr/>
            </a:pPr>
            <a:r>
              <a:rPr lang="zh-CN" altLang="en-US" sz="1200" b="1" dirty="0">
                <a:latin typeface="Arial" charset="0"/>
                <a:ea typeface="宋体" charset="0"/>
              </a:rPr>
              <a:t>②指令计数器，其中存放了要访问的下一条指令的地址。</a:t>
            </a:r>
          </a:p>
          <a:p>
            <a:pPr algn="just" eaLnBrk="1" hangingPunct="1">
              <a:lnSpc>
                <a:spcPct val="105000"/>
              </a:lnSpc>
              <a:defRPr/>
            </a:pPr>
            <a:r>
              <a:rPr lang="zh-CN" altLang="en-US" sz="1200" b="1" dirty="0">
                <a:latin typeface="Arial" charset="0"/>
                <a:ea typeface="宋体" charset="0"/>
              </a:rPr>
              <a:t>③程序状态字</a:t>
            </a:r>
            <a:r>
              <a:rPr lang="en-US" altLang="zh-CN" sz="1200" b="1" dirty="0">
                <a:latin typeface="Arial" charset="0"/>
                <a:ea typeface="宋体" charset="0"/>
              </a:rPr>
              <a:t>PSW</a:t>
            </a:r>
            <a:r>
              <a:rPr lang="zh-CN" altLang="en-US" sz="1200" b="1" dirty="0">
                <a:latin typeface="Arial" charset="0"/>
                <a:ea typeface="宋体" charset="0"/>
              </a:rPr>
              <a:t>，其中含有状态信息，如条件码、执行方式、中断屏蔽标志等</a:t>
            </a:r>
          </a:p>
          <a:p>
            <a:pPr algn="just" eaLnBrk="1" hangingPunct="1">
              <a:lnSpc>
                <a:spcPct val="105000"/>
              </a:lnSpc>
              <a:defRPr/>
            </a:pPr>
            <a:r>
              <a:rPr lang="zh-CN" altLang="en-US" sz="1200" b="1" dirty="0">
                <a:latin typeface="Arial" charset="0"/>
                <a:ea typeface="宋体" charset="0"/>
              </a:rPr>
              <a:t>④用户栈指针，用于存放过程和系统调用参数及调用地址。栈指针指向该栈的栈顶。</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97439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5</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1143000" y="685800"/>
            <a:ext cx="4572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9163727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a:defRPr/>
            </a:pPr>
            <a:r>
              <a:rPr lang="zh-CN" altLang="en-US" dirty="0">
                <a:solidFill>
                  <a:srgbClr val="FF0000"/>
                </a:solidFill>
              </a:rPr>
              <a:t>① 进程状态</a:t>
            </a:r>
            <a:r>
              <a:rPr lang="zh-CN" altLang="en-US" dirty="0"/>
              <a:t>，指明进程的当前状态，作为进程调度和对换时的依据；</a:t>
            </a:r>
            <a:endParaRPr lang="en-US" altLang="zh-CN" dirty="0"/>
          </a:p>
          <a:p>
            <a:pPr lvl="1">
              <a:defRPr/>
            </a:pPr>
            <a:r>
              <a:rPr lang="zh-CN" altLang="en-US" dirty="0">
                <a:solidFill>
                  <a:srgbClr val="FF0000"/>
                </a:solidFill>
              </a:rPr>
              <a:t>② 进程优先级</a:t>
            </a:r>
            <a:r>
              <a:rPr lang="zh-CN" altLang="en-US" dirty="0"/>
              <a:t>，用于描述进程使用处理机的优先级别的一个整数，优先级高的进程应优先获得处理机； </a:t>
            </a:r>
            <a:endParaRPr lang="en-US" altLang="zh-CN" dirty="0"/>
          </a:p>
          <a:p>
            <a:pPr lvl="1">
              <a:defRPr/>
            </a:pPr>
            <a:r>
              <a:rPr lang="zh-CN" altLang="en-US" dirty="0">
                <a:solidFill>
                  <a:srgbClr val="FF0000"/>
                </a:solidFill>
              </a:rPr>
              <a:t>③ 进程调度所需的其它信息</a:t>
            </a:r>
            <a:r>
              <a:rPr lang="zh-CN" altLang="en-US" dirty="0"/>
              <a:t>，如，进程已等待</a:t>
            </a:r>
            <a:r>
              <a:rPr lang="en-US" altLang="zh-CN" dirty="0"/>
              <a:t>CPU</a:t>
            </a:r>
            <a:r>
              <a:rPr lang="zh-CN" altLang="en-US" dirty="0"/>
              <a:t>的时间总和、 进程已执行的时间总和等；</a:t>
            </a:r>
            <a:endParaRPr lang="en-US" altLang="zh-CN" dirty="0"/>
          </a:p>
          <a:p>
            <a:pPr lvl="1">
              <a:defRPr/>
            </a:pPr>
            <a:r>
              <a:rPr lang="zh-CN" altLang="en-US" dirty="0">
                <a:solidFill>
                  <a:srgbClr val="FF0000"/>
                </a:solidFill>
              </a:rPr>
              <a:t>④ 事件</a:t>
            </a:r>
            <a:r>
              <a:rPr lang="zh-CN" altLang="en-US" dirty="0"/>
              <a:t>，是指进程由执行状态转变为阻塞状态所等待发生的事件，即阻塞原因。 </a:t>
            </a:r>
          </a:p>
        </p:txBody>
      </p:sp>
    </p:spTree>
    <p:extLst>
      <p:ext uri="{BB962C8B-B14F-4D97-AF65-F5344CB8AC3E}">
        <p14:creationId xmlns:p14="http://schemas.microsoft.com/office/powerpoint/2010/main" val="32515883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20000"/>
              </a:lnSpc>
              <a:spcBef>
                <a:spcPct val="35000"/>
              </a:spcBef>
              <a:defRPr/>
            </a:pPr>
            <a:r>
              <a:rPr lang="en-US" altLang="zh-CN" sz="1200" b="1" dirty="0">
                <a:solidFill>
                  <a:srgbClr val="0000CC"/>
                </a:solidFill>
                <a:latin typeface="Arial" charset="0"/>
                <a:ea typeface="宋体" charset="0"/>
              </a:rPr>
              <a:t>4</a:t>
            </a:r>
            <a:r>
              <a:rPr lang="zh-CN" altLang="en-US" sz="1200" b="1" dirty="0">
                <a:solidFill>
                  <a:srgbClr val="0000CC"/>
                </a:solidFill>
                <a:latin typeface="Arial" charset="0"/>
                <a:ea typeface="宋体" charset="0"/>
              </a:rPr>
              <a:t>）进程控制信息</a:t>
            </a:r>
          </a:p>
          <a:p>
            <a:pPr eaLnBrk="1" hangingPunct="1">
              <a:lnSpc>
                <a:spcPct val="120000"/>
              </a:lnSpc>
              <a:spcBef>
                <a:spcPct val="35000"/>
              </a:spcBef>
              <a:defRPr/>
            </a:pPr>
            <a:r>
              <a:rPr lang="zh-CN" altLang="en-US" sz="1200" b="1" dirty="0">
                <a:latin typeface="Arial" charset="0"/>
                <a:ea typeface="宋体" charset="0"/>
              </a:rPr>
              <a:t>①程序和数据的地址，是指进程的程序和数据所在的内存或外存地址。</a:t>
            </a:r>
          </a:p>
          <a:p>
            <a:pPr eaLnBrk="1" hangingPunct="1">
              <a:lnSpc>
                <a:spcPct val="120000"/>
              </a:lnSpc>
              <a:spcBef>
                <a:spcPct val="35000"/>
              </a:spcBef>
              <a:defRPr/>
            </a:pPr>
            <a:r>
              <a:rPr lang="zh-CN" altLang="en-US" sz="1200" b="1" dirty="0">
                <a:latin typeface="Arial" charset="0"/>
                <a:ea typeface="宋体" charset="0"/>
              </a:rPr>
              <a:t>②进程同步和通信机制，指实现进程同步和进程通信时必需的机制，如消息队列指针、信号量等。</a:t>
            </a:r>
          </a:p>
          <a:p>
            <a:pPr eaLnBrk="1" hangingPunct="1">
              <a:lnSpc>
                <a:spcPct val="120000"/>
              </a:lnSpc>
              <a:spcBef>
                <a:spcPct val="35000"/>
              </a:spcBef>
              <a:defRPr/>
            </a:pPr>
            <a:r>
              <a:rPr lang="zh-CN" altLang="en-US" sz="1200" b="1" dirty="0">
                <a:latin typeface="Arial" charset="0"/>
                <a:ea typeface="宋体" charset="0"/>
              </a:rPr>
              <a:t>③资源清单。</a:t>
            </a:r>
            <a:r>
              <a:rPr lang="zh-CN" altLang="en-US" dirty="0"/>
              <a:t>除</a:t>
            </a:r>
            <a:r>
              <a:rPr lang="en-US" altLang="zh-CN" dirty="0"/>
              <a:t>CPU</a:t>
            </a:r>
            <a:r>
              <a:rPr lang="zh-CN" altLang="en-US" dirty="0"/>
              <a:t>以外的</a:t>
            </a:r>
            <a:r>
              <a:rPr lang="zh-CN" altLang="en-US" sz="1200" b="1" dirty="0">
                <a:latin typeface="Arial" charset="0"/>
                <a:ea typeface="宋体" charset="0"/>
              </a:rPr>
              <a:t>进程所需的全部资源及已经分配到该进程的资源的清单；</a:t>
            </a:r>
          </a:p>
          <a:p>
            <a:pPr eaLnBrk="1" hangingPunct="1">
              <a:lnSpc>
                <a:spcPct val="120000"/>
              </a:lnSpc>
              <a:spcBef>
                <a:spcPct val="35000"/>
              </a:spcBef>
              <a:defRPr/>
            </a:pPr>
            <a:r>
              <a:rPr lang="zh-CN" altLang="en-US" sz="1200" b="1" dirty="0">
                <a:latin typeface="Arial" charset="0"/>
                <a:ea typeface="宋体" charset="0"/>
              </a:rPr>
              <a:t>④链接指针。下一进程的</a:t>
            </a:r>
            <a:r>
              <a:rPr lang="en-US" altLang="zh-CN" sz="1200" b="1" dirty="0">
                <a:latin typeface="Arial" charset="0"/>
                <a:ea typeface="宋体" charset="0"/>
              </a:rPr>
              <a:t>PCB</a:t>
            </a:r>
            <a:r>
              <a:rPr lang="zh-CN" altLang="en-US" sz="1200" b="1" dirty="0">
                <a:latin typeface="Arial" charset="0"/>
                <a:ea typeface="宋体" charset="0"/>
              </a:rPr>
              <a:t>首地址。</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41794377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2897251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b="1" dirty="0">
                <a:latin typeface="Arial" charset="0"/>
                <a:ea typeface="宋体" charset="0"/>
              </a:rPr>
              <a:t>把具有同一状态的</a:t>
            </a:r>
            <a:r>
              <a:rPr lang="en-US" altLang="zh-CN" b="1" dirty="0">
                <a:latin typeface="Arial" charset="0"/>
                <a:ea typeface="宋体" charset="0"/>
              </a:rPr>
              <a:t>PCB</a:t>
            </a:r>
            <a:r>
              <a:rPr lang="zh-CN" altLang="en-US" b="1" dirty="0">
                <a:latin typeface="Arial" charset="0"/>
                <a:ea typeface="宋体" charset="0"/>
              </a:rPr>
              <a:t>，用其中的链接字链接成一个队列，排成就绪队列，若干个阻塞队列以及空白队列。</a:t>
            </a:r>
            <a:r>
              <a:rPr lang="en-US" altLang="zh-CN" b="1" dirty="0">
                <a:latin typeface="Arial" charset="0"/>
                <a:ea typeface="宋体" charset="0"/>
              </a:rPr>
              <a:t>P42</a:t>
            </a:r>
            <a:r>
              <a:rPr lang="zh-CN" altLang="en-US" b="1" dirty="0">
                <a:latin typeface="Arial" charset="0"/>
                <a:ea typeface="宋体" charset="0"/>
              </a:rPr>
              <a:t>图</a:t>
            </a:r>
            <a:r>
              <a:rPr lang="en-US" altLang="zh-CN" b="1" dirty="0">
                <a:latin typeface="Arial" charset="0"/>
                <a:ea typeface="宋体" charset="0"/>
              </a:rPr>
              <a:t>2-9</a:t>
            </a:r>
            <a:r>
              <a:rPr lang="zh-CN" altLang="en-US" b="1" dirty="0">
                <a:latin typeface="Arial" charset="0"/>
                <a:ea typeface="宋体" charset="0"/>
              </a:rPr>
              <a:t>。</a:t>
            </a:r>
          </a:p>
        </p:txBody>
      </p:sp>
    </p:spTree>
    <p:extLst>
      <p:ext uri="{BB962C8B-B14F-4D97-AF65-F5344CB8AC3E}">
        <p14:creationId xmlns:p14="http://schemas.microsoft.com/office/powerpoint/2010/main" val="24341917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19234954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23607645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10314946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23E544-FF8F-4F6E-B246-DDE628A3566E}" type="slidenum">
              <a:rPr kumimoji="0" lang="zh-CN" altLang="en-US"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zh-CN" sz="1200" b="0" i="0" u="none" strike="noStrike" kern="1200" cap="none" spc="0" normalizeH="0" baseline="0" noProof="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378421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t>进程控制是进程管理中最基本的功能。它用于创建一个新进程，终止一个已完成的进程，或终止一个因出现某事件而使其无法运行下去的进程，还可负责进程运行中的状态转换。</a:t>
            </a:r>
            <a:endParaRPr lang="en-US" altLang="zh-CN" dirty="0"/>
          </a:p>
          <a:p>
            <a:pPr eaLnBrk="1" hangingPunct="1">
              <a:defRPr/>
            </a:pPr>
            <a:r>
              <a:rPr lang="zh-CN" altLang="en-US" dirty="0"/>
              <a:t>如当一个正在执行的进程因等待某事件而暂时不能继续执行时，将其转换为阻塞状态，而当该进程所期待的事件出现时，又将该进程转换为就绪状态等等。进程控制一般是由</a:t>
            </a:r>
            <a:r>
              <a:rPr lang="en-US" altLang="zh-CN" dirty="0"/>
              <a:t>OS</a:t>
            </a:r>
            <a:r>
              <a:rPr lang="zh-CN" altLang="en-US" dirty="0"/>
              <a:t>的内核中的原语来实现的。</a:t>
            </a:r>
          </a:p>
          <a:p>
            <a:pPr eaLnBrk="1" hangingPunct="1">
              <a:defRPr/>
            </a:pPr>
            <a:endParaRPr lang="zh-CN" altLang="en-US" dirty="0"/>
          </a:p>
          <a:p>
            <a:pPr eaLnBrk="1" hangingPunct="1">
              <a:defRPr/>
            </a:pPr>
            <a:r>
              <a:rPr lang="zh-CN" altLang="en-US" dirty="0"/>
              <a:t>原语</a:t>
            </a:r>
            <a:r>
              <a:rPr lang="en-US" altLang="zh-CN" dirty="0"/>
              <a:t>(Primitive)</a:t>
            </a:r>
            <a:r>
              <a:rPr lang="zh-CN" altLang="en-US" dirty="0"/>
              <a:t>是由若干条指令组成的，用于完成一定功能的一个过程。它与一般过程的区别在于：它们是“原子操作</a:t>
            </a:r>
            <a:r>
              <a:rPr lang="en-US" altLang="zh-CN" dirty="0"/>
              <a:t>(Action Operation)”,</a:t>
            </a:r>
            <a:r>
              <a:rPr lang="zh-CN" altLang="en-US" dirty="0"/>
              <a:t>是一个不可分割的基本单位，因此，在执行过程中不允许被中断。原子操作在管态下执行，常驻内存。</a:t>
            </a:r>
          </a:p>
          <a:p>
            <a:pPr eaLnBrk="1" hangingPunct="1">
              <a:defRPr/>
            </a:pPr>
            <a:endParaRPr lang="zh-CN" altLang="en-US" dirty="0"/>
          </a:p>
          <a:p>
            <a:pPr eaLnBrk="1" hangingPunct="1">
              <a:defRPr/>
            </a:pPr>
            <a:r>
              <a:rPr lang="zh-CN" altLang="en-US" dirty="0"/>
              <a:t>原语的作用是为了实现进程的通信和控制，系统对进程的控制如不使用原语，就会造成其状态的不确定性，从而达不到进程控制的目的。</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8090779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4154364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6</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1143000" y="685800"/>
            <a:ext cx="4572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21346115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16647135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13851121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90500" indent="-190500" eaLnBrk="1" hangingPunct="1">
              <a:lnSpc>
                <a:spcPct val="90000"/>
              </a:lnSpc>
              <a:defRPr/>
            </a:pPr>
            <a:r>
              <a:rPr lang="zh-CN" altLang="en-US" dirty="0"/>
              <a:t>在多道程序环境中，只有</a:t>
            </a:r>
            <a:r>
              <a:rPr lang="en-US" altLang="zh-CN" dirty="0"/>
              <a:t>(</a:t>
            </a:r>
            <a:r>
              <a:rPr lang="zh-CN" altLang="en-US" dirty="0"/>
              <a:t>作为</a:t>
            </a:r>
            <a:r>
              <a:rPr lang="en-US" altLang="zh-CN" dirty="0"/>
              <a:t>)</a:t>
            </a:r>
            <a:r>
              <a:rPr lang="zh-CN" altLang="en-US" dirty="0"/>
              <a:t>进程</a:t>
            </a:r>
            <a:r>
              <a:rPr lang="en-US" altLang="zh-CN" dirty="0"/>
              <a:t>(</a:t>
            </a:r>
            <a:r>
              <a:rPr lang="zh-CN" altLang="en-US" dirty="0"/>
              <a:t>时</a:t>
            </a:r>
            <a:r>
              <a:rPr lang="en-US" altLang="zh-CN" dirty="0"/>
              <a:t>)</a:t>
            </a:r>
            <a:r>
              <a:rPr lang="zh-CN" altLang="en-US" dirty="0"/>
              <a:t>才能在系统中运行。因此，为使程序能运行，就必须为它创建进程。导致一个进程去创建另一个进程的典型事件，可有以下四类：</a:t>
            </a:r>
          </a:p>
          <a:p>
            <a:pPr marL="190500" indent="-190500" eaLnBrk="1" hangingPunct="1">
              <a:lnSpc>
                <a:spcPct val="90000"/>
              </a:lnSpc>
              <a:buFontTx/>
              <a:buAutoNum type="arabicParenBoth"/>
              <a:defRPr/>
            </a:pPr>
            <a:r>
              <a:rPr lang="zh-CN" altLang="en-US" dirty="0"/>
              <a:t>用户登录。在分时系统中，用户在终端键入登录命令后，如果是合法用户，系统将为该终端建立一个进程，并把它插入就绪队列中。</a:t>
            </a:r>
          </a:p>
          <a:p>
            <a:pPr marL="190500" indent="-190500" eaLnBrk="1" hangingPunct="1">
              <a:lnSpc>
                <a:spcPct val="90000"/>
              </a:lnSpc>
              <a:buFontTx/>
              <a:buAutoNum type="arabicParenBoth"/>
              <a:defRPr/>
            </a:pPr>
            <a:endParaRPr lang="zh-CN" altLang="en-US" dirty="0"/>
          </a:p>
          <a:p>
            <a:pPr marL="190500" indent="-190500" eaLnBrk="1" hangingPunct="1">
              <a:lnSpc>
                <a:spcPct val="90000"/>
              </a:lnSpc>
              <a:defRPr/>
            </a:pPr>
            <a:r>
              <a:rPr lang="en-US" altLang="zh-CN" dirty="0"/>
              <a:t>(2) </a:t>
            </a:r>
            <a:r>
              <a:rPr lang="zh-CN" altLang="en-US" dirty="0"/>
              <a:t>作业调度。在批处理系统中，当作业调度程序按一定的算法调度到某作业时，便将该作业装入内存，为它分配必要的资源，并立即为它创建进程，再插入就绪队列中。</a:t>
            </a:r>
          </a:p>
          <a:p>
            <a:pPr marL="190500" indent="-190500" eaLnBrk="1" hangingPunct="1">
              <a:lnSpc>
                <a:spcPct val="90000"/>
              </a:lnSpc>
              <a:defRPr/>
            </a:pPr>
            <a:endParaRPr lang="zh-CN" altLang="en-US" dirty="0"/>
          </a:p>
          <a:p>
            <a:pPr marL="190500" indent="-190500" eaLnBrk="1" hangingPunct="1">
              <a:lnSpc>
                <a:spcPct val="90000"/>
              </a:lnSpc>
              <a:defRPr/>
            </a:pPr>
            <a:r>
              <a:rPr lang="en-US" altLang="zh-CN" dirty="0"/>
              <a:t>(3) </a:t>
            </a:r>
            <a:r>
              <a:rPr lang="zh-CN" altLang="en-US" dirty="0"/>
              <a:t>提供服务。当运行中的用户程序提出某种请求后，系统将专门创建一个进程来提供用户所需要的服务，例如，用户程序要求进行文件打印，操作系统将为它创建一个打印进程，这样，不仅可使打印进程与该用户进程并发执行，而且还便于计算出为完成打印任务所花费的时间。</a:t>
            </a:r>
          </a:p>
          <a:p>
            <a:pPr marL="190500" indent="-190500" eaLnBrk="1" hangingPunct="1">
              <a:lnSpc>
                <a:spcPct val="90000"/>
              </a:lnSpc>
              <a:defRPr/>
            </a:pPr>
            <a:endParaRPr lang="zh-CN" altLang="en-US" dirty="0"/>
          </a:p>
          <a:p>
            <a:pPr marL="190500" indent="-190500" eaLnBrk="1" hangingPunct="1">
              <a:lnSpc>
                <a:spcPct val="90000"/>
              </a:lnSpc>
              <a:defRPr/>
            </a:pPr>
            <a:r>
              <a:rPr lang="en-US" altLang="zh-CN" dirty="0"/>
              <a:t>(4) </a:t>
            </a:r>
            <a:r>
              <a:rPr lang="zh-CN" altLang="en-US" dirty="0"/>
              <a:t>应用请求。在上述三种情况下，都是由系统内核为它创建一个新进程；而第</a:t>
            </a:r>
            <a:r>
              <a:rPr lang="en-US" altLang="zh-CN" dirty="0"/>
              <a:t>4 </a:t>
            </a:r>
            <a:r>
              <a:rPr lang="zh-CN" altLang="en-US" dirty="0"/>
              <a:t>类事件则是基于应用进程的需求，由它自己创建一个新进程，以便使新进程以并发运行方式完成特定任务。例如，某应用程序需要不断地从键盘终端输入数据，继而又要对输入数据进行相应的处理，然后，再将处理结果以表格形式在屏幕上显示。该应用进程为使这几个操作能并发执行，以加速任务的完成，可以分别建立键盘输入进程、表格输出进程。</a:t>
            </a:r>
          </a:p>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26162510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zh-CN" altLang="en-US" sz="1400" b="1" u="sng" dirty="0">
                <a:solidFill>
                  <a:srgbClr val="0000CC"/>
                </a:solidFill>
                <a:latin typeface="Arial" charset="0"/>
                <a:ea typeface="宋体" charset="0"/>
              </a:rPr>
              <a:t>调用进程创建原语</a:t>
            </a:r>
            <a:r>
              <a:rPr lang="en-US" altLang="zh-CN" sz="1400" b="1" u="sng" dirty="0" err="1">
                <a:solidFill>
                  <a:srgbClr val="0000CC"/>
                </a:solidFill>
                <a:latin typeface="Arial" charset="0"/>
                <a:ea typeface="宋体" charset="0"/>
              </a:rPr>
              <a:t>Creat</a:t>
            </a:r>
            <a:r>
              <a:rPr lang="zh-CN" altLang="en-US" sz="1400" b="1" u="sng" dirty="0">
                <a:solidFill>
                  <a:srgbClr val="0000CC"/>
                </a:solidFill>
                <a:latin typeface="Arial" charset="0"/>
                <a:ea typeface="宋体" charset="0"/>
              </a:rPr>
              <a:t>（  ）按下述步骤创建一个新进程：</a:t>
            </a:r>
          </a:p>
          <a:p>
            <a:pPr algn="just" eaLnBrk="1" hangingPunct="1">
              <a:defRPr/>
            </a:pPr>
            <a:r>
              <a:rPr lang="zh-CN" altLang="en-US" b="1" dirty="0">
                <a:latin typeface="Arial" charset="0"/>
                <a:ea typeface="宋体" charset="0"/>
              </a:rPr>
              <a:t>（</a:t>
            </a:r>
            <a:r>
              <a:rPr lang="en-US" altLang="zh-CN" b="1" dirty="0">
                <a:latin typeface="Arial" charset="0"/>
                <a:ea typeface="宋体" charset="0"/>
              </a:rPr>
              <a:t>1</a:t>
            </a:r>
            <a:r>
              <a:rPr lang="zh-CN" altLang="en-US" b="1" dirty="0">
                <a:latin typeface="Arial" charset="0"/>
                <a:ea typeface="宋体" charset="0"/>
              </a:rPr>
              <a:t>）申请空白</a:t>
            </a:r>
            <a:r>
              <a:rPr lang="en-US" altLang="zh-CN" b="1" dirty="0">
                <a:latin typeface="Arial" charset="0"/>
                <a:ea typeface="宋体" charset="0"/>
              </a:rPr>
              <a:t>PCB</a:t>
            </a:r>
            <a:r>
              <a:rPr lang="zh-CN" altLang="en-US" b="1" dirty="0">
                <a:latin typeface="Arial" charset="0"/>
                <a:ea typeface="宋体" charset="0"/>
              </a:rPr>
              <a:t>。   </a:t>
            </a:r>
          </a:p>
          <a:p>
            <a:pPr algn="just" eaLnBrk="1" hangingPunct="1">
              <a:defRPr/>
            </a:pPr>
            <a:r>
              <a:rPr lang="zh-CN" altLang="en-US" b="1" dirty="0">
                <a:latin typeface="Arial" charset="0"/>
                <a:ea typeface="宋体" charset="0"/>
              </a:rPr>
              <a:t>（</a:t>
            </a:r>
            <a:r>
              <a:rPr lang="en-US" altLang="zh-CN" b="1" dirty="0">
                <a:latin typeface="Arial" charset="0"/>
                <a:ea typeface="宋体" charset="0"/>
              </a:rPr>
              <a:t>2</a:t>
            </a:r>
            <a:r>
              <a:rPr lang="zh-CN" altLang="en-US" b="1" dirty="0">
                <a:latin typeface="Arial" charset="0"/>
                <a:ea typeface="宋体" charset="0"/>
              </a:rPr>
              <a:t>）为新进程分配资源。为新进程的程序和数据以及用户栈分配必要的内存空间。</a:t>
            </a:r>
          </a:p>
          <a:p>
            <a:pPr algn="just" eaLnBrk="1" hangingPunct="1">
              <a:defRPr/>
            </a:pPr>
            <a:r>
              <a:rPr lang="zh-CN" altLang="en-US" b="1" dirty="0">
                <a:latin typeface="Arial" charset="0"/>
                <a:ea typeface="宋体" charset="0"/>
              </a:rPr>
              <a:t>（</a:t>
            </a:r>
            <a:r>
              <a:rPr lang="en-US" altLang="zh-CN" b="1" dirty="0">
                <a:latin typeface="Arial" charset="0"/>
                <a:ea typeface="宋体" charset="0"/>
              </a:rPr>
              <a:t>3</a:t>
            </a:r>
            <a:r>
              <a:rPr lang="zh-CN" altLang="en-US" b="1" dirty="0">
                <a:latin typeface="Arial" charset="0"/>
                <a:ea typeface="宋体" charset="0"/>
              </a:rPr>
              <a:t>）初始化进程控制块。包括： </a:t>
            </a:r>
          </a:p>
          <a:p>
            <a:pPr algn="just" eaLnBrk="1" hangingPunct="1">
              <a:defRPr/>
            </a:pPr>
            <a:r>
              <a:rPr lang="zh-CN" altLang="en-US" b="1" dirty="0">
                <a:latin typeface="Arial" charset="0"/>
                <a:ea typeface="宋体" charset="0"/>
              </a:rPr>
              <a:t>      ①初始化标识信息。</a:t>
            </a:r>
          </a:p>
          <a:p>
            <a:pPr algn="just" eaLnBrk="1" hangingPunct="1">
              <a:defRPr/>
            </a:pPr>
            <a:r>
              <a:rPr lang="zh-CN" altLang="en-US" b="1" dirty="0">
                <a:latin typeface="Arial" charset="0"/>
                <a:ea typeface="宋体" charset="0"/>
              </a:rPr>
              <a:t>      ②初始化处理机状态信息。使程序计数器指向程序的入口地址，使栈指针指向栈顶。</a:t>
            </a:r>
          </a:p>
          <a:p>
            <a:pPr algn="just" eaLnBrk="1" hangingPunct="1">
              <a:defRPr/>
            </a:pPr>
            <a:r>
              <a:rPr lang="zh-CN" altLang="en-US" b="1" dirty="0">
                <a:latin typeface="Arial" charset="0"/>
                <a:ea typeface="宋体" charset="0"/>
              </a:rPr>
              <a:t>      ③初始化处理机控制信息：进程的状态、优先级。</a:t>
            </a:r>
          </a:p>
          <a:p>
            <a:pPr eaLnBrk="1" hangingPunct="1">
              <a:defRPr/>
            </a:pPr>
            <a:r>
              <a:rPr lang="zh-CN" altLang="en-US" b="1" dirty="0">
                <a:latin typeface="Arial" charset="0"/>
                <a:ea typeface="宋体" charset="0"/>
              </a:rPr>
              <a:t> （</a:t>
            </a:r>
            <a:r>
              <a:rPr lang="en-US" altLang="zh-CN" b="1" dirty="0">
                <a:latin typeface="Arial" charset="0"/>
                <a:ea typeface="宋体" charset="0"/>
              </a:rPr>
              <a:t>4</a:t>
            </a:r>
            <a:r>
              <a:rPr lang="zh-CN" altLang="en-US" b="1" dirty="0">
                <a:latin typeface="Arial" charset="0"/>
                <a:ea typeface="宋体" charset="0"/>
              </a:rPr>
              <a:t>）将新进程插入就绪队列。</a:t>
            </a:r>
          </a:p>
          <a:p>
            <a:pPr eaLnBrk="1" hangingPunct="1">
              <a:defRPr/>
            </a:pPr>
            <a:endParaRPr lang="en-US" altLang="zh-CN" dirty="0">
              <a:latin typeface="Arial" charset="0"/>
              <a:ea typeface="宋体" charset="0"/>
            </a:endParaRPr>
          </a:p>
        </p:txBody>
      </p:sp>
    </p:spTree>
    <p:extLst>
      <p:ext uri="{BB962C8B-B14F-4D97-AF65-F5344CB8AC3E}">
        <p14:creationId xmlns:p14="http://schemas.microsoft.com/office/powerpoint/2010/main" val="12873115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dirty="0">
              <a:latin typeface="Arial" charset="0"/>
              <a:ea typeface="宋体" charset="0"/>
            </a:endParaRPr>
          </a:p>
        </p:txBody>
      </p:sp>
    </p:spTree>
    <p:extLst>
      <p:ext uri="{BB962C8B-B14F-4D97-AF65-F5344CB8AC3E}">
        <p14:creationId xmlns:p14="http://schemas.microsoft.com/office/powerpoint/2010/main" val="38167574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r>
              <a:rPr lang="en-US" altLang="zh-CN" sz="1200" b="1" dirty="0">
                <a:solidFill>
                  <a:srgbClr val="0000CC"/>
                </a:solidFill>
                <a:latin typeface="Arial" charset="0"/>
                <a:ea typeface="宋体" charset="0"/>
              </a:rPr>
              <a:t>3</a:t>
            </a:r>
            <a:r>
              <a:rPr lang="zh-CN" altLang="en-US" sz="1200" b="1" dirty="0">
                <a:solidFill>
                  <a:srgbClr val="0000CC"/>
                </a:solidFill>
                <a:latin typeface="Arial" charset="0"/>
                <a:ea typeface="宋体" charset="0"/>
              </a:rPr>
              <a:t>）外界干预：</a:t>
            </a:r>
            <a:r>
              <a:rPr lang="zh-CN" altLang="en-US" sz="1200" b="1" dirty="0">
                <a:latin typeface="Arial" charset="0"/>
                <a:ea typeface="宋体" charset="0"/>
              </a:rPr>
              <a:t>外界干预并非指在本进程运行中出现了异常事件，而是指进程应外界的请求而终止运行。</a:t>
            </a:r>
          </a:p>
          <a:p>
            <a:pPr algn="just" eaLnBrk="1" hangingPunct="1">
              <a:lnSpc>
                <a:spcPct val="115000"/>
              </a:lnSpc>
              <a:defRPr/>
            </a:pPr>
            <a:r>
              <a:rPr lang="zh-CN" altLang="en-US" sz="1200" b="1" dirty="0">
                <a:latin typeface="Arial" charset="0"/>
                <a:ea typeface="宋体" charset="0"/>
              </a:rPr>
              <a:t>      ① 操作员或操作系统干预。由于某种原因，例如，发生了死锁，由操作员或操作系统终止该进程。</a:t>
            </a:r>
          </a:p>
          <a:p>
            <a:pPr algn="just" eaLnBrk="1" hangingPunct="1">
              <a:lnSpc>
                <a:spcPct val="115000"/>
              </a:lnSpc>
              <a:defRPr/>
            </a:pPr>
            <a:r>
              <a:rPr lang="zh-CN" altLang="en-US" sz="1200" b="1" dirty="0">
                <a:latin typeface="Arial" charset="0"/>
                <a:ea typeface="宋体" charset="0"/>
              </a:rPr>
              <a:t>      ②  父进程请求终止该进程。</a:t>
            </a:r>
          </a:p>
          <a:p>
            <a:pPr algn="just" eaLnBrk="1" hangingPunct="1">
              <a:lnSpc>
                <a:spcPct val="115000"/>
              </a:lnSpc>
              <a:defRPr/>
            </a:pPr>
            <a:r>
              <a:rPr lang="zh-CN" altLang="en-US" sz="1200" b="1" dirty="0">
                <a:latin typeface="Arial" charset="0"/>
                <a:ea typeface="宋体" charset="0"/>
              </a:rPr>
              <a:t>      ③ 当父进程终止时，</a:t>
            </a:r>
            <a:r>
              <a:rPr lang="en-US" altLang="zh-CN" sz="1200" b="1" dirty="0">
                <a:latin typeface="Arial" charset="0"/>
                <a:ea typeface="宋体" charset="0"/>
              </a:rPr>
              <a:t>OS</a:t>
            </a:r>
            <a:r>
              <a:rPr lang="zh-CN" altLang="en-US" sz="1200" b="1" dirty="0">
                <a:latin typeface="Arial" charset="0"/>
                <a:ea typeface="宋体" charset="0"/>
              </a:rPr>
              <a:t>也将他的所有子孙进程终止。</a:t>
            </a:r>
          </a:p>
        </p:txBody>
      </p:sp>
    </p:spTree>
    <p:extLst>
      <p:ext uri="{BB962C8B-B14F-4D97-AF65-F5344CB8AC3E}">
        <p14:creationId xmlns:p14="http://schemas.microsoft.com/office/powerpoint/2010/main" val="1079314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586339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8FFAA38B-B03E-4661-88AA-921F88F83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E25CB82D-A92C-4C69-8B54-03CC3454FD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1</a:t>
            </a:r>
            <a:r>
              <a:rPr lang="zh-CN" altLang="en-US" dirty="0"/>
              <a:t>）</a:t>
            </a:r>
            <a:r>
              <a:rPr lang="en-US" altLang="zh-CN" b="1" dirty="0"/>
              <a:t>exit</a:t>
            </a:r>
            <a:r>
              <a:rPr lang="zh-CN" altLang="en-US" b="1" dirty="0"/>
              <a:t>用于在程序运行的过程中随时结束程序，其参数是返回给</a:t>
            </a:r>
            <a:r>
              <a:rPr lang="en-US" altLang="zh-CN" b="1" dirty="0"/>
              <a:t>OS</a:t>
            </a:r>
            <a:r>
              <a:rPr lang="zh-CN" altLang="en-US" b="1" dirty="0"/>
              <a:t>的</a:t>
            </a:r>
            <a:r>
              <a:rPr lang="zh-CN" altLang="en-US" dirty="0"/>
              <a:t>。也可以这么讲：</a:t>
            </a:r>
            <a:r>
              <a:rPr lang="en-US" altLang="zh-CN" b="1" dirty="0"/>
              <a:t>exit</a:t>
            </a:r>
            <a:r>
              <a:rPr lang="zh-CN" altLang="en-US" b="1" dirty="0"/>
              <a:t>函数是退出应用程序</a:t>
            </a:r>
            <a:r>
              <a:rPr lang="en-US" altLang="zh-CN" b="1" dirty="0"/>
              <a:t>,</a:t>
            </a:r>
            <a:r>
              <a:rPr lang="zh-CN" altLang="en-US" b="1" dirty="0"/>
              <a:t>并将应用程序的一个状态返回给</a:t>
            </a:r>
            <a:r>
              <a:rPr lang="en-US" altLang="zh-CN" b="1" dirty="0"/>
              <a:t>OS</a:t>
            </a:r>
            <a:r>
              <a:rPr lang="zh-CN" altLang="en-US" b="1" dirty="0"/>
              <a:t>，这个状态标识了应用程序的一些运行信息。</a:t>
            </a:r>
            <a:r>
              <a:rPr lang="en-US" altLang="zh-CN" b="1" dirty="0"/>
              <a:t>exit</a:t>
            </a:r>
            <a:r>
              <a:rPr lang="zh-CN" altLang="en-US" b="1" dirty="0"/>
              <a:t>是系统调用级别的，它表示了一个进程的结束</a:t>
            </a:r>
            <a:endParaRPr lang="en-US" altLang="zh-CN" b="1" dirty="0"/>
          </a:p>
          <a:p>
            <a:pPr eaLnBrk="1" hangingPunct="1">
              <a:spcBef>
                <a:spcPct val="0"/>
              </a:spcBef>
            </a:pPr>
            <a:r>
              <a:rPr lang="en-US" altLang="zh-CN" dirty="0"/>
              <a:t>2</a:t>
            </a:r>
            <a:r>
              <a:rPr lang="zh-CN" altLang="en-US" dirty="0"/>
              <a:t>）</a:t>
            </a:r>
            <a:r>
              <a:rPr lang="en-US" altLang="zh-CN" b="1" dirty="0"/>
              <a:t>return</a:t>
            </a:r>
            <a:r>
              <a:rPr lang="zh-CN" altLang="en-US" b="1" dirty="0"/>
              <a:t>是语言级别的，它表示了调用堆栈的返回；</a:t>
            </a:r>
            <a:r>
              <a:rPr lang="en-US" altLang="zh-CN" dirty="0"/>
              <a:t>return</a:t>
            </a:r>
            <a:r>
              <a:rPr lang="zh-CN" altLang="en-US" dirty="0"/>
              <a:t>是返回函数值并退出函数，通常</a:t>
            </a:r>
            <a:r>
              <a:rPr lang="en-US" altLang="zh-CN" b="1" dirty="0"/>
              <a:t>0</a:t>
            </a:r>
            <a:r>
              <a:rPr lang="zh-CN" altLang="en-US" dirty="0"/>
              <a:t>为正常退出，</a:t>
            </a:r>
            <a:r>
              <a:rPr lang="zh-CN" altLang="en-US" b="1" dirty="0"/>
              <a:t>非</a:t>
            </a:r>
            <a:r>
              <a:rPr lang="en-US" altLang="zh-CN" b="1" dirty="0"/>
              <a:t>0</a:t>
            </a:r>
            <a:r>
              <a:rPr lang="zh-CN" altLang="en-US" dirty="0"/>
              <a:t>为非正常退出，请注意，如果是在主函数</a:t>
            </a:r>
            <a:r>
              <a:rPr lang="en-US" altLang="zh-CN" dirty="0"/>
              <a:t>main,</a:t>
            </a:r>
            <a:r>
              <a:rPr lang="zh-CN" altLang="en-US" dirty="0"/>
              <a:t>自然也就结束当前进程了（也就是说，在</a:t>
            </a:r>
            <a:r>
              <a:rPr lang="en-US" altLang="zh-CN" dirty="0"/>
              <a:t>main()</a:t>
            </a:r>
            <a:r>
              <a:rPr lang="zh-CN" altLang="en-US" dirty="0"/>
              <a:t>里面，你可以用</a:t>
            </a:r>
            <a:r>
              <a:rPr lang="en-US" altLang="zh-CN" dirty="0"/>
              <a:t>return n</a:t>
            </a:r>
            <a:r>
              <a:rPr lang="zh-CN" altLang="en-US" dirty="0"/>
              <a:t>，也能够直接用</a:t>
            </a:r>
            <a:r>
              <a:rPr lang="en-US" altLang="zh-CN" dirty="0"/>
              <a:t>exit(n)</a:t>
            </a:r>
            <a:r>
              <a:rPr lang="zh-CN" altLang="en-US" dirty="0"/>
              <a:t>来做），</a:t>
            </a:r>
            <a:r>
              <a:rPr lang="zh-CN" altLang="en-US" b="1" dirty="0"/>
              <a:t>如果不是在</a:t>
            </a:r>
            <a:r>
              <a:rPr lang="en-US" altLang="zh-CN" b="1" dirty="0"/>
              <a:t>main</a:t>
            </a:r>
            <a:r>
              <a:rPr lang="zh-CN" altLang="en-US" b="1" dirty="0"/>
              <a:t>函数中，那就是退回上一层调用。</a:t>
            </a:r>
            <a:r>
              <a:rPr lang="zh-CN" altLang="en-US" dirty="0"/>
              <a:t>在多个进程时，如果有时要检测上个进程是否正常退出，就要用到上个进程的返回值。</a:t>
            </a:r>
            <a:endParaRPr lang="en-US" altLang="zh-CN" dirty="0"/>
          </a:p>
          <a:p>
            <a:pPr eaLnBrk="1" hangingPunct="1">
              <a:spcBef>
                <a:spcPct val="0"/>
              </a:spcBef>
            </a:pPr>
            <a:r>
              <a:rPr lang="en-US" altLang="zh-CN" dirty="0"/>
              <a:t>exit</a:t>
            </a:r>
            <a:r>
              <a:rPr lang="zh-CN" altLang="en-US" dirty="0"/>
              <a:t>和</a:t>
            </a:r>
            <a:r>
              <a:rPr lang="en-US" altLang="zh-CN" dirty="0"/>
              <a:t>_exit</a:t>
            </a:r>
            <a:r>
              <a:rPr lang="zh-CN" altLang="en-US" dirty="0"/>
              <a:t>函数用于正常终止一个程序： </a:t>
            </a:r>
            <a:r>
              <a:rPr lang="en-US" altLang="zh-CN" dirty="0"/>
              <a:t>_exit</a:t>
            </a:r>
            <a:r>
              <a:rPr lang="zh-CN" altLang="en-US" dirty="0"/>
              <a:t>立即进入内核，</a:t>
            </a:r>
            <a:r>
              <a:rPr lang="en-US" altLang="zh-CN" dirty="0"/>
              <a:t>exit</a:t>
            </a:r>
            <a:r>
              <a:rPr lang="zh-CN" altLang="en-US" dirty="0"/>
              <a:t>则先执行一些清除处理</a:t>
            </a:r>
            <a:r>
              <a:rPr lang="en-US" altLang="zh-CN" dirty="0"/>
              <a:t>(</a:t>
            </a:r>
            <a:r>
              <a:rPr lang="zh-CN" altLang="en-US" dirty="0"/>
              <a:t>包括调用执行各终止处理程序，关闭所有标准</a:t>
            </a:r>
            <a:r>
              <a:rPr lang="en-US" altLang="zh-CN" dirty="0"/>
              <a:t>I / O</a:t>
            </a:r>
            <a:r>
              <a:rPr lang="zh-CN" altLang="en-US" dirty="0"/>
              <a:t>流等</a:t>
            </a:r>
            <a:r>
              <a:rPr lang="en-US" altLang="zh-CN" dirty="0"/>
              <a:t>)</a:t>
            </a:r>
            <a:r>
              <a:rPr lang="zh-CN" altLang="en-US" dirty="0"/>
              <a:t>，然后进入内核。</a:t>
            </a:r>
            <a:endParaRPr lang="en-US" altLang="zh-CN" b="1" dirty="0"/>
          </a:p>
          <a:p>
            <a:pPr eaLnBrk="1" hangingPunct="1">
              <a:spcBef>
                <a:spcPct val="0"/>
              </a:spcBef>
            </a:pPr>
            <a:endParaRPr lang="zh-CN" altLang="en-US" dirty="0"/>
          </a:p>
        </p:txBody>
      </p:sp>
      <p:sp>
        <p:nvSpPr>
          <p:cNvPr id="59396" name="灯片编号占位符 3">
            <a:extLst>
              <a:ext uri="{FF2B5EF4-FFF2-40B4-BE49-F238E27FC236}">
                <a16:creationId xmlns:a16="http://schemas.microsoft.com/office/drawing/2014/main" id="{B326FCB4-676E-4EB7-AE63-1AC006335D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A8C95F9-D3D6-4A78-889F-04DAB11803C6}" type="slidenum">
              <a:rPr lang="zh-CN" altLang="en-US">
                <a:latin typeface="Times New Roman" panose="02020603050405020304" pitchFamily="18" charset="0"/>
              </a:rPr>
              <a:pPr>
                <a:spcBef>
                  <a:spcPct val="0"/>
                </a:spcBef>
              </a:pPr>
              <a:t>77</a:t>
            </a:fld>
            <a:endParaRPr lang="zh-CN"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6795201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32452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7</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1143000" y="685800"/>
            <a:ext cx="4572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charset="0"/>
                <a:ea typeface="宋体" charset="0"/>
              </a:rPr>
              <a:t>在配置</a:t>
            </a:r>
            <a:r>
              <a:rPr lang="en-US" altLang="zh-CN" dirty="0">
                <a:latin typeface="Arial" charset="0"/>
                <a:ea typeface="宋体" charset="0"/>
              </a:rPr>
              <a:t>OS</a:t>
            </a:r>
            <a:r>
              <a:rPr lang="zh-CN" altLang="en-US" dirty="0">
                <a:latin typeface="Arial" charset="0"/>
                <a:ea typeface="宋体" charset="0"/>
              </a:rPr>
              <a:t>的计算机系统中，程序的执行方式是顺序执行，即必须在上一个程序执行完毕后，才允许下一个程序的执行；而在多道程序的环境下，则允许多个程序并发执行。</a:t>
            </a:r>
            <a:endParaRPr lang="en-US" altLang="zh-CN" dirty="0">
              <a:latin typeface="Arial"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charset="0"/>
                <a:ea typeface="宋体" charset="0"/>
              </a:rPr>
              <a:t>程序的这两种执行方式有着显著的不同之处，也正是程序并发执行时的这种特征才导致了在操作系统中引入进程的概念。因此，我们必须先要对程序的顺序执行和并发执行做一点简单的阐述。</a:t>
            </a:r>
            <a:endParaRPr lang="en-US" altLang="zh-CN" dirty="0">
              <a:latin typeface="Arial"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charset="0"/>
                <a:ea typeface="宋体" charset="0"/>
              </a:rPr>
              <a:t>首先，我们来看一下程序的顺序执行及其特征。如图所示，图中描述了程序</a:t>
            </a:r>
            <a:r>
              <a:rPr lang="en-US" altLang="zh-CN" dirty="0">
                <a:latin typeface="Arial" charset="0"/>
                <a:ea typeface="宋体" charset="0"/>
              </a:rPr>
              <a:t>1</a:t>
            </a:r>
            <a:r>
              <a:rPr lang="zh-CN" altLang="en-US" dirty="0">
                <a:latin typeface="Arial" charset="0"/>
                <a:ea typeface="宋体" charset="0"/>
              </a:rPr>
              <a:t>和程序</a:t>
            </a:r>
            <a:r>
              <a:rPr lang="en-US" altLang="zh-CN" dirty="0">
                <a:latin typeface="Arial" charset="0"/>
                <a:ea typeface="宋体" charset="0"/>
              </a:rPr>
              <a:t>2</a:t>
            </a:r>
            <a:r>
              <a:rPr lang="zh-CN" altLang="en-US" dirty="0">
                <a:latin typeface="Arial" charset="0"/>
                <a:ea typeface="宋体" charset="0"/>
              </a:rPr>
              <a:t>的顺序执行关系。其中，每个程序又由输入（</a:t>
            </a:r>
            <a:r>
              <a:rPr lang="en-US" altLang="zh-CN" dirty="0">
                <a:latin typeface="Arial" charset="0"/>
                <a:ea typeface="宋体" charset="0"/>
              </a:rPr>
              <a:t>Input</a:t>
            </a:r>
            <a:r>
              <a:rPr lang="zh-CN" altLang="en-US" dirty="0">
                <a:latin typeface="Arial" charset="0"/>
                <a:ea typeface="宋体" charset="0"/>
              </a:rPr>
              <a:t>）、计算（</a:t>
            </a:r>
            <a:r>
              <a:rPr lang="en-US" altLang="zh-CN" dirty="0">
                <a:latin typeface="Arial" charset="0"/>
                <a:ea typeface="宋体" charset="0"/>
              </a:rPr>
              <a:t>Calculate</a:t>
            </a:r>
            <a:r>
              <a:rPr lang="zh-CN" altLang="en-US" dirty="0">
                <a:latin typeface="Arial" charset="0"/>
                <a:ea typeface="宋体" charset="0"/>
              </a:rPr>
              <a:t>）、输出（</a:t>
            </a:r>
            <a:r>
              <a:rPr lang="en-US" altLang="zh-CN" dirty="0">
                <a:latin typeface="Arial" charset="0"/>
                <a:ea typeface="宋体" charset="0"/>
              </a:rPr>
              <a:t>Print</a:t>
            </a:r>
            <a:r>
              <a:rPr lang="zh-CN" altLang="en-US" dirty="0">
                <a:latin typeface="Arial" charset="0"/>
                <a:ea typeface="宋体" charset="0"/>
              </a:rPr>
              <a:t>）三个阶段构成，它们也是顺序执行的关系。</a:t>
            </a:r>
          </a:p>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764128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6389788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6158899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1339580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90</a:t>
            </a:fld>
            <a:endParaRPr lang="en-US" altLang="zh-CN"/>
          </a:p>
        </p:txBody>
      </p:sp>
    </p:spTree>
    <p:extLst>
      <p:ext uri="{BB962C8B-B14F-4D97-AF65-F5344CB8AC3E}">
        <p14:creationId xmlns:p14="http://schemas.microsoft.com/office/powerpoint/2010/main" val="21732464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sz="1200" b="1" dirty="0">
                <a:effectLst>
                  <a:outerShdw blurRad="38100" dist="38100" dir="2700000" algn="tl">
                    <a:srgbClr val="C0C0C0"/>
                  </a:outerShdw>
                </a:effectLst>
                <a:latin typeface="楷体_GB2312" charset="0"/>
                <a:ea typeface="楷体_GB2312" charset="0"/>
              </a:rPr>
              <a:t>同步：并发进程在执行次序上的协调，以达到有效的资源共享和相互合作，使程序执行有可再现性。</a:t>
            </a:r>
          </a:p>
        </p:txBody>
      </p:sp>
    </p:spTree>
    <p:extLst>
      <p:ext uri="{BB962C8B-B14F-4D97-AF65-F5344CB8AC3E}">
        <p14:creationId xmlns:p14="http://schemas.microsoft.com/office/powerpoint/2010/main" val="169305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8561871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4201364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6379966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9286794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57625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8</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1143000" y="685800"/>
            <a:ext cx="4572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42242517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4381589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110000"/>
              </a:lnSpc>
              <a:defRPr/>
            </a:pPr>
            <a:r>
              <a:rPr lang="zh-CN" altLang="en-US" dirty="0">
                <a:effectLst>
                  <a:outerShdw blurRad="38100" dist="38100" dir="2700000" algn="tl">
                    <a:srgbClr val="000000"/>
                  </a:outerShdw>
                </a:effectLst>
                <a:ea typeface="仿宋_GB2312" pitchFamily="49" charset="-122"/>
              </a:rPr>
              <a:t>首先，在“进入区”判断是否可以进入临界区，</a:t>
            </a:r>
            <a:endParaRPr lang="en-US" altLang="zh-CN" dirty="0">
              <a:effectLst>
                <a:outerShdw blurRad="38100" dist="38100" dir="2700000" algn="tl">
                  <a:srgbClr val="000000"/>
                </a:outerShdw>
              </a:effectLst>
              <a:ea typeface="仿宋_GB2312" pitchFamily="49" charset="-122"/>
            </a:endParaRPr>
          </a:p>
          <a:p>
            <a:pPr lvl="1" algn="just" eaLnBrk="1" hangingPunct="1">
              <a:lnSpc>
                <a:spcPct val="110000"/>
              </a:lnSpc>
              <a:defRPr/>
            </a:pPr>
            <a:r>
              <a:rPr lang="zh-CN" altLang="en-US" dirty="0">
                <a:effectLst>
                  <a:outerShdw blurRad="38100" dist="38100" dir="2700000" algn="tl">
                    <a:srgbClr val="000000"/>
                  </a:outerShdw>
                </a:effectLst>
                <a:ea typeface="仿宋_GB2312" pitchFamily="49" charset="-122"/>
              </a:rPr>
              <a:t>如果可以进入，则必须设置临界区使用标志，阻止其它后来的进程进入临界区。</a:t>
            </a:r>
          </a:p>
          <a:p>
            <a:pPr lvl="1" algn="just" eaLnBrk="1" hangingPunct="1">
              <a:lnSpc>
                <a:spcPct val="110000"/>
              </a:lnSpc>
              <a:defRPr/>
            </a:pPr>
            <a:r>
              <a:rPr lang="zh-CN" altLang="en-US" dirty="0">
                <a:effectLst>
                  <a:outerShdw blurRad="38100" dist="38100" dir="2700000" algn="tl">
                    <a:srgbClr val="000000"/>
                  </a:outerShdw>
                </a:effectLst>
                <a:ea typeface="仿宋_GB2312" pitchFamily="49" charset="-122"/>
              </a:rPr>
              <a:t>后来的进程通过查看临界区使用标志，知道自己不能进入临界区，就进入阻塞队列，将自己阻塞。</a:t>
            </a:r>
          </a:p>
          <a:p>
            <a:pPr algn="just" eaLnBrk="1" hangingPunct="1">
              <a:lnSpc>
                <a:spcPct val="110000"/>
              </a:lnSpc>
              <a:defRPr/>
            </a:pPr>
            <a:r>
              <a:rPr lang="zh-CN" altLang="en-US" dirty="0">
                <a:effectLst>
                  <a:outerShdw blurRad="38100" dist="38100" dir="2700000" algn="tl">
                    <a:srgbClr val="000000"/>
                  </a:outerShdw>
                </a:effectLst>
                <a:ea typeface="仿宋_GB2312" pitchFamily="49" charset="-122"/>
              </a:rPr>
              <a:t>当临界区内的进程使用完毕，退出临界区时，即在“退出区”修改临界区使用标志，并</a:t>
            </a:r>
            <a:r>
              <a:rPr lang="zh-CN" altLang="en-US" dirty="0">
                <a:solidFill>
                  <a:srgbClr val="FF0000"/>
                </a:solidFill>
                <a:effectLst>
                  <a:outerShdw blurRad="38100" dist="38100" dir="2700000" algn="tl">
                    <a:srgbClr val="000000"/>
                  </a:outerShdw>
                </a:effectLst>
                <a:ea typeface="仿宋_GB2312" pitchFamily="49" charset="-122"/>
              </a:rPr>
              <a:t>负责唤醒阻塞队列中的一个进程，让其进入临界区</a:t>
            </a:r>
            <a:r>
              <a:rPr lang="zh-CN" altLang="en-US" dirty="0">
                <a:effectLst>
                  <a:outerShdw blurRad="38100" dist="38100" dir="2700000" algn="tl">
                    <a:srgbClr val="000000"/>
                  </a:outerShdw>
                </a:effectLst>
                <a:ea typeface="仿宋_GB2312" pitchFamily="49" charset="-122"/>
              </a:rPr>
              <a:t>。</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104</a:t>
            </a:fld>
            <a:endParaRPr lang="zh-CN" altLang="en-US" dirty="0"/>
          </a:p>
        </p:txBody>
      </p:sp>
    </p:spTree>
    <p:extLst>
      <p:ext uri="{BB962C8B-B14F-4D97-AF65-F5344CB8AC3E}">
        <p14:creationId xmlns:p14="http://schemas.microsoft.com/office/powerpoint/2010/main" val="34917912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05000"/>
              </a:lnSpc>
              <a:defRPr/>
            </a:pPr>
            <a:r>
              <a:rPr lang="en-US" altLang="zh-CN" b="1" dirty="0">
                <a:solidFill>
                  <a:srgbClr val="0000CC"/>
                </a:solidFill>
              </a:rPr>
              <a:t>(1)</a:t>
            </a:r>
            <a:r>
              <a:rPr lang="zh-CN" altLang="en-US" b="1" dirty="0">
                <a:solidFill>
                  <a:srgbClr val="0000CC"/>
                </a:solidFill>
              </a:rPr>
              <a:t>空闲让进</a:t>
            </a:r>
            <a:r>
              <a:rPr lang="zh-CN" altLang="en-US" b="1" dirty="0"/>
              <a:t>。当无进程处于临界区时，应允许一个请求进入临界区的进程立即进入自己的临界区，以有效地利用临界资源。</a:t>
            </a:r>
          </a:p>
          <a:p>
            <a:pPr algn="just" eaLnBrk="1" hangingPunct="1">
              <a:lnSpc>
                <a:spcPct val="105000"/>
              </a:lnSpc>
              <a:defRPr/>
            </a:pPr>
            <a:r>
              <a:rPr lang="en-US" altLang="zh-CN" b="1" dirty="0">
                <a:solidFill>
                  <a:srgbClr val="0000CC"/>
                </a:solidFill>
              </a:rPr>
              <a:t>(2)</a:t>
            </a:r>
            <a:r>
              <a:rPr lang="zh-CN" altLang="en-US" b="1" dirty="0">
                <a:solidFill>
                  <a:srgbClr val="0000CC"/>
                </a:solidFill>
              </a:rPr>
              <a:t>忙则等待。</a:t>
            </a:r>
            <a:r>
              <a:rPr lang="zh-CN" altLang="en-US" b="1" dirty="0"/>
              <a:t>当已有进程进入临界区时，其他试图进入临界区的进程必须等待，以保证对临界资源的互斥访问。</a:t>
            </a:r>
          </a:p>
          <a:p>
            <a:pPr algn="just" eaLnBrk="1" hangingPunct="1">
              <a:lnSpc>
                <a:spcPct val="105000"/>
              </a:lnSpc>
              <a:defRPr/>
            </a:pPr>
            <a:r>
              <a:rPr lang="en-US" altLang="zh-CN" b="1" dirty="0">
                <a:solidFill>
                  <a:srgbClr val="0000CC"/>
                </a:solidFill>
              </a:rPr>
              <a:t>(3)</a:t>
            </a:r>
            <a:r>
              <a:rPr lang="zh-CN" altLang="en-US" b="1" dirty="0">
                <a:solidFill>
                  <a:srgbClr val="0000CC"/>
                </a:solidFill>
              </a:rPr>
              <a:t>有限等待</a:t>
            </a:r>
            <a:r>
              <a:rPr lang="zh-CN" altLang="en-US" b="1" dirty="0"/>
              <a:t>。对要求访问临界资源的进程，应保证在有限时间内能进入自己的临界区，以免陷入</a:t>
            </a:r>
            <a:r>
              <a:rPr lang="zh-CN" altLang="en-US" b="1" dirty="0">
                <a:latin typeface="Courier New" panose="02070309020205020404" pitchFamily="49" charset="0"/>
              </a:rPr>
              <a:t>“</a:t>
            </a:r>
            <a:r>
              <a:rPr lang="zh-CN" altLang="en-US" b="1" dirty="0">
                <a:solidFill>
                  <a:srgbClr val="FF0000"/>
                </a:solidFill>
              </a:rPr>
              <a:t>死等</a:t>
            </a:r>
            <a:r>
              <a:rPr lang="zh-CN" altLang="en-US" b="1" dirty="0">
                <a:latin typeface="Courier New" panose="02070309020205020404" pitchFamily="49" charset="0"/>
              </a:rPr>
              <a:t>”</a:t>
            </a:r>
            <a:r>
              <a:rPr lang="zh-CN" altLang="en-US" b="1" dirty="0"/>
              <a:t>状态。</a:t>
            </a:r>
          </a:p>
          <a:p>
            <a:pPr eaLnBrk="1" hangingPunct="1">
              <a:lnSpc>
                <a:spcPct val="105000"/>
              </a:lnSpc>
              <a:defRPr/>
            </a:pPr>
            <a:r>
              <a:rPr lang="zh-CN" altLang="en-US" b="1" dirty="0"/>
              <a:t> </a:t>
            </a:r>
            <a:r>
              <a:rPr lang="en-US" altLang="zh-CN" b="1" dirty="0">
                <a:solidFill>
                  <a:srgbClr val="0000CC"/>
                </a:solidFill>
              </a:rPr>
              <a:t>(4)</a:t>
            </a:r>
            <a:r>
              <a:rPr lang="zh-CN" altLang="en-US" b="1" dirty="0">
                <a:solidFill>
                  <a:srgbClr val="0000CC"/>
                </a:solidFill>
              </a:rPr>
              <a:t>让权等待</a:t>
            </a:r>
            <a:r>
              <a:rPr lang="zh-CN" altLang="en-US" b="1" dirty="0"/>
              <a:t>。当进程不能进入自己的临界区时，应立即释放处理机。以免进程陷入</a:t>
            </a:r>
            <a:r>
              <a:rPr lang="zh-CN" altLang="en-US" b="1" dirty="0">
                <a:latin typeface="Courier New" panose="02070309020205020404" pitchFamily="49" charset="0"/>
              </a:rPr>
              <a:t>“</a:t>
            </a:r>
            <a:r>
              <a:rPr lang="zh-CN" altLang="en-US" b="1" dirty="0"/>
              <a:t>忙</a:t>
            </a:r>
            <a:r>
              <a:rPr lang="zh-CN" altLang="en-US" dirty="0"/>
              <a:t>等</a:t>
            </a:r>
            <a:r>
              <a:rPr lang="zh-CN" altLang="en-US" dirty="0">
                <a:latin typeface="Courier New" panose="02070309020205020404" pitchFamily="49" charset="0"/>
              </a:rPr>
              <a:t>”</a:t>
            </a:r>
            <a:r>
              <a:rPr lang="zh-CN" altLang="en-US" dirty="0"/>
              <a:t> </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1720746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42427877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609600" indent="-609600" eaLnBrk="1" hangingPunct="1">
              <a:defRPr/>
            </a:pPr>
            <a:r>
              <a:rPr lang="zh-CN" altLang="en-US" dirty="0"/>
              <a:t>可应用于单处理机或多处理机中多进程共享存储器，实现互斥使用。</a:t>
            </a:r>
          </a:p>
          <a:p>
            <a:pPr marL="609600" indent="-609600" eaLnBrk="1" hangingPunct="1">
              <a:defRPr/>
            </a:pPr>
            <a:r>
              <a:rPr lang="zh-CN" altLang="en-US" dirty="0"/>
              <a:t>非常简单、易于证明</a:t>
            </a:r>
          </a:p>
          <a:p>
            <a:pPr marL="609600" indent="-609600" eaLnBrk="1" hangingPunct="1">
              <a:defRPr/>
            </a:pPr>
            <a:r>
              <a:rPr lang="zh-CN" altLang="en-US" dirty="0"/>
              <a:t>可支持多个临界区，每个临界区可用自己的变量定义）</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8532217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a:t>*lock=false</a:t>
            </a:r>
            <a:r>
              <a:rPr lang="zh-CN" altLang="en-US" dirty="0"/>
              <a:t>表示资源空闲，*</a:t>
            </a:r>
            <a:r>
              <a:rPr lang="en-US" altLang="zh-CN" dirty="0"/>
              <a:t>lock=TURE</a:t>
            </a:r>
            <a:r>
              <a:rPr lang="zh-CN" altLang="en-US" dirty="0"/>
              <a:t>表示资源正在被使用。</a:t>
            </a:r>
            <a:endParaRPr lang="en-US" altLang="zh-CN" dirty="0"/>
          </a:p>
          <a:p>
            <a:pPr eaLnBrk="1" hangingPunct="1">
              <a:defRPr/>
            </a:pPr>
            <a:r>
              <a:rPr lang="zh-CN" altLang="en-US" dirty="0"/>
              <a:t>当资源被使用时，</a:t>
            </a:r>
            <a:r>
              <a:rPr lang="en-US" altLang="zh-CN" dirty="0"/>
              <a:t>TS</a:t>
            </a:r>
            <a:r>
              <a:rPr lang="zh-CN" altLang="en-US" dirty="0"/>
              <a:t>返回</a:t>
            </a:r>
            <a:r>
              <a:rPr lang="en-US" altLang="zh-CN" dirty="0" err="1"/>
              <a:t>ture</a:t>
            </a:r>
            <a:r>
              <a:rPr lang="zh-CN" altLang="en-US" dirty="0"/>
              <a:t>，则</a:t>
            </a:r>
            <a:r>
              <a:rPr lang="en-US" altLang="zh-CN" dirty="0"/>
              <a:t>while TS</a:t>
            </a:r>
            <a:r>
              <a:rPr lang="zh-CN" altLang="en-US" dirty="0"/>
              <a:t>（</a:t>
            </a:r>
            <a:r>
              <a:rPr lang="en-US" altLang="zh-CN" dirty="0"/>
              <a:t>&amp;lock</a:t>
            </a:r>
            <a:r>
              <a:rPr lang="zh-CN" altLang="en-US" dirty="0"/>
              <a:t>）；语句条件为真会一直循环等待。</a:t>
            </a:r>
            <a:endParaRPr lang="zh-CN" altLang="zh-CN" dirty="0"/>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9479829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2628408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6924577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441CB562-D292-4156-BE73-89FED1097E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739D969C-BB2F-496D-8AB3-9E13F3D01C26}"/>
              </a:ext>
            </a:extLst>
          </p:cNvPr>
          <p:cNvSpPr>
            <a:spLocks noGrp="1"/>
          </p:cNvSpPr>
          <p:nvPr>
            <p:ph type="body" idx="1"/>
          </p:nvPr>
        </p:nvSpPr>
        <p:spPr/>
        <p:txBody>
          <a:bodyPr/>
          <a:lstStyle/>
          <a:p>
            <a:pPr eaLnBrk="1" hangingPunct="1">
              <a:defRPr/>
            </a:pPr>
            <a:endParaRPr lang="zh-CN" altLang="en-US" dirty="0"/>
          </a:p>
        </p:txBody>
      </p:sp>
      <p:sp>
        <p:nvSpPr>
          <p:cNvPr id="107524" name="灯片编号占位符 3">
            <a:extLst>
              <a:ext uri="{FF2B5EF4-FFF2-40B4-BE49-F238E27FC236}">
                <a16:creationId xmlns:a16="http://schemas.microsoft.com/office/drawing/2014/main" id="{97D51795-7C72-497F-BF80-E5BC1CF57D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09E1A30-5B9F-4DF8-A0EF-64ABEE9566CE}" type="slidenum">
              <a:rPr lang="zh-CN" altLang="en-US">
                <a:latin typeface="Times New Roman" panose="02020603050405020304" pitchFamily="18" charset="0"/>
              </a:rPr>
              <a:pPr>
                <a:spcBef>
                  <a:spcPct val="0"/>
                </a:spcBef>
              </a:pPr>
              <a:t>126</a:t>
            </a:fld>
            <a:endParaRPr lang="zh-CN" altLang="en-US">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b="1" dirty="0">
                <a:effectLst>
                  <a:outerShdw blurRad="38100" dist="38100" dir="2700000" algn="tl">
                    <a:srgbClr val="000000"/>
                  </a:outerShdw>
                </a:effectLst>
                <a:latin typeface="仿宋_GB2312" pitchFamily="49" charset="-122"/>
                <a:ea typeface="仿宋_GB2312" pitchFamily="49" charset="-122"/>
              </a:rPr>
              <a:t>可以为临界区设置一个状态标志，标明临界区是否可用。当临界区空闲时，任何一个进程都能进入，但此时必须修改临界区标志为</a:t>
            </a:r>
            <a:r>
              <a:rPr lang="zh-CN" altLang="en-US" b="1" dirty="0">
                <a:effectLst>
                  <a:outerShdw blurRad="38100" dist="38100" dir="2700000" algn="tl">
                    <a:srgbClr val="000000"/>
                  </a:outerShdw>
                </a:effectLst>
                <a:ea typeface="仿宋_GB2312" pitchFamily="49" charset="-122"/>
              </a:rPr>
              <a:t>“</a:t>
            </a:r>
            <a:r>
              <a:rPr lang="zh-CN" altLang="en-US" b="1" dirty="0">
                <a:effectLst>
                  <a:outerShdw blurRad="38100" dist="38100" dir="2700000" algn="tl">
                    <a:srgbClr val="000000"/>
                  </a:outerShdw>
                </a:effectLst>
                <a:latin typeface="仿宋_GB2312" pitchFamily="49" charset="-122"/>
                <a:ea typeface="仿宋_GB2312" pitchFamily="49" charset="-122"/>
              </a:rPr>
              <a:t>被占用</a:t>
            </a:r>
            <a:r>
              <a:rPr lang="zh-CN" altLang="en-US" b="1" dirty="0">
                <a:effectLst>
                  <a:outerShdw blurRad="38100" dist="38100" dir="2700000" algn="tl">
                    <a:srgbClr val="000000"/>
                  </a:outerShdw>
                </a:effectLst>
                <a:ea typeface="仿宋_GB2312" pitchFamily="49" charset="-122"/>
              </a:rPr>
              <a:t>”</a:t>
            </a:r>
            <a:r>
              <a:rPr lang="zh-CN" altLang="en-US" b="1" dirty="0">
                <a:effectLst>
                  <a:outerShdw blurRad="38100" dist="38100" dir="2700000" algn="tl">
                    <a:srgbClr val="000000"/>
                  </a:outerShdw>
                </a:effectLst>
                <a:latin typeface="仿宋_GB2312" pitchFamily="49" charset="-122"/>
                <a:ea typeface="仿宋_GB2312" pitchFamily="49" charset="-122"/>
              </a:rPr>
              <a:t>，别的进程就不能进入临界区。当临界区使用完毕，必需修改该标志为</a:t>
            </a:r>
            <a:r>
              <a:rPr lang="zh-CN" altLang="en-US" b="1" dirty="0">
                <a:effectLst>
                  <a:outerShdw blurRad="38100" dist="38100" dir="2700000" algn="tl">
                    <a:srgbClr val="000000"/>
                  </a:outerShdw>
                </a:effectLst>
                <a:ea typeface="仿宋_GB2312" pitchFamily="49" charset="-122"/>
              </a:rPr>
              <a:t>“</a:t>
            </a:r>
            <a:r>
              <a:rPr lang="zh-CN" altLang="en-US" b="1" dirty="0">
                <a:effectLst>
                  <a:outerShdw blurRad="38100" dist="38100" dir="2700000" algn="tl">
                    <a:srgbClr val="000000"/>
                  </a:outerShdw>
                </a:effectLst>
                <a:latin typeface="仿宋_GB2312" pitchFamily="49" charset="-122"/>
                <a:ea typeface="仿宋_GB2312" pitchFamily="49" charset="-122"/>
              </a:rPr>
              <a:t>空闲</a:t>
            </a:r>
            <a:r>
              <a:rPr lang="zh-CN" altLang="en-US" b="1" dirty="0">
                <a:effectLst>
                  <a:outerShdw blurRad="38100" dist="38100" dir="2700000" algn="tl">
                    <a:srgbClr val="000000"/>
                  </a:outerShdw>
                </a:effectLst>
                <a:ea typeface="仿宋_GB2312" pitchFamily="49" charset="-122"/>
              </a:rPr>
              <a:t>”</a:t>
            </a:r>
            <a:r>
              <a:rPr lang="zh-CN" altLang="en-US" b="1" dirty="0">
                <a:effectLst>
                  <a:outerShdw blurRad="38100" dist="38100" dir="2700000" algn="tl">
                    <a:srgbClr val="000000"/>
                  </a:outerShdw>
                </a:effectLst>
                <a:latin typeface="仿宋_GB2312" pitchFamily="49" charset="-122"/>
                <a:ea typeface="仿宋_GB2312" pitchFamily="49" charset="-122"/>
              </a:rPr>
              <a:t>。</a:t>
            </a:r>
          </a:p>
          <a:p>
            <a:pPr eaLnBrk="1" hangingPunct="1">
              <a:defRPr/>
            </a:pPr>
            <a:endParaRPr lang="zh-CN" altLang="en-US" b="1" dirty="0">
              <a:effectLst>
                <a:outerShdw blurRad="38100" dist="38100" dir="2700000" algn="tl">
                  <a:srgbClr val="000000"/>
                </a:outerShdw>
              </a:effectLst>
              <a:latin typeface="仿宋_GB2312" pitchFamily="49" charset="-122"/>
              <a:ea typeface="仿宋_GB2312" pitchFamily="49" charset="-122"/>
            </a:endParaRPr>
          </a:p>
          <a:p>
            <a:pPr eaLnBrk="1" hangingPunct="1">
              <a:defRPr/>
            </a:pPr>
            <a:r>
              <a:rPr lang="zh-CN" altLang="en-US" b="1" dirty="0">
                <a:effectLst>
                  <a:outerShdw blurRad="38100" dist="38100" dir="2700000" algn="tl">
                    <a:srgbClr val="000000"/>
                  </a:outerShdw>
                </a:effectLst>
                <a:latin typeface="仿宋_GB2312" pitchFamily="49" charset="-122"/>
                <a:ea typeface="仿宋_GB2312" pitchFamily="49" charset="-122"/>
              </a:rPr>
              <a:t>这样就不再使诸进程严格交替使用临界区，而且，如果某进程在临界区外失败，也不会影响其它进程。</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127</a:t>
            </a:fld>
            <a:endParaRPr lang="zh-CN" altLang="en-US" dirty="0"/>
          </a:p>
        </p:txBody>
      </p:sp>
    </p:spTree>
    <p:extLst>
      <p:ext uri="{BB962C8B-B14F-4D97-AF65-F5344CB8AC3E}">
        <p14:creationId xmlns:p14="http://schemas.microsoft.com/office/powerpoint/2010/main" val="365930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9</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1143000" y="685800"/>
            <a:ext cx="4572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10660740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zh-CN" altLang="en-US" dirty="0">
                <a:effectLst>
                  <a:outerShdw blurRad="38100" dist="38100" dir="2700000" algn="tl">
                    <a:srgbClr val="000000"/>
                  </a:outerShdw>
                </a:effectLst>
                <a:ea typeface="仿宋_GB2312" pitchFamily="49" charset="-122"/>
              </a:rPr>
              <a:t>软件方法和硬件方法都存在“忙等”问题，浪费了处理机时间。信号量方法能实现进程互斥与同步，而不必“忙等”</a:t>
            </a:r>
          </a:p>
          <a:p>
            <a:pPr marL="0" marR="0" indent="0" algn="just" defTabSz="914400" rtl="0" eaLnBrk="1" fontAlgn="auto" latinLnBrk="0" hangingPunct="1">
              <a:lnSpc>
                <a:spcPct val="115000"/>
              </a:lnSpc>
              <a:spcBef>
                <a:spcPts val="0"/>
              </a:spcBef>
              <a:spcAft>
                <a:spcPts val="0"/>
              </a:spcAft>
              <a:buClrTx/>
              <a:buSzTx/>
              <a:buFontTx/>
              <a:buNone/>
              <a:tabLst/>
              <a:defRPr/>
            </a:pPr>
            <a:r>
              <a:rPr lang="en-US" altLang="zh-CN" dirty="0"/>
              <a:t>1965 </a:t>
            </a:r>
            <a:r>
              <a:rPr lang="zh-CN" altLang="en-US" dirty="0"/>
              <a:t>年，荷兰学者</a:t>
            </a:r>
            <a:r>
              <a:rPr lang="en-US" altLang="zh-CN" dirty="0" err="1"/>
              <a:t>Dijkstra</a:t>
            </a:r>
            <a:r>
              <a:rPr lang="en-US" altLang="zh-CN" dirty="0"/>
              <a:t> </a:t>
            </a:r>
            <a:r>
              <a:rPr lang="zh-CN" altLang="en-US" dirty="0"/>
              <a:t>提出的信号量</a:t>
            </a:r>
            <a:r>
              <a:rPr lang="en-US" altLang="zh-CN" dirty="0"/>
              <a:t>(Semaphores)</a:t>
            </a:r>
            <a:r>
              <a:rPr lang="zh-CN" altLang="en-US" dirty="0"/>
              <a:t>机制是一种卓有成效的进程同步工具。在长期且广泛的应用中，信号量机制又得到了很大的发展，它从整型信号量经记录型信号量，进而发展为“信号量集”机制。</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6589658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zh-CN" altLang="en-US" dirty="0"/>
              <a:t>最初由</a:t>
            </a:r>
            <a:r>
              <a:rPr lang="en-US" altLang="zh-CN" dirty="0" err="1"/>
              <a:t>Dijkstra</a:t>
            </a:r>
            <a:r>
              <a:rPr lang="en-US" altLang="zh-CN" dirty="0"/>
              <a:t> </a:t>
            </a:r>
            <a:r>
              <a:rPr lang="zh-CN" altLang="en-US" dirty="0"/>
              <a:t>把整型信号量定义为一个用于表示资源数目的整型量</a:t>
            </a:r>
            <a:r>
              <a:rPr lang="en-US" altLang="zh-CN" dirty="0"/>
              <a:t>S</a:t>
            </a:r>
            <a:r>
              <a:rPr lang="zh-CN" altLang="en-US" dirty="0"/>
              <a:t>，它与一般整型量不同，除初始化外，仅能通过两个标准的原子操作</a:t>
            </a:r>
            <a:r>
              <a:rPr lang="en-US" altLang="zh-CN" dirty="0"/>
              <a:t>(Atomic Operation) wait(S)</a:t>
            </a:r>
            <a:r>
              <a:rPr lang="zh-CN" altLang="en-US" dirty="0"/>
              <a:t>和</a:t>
            </a:r>
            <a:r>
              <a:rPr lang="en-US" altLang="zh-CN" dirty="0"/>
              <a:t>signal(S)</a:t>
            </a:r>
            <a:r>
              <a:rPr lang="zh-CN" altLang="en-US" dirty="0"/>
              <a:t>来访问。</a:t>
            </a:r>
            <a:endParaRPr lang="en-US" altLang="zh-CN" sz="1200" dirty="0">
              <a:effectLst/>
              <a:ea typeface="微软雅黑" panose="020B0503020204020204" pitchFamily="34" charset="-122"/>
              <a:cs typeface="+mn-cs"/>
            </a:endParaRPr>
          </a:p>
          <a:p>
            <a:pPr marL="0" marR="0" indent="0" algn="just" defTabSz="914400" rtl="0" eaLnBrk="1" fontAlgn="auto" latinLnBrk="0" hangingPunct="1">
              <a:lnSpc>
                <a:spcPct val="115000"/>
              </a:lnSpc>
              <a:spcBef>
                <a:spcPts val="0"/>
              </a:spcBef>
              <a:spcAft>
                <a:spcPts val="0"/>
              </a:spcAft>
              <a:buClrTx/>
              <a:buSzTx/>
              <a:buFontTx/>
              <a:buNone/>
              <a:tabLst/>
              <a:defRPr/>
            </a:pPr>
            <a:r>
              <a:rPr lang="en-US" altLang="zh-CN" sz="1200" dirty="0">
                <a:effectLst/>
                <a:ea typeface="仿宋_GB2312"/>
                <a:cs typeface="仿宋_GB2312"/>
              </a:rPr>
              <a:t>wait</a:t>
            </a:r>
            <a:r>
              <a:rPr lang="zh-CN" altLang="en-US" sz="1200" dirty="0">
                <a:effectLst/>
                <a:ea typeface="仿宋_GB2312"/>
                <a:cs typeface="仿宋_GB2312"/>
              </a:rPr>
              <a:t>操作用于申请资源（或使用权），进程执行</a:t>
            </a:r>
            <a:r>
              <a:rPr lang="en-US" altLang="zh-CN" sz="1200" dirty="0">
                <a:effectLst/>
                <a:ea typeface="仿宋_GB2312"/>
                <a:cs typeface="仿宋_GB2312"/>
              </a:rPr>
              <a:t>wait</a:t>
            </a:r>
            <a:r>
              <a:rPr lang="zh-CN" altLang="en-US" sz="1200" dirty="0">
                <a:effectLst/>
                <a:ea typeface="仿宋_GB2312"/>
                <a:cs typeface="仿宋_GB2312"/>
              </a:rPr>
              <a:t>原语时，</a:t>
            </a:r>
            <a:r>
              <a:rPr lang="zh-CN" altLang="en-US" sz="1200" i="1" dirty="0">
                <a:solidFill>
                  <a:srgbClr val="FFC000"/>
                </a:solidFill>
                <a:effectLst/>
                <a:ea typeface="仿宋_GB2312"/>
                <a:cs typeface="仿宋_GB2312"/>
              </a:rPr>
              <a:t>可能会阻塞自己</a:t>
            </a:r>
            <a:r>
              <a:rPr lang="zh-CN" altLang="en-US" sz="1200" dirty="0">
                <a:effectLst/>
                <a:ea typeface="仿宋_GB2312"/>
                <a:cs typeface="仿宋_GB2312"/>
              </a:rPr>
              <a:t>；</a:t>
            </a:r>
            <a:endParaRPr lang="en-US" altLang="zh-CN" sz="1200" dirty="0">
              <a:effectLst/>
              <a:ea typeface="仿宋_GB2312"/>
              <a:cs typeface="仿宋_GB2312"/>
            </a:endParaRPr>
          </a:p>
          <a:p>
            <a:pPr marL="0" marR="0" indent="0" algn="just" defTabSz="914400" rtl="0" eaLnBrk="1" fontAlgn="auto" latinLnBrk="0" hangingPunct="1">
              <a:lnSpc>
                <a:spcPct val="115000"/>
              </a:lnSpc>
              <a:spcBef>
                <a:spcPts val="0"/>
              </a:spcBef>
              <a:spcAft>
                <a:spcPts val="0"/>
              </a:spcAft>
              <a:buClrTx/>
              <a:buSzTx/>
              <a:buFontTx/>
              <a:buNone/>
              <a:tabLst/>
              <a:defRPr/>
            </a:pPr>
            <a:r>
              <a:rPr lang="en-US" altLang="zh-CN" sz="1200" dirty="0">
                <a:effectLst/>
                <a:ea typeface="仿宋_GB2312"/>
                <a:cs typeface="仿宋_GB2312"/>
              </a:rPr>
              <a:t>signal</a:t>
            </a:r>
            <a:r>
              <a:rPr lang="zh-CN" altLang="en-US" sz="1200" dirty="0">
                <a:effectLst/>
                <a:ea typeface="仿宋_GB2312"/>
                <a:cs typeface="仿宋_GB2312"/>
              </a:rPr>
              <a:t>操作用于释放资源（或归还资源使用权），进程执行</a:t>
            </a:r>
            <a:r>
              <a:rPr lang="en-US" altLang="zh-CN" sz="1200" dirty="0">
                <a:effectLst/>
                <a:ea typeface="仿宋_GB2312"/>
                <a:cs typeface="仿宋_GB2312"/>
              </a:rPr>
              <a:t>signal</a:t>
            </a:r>
            <a:r>
              <a:rPr lang="zh-CN" altLang="en-US" sz="1200" dirty="0">
                <a:effectLst/>
                <a:ea typeface="仿宋_GB2312"/>
                <a:cs typeface="仿宋_GB2312"/>
              </a:rPr>
              <a:t>原语时，有</a:t>
            </a:r>
            <a:r>
              <a:rPr lang="zh-CN" altLang="en-US" sz="1200" i="1" dirty="0">
                <a:solidFill>
                  <a:srgbClr val="FFC000"/>
                </a:solidFill>
                <a:effectLst/>
                <a:ea typeface="仿宋_GB2312"/>
                <a:cs typeface="仿宋_GB2312"/>
              </a:rPr>
              <a:t>责任唤醒一个阻塞进程</a:t>
            </a:r>
            <a:r>
              <a:rPr lang="zh-CN" altLang="en-US" sz="1200" dirty="0">
                <a:effectLst/>
                <a:ea typeface="仿宋_GB2312"/>
                <a:cs typeface="仿宋_GB2312"/>
              </a:rPr>
              <a:t>。</a:t>
            </a:r>
            <a:r>
              <a:rPr lang="zh-CN" altLang="en-US" sz="1200" dirty="0">
                <a:effectLst/>
              </a:rPr>
              <a:t> </a:t>
            </a:r>
          </a:p>
          <a:p>
            <a:pPr marL="0" marR="0" indent="0" algn="just" defTabSz="914400" rtl="0" eaLnBrk="1" fontAlgn="auto" latinLnBrk="0" hangingPunct="1">
              <a:lnSpc>
                <a:spcPct val="115000"/>
              </a:lnSpc>
              <a:spcBef>
                <a:spcPts val="0"/>
              </a:spcBef>
              <a:spcAft>
                <a:spcPts val="0"/>
              </a:spcAft>
              <a:buClrTx/>
              <a:buSzTx/>
              <a:buFontTx/>
              <a:buNone/>
              <a:tabLst/>
              <a:defRPr/>
            </a:pPr>
            <a:endParaRPr lang="zh-CN" altLang="en-US" dirty="0"/>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565855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5737786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zh-CN" altLang="en-US" dirty="0">
                <a:latin typeface="Arial" charset="0"/>
                <a:ea typeface="宋体" charset="0"/>
              </a:rPr>
              <a:t>在信号量机制中，除了需要一个用于代表资源数目的整型变量</a:t>
            </a:r>
            <a:r>
              <a:rPr lang="en-US" altLang="zh-CN" dirty="0">
                <a:latin typeface="Arial" charset="0"/>
                <a:ea typeface="宋体" charset="0"/>
              </a:rPr>
              <a:t>value</a:t>
            </a:r>
            <a:r>
              <a:rPr lang="zh-CN" altLang="en-US" dirty="0">
                <a:latin typeface="Arial" charset="0"/>
                <a:ea typeface="宋体" charset="0"/>
              </a:rPr>
              <a:t>外，还应增加一个进程链表指针</a:t>
            </a:r>
            <a:r>
              <a:rPr lang="en-US" altLang="zh-CN" dirty="0">
                <a:latin typeface="Arial" charset="0"/>
                <a:ea typeface="宋体" charset="0"/>
              </a:rPr>
              <a:t>L</a:t>
            </a:r>
            <a:r>
              <a:rPr lang="zh-CN" altLang="en-US" dirty="0">
                <a:latin typeface="Arial" charset="0"/>
                <a:ea typeface="宋体" charset="0"/>
              </a:rPr>
              <a:t>，用于链接上述的所有等待进程。记录型信号量是由于它采用了记录型的数据结构而得名的。</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55720212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在记录型信号量机制中，</a:t>
            </a:r>
            <a:r>
              <a:rPr lang="en-US" altLang="zh-CN" dirty="0" err="1">
                <a:latin typeface="Arial" charset="0"/>
                <a:ea typeface="宋体" charset="0"/>
              </a:rPr>
              <a:t>S.value</a:t>
            </a:r>
            <a:r>
              <a:rPr lang="en-US" altLang="zh-CN" dirty="0">
                <a:latin typeface="Arial" charset="0"/>
                <a:ea typeface="宋体" charset="0"/>
              </a:rPr>
              <a:t> </a:t>
            </a:r>
            <a:r>
              <a:rPr lang="zh-CN" altLang="en-US" dirty="0">
                <a:latin typeface="Arial" charset="0"/>
                <a:ea typeface="宋体" charset="0"/>
              </a:rPr>
              <a:t>的初值表示系统中某类资源的数目，因而又称为资源信号量。对它的每次</a:t>
            </a:r>
            <a:r>
              <a:rPr lang="en-US" altLang="zh-CN" dirty="0">
                <a:latin typeface="Arial" charset="0"/>
                <a:ea typeface="宋体" charset="0"/>
              </a:rPr>
              <a:t>wait </a:t>
            </a:r>
            <a:r>
              <a:rPr lang="zh-CN" altLang="en-US" dirty="0">
                <a:latin typeface="Arial" charset="0"/>
                <a:ea typeface="宋体" charset="0"/>
              </a:rPr>
              <a:t>操作，意味着进程请求一个单位的该类资源，使系统中可供分配的该类资源数减少一个，因此描述为</a:t>
            </a:r>
            <a:r>
              <a:rPr lang="en-US" altLang="zh-CN" dirty="0" err="1">
                <a:latin typeface="Arial" charset="0"/>
                <a:ea typeface="宋体" charset="0"/>
              </a:rPr>
              <a:t>S.value</a:t>
            </a:r>
            <a:r>
              <a:rPr lang="en-US" altLang="zh-CN" dirty="0">
                <a:latin typeface="Arial" charset="0"/>
                <a:ea typeface="宋体" charset="0"/>
              </a:rPr>
              <a:t>:=S.value-1</a:t>
            </a:r>
            <a:r>
              <a:rPr lang="zh-CN" altLang="en-US" dirty="0">
                <a:latin typeface="Arial" charset="0"/>
                <a:ea typeface="宋体" charset="0"/>
              </a:rPr>
              <a:t>；当</a:t>
            </a:r>
            <a:r>
              <a:rPr lang="en-US" altLang="zh-CN" dirty="0" err="1">
                <a:latin typeface="Arial" charset="0"/>
                <a:ea typeface="宋体" charset="0"/>
              </a:rPr>
              <a:t>S.value</a:t>
            </a:r>
            <a:r>
              <a:rPr lang="en-US" altLang="zh-CN" dirty="0">
                <a:latin typeface="Arial" charset="0"/>
                <a:ea typeface="宋体" charset="0"/>
              </a:rPr>
              <a:t>&lt;0 </a:t>
            </a:r>
            <a:r>
              <a:rPr lang="zh-CN" altLang="en-US" dirty="0">
                <a:latin typeface="Arial" charset="0"/>
                <a:ea typeface="宋体" charset="0"/>
              </a:rPr>
              <a:t>时，表示该类资源已分配完毕，因此进程应调用</a:t>
            </a:r>
            <a:r>
              <a:rPr lang="en-US" altLang="zh-CN" dirty="0">
                <a:latin typeface="Arial" charset="0"/>
                <a:ea typeface="宋体" charset="0"/>
              </a:rPr>
              <a:t>block</a:t>
            </a:r>
            <a:r>
              <a:rPr lang="zh-CN" altLang="en-US" dirty="0">
                <a:latin typeface="Arial" charset="0"/>
                <a:ea typeface="宋体" charset="0"/>
              </a:rPr>
              <a:t>原语，进行自我阻塞，放弃处理机，并插入到信号量链表</a:t>
            </a:r>
            <a:r>
              <a:rPr lang="en-US" altLang="zh-CN" dirty="0">
                <a:latin typeface="Arial" charset="0"/>
                <a:ea typeface="宋体" charset="0"/>
              </a:rPr>
              <a:t>S.L </a:t>
            </a:r>
            <a:r>
              <a:rPr lang="zh-CN" altLang="en-US" dirty="0">
                <a:latin typeface="Arial" charset="0"/>
                <a:ea typeface="宋体" charset="0"/>
              </a:rPr>
              <a:t>中。可见，该机制遵循了“让权等待”准则。此时</a:t>
            </a:r>
            <a:r>
              <a:rPr lang="en-US" altLang="zh-CN" dirty="0" err="1">
                <a:latin typeface="Arial" charset="0"/>
                <a:ea typeface="宋体" charset="0"/>
              </a:rPr>
              <a:t>S.value</a:t>
            </a:r>
            <a:r>
              <a:rPr lang="en-US" altLang="zh-CN" dirty="0">
                <a:latin typeface="Arial" charset="0"/>
                <a:ea typeface="宋体" charset="0"/>
              </a:rPr>
              <a:t> </a:t>
            </a:r>
            <a:r>
              <a:rPr lang="zh-CN" altLang="en-US" dirty="0">
                <a:latin typeface="Arial" charset="0"/>
                <a:ea typeface="宋体" charset="0"/>
              </a:rPr>
              <a:t>的绝对值表示在该信号量链表中已阻塞进程的数目。</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421274621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对信号量的每次</a:t>
            </a:r>
            <a:r>
              <a:rPr lang="en-US" altLang="zh-CN" dirty="0">
                <a:latin typeface="Arial" charset="0"/>
                <a:ea typeface="宋体" charset="0"/>
              </a:rPr>
              <a:t>signal</a:t>
            </a:r>
            <a:r>
              <a:rPr lang="zh-CN" altLang="en-US" dirty="0">
                <a:latin typeface="Arial" charset="0"/>
                <a:ea typeface="宋体" charset="0"/>
              </a:rPr>
              <a:t>操作，表示执行进程释放一个单位资源，使系统中可供分配的该类资源数增加一个，故</a:t>
            </a:r>
            <a:r>
              <a:rPr lang="en-US" altLang="zh-CN" dirty="0" err="1">
                <a:latin typeface="Arial" charset="0"/>
                <a:ea typeface="宋体" charset="0"/>
              </a:rPr>
              <a:t>S.value</a:t>
            </a:r>
            <a:r>
              <a:rPr lang="en-US" altLang="zh-CN" dirty="0">
                <a:latin typeface="Arial" charset="0"/>
                <a:ea typeface="宋体" charset="0"/>
              </a:rPr>
              <a:t>:=S.value+1 </a:t>
            </a:r>
            <a:r>
              <a:rPr lang="zh-CN" altLang="en-US" dirty="0">
                <a:latin typeface="Arial" charset="0"/>
                <a:ea typeface="宋体" charset="0"/>
              </a:rPr>
              <a:t>操作表示资源数目加</a:t>
            </a:r>
            <a:r>
              <a:rPr lang="en-US" altLang="zh-CN" dirty="0">
                <a:latin typeface="Arial" charset="0"/>
                <a:ea typeface="宋体" charset="0"/>
              </a:rPr>
              <a:t>1</a:t>
            </a:r>
            <a:r>
              <a:rPr lang="zh-CN" altLang="en-US" dirty="0">
                <a:latin typeface="Arial" charset="0"/>
                <a:ea typeface="宋体" charset="0"/>
              </a:rPr>
              <a:t>。若加</a:t>
            </a:r>
            <a:r>
              <a:rPr lang="en-US" altLang="zh-CN" dirty="0">
                <a:latin typeface="Arial" charset="0"/>
                <a:ea typeface="宋体" charset="0"/>
              </a:rPr>
              <a:t>1 </a:t>
            </a:r>
            <a:r>
              <a:rPr lang="zh-CN" altLang="en-US" dirty="0">
                <a:latin typeface="Arial" charset="0"/>
                <a:ea typeface="宋体" charset="0"/>
              </a:rPr>
              <a:t>后仍是</a:t>
            </a:r>
            <a:r>
              <a:rPr lang="en-US" altLang="zh-CN" dirty="0">
                <a:latin typeface="Arial" charset="0"/>
                <a:ea typeface="宋体" charset="0"/>
              </a:rPr>
              <a:t>S.value≤0</a:t>
            </a:r>
            <a:r>
              <a:rPr lang="zh-CN" altLang="en-US" dirty="0">
                <a:latin typeface="Arial" charset="0"/>
                <a:ea typeface="宋体" charset="0"/>
              </a:rPr>
              <a:t>，则表示在该信号量链表中，仍有等待该资源的进程被阻塞，故还应调用</a:t>
            </a:r>
            <a:r>
              <a:rPr lang="en-US" altLang="zh-CN" dirty="0">
                <a:latin typeface="Arial" charset="0"/>
                <a:ea typeface="宋体" charset="0"/>
              </a:rPr>
              <a:t>wakeup</a:t>
            </a:r>
            <a:r>
              <a:rPr lang="zh-CN" altLang="en-US" dirty="0">
                <a:latin typeface="Arial" charset="0"/>
                <a:ea typeface="宋体" charset="0"/>
              </a:rPr>
              <a:t>原语，将</a:t>
            </a:r>
            <a:r>
              <a:rPr lang="en-US" altLang="zh-CN" dirty="0">
                <a:latin typeface="Arial" charset="0"/>
                <a:ea typeface="宋体" charset="0"/>
              </a:rPr>
              <a:t>S.L</a:t>
            </a:r>
            <a:r>
              <a:rPr lang="zh-CN" altLang="en-US" dirty="0">
                <a:latin typeface="Arial" charset="0"/>
                <a:ea typeface="宋体" charset="0"/>
              </a:rPr>
              <a:t>链表中的第一个等待进程唤醒。</a:t>
            </a:r>
            <a:endParaRPr lang="en-US" altLang="zh-CN" dirty="0">
              <a:latin typeface="Arial" charset="0"/>
              <a:ea typeface="宋体" charset="0"/>
            </a:endParaRPr>
          </a:p>
          <a:p>
            <a:pPr eaLnBrk="1" hangingPunct="1">
              <a:defRPr/>
            </a:pPr>
            <a:r>
              <a:rPr lang="zh-CN" altLang="en-US" dirty="0">
                <a:latin typeface="Arial" charset="0"/>
                <a:ea typeface="宋体" charset="0"/>
              </a:rPr>
              <a:t>如果</a:t>
            </a:r>
            <a:r>
              <a:rPr lang="en-US" altLang="zh-CN" dirty="0" err="1">
                <a:latin typeface="Arial" charset="0"/>
                <a:ea typeface="宋体" charset="0"/>
              </a:rPr>
              <a:t>S.value</a:t>
            </a:r>
            <a:r>
              <a:rPr lang="zh-CN" altLang="en-US" dirty="0">
                <a:latin typeface="Arial" charset="0"/>
                <a:ea typeface="宋体" charset="0"/>
              </a:rPr>
              <a:t>的初值为</a:t>
            </a:r>
            <a:r>
              <a:rPr lang="en-US" altLang="zh-CN" dirty="0">
                <a:latin typeface="Arial" charset="0"/>
                <a:ea typeface="宋体" charset="0"/>
              </a:rPr>
              <a:t>1</a:t>
            </a:r>
            <a:r>
              <a:rPr lang="zh-CN" altLang="en-US" dirty="0">
                <a:latin typeface="Arial" charset="0"/>
                <a:ea typeface="宋体" charset="0"/>
              </a:rPr>
              <a:t>，表示只允许一个进程访问临界资源，此时的信号量转化为互斥信号量，用于进程互斥。</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8826108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a:effectLst>
                  <a:outerShdw blurRad="38100" dist="38100" dir="2700000" algn="tl">
                    <a:srgbClr val="000000"/>
                  </a:outerShdw>
                </a:effectLst>
                <a:ea typeface="仿宋_GB2312" pitchFamily="49" charset="-122"/>
              </a:rPr>
              <a:t>操作系统内核以系统调用形式提供</a:t>
            </a:r>
            <a:r>
              <a:rPr lang="en-US" altLang="zh-CN" dirty="0">
                <a:effectLst>
                  <a:outerShdw blurRad="38100" dist="38100" dir="2700000" algn="tl">
                    <a:srgbClr val="000000"/>
                  </a:outerShdw>
                </a:effectLst>
                <a:ea typeface="仿宋_GB2312" pitchFamily="49" charset="-122"/>
              </a:rPr>
              <a:t>wait</a:t>
            </a:r>
            <a:r>
              <a:rPr lang="zh-CN" altLang="en-US" dirty="0">
                <a:effectLst>
                  <a:outerShdw blurRad="38100" dist="38100" dir="2700000" algn="tl">
                    <a:srgbClr val="000000"/>
                  </a:outerShdw>
                </a:effectLst>
                <a:ea typeface="仿宋_GB2312" pitchFamily="49" charset="-122"/>
              </a:rPr>
              <a:t>和</a:t>
            </a:r>
            <a:r>
              <a:rPr lang="en-US" altLang="zh-CN" dirty="0">
                <a:effectLst>
                  <a:outerShdw blurRad="38100" dist="38100" dir="2700000" algn="tl">
                    <a:srgbClr val="000000"/>
                  </a:outerShdw>
                </a:effectLst>
                <a:ea typeface="仿宋_GB2312" pitchFamily="49" charset="-122"/>
              </a:rPr>
              <a:t>signal</a:t>
            </a:r>
            <a:r>
              <a:rPr lang="zh-CN" altLang="en-US" dirty="0">
                <a:effectLst>
                  <a:outerShdw blurRad="38100" dist="38100" dir="2700000" algn="tl">
                    <a:srgbClr val="000000"/>
                  </a:outerShdw>
                </a:effectLst>
                <a:ea typeface="仿宋_GB2312" pitchFamily="49" charset="-122"/>
              </a:rPr>
              <a:t>原语，应用程序通过该系统调用实现进程间的互斥。</a:t>
            </a:r>
          </a:p>
          <a:p>
            <a:pPr eaLnBrk="1" hangingPunct="1">
              <a:defRPr/>
            </a:pPr>
            <a:endParaRPr lang="zh-CN" altLang="en-US" dirty="0">
              <a:effectLst>
                <a:outerShdw blurRad="38100" dist="38100" dir="2700000" algn="tl">
                  <a:srgbClr val="000000"/>
                </a:outerShdw>
              </a:effectLst>
              <a:ea typeface="仿宋_GB2312" pitchFamily="49" charset="-122"/>
            </a:endParaRPr>
          </a:p>
          <a:p>
            <a:pPr eaLnBrk="1" hangingPunct="1">
              <a:defRPr/>
            </a:pPr>
            <a:r>
              <a:rPr lang="zh-CN" altLang="en-US" dirty="0">
                <a:solidFill>
                  <a:srgbClr val="FF0000"/>
                </a:solidFill>
                <a:effectLst>
                  <a:outerShdw blurRad="38100" dist="38100" dir="2700000" algn="tl">
                    <a:srgbClr val="000000"/>
                  </a:outerShdw>
                </a:effectLst>
                <a:ea typeface="仿宋_GB2312" pitchFamily="49" charset="-122"/>
              </a:rPr>
              <a:t>工程实践证明，利用信号量方法实现进程互斥是高效的，一直被广泛采用。</a:t>
            </a:r>
            <a:r>
              <a:rPr lang="zh-CN" altLang="en-US" dirty="0">
                <a:solidFill>
                  <a:srgbClr val="FF0000"/>
                </a:solidFill>
              </a:rPr>
              <a:t> </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159</a:t>
            </a:fld>
            <a:endParaRPr lang="zh-CN" altLang="en-US" dirty="0"/>
          </a:p>
        </p:txBody>
      </p:sp>
    </p:spTree>
    <p:extLst>
      <p:ext uri="{BB962C8B-B14F-4D97-AF65-F5344CB8AC3E}">
        <p14:creationId xmlns:p14="http://schemas.microsoft.com/office/powerpoint/2010/main" val="141411044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sz="1000" b="1" dirty="0">
                <a:solidFill>
                  <a:srgbClr val="0000FF"/>
                </a:solidFill>
                <a:latin typeface="Arial" charset="0"/>
                <a:ea typeface="宋体" charset="0"/>
              </a:rPr>
              <a:t>整形型信号量与记录型信号量的问题</a:t>
            </a:r>
            <a:r>
              <a:rPr lang="en-US" altLang="en-US" dirty="0" err="1">
                <a:latin typeface="Arial" charset="0"/>
                <a:ea typeface="宋体" charset="0"/>
              </a:rPr>
              <a:t>是针对各进程之间只共享一个临界资源而言的。在有些应用场合，是一个进程需要先获得两个或更多的共享资源后方能执行其任务</a:t>
            </a:r>
            <a:r>
              <a:rPr lang="en-US" altLang="en-US" dirty="0">
                <a:latin typeface="Arial" charset="0"/>
                <a:ea typeface="宋体" charset="0"/>
              </a:rPr>
              <a:t>。</a:t>
            </a:r>
            <a:endParaRPr lang="zh-CN" altLang="en-US" dirty="0">
              <a:latin typeface="Arial" charset="0"/>
              <a:ea typeface="宋体" charset="0"/>
            </a:endParaRPr>
          </a:p>
          <a:p>
            <a:pPr eaLnBrk="1" hangingPunct="1">
              <a:defRPr/>
            </a:pPr>
            <a:endParaRPr lang="en-US" altLang="zh-CN" dirty="0">
              <a:latin typeface="Arial" charset="0"/>
              <a:ea typeface="宋体" charset="0"/>
            </a:endParaRP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08285390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zh-CN" sz="1000" dirty="0">
                <a:latin typeface="Arial" charset="0"/>
                <a:ea typeface="宋体" charset="0"/>
              </a:rPr>
              <a:t>进程A和B处于僵持状态。在无外力作用下，两者都将无法从僵持状态中解脱出来。我们称此时的进程A和B已进入死锁状态。显然，当进程同时要求的共享资源愈多时，发生进程死锁的可能性也就愈大。</a:t>
            </a:r>
            <a:endParaRPr lang="zh-CN" altLang="en-US" sz="1000" dirty="0">
              <a:latin typeface="Arial" charset="0"/>
              <a:ea typeface="宋体" charset="0"/>
            </a:endParaRPr>
          </a:p>
        </p:txBody>
      </p:sp>
    </p:spTree>
    <p:extLst>
      <p:ext uri="{BB962C8B-B14F-4D97-AF65-F5344CB8AC3E}">
        <p14:creationId xmlns:p14="http://schemas.microsoft.com/office/powerpoint/2010/main" val="133916727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3698423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2" y="342115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4"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2"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C6E6693E-BAB5-4F1D-8CF2-DF04E4CB54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F67EDE2-E8A1-4DD3-A4F9-FEFC0BD111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04FC2E0-F1F1-476F-8D04-C3DD7F878B8D}"/>
              </a:ext>
            </a:extLst>
          </p:cNvPr>
          <p:cNvSpPr>
            <a:spLocks noGrp="1" noChangeArrowheads="1"/>
          </p:cNvSpPr>
          <p:nvPr>
            <p:ph type="sldNum" sz="quarter" idx="12"/>
          </p:nvPr>
        </p:nvSpPr>
        <p:spPr>
          <a:ln/>
        </p:spPr>
        <p:txBody>
          <a:bodyPr/>
          <a:lstStyle>
            <a:lvl1pPr>
              <a:defRPr/>
            </a:lvl1pPr>
          </a:lstStyle>
          <a:p>
            <a:fld id="{E2E36D5E-A3D0-4265-9763-B6D16103D2AB}" type="slidenum">
              <a:rPr lang="en-US" altLang="zh-CN"/>
              <a:pPr/>
              <a:t>‹#›</a:t>
            </a:fld>
            <a:endParaRPr lang="en-US" altLang="zh-CN"/>
          </a:p>
        </p:txBody>
      </p:sp>
    </p:spTree>
    <p:extLst>
      <p:ext uri="{BB962C8B-B14F-4D97-AF65-F5344CB8AC3E}">
        <p14:creationId xmlns:p14="http://schemas.microsoft.com/office/powerpoint/2010/main" val="31930188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17774F5-4FA0-44E8-8BAF-61EF10FFDC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D19755B-9A1E-44C2-95B4-988D031191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08EA98D-328C-43DB-869A-B3B8C323EE9E}"/>
              </a:ext>
            </a:extLst>
          </p:cNvPr>
          <p:cNvSpPr>
            <a:spLocks noGrp="1" noChangeArrowheads="1"/>
          </p:cNvSpPr>
          <p:nvPr>
            <p:ph type="sldNum" sz="quarter" idx="12"/>
          </p:nvPr>
        </p:nvSpPr>
        <p:spPr>
          <a:ln/>
        </p:spPr>
        <p:txBody>
          <a:bodyPr/>
          <a:lstStyle>
            <a:lvl1pPr>
              <a:defRPr/>
            </a:lvl1pPr>
          </a:lstStyle>
          <a:p>
            <a:fld id="{02737A82-BFE3-4213-A285-CECBFE4CB0E9}" type="slidenum">
              <a:rPr lang="en-US" altLang="zh-CN"/>
              <a:pPr/>
              <a:t>‹#›</a:t>
            </a:fld>
            <a:endParaRPr lang="en-US" altLang="zh-CN"/>
          </a:p>
        </p:txBody>
      </p:sp>
    </p:spTree>
    <p:extLst>
      <p:ext uri="{BB962C8B-B14F-4D97-AF65-F5344CB8AC3E}">
        <p14:creationId xmlns:p14="http://schemas.microsoft.com/office/powerpoint/2010/main" val="35705391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2FA99CE-7B96-4E57-A49F-21F89B3271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4A59ABA-E4BE-4E1C-A0EE-8F2240CBC1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D3D440A-A32E-446B-872C-5B5AFA091A6E}"/>
              </a:ext>
            </a:extLst>
          </p:cNvPr>
          <p:cNvSpPr>
            <a:spLocks noGrp="1" noChangeArrowheads="1"/>
          </p:cNvSpPr>
          <p:nvPr>
            <p:ph type="sldNum" sz="quarter" idx="12"/>
          </p:nvPr>
        </p:nvSpPr>
        <p:spPr>
          <a:ln/>
        </p:spPr>
        <p:txBody>
          <a:bodyPr/>
          <a:lstStyle>
            <a:lvl1pPr>
              <a:defRPr/>
            </a:lvl1pPr>
          </a:lstStyle>
          <a:p>
            <a:fld id="{AC520C58-20C4-4223-9525-425384A13B0F}" type="slidenum">
              <a:rPr lang="en-US" altLang="zh-CN"/>
              <a:pPr/>
              <a:t>‹#›</a:t>
            </a:fld>
            <a:endParaRPr lang="en-US" altLang="zh-CN"/>
          </a:p>
        </p:txBody>
      </p:sp>
    </p:spTree>
    <p:extLst>
      <p:ext uri="{BB962C8B-B14F-4D97-AF65-F5344CB8AC3E}">
        <p14:creationId xmlns:p14="http://schemas.microsoft.com/office/powerpoint/2010/main" val="23180587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50E36BA-AFFC-4568-BDC0-0AA364D169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E8594F8-7354-4BBE-A608-E7BDD123B3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9D9D1EC-8020-44C2-B3CE-477E378E5ECE}"/>
              </a:ext>
            </a:extLst>
          </p:cNvPr>
          <p:cNvSpPr>
            <a:spLocks noGrp="1" noChangeArrowheads="1"/>
          </p:cNvSpPr>
          <p:nvPr>
            <p:ph type="sldNum" sz="quarter" idx="12"/>
          </p:nvPr>
        </p:nvSpPr>
        <p:spPr>
          <a:ln/>
        </p:spPr>
        <p:txBody>
          <a:bodyPr/>
          <a:lstStyle>
            <a:lvl1pPr>
              <a:defRPr/>
            </a:lvl1pPr>
          </a:lstStyle>
          <a:p>
            <a:fld id="{FB6927A8-5211-4CAE-9EA2-0FEF641F7A1F}" type="slidenum">
              <a:rPr lang="en-US" altLang="zh-CN"/>
              <a:pPr/>
              <a:t>‹#›</a:t>
            </a:fld>
            <a:endParaRPr lang="en-US" altLang="zh-CN"/>
          </a:p>
        </p:txBody>
      </p:sp>
    </p:spTree>
    <p:extLst>
      <p:ext uri="{BB962C8B-B14F-4D97-AF65-F5344CB8AC3E}">
        <p14:creationId xmlns:p14="http://schemas.microsoft.com/office/powerpoint/2010/main" val="75774722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9E11D35-D8B4-47A5-85D3-35D77C4D69C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15AA50C-EF3F-4EA8-AC0A-1E5A3ACFC0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256073F-03C9-475B-90DF-80203BC21D6D}"/>
              </a:ext>
            </a:extLst>
          </p:cNvPr>
          <p:cNvSpPr>
            <a:spLocks noGrp="1" noChangeArrowheads="1"/>
          </p:cNvSpPr>
          <p:nvPr>
            <p:ph type="sldNum" sz="quarter" idx="12"/>
          </p:nvPr>
        </p:nvSpPr>
        <p:spPr>
          <a:ln/>
        </p:spPr>
        <p:txBody>
          <a:bodyPr/>
          <a:lstStyle>
            <a:lvl1pPr>
              <a:defRPr/>
            </a:lvl1pPr>
          </a:lstStyle>
          <a:p>
            <a:fld id="{3BE0A724-F49B-4A5A-B5B3-EFA3D9E1765E}" type="slidenum">
              <a:rPr lang="en-US" altLang="zh-CN"/>
              <a:pPr/>
              <a:t>‹#›</a:t>
            </a:fld>
            <a:endParaRPr lang="en-US" altLang="zh-CN"/>
          </a:p>
        </p:txBody>
      </p:sp>
    </p:spTree>
    <p:extLst>
      <p:ext uri="{BB962C8B-B14F-4D97-AF65-F5344CB8AC3E}">
        <p14:creationId xmlns:p14="http://schemas.microsoft.com/office/powerpoint/2010/main" val="330799206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F0209C7-BABC-4A0A-AAAD-1B2F474C52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C5FFC8C-0649-411F-B528-6129BE0341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DD22B18-72A0-4E0B-9F51-3B4D253618B9}"/>
              </a:ext>
            </a:extLst>
          </p:cNvPr>
          <p:cNvSpPr>
            <a:spLocks noGrp="1" noChangeArrowheads="1"/>
          </p:cNvSpPr>
          <p:nvPr>
            <p:ph type="sldNum" sz="quarter" idx="12"/>
          </p:nvPr>
        </p:nvSpPr>
        <p:spPr>
          <a:ln/>
        </p:spPr>
        <p:txBody>
          <a:bodyPr/>
          <a:lstStyle>
            <a:lvl1pPr>
              <a:defRPr/>
            </a:lvl1pPr>
          </a:lstStyle>
          <a:p>
            <a:fld id="{D0A72116-153B-4A58-9F53-B3C2F07B3A4B}" type="slidenum">
              <a:rPr lang="en-US" altLang="zh-CN"/>
              <a:pPr/>
              <a:t>‹#›</a:t>
            </a:fld>
            <a:endParaRPr lang="en-US" altLang="zh-CN"/>
          </a:p>
        </p:txBody>
      </p:sp>
    </p:spTree>
    <p:extLst>
      <p:ext uri="{BB962C8B-B14F-4D97-AF65-F5344CB8AC3E}">
        <p14:creationId xmlns:p14="http://schemas.microsoft.com/office/powerpoint/2010/main" val="199787624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849F9A9-EDB2-43A3-AC8A-FFBFBF409C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5CD236D-01F8-4E8B-977F-69BDEE2876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1664208-CC20-43CC-AB4C-1F4BA558643E}"/>
              </a:ext>
            </a:extLst>
          </p:cNvPr>
          <p:cNvSpPr>
            <a:spLocks noGrp="1" noChangeArrowheads="1"/>
          </p:cNvSpPr>
          <p:nvPr>
            <p:ph type="sldNum" sz="quarter" idx="12"/>
          </p:nvPr>
        </p:nvSpPr>
        <p:spPr>
          <a:ln/>
        </p:spPr>
        <p:txBody>
          <a:bodyPr/>
          <a:lstStyle>
            <a:lvl1pPr>
              <a:defRPr/>
            </a:lvl1pPr>
          </a:lstStyle>
          <a:p>
            <a:fld id="{31F82F7C-F37A-4A99-8751-4DB5CF40FBC9}" type="slidenum">
              <a:rPr lang="en-US" altLang="zh-CN"/>
              <a:pPr/>
              <a:t>‹#›</a:t>
            </a:fld>
            <a:endParaRPr lang="en-US" altLang="zh-CN"/>
          </a:p>
        </p:txBody>
      </p:sp>
    </p:spTree>
    <p:extLst>
      <p:ext uri="{BB962C8B-B14F-4D97-AF65-F5344CB8AC3E}">
        <p14:creationId xmlns:p14="http://schemas.microsoft.com/office/powerpoint/2010/main" val="169344166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9A113A3-378D-4119-84A4-A48BE997E7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E1599BE-D0AB-467B-B829-03C18666D2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93A1929-77C7-4D83-A3F3-9A69F19C0A05}"/>
              </a:ext>
            </a:extLst>
          </p:cNvPr>
          <p:cNvSpPr>
            <a:spLocks noGrp="1" noChangeArrowheads="1"/>
          </p:cNvSpPr>
          <p:nvPr>
            <p:ph type="sldNum" sz="quarter" idx="12"/>
          </p:nvPr>
        </p:nvSpPr>
        <p:spPr>
          <a:ln/>
        </p:spPr>
        <p:txBody>
          <a:bodyPr/>
          <a:lstStyle>
            <a:lvl1pPr>
              <a:defRPr/>
            </a:lvl1pPr>
          </a:lstStyle>
          <a:p>
            <a:fld id="{F8906554-AFC4-4F63-BC81-5BC914C04C43}" type="slidenum">
              <a:rPr lang="en-US" altLang="zh-CN"/>
              <a:pPr/>
              <a:t>‹#›</a:t>
            </a:fld>
            <a:endParaRPr lang="en-US" altLang="zh-CN"/>
          </a:p>
        </p:txBody>
      </p:sp>
    </p:spTree>
    <p:extLst>
      <p:ext uri="{BB962C8B-B14F-4D97-AF65-F5344CB8AC3E}">
        <p14:creationId xmlns:p14="http://schemas.microsoft.com/office/powerpoint/2010/main" val="393415801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8CB9DD7-9556-48BE-9ED5-6F3627E46D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B9B3768-C1F8-4A70-8C6E-3C835F988C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84BEA8E-0ECD-4954-AB80-3098FEEECFCC}"/>
              </a:ext>
            </a:extLst>
          </p:cNvPr>
          <p:cNvSpPr>
            <a:spLocks noGrp="1" noChangeArrowheads="1"/>
          </p:cNvSpPr>
          <p:nvPr>
            <p:ph type="sldNum" sz="quarter" idx="12"/>
          </p:nvPr>
        </p:nvSpPr>
        <p:spPr>
          <a:ln/>
        </p:spPr>
        <p:txBody>
          <a:bodyPr/>
          <a:lstStyle>
            <a:lvl1pPr>
              <a:defRPr/>
            </a:lvl1pPr>
          </a:lstStyle>
          <a:p>
            <a:fld id="{5BAB348C-71DA-471A-AA8E-322F1B1D2ED9}" type="slidenum">
              <a:rPr lang="en-US" altLang="zh-CN"/>
              <a:pPr/>
              <a:t>‹#›</a:t>
            </a:fld>
            <a:endParaRPr lang="en-US" altLang="zh-CN"/>
          </a:p>
        </p:txBody>
      </p:sp>
    </p:spTree>
    <p:extLst>
      <p:ext uri="{BB962C8B-B14F-4D97-AF65-F5344CB8AC3E}">
        <p14:creationId xmlns:p14="http://schemas.microsoft.com/office/powerpoint/2010/main" val="409225572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399C56B-3E2B-4DEE-B8AB-41856202EA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7C3B62-45A0-4C78-BDEE-42657D5E4A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6A54674-821A-4E13-9D64-DD9624975BDE}"/>
              </a:ext>
            </a:extLst>
          </p:cNvPr>
          <p:cNvSpPr>
            <a:spLocks noGrp="1" noChangeArrowheads="1"/>
          </p:cNvSpPr>
          <p:nvPr>
            <p:ph type="sldNum" sz="quarter" idx="12"/>
          </p:nvPr>
        </p:nvSpPr>
        <p:spPr>
          <a:ln/>
        </p:spPr>
        <p:txBody>
          <a:bodyPr/>
          <a:lstStyle>
            <a:lvl1pPr>
              <a:defRPr/>
            </a:lvl1pPr>
          </a:lstStyle>
          <a:p>
            <a:fld id="{29AF085A-F6A9-4219-B55C-889578FCD6AB}" type="slidenum">
              <a:rPr lang="en-US" altLang="zh-CN"/>
              <a:pPr/>
              <a:t>‹#›</a:t>
            </a:fld>
            <a:endParaRPr lang="en-US" altLang="zh-CN"/>
          </a:p>
        </p:txBody>
      </p:sp>
    </p:spTree>
    <p:extLst>
      <p:ext uri="{BB962C8B-B14F-4D97-AF65-F5344CB8AC3E}">
        <p14:creationId xmlns:p14="http://schemas.microsoft.com/office/powerpoint/2010/main" val="23879070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0"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3"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3"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3"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4"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1"/>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2023年3月12日</a:t>
            </a:fld>
            <a:endParaRPr lang="zh-CN" altLang="en-US" dirty="0"/>
          </a:p>
        </p:txBody>
      </p:sp>
      <p:sp>
        <p:nvSpPr>
          <p:cNvPr id="8" name="幻灯片编号占位符 7"/>
          <p:cNvSpPr>
            <a:spLocks noGrp="1"/>
          </p:cNvSpPr>
          <p:nvPr>
            <p:ph type="sldNum" sz="quarter" idx="12"/>
          </p:nvPr>
        </p:nvSpPr>
        <p:spPr>
          <a:xfrm>
            <a:off x="8332979"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3" y="362927"/>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6558B77-DE90-4592-B842-B2E0231C99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8E47128-09FC-49D4-B0FC-B2D10F7041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5B6C68E-B34D-4E94-A926-5F765E588AC0}"/>
              </a:ext>
            </a:extLst>
          </p:cNvPr>
          <p:cNvSpPr>
            <a:spLocks noGrp="1" noChangeArrowheads="1"/>
          </p:cNvSpPr>
          <p:nvPr>
            <p:ph type="sldNum" sz="quarter" idx="12"/>
          </p:nvPr>
        </p:nvSpPr>
        <p:spPr>
          <a:ln/>
        </p:spPr>
        <p:txBody>
          <a:bodyPr/>
          <a:lstStyle>
            <a:lvl1pPr>
              <a:defRPr/>
            </a:lvl1pPr>
          </a:lstStyle>
          <a:p>
            <a:fld id="{CF50F323-BCC0-40C4-A53C-5E3C831C932D}" type="slidenum">
              <a:rPr lang="en-US" altLang="zh-CN"/>
              <a:pPr/>
              <a:t>‹#›</a:t>
            </a:fld>
            <a:endParaRPr lang="en-US" altLang="zh-CN"/>
          </a:p>
        </p:txBody>
      </p:sp>
    </p:spTree>
    <p:extLst>
      <p:ext uri="{BB962C8B-B14F-4D97-AF65-F5344CB8AC3E}">
        <p14:creationId xmlns:p14="http://schemas.microsoft.com/office/powerpoint/2010/main" val="18778915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2EBDDE76-F858-4DC7-89B5-851C919CD3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A6ED54-3910-477C-B670-47B2CA5EBA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1DDE35C-C390-4751-A9CD-F130E21C6457}"/>
              </a:ext>
            </a:extLst>
          </p:cNvPr>
          <p:cNvSpPr>
            <a:spLocks noGrp="1" noChangeArrowheads="1"/>
          </p:cNvSpPr>
          <p:nvPr>
            <p:ph type="sldNum" sz="quarter" idx="12"/>
          </p:nvPr>
        </p:nvSpPr>
        <p:spPr>
          <a:ln/>
        </p:spPr>
        <p:txBody>
          <a:bodyPr/>
          <a:lstStyle>
            <a:lvl1pPr>
              <a:defRPr/>
            </a:lvl1pPr>
          </a:lstStyle>
          <a:p>
            <a:fld id="{19E8A354-EE1D-47F4-8F2A-5CBA61F7642E}" type="slidenum">
              <a:rPr lang="en-US" altLang="zh-CN"/>
              <a:pPr/>
              <a:t>‹#›</a:t>
            </a:fld>
            <a:endParaRPr lang="en-US" altLang="zh-CN"/>
          </a:p>
        </p:txBody>
      </p:sp>
    </p:spTree>
    <p:extLst>
      <p:ext uri="{BB962C8B-B14F-4D97-AF65-F5344CB8AC3E}">
        <p14:creationId xmlns:p14="http://schemas.microsoft.com/office/powerpoint/2010/main" val="19665036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6F9C68B8-9F8A-4AE1-8DB6-05B02D67E3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3F88806-B4AF-4369-8A11-2A8F477862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5C26BC1-ACA8-4C86-8D89-F6649799A64D}"/>
              </a:ext>
            </a:extLst>
          </p:cNvPr>
          <p:cNvSpPr>
            <a:spLocks noGrp="1" noChangeArrowheads="1"/>
          </p:cNvSpPr>
          <p:nvPr>
            <p:ph type="sldNum" sz="quarter" idx="12"/>
          </p:nvPr>
        </p:nvSpPr>
        <p:spPr>
          <a:ln/>
        </p:spPr>
        <p:txBody>
          <a:bodyPr/>
          <a:lstStyle>
            <a:lvl1pPr>
              <a:defRPr/>
            </a:lvl1pPr>
          </a:lstStyle>
          <a:p>
            <a:fld id="{617B8B2A-38D7-4ED0-A404-509FB30067B5}" type="slidenum">
              <a:rPr lang="en-US" altLang="zh-CN"/>
              <a:pPr/>
              <a:t>‹#›</a:t>
            </a:fld>
            <a:endParaRPr lang="en-US" altLang="zh-CN"/>
          </a:p>
        </p:txBody>
      </p:sp>
    </p:spTree>
    <p:extLst>
      <p:ext uri="{BB962C8B-B14F-4D97-AF65-F5344CB8AC3E}">
        <p14:creationId xmlns:p14="http://schemas.microsoft.com/office/powerpoint/2010/main" val="19783906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a:p>
        </p:txBody>
      </p:sp>
      <p:sp>
        <p:nvSpPr>
          <p:cNvPr id="4" name="日期占位符 3">
            <a:extLst>
              <a:ext uri="{FF2B5EF4-FFF2-40B4-BE49-F238E27FC236}">
                <a16:creationId xmlns:a16="http://schemas.microsoft.com/office/drawing/2014/main" id="{B826B87C-24BA-43FA-9DA6-1422C7B9F6BF}"/>
              </a:ext>
            </a:extLst>
          </p:cNvPr>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02ABFDA-0AF5-4176-B3C9-3E3FEEE7AE04}"/>
              </a:ext>
            </a:extLst>
          </p:cNvPr>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FBE1A04A-C1C8-4B0E-AC4F-9F0BBFE62300}"/>
              </a:ext>
            </a:extLst>
          </p:cNvPr>
          <p:cNvSpPr>
            <a:spLocks noGrp="1"/>
          </p:cNvSpPr>
          <p:nvPr>
            <p:ph type="sldNum" sz="quarter" idx="12"/>
          </p:nvPr>
        </p:nvSpPr>
        <p:spPr>
          <a:xfrm>
            <a:off x="6781800" y="6324600"/>
            <a:ext cx="1905000" cy="457200"/>
          </a:xfrm>
        </p:spPr>
        <p:txBody>
          <a:bodyPr/>
          <a:lstStyle>
            <a:lvl1pPr>
              <a:defRPr/>
            </a:lvl1pPr>
          </a:lstStyle>
          <a:p>
            <a:fld id="{49CDC101-666E-48E7-98F9-420D2E69DCE7}" type="slidenum">
              <a:rPr lang="en-US" altLang="zh-CN"/>
              <a:pPr/>
              <a:t>‹#›</a:t>
            </a:fld>
            <a:endParaRPr lang="en-US" altLang="zh-CN"/>
          </a:p>
        </p:txBody>
      </p:sp>
    </p:spTree>
    <p:extLst>
      <p:ext uri="{BB962C8B-B14F-4D97-AF65-F5344CB8AC3E}">
        <p14:creationId xmlns:p14="http://schemas.microsoft.com/office/powerpoint/2010/main" val="20835216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182688" y="41513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BE8DD90-8830-4980-9196-09C30994FC90}"/>
              </a:ext>
            </a:extLst>
          </p:cNvPr>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3658F88D-B5A0-45F2-BC27-6E2E09F2D184}"/>
              </a:ext>
            </a:extLst>
          </p:cNvPr>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64F05436-04CE-4B58-8D27-45CA4FE37B12}"/>
              </a:ext>
            </a:extLst>
          </p:cNvPr>
          <p:cNvSpPr>
            <a:spLocks noGrp="1"/>
          </p:cNvSpPr>
          <p:nvPr>
            <p:ph type="sldNum" sz="quarter" idx="12"/>
          </p:nvPr>
        </p:nvSpPr>
        <p:spPr>
          <a:xfrm>
            <a:off x="6781800" y="6324600"/>
            <a:ext cx="1905000" cy="457200"/>
          </a:xfrm>
        </p:spPr>
        <p:txBody>
          <a:bodyPr/>
          <a:lstStyle>
            <a:lvl1pPr>
              <a:defRPr/>
            </a:lvl1pPr>
          </a:lstStyle>
          <a:p>
            <a:fld id="{E783BE80-D334-4B1F-A0FC-A1BA9BC96661}" type="slidenum">
              <a:rPr lang="en-US" altLang="zh-CN"/>
              <a:pPr/>
              <a:t>‹#›</a:t>
            </a:fld>
            <a:endParaRPr lang="en-US" altLang="zh-CN"/>
          </a:p>
        </p:txBody>
      </p:sp>
    </p:spTree>
    <p:extLst>
      <p:ext uri="{BB962C8B-B14F-4D97-AF65-F5344CB8AC3E}">
        <p14:creationId xmlns:p14="http://schemas.microsoft.com/office/powerpoint/2010/main" val="281388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5D72E49-64FE-456E-95D2-B813524E27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14826C-6B30-4EE6-B3FF-CAFCE0A37E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0C83B88-C146-4E4E-A8AF-108A7FDCE191}"/>
              </a:ext>
            </a:extLst>
          </p:cNvPr>
          <p:cNvSpPr>
            <a:spLocks noGrp="1" noChangeArrowheads="1"/>
          </p:cNvSpPr>
          <p:nvPr>
            <p:ph type="sldNum" sz="quarter" idx="12"/>
          </p:nvPr>
        </p:nvSpPr>
        <p:spPr>
          <a:ln/>
        </p:spPr>
        <p:txBody>
          <a:bodyPr/>
          <a:lstStyle>
            <a:lvl1pPr>
              <a:defRPr/>
            </a:lvl1pPr>
          </a:lstStyle>
          <a:p>
            <a:fld id="{1802EEA5-7905-4DC6-A056-3FAA932E3F98}" type="slidenum">
              <a:rPr lang="en-US" altLang="zh-CN"/>
              <a:pPr/>
              <a:t>‹#›</a:t>
            </a:fld>
            <a:endParaRPr lang="en-US" altLang="zh-CN"/>
          </a:p>
        </p:txBody>
      </p:sp>
    </p:spTree>
    <p:extLst>
      <p:ext uri="{BB962C8B-B14F-4D97-AF65-F5344CB8AC3E}">
        <p14:creationId xmlns:p14="http://schemas.microsoft.com/office/powerpoint/2010/main" val="119661401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98837EB-602B-423A-954F-A95B466A106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D40F5A8-98D9-4D9C-9907-7CDE884656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3CB2A89-CDB0-4952-8352-E59A14FEB07E}"/>
              </a:ext>
            </a:extLst>
          </p:cNvPr>
          <p:cNvSpPr>
            <a:spLocks noGrp="1" noChangeArrowheads="1"/>
          </p:cNvSpPr>
          <p:nvPr>
            <p:ph type="sldNum" sz="quarter" idx="12"/>
          </p:nvPr>
        </p:nvSpPr>
        <p:spPr>
          <a:ln/>
        </p:spPr>
        <p:txBody>
          <a:bodyPr/>
          <a:lstStyle>
            <a:lvl1pPr>
              <a:defRPr/>
            </a:lvl1pPr>
          </a:lstStyle>
          <a:p>
            <a:fld id="{1A4792CB-A59C-4750-884B-89183CFBC8C0}" type="slidenum">
              <a:rPr lang="en-US" altLang="zh-CN"/>
              <a:pPr/>
              <a:t>‹#›</a:t>
            </a:fld>
            <a:endParaRPr lang="en-US" altLang="zh-CN"/>
          </a:p>
        </p:txBody>
      </p:sp>
    </p:spTree>
    <p:extLst>
      <p:ext uri="{BB962C8B-B14F-4D97-AF65-F5344CB8AC3E}">
        <p14:creationId xmlns:p14="http://schemas.microsoft.com/office/powerpoint/2010/main" val="343822415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363F30F-AA8E-4CD3-A3E4-C1450ACC72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F58A35C-26A3-4881-BC86-93F253B650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00071B0-02A4-4B2D-B9AC-2D780AAED690}"/>
              </a:ext>
            </a:extLst>
          </p:cNvPr>
          <p:cNvSpPr>
            <a:spLocks noGrp="1" noChangeArrowheads="1"/>
          </p:cNvSpPr>
          <p:nvPr>
            <p:ph type="sldNum" sz="quarter" idx="12"/>
          </p:nvPr>
        </p:nvSpPr>
        <p:spPr>
          <a:ln/>
        </p:spPr>
        <p:txBody>
          <a:bodyPr/>
          <a:lstStyle>
            <a:lvl1pPr>
              <a:defRPr/>
            </a:lvl1pPr>
          </a:lstStyle>
          <a:p>
            <a:fld id="{B2389531-C267-45D8-949A-3CAA622E491A}" type="slidenum">
              <a:rPr lang="en-US" altLang="zh-CN"/>
              <a:pPr/>
              <a:t>‹#›</a:t>
            </a:fld>
            <a:endParaRPr lang="en-US" altLang="zh-CN"/>
          </a:p>
        </p:txBody>
      </p:sp>
    </p:spTree>
    <p:extLst>
      <p:ext uri="{BB962C8B-B14F-4D97-AF65-F5344CB8AC3E}">
        <p14:creationId xmlns:p14="http://schemas.microsoft.com/office/powerpoint/2010/main" val="277504536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A8D2047-8071-4728-93CE-D6013CD3A7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0E6043A-8824-4270-A539-80F1D1570D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C69EDC8-12BF-4981-9048-73040E6222D8}"/>
              </a:ext>
            </a:extLst>
          </p:cNvPr>
          <p:cNvSpPr>
            <a:spLocks noGrp="1" noChangeArrowheads="1"/>
          </p:cNvSpPr>
          <p:nvPr>
            <p:ph type="sldNum" sz="quarter" idx="12"/>
          </p:nvPr>
        </p:nvSpPr>
        <p:spPr>
          <a:ln/>
        </p:spPr>
        <p:txBody>
          <a:bodyPr/>
          <a:lstStyle>
            <a:lvl1pPr>
              <a:defRPr/>
            </a:lvl1pPr>
          </a:lstStyle>
          <a:p>
            <a:fld id="{596D65B6-DF36-43A1-9ABE-828DD03BBA7B}" type="slidenum">
              <a:rPr lang="en-US" altLang="zh-CN"/>
              <a:pPr/>
              <a:t>‹#›</a:t>
            </a:fld>
            <a:endParaRPr lang="en-US" altLang="zh-CN"/>
          </a:p>
        </p:txBody>
      </p:sp>
    </p:spTree>
    <p:extLst>
      <p:ext uri="{BB962C8B-B14F-4D97-AF65-F5344CB8AC3E}">
        <p14:creationId xmlns:p14="http://schemas.microsoft.com/office/powerpoint/2010/main" val="350556988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DFCC049-7624-4DDA-BA00-98772D0C11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14D501A-63FD-4929-88EF-25840CA029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3E5EBA4-3AEF-4F72-A890-232EBBF27667}"/>
              </a:ext>
            </a:extLst>
          </p:cNvPr>
          <p:cNvSpPr>
            <a:spLocks noGrp="1" noChangeArrowheads="1"/>
          </p:cNvSpPr>
          <p:nvPr>
            <p:ph type="sldNum" sz="quarter" idx="12"/>
          </p:nvPr>
        </p:nvSpPr>
        <p:spPr>
          <a:ln/>
        </p:spPr>
        <p:txBody>
          <a:bodyPr/>
          <a:lstStyle>
            <a:lvl1pPr>
              <a:defRPr/>
            </a:lvl1pPr>
          </a:lstStyle>
          <a:p>
            <a:fld id="{990526C9-3310-4E37-BEC7-E70301E0A583}" type="slidenum">
              <a:rPr lang="en-US" altLang="zh-CN"/>
              <a:pPr/>
              <a:t>‹#›</a:t>
            </a:fld>
            <a:endParaRPr lang="en-US" altLang="zh-CN"/>
          </a:p>
        </p:txBody>
      </p:sp>
    </p:spTree>
    <p:extLst>
      <p:ext uri="{BB962C8B-B14F-4D97-AF65-F5344CB8AC3E}">
        <p14:creationId xmlns:p14="http://schemas.microsoft.com/office/powerpoint/2010/main" val="888432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6"/>
            <a:ext cx="8077986"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330537" cy="549275"/>
          </a:xfrm>
          <a:prstGeom prst="rect">
            <a:avLst/>
          </a:prstGeom>
        </p:spPr>
        <p:txBody>
          <a:bodyPr/>
          <a:lstStyle>
            <a:lvl1pPr algn="ct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1119034"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7037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96E6B21-0833-464A-991F-076504217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DDE9B7C-F32F-43D3-B204-5F951185CD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9BF4780-522B-4594-A6EA-2E456E73AB37}"/>
              </a:ext>
            </a:extLst>
          </p:cNvPr>
          <p:cNvSpPr>
            <a:spLocks noGrp="1" noChangeArrowheads="1"/>
          </p:cNvSpPr>
          <p:nvPr>
            <p:ph type="sldNum" sz="quarter" idx="12"/>
          </p:nvPr>
        </p:nvSpPr>
        <p:spPr>
          <a:ln/>
        </p:spPr>
        <p:txBody>
          <a:bodyPr/>
          <a:lstStyle>
            <a:lvl1pPr>
              <a:defRPr/>
            </a:lvl1pPr>
          </a:lstStyle>
          <a:p>
            <a:fld id="{F4D18ADD-ABD6-4F20-AD87-17D38FE91594}" type="slidenum">
              <a:rPr lang="en-US" altLang="zh-CN"/>
              <a:pPr/>
              <a:t>‹#›</a:t>
            </a:fld>
            <a:endParaRPr lang="en-US" altLang="zh-CN"/>
          </a:p>
        </p:txBody>
      </p:sp>
    </p:spTree>
    <p:extLst>
      <p:ext uri="{BB962C8B-B14F-4D97-AF65-F5344CB8AC3E}">
        <p14:creationId xmlns:p14="http://schemas.microsoft.com/office/powerpoint/2010/main" val="242103817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7B0BD9D-8830-46DA-836B-98D29E1AEA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E8D2A7D-DF97-4B15-B73D-EFC86EA9EC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C6759DE-0368-4009-8108-104730BEEB7F}"/>
              </a:ext>
            </a:extLst>
          </p:cNvPr>
          <p:cNvSpPr>
            <a:spLocks noGrp="1" noChangeArrowheads="1"/>
          </p:cNvSpPr>
          <p:nvPr>
            <p:ph type="sldNum" sz="quarter" idx="12"/>
          </p:nvPr>
        </p:nvSpPr>
        <p:spPr>
          <a:ln/>
        </p:spPr>
        <p:txBody>
          <a:bodyPr/>
          <a:lstStyle>
            <a:lvl1pPr>
              <a:defRPr/>
            </a:lvl1pPr>
          </a:lstStyle>
          <a:p>
            <a:fld id="{587977DF-BB99-4A94-8AC7-8DFBC1E3FE61}" type="slidenum">
              <a:rPr lang="en-US" altLang="zh-CN"/>
              <a:pPr/>
              <a:t>‹#›</a:t>
            </a:fld>
            <a:endParaRPr lang="en-US" altLang="zh-CN"/>
          </a:p>
        </p:txBody>
      </p:sp>
    </p:spTree>
    <p:extLst>
      <p:ext uri="{BB962C8B-B14F-4D97-AF65-F5344CB8AC3E}">
        <p14:creationId xmlns:p14="http://schemas.microsoft.com/office/powerpoint/2010/main" val="146673490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2B61FD1-1AA3-404F-911F-F827231806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B01FD63-DC3C-4370-B960-57AC871AAC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0FBF3D4-ED95-4D22-B92E-E88FDFD08FB5}"/>
              </a:ext>
            </a:extLst>
          </p:cNvPr>
          <p:cNvSpPr>
            <a:spLocks noGrp="1" noChangeArrowheads="1"/>
          </p:cNvSpPr>
          <p:nvPr>
            <p:ph type="sldNum" sz="quarter" idx="12"/>
          </p:nvPr>
        </p:nvSpPr>
        <p:spPr>
          <a:ln/>
        </p:spPr>
        <p:txBody>
          <a:bodyPr/>
          <a:lstStyle>
            <a:lvl1pPr>
              <a:defRPr/>
            </a:lvl1pPr>
          </a:lstStyle>
          <a:p>
            <a:fld id="{0743E603-DED1-41B0-8365-0E5E4EE87C69}" type="slidenum">
              <a:rPr lang="en-US" altLang="zh-CN"/>
              <a:pPr/>
              <a:t>‹#›</a:t>
            </a:fld>
            <a:endParaRPr lang="en-US" altLang="zh-CN"/>
          </a:p>
        </p:txBody>
      </p:sp>
    </p:spTree>
    <p:extLst>
      <p:ext uri="{BB962C8B-B14F-4D97-AF65-F5344CB8AC3E}">
        <p14:creationId xmlns:p14="http://schemas.microsoft.com/office/powerpoint/2010/main" val="7385057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91A51CB-22F1-4008-A520-B484617661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B4261F1-D181-4B7C-9C37-2D8D4A4C61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40114DB-DCB8-42F8-997C-EC592771A6B6}"/>
              </a:ext>
            </a:extLst>
          </p:cNvPr>
          <p:cNvSpPr>
            <a:spLocks noGrp="1" noChangeArrowheads="1"/>
          </p:cNvSpPr>
          <p:nvPr>
            <p:ph type="sldNum" sz="quarter" idx="12"/>
          </p:nvPr>
        </p:nvSpPr>
        <p:spPr>
          <a:ln/>
        </p:spPr>
        <p:txBody>
          <a:bodyPr/>
          <a:lstStyle>
            <a:lvl1pPr>
              <a:defRPr/>
            </a:lvl1pPr>
          </a:lstStyle>
          <a:p>
            <a:fld id="{3D8496E3-ADAE-4E3C-BE88-B1633CEE4708}" type="slidenum">
              <a:rPr lang="en-US" altLang="zh-CN"/>
              <a:pPr/>
              <a:t>‹#›</a:t>
            </a:fld>
            <a:endParaRPr lang="en-US" altLang="zh-CN"/>
          </a:p>
        </p:txBody>
      </p:sp>
    </p:spTree>
    <p:extLst>
      <p:ext uri="{BB962C8B-B14F-4D97-AF65-F5344CB8AC3E}">
        <p14:creationId xmlns:p14="http://schemas.microsoft.com/office/powerpoint/2010/main" val="230323755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8FB28F6-C60A-49D5-B979-0EB29836E1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D21DF5B-E8C4-4266-BEB3-4C968EE41D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AA26FA4-9F2F-41F9-A116-51864A04F744}"/>
              </a:ext>
            </a:extLst>
          </p:cNvPr>
          <p:cNvSpPr>
            <a:spLocks noGrp="1" noChangeArrowheads="1"/>
          </p:cNvSpPr>
          <p:nvPr>
            <p:ph type="sldNum" sz="quarter" idx="12"/>
          </p:nvPr>
        </p:nvSpPr>
        <p:spPr>
          <a:ln/>
        </p:spPr>
        <p:txBody>
          <a:bodyPr/>
          <a:lstStyle>
            <a:lvl1pPr>
              <a:defRPr/>
            </a:lvl1pPr>
          </a:lstStyle>
          <a:p>
            <a:fld id="{1EAF6545-9643-4DDE-B48B-EE1785BF2E09}" type="slidenum">
              <a:rPr lang="en-US" altLang="zh-CN"/>
              <a:pPr/>
              <a:t>‹#›</a:t>
            </a:fld>
            <a:endParaRPr lang="en-US" altLang="zh-CN"/>
          </a:p>
        </p:txBody>
      </p:sp>
    </p:spTree>
    <p:extLst>
      <p:ext uri="{BB962C8B-B14F-4D97-AF65-F5344CB8AC3E}">
        <p14:creationId xmlns:p14="http://schemas.microsoft.com/office/powerpoint/2010/main" val="72835209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5EDE0CA-6399-4FE5-9A07-5AAC127656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03E8C9C-C426-4A96-944E-B575CED1F3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1CA7871-1B95-42FC-B979-9831E74A8870}"/>
              </a:ext>
            </a:extLst>
          </p:cNvPr>
          <p:cNvSpPr>
            <a:spLocks noGrp="1" noChangeArrowheads="1"/>
          </p:cNvSpPr>
          <p:nvPr>
            <p:ph type="sldNum" sz="quarter" idx="12"/>
          </p:nvPr>
        </p:nvSpPr>
        <p:spPr>
          <a:ln/>
        </p:spPr>
        <p:txBody>
          <a:bodyPr/>
          <a:lstStyle>
            <a:lvl1pPr>
              <a:defRPr/>
            </a:lvl1pPr>
          </a:lstStyle>
          <a:p>
            <a:fld id="{B61D8DE1-77C4-4E11-8A5A-F414E3977479}" type="slidenum">
              <a:rPr lang="en-US" altLang="zh-CN"/>
              <a:pPr/>
              <a:t>‹#›</a:t>
            </a:fld>
            <a:endParaRPr lang="en-US" altLang="zh-CN"/>
          </a:p>
        </p:txBody>
      </p:sp>
    </p:spTree>
    <p:extLst>
      <p:ext uri="{BB962C8B-B14F-4D97-AF65-F5344CB8AC3E}">
        <p14:creationId xmlns:p14="http://schemas.microsoft.com/office/powerpoint/2010/main" val="43925673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1C69940D-97DC-4508-B6FC-31B92062EE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AFEC342-5F43-428F-B4CA-A99C137DD2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845D25C-358D-475F-BE0D-7423BFDAED5B}"/>
              </a:ext>
            </a:extLst>
          </p:cNvPr>
          <p:cNvSpPr>
            <a:spLocks noGrp="1" noChangeArrowheads="1"/>
          </p:cNvSpPr>
          <p:nvPr>
            <p:ph type="sldNum" sz="quarter" idx="12"/>
          </p:nvPr>
        </p:nvSpPr>
        <p:spPr>
          <a:ln/>
        </p:spPr>
        <p:txBody>
          <a:bodyPr/>
          <a:lstStyle>
            <a:lvl1pPr>
              <a:defRPr/>
            </a:lvl1pPr>
          </a:lstStyle>
          <a:p>
            <a:fld id="{4A74965B-05AA-491C-B1DA-A60D923C9EE0}" type="slidenum">
              <a:rPr lang="en-US" altLang="zh-CN"/>
              <a:pPr/>
              <a:t>‹#›</a:t>
            </a:fld>
            <a:endParaRPr lang="en-US" altLang="zh-CN"/>
          </a:p>
        </p:txBody>
      </p:sp>
    </p:spTree>
    <p:extLst>
      <p:ext uri="{BB962C8B-B14F-4D97-AF65-F5344CB8AC3E}">
        <p14:creationId xmlns:p14="http://schemas.microsoft.com/office/powerpoint/2010/main" val="287868504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EA09E0EA-2FC2-49C4-B965-FFD2CE998F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A73DE13-DEF7-413A-A6FE-945546007D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AB16ADB-91D3-490E-AEE6-AB6294017C94}"/>
              </a:ext>
            </a:extLst>
          </p:cNvPr>
          <p:cNvSpPr>
            <a:spLocks noGrp="1" noChangeArrowheads="1"/>
          </p:cNvSpPr>
          <p:nvPr>
            <p:ph type="sldNum" sz="quarter" idx="12"/>
          </p:nvPr>
        </p:nvSpPr>
        <p:spPr>
          <a:ln/>
        </p:spPr>
        <p:txBody>
          <a:bodyPr/>
          <a:lstStyle>
            <a:lvl1pPr>
              <a:defRPr/>
            </a:lvl1pPr>
          </a:lstStyle>
          <a:p>
            <a:fld id="{CFF01F77-B66E-42FE-A62E-F589D13AD3E9}" type="slidenum">
              <a:rPr lang="en-US" altLang="zh-CN"/>
              <a:pPr/>
              <a:t>‹#›</a:t>
            </a:fld>
            <a:endParaRPr lang="en-US" altLang="zh-CN"/>
          </a:p>
        </p:txBody>
      </p:sp>
    </p:spTree>
    <p:extLst>
      <p:ext uri="{BB962C8B-B14F-4D97-AF65-F5344CB8AC3E}">
        <p14:creationId xmlns:p14="http://schemas.microsoft.com/office/powerpoint/2010/main" val="41257222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a:p>
        </p:txBody>
      </p:sp>
      <p:sp>
        <p:nvSpPr>
          <p:cNvPr id="4" name="日期占位符 3">
            <a:extLst>
              <a:ext uri="{FF2B5EF4-FFF2-40B4-BE49-F238E27FC236}">
                <a16:creationId xmlns:a16="http://schemas.microsoft.com/office/drawing/2014/main" id="{AFAFF15F-9C27-489C-9B3D-8E76CE22F1D4}"/>
              </a:ext>
            </a:extLst>
          </p:cNvPr>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C9652F6-665A-4891-89CD-E6F33331FD17}"/>
              </a:ext>
            </a:extLst>
          </p:cNvPr>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EF12C44-6572-480C-A82E-1FD0FB37A604}"/>
              </a:ext>
            </a:extLst>
          </p:cNvPr>
          <p:cNvSpPr>
            <a:spLocks noGrp="1"/>
          </p:cNvSpPr>
          <p:nvPr>
            <p:ph type="sldNum" sz="quarter" idx="12"/>
          </p:nvPr>
        </p:nvSpPr>
        <p:spPr>
          <a:xfrm>
            <a:off x="6781800" y="6324600"/>
            <a:ext cx="1905000" cy="457200"/>
          </a:xfrm>
        </p:spPr>
        <p:txBody>
          <a:bodyPr/>
          <a:lstStyle>
            <a:lvl1pPr>
              <a:defRPr/>
            </a:lvl1pPr>
          </a:lstStyle>
          <a:p>
            <a:fld id="{A4F47847-D99B-42FE-AD3E-BB051CF27FA7}" type="slidenum">
              <a:rPr lang="en-US" altLang="zh-CN"/>
              <a:pPr/>
              <a:t>‹#›</a:t>
            </a:fld>
            <a:endParaRPr lang="en-US" altLang="zh-CN"/>
          </a:p>
        </p:txBody>
      </p:sp>
    </p:spTree>
    <p:extLst>
      <p:ext uri="{BB962C8B-B14F-4D97-AF65-F5344CB8AC3E}">
        <p14:creationId xmlns:p14="http://schemas.microsoft.com/office/powerpoint/2010/main" val="20221127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182688" y="41513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2D89387-4140-4E33-A4C1-32F129407CED}"/>
              </a:ext>
            </a:extLst>
          </p:cNvPr>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9D33FF7C-F87B-4E4E-A5C4-C3A0EF90EC00}"/>
              </a:ext>
            </a:extLst>
          </p:cNvPr>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697274C3-611D-4850-9A0E-904B122D41A1}"/>
              </a:ext>
            </a:extLst>
          </p:cNvPr>
          <p:cNvSpPr>
            <a:spLocks noGrp="1"/>
          </p:cNvSpPr>
          <p:nvPr>
            <p:ph type="sldNum" sz="quarter" idx="12"/>
          </p:nvPr>
        </p:nvSpPr>
        <p:spPr>
          <a:xfrm>
            <a:off x="6781800" y="6324600"/>
            <a:ext cx="1905000" cy="457200"/>
          </a:xfrm>
        </p:spPr>
        <p:txBody>
          <a:bodyPr/>
          <a:lstStyle>
            <a:lvl1pPr>
              <a:defRPr/>
            </a:lvl1pPr>
          </a:lstStyle>
          <a:p>
            <a:fld id="{55B0836D-16CF-4CC5-B802-2BB488FB0C34}" type="slidenum">
              <a:rPr lang="en-US" altLang="zh-CN"/>
              <a:pPr/>
              <a:t>‹#›</a:t>
            </a:fld>
            <a:endParaRPr lang="en-US" altLang="zh-CN"/>
          </a:p>
        </p:txBody>
      </p:sp>
    </p:spTree>
    <p:extLst>
      <p:ext uri="{BB962C8B-B14F-4D97-AF65-F5344CB8AC3E}">
        <p14:creationId xmlns:p14="http://schemas.microsoft.com/office/powerpoint/2010/main" val="23699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2" y="1311566"/>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1" y="1311565"/>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3"/>
          <a:stretch>
            <a:fillRect/>
          </a:stretch>
        </p:blipFill>
        <p:spPr>
          <a:xfrm>
            <a:off x="0" y="1294036"/>
            <a:ext cx="270364" cy="5563965"/>
          </a:xfrm>
          <a:prstGeom prst="rect">
            <a:avLst/>
          </a:prstGeom>
        </p:spPr>
      </p:pic>
      <p:pic>
        <p:nvPicPr>
          <p:cNvPr id="10" name="Picture 9" descr="徽记">
            <a:extLst>
              <a:ext uri="{FF2B5EF4-FFF2-40B4-BE49-F238E27FC236}">
                <a16:creationId xmlns:a16="http://schemas.microsoft.com/office/drawing/2014/main" id="{4A4E774C-3524-DD43-8056-8DD31985FA7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905" y="-1"/>
            <a:ext cx="1119034"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2" y="342115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4"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2"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922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0"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3"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3"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3"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4"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1"/>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2023年3月12日</a:t>
            </a:fld>
            <a:endParaRPr lang="zh-CN" altLang="en-US" dirty="0"/>
          </a:p>
        </p:txBody>
      </p:sp>
      <p:sp>
        <p:nvSpPr>
          <p:cNvPr id="8" name="幻灯片编号占位符 7"/>
          <p:cNvSpPr>
            <a:spLocks noGrp="1"/>
          </p:cNvSpPr>
          <p:nvPr>
            <p:ph type="sldNum" sz="quarter" idx="12"/>
          </p:nvPr>
        </p:nvSpPr>
        <p:spPr>
          <a:xfrm>
            <a:off x="8332979"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3" y="362927"/>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90964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6"/>
            <a:ext cx="8077986"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330537" cy="549275"/>
          </a:xfrm>
          <a:prstGeom prst="rect">
            <a:avLst/>
          </a:prstGeom>
        </p:spPr>
        <p:txBody>
          <a:bodyPr/>
          <a:lstStyle>
            <a:lvl1pPr algn="ct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536793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2" y="1311566"/>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1" y="1311565"/>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10390802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428626" y="0"/>
            <a:ext cx="3902075"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0" y="0"/>
            <a:ext cx="276225"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81059BD6-9DDE-481A-AF15-8904F3B85F3E}"/>
              </a:ext>
            </a:extLst>
          </p:cNvPr>
          <p:cNvSpPr>
            <a:spLocks noGrp="1"/>
          </p:cNvSpPr>
          <p:nvPr>
            <p:ph idx="1"/>
          </p:nvPr>
        </p:nvSpPr>
        <p:spPr>
          <a:xfrm>
            <a:off x="428626" y="1179682"/>
            <a:ext cx="8249382"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0787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72358961"/>
      </p:ext>
    </p:extLst>
  </p:cSld>
  <p:clrMapOvr>
    <a:masterClrMapping/>
  </p:clrMapOvr>
  <p:transition>
    <p:sndAc>
      <p:stSnd>
        <p:snd r:embed="rId1" name="chimes.wav"/>
      </p:stSnd>
    </p:sndAc>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5"/>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198839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9" y="617538"/>
            <a:ext cx="7793037" cy="1143000"/>
          </a:xfrm>
        </p:spPr>
        <p:txBody>
          <a:bodyPr/>
          <a:lstStyle/>
          <a:p>
            <a:r>
              <a:rPr lang="zh-CN" altLang="en-US"/>
              <a:t>单击此处编辑母版标题样式</a:t>
            </a:r>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a:p>
        </p:txBody>
      </p:sp>
      <p:sp>
        <p:nvSpPr>
          <p:cNvPr id="4" name="日期占位符 3"/>
          <p:cNvSpPr>
            <a:spLocks noGrp="1"/>
          </p:cNvSpPr>
          <p:nvPr>
            <p:ph type="dt" sz="half" idx="10"/>
          </p:nvPr>
        </p:nvSpPr>
        <p:spPr>
          <a:xfrm>
            <a:off x="914400" y="6324600"/>
            <a:ext cx="190500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352800" y="63246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781800" y="6324600"/>
            <a:ext cx="1905000" cy="457200"/>
          </a:xfrm>
          <a:prstGeom prst="rect">
            <a:avLst/>
          </a:prstGeom>
        </p:spPr>
        <p:txBody>
          <a:bodyPr/>
          <a:lstStyle>
            <a:lvl1pPr>
              <a:defRPr/>
            </a:lvl1pPr>
          </a:lstStyle>
          <a:p>
            <a:pPr>
              <a:defRPr/>
            </a:pPr>
            <a:fld id="{7B6EC499-DD5A-476F-9DFE-660D4B30EE5B}" type="slidenum">
              <a:rPr lang="en-US" altLang="zh-CN"/>
              <a:pPr>
                <a:defRPr/>
              </a:pPr>
              <a:t>‹#›</a:t>
            </a:fld>
            <a:endParaRPr lang="en-US" altLang="zh-CN"/>
          </a:p>
        </p:txBody>
      </p:sp>
    </p:spTree>
    <p:extLst>
      <p:ext uri="{BB962C8B-B14F-4D97-AF65-F5344CB8AC3E}">
        <p14:creationId xmlns:p14="http://schemas.microsoft.com/office/powerpoint/2010/main" val="29029940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7403435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5"/>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7"/>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2"/>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3699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428626" y="0"/>
            <a:ext cx="3902075"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0" y="0"/>
            <a:ext cx="276225"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72AD38CD-DEEA-4237-8C89-6CDAF7B31787}"/>
              </a:ext>
            </a:extLst>
          </p:cNvPr>
          <p:cNvSpPr>
            <a:spLocks noGrp="1"/>
          </p:cNvSpPr>
          <p:nvPr>
            <p:ph idx="1"/>
          </p:nvPr>
        </p:nvSpPr>
        <p:spPr>
          <a:xfrm>
            <a:off x="362683" y="993531"/>
            <a:ext cx="8427481" cy="5475677"/>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842362"/>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6E253262-7B7C-4C0B-90F6-47818E52E18B}"/>
              </a:ext>
            </a:extLst>
          </p:cNvPr>
          <p:cNvSpPr>
            <a:spLocks noGrp="1" noChangeArrowheads="1"/>
          </p:cNvSpPr>
          <p:nvPr>
            <p:ph type="dt" sz="half" idx="10"/>
          </p:nvPr>
        </p:nvSpPr>
        <p:spPr>
          <a:xfrm>
            <a:off x="685800" y="6248400"/>
            <a:ext cx="1905000" cy="457200"/>
          </a:xfrm>
          <a:prstGeom prst="rect">
            <a:avLst/>
          </a:prstGeom>
        </p:spPr>
        <p:txBody>
          <a:bodyPr/>
          <a:lstStyle>
            <a:lvl1pPr eaLnBrk="1" hangingPunct="1">
              <a:defRPr/>
            </a:lvl1pPr>
          </a:lstStyle>
          <a:p>
            <a:pPr>
              <a:defRPr/>
            </a:pPr>
            <a:endParaRPr lang="en-US" altLang="zh-CN"/>
          </a:p>
        </p:txBody>
      </p:sp>
      <p:sp>
        <p:nvSpPr>
          <p:cNvPr id="4" name="Rectangle 5">
            <a:extLst>
              <a:ext uri="{FF2B5EF4-FFF2-40B4-BE49-F238E27FC236}">
                <a16:creationId xmlns:a16="http://schemas.microsoft.com/office/drawing/2014/main" id="{87FA27A3-4204-47AE-8F6C-5860B8FFD838}"/>
              </a:ext>
            </a:extLst>
          </p:cNvPr>
          <p:cNvSpPr>
            <a:spLocks noGrp="1" noChangeArrowheads="1"/>
          </p:cNvSpPr>
          <p:nvPr>
            <p:ph type="ftr" sz="quarter" idx="11"/>
          </p:nvPr>
        </p:nvSpPr>
        <p:spPr>
          <a:xfrm>
            <a:off x="3124200" y="6248400"/>
            <a:ext cx="2895600" cy="457200"/>
          </a:xfrm>
          <a:prstGeom prst="rect">
            <a:avLst/>
          </a:prstGeom>
        </p:spPr>
        <p:txBody>
          <a:bodyPr/>
          <a:lstStyle>
            <a:lvl1pPr eaLnBrk="1" hangingPunct="1">
              <a:defRPr/>
            </a:lvl1pPr>
          </a:lstStyle>
          <a:p>
            <a:pPr>
              <a:defRPr/>
            </a:pPr>
            <a:endParaRPr lang="en-US" altLang="zh-CN"/>
          </a:p>
        </p:txBody>
      </p:sp>
      <p:sp>
        <p:nvSpPr>
          <p:cNvPr id="5" name="Rectangle 6">
            <a:extLst>
              <a:ext uri="{FF2B5EF4-FFF2-40B4-BE49-F238E27FC236}">
                <a16:creationId xmlns:a16="http://schemas.microsoft.com/office/drawing/2014/main" id="{364F743B-294A-446B-A8E6-0E7860FAC5A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827FC26-75B6-42EF-A482-D682A6FBB343}" type="slidenum">
              <a:rPr lang="en-US" altLang="zh-CN"/>
              <a:pPr>
                <a:defRPr/>
              </a:pPr>
              <a:t>‹#›</a:t>
            </a:fld>
            <a:endParaRPr lang="en-US" altLang="zh-CN"/>
          </a:p>
        </p:txBody>
      </p:sp>
    </p:spTree>
    <p:extLst>
      <p:ext uri="{BB962C8B-B14F-4D97-AF65-F5344CB8AC3E}">
        <p14:creationId xmlns:p14="http://schemas.microsoft.com/office/powerpoint/2010/main" val="191889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7416652"/>
      </p:ext>
    </p:extLst>
  </p:cSld>
  <p:clrMapOvr>
    <a:masterClrMapping/>
  </p:clrMapOvr>
  <p:transition>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849F9A9-EDB2-43A3-AC8A-FFBFBF409C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5CD236D-01F8-4E8B-977F-69BDEE2876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1664208-CC20-43CC-AB4C-1F4BA558643E}"/>
              </a:ext>
            </a:extLst>
          </p:cNvPr>
          <p:cNvSpPr>
            <a:spLocks noGrp="1" noChangeArrowheads="1"/>
          </p:cNvSpPr>
          <p:nvPr>
            <p:ph type="sldNum" sz="quarter" idx="12"/>
          </p:nvPr>
        </p:nvSpPr>
        <p:spPr>
          <a:ln/>
        </p:spPr>
        <p:txBody>
          <a:bodyPr/>
          <a:lstStyle>
            <a:lvl1pPr>
              <a:defRPr/>
            </a:lvl1pPr>
          </a:lstStyle>
          <a:p>
            <a:fld id="{31F82F7C-F37A-4A99-8751-4DB5CF40FBC9}" type="slidenum">
              <a:rPr lang="en-US" altLang="zh-CN"/>
              <a:pPr/>
              <a:t>‹#›</a:t>
            </a:fld>
            <a:endParaRPr lang="en-US" altLang="zh-CN"/>
          </a:p>
        </p:txBody>
      </p:sp>
    </p:spTree>
    <p:extLst>
      <p:ext uri="{BB962C8B-B14F-4D97-AF65-F5344CB8AC3E}">
        <p14:creationId xmlns:p14="http://schemas.microsoft.com/office/powerpoint/2010/main" val="40046536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a:p>
        </p:txBody>
      </p:sp>
      <p:sp>
        <p:nvSpPr>
          <p:cNvPr id="4" name="日期占位符 3">
            <a:extLst>
              <a:ext uri="{FF2B5EF4-FFF2-40B4-BE49-F238E27FC236}">
                <a16:creationId xmlns:a16="http://schemas.microsoft.com/office/drawing/2014/main" id="{B826B87C-24BA-43FA-9DA6-1422C7B9F6BF}"/>
              </a:ext>
            </a:extLst>
          </p:cNvPr>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02ABFDA-0AF5-4176-B3C9-3E3FEEE7AE04}"/>
              </a:ext>
            </a:extLst>
          </p:cNvPr>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FBE1A04A-C1C8-4B0E-AC4F-9F0BBFE62300}"/>
              </a:ext>
            </a:extLst>
          </p:cNvPr>
          <p:cNvSpPr>
            <a:spLocks noGrp="1"/>
          </p:cNvSpPr>
          <p:nvPr>
            <p:ph type="sldNum" sz="quarter" idx="12"/>
          </p:nvPr>
        </p:nvSpPr>
        <p:spPr>
          <a:xfrm>
            <a:off x="6781800" y="6324600"/>
            <a:ext cx="1905000" cy="457200"/>
          </a:xfrm>
        </p:spPr>
        <p:txBody>
          <a:bodyPr/>
          <a:lstStyle>
            <a:lvl1pPr>
              <a:defRPr/>
            </a:lvl1pPr>
          </a:lstStyle>
          <a:p>
            <a:fld id="{49CDC101-666E-48E7-98F9-420D2E69DCE7}" type="slidenum">
              <a:rPr lang="en-US" altLang="zh-CN"/>
              <a:pPr/>
              <a:t>‹#›</a:t>
            </a:fld>
            <a:endParaRPr lang="en-US" altLang="zh-CN"/>
          </a:p>
        </p:txBody>
      </p:sp>
    </p:spTree>
    <p:extLst>
      <p:ext uri="{BB962C8B-B14F-4D97-AF65-F5344CB8AC3E}">
        <p14:creationId xmlns:p14="http://schemas.microsoft.com/office/powerpoint/2010/main" val="220070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6F9C68B8-9F8A-4AE1-8DB6-05B02D67E3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3F88806-B4AF-4369-8A11-2A8F477862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5C26BC1-ACA8-4C86-8D89-F6649799A64D}"/>
              </a:ext>
            </a:extLst>
          </p:cNvPr>
          <p:cNvSpPr>
            <a:spLocks noGrp="1" noChangeArrowheads="1"/>
          </p:cNvSpPr>
          <p:nvPr>
            <p:ph type="sldNum" sz="quarter" idx="12"/>
          </p:nvPr>
        </p:nvSpPr>
        <p:spPr>
          <a:ln/>
        </p:spPr>
        <p:txBody>
          <a:bodyPr/>
          <a:lstStyle>
            <a:lvl1pPr>
              <a:defRPr/>
            </a:lvl1pPr>
          </a:lstStyle>
          <a:p>
            <a:fld id="{617B8B2A-38D7-4ED0-A404-509FB30067B5}" type="slidenum">
              <a:rPr lang="en-US" altLang="zh-CN"/>
              <a:pPr/>
              <a:t>‹#›</a:t>
            </a:fld>
            <a:endParaRPr lang="en-US" altLang="zh-CN"/>
          </a:p>
        </p:txBody>
      </p:sp>
    </p:spTree>
    <p:extLst>
      <p:ext uri="{BB962C8B-B14F-4D97-AF65-F5344CB8AC3E}">
        <p14:creationId xmlns:p14="http://schemas.microsoft.com/office/powerpoint/2010/main" val="342108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image" Target="../media/image5.jpeg"/><Relationship Id="rId2" Type="http://schemas.openxmlformats.org/officeDocument/2006/relationships/slideLayout" Target="../slideLayouts/slideLayout11.xml"/><Relationship Id="rId16"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jpeg"/><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52" r:id="rId5"/>
    <p:sldLayoutId id="2147483662" r:id="rId6"/>
    <p:sldLayoutId id="2147483663" r:id="rId7"/>
    <p:sldLayoutId id="2147483664" r:id="rId8"/>
    <p:sldLayoutId id="214748366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90FF89E-560E-4878-9455-E3A3602C7E19}"/>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3" name="Rectangle 3">
            <a:extLst>
              <a:ext uri="{FF2B5EF4-FFF2-40B4-BE49-F238E27FC236}">
                <a16:creationId xmlns:a16="http://schemas.microsoft.com/office/drawing/2014/main" id="{C40C6E52-3626-4611-948D-BBCD881D5C13}"/>
              </a:ext>
            </a:extLst>
          </p:cNvPr>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4" name="Rectangle 4">
            <a:extLst>
              <a:ext uri="{FF2B5EF4-FFF2-40B4-BE49-F238E27FC236}">
                <a16:creationId xmlns:a16="http://schemas.microsoft.com/office/drawing/2014/main" id="{0E0D0C6D-4BC8-4551-BCB0-93CDC7F1A57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a:latin typeface="+mn-lt"/>
                <a:ea typeface="宋体" pitchFamily="2" charset="-122"/>
              </a:defRPr>
            </a:lvl1pPr>
          </a:lstStyle>
          <a:p>
            <a:pPr>
              <a:defRPr/>
            </a:pPr>
            <a:endParaRPr lang="en-US" altLang="zh-CN"/>
          </a:p>
        </p:txBody>
      </p:sp>
      <p:sp>
        <p:nvSpPr>
          <p:cNvPr id="10245" name="Rectangle 5">
            <a:extLst>
              <a:ext uri="{FF2B5EF4-FFF2-40B4-BE49-F238E27FC236}">
                <a16:creationId xmlns:a16="http://schemas.microsoft.com/office/drawing/2014/main" id="{457AF117-8F57-4FC3-96A9-4D56850C5F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ea typeface="宋体" pitchFamily="2" charset="-122"/>
              </a:defRPr>
            </a:lvl1pPr>
          </a:lstStyle>
          <a:p>
            <a:pPr>
              <a:defRPr/>
            </a:pPr>
            <a:endParaRPr lang="en-US" altLang="zh-CN"/>
          </a:p>
        </p:txBody>
      </p:sp>
      <p:sp>
        <p:nvSpPr>
          <p:cNvPr id="10246" name="Rectangle 6">
            <a:extLst>
              <a:ext uri="{FF2B5EF4-FFF2-40B4-BE49-F238E27FC236}">
                <a16:creationId xmlns:a16="http://schemas.microsoft.com/office/drawing/2014/main" id="{8B939326-DFB8-4B90-B6B3-B56B322AEAD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A5D2C6C4-35AC-4B84-A8FD-D9E92FFA4603}" type="slidenum">
              <a:rPr lang="en-US" altLang="zh-CN"/>
              <a:pPr/>
              <a:t>‹#›</a:t>
            </a:fld>
            <a:endParaRPr lang="en-US" altLang="zh-CN"/>
          </a:p>
        </p:txBody>
      </p:sp>
    </p:spTree>
    <p:extLst>
      <p:ext uri="{BB962C8B-B14F-4D97-AF65-F5344CB8AC3E}">
        <p14:creationId xmlns:p14="http://schemas.microsoft.com/office/powerpoint/2010/main" val="40439352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ransition/>
  <p:txStyles>
    <p:titleStyle>
      <a:lvl1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q"/>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400" b="1">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90FF89E-560E-4878-9455-E3A3602C7E19}"/>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3" name="Rectangle 3">
            <a:extLst>
              <a:ext uri="{FF2B5EF4-FFF2-40B4-BE49-F238E27FC236}">
                <a16:creationId xmlns:a16="http://schemas.microsoft.com/office/drawing/2014/main" id="{C40C6E52-3626-4611-948D-BBCD881D5C13}"/>
              </a:ext>
            </a:extLst>
          </p:cNvPr>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4" name="Rectangle 4">
            <a:extLst>
              <a:ext uri="{FF2B5EF4-FFF2-40B4-BE49-F238E27FC236}">
                <a16:creationId xmlns:a16="http://schemas.microsoft.com/office/drawing/2014/main" id="{0E0D0C6D-4BC8-4551-BCB0-93CDC7F1A57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a:latin typeface="+mn-lt"/>
                <a:ea typeface="宋体" pitchFamily="2" charset="-122"/>
              </a:defRPr>
            </a:lvl1pPr>
          </a:lstStyle>
          <a:p>
            <a:pPr>
              <a:defRPr/>
            </a:pPr>
            <a:endParaRPr lang="en-US" altLang="zh-CN"/>
          </a:p>
        </p:txBody>
      </p:sp>
      <p:sp>
        <p:nvSpPr>
          <p:cNvPr id="10245" name="Rectangle 5">
            <a:extLst>
              <a:ext uri="{FF2B5EF4-FFF2-40B4-BE49-F238E27FC236}">
                <a16:creationId xmlns:a16="http://schemas.microsoft.com/office/drawing/2014/main" id="{457AF117-8F57-4FC3-96A9-4D56850C5F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ea typeface="宋体" pitchFamily="2" charset="-122"/>
              </a:defRPr>
            </a:lvl1pPr>
          </a:lstStyle>
          <a:p>
            <a:pPr>
              <a:defRPr/>
            </a:pPr>
            <a:endParaRPr lang="en-US" altLang="zh-CN"/>
          </a:p>
        </p:txBody>
      </p:sp>
      <p:sp>
        <p:nvSpPr>
          <p:cNvPr id="10246" name="Rectangle 6">
            <a:extLst>
              <a:ext uri="{FF2B5EF4-FFF2-40B4-BE49-F238E27FC236}">
                <a16:creationId xmlns:a16="http://schemas.microsoft.com/office/drawing/2014/main" id="{8B939326-DFB8-4B90-B6B3-B56B322AEAD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8741C9C3-E742-4EC7-9926-B6728FEA1892}" type="slidenum">
              <a:rPr lang="en-US" altLang="zh-CN"/>
              <a:pPr/>
              <a:t>‹#›</a:t>
            </a:fld>
            <a:endParaRPr lang="en-US" altLang="zh-CN"/>
          </a:p>
        </p:txBody>
      </p:sp>
    </p:spTree>
    <p:extLst>
      <p:ext uri="{BB962C8B-B14F-4D97-AF65-F5344CB8AC3E}">
        <p14:creationId xmlns:p14="http://schemas.microsoft.com/office/powerpoint/2010/main" val="398586425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transition/>
  <p:txStyles>
    <p:titleStyle>
      <a:lvl1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q"/>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Ø"/>
        <a:defRPr sz="2400" b="1">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2389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wangjh@ue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5.wmf"/><Relationship Id="rId4" Type="http://schemas.openxmlformats.org/officeDocument/2006/relationships/oleObject" Target="../embeddings/oleObject6.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3" Type="http://schemas.openxmlformats.org/officeDocument/2006/relationships/hyperlink" Target="http://zh.wikipedia.org/wiki/File:Dining_philosophers.png" TargetMode="External"/><Relationship Id="rId2" Type="http://schemas.openxmlformats.org/officeDocument/2006/relationships/notesSlide" Target="../notesSlides/notesSlide1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1.xml"/></Relationships>
</file>

<file path=ppt/slides/_rels/slide2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4.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9.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444211" y="3423113"/>
            <a:ext cx="8634845" cy="1403606"/>
          </a:xfrm>
        </p:spPr>
        <p:txBody>
          <a:bodyPr/>
          <a:lstStyle/>
          <a:p>
            <a:r>
              <a:rPr lang="zh-CN" altLang="en-US">
                <a:sym typeface="+mn-lt"/>
              </a:rPr>
              <a:t>第二章  </a:t>
            </a:r>
            <a:r>
              <a:rPr lang="zh-CN" altLang="zh-CN"/>
              <a:t>进程管理 </a:t>
            </a:r>
            <a:endParaRPr lang="zh-CN" altLang="en-US" dirty="0">
              <a:sym typeface="+mn-lt"/>
            </a:endParaRPr>
          </a:p>
        </p:txBody>
      </p:sp>
      <p:sp>
        <p:nvSpPr>
          <p:cNvPr id="4" name="副标题 9">
            <a:extLst>
              <a:ext uri="{FF2B5EF4-FFF2-40B4-BE49-F238E27FC236}">
                <a16:creationId xmlns:a16="http://schemas.microsoft.com/office/drawing/2014/main" id="{DEAC4BDA-9797-4BC7-91F4-34A2938783E5}"/>
              </a:ext>
            </a:extLst>
          </p:cNvPr>
          <p:cNvSpPr>
            <a:spLocks noGrp="1"/>
          </p:cNvSpPr>
          <p:nvPr>
            <p:ph type="subTitle" idx="1"/>
          </p:nvPr>
        </p:nvSpPr>
        <p:spPr>
          <a:xfrm>
            <a:off x="969963" y="5432425"/>
            <a:ext cx="7204075" cy="810720"/>
          </a:xfrm>
        </p:spPr>
        <p:txBody>
          <a:bodyPr>
            <a:normAutofit/>
          </a:bodyPr>
          <a:lstStyle/>
          <a:p>
            <a:r>
              <a:rPr lang="zh-CN" altLang="en-US" dirty="0">
                <a:sym typeface="+mn-lt"/>
              </a:rPr>
              <a:t>授课教师：王佳昊</a:t>
            </a:r>
            <a:r>
              <a:rPr lang="en-US" altLang="zh-CN" dirty="0">
                <a:sym typeface="+mn-lt"/>
              </a:rPr>
              <a:t>			</a:t>
            </a:r>
            <a:r>
              <a:rPr lang="zh-CN" altLang="en-US" dirty="0">
                <a:sym typeface="+mn-lt"/>
              </a:rPr>
              <a:t>  电子邮箱：</a:t>
            </a:r>
            <a:r>
              <a:rPr lang="en-US" altLang="zh-CN" dirty="0">
                <a:sym typeface="+mn-lt"/>
                <a:hlinkClick r:id="rId3"/>
              </a:rPr>
              <a:t>wangjh@uestc.edu.cn</a:t>
            </a:r>
            <a:endParaRPr lang="en-US" altLang="zh-CN" dirty="0">
              <a:sym typeface="+mn-lt"/>
            </a:endParaRPr>
          </a:p>
          <a:p>
            <a:endParaRPr lang="en-US" altLang="zh-CN" dirty="0">
              <a:sym typeface="+mn-lt"/>
            </a:endParaRPr>
          </a:p>
          <a:p>
            <a:r>
              <a:rPr lang="zh-CN" altLang="en-US" dirty="0">
                <a:sym typeface="+mn-lt"/>
              </a:rPr>
              <a:t>地址：沙河校区 信软楼</a:t>
            </a:r>
            <a:r>
              <a:rPr lang="en-US" altLang="zh-CN" dirty="0">
                <a:sym typeface="+mn-lt"/>
              </a:rPr>
              <a:t>203</a:t>
            </a:r>
          </a:p>
          <a:p>
            <a:endParaRPr lang="zh-CN" altLang="en-US" dirty="0">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a:extLst>
              <a:ext uri="{FF2B5EF4-FFF2-40B4-BE49-F238E27FC236}">
                <a16:creationId xmlns:a16="http://schemas.microsoft.com/office/drawing/2014/main" id="{2307BEFD-E593-40AC-AE2F-E99691ADADB6}"/>
              </a:ext>
            </a:extLst>
          </p:cNvPr>
          <p:cNvSpPr txBox="1">
            <a:spLocks noChangeArrowheads="1"/>
          </p:cNvSpPr>
          <p:nvPr/>
        </p:nvSpPr>
        <p:spPr bwMode="auto">
          <a:xfrm>
            <a:off x="1397766" y="374103"/>
            <a:ext cx="501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t>2.1.3 </a:t>
            </a:r>
            <a:r>
              <a:rPr lang="zh-CN" altLang="en-US"/>
              <a:t>程序的并发执行及其特征 </a:t>
            </a:r>
          </a:p>
        </p:txBody>
      </p:sp>
      <p:sp>
        <p:nvSpPr>
          <p:cNvPr id="9" name="Text Box 5">
            <a:extLst>
              <a:ext uri="{FF2B5EF4-FFF2-40B4-BE49-F238E27FC236}">
                <a16:creationId xmlns:a16="http://schemas.microsoft.com/office/drawing/2014/main" id="{4D892F6F-8AAB-469F-BE4D-B94A76E60F13}"/>
              </a:ext>
            </a:extLst>
          </p:cNvPr>
          <p:cNvSpPr txBox="1">
            <a:spLocks noChangeArrowheads="1"/>
          </p:cNvSpPr>
          <p:nvPr/>
        </p:nvSpPr>
        <p:spPr bwMode="auto">
          <a:xfrm>
            <a:off x="1413641" y="1145628"/>
            <a:ext cx="272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t>1. </a:t>
            </a:r>
            <a:r>
              <a:rPr lang="zh-CN" altLang="en-US" sz="2400"/>
              <a:t>程序的并发执行 </a:t>
            </a:r>
          </a:p>
        </p:txBody>
      </p:sp>
      <p:sp>
        <p:nvSpPr>
          <p:cNvPr id="10" name="Text Box 6">
            <a:extLst>
              <a:ext uri="{FF2B5EF4-FFF2-40B4-BE49-F238E27FC236}">
                <a16:creationId xmlns:a16="http://schemas.microsoft.com/office/drawing/2014/main" id="{0B2D6BB2-6CEB-4ABB-ABA2-1FB9E8DE7692}"/>
              </a:ext>
            </a:extLst>
          </p:cNvPr>
          <p:cNvSpPr txBox="1">
            <a:spLocks noChangeArrowheads="1"/>
          </p:cNvSpPr>
          <p:nvPr/>
        </p:nvSpPr>
        <p:spPr bwMode="auto">
          <a:xfrm>
            <a:off x="3242441" y="5793828"/>
            <a:ext cx="386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图 </a:t>
            </a:r>
            <a:r>
              <a:rPr lang="en-US" altLang="zh-CN" sz="2400" b="0"/>
              <a:t>2-3 </a:t>
            </a:r>
            <a:r>
              <a:rPr lang="zh-CN" altLang="en-US" sz="2400" b="0"/>
              <a:t>并发执行时的前趋图 </a:t>
            </a:r>
          </a:p>
        </p:txBody>
      </p:sp>
      <p:graphicFrame>
        <p:nvGraphicFramePr>
          <p:cNvPr id="11" name="Object 7">
            <a:extLst>
              <a:ext uri="{FF2B5EF4-FFF2-40B4-BE49-F238E27FC236}">
                <a16:creationId xmlns:a16="http://schemas.microsoft.com/office/drawing/2014/main" id="{7CBB1AA4-186A-4D7A-A5FA-31F55D8AFE62}"/>
              </a:ext>
            </a:extLst>
          </p:cNvPr>
          <p:cNvGraphicFramePr>
            <a:graphicFrameLocks noChangeAspect="1"/>
          </p:cNvGraphicFramePr>
          <p:nvPr>
            <p:extLst>
              <p:ext uri="{D42A27DB-BD31-4B8C-83A1-F6EECF244321}">
                <p14:modId xmlns:p14="http://schemas.microsoft.com/office/powerpoint/2010/main" val="4189766892"/>
              </p:ext>
            </p:extLst>
          </p:nvPr>
        </p:nvGraphicFramePr>
        <p:xfrm>
          <a:off x="346841" y="2136228"/>
          <a:ext cx="9144000" cy="3048000"/>
        </p:xfrm>
        <a:graphic>
          <a:graphicData uri="http://schemas.openxmlformats.org/presentationml/2006/ole">
            <mc:AlternateContent xmlns:mc="http://schemas.openxmlformats.org/markup-compatibility/2006">
              <mc:Choice xmlns:v="urn:schemas-microsoft-com:vml" Requires="v">
                <p:oleObj spid="_x0000_s1037" name="VISIO" r:id="rId3" imgW="3756660" imgH="1249680" progId="Visio.Drawing.4">
                  <p:embed/>
                </p:oleObj>
              </mc:Choice>
              <mc:Fallback>
                <p:oleObj name="VISIO" r:id="rId3" imgW="3756660" imgH="1249680" progId="Visio.Drawing.4">
                  <p:embed/>
                  <p:pic>
                    <p:nvPicPr>
                      <p:cNvPr id="12293" name="Object 7">
                        <a:extLst>
                          <a:ext uri="{FF2B5EF4-FFF2-40B4-BE49-F238E27FC236}">
                            <a16:creationId xmlns:a16="http://schemas.microsoft.com/office/drawing/2014/main" id="{D702D58F-764C-48FC-A0A5-B6F315D4BA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841" y="2136228"/>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159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5" name="矩形 4"/>
          <p:cNvSpPr/>
          <p:nvPr/>
        </p:nvSpPr>
        <p:spPr>
          <a:xfrm>
            <a:off x="1408470" y="2011734"/>
            <a:ext cx="6068961" cy="1023357"/>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a:solidFill>
                  <a:srgbClr val="0000FF"/>
                </a:solidFill>
                <a:latin typeface="+mj-ea"/>
                <a:ea typeface="+mj-ea"/>
              </a:rPr>
              <a:t>）</a:t>
            </a:r>
            <a:endParaRPr lang="en-US" altLang="zh-CN" sz="2700" b="1" dirty="0">
              <a:solidFill>
                <a:srgbClr val="0000FF"/>
              </a:solidFill>
              <a:latin typeface="+mj-ea"/>
              <a:ea typeface="+mj-ea"/>
            </a:endParaRPr>
          </a:p>
          <a:p>
            <a:pPr algn="just">
              <a:lnSpc>
                <a:spcPct val="110000"/>
              </a:lnSpc>
              <a:defRPr/>
            </a:pPr>
            <a:r>
              <a:rPr lang="zh-CN" altLang="en-US" sz="2800" b="1" dirty="0"/>
              <a:t> </a:t>
            </a:r>
            <a:endParaRPr lang="zh-CN" altLang="en-US" sz="2700" dirty="0">
              <a:solidFill>
                <a:srgbClr val="0000FF"/>
              </a:solidFill>
              <a:latin typeface="+mj-ea"/>
              <a:ea typeface="+mj-ea"/>
            </a:endParaRPr>
          </a:p>
        </p:txBody>
      </p:sp>
      <p:sp>
        <p:nvSpPr>
          <p:cNvPr id="7" name="矩形 6"/>
          <p:cNvSpPr/>
          <p:nvPr/>
        </p:nvSpPr>
        <p:spPr>
          <a:xfrm>
            <a:off x="1504335" y="2654096"/>
            <a:ext cx="4572000" cy="447815"/>
          </a:xfrm>
          <a:prstGeom prst="rect">
            <a:avLst/>
          </a:prstGeom>
        </p:spPr>
        <p:txBody>
          <a:bodyPr>
            <a:spAutoFit/>
          </a:bodyPr>
          <a:lstStyle/>
          <a:p>
            <a:pPr algn="just">
              <a:lnSpc>
                <a:spcPct val="110000"/>
              </a:lnSpc>
              <a:defRPr/>
            </a:pPr>
            <a:r>
              <a:rPr lang="zh-CN" altLang="en-US" sz="2100" b="1" u="sng" dirty="0">
                <a:solidFill>
                  <a:srgbClr val="0000FF"/>
                </a:solidFill>
                <a:latin typeface="+mj-ea"/>
                <a:ea typeface="+mj-ea"/>
              </a:rPr>
              <a:t>生产者</a:t>
            </a:r>
            <a:r>
              <a:rPr lang="en-US" altLang="zh-CN" sz="2100" b="1" u="sng" dirty="0">
                <a:solidFill>
                  <a:srgbClr val="0000FF"/>
                </a:solidFill>
                <a:latin typeface="+mj-ea"/>
                <a:ea typeface="+mj-ea"/>
              </a:rPr>
              <a:t>-</a:t>
            </a:r>
            <a:r>
              <a:rPr lang="zh-CN" altLang="en-US" sz="2100" b="1" u="sng" dirty="0">
                <a:solidFill>
                  <a:srgbClr val="0000FF"/>
                </a:solidFill>
                <a:latin typeface="+mj-ea"/>
                <a:ea typeface="+mj-ea"/>
              </a:rPr>
              <a:t>消费者问题</a:t>
            </a:r>
            <a:r>
              <a:rPr lang="en-US" altLang="zh-CN" sz="2100" b="1" dirty="0">
                <a:latin typeface="+mj-ea"/>
                <a:ea typeface="+mj-ea"/>
              </a:rPr>
              <a:t>:</a:t>
            </a:r>
            <a:endParaRPr lang="zh-CN" altLang="en-US" sz="2100" dirty="0">
              <a:solidFill>
                <a:srgbClr val="0000FF"/>
              </a:solidFill>
              <a:latin typeface="+mj-ea"/>
              <a:ea typeface="+mj-ea"/>
            </a:endParaRPr>
          </a:p>
        </p:txBody>
      </p:sp>
      <p:sp>
        <p:nvSpPr>
          <p:cNvPr id="9" name="Text Box 104">
            <a:extLst>
              <a:ext uri="{FF2B5EF4-FFF2-40B4-BE49-F238E27FC236}">
                <a16:creationId xmlns:a16="http://schemas.microsoft.com/office/drawing/2014/main" id="{2CD73EA0-69EF-4348-AC17-AE4D60839794}"/>
              </a:ext>
            </a:extLst>
          </p:cNvPr>
          <p:cNvSpPr txBox="1">
            <a:spLocks noChangeArrowheads="1"/>
          </p:cNvSpPr>
          <p:nvPr/>
        </p:nvSpPr>
        <p:spPr bwMode="auto">
          <a:xfrm>
            <a:off x="2114550" y="5568054"/>
            <a:ext cx="4400550" cy="119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500" b="1">
                <a:latin typeface="Times New Roman" panose="02020603050405020304" pitchFamily="18" charset="0"/>
              </a:rPr>
              <a:t>  </a:t>
            </a:r>
            <a:r>
              <a:rPr lang="zh-CN" altLang="en-US" sz="1500" b="1">
                <a:latin typeface="Times New Roman" panose="02020603050405020304" pitchFamily="18" charset="0"/>
              </a:rPr>
              <a:t>其中，</a:t>
            </a:r>
            <a:r>
              <a:rPr lang="en-US" altLang="zh-CN" sz="1500" b="1">
                <a:latin typeface="Times New Roman" panose="02020603050405020304" pitchFamily="18" charset="0"/>
              </a:rPr>
              <a:t>in</a:t>
            </a:r>
            <a:r>
              <a:rPr lang="zh-CN" altLang="en-US" sz="1500" b="1">
                <a:latin typeface="Times New Roman" panose="02020603050405020304" pitchFamily="18" charset="0"/>
              </a:rPr>
              <a:t>表示存数据位置，</a:t>
            </a:r>
            <a:r>
              <a:rPr lang="en-US" altLang="zh-CN" sz="1500" b="1">
                <a:latin typeface="Times New Roman" panose="02020603050405020304" pitchFamily="18" charset="0"/>
              </a:rPr>
              <a:t>out</a:t>
            </a:r>
            <a:r>
              <a:rPr lang="zh-CN" altLang="en-US" sz="1500" b="1">
                <a:latin typeface="Times New Roman" panose="02020603050405020304" pitchFamily="18" charset="0"/>
              </a:rPr>
              <a:t>表示取数据位置</a:t>
            </a:r>
          </a:p>
          <a:p>
            <a:pPr algn="just">
              <a:spcBef>
                <a:spcPct val="0"/>
              </a:spcBef>
              <a:buClrTx/>
              <a:buSzTx/>
              <a:buFontTx/>
              <a:buNone/>
            </a:pPr>
            <a:r>
              <a:rPr lang="zh-CN" altLang="en-US" sz="1500" b="1">
                <a:latin typeface="Times New Roman" panose="02020603050405020304" pitchFamily="18" charset="0"/>
              </a:rPr>
              <a:t>    </a:t>
            </a:r>
          </a:p>
          <a:p>
            <a:pPr algn="just">
              <a:spcBef>
                <a:spcPct val="0"/>
              </a:spcBef>
              <a:buClrTx/>
              <a:buSzTx/>
              <a:buFontTx/>
              <a:buNone/>
            </a:pPr>
            <a:r>
              <a:rPr lang="zh-CN" altLang="en-US" sz="1500" b="1">
                <a:latin typeface="Times New Roman" panose="02020603050405020304" pitchFamily="18" charset="0"/>
              </a:rPr>
              <a:t>             ：被占用单元 ，      ：空存储单元</a:t>
            </a:r>
          </a:p>
          <a:p>
            <a:pPr algn="just">
              <a:spcBef>
                <a:spcPct val="0"/>
              </a:spcBef>
              <a:buClrTx/>
              <a:buSzTx/>
              <a:buFontTx/>
              <a:buNone/>
            </a:pPr>
            <a:endParaRPr lang="zh-CN" altLang="en-US" sz="1500" b="1">
              <a:latin typeface="Times New Roman" panose="02020603050405020304" pitchFamily="18" charset="0"/>
            </a:endParaRPr>
          </a:p>
          <a:p>
            <a:pPr algn="just">
              <a:spcBef>
                <a:spcPct val="0"/>
              </a:spcBef>
              <a:buClrTx/>
              <a:buSzTx/>
              <a:buFontTx/>
              <a:buNone/>
            </a:pPr>
            <a:r>
              <a:rPr lang="zh-CN" altLang="en-US" sz="1500" b="1">
                <a:latin typeface="Times New Roman" panose="02020603050405020304" pitchFamily="18" charset="0"/>
              </a:rPr>
              <a:t>         </a:t>
            </a:r>
          </a:p>
        </p:txBody>
      </p:sp>
      <p:grpSp>
        <p:nvGrpSpPr>
          <p:cNvPr id="10" name="Group 105">
            <a:extLst>
              <a:ext uri="{FF2B5EF4-FFF2-40B4-BE49-F238E27FC236}">
                <a16:creationId xmlns:a16="http://schemas.microsoft.com/office/drawing/2014/main" id="{8626B745-B290-A747-AFF8-3351F4C56549}"/>
              </a:ext>
            </a:extLst>
          </p:cNvPr>
          <p:cNvGrpSpPr>
            <a:grpSpLocks/>
          </p:cNvGrpSpPr>
          <p:nvPr/>
        </p:nvGrpSpPr>
        <p:grpSpPr bwMode="auto">
          <a:xfrm>
            <a:off x="2514600" y="6022873"/>
            <a:ext cx="238125" cy="326231"/>
            <a:chOff x="1687" y="2768"/>
            <a:chExt cx="200" cy="274"/>
          </a:xfrm>
        </p:grpSpPr>
        <p:sp>
          <p:nvSpPr>
            <p:cNvPr id="11" name="Rectangle 106">
              <a:extLst>
                <a:ext uri="{FF2B5EF4-FFF2-40B4-BE49-F238E27FC236}">
                  <a16:creationId xmlns:a16="http://schemas.microsoft.com/office/drawing/2014/main" id="{9D3D13FD-4FD8-5740-8910-D5CCE22A6452}"/>
                </a:ext>
              </a:extLst>
            </p:cNvPr>
            <p:cNvSpPr>
              <a:spLocks noChangeArrowheads="1"/>
            </p:cNvSpPr>
            <p:nvPr/>
          </p:nvSpPr>
          <p:spPr bwMode="auto">
            <a:xfrm>
              <a:off x="1687" y="2768"/>
              <a:ext cx="200" cy="2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2" name="Line 107">
              <a:extLst>
                <a:ext uri="{FF2B5EF4-FFF2-40B4-BE49-F238E27FC236}">
                  <a16:creationId xmlns:a16="http://schemas.microsoft.com/office/drawing/2014/main" id="{23CAC9C1-1A56-254B-A9A2-43241B178EFD}"/>
                </a:ext>
              </a:extLst>
            </p:cNvPr>
            <p:cNvSpPr>
              <a:spLocks noChangeShapeType="1"/>
            </p:cNvSpPr>
            <p:nvPr/>
          </p:nvSpPr>
          <p:spPr bwMode="auto">
            <a:xfrm flipH="1">
              <a:off x="1687" y="2768"/>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 name="Line 108">
              <a:extLst>
                <a:ext uri="{FF2B5EF4-FFF2-40B4-BE49-F238E27FC236}">
                  <a16:creationId xmlns:a16="http://schemas.microsoft.com/office/drawing/2014/main" id="{80F81CEE-C590-6348-95A7-EC5790CAC44A}"/>
                </a:ext>
              </a:extLst>
            </p:cNvPr>
            <p:cNvSpPr>
              <a:spLocks noChangeShapeType="1"/>
            </p:cNvSpPr>
            <p:nvPr/>
          </p:nvSpPr>
          <p:spPr bwMode="auto">
            <a:xfrm flipH="1">
              <a:off x="1687" y="2768"/>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4" name="Line 109">
              <a:extLst>
                <a:ext uri="{FF2B5EF4-FFF2-40B4-BE49-F238E27FC236}">
                  <a16:creationId xmlns:a16="http://schemas.microsoft.com/office/drawing/2014/main" id="{68867FF3-F4E5-F748-8A0B-8E10FEE4F9B5}"/>
                </a:ext>
              </a:extLst>
            </p:cNvPr>
            <p:cNvSpPr>
              <a:spLocks noChangeShapeType="1"/>
            </p:cNvSpPr>
            <p:nvPr/>
          </p:nvSpPr>
          <p:spPr bwMode="auto">
            <a:xfrm flipH="1">
              <a:off x="1687" y="2859"/>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5" name="Line 110">
              <a:extLst>
                <a:ext uri="{FF2B5EF4-FFF2-40B4-BE49-F238E27FC236}">
                  <a16:creationId xmlns:a16="http://schemas.microsoft.com/office/drawing/2014/main" id="{4E09CBEE-1569-6442-B749-A82757ED2295}"/>
                </a:ext>
              </a:extLst>
            </p:cNvPr>
            <p:cNvSpPr>
              <a:spLocks noChangeShapeType="1"/>
            </p:cNvSpPr>
            <p:nvPr/>
          </p:nvSpPr>
          <p:spPr bwMode="auto">
            <a:xfrm flipH="1">
              <a:off x="1787" y="2951"/>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16" name="Rectangle 111">
            <a:extLst>
              <a:ext uri="{FF2B5EF4-FFF2-40B4-BE49-F238E27FC236}">
                <a16:creationId xmlns:a16="http://schemas.microsoft.com/office/drawing/2014/main" id="{93B8662B-1DFD-204A-BCC2-8EFFB1F6F0D0}"/>
              </a:ext>
            </a:extLst>
          </p:cNvPr>
          <p:cNvSpPr>
            <a:spLocks noChangeArrowheads="1"/>
          </p:cNvSpPr>
          <p:nvPr/>
        </p:nvSpPr>
        <p:spPr bwMode="auto">
          <a:xfrm>
            <a:off x="4171951" y="6022873"/>
            <a:ext cx="236935" cy="326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grpSp>
        <p:nvGrpSpPr>
          <p:cNvPr id="18" name="Group 2">
            <a:extLst>
              <a:ext uri="{FF2B5EF4-FFF2-40B4-BE49-F238E27FC236}">
                <a16:creationId xmlns:a16="http://schemas.microsoft.com/office/drawing/2014/main" id="{7E9EE393-3501-B849-9DAD-A9498F2AD42C}"/>
              </a:ext>
            </a:extLst>
          </p:cNvPr>
          <p:cNvGrpSpPr>
            <a:grpSpLocks/>
          </p:cNvGrpSpPr>
          <p:nvPr/>
        </p:nvGrpSpPr>
        <p:grpSpPr bwMode="auto">
          <a:xfrm>
            <a:off x="2914650" y="3108223"/>
            <a:ext cx="3200400" cy="1307306"/>
            <a:chOff x="2697" y="8928"/>
            <a:chExt cx="4500" cy="1872"/>
          </a:xfrm>
        </p:grpSpPr>
        <p:grpSp>
          <p:nvGrpSpPr>
            <p:cNvPr id="19" name="Group 3">
              <a:extLst>
                <a:ext uri="{FF2B5EF4-FFF2-40B4-BE49-F238E27FC236}">
                  <a16:creationId xmlns:a16="http://schemas.microsoft.com/office/drawing/2014/main" id="{01697B46-E553-D842-8084-A64CB3340146}"/>
                </a:ext>
              </a:extLst>
            </p:cNvPr>
            <p:cNvGrpSpPr>
              <a:grpSpLocks/>
            </p:cNvGrpSpPr>
            <p:nvPr/>
          </p:nvGrpSpPr>
          <p:grpSpPr bwMode="auto">
            <a:xfrm>
              <a:off x="2697" y="8928"/>
              <a:ext cx="4500" cy="936"/>
              <a:chOff x="2697" y="9552"/>
              <a:chExt cx="4500" cy="936"/>
            </a:xfrm>
          </p:grpSpPr>
          <p:grpSp>
            <p:nvGrpSpPr>
              <p:cNvPr id="27" name="Group 4">
                <a:extLst>
                  <a:ext uri="{FF2B5EF4-FFF2-40B4-BE49-F238E27FC236}">
                    <a16:creationId xmlns:a16="http://schemas.microsoft.com/office/drawing/2014/main" id="{CBEEAFA7-9621-224E-B0C6-C2D1A96FB2B4}"/>
                  </a:ext>
                </a:extLst>
              </p:cNvPr>
              <p:cNvGrpSpPr>
                <a:grpSpLocks/>
              </p:cNvGrpSpPr>
              <p:nvPr/>
            </p:nvGrpSpPr>
            <p:grpSpPr bwMode="auto">
              <a:xfrm>
                <a:off x="3777" y="10020"/>
                <a:ext cx="2700" cy="468"/>
                <a:chOff x="3777" y="9240"/>
                <a:chExt cx="2700" cy="468"/>
              </a:xfrm>
            </p:grpSpPr>
            <p:sp>
              <p:nvSpPr>
                <p:cNvPr id="56" name="Line 5">
                  <a:extLst>
                    <a:ext uri="{FF2B5EF4-FFF2-40B4-BE49-F238E27FC236}">
                      <a16:creationId xmlns:a16="http://schemas.microsoft.com/office/drawing/2014/main" id="{3C94BADB-CB6B-E443-8C90-07C3BA0D38D2}"/>
                    </a:ext>
                  </a:extLst>
                </p:cNvPr>
                <p:cNvSpPr>
                  <a:spLocks noChangeShapeType="1"/>
                </p:cNvSpPr>
                <p:nvPr/>
              </p:nvSpPr>
              <p:spPr bwMode="auto">
                <a:xfrm>
                  <a:off x="37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7" name="Line 6">
                  <a:extLst>
                    <a:ext uri="{FF2B5EF4-FFF2-40B4-BE49-F238E27FC236}">
                      <a16:creationId xmlns:a16="http://schemas.microsoft.com/office/drawing/2014/main" id="{A44F0C82-57C4-4E4C-9833-28F4893C2494}"/>
                    </a:ext>
                  </a:extLst>
                </p:cNvPr>
                <p:cNvSpPr>
                  <a:spLocks noChangeShapeType="1"/>
                </p:cNvSpPr>
                <p:nvPr/>
              </p:nvSpPr>
              <p:spPr bwMode="auto">
                <a:xfrm>
                  <a:off x="41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 name="Line 7">
                  <a:extLst>
                    <a:ext uri="{FF2B5EF4-FFF2-40B4-BE49-F238E27FC236}">
                      <a16:creationId xmlns:a16="http://schemas.microsoft.com/office/drawing/2014/main" id="{BC2AFF1A-EC57-3A42-A694-DAB540863A32}"/>
                    </a:ext>
                  </a:extLst>
                </p:cNvPr>
                <p:cNvSpPr>
                  <a:spLocks noChangeShapeType="1"/>
                </p:cNvSpPr>
                <p:nvPr/>
              </p:nvSpPr>
              <p:spPr bwMode="auto">
                <a:xfrm>
                  <a:off x="44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9" name="Line 8">
                  <a:extLst>
                    <a:ext uri="{FF2B5EF4-FFF2-40B4-BE49-F238E27FC236}">
                      <a16:creationId xmlns:a16="http://schemas.microsoft.com/office/drawing/2014/main" id="{4C49E67C-B794-054A-975D-4629330ED9DE}"/>
                    </a:ext>
                  </a:extLst>
                </p:cNvPr>
                <p:cNvSpPr>
                  <a:spLocks noChangeShapeType="1"/>
                </p:cNvSpPr>
                <p:nvPr/>
              </p:nvSpPr>
              <p:spPr bwMode="auto">
                <a:xfrm>
                  <a:off x="48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 name="Line 9">
                  <a:extLst>
                    <a:ext uri="{FF2B5EF4-FFF2-40B4-BE49-F238E27FC236}">
                      <a16:creationId xmlns:a16="http://schemas.microsoft.com/office/drawing/2014/main" id="{642BC326-03C0-2D4D-B1F2-B2F7C7988689}"/>
                    </a:ext>
                  </a:extLst>
                </p:cNvPr>
                <p:cNvSpPr>
                  <a:spLocks noChangeShapeType="1"/>
                </p:cNvSpPr>
                <p:nvPr/>
              </p:nvSpPr>
              <p:spPr bwMode="auto">
                <a:xfrm>
                  <a:off x="5937" y="9552"/>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28" name="Group 10">
                <a:extLst>
                  <a:ext uri="{FF2B5EF4-FFF2-40B4-BE49-F238E27FC236}">
                    <a16:creationId xmlns:a16="http://schemas.microsoft.com/office/drawing/2014/main" id="{F2040D06-2EE7-474A-9AAC-5ACB82660EBB}"/>
                  </a:ext>
                </a:extLst>
              </p:cNvPr>
              <p:cNvGrpSpPr>
                <a:grpSpLocks/>
              </p:cNvGrpSpPr>
              <p:nvPr/>
            </p:nvGrpSpPr>
            <p:grpSpPr bwMode="auto">
              <a:xfrm>
                <a:off x="2697" y="9552"/>
                <a:ext cx="4500" cy="936"/>
                <a:chOff x="2697" y="8772"/>
                <a:chExt cx="4500" cy="936"/>
              </a:xfrm>
            </p:grpSpPr>
            <p:grpSp>
              <p:nvGrpSpPr>
                <p:cNvPr id="29" name="Group 11">
                  <a:extLst>
                    <a:ext uri="{FF2B5EF4-FFF2-40B4-BE49-F238E27FC236}">
                      <a16:creationId xmlns:a16="http://schemas.microsoft.com/office/drawing/2014/main" id="{4A7324F2-48CD-1446-ACCD-96AB229C6954}"/>
                    </a:ext>
                  </a:extLst>
                </p:cNvPr>
                <p:cNvGrpSpPr>
                  <a:grpSpLocks/>
                </p:cNvGrpSpPr>
                <p:nvPr/>
              </p:nvGrpSpPr>
              <p:grpSpPr bwMode="auto">
                <a:xfrm>
                  <a:off x="3777" y="9240"/>
                  <a:ext cx="360" cy="468"/>
                  <a:chOff x="3777" y="9240"/>
                  <a:chExt cx="360" cy="468"/>
                </a:xfrm>
              </p:grpSpPr>
              <p:sp>
                <p:nvSpPr>
                  <p:cNvPr id="52" name="Line 12">
                    <a:extLst>
                      <a:ext uri="{FF2B5EF4-FFF2-40B4-BE49-F238E27FC236}">
                        <a16:creationId xmlns:a16="http://schemas.microsoft.com/office/drawing/2014/main" id="{F4B19800-59BD-A947-AFF1-2EFAE777312A}"/>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3" name="Line 13">
                    <a:extLst>
                      <a:ext uri="{FF2B5EF4-FFF2-40B4-BE49-F238E27FC236}">
                        <a16:creationId xmlns:a16="http://schemas.microsoft.com/office/drawing/2014/main" id="{4E6CF62A-A11F-E14B-AAE4-21E2DCC471A7}"/>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4" name="Line 14">
                    <a:extLst>
                      <a:ext uri="{FF2B5EF4-FFF2-40B4-BE49-F238E27FC236}">
                        <a16:creationId xmlns:a16="http://schemas.microsoft.com/office/drawing/2014/main" id="{1920EB90-6176-3C47-B73E-BC7E8702E522}"/>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5" name="Line 15">
                    <a:extLst>
                      <a:ext uri="{FF2B5EF4-FFF2-40B4-BE49-F238E27FC236}">
                        <a16:creationId xmlns:a16="http://schemas.microsoft.com/office/drawing/2014/main" id="{5FF193AB-F07B-6F47-84C0-F96EF3DEF3A2}"/>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30" name="Group 16">
                  <a:extLst>
                    <a:ext uri="{FF2B5EF4-FFF2-40B4-BE49-F238E27FC236}">
                      <a16:creationId xmlns:a16="http://schemas.microsoft.com/office/drawing/2014/main" id="{08D79515-DF16-7A4F-B17E-6A9E4AC0DACD}"/>
                    </a:ext>
                  </a:extLst>
                </p:cNvPr>
                <p:cNvGrpSpPr>
                  <a:grpSpLocks/>
                </p:cNvGrpSpPr>
                <p:nvPr/>
              </p:nvGrpSpPr>
              <p:grpSpPr bwMode="auto">
                <a:xfrm>
                  <a:off x="4137" y="9240"/>
                  <a:ext cx="360" cy="468"/>
                  <a:chOff x="3777" y="9240"/>
                  <a:chExt cx="360" cy="468"/>
                </a:xfrm>
              </p:grpSpPr>
              <p:sp>
                <p:nvSpPr>
                  <p:cNvPr id="48" name="Line 17">
                    <a:extLst>
                      <a:ext uri="{FF2B5EF4-FFF2-40B4-BE49-F238E27FC236}">
                        <a16:creationId xmlns:a16="http://schemas.microsoft.com/office/drawing/2014/main" id="{D7FBC48D-7D36-C548-9C6A-3EE4B57B19C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9" name="Line 18">
                    <a:extLst>
                      <a:ext uri="{FF2B5EF4-FFF2-40B4-BE49-F238E27FC236}">
                        <a16:creationId xmlns:a16="http://schemas.microsoft.com/office/drawing/2014/main" id="{9090F75B-912D-E14E-B5EE-BABE71A230C7}"/>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 name="Line 19">
                    <a:extLst>
                      <a:ext uri="{FF2B5EF4-FFF2-40B4-BE49-F238E27FC236}">
                        <a16:creationId xmlns:a16="http://schemas.microsoft.com/office/drawing/2014/main" id="{B6D6DF3F-0185-7A40-91D2-EAA758412A3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1" name="Line 20">
                    <a:extLst>
                      <a:ext uri="{FF2B5EF4-FFF2-40B4-BE49-F238E27FC236}">
                        <a16:creationId xmlns:a16="http://schemas.microsoft.com/office/drawing/2014/main" id="{D7D5DB20-BE79-1547-ACC6-268DA4EFACE4}"/>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31" name="Group 21">
                  <a:extLst>
                    <a:ext uri="{FF2B5EF4-FFF2-40B4-BE49-F238E27FC236}">
                      <a16:creationId xmlns:a16="http://schemas.microsoft.com/office/drawing/2014/main" id="{0461FFAA-295A-024D-9368-FAA242A28AA1}"/>
                    </a:ext>
                  </a:extLst>
                </p:cNvPr>
                <p:cNvGrpSpPr>
                  <a:grpSpLocks/>
                </p:cNvGrpSpPr>
                <p:nvPr/>
              </p:nvGrpSpPr>
              <p:grpSpPr bwMode="auto">
                <a:xfrm>
                  <a:off x="4497" y="9240"/>
                  <a:ext cx="360" cy="468"/>
                  <a:chOff x="3777" y="9240"/>
                  <a:chExt cx="360" cy="468"/>
                </a:xfrm>
              </p:grpSpPr>
              <p:sp>
                <p:nvSpPr>
                  <p:cNvPr id="44" name="Line 22">
                    <a:extLst>
                      <a:ext uri="{FF2B5EF4-FFF2-40B4-BE49-F238E27FC236}">
                        <a16:creationId xmlns:a16="http://schemas.microsoft.com/office/drawing/2014/main" id="{9923E97E-A38D-B94A-AB28-72080323B64A}"/>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 name="Line 23">
                    <a:extLst>
                      <a:ext uri="{FF2B5EF4-FFF2-40B4-BE49-F238E27FC236}">
                        <a16:creationId xmlns:a16="http://schemas.microsoft.com/office/drawing/2014/main" id="{7DA01388-CB72-3F45-B1EA-89D67A0A81DA}"/>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 name="Line 24">
                    <a:extLst>
                      <a:ext uri="{FF2B5EF4-FFF2-40B4-BE49-F238E27FC236}">
                        <a16:creationId xmlns:a16="http://schemas.microsoft.com/office/drawing/2014/main" id="{052FC5E3-2FCA-3640-B88B-5102A0DE4D40}"/>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7" name="Line 25">
                    <a:extLst>
                      <a:ext uri="{FF2B5EF4-FFF2-40B4-BE49-F238E27FC236}">
                        <a16:creationId xmlns:a16="http://schemas.microsoft.com/office/drawing/2014/main" id="{13997371-FC41-EF44-B6C2-E8101E89B28B}"/>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32" name="Group 26">
                  <a:extLst>
                    <a:ext uri="{FF2B5EF4-FFF2-40B4-BE49-F238E27FC236}">
                      <a16:creationId xmlns:a16="http://schemas.microsoft.com/office/drawing/2014/main" id="{59304730-854D-4142-A9D2-13D46911738F}"/>
                    </a:ext>
                  </a:extLst>
                </p:cNvPr>
                <p:cNvGrpSpPr>
                  <a:grpSpLocks/>
                </p:cNvGrpSpPr>
                <p:nvPr/>
              </p:nvGrpSpPr>
              <p:grpSpPr bwMode="auto">
                <a:xfrm>
                  <a:off x="2697" y="8772"/>
                  <a:ext cx="4500" cy="936"/>
                  <a:chOff x="2697" y="8772"/>
                  <a:chExt cx="4500" cy="936"/>
                </a:xfrm>
              </p:grpSpPr>
              <p:grpSp>
                <p:nvGrpSpPr>
                  <p:cNvPr id="33" name="Group 27">
                    <a:extLst>
                      <a:ext uri="{FF2B5EF4-FFF2-40B4-BE49-F238E27FC236}">
                        <a16:creationId xmlns:a16="http://schemas.microsoft.com/office/drawing/2014/main" id="{E94DB317-D32A-5941-8787-09EE57782C69}"/>
                      </a:ext>
                    </a:extLst>
                  </p:cNvPr>
                  <p:cNvGrpSpPr>
                    <a:grpSpLocks/>
                  </p:cNvGrpSpPr>
                  <p:nvPr/>
                </p:nvGrpSpPr>
                <p:grpSpPr bwMode="auto">
                  <a:xfrm>
                    <a:off x="2697" y="9240"/>
                    <a:ext cx="4500" cy="468"/>
                    <a:chOff x="2697" y="9240"/>
                    <a:chExt cx="4500" cy="468"/>
                  </a:xfrm>
                </p:grpSpPr>
                <p:sp>
                  <p:nvSpPr>
                    <p:cNvPr id="35" name="Line 28">
                      <a:extLst>
                        <a:ext uri="{FF2B5EF4-FFF2-40B4-BE49-F238E27FC236}">
                          <a16:creationId xmlns:a16="http://schemas.microsoft.com/office/drawing/2014/main" id="{5351EBCC-CE59-9D48-9538-32F8FD830DFB}"/>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 name="Line 29">
                      <a:extLst>
                        <a:ext uri="{FF2B5EF4-FFF2-40B4-BE49-F238E27FC236}">
                          <a16:creationId xmlns:a16="http://schemas.microsoft.com/office/drawing/2014/main" id="{1C774946-A1EC-9B4C-AE93-A7B7E01B0566}"/>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 name="Line 30">
                      <a:extLst>
                        <a:ext uri="{FF2B5EF4-FFF2-40B4-BE49-F238E27FC236}">
                          <a16:creationId xmlns:a16="http://schemas.microsoft.com/office/drawing/2014/main" id="{9182E783-C6A6-ED4D-9B3F-253D8CDCEA41}"/>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8" name="Line 31">
                      <a:extLst>
                        <a:ext uri="{FF2B5EF4-FFF2-40B4-BE49-F238E27FC236}">
                          <a16:creationId xmlns:a16="http://schemas.microsoft.com/office/drawing/2014/main" id="{57D7B487-46AB-C448-B5DD-B111D3201D47}"/>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 name="Line 32">
                      <a:extLst>
                        <a:ext uri="{FF2B5EF4-FFF2-40B4-BE49-F238E27FC236}">
                          <a16:creationId xmlns:a16="http://schemas.microsoft.com/office/drawing/2014/main" id="{17CAA1B6-B27C-9C48-A684-581941E6234A}"/>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 name="Line 33">
                      <a:extLst>
                        <a:ext uri="{FF2B5EF4-FFF2-40B4-BE49-F238E27FC236}">
                          <a16:creationId xmlns:a16="http://schemas.microsoft.com/office/drawing/2014/main" id="{6769F34F-9EC9-7D47-B2CA-9FAA4C8E3859}"/>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 name="Line 34">
                      <a:extLst>
                        <a:ext uri="{FF2B5EF4-FFF2-40B4-BE49-F238E27FC236}">
                          <a16:creationId xmlns:a16="http://schemas.microsoft.com/office/drawing/2014/main" id="{2C9FD7A4-AF8B-1344-BDEE-DA997213ACCF}"/>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 name="Line 35">
                      <a:extLst>
                        <a:ext uri="{FF2B5EF4-FFF2-40B4-BE49-F238E27FC236}">
                          <a16:creationId xmlns:a16="http://schemas.microsoft.com/office/drawing/2014/main" id="{44BEE8A7-2ACA-B643-9A84-CEF7CB0560A7}"/>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3" name="Line 36">
                      <a:extLst>
                        <a:ext uri="{FF2B5EF4-FFF2-40B4-BE49-F238E27FC236}">
                          <a16:creationId xmlns:a16="http://schemas.microsoft.com/office/drawing/2014/main" id="{C6B3FFD2-E091-4042-B54B-822F4654580A}"/>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34" name="Text Box 37">
                    <a:extLst>
                      <a:ext uri="{FF2B5EF4-FFF2-40B4-BE49-F238E27FC236}">
                        <a16:creationId xmlns:a16="http://schemas.microsoft.com/office/drawing/2014/main" id="{AC2BE921-B28A-334F-96F9-254C0F8DAAE2}"/>
                      </a:ext>
                    </a:extLst>
                  </p:cNvPr>
                  <p:cNvSpPr txBox="1">
                    <a:spLocks noChangeArrowheads="1"/>
                  </p:cNvSpPr>
                  <p:nvPr/>
                </p:nvSpPr>
                <p:spPr bwMode="auto">
                  <a:xfrm>
                    <a:off x="2697" y="8772"/>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0  1  2   3   4  5  6  7                n-1</a:t>
                    </a:r>
                  </a:p>
                </p:txBody>
              </p:sp>
            </p:grpSp>
          </p:grpSp>
        </p:grpSp>
        <p:grpSp>
          <p:nvGrpSpPr>
            <p:cNvPr id="20" name="Group 38">
              <a:extLst>
                <a:ext uri="{FF2B5EF4-FFF2-40B4-BE49-F238E27FC236}">
                  <a16:creationId xmlns:a16="http://schemas.microsoft.com/office/drawing/2014/main" id="{1843FFF7-00EA-A141-8AFC-9072C0AE1F9E}"/>
                </a:ext>
              </a:extLst>
            </p:cNvPr>
            <p:cNvGrpSpPr>
              <a:grpSpLocks/>
            </p:cNvGrpSpPr>
            <p:nvPr/>
          </p:nvGrpSpPr>
          <p:grpSpPr bwMode="auto">
            <a:xfrm>
              <a:off x="3597" y="9864"/>
              <a:ext cx="717" cy="624"/>
              <a:chOff x="3597" y="9864"/>
              <a:chExt cx="717" cy="624"/>
            </a:xfrm>
          </p:grpSpPr>
          <p:sp>
            <p:nvSpPr>
              <p:cNvPr id="25" name="Line 39">
                <a:extLst>
                  <a:ext uri="{FF2B5EF4-FFF2-40B4-BE49-F238E27FC236}">
                    <a16:creationId xmlns:a16="http://schemas.microsoft.com/office/drawing/2014/main" id="{A94D7046-A287-6C4C-8540-D93E8982FD70}"/>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6" name="Text Box 40">
                <a:extLst>
                  <a:ext uri="{FF2B5EF4-FFF2-40B4-BE49-F238E27FC236}">
                    <a16:creationId xmlns:a16="http://schemas.microsoft.com/office/drawing/2014/main" id="{2581CD80-5BE4-8344-8196-E46543DD8AEB}"/>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out</a:t>
                </a:r>
              </a:p>
            </p:txBody>
          </p:sp>
        </p:grpSp>
        <p:grpSp>
          <p:nvGrpSpPr>
            <p:cNvPr id="21" name="Group 41">
              <a:extLst>
                <a:ext uri="{FF2B5EF4-FFF2-40B4-BE49-F238E27FC236}">
                  <a16:creationId xmlns:a16="http://schemas.microsoft.com/office/drawing/2014/main" id="{A893B5F7-EE4E-ED43-8FF6-7ACF140CE8CD}"/>
                </a:ext>
              </a:extLst>
            </p:cNvPr>
            <p:cNvGrpSpPr>
              <a:grpSpLocks/>
            </p:cNvGrpSpPr>
            <p:nvPr/>
          </p:nvGrpSpPr>
          <p:grpSpPr bwMode="auto">
            <a:xfrm>
              <a:off x="4857" y="9864"/>
              <a:ext cx="540" cy="624"/>
              <a:chOff x="4857" y="9864"/>
              <a:chExt cx="540" cy="624"/>
            </a:xfrm>
          </p:grpSpPr>
          <p:sp>
            <p:nvSpPr>
              <p:cNvPr id="23" name="Line 42">
                <a:extLst>
                  <a:ext uri="{FF2B5EF4-FFF2-40B4-BE49-F238E27FC236}">
                    <a16:creationId xmlns:a16="http://schemas.microsoft.com/office/drawing/2014/main" id="{8C5CA39E-C3CD-C648-BBE0-C7C174CA79BD}"/>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4" name="Text Box 43">
                <a:extLst>
                  <a:ext uri="{FF2B5EF4-FFF2-40B4-BE49-F238E27FC236}">
                    <a16:creationId xmlns:a16="http://schemas.microsoft.com/office/drawing/2014/main" id="{663DF75A-94F6-7C47-9F15-934BFD44FA54}"/>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500" b="1">
                    <a:latin typeface="Times New Roman" panose="02020603050405020304" pitchFamily="18" charset="0"/>
                  </a:rPr>
                  <a:t>in</a:t>
                </a:r>
              </a:p>
            </p:txBody>
          </p:sp>
        </p:grpSp>
        <p:sp>
          <p:nvSpPr>
            <p:cNvPr id="22" name="Text Box 44">
              <a:extLst>
                <a:ext uri="{FF2B5EF4-FFF2-40B4-BE49-F238E27FC236}">
                  <a16:creationId xmlns:a16="http://schemas.microsoft.com/office/drawing/2014/main" id="{7CD2033D-5B8D-FB43-AF1D-76B88A02A33A}"/>
                </a:ext>
              </a:extLst>
            </p:cNvPr>
            <p:cNvSpPr txBox="1">
              <a:spLocks noChangeArrowheads="1"/>
            </p:cNvSpPr>
            <p:nvPr/>
          </p:nvSpPr>
          <p:spPr bwMode="auto">
            <a:xfrm>
              <a:off x="4317" y="103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latin typeface="Times New Roman" panose="02020603050405020304" pitchFamily="18" charset="0"/>
                </a:rPr>
                <a:t>(a)</a:t>
              </a:r>
            </a:p>
          </p:txBody>
        </p:sp>
      </p:grpSp>
      <p:grpSp>
        <p:nvGrpSpPr>
          <p:cNvPr id="61" name="Group 45">
            <a:extLst>
              <a:ext uri="{FF2B5EF4-FFF2-40B4-BE49-F238E27FC236}">
                <a16:creationId xmlns:a16="http://schemas.microsoft.com/office/drawing/2014/main" id="{DE2EA4AA-3A4A-8744-9972-E83731A17F71}"/>
              </a:ext>
            </a:extLst>
          </p:cNvPr>
          <p:cNvGrpSpPr>
            <a:grpSpLocks/>
          </p:cNvGrpSpPr>
          <p:nvPr/>
        </p:nvGrpSpPr>
        <p:grpSpPr bwMode="auto">
          <a:xfrm>
            <a:off x="2914650" y="4307183"/>
            <a:ext cx="3200400" cy="1197769"/>
            <a:chOff x="2697" y="11580"/>
            <a:chExt cx="4500" cy="1716"/>
          </a:xfrm>
        </p:grpSpPr>
        <p:grpSp>
          <p:nvGrpSpPr>
            <p:cNvPr id="62" name="Group 46">
              <a:extLst>
                <a:ext uri="{FF2B5EF4-FFF2-40B4-BE49-F238E27FC236}">
                  <a16:creationId xmlns:a16="http://schemas.microsoft.com/office/drawing/2014/main" id="{1AB63F11-0AEE-4A4A-96CC-25183EF92724}"/>
                </a:ext>
              </a:extLst>
            </p:cNvPr>
            <p:cNvGrpSpPr>
              <a:grpSpLocks/>
            </p:cNvGrpSpPr>
            <p:nvPr/>
          </p:nvGrpSpPr>
          <p:grpSpPr bwMode="auto">
            <a:xfrm>
              <a:off x="5037" y="12516"/>
              <a:ext cx="717" cy="624"/>
              <a:chOff x="3597" y="9864"/>
              <a:chExt cx="717" cy="624"/>
            </a:xfrm>
          </p:grpSpPr>
          <p:sp>
            <p:nvSpPr>
              <p:cNvPr id="118" name="Line 47">
                <a:extLst>
                  <a:ext uri="{FF2B5EF4-FFF2-40B4-BE49-F238E27FC236}">
                    <a16:creationId xmlns:a16="http://schemas.microsoft.com/office/drawing/2014/main" id="{62FD881A-90C2-0E41-87E8-8BF30772B8E5}"/>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9" name="Text Box 48">
                <a:extLst>
                  <a:ext uri="{FF2B5EF4-FFF2-40B4-BE49-F238E27FC236}">
                    <a16:creationId xmlns:a16="http://schemas.microsoft.com/office/drawing/2014/main" id="{BB4F776E-61A8-FA40-928F-86B5C62DCAB6}"/>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out</a:t>
                </a:r>
              </a:p>
            </p:txBody>
          </p:sp>
        </p:grpSp>
        <p:grpSp>
          <p:nvGrpSpPr>
            <p:cNvPr id="63" name="Group 49">
              <a:extLst>
                <a:ext uri="{FF2B5EF4-FFF2-40B4-BE49-F238E27FC236}">
                  <a16:creationId xmlns:a16="http://schemas.microsoft.com/office/drawing/2014/main" id="{52DFB74A-E853-2B4E-9CB5-720F25326139}"/>
                </a:ext>
              </a:extLst>
            </p:cNvPr>
            <p:cNvGrpSpPr>
              <a:grpSpLocks/>
            </p:cNvGrpSpPr>
            <p:nvPr/>
          </p:nvGrpSpPr>
          <p:grpSpPr bwMode="auto">
            <a:xfrm>
              <a:off x="3417" y="12516"/>
              <a:ext cx="540" cy="624"/>
              <a:chOff x="4857" y="9864"/>
              <a:chExt cx="540" cy="624"/>
            </a:xfrm>
          </p:grpSpPr>
          <p:sp>
            <p:nvSpPr>
              <p:cNvPr id="116" name="Line 50">
                <a:extLst>
                  <a:ext uri="{FF2B5EF4-FFF2-40B4-BE49-F238E27FC236}">
                    <a16:creationId xmlns:a16="http://schemas.microsoft.com/office/drawing/2014/main" id="{4D424BD7-C443-E94B-8126-BB9DE121B804}"/>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7" name="Text Box 51">
                <a:extLst>
                  <a:ext uri="{FF2B5EF4-FFF2-40B4-BE49-F238E27FC236}">
                    <a16:creationId xmlns:a16="http://schemas.microsoft.com/office/drawing/2014/main" id="{408AC176-A337-1342-972A-8D48300F1F3B}"/>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in</a:t>
                </a:r>
              </a:p>
            </p:txBody>
          </p:sp>
        </p:grpSp>
        <p:grpSp>
          <p:nvGrpSpPr>
            <p:cNvPr id="64" name="Group 52">
              <a:extLst>
                <a:ext uri="{FF2B5EF4-FFF2-40B4-BE49-F238E27FC236}">
                  <a16:creationId xmlns:a16="http://schemas.microsoft.com/office/drawing/2014/main" id="{06AE8382-22F9-4649-8C95-37EE308117B6}"/>
                </a:ext>
              </a:extLst>
            </p:cNvPr>
            <p:cNvGrpSpPr>
              <a:grpSpLocks/>
            </p:cNvGrpSpPr>
            <p:nvPr/>
          </p:nvGrpSpPr>
          <p:grpSpPr bwMode="auto">
            <a:xfrm>
              <a:off x="2697" y="11580"/>
              <a:ext cx="4500" cy="1716"/>
              <a:chOff x="2697" y="11580"/>
              <a:chExt cx="4500" cy="1716"/>
            </a:xfrm>
          </p:grpSpPr>
          <p:grpSp>
            <p:nvGrpSpPr>
              <p:cNvPr id="65" name="Group 53">
                <a:extLst>
                  <a:ext uri="{FF2B5EF4-FFF2-40B4-BE49-F238E27FC236}">
                    <a16:creationId xmlns:a16="http://schemas.microsoft.com/office/drawing/2014/main" id="{D0D749A8-2838-394C-B37E-D2026FB1DE37}"/>
                  </a:ext>
                </a:extLst>
              </p:cNvPr>
              <p:cNvGrpSpPr>
                <a:grpSpLocks/>
              </p:cNvGrpSpPr>
              <p:nvPr/>
            </p:nvGrpSpPr>
            <p:grpSpPr bwMode="auto">
              <a:xfrm>
                <a:off x="2697" y="11580"/>
                <a:ext cx="4500" cy="936"/>
                <a:chOff x="2697" y="12048"/>
                <a:chExt cx="4500" cy="936"/>
              </a:xfrm>
            </p:grpSpPr>
            <p:grpSp>
              <p:nvGrpSpPr>
                <p:cNvPr id="67" name="Group 54">
                  <a:extLst>
                    <a:ext uri="{FF2B5EF4-FFF2-40B4-BE49-F238E27FC236}">
                      <a16:creationId xmlns:a16="http://schemas.microsoft.com/office/drawing/2014/main" id="{CD780A5B-BD29-DB47-BB7E-C7948947794A}"/>
                    </a:ext>
                  </a:extLst>
                </p:cNvPr>
                <p:cNvGrpSpPr>
                  <a:grpSpLocks/>
                </p:cNvGrpSpPr>
                <p:nvPr/>
              </p:nvGrpSpPr>
              <p:grpSpPr bwMode="auto">
                <a:xfrm>
                  <a:off x="2697" y="12516"/>
                  <a:ext cx="4500" cy="468"/>
                  <a:chOff x="2697" y="11268"/>
                  <a:chExt cx="4500" cy="468"/>
                </a:xfrm>
              </p:grpSpPr>
              <p:grpSp>
                <p:nvGrpSpPr>
                  <p:cNvPr id="85" name="Group 55">
                    <a:extLst>
                      <a:ext uri="{FF2B5EF4-FFF2-40B4-BE49-F238E27FC236}">
                        <a16:creationId xmlns:a16="http://schemas.microsoft.com/office/drawing/2014/main" id="{DC551CF9-EF4D-8F49-906D-9D11AF3E4F85}"/>
                      </a:ext>
                    </a:extLst>
                  </p:cNvPr>
                  <p:cNvGrpSpPr>
                    <a:grpSpLocks/>
                  </p:cNvGrpSpPr>
                  <p:nvPr/>
                </p:nvGrpSpPr>
                <p:grpSpPr bwMode="auto">
                  <a:xfrm>
                    <a:off x="5217" y="11268"/>
                    <a:ext cx="360" cy="468"/>
                    <a:chOff x="3777" y="9240"/>
                    <a:chExt cx="360" cy="468"/>
                  </a:xfrm>
                </p:grpSpPr>
                <p:sp>
                  <p:nvSpPr>
                    <p:cNvPr id="112" name="Line 56">
                      <a:extLst>
                        <a:ext uri="{FF2B5EF4-FFF2-40B4-BE49-F238E27FC236}">
                          <a16:creationId xmlns:a16="http://schemas.microsoft.com/office/drawing/2014/main" id="{9B01E25D-963F-2444-9939-6AA27C68296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3" name="Line 57">
                      <a:extLst>
                        <a:ext uri="{FF2B5EF4-FFF2-40B4-BE49-F238E27FC236}">
                          <a16:creationId xmlns:a16="http://schemas.microsoft.com/office/drawing/2014/main" id="{D1C7949C-EFE6-534D-888D-E5366F88B783}"/>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4" name="Line 58">
                      <a:extLst>
                        <a:ext uri="{FF2B5EF4-FFF2-40B4-BE49-F238E27FC236}">
                          <a16:creationId xmlns:a16="http://schemas.microsoft.com/office/drawing/2014/main" id="{D92671E5-EFCC-8649-92E6-6E0AC7C613B6}"/>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5" name="Line 59">
                      <a:extLst>
                        <a:ext uri="{FF2B5EF4-FFF2-40B4-BE49-F238E27FC236}">
                          <a16:creationId xmlns:a16="http://schemas.microsoft.com/office/drawing/2014/main" id="{79E260B4-9631-7442-9E12-B2E0F5C4AA8B}"/>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86" name="Group 60">
                    <a:extLst>
                      <a:ext uri="{FF2B5EF4-FFF2-40B4-BE49-F238E27FC236}">
                        <a16:creationId xmlns:a16="http://schemas.microsoft.com/office/drawing/2014/main" id="{96B6F60B-5F04-9F4D-8552-28DC832CE416}"/>
                      </a:ext>
                    </a:extLst>
                  </p:cNvPr>
                  <p:cNvGrpSpPr>
                    <a:grpSpLocks/>
                  </p:cNvGrpSpPr>
                  <p:nvPr/>
                </p:nvGrpSpPr>
                <p:grpSpPr bwMode="auto">
                  <a:xfrm>
                    <a:off x="2697" y="11268"/>
                    <a:ext cx="360" cy="468"/>
                    <a:chOff x="3777" y="9240"/>
                    <a:chExt cx="360" cy="468"/>
                  </a:xfrm>
                </p:grpSpPr>
                <p:sp>
                  <p:nvSpPr>
                    <p:cNvPr id="108" name="Line 61">
                      <a:extLst>
                        <a:ext uri="{FF2B5EF4-FFF2-40B4-BE49-F238E27FC236}">
                          <a16:creationId xmlns:a16="http://schemas.microsoft.com/office/drawing/2014/main" id="{E026F736-E9DC-6842-BE86-8D85ABD77620}"/>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9" name="Line 62">
                      <a:extLst>
                        <a:ext uri="{FF2B5EF4-FFF2-40B4-BE49-F238E27FC236}">
                          <a16:creationId xmlns:a16="http://schemas.microsoft.com/office/drawing/2014/main" id="{43472CB2-60EC-F34F-807E-774F77E93E0F}"/>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0" name="Line 63">
                      <a:extLst>
                        <a:ext uri="{FF2B5EF4-FFF2-40B4-BE49-F238E27FC236}">
                          <a16:creationId xmlns:a16="http://schemas.microsoft.com/office/drawing/2014/main" id="{9D6DEB95-BB23-6145-A956-DD1582E75BAA}"/>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1" name="Line 64">
                      <a:extLst>
                        <a:ext uri="{FF2B5EF4-FFF2-40B4-BE49-F238E27FC236}">
                          <a16:creationId xmlns:a16="http://schemas.microsoft.com/office/drawing/2014/main" id="{FF1F8A55-50DB-7F47-808E-0A4D93FED60C}"/>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87" name="Group 65">
                    <a:extLst>
                      <a:ext uri="{FF2B5EF4-FFF2-40B4-BE49-F238E27FC236}">
                        <a16:creationId xmlns:a16="http://schemas.microsoft.com/office/drawing/2014/main" id="{B71459A3-F76B-F940-BBBB-B1DF28D86005}"/>
                      </a:ext>
                    </a:extLst>
                  </p:cNvPr>
                  <p:cNvGrpSpPr>
                    <a:grpSpLocks/>
                  </p:cNvGrpSpPr>
                  <p:nvPr/>
                </p:nvGrpSpPr>
                <p:grpSpPr bwMode="auto">
                  <a:xfrm>
                    <a:off x="3057" y="11268"/>
                    <a:ext cx="360" cy="468"/>
                    <a:chOff x="3777" y="9240"/>
                    <a:chExt cx="360" cy="468"/>
                  </a:xfrm>
                </p:grpSpPr>
                <p:sp>
                  <p:nvSpPr>
                    <p:cNvPr id="104" name="Line 66">
                      <a:extLst>
                        <a:ext uri="{FF2B5EF4-FFF2-40B4-BE49-F238E27FC236}">
                          <a16:creationId xmlns:a16="http://schemas.microsoft.com/office/drawing/2014/main" id="{181DB72E-CF99-B443-83E2-C28B088F69A0}"/>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5" name="Line 67">
                      <a:extLst>
                        <a:ext uri="{FF2B5EF4-FFF2-40B4-BE49-F238E27FC236}">
                          <a16:creationId xmlns:a16="http://schemas.microsoft.com/office/drawing/2014/main" id="{722ED737-F29A-E946-B811-45BD3FC7FE56}"/>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6" name="Line 68">
                      <a:extLst>
                        <a:ext uri="{FF2B5EF4-FFF2-40B4-BE49-F238E27FC236}">
                          <a16:creationId xmlns:a16="http://schemas.microsoft.com/office/drawing/2014/main" id="{57E09F34-063E-7946-A381-384D455FA6BD}"/>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7" name="Line 69">
                      <a:extLst>
                        <a:ext uri="{FF2B5EF4-FFF2-40B4-BE49-F238E27FC236}">
                          <a16:creationId xmlns:a16="http://schemas.microsoft.com/office/drawing/2014/main" id="{8B31819E-FAFB-B24B-9E04-15E422EC6BA0}"/>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88" name="Group 70">
                    <a:extLst>
                      <a:ext uri="{FF2B5EF4-FFF2-40B4-BE49-F238E27FC236}">
                        <a16:creationId xmlns:a16="http://schemas.microsoft.com/office/drawing/2014/main" id="{AF992EEE-18DF-EF44-B8A4-386416943A84}"/>
                      </a:ext>
                    </a:extLst>
                  </p:cNvPr>
                  <p:cNvGrpSpPr>
                    <a:grpSpLocks/>
                  </p:cNvGrpSpPr>
                  <p:nvPr/>
                </p:nvGrpSpPr>
                <p:grpSpPr bwMode="auto">
                  <a:xfrm>
                    <a:off x="5577" y="11268"/>
                    <a:ext cx="360" cy="468"/>
                    <a:chOff x="3777" y="9240"/>
                    <a:chExt cx="360" cy="468"/>
                  </a:xfrm>
                </p:grpSpPr>
                <p:sp>
                  <p:nvSpPr>
                    <p:cNvPr id="100" name="Line 71">
                      <a:extLst>
                        <a:ext uri="{FF2B5EF4-FFF2-40B4-BE49-F238E27FC236}">
                          <a16:creationId xmlns:a16="http://schemas.microsoft.com/office/drawing/2014/main" id="{FD064BFD-C8A2-2245-A4DB-5A02A4907634}"/>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1" name="Line 72">
                      <a:extLst>
                        <a:ext uri="{FF2B5EF4-FFF2-40B4-BE49-F238E27FC236}">
                          <a16:creationId xmlns:a16="http://schemas.microsoft.com/office/drawing/2014/main" id="{7F4F764D-53ED-5647-8554-AD68F0D9D4E1}"/>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 name="Line 73">
                      <a:extLst>
                        <a:ext uri="{FF2B5EF4-FFF2-40B4-BE49-F238E27FC236}">
                          <a16:creationId xmlns:a16="http://schemas.microsoft.com/office/drawing/2014/main" id="{ECC837FB-AF06-EB4A-909D-EAD0B7A04B31}"/>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3" name="Line 74">
                      <a:extLst>
                        <a:ext uri="{FF2B5EF4-FFF2-40B4-BE49-F238E27FC236}">
                          <a16:creationId xmlns:a16="http://schemas.microsoft.com/office/drawing/2014/main" id="{90E9E35B-122C-4546-9A3D-EEA4652978C6}"/>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89" name="Group 75">
                    <a:extLst>
                      <a:ext uri="{FF2B5EF4-FFF2-40B4-BE49-F238E27FC236}">
                        <a16:creationId xmlns:a16="http://schemas.microsoft.com/office/drawing/2014/main" id="{6C284793-259B-D941-8C23-B9272BF9E026}"/>
                      </a:ext>
                    </a:extLst>
                  </p:cNvPr>
                  <p:cNvGrpSpPr>
                    <a:grpSpLocks/>
                  </p:cNvGrpSpPr>
                  <p:nvPr/>
                </p:nvGrpSpPr>
                <p:grpSpPr bwMode="auto">
                  <a:xfrm>
                    <a:off x="6477" y="11268"/>
                    <a:ext cx="360" cy="468"/>
                    <a:chOff x="3777" y="9240"/>
                    <a:chExt cx="360" cy="468"/>
                  </a:xfrm>
                </p:grpSpPr>
                <p:sp>
                  <p:nvSpPr>
                    <p:cNvPr id="96" name="Line 76">
                      <a:extLst>
                        <a:ext uri="{FF2B5EF4-FFF2-40B4-BE49-F238E27FC236}">
                          <a16:creationId xmlns:a16="http://schemas.microsoft.com/office/drawing/2014/main" id="{034C9D1E-65E8-EC4B-976A-7AED94BFA8F4}"/>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7" name="Line 77">
                      <a:extLst>
                        <a:ext uri="{FF2B5EF4-FFF2-40B4-BE49-F238E27FC236}">
                          <a16:creationId xmlns:a16="http://schemas.microsoft.com/office/drawing/2014/main" id="{36FB6432-6A87-7F4A-BB5F-2F5F9AFCE218}"/>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8" name="Line 78">
                      <a:extLst>
                        <a:ext uri="{FF2B5EF4-FFF2-40B4-BE49-F238E27FC236}">
                          <a16:creationId xmlns:a16="http://schemas.microsoft.com/office/drawing/2014/main" id="{C2D92E95-8AC2-7A4B-9121-732FBDD1DAD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9" name="Line 79">
                      <a:extLst>
                        <a:ext uri="{FF2B5EF4-FFF2-40B4-BE49-F238E27FC236}">
                          <a16:creationId xmlns:a16="http://schemas.microsoft.com/office/drawing/2014/main" id="{BDAAD082-39E8-A94E-B6A8-317110DB4858}"/>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90" name="Group 80">
                    <a:extLst>
                      <a:ext uri="{FF2B5EF4-FFF2-40B4-BE49-F238E27FC236}">
                        <a16:creationId xmlns:a16="http://schemas.microsoft.com/office/drawing/2014/main" id="{BA17F20F-7B8D-FA4B-929C-8E5668D995BA}"/>
                      </a:ext>
                    </a:extLst>
                  </p:cNvPr>
                  <p:cNvGrpSpPr>
                    <a:grpSpLocks/>
                  </p:cNvGrpSpPr>
                  <p:nvPr/>
                </p:nvGrpSpPr>
                <p:grpSpPr bwMode="auto">
                  <a:xfrm>
                    <a:off x="6837" y="11268"/>
                    <a:ext cx="360" cy="468"/>
                    <a:chOff x="3777" y="9240"/>
                    <a:chExt cx="360" cy="468"/>
                  </a:xfrm>
                </p:grpSpPr>
                <p:sp>
                  <p:nvSpPr>
                    <p:cNvPr id="92" name="Line 81">
                      <a:extLst>
                        <a:ext uri="{FF2B5EF4-FFF2-40B4-BE49-F238E27FC236}">
                          <a16:creationId xmlns:a16="http://schemas.microsoft.com/office/drawing/2014/main" id="{367086E4-389F-8D45-8E5A-50312A223BA2}"/>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3" name="Line 82">
                      <a:extLst>
                        <a:ext uri="{FF2B5EF4-FFF2-40B4-BE49-F238E27FC236}">
                          <a16:creationId xmlns:a16="http://schemas.microsoft.com/office/drawing/2014/main" id="{98931A1E-E35E-8746-BB97-753A34A0A369}"/>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4" name="Line 83">
                      <a:extLst>
                        <a:ext uri="{FF2B5EF4-FFF2-40B4-BE49-F238E27FC236}">
                          <a16:creationId xmlns:a16="http://schemas.microsoft.com/office/drawing/2014/main" id="{A5FA7BA7-ADCE-F64E-9A2F-131AA208236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5" name="Line 84">
                      <a:extLst>
                        <a:ext uri="{FF2B5EF4-FFF2-40B4-BE49-F238E27FC236}">
                          <a16:creationId xmlns:a16="http://schemas.microsoft.com/office/drawing/2014/main" id="{36F856E1-268B-264B-97D4-201A67D14EBA}"/>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91" name="Line 85">
                    <a:extLst>
                      <a:ext uri="{FF2B5EF4-FFF2-40B4-BE49-F238E27FC236}">
                        <a16:creationId xmlns:a16="http://schemas.microsoft.com/office/drawing/2014/main" id="{2DC8D47E-8E74-7D4C-A058-B6E6532A61BB}"/>
                      </a:ext>
                    </a:extLst>
                  </p:cNvPr>
                  <p:cNvSpPr>
                    <a:spLocks noChangeShapeType="1"/>
                  </p:cNvSpPr>
                  <p:nvPr/>
                </p:nvSpPr>
                <p:spPr bwMode="auto">
                  <a:xfrm>
                    <a:off x="5937" y="11580"/>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68" name="Group 86">
                  <a:extLst>
                    <a:ext uri="{FF2B5EF4-FFF2-40B4-BE49-F238E27FC236}">
                      <a16:creationId xmlns:a16="http://schemas.microsoft.com/office/drawing/2014/main" id="{2DB12299-4FD1-9847-828E-93B4F02949AC}"/>
                    </a:ext>
                  </a:extLst>
                </p:cNvPr>
                <p:cNvGrpSpPr>
                  <a:grpSpLocks/>
                </p:cNvGrpSpPr>
                <p:nvPr/>
              </p:nvGrpSpPr>
              <p:grpSpPr bwMode="auto">
                <a:xfrm>
                  <a:off x="2697" y="12048"/>
                  <a:ext cx="4500" cy="936"/>
                  <a:chOff x="2697" y="10800"/>
                  <a:chExt cx="4500" cy="936"/>
                </a:xfrm>
              </p:grpSpPr>
              <p:grpSp>
                <p:nvGrpSpPr>
                  <p:cNvPr id="69" name="Group 87">
                    <a:extLst>
                      <a:ext uri="{FF2B5EF4-FFF2-40B4-BE49-F238E27FC236}">
                        <a16:creationId xmlns:a16="http://schemas.microsoft.com/office/drawing/2014/main" id="{4B8F12AB-30D7-6044-AFBB-ED96EBE751D4}"/>
                      </a:ext>
                    </a:extLst>
                  </p:cNvPr>
                  <p:cNvGrpSpPr>
                    <a:grpSpLocks/>
                  </p:cNvGrpSpPr>
                  <p:nvPr/>
                </p:nvGrpSpPr>
                <p:grpSpPr bwMode="auto">
                  <a:xfrm>
                    <a:off x="2697" y="10800"/>
                    <a:ext cx="4500" cy="936"/>
                    <a:chOff x="2697" y="8772"/>
                    <a:chExt cx="4500" cy="936"/>
                  </a:xfrm>
                </p:grpSpPr>
                <p:grpSp>
                  <p:nvGrpSpPr>
                    <p:cNvPr id="74" name="Group 88">
                      <a:extLst>
                        <a:ext uri="{FF2B5EF4-FFF2-40B4-BE49-F238E27FC236}">
                          <a16:creationId xmlns:a16="http://schemas.microsoft.com/office/drawing/2014/main" id="{F74871C9-E364-5E47-8C4B-55EC3FDA1B35}"/>
                        </a:ext>
                      </a:extLst>
                    </p:cNvPr>
                    <p:cNvGrpSpPr>
                      <a:grpSpLocks/>
                    </p:cNvGrpSpPr>
                    <p:nvPr/>
                  </p:nvGrpSpPr>
                  <p:grpSpPr bwMode="auto">
                    <a:xfrm>
                      <a:off x="2697" y="9240"/>
                      <a:ext cx="4500" cy="468"/>
                      <a:chOff x="2697" y="9240"/>
                      <a:chExt cx="4500" cy="468"/>
                    </a:xfrm>
                  </p:grpSpPr>
                  <p:sp>
                    <p:nvSpPr>
                      <p:cNvPr id="76" name="Line 89">
                        <a:extLst>
                          <a:ext uri="{FF2B5EF4-FFF2-40B4-BE49-F238E27FC236}">
                            <a16:creationId xmlns:a16="http://schemas.microsoft.com/office/drawing/2014/main" id="{D2C40F89-922A-5E45-8D0D-F3E962BBA39E}"/>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7" name="Line 90">
                        <a:extLst>
                          <a:ext uri="{FF2B5EF4-FFF2-40B4-BE49-F238E27FC236}">
                            <a16:creationId xmlns:a16="http://schemas.microsoft.com/office/drawing/2014/main" id="{82265CA5-CBA8-5347-90E8-13944B5DD772}"/>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8" name="Line 91">
                        <a:extLst>
                          <a:ext uri="{FF2B5EF4-FFF2-40B4-BE49-F238E27FC236}">
                            <a16:creationId xmlns:a16="http://schemas.microsoft.com/office/drawing/2014/main" id="{3BC9D41C-9360-6B43-8E2F-45042C5DF4AB}"/>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9" name="Line 92">
                        <a:extLst>
                          <a:ext uri="{FF2B5EF4-FFF2-40B4-BE49-F238E27FC236}">
                            <a16:creationId xmlns:a16="http://schemas.microsoft.com/office/drawing/2014/main" id="{516D1989-EDC0-EB4E-ACEE-AE1F5C97128B}"/>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0" name="Line 93">
                        <a:extLst>
                          <a:ext uri="{FF2B5EF4-FFF2-40B4-BE49-F238E27FC236}">
                            <a16:creationId xmlns:a16="http://schemas.microsoft.com/office/drawing/2014/main" id="{13D9FBD2-0EFE-D845-86D5-0BC2B8ACC708}"/>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 name="Line 94">
                        <a:extLst>
                          <a:ext uri="{FF2B5EF4-FFF2-40B4-BE49-F238E27FC236}">
                            <a16:creationId xmlns:a16="http://schemas.microsoft.com/office/drawing/2014/main" id="{497AEDD2-9CCA-A045-A29C-7BC70CCA4AF1}"/>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 name="Line 95">
                        <a:extLst>
                          <a:ext uri="{FF2B5EF4-FFF2-40B4-BE49-F238E27FC236}">
                            <a16:creationId xmlns:a16="http://schemas.microsoft.com/office/drawing/2014/main" id="{FE7ACBC6-2203-C942-B01B-6AEAC802E54F}"/>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3" name="Line 96">
                        <a:extLst>
                          <a:ext uri="{FF2B5EF4-FFF2-40B4-BE49-F238E27FC236}">
                            <a16:creationId xmlns:a16="http://schemas.microsoft.com/office/drawing/2014/main" id="{F3354892-4CDE-0349-825C-8A79CBDE2C4F}"/>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4" name="Line 97">
                        <a:extLst>
                          <a:ext uri="{FF2B5EF4-FFF2-40B4-BE49-F238E27FC236}">
                            <a16:creationId xmlns:a16="http://schemas.microsoft.com/office/drawing/2014/main" id="{D0CF0BF3-A577-9543-8C7C-600DB1508C8E}"/>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75" name="Text Box 98">
                      <a:extLst>
                        <a:ext uri="{FF2B5EF4-FFF2-40B4-BE49-F238E27FC236}">
                          <a16:creationId xmlns:a16="http://schemas.microsoft.com/office/drawing/2014/main" id="{1204957C-3174-104E-BAB1-13685A8D3921}"/>
                        </a:ext>
                      </a:extLst>
                    </p:cNvPr>
                    <p:cNvSpPr txBox="1">
                      <a:spLocks noChangeArrowheads="1"/>
                    </p:cNvSpPr>
                    <p:nvPr/>
                  </p:nvSpPr>
                  <p:spPr bwMode="auto">
                    <a:xfrm>
                      <a:off x="2697" y="8772"/>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0  1  2   3   4  5  6  7                n-1</a:t>
                      </a:r>
                    </a:p>
                  </p:txBody>
                </p:sp>
              </p:grpSp>
              <p:sp>
                <p:nvSpPr>
                  <p:cNvPr id="70" name="Line 99">
                    <a:extLst>
                      <a:ext uri="{FF2B5EF4-FFF2-40B4-BE49-F238E27FC236}">
                        <a16:creationId xmlns:a16="http://schemas.microsoft.com/office/drawing/2014/main" id="{50280B24-3AAD-7849-A702-EFACF396DB49}"/>
                      </a:ext>
                    </a:extLst>
                  </p:cNvPr>
                  <p:cNvSpPr>
                    <a:spLocks noChangeShapeType="1"/>
                  </p:cNvSpPr>
                  <p:nvPr/>
                </p:nvSpPr>
                <p:spPr bwMode="auto">
                  <a:xfrm>
                    <a:off x="377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1" name="Line 100">
                    <a:extLst>
                      <a:ext uri="{FF2B5EF4-FFF2-40B4-BE49-F238E27FC236}">
                        <a16:creationId xmlns:a16="http://schemas.microsoft.com/office/drawing/2014/main" id="{91D6835B-6005-2D41-B8DA-692BDCF3AC52}"/>
                      </a:ext>
                    </a:extLst>
                  </p:cNvPr>
                  <p:cNvSpPr>
                    <a:spLocks noChangeShapeType="1"/>
                  </p:cNvSpPr>
                  <p:nvPr/>
                </p:nvSpPr>
                <p:spPr bwMode="auto">
                  <a:xfrm>
                    <a:off x="413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2" name="Line 101">
                    <a:extLst>
                      <a:ext uri="{FF2B5EF4-FFF2-40B4-BE49-F238E27FC236}">
                        <a16:creationId xmlns:a16="http://schemas.microsoft.com/office/drawing/2014/main" id="{289C0992-0B24-BA47-84AA-4060FB8D9D64}"/>
                      </a:ext>
                    </a:extLst>
                  </p:cNvPr>
                  <p:cNvSpPr>
                    <a:spLocks noChangeShapeType="1"/>
                  </p:cNvSpPr>
                  <p:nvPr/>
                </p:nvSpPr>
                <p:spPr bwMode="auto">
                  <a:xfrm>
                    <a:off x="449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3" name="Line 102">
                    <a:extLst>
                      <a:ext uri="{FF2B5EF4-FFF2-40B4-BE49-F238E27FC236}">
                        <a16:creationId xmlns:a16="http://schemas.microsoft.com/office/drawing/2014/main" id="{EAF88AB5-AC59-2448-8E74-AE36528264D9}"/>
                      </a:ext>
                    </a:extLst>
                  </p:cNvPr>
                  <p:cNvSpPr>
                    <a:spLocks noChangeShapeType="1"/>
                  </p:cNvSpPr>
                  <p:nvPr/>
                </p:nvSpPr>
                <p:spPr bwMode="auto">
                  <a:xfrm>
                    <a:off x="485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sp>
            <p:nvSpPr>
              <p:cNvPr id="66" name="Text Box 103">
                <a:extLst>
                  <a:ext uri="{FF2B5EF4-FFF2-40B4-BE49-F238E27FC236}">
                    <a16:creationId xmlns:a16="http://schemas.microsoft.com/office/drawing/2014/main" id="{B79331EE-D869-3744-A670-EA82F6BBABAF}"/>
                  </a:ext>
                </a:extLst>
              </p:cNvPr>
              <p:cNvSpPr txBox="1">
                <a:spLocks noChangeArrowheads="1"/>
              </p:cNvSpPr>
              <p:nvPr/>
            </p:nvSpPr>
            <p:spPr bwMode="auto">
              <a:xfrm>
                <a:off x="4137" y="128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latin typeface="Times New Roman" panose="02020603050405020304" pitchFamily="18" charset="0"/>
                  </a:rPr>
                  <a:t>(b)</a:t>
                </a:r>
              </a:p>
            </p:txBody>
          </p:sp>
        </p:grpSp>
      </p:grpSp>
    </p:spTree>
    <p:extLst>
      <p:ext uri="{BB962C8B-B14F-4D97-AF65-F5344CB8AC3E}">
        <p14:creationId xmlns:p14="http://schemas.microsoft.com/office/powerpoint/2010/main" val="127809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5" name="矩形 4"/>
          <p:cNvSpPr/>
          <p:nvPr/>
        </p:nvSpPr>
        <p:spPr>
          <a:xfrm>
            <a:off x="1504335" y="1849354"/>
            <a:ext cx="6068961" cy="1023357"/>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a:solidFill>
                  <a:srgbClr val="0000FF"/>
                </a:solidFill>
                <a:latin typeface="+mj-ea"/>
                <a:ea typeface="+mj-ea"/>
              </a:rPr>
              <a:t>）</a:t>
            </a:r>
            <a:endParaRPr lang="en-US" altLang="zh-CN" sz="2700" b="1" dirty="0">
              <a:solidFill>
                <a:srgbClr val="0000FF"/>
              </a:solidFill>
              <a:latin typeface="+mj-ea"/>
              <a:ea typeface="+mj-ea"/>
            </a:endParaRPr>
          </a:p>
          <a:p>
            <a:pPr algn="just">
              <a:lnSpc>
                <a:spcPct val="110000"/>
              </a:lnSpc>
              <a:defRPr/>
            </a:pPr>
            <a:r>
              <a:rPr lang="zh-CN" altLang="en-US" sz="2800" b="1" dirty="0"/>
              <a:t> </a:t>
            </a:r>
            <a:endParaRPr lang="zh-CN" altLang="en-US" sz="2700" dirty="0">
              <a:solidFill>
                <a:srgbClr val="0000FF"/>
              </a:solidFill>
              <a:latin typeface="+mj-ea"/>
              <a:ea typeface="+mj-ea"/>
            </a:endParaRPr>
          </a:p>
        </p:txBody>
      </p:sp>
      <p:sp>
        <p:nvSpPr>
          <p:cNvPr id="7" name="矩形 6"/>
          <p:cNvSpPr/>
          <p:nvPr/>
        </p:nvSpPr>
        <p:spPr>
          <a:xfrm>
            <a:off x="1504335" y="2361032"/>
            <a:ext cx="4572000" cy="447815"/>
          </a:xfrm>
          <a:prstGeom prst="rect">
            <a:avLst/>
          </a:prstGeom>
        </p:spPr>
        <p:txBody>
          <a:bodyPr>
            <a:spAutoFit/>
          </a:bodyPr>
          <a:lstStyle/>
          <a:p>
            <a:pPr algn="just">
              <a:lnSpc>
                <a:spcPct val="110000"/>
              </a:lnSpc>
              <a:defRPr/>
            </a:pPr>
            <a:r>
              <a:rPr lang="zh-CN" altLang="en-US" sz="2100" b="1" u="sng" dirty="0">
                <a:solidFill>
                  <a:srgbClr val="0000FF"/>
                </a:solidFill>
                <a:latin typeface="+mj-ea"/>
                <a:ea typeface="+mj-ea"/>
              </a:rPr>
              <a:t>生产者</a:t>
            </a:r>
            <a:r>
              <a:rPr lang="en-US" altLang="zh-CN" sz="2100" b="1" u="sng" dirty="0">
                <a:solidFill>
                  <a:srgbClr val="0000FF"/>
                </a:solidFill>
                <a:latin typeface="+mj-ea"/>
                <a:ea typeface="+mj-ea"/>
              </a:rPr>
              <a:t>-</a:t>
            </a:r>
            <a:r>
              <a:rPr lang="zh-CN" altLang="en-US" sz="2100" b="1" u="sng" dirty="0">
                <a:solidFill>
                  <a:srgbClr val="0000FF"/>
                </a:solidFill>
                <a:latin typeface="+mj-ea"/>
                <a:ea typeface="+mj-ea"/>
              </a:rPr>
              <a:t>消费者问题</a:t>
            </a:r>
            <a:r>
              <a:rPr lang="en-US" altLang="zh-CN" sz="2100" b="1" dirty="0">
                <a:latin typeface="+mj-ea"/>
                <a:ea typeface="+mj-ea"/>
              </a:rPr>
              <a:t>:</a:t>
            </a:r>
            <a:endParaRPr lang="zh-CN" altLang="en-US" sz="2100" dirty="0">
              <a:solidFill>
                <a:srgbClr val="0000FF"/>
              </a:solidFill>
              <a:latin typeface="+mj-ea"/>
              <a:ea typeface="+mj-ea"/>
            </a:endParaRPr>
          </a:p>
        </p:txBody>
      </p:sp>
      <p:sp>
        <p:nvSpPr>
          <p:cNvPr id="120" name="Rectangle 3">
            <a:extLst>
              <a:ext uri="{FF2B5EF4-FFF2-40B4-BE49-F238E27FC236}">
                <a16:creationId xmlns:a16="http://schemas.microsoft.com/office/drawing/2014/main" id="{390CB2DF-88CF-C34B-ADF5-E19BD2CFFE27}"/>
              </a:ext>
            </a:extLst>
          </p:cNvPr>
          <p:cNvSpPr>
            <a:spLocks noChangeArrowheads="1"/>
          </p:cNvSpPr>
          <p:nvPr/>
        </p:nvSpPr>
        <p:spPr bwMode="auto">
          <a:xfrm>
            <a:off x="1314450" y="2855660"/>
            <a:ext cx="3314700" cy="397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buFont typeface="Wingdings" charset="2"/>
              <a:buNone/>
              <a:defRPr/>
            </a:pPr>
            <a:r>
              <a:rPr lang="en-US" altLang="zh-CN" sz="1800" b="1" dirty="0">
                <a:ea typeface="楷体_GB2312" charset="0"/>
              </a:rPr>
              <a:t>void producer{</a:t>
            </a:r>
          </a:p>
          <a:p>
            <a:pPr eaLnBrk="1" hangingPunct="1">
              <a:buFont typeface="Wingdings" charset="2"/>
              <a:buNone/>
              <a:defRPr/>
            </a:pPr>
            <a:r>
              <a:rPr lang="en-US" altLang="zh-CN" sz="1800" b="1" dirty="0">
                <a:ea typeface="楷体_GB2312" charset="0"/>
              </a:rPr>
              <a:t>  while(1){</a:t>
            </a:r>
          </a:p>
          <a:p>
            <a:pPr eaLnBrk="1" hangingPunct="1">
              <a:buFont typeface="Wingdings" charset="2"/>
              <a:buNone/>
              <a:defRPr/>
            </a:pPr>
            <a:r>
              <a:rPr lang="en-US" altLang="zh-CN" sz="1800" b="1" dirty="0">
                <a:ea typeface="楷体_GB2312" charset="0"/>
              </a:rPr>
              <a:t>              …</a:t>
            </a:r>
          </a:p>
          <a:p>
            <a:pPr eaLnBrk="1" hangingPunct="1">
              <a:buFont typeface="Wingdings" charset="2"/>
              <a:buNone/>
              <a:defRPr/>
            </a:pPr>
            <a:r>
              <a:rPr lang="en-US" altLang="zh-CN" sz="1800" b="1" dirty="0">
                <a:ea typeface="楷体_GB2312" charset="0"/>
              </a:rPr>
              <a:t>	produce an</a:t>
            </a:r>
            <a:r>
              <a:rPr lang="en-US" altLang="zh-CN" sz="1800" b="1" dirty="0"/>
              <a:t> item in </a:t>
            </a:r>
            <a:r>
              <a:rPr lang="en-US" altLang="zh-CN" sz="1800" b="1" dirty="0" err="1"/>
              <a:t>nextp</a:t>
            </a:r>
            <a:r>
              <a:rPr lang="en-US" altLang="zh-CN" sz="1800" b="1" dirty="0"/>
              <a:t>;</a:t>
            </a:r>
          </a:p>
          <a:p>
            <a:pPr eaLnBrk="1" hangingPunct="1">
              <a:buFont typeface="Wingdings" charset="2"/>
              <a:buNone/>
              <a:defRPr/>
            </a:pPr>
            <a:r>
              <a:rPr lang="en-US" altLang="zh-CN" sz="1800" b="1" dirty="0"/>
              <a:t>              …</a:t>
            </a:r>
          </a:p>
          <a:p>
            <a:pPr lvl="1" eaLnBrk="1" hangingPunct="1">
              <a:buFont typeface="Wingdings" charset="2"/>
              <a:buNone/>
              <a:defRPr/>
            </a:pPr>
            <a:r>
              <a:rPr lang="en-US" altLang="zh-CN" sz="1800" b="1" dirty="0">
                <a:solidFill>
                  <a:srgbClr val="FF0000"/>
                </a:solidFill>
              </a:rPr>
              <a:t>While(counter=n){</a:t>
            </a:r>
          </a:p>
          <a:p>
            <a:pPr lvl="1" eaLnBrk="1" hangingPunct="1">
              <a:buFont typeface="Wingdings" charset="2"/>
              <a:buNone/>
              <a:defRPr/>
            </a:pPr>
            <a:r>
              <a:rPr lang="en-US" altLang="zh-CN" sz="1800" b="1" dirty="0">
                <a:solidFill>
                  <a:srgbClr val="FF0000"/>
                </a:solidFill>
              </a:rPr>
              <a:t>}   //do no-op</a:t>
            </a:r>
          </a:p>
          <a:p>
            <a:pPr lvl="1" eaLnBrk="1" hangingPunct="1">
              <a:buFont typeface="Wingdings" charset="2"/>
              <a:buNone/>
              <a:defRPr/>
            </a:pPr>
            <a:r>
              <a:rPr lang="en-US" altLang="zh-CN" sz="1800" b="1" dirty="0">
                <a:solidFill>
                  <a:srgbClr val="0000FF"/>
                </a:solidFill>
              </a:rPr>
              <a:t>buffer[ in ]=</a:t>
            </a:r>
            <a:r>
              <a:rPr lang="en-US" altLang="zh-CN" sz="1800" b="1" dirty="0" err="1">
                <a:solidFill>
                  <a:srgbClr val="0000FF"/>
                </a:solidFill>
              </a:rPr>
              <a:t>nextp</a:t>
            </a:r>
            <a:r>
              <a:rPr lang="en-US" altLang="zh-CN" sz="1800" b="1" dirty="0">
                <a:solidFill>
                  <a:srgbClr val="0000FF"/>
                </a:solidFill>
              </a:rPr>
              <a:t>;</a:t>
            </a:r>
          </a:p>
          <a:p>
            <a:pPr lvl="1" eaLnBrk="1" hangingPunct="1">
              <a:buFont typeface="Wingdings" charset="2"/>
              <a:buNone/>
              <a:defRPr/>
            </a:pPr>
            <a:r>
              <a:rPr lang="en-US" altLang="zh-CN" sz="1800" b="1" dirty="0">
                <a:solidFill>
                  <a:srgbClr val="0000FF"/>
                </a:solidFill>
              </a:rPr>
              <a:t>In = (in+1) % n;</a:t>
            </a:r>
          </a:p>
          <a:p>
            <a:pPr lvl="1" eaLnBrk="1" hangingPunct="1">
              <a:buFont typeface="Wingdings" charset="2"/>
              <a:buNone/>
              <a:defRPr/>
            </a:pPr>
            <a:r>
              <a:rPr lang="en-US" altLang="zh-CN" sz="1800" b="1" dirty="0">
                <a:solidFill>
                  <a:srgbClr val="0000FF"/>
                </a:solidFill>
              </a:rPr>
              <a:t>counter=counter+1;</a:t>
            </a:r>
          </a:p>
          <a:p>
            <a:pPr eaLnBrk="1" hangingPunct="1">
              <a:buFont typeface="Wingdings" charset="2"/>
              <a:buNone/>
              <a:defRPr/>
            </a:pPr>
            <a:r>
              <a:rPr lang="en-US" altLang="zh-CN" sz="1800" b="1" dirty="0"/>
              <a:t>   }</a:t>
            </a:r>
          </a:p>
          <a:p>
            <a:pPr eaLnBrk="1" hangingPunct="1">
              <a:buFont typeface="Wingdings" charset="2"/>
              <a:buNone/>
              <a:defRPr/>
            </a:pPr>
            <a:r>
              <a:rPr lang="en-US" altLang="zh-CN" sz="1800" b="1" dirty="0"/>
              <a:t>}</a:t>
            </a:r>
          </a:p>
        </p:txBody>
      </p:sp>
      <p:sp>
        <p:nvSpPr>
          <p:cNvPr id="121" name="Rectangle 4">
            <a:extLst>
              <a:ext uri="{FF2B5EF4-FFF2-40B4-BE49-F238E27FC236}">
                <a16:creationId xmlns:a16="http://schemas.microsoft.com/office/drawing/2014/main" id="{26835CE4-BD7E-7C4F-AA16-F21021611923}"/>
              </a:ext>
            </a:extLst>
          </p:cNvPr>
          <p:cNvSpPr>
            <a:spLocks noChangeArrowheads="1"/>
          </p:cNvSpPr>
          <p:nvPr/>
        </p:nvSpPr>
        <p:spPr bwMode="auto">
          <a:xfrm>
            <a:off x="4629150" y="2804042"/>
            <a:ext cx="3257550" cy="3904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20000"/>
              </a:lnSpc>
              <a:buFont typeface="Wingdings" charset="2"/>
              <a:buNone/>
              <a:defRPr/>
            </a:pPr>
            <a:r>
              <a:rPr lang="en-US" altLang="zh-CN" sz="1800" b="1" dirty="0">
                <a:ea typeface="楷体_GB2312" charset="0"/>
              </a:rPr>
              <a:t>void consumer{</a:t>
            </a:r>
          </a:p>
          <a:p>
            <a:pPr eaLnBrk="1" hangingPunct="1">
              <a:lnSpc>
                <a:spcPct val="120000"/>
              </a:lnSpc>
              <a:buFont typeface="Wingdings" charset="2"/>
              <a:buNone/>
              <a:defRPr/>
            </a:pPr>
            <a:r>
              <a:rPr lang="en-US" altLang="zh-CN" sz="1800" b="1" dirty="0">
                <a:ea typeface="楷体_GB2312" charset="0"/>
              </a:rPr>
              <a:t>  while(1){</a:t>
            </a:r>
          </a:p>
          <a:p>
            <a:pPr eaLnBrk="1" hangingPunct="1">
              <a:lnSpc>
                <a:spcPct val="120000"/>
              </a:lnSpc>
              <a:buFont typeface="Wingdings" charset="2"/>
              <a:buNone/>
              <a:defRPr/>
            </a:pPr>
            <a:r>
              <a:rPr lang="en-US" altLang="zh-CN" sz="1800" b="1" dirty="0">
                <a:solidFill>
                  <a:srgbClr val="FF0000"/>
                </a:solidFill>
                <a:ea typeface="楷体_GB2312" charset="0"/>
              </a:rPr>
              <a:t>     </a:t>
            </a:r>
            <a:r>
              <a:rPr lang="en-US" altLang="zh-CN" sz="1800" b="1" dirty="0">
                <a:solidFill>
                  <a:srgbClr val="FF0000"/>
                </a:solidFill>
              </a:rPr>
              <a:t>while( counter=0 ){</a:t>
            </a:r>
          </a:p>
          <a:p>
            <a:pPr eaLnBrk="1" hangingPunct="1">
              <a:lnSpc>
                <a:spcPct val="120000"/>
              </a:lnSpc>
              <a:buFont typeface="Wingdings" charset="2"/>
              <a:buNone/>
              <a:defRPr/>
            </a:pPr>
            <a:r>
              <a:rPr lang="en-US" altLang="zh-CN" sz="1800" b="1" dirty="0">
                <a:solidFill>
                  <a:srgbClr val="FF0000"/>
                </a:solidFill>
              </a:rPr>
              <a:t>     }  //do no-op</a:t>
            </a:r>
          </a:p>
          <a:p>
            <a:pPr lvl="1" eaLnBrk="1" hangingPunct="1">
              <a:lnSpc>
                <a:spcPct val="120000"/>
              </a:lnSpc>
              <a:buFont typeface="Wingdings" charset="2"/>
              <a:buNone/>
              <a:defRPr/>
            </a:pPr>
            <a:r>
              <a:rPr lang="en-US" altLang="zh-CN" sz="1800" b="1" dirty="0" err="1">
                <a:solidFill>
                  <a:srgbClr val="0000FF"/>
                </a:solidFill>
              </a:rPr>
              <a:t>nextc</a:t>
            </a:r>
            <a:r>
              <a:rPr lang="en-US" altLang="zh-CN" sz="1800" b="1" dirty="0">
                <a:solidFill>
                  <a:srgbClr val="0000FF"/>
                </a:solidFill>
              </a:rPr>
              <a:t> = buffer[out];</a:t>
            </a:r>
          </a:p>
          <a:p>
            <a:pPr lvl="1" eaLnBrk="1" hangingPunct="1">
              <a:lnSpc>
                <a:spcPct val="120000"/>
              </a:lnSpc>
              <a:buFont typeface="Wingdings" charset="2"/>
              <a:buNone/>
              <a:defRPr/>
            </a:pPr>
            <a:r>
              <a:rPr lang="en-US" altLang="zh-CN" sz="1800" b="1" dirty="0">
                <a:solidFill>
                  <a:srgbClr val="0000FF"/>
                </a:solidFill>
              </a:rPr>
              <a:t>out = (out+1) % n;</a:t>
            </a:r>
          </a:p>
          <a:p>
            <a:pPr lvl="1" eaLnBrk="1" hangingPunct="1">
              <a:lnSpc>
                <a:spcPct val="120000"/>
              </a:lnSpc>
              <a:buFont typeface="Wingdings" charset="2"/>
              <a:buNone/>
              <a:defRPr/>
            </a:pPr>
            <a:r>
              <a:rPr lang="en-US" altLang="zh-CN" sz="1800" b="1" dirty="0">
                <a:solidFill>
                  <a:srgbClr val="0000FF"/>
                </a:solidFill>
              </a:rPr>
              <a:t>counter = counter-1;</a:t>
            </a:r>
          </a:p>
          <a:p>
            <a:pPr lvl="1" eaLnBrk="1" hangingPunct="1">
              <a:lnSpc>
                <a:spcPct val="120000"/>
              </a:lnSpc>
              <a:buFont typeface="Wingdings" charset="2"/>
              <a:buNone/>
              <a:defRPr/>
            </a:pPr>
            <a:r>
              <a:rPr lang="en-US" altLang="zh-CN" sz="1800" b="1" dirty="0"/>
              <a:t>consumer the item in </a:t>
            </a:r>
            <a:r>
              <a:rPr lang="en-US" altLang="zh-CN" sz="1800" b="1" dirty="0" err="1"/>
              <a:t>nextc</a:t>
            </a:r>
            <a:r>
              <a:rPr lang="en-US" altLang="zh-CN" sz="1800" b="1" dirty="0"/>
              <a:t>;</a:t>
            </a:r>
          </a:p>
          <a:p>
            <a:pPr eaLnBrk="1" hangingPunct="1">
              <a:buFont typeface="Wingdings" charset="2"/>
              <a:buNone/>
              <a:defRPr/>
            </a:pPr>
            <a:r>
              <a:rPr lang="en-US" altLang="zh-CN" sz="1800" b="1" dirty="0"/>
              <a:t>  }</a:t>
            </a:r>
          </a:p>
          <a:p>
            <a:pPr eaLnBrk="1" hangingPunct="1">
              <a:buFont typeface="Wingdings" charset="2"/>
              <a:buNone/>
              <a:defRPr/>
            </a:pPr>
            <a:r>
              <a:rPr lang="en-US" altLang="zh-CN" sz="1800" b="1" dirty="0"/>
              <a:t>}</a:t>
            </a:r>
          </a:p>
        </p:txBody>
      </p:sp>
    </p:spTree>
    <p:extLst>
      <p:ext uri="{BB962C8B-B14F-4D97-AF65-F5344CB8AC3E}">
        <p14:creationId xmlns:p14="http://schemas.microsoft.com/office/powerpoint/2010/main" val="103000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linds(vertical)">
                                      <p:cBhvr>
                                        <p:cTn id="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5" name="矩形 4"/>
          <p:cNvSpPr/>
          <p:nvPr/>
        </p:nvSpPr>
        <p:spPr>
          <a:xfrm>
            <a:off x="1504335" y="1849354"/>
            <a:ext cx="6068961" cy="1023357"/>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a:solidFill>
                  <a:srgbClr val="0000FF"/>
                </a:solidFill>
                <a:latin typeface="+mj-ea"/>
                <a:ea typeface="+mj-ea"/>
              </a:rPr>
              <a:t>）</a:t>
            </a:r>
            <a:endParaRPr lang="en-US" altLang="zh-CN" sz="2700" b="1" dirty="0">
              <a:solidFill>
                <a:srgbClr val="0000FF"/>
              </a:solidFill>
              <a:latin typeface="+mj-ea"/>
              <a:ea typeface="+mj-ea"/>
            </a:endParaRPr>
          </a:p>
          <a:p>
            <a:pPr algn="just">
              <a:lnSpc>
                <a:spcPct val="110000"/>
              </a:lnSpc>
              <a:defRPr/>
            </a:pPr>
            <a:r>
              <a:rPr lang="zh-CN" altLang="en-US" sz="2800" b="1" dirty="0"/>
              <a:t> </a:t>
            </a:r>
            <a:endParaRPr lang="zh-CN" altLang="en-US" sz="2700" dirty="0">
              <a:solidFill>
                <a:srgbClr val="0000FF"/>
              </a:solidFill>
              <a:latin typeface="+mj-ea"/>
              <a:ea typeface="+mj-ea"/>
            </a:endParaRPr>
          </a:p>
        </p:txBody>
      </p:sp>
      <p:sp>
        <p:nvSpPr>
          <p:cNvPr id="7" name="矩形 6"/>
          <p:cNvSpPr/>
          <p:nvPr/>
        </p:nvSpPr>
        <p:spPr>
          <a:xfrm>
            <a:off x="1504335" y="2361032"/>
            <a:ext cx="4572000" cy="447815"/>
          </a:xfrm>
          <a:prstGeom prst="rect">
            <a:avLst/>
          </a:prstGeom>
        </p:spPr>
        <p:txBody>
          <a:bodyPr>
            <a:spAutoFit/>
          </a:bodyPr>
          <a:lstStyle/>
          <a:p>
            <a:pPr algn="just">
              <a:lnSpc>
                <a:spcPct val="110000"/>
              </a:lnSpc>
              <a:defRPr/>
            </a:pPr>
            <a:r>
              <a:rPr lang="zh-CN" altLang="en-US" sz="2100" b="1" u="sng" dirty="0">
                <a:solidFill>
                  <a:srgbClr val="0000FF"/>
                </a:solidFill>
                <a:latin typeface="+mj-ea"/>
                <a:ea typeface="+mj-ea"/>
              </a:rPr>
              <a:t>生产者</a:t>
            </a:r>
            <a:r>
              <a:rPr lang="en-US" altLang="zh-CN" sz="2100" b="1" u="sng" dirty="0">
                <a:solidFill>
                  <a:srgbClr val="0000FF"/>
                </a:solidFill>
                <a:latin typeface="+mj-ea"/>
                <a:ea typeface="+mj-ea"/>
              </a:rPr>
              <a:t>-</a:t>
            </a:r>
            <a:r>
              <a:rPr lang="zh-CN" altLang="en-US" sz="2100" b="1" u="sng" dirty="0">
                <a:solidFill>
                  <a:srgbClr val="0000FF"/>
                </a:solidFill>
                <a:latin typeface="+mj-ea"/>
                <a:ea typeface="+mj-ea"/>
              </a:rPr>
              <a:t>消费者问题</a:t>
            </a:r>
            <a:r>
              <a:rPr lang="en-US" altLang="zh-CN" sz="2100" b="1" u="sng" dirty="0">
                <a:solidFill>
                  <a:srgbClr val="0000FF"/>
                </a:solidFill>
                <a:latin typeface="+mj-ea"/>
                <a:ea typeface="+mj-ea"/>
              </a:rPr>
              <a:t>(2)</a:t>
            </a:r>
            <a:r>
              <a:rPr lang="en-US" altLang="zh-CN" sz="2100" b="1" dirty="0">
                <a:latin typeface="+mj-ea"/>
                <a:ea typeface="+mj-ea"/>
              </a:rPr>
              <a:t>:</a:t>
            </a:r>
            <a:endParaRPr lang="zh-CN" altLang="en-US" sz="2100" dirty="0">
              <a:solidFill>
                <a:srgbClr val="0000FF"/>
              </a:solidFill>
              <a:latin typeface="+mj-ea"/>
              <a:ea typeface="+mj-ea"/>
            </a:endParaRPr>
          </a:p>
        </p:txBody>
      </p:sp>
      <p:sp>
        <p:nvSpPr>
          <p:cNvPr id="8" name="Rectangle 3">
            <a:extLst>
              <a:ext uri="{FF2B5EF4-FFF2-40B4-BE49-F238E27FC236}">
                <a16:creationId xmlns:a16="http://schemas.microsoft.com/office/drawing/2014/main" id="{7746777F-8AAC-2349-8E38-E246D7ACAA17}"/>
              </a:ext>
            </a:extLst>
          </p:cNvPr>
          <p:cNvSpPr>
            <a:spLocks noChangeArrowheads="1"/>
          </p:cNvSpPr>
          <p:nvPr/>
        </p:nvSpPr>
        <p:spPr bwMode="auto">
          <a:xfrm>
            <a:off x="1543050" y="2715544"/>
            <a:ext cx="6400800"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10000"/>
              </a:lnSpc>
              <a:buFont typeface="Wingdings" charset="2"/>
              <a:buNone/>
              <a:defRPr/>
            </a:pPr>
            <a:r>
              <a:rPr lang="zh-CN" altLang="en-US" sz="1950" b="1" dirty="0">
                <a:effectLst>
                  <a:outerShdw blurRad="38100" dist="38100" dir="2700000" algn="tl">
                    <a:srgbClr val="C0C0C0"/>
                  </a:outerShdw>
                </a:effectLst>
                <a:latin typeface="楷体_GB2312" charset="0"/>
                <a:ea typeface="楷体_GB2312" charset="0"/>
              </a:rPr>
              <a:t>设</a:t>
            </a:r>
            <a:r>
              <a:rPr lang="en-US" altLang="zh-CN" sz="1950" b="1" dirty="0">
                <a:effectLst>
                  <a:outerShdw blurRad="38100" dist="38100" dir="2700000" algn="tl">
                    <a:srgbClr val="C0C0C0"/>
                  </a:outerShdw>
                </a:effectLst>
                <a:ea typeface="楷体_GB2312" charset="0"/>
              </a:rPr>
              <a:t>counter</a:t>
            </a:r>
            <a:r>
              <a:rPr lang="zh-CN" altLang="en-US" sz="1950" b="1" dirty="0">
                <a:effectLst>
                  <a:outerShdw blurRad="38100" dist="38100" dir="2700000" algn="tl">
                    <a:srgbClr val="C0C0C0"/>
                  </a:outerShdw>
                </a:effectLst>
                <a:latin typeface="楷体_GB2312" charset="0"/>
                <a:ea typeface="楷体_GB2312" charset="0"/>
              </a:rPr>
              <a:t>的初值为</a:t>
            </a:r>
            <a:r>
              <a:rPr lang="en-US" altLang="zh-CN" sz="1950" b="1" dirty="0">
                <a:effectLst>
                  <a:outerShdw blurRad="38100" dist="38100" dir="2700000" algn="tl">
                    <a:srgbClr val="C0C0C0"/>
                  </a:outerShdw>
                </a:effectLst>
                <a:latin typeface="楷体_GB2312" charset="0"/>
                <a:ea typeface="楷体_GB2312" charset="0"/>
              </a:rPr>
              <a:t>5</a:t>
            </a:r>
          </a:p>
          <a:p>
            <a:pPr eaLnBrk="1" hangingPunct="1">
              <a:lnSpc>
                <a:spcPct val="110000"/>
              </a:lnSpc>
              <a:buFont typeface="Wingdings" charset="2"/>
              <a:buNone/>
              <a:defRPr/>
            </a:pPr>
            <a:r>
              <a:rPr lang="en-US" altLang="zh-CN" sz="1950" b="1" dirty="0">
                <a:effectLst>
                  <a:outerShdw blurRad="38100" dist="38100" dir="2700000" algn="tl">
                    <a:srgbClr val="C0C0C0"/>
                  </a:outerShdw>
                </a:effectLst>
              </a:rPr>
              <a:t>register1 =</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counter;             register2 = counter;</a:t>
            </a:r>
          </a:p>
          <a:p>
            <a:pPr eaLnBrk="1" hangingPunct="1">
              <a:lnSpc>
                <a:spcPct val="110000"/>
              </a:lnSpc>
              <a:buFont typeface="Wingdings" charset="2"/>
              <a:buNone/>
              <a:defRPr/>
            </a:pPr>
            <a:r>
              <a:rPr lang="en-US" altLang="zh-CN" sz="1950" b="1" dirty="0">
                <a:effectLst>
                  <a:outerShdw blurRad="38100" dist="38100" dir="2700000" algn="tl">
                    <a:srgbClr val="C0C0C0"/>
                  </a:outerShdw>
                </a:effectLst>
              </a:rPr>
              <a:t>register1 =</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register1+1;       register2 = register2-1;</a:t>
            </a:r>
          </a:p>
          <a:p>
            <a:pPr eaLnBrk="1" hangingPunct="1">
              <a:lnSpc>
                <a:spcPct val="110000"/>
              </a:lnSpc>
              <a:buFont typeface="Wingdings" charset="2"/>
              <a:buNone/>
              <a:defRPr/>
            </a:pPr>
            <a:r>
              <a:rPr lang="en-US" altLang="zh-CN" sz="1950" b="1" dirty="0">
                <a:effectLst>
                  <a:outerShdw blurRad="38100" dist="38100" dir="2700000" algn="tl">
                    <a:srgbClr val="C0C0C0"/>
                  </a:outerShdw>
                </a:effectLst>
              </a:rPr>
              <a:t>counter =</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register1;             counter  = register2;</a:t>
            </a:r>
          </a:p>
        </p:txBody>
      </p:sp>
      <p:sp>
        <p:nvSpPr>
          <p:cNvPr id="9" name="Rectangle 4">
            <a:extLst>
              <a:ext uri="{FF2B5EF4-FFF2-40B4-BE49-F238E27FC236}">
                <a16:creationId xmlns:a16="http://schemas.microsoft.com/office/drawing/2014/main" id="{60E2B87E-D7C2-494E-BD10-6608C26A773B}"/>
              </a:ext>
            </a:extLst>
          </p:cNvPr>
          <p:cNvSpPr>
            <a:spLocks noChangeArrowheads="1"/>
          </p:cNvSpPr>
          <p:nvPr/>
        </p:nvSpPr>
        <p:spPr bwMode="auto">
          <a:xfrm>
            <a:off x="1485900" y="4315744"/>
            <a:ext cx="65151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defRPr/>
            </a:pPr>
            <a:r>
              <a:rPr lang="en-US" altLang="zh-CN" sz="1950" b="1" dirty="0">
                <a:effectLst>
                  <a:outerShdw blurRad="38100" dist="38100" dir="2700000" algn="tl">
                    <a:srgbClr val="C0C0C0"/>
                  </a:outerShdw>
                </a:effectLst>
              </a:rPr>
              <a:t>Register1</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counter;             	(register1=5)</a:t>
            </a:r>
          </a:p>
          <a:p>
            <a:pPr eaLnBrk="1" hangingPunct="1">
              <a:lnSpc>
                <a:spcPct val="110000"/>
              </a:lnSpc>
              <a:buFont typeface="Wingdings" panose="05000000000000000000" pitchFamily="2" charset="2"/>
              <a:buNone/>
              <a:defRPr/>
            </a:pPr>
            <a:r>
              <a:rPr lang="en-US" altLang="zh-CN" sz="1950" b="1" dirty="0">
                <a:effectLst>
                  <a:outerShdw blurRad="38100" dist="38100" dir="2700000" algn="tl">
                    <a:srgbClr val="C0C0C0"/>
                  </a:outerShdw>
                </a:effectLst>
              </a:rPr>
              <a:t>Register1</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register1+1;     	(register1=6)</a:t>
            </a:r>
          </a:p>
          <a:p>
            <a:pPr eaLnBrk="1" hangingPunct="1">
              <a:lnSpc>
                <a:spcPct val="110000"/>
              </a:lnSpc>
              <a:buFont typeface="Wingdings" panose="05000000000000000000" pitchFamily="2" charset="2"/>
              <a:buNone/>
              <a:defRPr/>
            </a:pPr>
            <a:r>
              <a:rPr lang="en-US" altLang="zh-CN" sz="1950" b="1" dirty="0">
                <a:effectLst>
                  <a:outerShdw blurRad="38100" dist="38100" dir="2700000" algn="tl">
                    <a:srgbClr val="C0C0C0"/>
                  </a:outerShdw>
                </a:effectLst>
              </a:rPr>
              <a:t>Register2</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counter;             	(register2=5)</a:t>
            </a:r>
          </a:p>
          <a:p>
            <a:pPr eaLnBrk="1" hangingPunct="1">
              <a:lnSpc>
                <a:spcPct val="110000"/>
              </a:lnSpc>
              <a:buFont typeface="Wingdings" panose="05000000000000000000" pitchFamily="2" charset="2"/>
              <a:buNone/>
              <a:defRPr/>
            </a:pPr>
            <a:r>
              <a:rPr lang="en-US" altLang="zh-CN" sz="1950" b="1" dirty="0">
                <a:effectLst>
                  <a:outerShdw blurRad="38100" dist="38100" dir="2700000" algn="tl">
                    <a:srgbClr val="C0C0C0"/>
                  </a:outerShdw>
                </a:effectLst>
              </a:rPr>
              <a:t>Register2</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register2-1;     	(register2=4)</a:t>
            </a:r>
          </a:p>
          <a:p>
            <a:pPr eaLnBrk="1" hangingPunct="1">
              <a:lnSpc>
                <a:spcPct val="110000"/>
              </a:lnSpc>
              <a:buFont typeface="Wingdings" panose="05000000000000000000" pitchFamily="2" charset="2"/>
              <a:buNone/>
              <a:defRPr/>
            </a:pPr>
            <a:r>
              <a:rPr lang="en-US" altLang="zh-CN" sz="1950" b="1" dirty="0">
                <a:effectLst>
                  <a:outerShdw blurRad="38100" dist="38100" dir="2700000" algn="tl">
                    <a:srgbClr val="C0C0C0"/>
                  </a:outerShdw>
                </a:effectLst>
              </a:rPr>
              <a:t>counter =</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register1;		(counter=6)</a:t>
            </a:r>
          </a:p>
          <a:p>
            <a:pPr eaLnBrk="1" hangingPunct="1">
              <a:lnSpc>
                <a:spcPct val="110000"/>
              </a:lnSpc>
              <a:buFont typeface="Wingdings" panose="05000000000000000000" pitchFamily="2" charset="2"/>
              <a:buNone/>
              <a:defRPr/>
            </a:pPr>
            <a:r>
              <a:rPr lang="en-US" altLang="zh-CN" sz="1950" b="1" dirty="0">
                <a:effectLst>
                  <a:outerShdw blurRad="38100" dist="38100" dir="2700000" algn="tl">
                    <a:srgbClr val="C0C0C0"/>
                  </a:outerShdw>
                </a:effectLst>
              </a:rPr>
              <a:t>counter =</a:t>
            </a:r>
            <a:r>
              <a:rPr lang="zh-CN" altLang="en-US" sz="1950" b="1" dirty="0">
                <a:effectLst>
                  <a:outerShdw blurRad="38100" dist="38100" dir="2700000" algn="tl">
                    <a:srgbClr val="C0C0C0"/>
                  </a:outerShdw>
                </a:effectLst>
              </a:rPr>
              <a:t> </a:t>
            </a:r>
            <a:r>
              <a:rPr lang="en-US" altLang="zh-CN" sz="1950" b="1" dirty="0">
                <a:effectLst>
                  <a:outerShdw blurRad="38100" dist="38100" dir="2700000" algn="tl">
                    <a:srgbClr val="C0C0C0"/>
                  </a:outerShdw>
                </a:effectLst>
              </a:rPr>
              <a:t>register2; 		(counter=4)</a:t>
            </a:r>
          </a:p>
        </p:txBody>
      </p:sp>
      <p:sp>
        <p:nvSpPr>
          <p:cNvPr id="10" name="Line 5">
            <a:extLst>
              <a:ext uri="{FF2B5EF4-FFF2-40B4-BE49-F238E27FC236}">
                <a16:creationId xmlns:a16="http://schemas.microsoft.com/office/drawing/2014/main" id="{4CB87A6D-D846-5C40-AA81-C20B00592AA7}"/>
              </a:ext>
            </a:extLst>
          </p:cNvPr>
          <p:cNvSpPr>
            <a:spLocks noChangeShapeType="1"/>
          </p:cNvSpPr>
          <p:nvPr/>
        </p:nvSpPr>
        <p:spPr bwMode="auto">
          <a:xfrm>
            <a:off x="1543050" y="4258594"/>
            <a:ext cx="611505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37635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2" name="矩形 1"/>
          <p:cNvSpPr/>
          <p:nvPr/>
        </p:nvSpPr>
        <p:spPr>
          <a:xfrm>
            <a:off x="1378975" y="1944915"/>
            <a:ext cx="5796116" cy="517514"/>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3.</a:t>
            </a:r>
            <a:r>
              <a:rPr lang="zh-CN" altLang="en-US" sz="2700" b="1" dirty="0">
                <a:solidFill>
                  <a:srgbClr val="0000FF"/>
                </a:solidFill>
                <a:latin typeface="+mj-ea"/>
                <a:ea typeface="+mj-ea"/>
              </a:rPr>
              <a:t>临界区（</a:t>
            </a:r>
            <a:r>
              <a:rPr lang="en-US" altLang="zh-CN" sz="2700" b="1" dirty="0">
                <a:solidFill>
                  <a:srgbClr val="0000FF"/>
                </a:solidFill>
                <a:latin typeface="+mj-ea"/>
                <a:ea typeface="+mj-ea"/>
              </a:rPr>
              <a:t>critical  section</a:t>
            </a:r>
            <a:r>
              <a:rPr lang="zh-CN" altLang="en-US" sz="2700" b="1" dirty="0">
                <a:solidFill>
                  <a:srgbClr val="0000FF"/>
                </a:solidFill>
                <a:latin typeface="+mj-ea"/>
                <a:ea typeface="+mj-ea"/>
              </a:rPr>
              <a:t>） </a:t>
            </a:r>
          </a:p>
        </p:txBody>
      </p:sp>
      <p:sp>
        <p:nvSpPr>
          <p:cNvPr id="4" name="矩形 3"/>
          <p:cNvSpPr/>
          <p:nvPr/>
        </p:nvSpPr>
        <p:spPr>
          <a:xfrm>
            <a:off x="1607575" y="2665662"/>
            <a:ext cx="6779680" cy="423001"/>
          </a:xfrm>
          <a:prstGeom prst="rect">
            <a:avLst/>
          </a:prstGeom>
        </p:spPr>
        <p:txBody>
          <a:bodyPr wrap="square">
            <a:spAutoFit/>
          </a:bodyPr>
          <a:lstStyle/>
          <a:p>
            <a:pPr algn="just">
              <a:lnSpc>
                <a:spcPct val="110000"/>
              </a:lnSpc>
              <a:defRPr/>
            </a:pPr>
            <a:r>
              <a:rPr lang="zh-CN" altLang="en-US" sz="2100" b="1" dirty="0">
                <a:latin typeface="+mj-ea"/>
                <a:ea typeface="+mj-ea"/>
              </a:rPr>
              <a:t>把在每个进程中访问临界资源的那段代码称为临界区。</a:t>
            </a:r>
          </a:p>
        </p:txBody>
      </p:sp>
      <p:sp>
        <p:nvSpPr>
          <p:cNvPr id="3" name="矩形 2"/>
          <p:cNvSpPr/>
          <p:nvPr/>
        </p:nvSpPr>
        <p:spPr>
          <a:xfrm>
            <a:off x="1607575" y="3558840"/>
            <a:ext cx="4572000" cy="2244332"/>
          </a:xfrm>
          <a:prstGeom prst="rect">
            <a:avLst/>
          </a:prstGeom>
        </p:spPr>
        <p:txBody>
          <a:bodyPr>
            <a:spAutoFit/>
          </a:bodyPr>
          <a:lstStyle/>
          <a:p>
            <a:pPr>
              <a:lnSpc>
                <a:spcPct val="115000"/>
              </a:lnSpc>
              <a:spcBef>
                <a:spcPct val="30000"/>
              </a:spcBef>
              <a:buClr>
                <a:schemeClr val="bg2">
                  <a:lumMod val="25000"/>
                </a:schemeClr>
              </a:buClr>
              <a:buFont typeface="Wingdings" charset="2"/>
              <a:buChar char="n"/>
              <a:defRPr/>
            </a:pPr>
            <a:r>
              <a:rPr lang="zh-CN" altLang="en-US" sz="2100" b="1" dirty="0">
                <a:latin typeface="+mj-ea"/>
                <a:ea typeface="+mj-ea"/>
              </a:rPr>
              <a:t>访问临界资源的描述：</a:t>
            </a:r>
          </a:p>
          <a:p>
            <a:pPr lvl="1">
              <a:lnSpc>
                <a:spcPct val="115000"/>
              </a:lnSpc>
              <a:spcBef>
                <a:spcPct val="30000"/>
              </a:spcBef>
              <a:defRPr/>
            </a:pPr>
            <a:r>
              <a:rPr lang="zh-CN" altLang="en-US" sz="2100" b="1" dirty="0">
                <a:latin typeface="+mj-ea"/>
                <a:ea typeface="+mj-ea"/>
              </a:rPr>
              <a:t>进入区：检查有无进程进入</a:t>
            </a:r>
          </a:p>
          <a:p>
            <a:pPr lvl="1">
              <a:lnSpc>
                <a:spcPct val="115000"/>
              </a:lnSpc>
              <a:spcBef>
                <a:spcPct val="30000"/>
              </a:spcBef>
              <a:defRPr/>
            </a:pPr>
            <a:r>
              <a:rPr lang="zh-CN" altLang="en-US" sz="2100" b="1" dirty="0">
                <a:latin typeface="+mj-ea"/>
                <a:ea typeface="+mj-ea"/>
              </a:rPr>
              <a:t>临界区：</a:t>
            </a:r>
          </a:p>
          <a:p>
            <a:pPr lvl="1">
              <a:lnSpc>
                <a:spcPct val="115000"/>
              </a:lnSpc>
              <a:spcBef>
                <a:spcPct val="30000"/>
              </a:spcBef>
              <a:defRPr/>
            </a:pPr>
            <a:r>
              <a:rPr lang="zh-CN" altLang="en-US" sz="2100" b="1" dirty="0">
                <a:latin typeface="+mj-ea"/>
                <a:ea typeface="+mj-ea"/>
              </a:rPr>
              <a:t>退出区：将访问标志复位</a:t>
            </a:r>
          </a:p>
          <a:p>
            <a:pPr lvl="1">
              <a:lnSpc>
                <a:spcPct val="115000"/>
              </a:lnSpc>
              <a:spcBef>
                <a:spcPct val="30000"/>
              </a:spcBef>
              <a:defRPr/>
            </a:pPr>
            <a:endParaRPr lang="en-US" altLang="zh-CN" dirty="0">
              <a:ea typeface="楷体_GB2312" charset="0"/>
            </a:endParaRPr>
          </a:p>
        </p:txBody>
      </p:sp>
      <p:sp>
        <p:nvSpPr>
          <p:cNvPr id="6" name="矩形 5"/>
          <p:cNvSpPr/>
          <p:nvPr/>
        </p:nvSpPr>
        <p:spPr>
          <a:xfrm>
            <a:off x="5302046" y="4531004"/>
            <a:ext cx="4572000" cy="1844929"/>
          </a:xfrm>
          <a:prstGeom prst="rect">
            <a:avLst/>
          </a:prstGeom>
        </p:spPr>
        <p:txBody>
          <a:bodyPr>
            <a:spAutoFit/>
          </a:bodyPr>
          <a:lstStyle/>
          <a:p>
            <a:pPr lvl="1">
              <a:lnSpc>
                <a:spcPct val="110000"/>
              </a:lnSpc>
              <a:spcBef>
                <a:spcPct val="0"/>
              </a:spcBef>
              <a:defRPr/>
            </a:pPr>
            <a:r>
              <a:rPr lang="en-US" altLang="zh-CN" sz="2100" b="1" dirty="0">
                <a:latin typeface="+mj-ea"/>
                <a:ea typeface="+mj-ea"/>
              </a:rPr>
              <a:t>Repeat</a:t>
            </a:r>
          </a:p>
          <a:p>
            <a:pPr>
              <a:lnSpc>
                <a:spcPct val="110000"/>
              </a:lnSpc>
              <a:spcBef>
                <a:spcPct val="0"/>
              </a:spcBef>
              <a:defRPr/>
            </a:pPr>
            <a:r>
              <a:rPr lang="en-US" altLang="zh-CN" sz="2100" b="1" dirty="0">
                <a:latin typeface="+mj-ea"/>
                <a:ea typeface="+mj-ea"/>
              </a:rPr>
              <a:t>            </a:t>
            </a:r>
            <a:r>
              <a:rPr lang="en-US" altLang="zh-CN" sz="2100" b="1" dirty="0">
                <a:solidFill>
                  <a:srgbClr val="0000FF"/>
                </a:solidFill>
                <a:latin typeface="+mj-ea"/>
                <a:ea typeface="+mj-ea"/>
              </a:rPr>
              <a:t>Entry section</a:t>
            </a:r>
          </a:p>
          <a:p>
            <a:pPr>
              <a:lnSpc>
                <a:spcPct val="110000"/>
              </a:lnSpc>
              <a:spcBef>
                <a:spcPct val="0"/>
              </a:spcBef>
              <a:defRPr/>
            </a:pPr>
            <a:r>
              <a:rPr lang="en-US" altLang="zh-CN" sz="2100" b="1" dirty="0">
                <a:latin typeface="+mj-ea"/>
                <a:ea typeface="+mj-ea"/>
              </a:rPr>
              <a:t>            </a:t>
            </a:r>
            <a:r>
              <a:rPr lang="en-US" altLang="zh-CN" sz="2100" b="1" dirty="0">
                <a:solidFill>
                  <a:srgbClr val="FF0000"/>
                </a:solidFill>
                <a:latin typeface="+mj-ea"/>
                <a:ea typeface="+mj-ea"/>
              </a:rPr>
              <a:t>Critical section</a:t>
            </a:r>
          </a:p>
          <a:p>
            <a:pPr>
              <a:lnSpc>
                <a:spcPct val="110000"/>
              </a:lnSpc>
              <a:spcBef>
                <a:spcPct val="0"/>
              </a:spcBef>
              <a:defRPr/>
            </a:pPr>
            <a:r>
              <a:rPr lang="en-US" altLang="zh-CN" sz="2100" b="1" dirty="0">
                <a:latin typeface="+mj-ea"/>
                <a:ea typeface="+mj-ea"/>
              </a:rPr>
              <a:t>            </a:t>
            </a:r>
            <a:r>
              <a:rPr lang="en-US" altLang="zh-CN" sz="2100" b="1" dirty="0">
                <a:solidFill>
                  <a:srgbClr val="0000FF"/>
                </a:solidFill>
                <a:latin typeface="+mj-ea"/>
                <a:ea typeface="+mj-ea"/>
              </a:rPr>
              <a:t>Exit section</a:t>
            </a:r>
          </a:p>
          <a:p>
            <a:pPr>
              <a:lnSpc>
                <a:spcPct val="110000"/>
              </a:lnSpc>
              <a:spcBef>
                <a:spcPct val="0"/>
              </a:spcBef>
              <a:defRPr/>
            </a:pPr>
            <a:r>
              <a:rPr lang="en-US" altLang="zh-CN" sz="2100" b="1" dirty="0">
                <a:latin typeface="+mj-ea"/>
                <a:ea typeface="+mj-ea"/>
              </a:rPr>
              <a:t>     Until false</a:t>
            </a:r>
          </a:p>
        </p:txBody>
      </p:sp>
    </p:spTree>
    <p:extLst>
      <p:ext uri="{BB962C8B-B14F-4D97-AF65-F5344CB8AC3E}">
        <p14:creationId xmlns:p14="http://schemas.microsoft.com/office/powerpoint/2010/main" val="287230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CEF498-5835-4065-B262-3A6AF974BB67}"/>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AA9EEE5B-23FE-4BD4-B127-B665A7CE7BE2}"/>
              </a:ext>
            </a:extLst>
          </p:cNvPr>
          <p:cNvSpPr>
            <a:spLocks noGrp="1"/>
          </p:cNvSpPr>
          <p:nvPr>
            <p:ph type="title"/>
          </p:nvPr>
        </p:nvSpPr>
        <p:spPr/>
        <p:txBody>
          <a:bodyPr/>
          <a:lstStyle/>
          <a:p>
            <a:endParaRPr lang="zh-CN" altLang="en-US"/>
          </a:p>
        </p:txBody>
      </p:sp>
      <p:pic>
        <p:nvPicPr>
          <p:cNvPr id="4" name="Picture 5" descr="T216">
            <a:extLst>
              <a:ext uri="{FF2B5EF4-FFF2-40B4-BE49-F238E27FC236}">
                <a16:creationId xmlns:a16="http://schemas.microsoft.com/office/drawing/2014/main" id="{39DDD097-D332-4024-BC34-60AAD4F7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75295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46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0">
            <a:extLst>
              <a:ext uri="{FF2B5EF4-FFF2-40B4-BE49-F238E27FC236}">
                <a16:creationId xmlns:a16="http://schemas.microsoft.com/office/drawing/2014/main" id="{A89CA262-1B28-4EA5-B594-34DC33B8E86A}"/>
              </a:ext>
            </a:extLst>
          </p:cNvPr>
          <p:cNvSpPr>
            <a:spLocks noChangeArrowheads="1"/>
          </p:cNvSpPr>
          <p:nvPr/>
        </p:nvSpPr>
        <p:spPr bwMode="auto">
          <a:xfrm>
            <a:off x="1219200" y="914400"/>
            <a:ext cx="66294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solidFill>
                <a:schemeClr val="hlink"/>
              </a:solidFill>
            </a:endParaRPr>
          </a:p>
        </p:txBody>
      </p:sp>
      <p:grpSp>
        <p:nvGrpSpPr>
          <p:cNvPr id="91139" name="Group 51">
            <a:extLst>
              <a:ext uri="{FF2B5EF4-FFF2-40B4-BE49-F238E27FC236}">
                <a16:creationId xmlns:a16="http://schemas.microsoft.com/office/drawing/2014/main" id="{4D644761-3987-4C92-A4BF-CD023EA3FADB}"/>
              </a:ext>
            </a:extLst>
          </p:cNvPr>
          <p:cNvGrpSpPr>
            <a:grpSpLocks/>
          </p:cNvGrpSpPr>
          <p:nvPr/>
        </p:nvGrpSpPr>
        <p:grpSpPr bwMode="auto">
          <a:xfrm>
            <a:off x="1598613" y="1147763"/>
            <a:ext cx="5562600" cy="4514850"/>
            <a:chOff x="5037" y="2220"/>
            <a:chExt cx="3570" cy="3744"/>
          </a:xfrm>
        </p:grpSpPr>
        <p:grpSp>
          <p:nvGrpSpPr>
            <p:cNvPr id="91140" name="Group 52">
              <a:extLst>
                <a:ext uri="{FF2B5EF4-FFF2-40B4-BE49-F238E27FC236}">
                  <a16:creationId xmlns:a16="http://schemas.microsoft.com/office/drawing/2014/main" id="{34E74F1B-8281-43AF-A6AC-37CF658A671A}"/>
                </a:ext>
              </a:extLst>
            </p:cNvPr>
            <p:cNvGrpSpPr>
              <a:grpSpLocks/>
            </p:cNvGrpSpPr>
            <p:nvPr/>
          </p:nvGrpSpPr>
          <p:grpSpPr bwMode="auto">
            <a:xfrm>
              <a:off x="5037" y="2220"/>
              <a:ext cx="3570" cy="3120"/>
              <a:chOff x="5037" y="2220"/>
              <a:chExt cx="3570" cy="3120"/>
            </a:xfrm>
          </p:grpSpPr>
          <p:grpSp>
            <p:nvGrpSpPr>
              <p:cNvPr id="91142" name="Group 53">
                <a:extLst>
                  <a:ext uri="{FF2B5EF4-FFF2-40B4-BE49-F238E27FC236}">
                    <a16:creationId xmlns:a16="http://schemas.microsoft.com/office/drawing/2014/main" id="{6ACCC2C1-EA7F-443C-BB05-CF62CE7DF615}"/>
                  </a:ext>
                </a:extLst>
              </p:cNvPr>
              <p:cNvGrpSpPr>
                <a:grpSpLocks/>
              </p:cNvGrpSpPr>
              <p:nvPr/>
            </p:nvGrpSpPr>
            <p:grpSpPr bwMode="auto">
              <a:xfrm>
                <a:off x="6837" y="3000"/>
                <a:ext cx="1260" cy="312"/>
                <a:chOff x="3057" y="2688"/>
                <a:chExt cx="1260" cy="312"/>
              </a:xfrm>
            </p:grpSpPr>
            <p:sp>
              <p:nvSpPr>
                <p:cNvPr id="91156" name="Line 54">
                  <a:extLst>
                    <a:ext uri="{FF2B5EF4-FFF2-40B4-BE49-F238E27FC236}">
                      <a16:creationId xmlns:a16="http://schemas.microsoft.com/office/drawing/2014/main" id="{592A9270-9321-40D1-850B-0E38954B44E3}"/>
                    </a:ext>
                  </a:extLst>
                </p:cNvPr>
                <p:cNvSpPr>
                  <a:spLocks noChangeShapeType="1"/>
                </p:cNvSpPr>
                <p:nvPr/>
              </p:nvSpPr>
              <p:spPr bwMode="auto">
                <a:xfrm>
                  <a:off x="3057" y="26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7" name="Line 55">
                  <a:extLst>
                    <a:ext uri="{FF2B5EF4-FFF2-40B4-BE49-F238E27FC236}">
                      <a16:creationId xmlns:a16="http://schemas.microsoft.com/office/drawing/2014/main" id="{E005AE1C-79FB-4928-92C8-F1BE3915B3F0}"/>
                    </a:ext>
                  </a:extLst>
                </p:cNvPr>
                <p:cNvSpPr>
                  <a:spLocks noChangeShapeType="1"/>
                </p:cNvSpPr>
                <p:nvPr/>
              </p:nvSpPr>
              <p:spPr bwMode="auto">
                <a:xfrm>
                  <a:off x="3057" y="300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58" name="Group 56">
                  <a:extLst>
                    <a:ext uri="{FF2B5EF4-FFF2-40B4-BE49-F238E27FC236}">
                      <a16:creationId xmlns:a16="http://schemas.microsoft.com/office/drawing/2014/main" id="{9E7051A9-BD10-4CD1-B69D-B6CFFEC59D74}"/>
                    </a:ext>
                  </a:extLst>
                </p:cNvPr>
                <p:cNvGrpSpPr>
                  <a:grpSpLocks/>
                </p:cNvGrpSpPr>
                <p:nvPr/>
              </p:nvGrpSpPr>
              <p:grpSpPr bwMode="auto">
                <a:xfrm>
                  <a:off x="3237" y="2688"/>
                  <a:ext cx="900" cy="312"/>
                  <a:chOff x="3237" y="2688"/>
                  <a:chExt cx="900" cy="312"/>
                </a:xfrm>
              </p:grpSpPr>
              <p:sp>
                <p:nvSpPr>
                  <p:cNvPr id="91159" name="Line 57">
                    <a:extLst>
                      <a:ext uri="{FF2B5EF4-FFF2-40B4-BE49-F238E27FC236}">
                        <a16:creationId xmlns:a16="http://schemas.microsoft.com/office/drawing/2014/main" id="{C67800AE-9A97-4DFF-9F81-5C184339BFD0}"/>
                      </a:ext>
                    </a:extLst>
                  </p:cNvPr>
                  <p:cNvSpPr>
                    <a:spLocks noChangeShapeType="1"/>
                  </p:cNvSpPr>
                  <p:nvPr/>
                </p:nvSpPr>
                <p:spPr bwMode="auto">
                  <a:xfrm>
                    <a:off x="3237" y="268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0" name="Line 58">
                    <a:extLst>
                      <a:ext uri="{FF2B5EF4-FFF2-40B4-BE49-F238E27FC236}">
                        <a16:creationId xmlns:a16="http://schemas.microsoft.com/office/drawing/2014/main" id="{74667B61-6101-40AA-926E-59940450FCB0}"/>
                      </a:ext>
                    </a:extLst>
                  </p:cNvPr>
                  <p:cNvSpPr>
                    <a:spLocks noChangeShapeType="1"/>
                  </p:cNvSpPr>
                  <p:nvPr/>
                </p:nvSpPr>
                <p:spPr bwMode="auto">
                  <a:xfrm>
                    <a:off x="3417" y="268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1" name="Line 59">
                    <a:extLst>
                      <a:ext uri="{FF2B5EF4-FFF2-40B4-BE49-F238E27FC236}">
                        <a16:creationId xmlns:a16="http://schemas.microsoft.com/office/drawing/2014/main" id="{5F61549B-CF26-4594-8A72-E9B9D502AF0B}"/>
                      </a:ext>
                    </a:extLst>
                  </p:cNvPr>
                  <p:cNvSpPr>
                    <a:spLocks noChangeShapeType="1"/>
                  </p:cNvSpPr>
                  <p:nvPr/>
                </p:nvSpPr>
                <p:spPr bwMode="auto">
                  <a:xfrm>
                    <a:off x="3597" y="268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2" name="Line 60">
                    <a:extLst>
                      <a:ext uri="{FF2B5EF4-FFF2-40B4-BE49-F238E27FC236}">
                        <a16:creationId xmlns:a16="http://schemas.microsoft.com/office/drawing/2014/main" id="{8B9587AD-1492-438A-B1C0-BA5E9F4BCA88}"/>
                      </a:ext>
                    </a:extLst>
                  </p:cNvPr>
                  <p:cNvSpPr>
                    <a:spLocks noChangeShapeType="1"/>
                  </p:cNvSpPr>
                  <p:nvPr/>
                </p:nvSpPr>
                <p:spPr bwMode="auto">
                  <a:xfrm>
                    <a:off x="3777" y="268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3" name="Line 61">
                    <a:extLst>
                      <a:ext uri="{FF2B5EF4-FFF2-40B4-BE49-F238E27FC236}">
                        <a16:creationId xmlns:a16="http://schemas.microsoft.com/office/drawing/2014/main" id="{EC00F3FE-2DBB-4C07-8D25-EB8C143F9A85}"/>
                      </a:ext>
                    </a:extLst>
                  </p:cNvPr>
                  <p:cNvSpPr>
                    <a:spLocks noChangeShapeType="1"/>
                  </p:cNvSpPr>
                  <p:nvPr/>
                </p:nvSpPr>
                <p:spPr bwMode="auto">
                  <a:xfrm>
                    <a:off x="3957" y="268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4" name="Line 62">
                    <a:extLst>
                      <a:ext uri="{FF2B5EF4-FFF2-40B4-BE49-F238E27FC236}">
                        <a16:creationId xmlns:a16="http://schemas.microsoft.com/office/drawing/2014/main" id="{BAAF81E5-996F-4A0E-9F64-BD4033AD33A3}"/>
                      </a:ext>
                    </a:extLst>
                  </p:cNvPr>
                  <p:cNvSpPr>
                    <a:spLocks noChangeShapeType="1"/>
                  </p:cNvSpPr>
                  <p:nvPr/>
                </p:nvSpPr>
                <p:spPr bwMode="auto">
                  <a:xfrm>
                    <a:off x="4137" y="268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1143" name="Text Box 63">
                <a:extLst>
                  <a:ext uri="{FF2B5EF4-FFF2-40B4-BE49-F238E27FC236}">
                    <a16:creationId xmlns:a16="http://schemas.microsoft.com/office/drawing/2014/main" id="{A81B6125-5A08-47A0-99B6-8A9A23CC346C}"/>
                  </a:ext>
                </a:extLst>
              </p:cNvPr>
              <p:cNvSpPr txBox="1">
                <a:spLocks noChangeArrowheads="1"/>
              </p:cNvSpPr>
              <p:nvPr/>
            </p:nvSpPr>
            <p:spPr bwMode="auto">
              <a:xfrm>
                <a:off x="5037" y="3937"/>
                <a:ext cx="1080" cy="467"/>
              </a:xfrm>
              <a:prstGeom prst="rect">
                <a:avLst/>
              </a:prstGeom>
              <a:solidFill>
                <a:srgbClr val="969696">
                  <a:alpha val="50195"/>
                </a:srgbClr>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ea typeface="仿宋_GB2312"/>
                    <a:cs typeface="仿宋_GB2312"/>
                  </a:rPr>
                  <a:t>     </a:t>
                </a:r>
                <a:r>
                  <a:rPr lang="zh-CN" altLang="en-US" sz="2000">
                    <a:solidFill>
                      <a:srgbClr val="080808"/>
                    </a:solidFill>
                    <a:ea typeface="仿宋_GB2312"/>
                    <a:cs typeface="仿宋_GB2312"/>
                  </a:rPr>
                  <a:t>临界区</a:t>
                </a:r>
              </a:p>
            </p:txBody>
          </p:sp>
          <p:sp>
            <p:nvSpPr>
              <p:cNvPr id="91144" name="Text Box 64">
                <a:extLst>
                  <a:ext uri="{FF2B5EF4-FFF2-40B4-BE49-F238E27FC236}">
                    <a16:creationId xmlns:a16="http://schemas.microsoft.com/office/drawing/2014/main" id="{42C93588-9E36-4848-AA94-F39A454865AF}"/>
                  </a:ext>
                </a:extLst>
              </p:cNvPr>
              <p:cNvSpPr txBox="1">
                <a:spLocks noChangeArrowheads="1"/>
              </p:cNvSpPr>
              <p:nvPr/>
            </p:nvSpPr>
            <p:spPr bwMode="auto">
              <a:xfrm>
                <a:off x="5037" y="3000"/>
                <a:ext cx="10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ea typeface="仿宋_GB2312"/>
                    <a:cs typeface="仿宋_GB2312"/>
                  </a:rPr>
                  <a:t>    </a:t>
                </a:r>
                <a:r>
                  <a:rPr lang="zh-CN" altLang="en-US" sz="2000">
                    <a:solidFill>
                      <a:srgbClr val="003300"/>
                    </a:solidFill>
                    <a:ea typeface="仿宋_GB2312"/>
                    <a:cs typeface="仿宋_GB2312"/>
                  </a:rPr>
                  <a:t>进入区</a:t>
                </a:r>
              </a:p>
            </p:txBody>
          </p:sp>
          <p:sp>
            <p:nvSpPr>
              <p:cNvPr id="91145" name="Text Box 65">
                <a:extLst>
                  <a:ext uri="{FF2B5EF4-FFF2-40B4-BE49-F238E27FC236}">
                    <a16:creationId xmlns:a16="http://schemas.microsoft.com/office/drawing/2014/main" id="{32CA67DE-7C27-44A0-927A-592289BC5494}"/>
                  </a:ext>
                </a:extLst>
              </p:cNvPr>
              <p:cNvSpPr txBox="1">
                <a:spLocks noChangeArrowheads="1"/>
              </p:cNvSpPr>
              <p:nvPr/>
            </p:nvSpPr>
            <p:spPr bwMode="auto">
              <a:xfrm>
                <a:off x="5037" y="4872"/>
                <a:ext cx="10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ea typeface="仿宋_GB2312"/>
                    <a:cs typeface="仿宋_GB2312"/>
                  </a:rPr>
                  <a:t>    </a:t>
                </a:r>
                <a:r>
                  <a:rPr lang="zh-CN" altLang="en-US" sz="2000">
                    <a:solidFill>
                      <a:srgbClr val="080808"/>
                    </a:solidFill>
                    <a:ea typeface="仿宋_GB2312"/>
                    <a:cs typeface="仿宋_GB2312"/>
                  </a:rPr>
                  <a:t>退出区</a:t>
                </a:r>
              </a:p>
            </p:txBody>
          </p:sp>
          <p:grpSp>
            <p:nvGrpSpPr>
              <p:cNvPr id="91146" name="Group 66">
                <a:extLst>
                  <a:ext uri="{FF2B5EF4-FFF2-40B4-BE49-F238E27FC236}">
                    <a16:creationId xmlns:a16="http://schemas.microsoft.com/office/drawing/2014/main" id="{5E370E19-4A20-4E57-A677-AF5D1411B850}"/>
                  </a:ext>
                </a:extLst>
              </p:cNvPr>
              <p:cNvGrpSpPr>
                <a:grpSpLocks/>
              </p:cNvGrpSpPr>
              <p:nvPr/>
            </p:nvGrpSpPr>
            <p:grpSpPr bwMode="auto">
              <a:xfrm>
                <a:off x="5037" y="2220"/>
                <a:ext cx="900" cy="468"/>
                <a:chOff x="2517" y="2376"/>
                <a:chExt cx="900" cy="468"/>
              </a:xfrm>
            </p:grpSpPr>
            <p:sp>
              <p:nvSpPr>
                <p:cNvPr id="91154" name="Oval 67">
                  <a:extLst>
                    <a:ext uri="{FF2B5EF4-FFF2-40B4-BE49-F238E27FC236}">
                      <a16:creationId xmlns:a16="http://schemas.microsoft.com/office/drawing/2014/main" id="{829AFE78-FECE-4C42-9AB1-5DA36568A88F}"/>
                    </a:ext>
                  </a:extLst>
                </p:cNvPr>
                <p:cNvSpPr>
                  <a:spLocks noChangeArrowheads="1"/>
                </p:cNvSpPr>
                <p:nvPr/>
              </p:nvSpPr>
              <p:spPr bwMode="auto">
                <a:xfrm>
                  <a:off x="2517" y="237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55" name="Text Box 68">
                  <a:extLst>
                    <a:ext uri="{FF2B5EF4-FFF2-40B4-BE49-F238E27FC236}">
                      <a16:creationId xmlns:a16="http://schemas.microsoft.com/office/drawing/2014/main" id="{4BE7CA9E-137D-4746-A0BA-A59889BC8E61}"/>
                    </a:ext>
                  </a:extLst>
                </p:cNvPr>
                <p:cNvSpPr txBox="1">
                  <a:spLocks noChangeArrowheads="1"/>
                </p:cNvSpPr>
                <p:nvPr/>
              </p:nvSpPr>
              <p:spPr bwMode="auto">
                <a:xfrm>
                  <a:off x="2517" y="237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000">
                      <a:solidFill>
                        <a:srgbClr val="080808"/>
                      </a:solidFill>
                      <a:ea typeface="仿宋_GB2312"/>
                      <a:cs typeface="仿宋_GB2312"/>
                    </a:rPr>
                    <a:t>进程</a:t>
                  </a:r>
                </a:p>
              </p:txBody>
            </p:sp>
          </p:grpSp>
          <p:sp>
            <p:nvSpPr>
              <p:cNvPr id="91147" name="Line 69">
                <a:extLst>
                  <a:ext uri="{FF2B5EF4-FFF2-40B4-BE49-F238E27FC236}">
                    <a16:creationId xmlns:a16="http://schemas.microsoft.com/office/drawing/2014/main" id="{10570C3D-F4EB-43CD-B3EC-ACCE25C3F10A}"/>
                  </a:ext>
                </a:extLst>
              </p:cNvPr>
              <p:cNvSpPr>
                <a:spLocks noChangeShapeType="1"/>
              </p:cNvSpPr>
              <p:nvPr/>
            </p:nvSpPr>
            <p:spPr bwMode="auto">
              <a:xfrm>
                <a:off x="5577" y="346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8" name="Line 70">
                <a:extLst>
                  <a:ext uri="{FF2B5EF4-FFF2-40B4-BE49-F238E27FC236}">
                    <a16:creationId xmlns:a16="http://schemas.microsoft.com/office/drawing/2014/main" id="{BC8CC4F2-E784-4913-9241-502A4BE22675}"/>
                  </a:ext>
                </a:extLst>
              </p:cNvPr>
              <p:cNvSpPr>
                <a:spLocks noChangeShapeType="1"/>
              </p:cNvSpPr>
              <p:nvPr/>
            </p:nvSpPr>
            <p:spPr bwMode="auto">
              <a:xfrm>
                <a:off x="5577" y="440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9" name="Line 71">
                <a:extLst>
                  <a:ext uri="{FF2B5EF4-FFF2-40B4-BE49-F238E27FC236}">
                    <a16:creationId xmlns:a16="http://schemas.microsoft.com/office/drawing/2014/main" id="{A2A7A51C-79D1-4052-9AFB-83631EABD361}"/>
                  </a:ext>
                </a:extLst>
              </p:cNvPr>
              <p:cNvSpPr>
                <a:spLocks noChangeShapeType="1"/>
              </p:cNvSpPr>
              <p:nvPr/>
            </p:nvSpPr>
            <p:spPr bwMode="auto">
              <a:xfrm>
                <a:off x="6117" y="3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0" name="Freeform 72">
                <a:extLst>
                  <a:ext uri="{FF2B5EF4-FFF2-40B4-BE49-F238E27FC236}">
                    <a16:creationId xmlns:a16="http://schemas.microsoft.com/office/drawing/2014/main" id="{729400E3-D5D5-4696-AA9A-709DCBF260FA}"/>
                  </a:ext>
                </a:extLst>
              </p:cNvPr>
              <p:cNvSpPr>
                <a:spLocks/>
              </p:cNvSpPr>
              <p:nvPr/>
            </p:nvSpPr>
            <p:spPr bwMode="auto">
              <a:xfrm>
                <a:off x="5757" y="3156"/>
                <a:ext cx="2850" cy="780"/>
              </a:xfrm>
              <a:custGeom>
                <a:avLst/>
                <a:gdLst>
                  <a:gd name="T0" fmla="*/ 1284 w 2910"/>
                  <a:gd name="T1" fmla="*/ 0 h 624"/>
                  <a:gd name="T2" fmla="*/ 1381 w 2910"/>
                  <a:gd name="T3" fmla="*/ 126174 h 624"/>
                  <a:gd name="T4" fmla="*/ 226 w 2910"/>
                  <a:gd name="T5" fmla="*/ 378341 h 624"/>
                  <a:gd name="T6" fmla="*/ 30 w 2910"/>
                  <a:gd name="T7" fmla="*/ 504226 h 624"/>
                  <a:gd name="T8" fmla="*/ 0 60000 65536"/>
                  <a:gd name="T9" fmla="*/ 0 60000 65536"/>
                  <a:gd name="T10" fmla="*/ 0 60000 65536"/>
                  <a:gd name="T11" fmla="*/ 0 60000 65536"/>
                  <a:gd name="T12" fmla="*/ 0 w 2910"/>
                  <a:gd name="T13" fmla="*/ 0 h 624"/>
                  <a:gd name="T14" fmla="*/ 2910 w 2910"/>
                  <a:gd name="T15" fmla="*/ 624 h 624"/>
                </a:gdLst>
                <a:ahLst/>
                <a:cxnLst>
                  <a:cxn ang="T8">
                    <a:pos x="T0" y="T1"/>
                  </a:cxn>
                  <a:cxn ang="T9">
                    <a:pos x="T2" y="T3"/>
                  </a:cxn>
                  <a:cxn ang="T10">
                    <a:pos x="T4" y="T5"/>
                  </a:cxn>
                  <a:cxn ang="T11">
                    <a:pos x="T6" y="T7"/>
                  </a:cxn>
                </a:cxnLst>
                <a:rect l="T12" t="T13" r="T14" b="T15"/>
                <a:pathLst>
                  <a:path w="2910" h="624">
                    <a:moveTo>
                      <a:pt x="2400" y="0"/>
                    </a:moveTo>
                    <a:cubicBezTo>
                      <a:pt x="2655" y="39"/>
                      <a:pt x="2910" y="78"/>
                      <a:pt x="2580" y="156"/>
                    </a:cubicBezTo>
                    <a:cubicBezTo>
                      <a:pt x="2250" y="234"/>
                      <a:pt x="840" y="390"/>
                      <a:pt x="420" y="468"/>
                    </a:cubicBezTo>
                    <a:cubicBezTo>
                      <a:pt x="0" y="546"/>
                      <a:pt x="30" y="585"/>
                      <a:pt x="60" y="624"/>
                    </a:cubicBezTo>
                  </a:path>
                </a:pathLst>
              </a:custGeom>
              <a:noFill/>
              <a:ln w="9525">
                <a:solidFill>
                  <a:srgbClr val="00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151" name="Text Box 73">
                <a:extLst>
                  <a:ext uri="{FF2B5EF4-FFF2-40B4-BE49-F238E27FC236}">
                    <a16:creationId xmlns:a16="http://schemas.microsoft.com/office/drawing/2014/main" id="{979777AC-2684-46DC-97F1-49BD2B8FA9DE}"/>
                  </a:ext>
                </a:extLst>
              </p:cNvPr>
              <p:cNvSpPr txBox="1">
                <a:spLocks noChangeArrowheads="1"/>
              </p:cNvSpPr>
              <p:nvPr/>
            </p:nvSpPr>
            <p:spPr bwMode="auto">
              <a:xfrm>
                <a:off x="7377" y="346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080808"/>
                    </a:solidFill>
                    <a:ea typeface="仿宋_GB2312"/>
                    <a:cs typeface="仿宋_GB2312"/>
                  </a:rPr>
                  <a:t>    </a:t>
                </a:r>
                <a:r>
                  <a:rPr lang="zh-CN" altLang="en-US" sz="2000">
                    <a:solidFill>
                      <a:srgbClr val="080808"/>
                    </a:solidFill>
                    <a:ea typeface="仿宋_GB2312"/>
                    <a:cs typeface="仿宋_GB2312"/>
                  </a:rPr>
                  <a:t>唤醒</a:t>
                </a:r>
              </a:p>
            </p:txBody>
          </p:sp>
          <p:sp>
            <p:nvSpPr>
              <p:cNvPr id="91152" name="Text Box 74">
                <a:extLst>
                  <a:ext uri="{FF2B5EF4-FFF2-40B4-BE49-F238E27FC236}">
                    <a16:creationId xmlns:a16="http://schemas.microsoft.com/office/drawing/2014/main" id="{B2B9CC2A-840F-45A3-8B6A-D7DCF189B4CA}"/>
                  </a:ext>
                </a:extLst>
              </p:cNvPr>
              <p:cNvSpPr txBox="1">
                <a:spLocks noChangeArrowheads="1"/>
              </p:cNvSpPr>
              <p:nvPr/>
            </p:nvSpPr>
            <p:spPr bwMode="auto">
              <a:xfrm>
                <a:off x="6837" y="2532"/>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080808"/>
                    </a:solidFill>
                    <a:ea typeface="仿宋_GB2312"/>
                    <a:cs typeface="仿宋_GB2312"/>
                  </a:rPr>
                  <a:t>     </a:t>
                </a:r>
                <a:r>
                  <a:rPr lang="zh-CN" altLang="en-US" sz="2000">
                    <a:solidFill>
                      <a:srgbClr val="080808"/>
                    </a:solidFill>
                    <a:ea typeface="仿宋_GB2312"/>
                    <a:cs typeface="仿宋_GB2312"/>
                  </a:rPr>
                  <a:t>阻塞队列</a:t>
                </a:r>
              </a:p>
            </p:txBody>
          </p:sp>
          <p:sp>
            <p:nvSpPr>
              <p:cNvPr id="91153" name="Line 75">
                <a:extLst>
                  <a:ext uri="{FF2B5EF4-FFF2-40B4-BE49-F238E27FC236}">
                    <a16:creationId xmlns:a16="http://schemas.microsoft.com/office/drawing/2014/main" id="{8ACCBE8A-9671-47DB-93FA-025D8D8CB09E}"/>
                  </a:ext>
                </a:extLst>
              </p:cNvPr>
              <p:cNvSpPr>
                <a:spLocks noChangeShapeType="1"/>
              </p:cNvSpPr>
              <p:nvPr/>
            </p:nvSpPr>
            <p:spPr bwMode="auto">
              <a:xfrm>
                <a:off x="5577" y="2688"/>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25388" name="Text Box 76">
              <a:extLst>
                <a:ext uri="{FF2B5EF4-FFF2-40B4-BE49-F238E27FC236}">
                  <a16:creationId xmlns:a16="http://schemas.microsoft.com/office/drawing/2014/main" id="{BB942CD1-02D6-4D44-B89A-50560F4BE5E0}"/>
                </a:ext>
              </a:extLst>
            </p:cNvPr>
            <p:cNvSpPr txBox="1">
              <a:spLocks noChangeArrowheads="1"/>
            </p:cNvSpPr>
            <p:nvPr/>
          </p:nvSpPr>
          <p:spPr bwMode="auto">
            <a:xfrm>
              <a:off x="5037" y="5497"/>
              <a:ext cx="2880" cy="467"/>
            </a:xfrm>
            <a:prstGeom prst="rect">
              <a:avLst/>
            </a:prstGeom>
            <a:noFill/>
            <a:ln w="9525">
              <a:noFill/>
              <a:miter lim="800000"/>
              <a:headEnd/>
              <a:tailEnd/>
            </a:ln>
          </p:spPr>
          <p:txBody>
            <a:bodyPr/>
            <a:lstStyle/>
            <a:p>
              <a:pPr algn="ctr">
                <a:defRPr/>
              </a:pPr>
              <a:r>
                <a:rPr lang="zh-CN" altLang="en-US" b="1" dirty="0">
                  <a:solidFill>
                    <a:srgbClr val="080808"/>
                  </a:solidFill>
                  <a:effectLst>
                    <a:outerShdw blurRad="38100" dist="38100" dir="2700000" algn="tl">
                      <a:srgbClr val="FFFFFF"/>
                    </a:outerShdw>
                  </a:effectLst>
                  <a:latin typeface="仿宋_GB2312" pitchFamily="49" charset="-122"/>
                  <a:ea typeface="仿宋_GB2312" pitchFamily="49" charset="-122"/>
                </a:rPr>
                <a:t>进程互斥进入临界区</a:t>
              </a:r>
            </a:p>
            <a:p>
              <a:pPr algn="just">
                <a:defRPr/>
              </a:pPr>
              <a:endParaRPr lang="en-US" altLang="zh-CN" b="1" dirty="0">
                <a:solidFill>
                  <a:srgbClr val="080808"/>
                </a:solidFill>
                <a:effectLst>
                  <a:outerShdw blurRad="38100" dist="38100" dir="2700000" algn="tl">
                    <a:srgbClr val="FFFFFF"/>
                  </a:outerShdw>
                </a:effectLst>
                <a:latin typeface="仿宋_GB2312" pitchFamily="49" charset="-122"/>
                <a:ea typeface="仿宋_GB2312"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a:extLst>
              <a:ext uri="{FF2B5EF4-FFF2-40B4-BE49-F238E27FC236}">
                <a16:creationId xmlns:a16="http://schemas.microsoft.com/office/drawing/2014/main" id="{6BBF800E-599B-43ED-BD31-C9D4BC909656}"/>
              </a:ext>
            </a:extLst>
          </p:cNvPr>
          <p:cNvSpPr>
            <a:spLocks noGrp="1" noRot="1" noChangeArrowheads="1"/>
          </p:cNvSpPr>
          <p:nvPr>
            <p:ph type="body" idx="1"/>
          </p:nvPr>
        </p:nvSpPr>
        <p:spPr>
          <a:xfrm>
            <a:off x="533400" y="1749425"/>
            <a:ext cx="8077200" cy="4498975"/>
          </a:xfrm>
        </p:spPr>
        <p:txBody>
          <a:bodyPr/>
          <a:lstStyle/>
          <a:p>
            <a:pPr eaLnBrk="1" hangingPunct="1"/>
            <a:r>
              <a:rPr lang="zh-CN" altLang="en-US">
                <a:effectLst/>
                <a:latin typeface="仿宋_GB2312"/>
                <a:ea typeface="仿宋_GB2312"/>
                <a:cs typeface="仿宋_GB2312"/>
              </a:rPr>
              <a:t>由于同一个临界资源在多个共享它的进程中将对应多个临界区，那么怎样才能保证诸进程间互斥地执行临界区呢？</a:t>
            </a:r>
          </a:p>
          <a:p>
            <a:pPr eaLnBrk="1" hangingPunct="1"/>
            <a:endParaRPr lang="zh-CN" altLang="en-US">
              <a:effectLst/>
              <a:latin typeface="仿宋_GB2312"/>
              <a:ea typeface="仿宋_GB2312"/>
              <a:cs typeface="仿宋_GB2312"/>
            </a:endParaRPr>
          </a:p>
          <a:p>
            <a:pPr eaLnBrk="1" hangingPunct="1"/>
            <a:r>
              <a:rPr lang="zh-CN" altLang="en-US">
                <a:effectLst/>
                <a:latin typeface="仿宋_GB2312"/>
                <a:ea typeface="仿宋_GB2312"/>
                <a:cs typeface="仿宋_GB2312"/>
              </a:rPr>
              <a:t>这就必须保证</a:t>
            </a:r>
            <a:r>
              <a:rPr lang="zh-CN" altLang="en-US">
                <a:effectLst/>
                <a:ea typeface="仿宋_GB2312"/>
                <a:cs typeface="仿宋_GB2312"/>
              </a:rPr>
              <a:t>“</a:t>
            </a:r>
            <a:r>
              <a:rPr lang="zh-CN" altLang="en-US">
                <a:effectLst/>
                <a:latin typeface="仿宋_GB2312"/>
                <a:ea typeface="仿宋_GB2312"/>
                <a:cs typeface="仿宋_GB2312"/>
              </a:rPr>
              <a:t>临界区使用标志</a:t>
            </a:r>
            <a:r>
              <a:rPr lang="zh-CN" altLang="en-US">
                <a:effectLst/>
                <a:ea typeface="仿宋_GB2312"/>
                <a:cs typeface="仿宋_GB2312"/>
              </a:rPr>
              <a:t>”</a:t>
            </a:r>
            <a:r>
              <a:rPr lang="zh-CN" altLang="en-US">
                <a:effectLst/>
                <a:latin typeface="仿宋_GB2312"/>
                <a:ea typeface="仿宋_GB2312"/>
                <a:cs typeface="仿宋_GB2312"/>
              </a:rPr>
              <a:t>是可被系统中所有进程共享的</a:t>
            </a:r>
            <a:r>
              <a:rPr lang="zh-CN" altLang="en-US">
                <a:solidFill>
                  <a:srgbClr val="FF0000"/>
                </a:solidFill>
                <a:effectLst/>
                <a:latin typeface="仿宋_GB2312"/>
                <a:ea typeface="仿宋_GB2312"/>
                <a:cs typeface="仿宋_GB2312"/>
              </a:rPr>
              <a:t>全局变量</a:t>
            </a:r>
            <a:r>
              <a:rPr lang="zh-CN" altLang="en-US">
                <a:effectLst/>
                <a:latin typeface="仿宋_GB2312"/>
                <a:ea typeface="仿宋_GB2312"/>
                <a:cs typeface="仿宋_GB2312"/>
              </a:rPr>
              <a:t>，</a:t>
            </a:r>
            <a:endParaRPr lang="en-US" altLang="zh-CN">
              <a:effectLst/>
              <a:latin typeface="仿宋_GB2312"/>
              <a:ea typeface="仿宋_GB2312"/>
              <a:cs typeface="仿宋_GB2312"/>
            </a:endParaRPr>
          </a:p>
          <a:p>
            <a:pPr eaLnBrk="1" hangingPunct="1"/>
            <a:r>
              <a:rPr lang="zh-CN" altLang="en-US">
                <a:effectLst/>
                <a:latin typeface="仿宋_GB2312"/>
                <a:ea typeface="仿宋_GB2312"/>
                <a:cs typeface="仿宋_GB2312"/>
              </a:rPr>
              <a:t>而且诸进程对该标志的</a:t>
            </a:r>
            <a:r>
              <a:rPr lang="zh-CN" altLang="en-US" i="1" u="sng">
                <a:solidFill>
                  <a:srgbClr val="FF0000"/>
                </a:solidFill>
                <a:effectLst/>
                <a:latin typeface="仿宋_GB2312"/>
                <a:ea typeface="仿宋_GB2312"/>
                <a:cs typeface="仿宋_GB2312"/>
              </a:rPr>
              <a:t>修改操作必须互斥</a:t>
            </a:r>
            <a:r>
              <a:rPr lang="zh-CN" altLang="en-US">
                <a:effectLst/>
                <a:latin typeface="仿宋_GB2312"/>
                <a:ea typeface="仿宋_GB2312"/>
                <a:cs typeface="仿宋_GB2312"/>
              </a:rPr>
              <a:t>进行。 </a:t>
            </a:r>
          </a:p>
        </p:txBody>
      </p:sp>
      <p:sp>
        <p:nvSpPr>
          <p:cNvPr id="92163" name="标题 1">
            <a:extLst>
              <a:ext uri="{FF2B5EF4-FFF2-40B4-BE49-F238E27FC236}">
                <a16:creationId xmlns:a16="http://schemas.microsoft.com/office/drawing/2014/main" id="{7896C636-6B70-47DB-B231-1078579EA864}"/>
              </a:ext>
            </a:extLst>
          </p:cNvPr>
          <p:cNvSpPr>
            <a:spLocks noGrp="1" noChangeArrowheads="1"/>
          </p:cNvSpPr>
          <p:nvPr>
            <p:ph type="title"/>
          </p:nvPr>
        </p:nvSpPr>
        <p:spPr/>
        <p:txBody>
          <a:bodyPr/>
          <a:lstStyle/>
          <a:p>
            <a:endParaRPr lang="zh-CN" altLang="en-US">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animEffect transition="in" filter="fade">
                                      <p:cBhvr>
                                        <p:cTn id="7" dur="500"/>
                                        <p:tgtEl>
                                          <p:spTgt spid="5273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7363">
                                            <p:txEl>
                                              <p:pRg st="3" end="3"/>
                                            </p:txEl>
                                          </p:spTgt>
                                        </p:tgtEl>
                                        <p:attrNameLst>
                                          <p:attrName>style.visibility</p:attrName>
                                        </p:attrNameLst>
                                      </p:cBhvr>
                                      <p:to>
                                        <p:strVal val="visible"/>
                                      </p:to>
                                    </p:set>
                                    <p:animEffect transition="in" filter="fade">
                                      <p:cBhvr>
                                        <p:cTn id="10" dur="500"/>
                                        <p:tgtEl>
                                          <p:spTgt spid="527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58358484-BD25-4E79-99D6-4D00A22B0213}"/>
              </a:ext>
            </a:extLst>
          </p:cNvPr>
          <p:cNvSpPr>
            <a:spLocks noGrp="1" noRot="1" noChangeArrowheads="1"/>
          </p:cNvSpPr>
          <p:nvPr>
            <p:ph type="title"/>
          </p:nvPr>
        </p:nvSpPr>
        <p:spPr>
          <a:xfrm>
            <a:off x="533400" y="304800"/>
            <a:ext cx="8077200" cy="1066800"/>
          </a:xfrm>
        </p:spPr>
        <p:txBody>
          <a:bodyPr/>
          <a:lstStyle/>
          <a:p>
            <a:pPr eaLnBrk="1" hangingPunct="1">
              <a:defRPr/>
            </a:pPr>
            <a:r>
              <a:rPr lang="zh-CN" altLang="en-US" dirty="0">
                <a:solidFill>
                  <a:srgbClr val="FFC000"/>
                </a:solidFill>
                <a:latin typeface="仿宋_GB2312" pitchFamily="49" charset="-122"/>
                <a:ea typeface="仿宋_GB2312" pitchFamily="49" charset="-122"/>
              </a:rPr>
              <a:t>并发控制的应用</a:t>
            </a:r>
            <a:endParaRPr lang="zh-CN" altLang="en-US" sz="3600" u="sng" dirty="0">
              <a:solidFill>
                <a:srgbClr val="FFC000"/>
              </a:solidFill>
              <a:latin typeface="仿宋_GB2312" pitchFamily="49" charset="-122"/>
              <a:ea typeface="仿宋_GB2312" pitchFamily="49" charset="-122"/>
            </a:endParaRPr>
          </a:p>
        </p:txBody>
      </p:sp>
      <p:sp>
        <p:nvSpPr>
          <p:cNvPr id="533507" name="Rectangle 3">
            <a:extLst>
              <a:ext uri="{FF2B5EF4-FFF2-40B4-BE49-F238E27FC236}">
                <a16:creationId xmlns:a16="http://schemas.microsoft.com/office/drawing/2014/main" id="{28B00BE1-309D-42C0-BF7A-912CB1726352}"/>
              </a:ext>
            </a:extLst>
          </p:cNvPr>
          <p:cNvSpPr>
            <a:spLocks noGrp="1" noRot="1" noChangeArrowheads="1"/>
          </p:cNvSpPr>
          <p:nvPr>
            <p:ph type="body" idx="1"/>
          </p:nvPr>
        </p:nvSpPr>
        <p:spPr>
          <a:xfrm>
            <a:off x="533400" y="1371600"/>
            <a:ext cx="8077200" cy="4498975"/>
          </a:xfrm>
        </p:spPr>
        <p:txBody>
          <a:bodyPr/>
          <a:lstStyle/>
          <a:p>
            <a:pPr eaLnBrk="1" hangingPunct="1">
              <a:defRPr/>
            </a:pPr>
            <a:endParaRPr lang="en-US" altLang="zh-CN" dirty="0">
              <a:effectLst>
                <a:outerShdw blurRad="38100" dist="38100" dir="2700000" algn="tl">
                  <a:srgbClr val="000000"/>
                </a:outerShdw>
              </a:effectLst>
              <a:latin typeface="仿宋_GB2312" pitchFamily="49" charset="-122"/>
              <a:ea typeface="仿宋_GB2312" pitchFamily="49" charset="-122"/>
            </a:endParaRPr>
          </a:p>
          <a:p>
            <a:pPr marL="0" indent="0" eaLnBrk="1" hangingPunct="1">
              <a:buFont typeface="Wingdings" panose="05000000000000000000" pitchFamily="2" charset="2"/>
              <a:buNone/>
              <a:defRPr/>
            </a:pPr>
            <a:r>
              <a:rPr lang="en-US" altLang="zh-CN" u="sng" dirty="0">
                <a:solidFill>
                  <a:srgbClr val="FFC000"/>
                </a:solidFill>
                <a:latin typeface="仿宋_GB2312" pitchFamily="49" charset="-122"/>
                <a:ea typeface="仿宋_GB2312" pitchFamily="49" charset="-122"/>
              </a:rPr>
              <a:t>-</a:t>
            </a:r>
            <a:r>
              <a:rPr lang="zh-CN" altLang="en-US" u="sng" dirty="0">
                <a:solidFill>
                  <a:srgbClr val="FFC000"/>
                </a:solidFill>
                <a:latin typeface="仿宋_GB2312" pitchFamily="49" charset="-122"/>
                <a:ea typeface="仿宋_GB2312" pitchFamily="49" charset="-122"/>
              </a:rPr>
              <a:t>共同协作</a:t>
            </a:r>
            <a:endParaRPr lang="en-US" altLang="zh-CN" u="sng" dirty="0">
              <a:solidFill>
                <a:srgbClr val="FFC000"/>
              </a:solidFill>
              <a:latin typeface="仿宋_GB2312" pitchFamily="49" charset="-122"/>
              <a:ea typeface="仿宋_GB2312" pitchFamily="49" charset="-122"/>
            </a:endParaRPr>
          </a:p>
          <a:p>
            <a:pPr eaLnBrk="1" hangingPunct="1">
              <a:defRPr/>
            </a:pPr>
            <a:r>
              <a:rPr lang="zh-CN" altLang="en-US" dirty="0">
                <a:effectLst>
                  <a:outerShdw blurRad="38100" dist="38100" dir="2700000" algn="tl">
                    <a:srgbClr val="000000"/>
                  </a:outerShdw>
                </a:effectLst>
                <a:latin typeface="仿宋_GB2312" pitchFamily="49" charset="-122"/>
                <a:ea typeface="仿宋_GB2312" pitchFamily="49" charset="-122"/>
              </a:rPr>
              <a:t>多个进程常常需要共同修改某些共享变量、表格、文件数据库等，协作完成一些功能。</a:t>
            </a:r>
          </a:p>
          <a:p>
            <a:pPr eaLnBrk="1" hangingPunct="1">
              <a:defRPr/>
            </a:pPr>
            <a:r>
              <a:rPr lang="zh-CN" altLang="en-US" dirty="0">
                <a:effectLst>
                  <a:outerShdw blurRad="38100" dist="38100" dir="2700000" algn="tl">
                    <a:srgbClr val="000000"/>
                  </a:outerShdw>
                </a:effectLst>
                <a:latin typeface="仿宋_GB2312" pitchFamily="49" charset="-122"/>
                <a:ea typeface="仿宋_GB2312" pitchFamily="49" charset="-122"/>
              </a:rPr>
              <a:t>必须确保它们对共享变量的修改是正确的，保证数据的完整性。</a:t>
            </a:r>
          </a:p>
          <a:p>
            <a:pPr eaLnBrk="1" hangingPunct="1">
              <a:defRPr/>
            </a:pPr>
            <a:r>
              <a:rPr lang="zh-CN" altLang="en-US" dirty="0">
                <a:effectLst>
                  <a:outerShdw blurRad="38100" dist="38100" dir="2700000" algn="tl">
                    <a:srgbClr val="000000"/>
                  </a:outerShdw>
                </a:effectLst>
                <a:latin typeface="仿宋_GB2312" pitchFamily="49" charset="-122"/>
                <a:ea typeface="仿宋_GB2312" pitchFamily="49" charset="-122"/>
              </a:rPr>
              <a:t>共享协作同样涉及到互斥、死锁和饥饿问题，但更强调对数据的</a:t>
            </a:r>
            <a:r>
              <a:rPr lang="zh-CN" altLang="en-US" i="1" u="sng" dirty="0">
                <a:solidFill>
                  <a:srgbClr val="FFC000"/>
                </a:solidFill>
                <a:effectLst>
                  <a:outerShdw blurRad="38100" dist="38100" dir="2700000" algn="tl">
                    <a:srgbClr val="000000"/>
                  </a:outerShdw>
                </a:effectLst>
                <a:latin typeface="仿宋_GB2312" pitchFamily="49" charset="-122"/>
                <a:ea typeface="仿宋_GB2312" pitchFamily="49" charset="-122"/>
              </a:rPr>
              <a:t>写操作必须互斥</a:t>
            </a:r>
            <a:r>
              <a:rPr lang="zh-CN" altLang="en-US" dirty="0">
                <a:effectLst>
                  <a:outerShdw blurRad="38100" dist="38100" dir="2700000" algn="tl">
                    <a:srgbClr val="000000"/>
                  </a:outerShdw>
                </a:effectLst>
                <a:latin typeface="仿宋_GB2312" pitchFamily="49" charset="-122"/>
                <a:ea typeface="仿宋_GB2312" pitchFamily="49" charset="-122"/>
              </a:rPr>
              <a:t>地进行。</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3507">
                                            <p:txEl>
                                              <p:pRg st="2" end="2"/>
                                            </p:txEl>
                                          </p:spTgt>
                                        </p:tgtEl>
                                        <p:attrNameLst>
                                          <p:attrName>style.visibility</p:attrName>
                                        </p:attrNameLst>
                                      </p:cBhvr>
                                      <p:to>
                                        <p:strVal val="visible"/>
                                      </p:to>
                                    </p:set>
                                    <p:animEffect transition="in" filter="fade">
                                      <p:cBhvr>
                                        <p:cTn id="7" dur="500"/>
                                        <p:tgtEl>
                                          <p:spTgt spid="5335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3507">
                                            <p:txEl>
                                              <p:pRg st="3" end="3"/>
                                            </p:txEl>
                                          </p:spTgt>
                                        </p:tgtEl>
                                        <p:attrNameLst>
                                          <p:attrName>style.visibility</p:attrName>
                                        </p:attrNameLst>
                                      </p:cBhvr>
                                      <p:to>
                                        <p:strVal val="visible"/>
                                      </p:to>
                                    </p:set>
                                    <p:animEffect transition="in" filter="fade">
                                      <p:cBhvr>
                                        <p:cTn id="12" dur="500"/>
                                        <p:tgtEl>
                                          <p:spTgt spid="53350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33507">
                                            <p:txEl>
                                              <p:pRg st="4" end="4"/>
                                            </p:txEl>
                                          </p:spTgt>
                                        </p:tgtEl>
                                        <p:attrNameLst>
                                          <p:attrName>style.visibility</p:attrName>
                                        </p:attrNameLst>
                                      </p:cBhvr>
                                      <p:to>
                                        <p:strVal val="visible"/>
                                      </p:to>
                                    </p:set>
                                    <p:animEffect transition="in" filter="fade">
                                      <p:cBhvr>
                                        <p:cTn id="17" dur="500"/>
                                        <p:tgtEl>
                                          <p:spTgt spid="533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34A78-73AF-43B6-A8CB-ADE992E1793D}"/>
              </a:ext>
            </a:extLst>
          </p:cNvPr>
          <p:cNvSpPr>
            <a:spLocks noGrp="1"/>
          </p:cNvSpPr>
          <p:nvPr>
            <p:ph type="title"/>
          </p:nvPr>
        </p:nvSpPr>
        <p:spPr/>
        <p:txBody>
          <a:bodyPr/>
          <a:lstStyle/>
          <a:p>
            <a:r>
              <a:rPr lang="zh-CN" altLang="en-US" dirty="0"/>
              <a:t>小测试</a:t>
            </a:r>
          </a:p>
        </p:txBody>
      </p:sp>
      <p:sp>
        <p:nvSpPr>
          <p:cNvPr id="3" name="内容占位符 2">
            <a:extLst>
              <a:ext uri="{FF2B5EF4-FFF2-40B4-BE49-F238E27FC236}">
                <a16:creationId xmlns:a16="http://schemas.microsoft.com/office/drawing/2014/main" id="{DA767663-7734-428D-B11B-F0A52C3A9A27}"/>
              </a:ext>
            </a:extLst>
          </p:cNvPr>
          <p:cNvSpPr>
            <a:spLocks noGrp="1"/>
          </p:cNvSpPr>
          <p:nvPr>
            <p:ph idx="1"/>
          </p:nvPr>
        </p:nvSpPr>
        <p:spPr>
          <a:xfrm>
            <a:off x="428626" y="1568451"/>
            <a:ext cx="8249382" cy="4041793"/>
          </a:xfrm>
        </p:spPr>
        <p:txBody>
          <a:bodyPr/>
          <a:lstStyle/>
          <a:p>
            <a:r>
              <a:rPr lang="zh-CN" altLang="zh-CN" dirty="0"/>
              <a:t>在一段时间内只允许一个进程访问的资源，称为</a:t>
            </a:r>
            <a:r>
              <a:rPr lang="en-US" altLang="zh-CN" dirty="0"/>
              <a:t>(     )</a:t>
            </a:r>
            <a:endParaRPr lang="zh-CN" altLang="zh-CN" dirty="0"/>
          </a:p>
          <a:p>
            <a:pPr lvl="1"/>
            <a:r>
              <a:rPr lang="en-US" altLang="zh-CN" dirty="0"/>
              <a:t>A.</a:t>
            </a:r>
            <a:r>
              <a:rPr lang="zh-CN" altLang="zh-CN" dirty="0"/>
              <a:t>共享资源</a:t>
            </a:r>
            <a:r>
              <a:rPr lang="en-US" altLang="zh-CN" dirty="0"/>
              <a:t> B</a:t>
            </a:r>
            <a:r>
              <a:rPr lang="zh-CN" altLang="zh-CN" dirty="0"/>
              <a:t>．临界区</a:t>
            </a:r>
            <a:r>
              <a:rPr lang="en-US" altLang="zh-CN" dirty="0"/>
              <a:t> C</a:t>
            </a:r>
            <a:r>
              <a:rPr lang="zh-CN" altLang="zh-CN" dirty="0"/>
              <a:t>．临界资源</a:t>
            </a:r>
            <a:r>
              <a:rPr lang="en-US" altLang="zh-CN" dirty="0"/>
              <a:t> D</a:t>
            </a:r>
            <a:r>
              <a:rPr lang="zh-CN" altLang="zh-CN" dirty="0"/>
              <a:t>．共享区</a:t>
            </a:r>
          </a:p>
          <a:p>
            <a:pPr lvl="1"/>
            <a:r>
              <a:rPr lang="zh-CN" altLang="zh-CN" dirty="0"/>
              <a:t>答案：</a:t>
            </a:r>
            <a:r>
              <a:rPr lang="en-US" altLang="zh-CN" dirty="0"/>
              <a:t>C</a:t>
            </a:r>
          </a:p>
          <a:p>
            <a:r>
              <a:rPr lang="zh-CN" altLang="zh-CN" dirty="0"/>
              <a:t>操作系统对临界区调用的原则之一是</a:t>
            </a:r>
            <a:r>
              <a:rPr lang="en-US" altLang="zh-CN" dirty="0"/>
              <a:t>( )</a:t>
            </a:r>
            <a:endParaRPr lang="zh-CN" altLang="zh-CN" dirty="0"/>
          </a:p>
          <a:p>
            <a:pPr lvl="1"/>
            <a:r>
              <a:rPr lang="en-US" altLang="zh-CN" dirty="0"/>
              <a:t>A. </a:t>
            </a:r>
            <a:r>
              <a:rPr lang="zh-CN" altLang="zh-CN" dirty="0"/>
              <a:t>当无进程处于临界区时</a:t>
            </a:r>
            <a:r>
              <a:rPr lang="en-US" altLang="zh-CN" dirty="0"/>
              <a:t>        B</a:t>
            </a:r>
            <a:r>
              <a:rPr lang="zh-CN" altLang="zh-CN" dirty="0"/>
              <a:t>．当有进程处于临界区时</a:t>
            </a:r>
          </a:p>
          <a:p>
            <a:pPr lvl="1"/>
            <a:r>
              <a:rPr lang="en-US" altLang="zh-CN" dirty="0"/>
              <a:t>C</a:t>
            </a:r>
            <a:r>
              <a:rPr lang="zh-CN" altLang="zh-CN" dirty="0"/>
              <a:t>．当进程处于就绪状态时</a:t>
            </a:r>
            <a:r>
              <a:rPr lang="en-US" altLang="zh-CN" dirty="0"/>
              <a:t>       D</a:t>
            </a:r>
            <a:r>
              <a:rPr lang="zh-CN" altLang="zh-CN" dirty="0"/>
              <a:t>．当进程开始创建时</a:t>
            </a:r>
          </a:p>
          <a:p>
            <a:pPr lvl="1"/>
            <a:r>
              <a:rPr lang="zh-CN" altLang="zh-CN" dirty="0"/>
              <a:t>答案：</a:t>
            </a:r>
            <a:r>
              <a:rPr lang="en-US" altLang="zh-CN" dirty="0"/>
              <a:t>A</a:t>
            </a:r>
            <a:endParaRPr lang="zh-CN" altLang="en-US" dirty="0"/>
          </a:p>
        </p:txBody>
      </p:sp>
    </p:spTree>
    <p:extLst>
      <p:ext uri="{BB962C8B-B14F-4D97-AF65-F5344CB8AC3E}">
        <p14:creationId xmlns:p14="http://schemas.microsoft.com/office/powerpoint/2010/main" val="340575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2" name="矩形 1"/>
          <p:cNvSpPr/>
          <p:nvPr/>
        </p:nvSpPr>
        <p:spPr>
          <a:xfrm>
            <a:off x="1378975" y="1944915"/>
            <a:ext cx="5796116" cy="517514"/>
          </a:xfrm>
          <a:prstGeom prst="rect">
            <a:avLst/>
          </a:prstGeom>
        </p:spPr>
        <p:txBody>
          <a:bodyPr wrap="square">
            <a:spAutoFit/>
          </a:bodyPr>
          <a:lstStyle/>
          <a:p>
            <a:pPr algn="just">
              <a:lnSpc>
                <a:spcPct val="110000"/>
              </a:lnSpc>
              <a:defRPr/>
            </a:pPr>
            <a:r>
              <a:rPr lang="en-US" altLang="zh-CN" sz="2700" b="1" dirty="0">
                <a:solidFill>
                  <a:srgbClr val="0000FF"/>
                </a:solidFill>
                <a:latin typeface="微软雅黑" panose="020B0503020204020204" pitchFamily="34" charset="-122"/>
                <a:ea typeface="微软雅黑" panose="020B0503020204020204" pitchFamily="34" charset="-122"/>
                <a:cs typeface="+mj-cs"/>
              </a:rPr>
              <a:t>4.</a:t>
            </a:r>
            <a:r>
              <a:rPr lang="zh-CN" altLang="en-US" sz="2700" b="1" dirty="0">
                <a:solidFill>
                  <a:srgbClr val="0000FF"/>
                </a:solidFill>
                <a:latin typeface="微软雅黑" panose="020B0503020204020204" pitchFamily="34" charset="-122"/>
                <a:ea typeface="微软雅黑" panose="020B0503020204020204" pitchFamily="34" charset="-122"/>
                <a:cs typeface="+mj-cs"/>
              </a:rPr>
              <a:t>同步机制应遵循的规则</a:t>
            </a:r>
            <a:endParaRPr lang="zh-CN" altLang="en-US" sz="2700" b="1" dirty="0">
              <a:solidFill>
                <a:srgbClr val="0000FF"/>
              </a:solidFill>
              <a:latin typeface="+mj-ea"/>
              <a:ea typeface="+mj-ea"/>
            </a:endParaRPr>
          </a:p>
        </p:txBody>
      </p:sp>
      <p:sp>
        <p:nvSpPr>
          <p:cNvPr id="5" name="矩形 4"/>
          <p:cNvSpPr/>
          <p:nvPr/>
        </p:nvSpPr>
        <p:spPr>
          <a:xfrm>
            <a:off x="1548581" y="2807238"/>
            <a:ext cx="4572000" cy="1901483"/>
          </a:xfrm>
          <a:prstGeom prst="rect">
            <a:avLst/>
          </a:prstGeom>
        </p:spPr>
        <p:txBody>
          <a:bodyPr>
            <a:spAutoFit/>
          </a:bodyPr>
          <a:lstStyle/>
          <a:p>
            <a:pPr algn="just">
              <a:lnSpc>
                <a:spcPct val="120000"/>
              </a:lnSpc>
              <a:spcBef>
                <a:spcPct val="30000"/>
              </a:spcBef>
              <a:defRPr/>
            </a:pPr>
            <a:r>
              <a:rPr lang="en-US" altLang="zh-CN" sz="2100" b="1" dirty="0">
                <a:solidFill>
                  <a:srgbClr val="0000CC"/>
                </a:solidFill>
                <a:latin typeface="+mj-ea"/>
                <a:ea typeface="+mj-ea"/>
              </a:rPr>
              <a:t>1)</a:t>
            </a:r>
            <a:r>
              <a:rPr lang="zh-CN" altLang="en-US" sz="2100" b="1" dirty="0">
                <a:solidFill>
                  <a:srgbClr val="0000CC"/>
                </a:solidFill>
                <a:latin typeface="+mj-ea"/>
                <a:ea typeface="+mj-ea"/>
              </a:rPr>
              <a:t>空闲让进</a:t>
            </a:r>
            <a:endParaRPr lang="en-US" altLang="zh-CN" sz="2100" b="1" dirty="0">
              <a:latin typeface="+mj-ea"/>
              <a:ea typeface="+mj-ea"/>
            </a:endParaRPr>
          </a:p>
          <a:p>
            <a:pPr algn="just">
              <a:lnSpc>
                <a:spcPct val="120000"/>
              </a:lnSpc>
              <a:spcBef>
                <a:spcPct val="30000"/>
              </a:spcBef>
              <a:defRPr/>
            </a:pPr>
            <a:r>
              <a:rPr lang="en-US" altLang="zh-CN" sz="2100" b="1" dirty="0">
                <a:solidFill>
                  <a:srgbClr val="0000CC"/>
                </a:solidFill>
                <a:latin typeface="+mj-ea"/>
                <a:ea typeface="+mj-ea"/>
              </a:rPr>
              <a:t>2)</a:t>
            </a:r>
            <a:r>
              <a:rPr lang="zh-CN" altLang="en-US" sz="2100" b="1" dirty="0">
                <a:solidFill>
                  <a:srgbClr val="0000CC"/>
                </a:solidFill>
                <a:latin typeface="+mj-ea"/>
                <a:ea typeface="+mj-ea"/>
              </a:rPr>
              <a:t>忙则等待</a:t>
            </a:r>
            <a:endParaRPr lang="zh-CN" altLang="en-US" sz="2100" b="1" dirty="0">
              <a:latin typeface="+mj-ea"/>
              <a:ea typeface="+mj-ea"/>
            </a:endParaRPr>
          </a:p>
          <a:p>
            <a:pPr algn="just">
              <a:lnSpc>
                <a:spcPct val="120000"/>
              </a:lnSpc>
              <a:spcBef>
                <a:spcPct val="30000"/>
              </a:spcBef>
              <a:defRPr/>
            </a:pPr>
            <a:r>
              <a:rPr lang="en-US" altLang="zh-CN" sz="2100" b="1" dirty="0">
                <a:solidFill>
                  <a:srgbClr val="0000CC"/>
                </a:solidFill>
                <a:latin typeface="+mj-ea"/>
                <a:ea typeface="+mj-ea"/>
              </a:rPr>
              <a:t>3)</a:t>
            </a:r>
            <a:r>
              <a:rPr lang="zh-CN" altLang="en-US" sz="2100" b="1" dirty="0">
                <a:solidFill>
                  <a:srgbClr val="0000CC"/>
                </a:solidFill>
                <a:latin typeface="+mj-ea"/>
                <a:ea typeface="+mj-ea"/>
              </a:rPr>
              <a:t>有限等待</a:t>
            </a:r>
            <a:endParaRPr lang="zh-CN" altLang="en-US" sz="2100" b="1" dirty="0">
              <a:latin typeface="+mj-ea"/>
              <a:ea typeface="+mj-ea"/>
            </a:endParaRPr>
          </a:p>
          <a:p>
            <a:pPr algn="just">
              <a:lnSpc>
                <a:spcPct val="120000"/>
              </a:lnSpc>
              <a:spcBef>
                <a:spcPct val="30000"/>
              </a:spcBef>
              <a:defRPr/>
            </a:pPr>
            <a:r>
              <a:rPr lang="en-US" altLang="zh-CN" sz="2100" b="1" dirty="0">
                <a:solidFill>
                  <a:srgbClr val="0000CC"/>
                </a:solidFill>
                <a:latin typeface="+mj-ea"/>
                <a:ea typeface="+mj-ea"/>
              </a:rPr>
              <a:t>4)</a:t>
            </a:r>
            <a:r>
              <a:rPr lang="zh-CN" altLang="en-US" sz="2100" b="1" dirty="0">
                <a:solidFill>
                  <a:srgbClr val="0000CC"/>
                </a:solidFill>
                <a:latin typeface="+mj-ea"/>
                <a:ea typeface="+mj-ea"/>
              </a:rPr>
              <a:t>让权等待</a:t>
            </a:r>
            <a:endParaRPr lang="zh-CN" altLang="en-US" sz="2100" dirty="0">
              <a:latin typeface="+mj-ea"/>
              <a:ea typeface="+mj-ea"/>
            </a:endParaRPr>
          </a:p>
        </p:txBody>
      </p:sp>
    </p:spTree>
    <p:extLst>
      <p:ext uri="{BB962C8B-B14F-4D97-AF65-F5344CB8AC3E}">
        <p14:creationId xmlns:p14="http://schemas.microsoft.com/office/powerpoint/2010/main" val="101390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a:extLst>
              <a:ext uri="{FF2B5EF4-FFF2-40B4-BE49-F238E27FC236}">
                <a16:creationId xmlns:a16="http://schemas.microsoft.com/office/drawing/2014/main" id="{489A9002-DF29-0D41-B5DC-42DFE67BD810}"/>
              </a:ext>
            </a:extLst>
          </p:cNvPr>
          <p:cNvSpPr>
            <a:spLocks noGrp="1" noChangeArrowheads="1"/>
          </p:cNvSpPr>
          <p:nvPr>
            <p:ph idx="1"/>
          </p:nvPr>
        </p:nvSpPr>
        <p:spPr>
          <a:xfrm>
            <a:off x="992021" y="1877420"/>
            <a:ext cx="7742545" cy="4386902"/>
          </a:xfrm>
        </p:spPr>
        <p:txBody>
          <a:bodyPr/>
          <a:lstStyle/>
          <a:p>
            <a:pPr marL="673894" indent="-673894" algn="just">
              <a:lnSpc>
                <a:spcPct val="110000"/>
              </a:lnSpc>
              <a:spcBef>
                <a:spcPct val="30000"/>
              </a:spcBef>
              <a:buNone/>
              <a:defRPr/>
            </a:pPr>
            <a:r>
              <a:rPr lang="en-US" altLang="zh-CN" b="0" dirty="0">
                <a:solidFill>
                  <a:srgbClr val="0000CC"/>
                </a:solidFill>
                <a:latin typeface="+mj-ea"/>
                <a:ea typeface="+mj-ea"/>
              </a:rPr>
              <a:t>1</a:t>
            </a:r>
            <a:r>
              <a:rPr lang="zh-CN" altLang="en-US" b="0" dirty="0">
                <a:solidFill>
                  <a:srgbClr val="0000CC"/>
                </a:solidFill>
                <a:latin typeface="+mj-ea"/>
                <a:ea typeface="+mj-ea"/>
              </a:rPr>
              <a:t>）间断性</a:t>
            </a:r>
            <a:r>
              <a:rPr lang="zh-CN" altLang="en-US" b="0" dirty="0">
                <a:latin typeface="+mj-ea"/>
                <a:ea typeface="+mj-ea"/>
              </a:rPr>
              <a:t>：由于它们共享系统资源，以及为完成同一项任务而相互合作，致使在这些并发执行的程序之间，形成了相互制约的关系。相互制约将导致并发程序具有“执行</a:t>
            </a:r>
            <a:r>
              <a:rPr lang="en-US" altLang="zh-CN" b="0" dirty="0">
                <a:latin typeface="+mj-ea"/>
                <a:ea typeface="+mj-ea"/>
              </a:rPr>
              <a:t>——</a:t>
            </a:r>
            <a:r>
              <a:rPr lang="zh-CN" altLang="en-US" b="0" dirty="0">
                <a:latin typeface="+mj-ea"/>
                <a:ea typeface="+mj-ea"/>
              </a:rPr>
              <a:t>暂停</a:t>
            </a:r>
            <a:r>
              <a:rPr lang="en-US" altLang="zh-CN" b="0" dirty="0">
                <a:latin typeface="+mj-ea"/>
                <a:ea typeface="+mj-ea"/>
              </a:rPr>
              <a:t>——</a:t>
            </a:r>
            <a:r>
              <a:rPr lang="zh-CN" altLang="en-US" b="0" dirty="0">
                <a:latin typeface="+mj-ea"/>
                <a:ea typeface="+mj-ea"/>
              </a:rPr>
              <a:t>执行”这种间断性的活动规律。</a:t>
            </a:r>
          </a:p>
          <a:p>
            <a:pPr marL="673894" indent="-673894" algn="just">
              <a:lnSpc>
                <a:spcPct val="110000"/>
              </a:lnSpc>
              <a:spcBef>
                <a:spcPct val="30000"/>
              </a:spcBef>
              <a:buNone/>
              <a:defRPr/>
            </a:pPr>
            <a:r>
              <a:rPr lang="en-US" altLang="zh-CN" b="0" dirty="0">
                <a:solidFill>
                  <a:srgbClr val="0000CC"/>
                </a:solidFill>
                <a:latin typeface="+mj-ea"/>
                <a:ea typeface="+mj-ea"/>
              </a:rPr>
              <a:t>2</a:t>
            </a:r>
            <a:r>
              <a:rPr lang="zh-CN" altLang="en-US" b="0" dirty="0">
                <a:solidFill>
                  <a:srgbClr val="0000CC"/>
                </a:solidFill>
                <a:latin typeface="+mj-ea"/>
                <a:ea typeface="+mj-ea"/>
              </a:rPr>
              <a:t>）失去封闭性：</a:t>
            </a:r>
            <a:r>
              <a:rPr lang="zh-CN" altLang="en-US" b="0" dirty="0">
                <a:latin typeface="+mj-ea"/>
                <a:ea typeface="+mj-ea"/>
              </a:rPr>
              <a:t>是多个程序共享系统中的各种资源，因而这些资源的状态将由多个程序来改变，致使程序的运行已失去了封闭性。  </a:t>
            </a:r>
          </a:p>
          <a:p>
            <a:pPr marL="673894" indent="-673894" algn="just">
              <a:lnSpc>
                <a:spcPct val="110000"/>
              </a:lnSpc>
              <a:spcBef>
                <a:spcPct val="30000"/>
              </a:spcBef>
              <a:buNone/>
              <a:defRPr/>
            </a:pPr>
            <a:r>
              <a:rPr lang="en-US" altLang="zh-CN" b="0" dirty="0">
                <a:solidFill>
                  <a:srgbClr val="0000CC"/>
                </a:solidFill>
                <a:latin typeface="+mj-ea"/>
                <a:ea typeface="+mj-ea"/>
              </a:rPr>
              <a:t>3</a:t>
            </a:r>
            <a:r>
              <a:rPr lang="zh-CN" altLang="en-US" b="0" dirty="0">
                <a:solidFill>
                  <a:srgbClr val="0000CC"/>
                </a:solidFill>
                <a:latin typeface="+mj-ea"/>
                <a:ea typeface="+mj-ea"/>
              </a:rPr>
              <a:t>）不可再现性</a:t>
            </a:r>
            <a:r>
              <a:rPr lang="zh-CN" altLang="en-US" b="0" dirty="0">
                <a:latin typeface="+mj-ea"/>
                <a:ea typeface="+mj-ea"/>
              </a:rPr>
              <a:t>：程序在并发执行时，由于失去了封闭性，导致不可再现性 。</a:t>
            </a:r>
          </a:p>
        </p:txBody>
      </p:sp>
      <p:sp>
        <p:nvSpPr>
          <p:cNvPr id="23554" name="Rectangle 2">
            <a:extLst>
              <a:ext uri="{FF2B5EF4-FFF2-40B4-BE49-F238E27FC236}">
                <a16:creationId xmlns:a16="http://schemas.microsoft.com/office/drawing/2014/main" id="{E24962C7-9627-6C46-9FFB-E93A0E29B03B}"/>
              </a:ext>
            </a:extLst>
          </p:cNvPr>
          <p:cNvSpPr>
            <a:spLocks noGrp="1" noChangeArrowheads="1"/>
          </p:cNvSpPr>
          <p:nvPr>
            <p:ph type="title"/>
          </p:nvPr>
        </p:nvSpPr>
        <p:spPr>
          <a:xfrm>
            <a:off x="863221" y="1246584"/>
            <a:ext cx="5801916" cy="753666"/>
          </a:xfrm>
        </p:spPr>
        <p:txBody>
          <a:bodyPr/>
          <a:lstStyle/>
          <a:p>
            <a:pPr algn="l" eaLnBrk="1" hangingPunct="1">
              <a:defRPr/>
            </a:pPr>
            <a:r>
              <a:rPr lang="en-US" altLang="zh-CN" sz="2800" dirty="0"/>
              <a:t> 2</a:t>
            </a:r>
            <a:r>
              <a:rPr lang="zh-CN" altLang="en-US" sz="2800" dirty="0"/>
              <a:t>．程序并发执行时的特征 </a:t>
            </a:r>
          </a:p>
        </p:txBody>
      </p:sp>
      <p:sp>
        <p:nvSpPr>
          <p:cNvPr id="4" name="Rectangle 2">
            <a:extLst>
              <a:ext uri="{FF2B5EF4-FFF2-40B4-BE49-F238E27FC236}">
                <a16:creationId xmlns:a16="http://schemas.microsoft.com/office/drawing/2014/main" id="{647844FB-C5A3-C245-A3BE-8FE8587431CF}"/>
              </a:ext>
            </a:extLst>
          </p:cNvPr>
          <p:cNvSpPr txBox="1">
            <a:spLocks noChangeArrowheads="1"/>
          </p:cNvSpPr>
          <p:nvPr/>
        </p:nvSpPr>
        <p:spPr>
          <a:xfrm>
            <a:off x="1123014" y="371475"/>
            <a:ext cx="7012272"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2.1.3 </a:t>
            </a:r>
            <a:r>
              <a:rPr lang="zh-CN" altLang="en-US" sz="3000" dirty="0">
                <a:latin typeface="+mj-ea"/>
                <a:ea typeface="+mj-ea"/>
              </a:rPr>
              <a:t>程序的</a:t>
            </a:r>
            <a:r>
              <a:rPr lang="zh-CN" altLang="en-US" sz="3000" dirty="0">
                <a:solidFill>
                  <a:srgbClr val="FF0000"/>
                </a:solidFill>
                <a:latin typeface="+mj-ea"/>
                <a:ea typeface="+mj-ea"/>
              </a:rPr>
              <a:t>并发</a:t>
            </a:r>
            <a:r>
              <a:rPr lang="zh-CN" altLang="en-US" sz="3000" dirty="0">
                <a:latin typeface="+mj-ea"/>
                <a:ea typeface="+mj-ea"/>
              </a:rPr>
              <a:t>执行及其特征</a:t>
            </a:r>
          </a:p>
        </p:txBody>
      </p:sp>
    </p:spTree>
    <p:extLst>
      <p:ext uri="{BB962C8B-B14F-4D97-AF65-F5344CB8AC3E}">
        <p14:creationId xmlns:p14="http://schemas.microsoft.com/office/powerpoint/2010/main" val="284173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a:extLst>
              <a:ext uri="{FF2B5EF4-FFF2-40B4-BE49-F238E27FC236}">
                <a16:creationId xmlns:a16="http://schemas.microsoft.com/office/drawing/2014/main" id="{437BE08C-D7BE-491F-836B-48EF4BCEDA88}"/>
              </a:ext>
            </a:extLst>
          </p:cNvPr>
          <p:cNvSpPr>
            <a:spLocks noGrp="1" noRot="1" noChangeArrowheads="1"/>
          </p:cNvSpPr>
          <p:nvPr>
            <p:ph type="body" idx="1"/>
          </p:nvPr>
        </p:nvSpPr>
        <p:spPr>
          <a:xfrm>
            <a:off x="570186" y="1179786"/>
            <a:ext cx="8229600" cy="5486400"/>
          </a:xfrm>
        </p:spPr>
        <p:txBody>
          <a:bodyPr/>
          <a:lstStyle/>
          <a:p>
            <a:pPr eaLnBrk="1" hangingPunct="1">
              <a:defRPr/>
            </a:pPr>
            <a:r>
              <a:rPr lang="zh-CN" altLang="en-US" i="1" u="sng" dirty="0">
                <a:solidFill>
                  <a:srgbClr val="FFC000"/>
                </a:solidFill>
                <a:latin typeface="仿宋_GB2312" pitchFamily="49" charset="-122"/>
                <a:ea typeface="仿宋_GB2312" pitchFamily="49" charset="-122"/>
              </a:rPr>
              <a:t>必须保证数据的一致性。</a:t>
            </a:r>
          </a:p>
          <a:p>
            <a:pPr eaLnBrk="1" hangingPunct="1">
              <a:defRPr/>
            </a:pPr>
            <a:r>
              <a:rPr lang="zh-CN" altLang="en-US" dirty="0">
                <a:latin typeface="仿宋_GB2312" pitchFamily="49" charset="-122"/>
                <a:ea typeface="仿宋_GB2312" pitchFamily="49" charset="-122"/>
              </a:rPr>
              <a:t>前面列举了银行联网储蓄的例子，</a:t>
            </a:r>
            <a:endParaRPr lang="en-US" altLang="zh-CN" dirty="0">
              <a:latin typeface="仿宋_GB2312" pitchFamily="49" charset="-122"/>
              <a:ea typeface="仿宋_GB2312" pitchFamily="49" charset="-122"/>
            </a:endParaRPr>
          </a:p>
          <a:p>
            <a:pPr lvl="1" eaLnBrk="1" hangingPunct="1">
              <a:defRPr/>
            </a:pPr>
            <a:r>
              <a:rPr lang="zh-CN" altLang="en-US" dirty="0">
                <a:latin typeface="仿宋_GB2312" pitchFamily="49" charset="-122"/>
                <a:ea typeface="仿宋_GB2312" pitchFamily="49" charset="-122"/>
              </a:rPr>
              <a:t>除了必须保证储户余额的正确性以外，还必须使银行储蓄总余额、当日发生额、流水帐等数据得到一致的修改。</a:t>
            </a:r>
          </a:p>
          <a:p>
            <a:pPr eaLnBrk="1" hangingPunct="1">
              <a:defRPr/>
            </a:pPr>
            <a:r>
              <a:rPr lang="zh-CN" altLang="en-US" dirty="0">
                <a:latin typeface="仿宋_GB2312" pitchFamily="49" charset="-122"/>
                <a:ea typeface="仿宋_GB2312" pitchFamily="49" charset="-122"/>
              </a:rPr>
              <a:t>一般通过</a:t>
            </a:r>
            <a:r>
              <a:rPr lang="zh-CN" altLang="en-US" dirty="0">
                <a:solidFill>
                  <a:srgbClr val="FF0000"/>
                </a:solidFill>
                <a:latin typeface="仿宋_GB2312" pitchFamily="49" charset="-122"/>
                <a:ea typeface="仿宋_GB2312" pitchFamily="49" charset="-122"/>
              </a:rPr>
              <a:t>事务处理</a:t>
            </a:r>
            <a:r>
              <a:rPr lang="zh-CN" altLang="en-US" dirty="0">
                <a:latin typeface="仿宋_GB2312" pitchFamily="49" charset="-122"/>
                <a:ea typeface="仿宋_GB2312" pitchFamily="49" charset="-122"/>
              </a:rPr>
              <a:t>来保证数据的一致性，可以将对储户余额、储蓄总余额、当日发生额、流水帐等数据的修改放到一个临界区中，</a:t>
            </a:r>
            <a:r>
              <a:rPr lang="zh-CN" altLang="en-US" u="sng" dirty="0">
                <a:latin typeface="仿宋_GB2312" pitchFamily="49" charset="-122"/>
                <a:ea typeface="仿宋_GB2312" pitchFamily="49" charset="-122"/>
              </a:rPr>
              <a:t>进入临界区的进程必须一次性完成对这一系列数据的修改操作</a:t>
            </a:r>
            <a:r>
              <a:rPr lang="zh-CN" altLang="en-US" dirty="0">
                <a:latin typeface="仿宋_GB2312" pitchFamily="49" charset="-122"/>
                <a:ea typeface="仿宋_GB2312" pitchFamily="49" charset="-122"/>
              </a:rPr>
              <a:t>。</a:t>
            </a:r>
          </a:p>
          <a:p>
            <a:pPr eaLnBrk="1" hangingPunct="1">
              <a:defRPr/>
            </a:pPr>
            <a:r>
              <a:rPr lang="zh-CN" altLang="en-US" dirty="0">
                <a:latin typeface="仿宋_GB2312" pitchFamily="49" charset="-122"/>
                <a:ea typeface="仿宋_GB2312" pitchFamily="49" charset="-122"/>
              </a:rPr>
              <a:t>只有该进程退出临界区以后，才允许别的进程进入临界区进行数据修改，以保证数据的一致性。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4581263-4E35-4771-ABA4-BFC552E6C55B}"/>
              </a:ext>
            </a:extLst>
          </p:cNvPr>
          <p:cNvSpPr>
            <a:spLocks noGrp="1" noChangeArrowheads="1"/>
          </p:cNvSpPr>
          <p:nvPr>
            <p:ph type="title"/>
          </p:nvPr>
        </p:nvSpPr>
        <p:spPr>
          <a:xfrm>
            <a:off x="765313" y="320675"/>
            <a:ext cx="7772400" cy="1143000"/>
          </a:xfrm>
        </p:spPr>
        <p:txBody>
          <a:bodyPr/>
          <a:lstStyle/>
          <a:p>
            <a:pPr eaLnBrk="1" hangingPunct="1">
              <a:defRPr/>
            </a:pPr>
            <a:r>
              <a:rPr lang="en-US" altLang="zh-CN" dirty="0"/>
              <a:t>——</a:t>
            </a:r>
            <a:r>
              <a:rPr lang="zh-CN" altLang="en-US" dirty="0"/>
              <a:t>互斥与同步的解决策略</a:t>
            </a:r>
          </a:p>
        </p:txBody>
      </p:sp>
      <p:sp>
        <p:nvSpPr>
          <p:cNvPr id="120835" name="Rectangle 3">
            <a:extLst>
              <a:ext uri="{FF2B5EF4-FFF2-40B4-BE49-F238E27FC236}">
                <a16:creationId xmlns:a16="http://schemas.microsoft.com/office/drawing/2014/main" id="{798823FC-6FF1-4A31-B78C-2FA173BFB89E}"/>
              </a:ext>
            </a:extLst>
          </p:cNvPr>
          <p:cNvSpPr>
            <a:spLocks noGrp="1" noChangeArrowheads="1"/>
          </p:cNvSpPr>
          <p:nvPr>
            <p:ph type="body" idx="1"/>
          </p:nvPr>
        </p:nvSpPr>
        <p:spPr>
          <a:xfrm>
            <a:off x="900113" y="1279525"/>
            <a:ext cx="7772400" cy="4114800"/>
          </a:xfrm>
        </p:spPr>
        <p:txBody>
          <a:bodyPr/>
          <a:lstStyle/>
          <a:p>
            <a:pPr eaLnBrk="1" hangingPunct="1">
              <a:lnSpc>
                <a:spcPct val="90000"/>
              </a:lnSpc>
              <a:defRPr/>
            </a:pPr>
            <a:r>
              <a:rPr lang="zh-CN" altLang="en-US" i="1" u="sng" dirty="0">
                <a:solidFill>
                  <a:srgbClr val="FFC000"/>
                </a:solidFill>
                <a:latin typeface="仿宋_GB2312" pitchFamily="49" charset="-122"/>
                <a:ea typeface="仿宋_GB2312" pitchFamily="49" charset="-122"/>
              </a:rPr>
              <a:t>进程同步的主要任务</a:t>
            </a:r>
            <a:r>
              <a:rPr lang="en-US" altLang="zh-CN" i="1" u="sng" dirty="0">
                <a:solidFill>
                  <a:srgbClr val="FFC000"/>
                </a:solidFill>
                <a:latin typeface="仿宋_GB2312" pitchFamily="49" charset="-122"/>
                <a:ea typeface="仿宋_GB2312" pitchFamily="49" charset="-122"/>
              </a:rPr>
              <a:t>:</a:t>
            </a:r>
            <a:r>
              <a:rPr lang="zh-CN" altLang="en-US" dirty="0"/>
              <a:t>使并发执行的诸进程之间能有效地共享资源和相互合作，从而使程序的执行具有可再现性。</a:t>
            </a:r>
          </a:p>
          <a:p>
            <a:pPr eaLnBrk="1" hangingPunct="1">
              <a:lnSpc>
                <a:spcPct val="90000"/>
              </a:lnSpc>
              <a:defRPr/>
            </a:pPr>
            <a:r>
              <a:rPr lang="zh-CN" altLang="en-US" dirty="0"/>
              <a:t>互斥与同步的解决方法</a:t>
            </a:r>
            <a:r>
              <a:rPr lang="en-US" altLang="zh-CN" dirty="0"/>
              <a:t>:</a:t>
            </a:r>
            <a:r>
              <a:rPr lang="zh-CN" altLang="en-US" dirty="0">
                <a:solidFill>
                  <a:srgbClr val="FF0000"/>
                </a:solidFill>
              </a:rPr>
              <a:t>软件方法、硬件方法、信号量方法、管程的方法及消息传递方法</a:t>
            </a:r>
            <a:r>
              <a:rPr lang="zh-CN" altLang="en-US" dirty="0"/>
              <a:t>。</a:t>
            </a:r>
          </a:p>
          <a:p>
            <a:pPr marL="0" indent="0" eaLnBrk="1" hangingPunct="1">
              <a:lnSpc>
                <a:spcPct val="90000"/>
              </a:lnSpc>
              <a:buFont typeface="Wingdings" panose="05000000000000000000" pitchFamily="2" charset="2"/>
              <a:buNone/>
              <a:defRPr/>
            </a:pPr>
            <a:r>
              <a:rPr lang="en-US" altLang="zh-CN" dirty="0"/>
              <a:t>1. </a:t>
            </a:r>
            <a:r>
              <a:rPr lang="zh-CN" altLang="en-US" dirty="0"/>
              <a:t>软件方法是指由进程通过执行相应的程序指令，实现与其他进程的互斥与同步。</a:t>
            </a:r>
          </a:p>
          <a:p>
            <a:pPr lvl="1" eaLnBrk="1" hangingPunct="1">
              <a:lnSpc>
                <a:spcPct val="90000"/>
              </a:lnSpc>
              <a:defRPr/>
            </a:pPr>
            <a:r>
              <a:rPr lang="zh-CN" altLang="en-US" dirty="0"/>
              <a:t>很难正确控制进程间的同步与互斥，而且大幅度增加系统的开销。</a:t>
            </a:r>
          </a:p>
          <a:p>
            <a:pPr marL="0" indent="0" eaLnBrk="1" hangingPunct="1">
              <a:lnSpc>
                <a:spcPct val="90000"/>
              </a:lnSpc>
              <a:buFont typeface="Wingdings" panose="05000000000000000000" pitchFamily="2" charset="2"/>
              <a:buNone/>
              <a:defRPr/>
            </a:pPr>
            <a:r>
              <a:rPr lang="en-US" altLang="zh-CN" dirty="0"/>
              <a:t>2. </a:t>
            </a:r>
            <a:r>
              <a:rPr lang="zh-CN" altLang="en-US" dirty="0"/>
              <a:t>硬件方法是指通过屏蔽中断（单</a:t>
            </a:r>
            <a:r>
              <a:rPr lang="en-US" altLang="zh-CN" dirty="0"/>
              <a:t>CPU</a:t>
            </a:r>
            <a:r>
              <a:rPr lang="zh-CN" altLang="en-US" dirty="0"/>
              <a:t>）或采用专门的机器指令控制互斥与同步。</a:t>
            </a:r>
          </a:p>
          <a:p>
            <a:pPr lvl="1" eaLnBrk="1" hangingPunct="1">
              <a:lnSpc>
                <a:spcPct val="90000"/>
              </a:lnSpc>
              <a:defRPr/>
            </a:pPr>
            <a:r>
              <a:rPr lang="zh-CN" altLang="en-US" dirty="0"/>
              <a:t>由于太强的硬件约束条件可能导致进程的饥饿与死锁现象。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animEffect transition="in" filter="fade">
                                      <p:cBhvr>
                                        <p:cTn id="7" dur="500"/>
                                        <p:tgtEl>
                                          <p:spTgt spid="12083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0835">
                                            <p:txEl>
                                              <p:pRg st="3" end="3"/>
                                            </p:txEl>
                                          </p:spTgt>
                                        </p:tgtEl>
                                        <p:attrNameLst>
                                          <p:attrName>style.visibility</p:attrName>
                                        </p:attrNameLst>
                                      </p:cBhvr>
                                      <p:to>
                                        <p:strVal val="visible"/>
                                      </p:to>
                                    </p:set>
                                    <p:animEffect transition="in" filter="fade">
                                      <p:cBhvr>
                                        <p:cTn id="10" dur="500"/>
                                        <p:tgtEl>
                                          <p:spTgt spid="12083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0835">
                                            <p:txEl>
                                              <p:pRg st="4" end="4"/>
                                            </p:txEl>
                                          </p:spTgt>
                                        </p:tgtEl>
                                        <p:attrNameLst>
                                          <p:attrName>style.visibility</p:attrName>
                                        </p:attrNameLst>
                                      </p:cBhvr>
                                      <p:to>
                                        <p:strVal val="visible"/>
                                      </p:to>
                                    </p:set>
                                    <p:animEffect transition="in" filter="fade">
                                      <p:cBhvr>
                                        <p:cTn id="15" dur="500"/>
                                        <p:tgtEl>
                                          <p:spTgt spid="12083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0835">
                                            <p:txEl>
                                              <p:pRg st="5" end="5"/>
                                            </p:txEl>
                                          </p:spTgt>
                                        </p:tgtEl>
                                        <p:attrNameLst>
                                          <p:attrName>style.visibility</p:attrName>
                                        </p:attrNameLst>
                                      </p:cBhvr>
                                      <p:to>
                                        <p:strVal val="visible"/>
                                      </p:to>
                                    </p:set>
                                    <p:animEffect transition="in" filter="fade">
                                      <p:cBhvr>
                                        <p:cTn id="18" dur="500"/>
                                        <p:tgtEl>
                                          <p:spTgt spid="120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78F72EE-BABD-465A-9FD5-E513D78EE4A8}"/>
              </a:ext>
            </a:extLst>
          </p:cNvPr>
          <p:cNvSpPr>
            <a:spLocks noGrp="1" noRot="1" noChangeArrowheads="1"/>
          </p:cNvSpPr>
          <p:nvPr>
            <p:ph type="title"/>
          </p:nvPr>
        </p:nvSpPr>
        <p:spPr/>
        <p:txBody>
          <a:bodyPr/>
          <a:lstStyle/>
          <a:p>
            <a:pPr eaLnBrk="1" hangingPunct="1"/>
            <a:endParaRPr lang="zh-CN" altLang="en-US">
              <a:solidFill>
                <a:srgbClr val="FFC000"/>
              </a:solidFill>
              <a:effectLst/>
            </a:endParaRPr>
          </a:p>
        </p:txBody>
      </p:sp>
      <p:sp>
        <p:nvSpPr>
          <p:cNvPr id="589827" name="Rectangle 3">
            <a:extLst>
              <a:ext uri="{FF2B5EF4-FFF2-40B4-BE49-F238E27FC236}">
                <a16:creationId xmlns:a16="http://schemas.microsoft.com/office/drawing/2014/main" id="{7CFFD706-2C8A-4CF0-AD70-5652AFBDE7DB}"/>
              </a:ext>
            </a:extLst>
          </p:cNvPr>
          <p:cNvSpPr>
            <a:spLocks noGrp="1" noRot="1" noChangeArrowheads="1"/>
          </p:cNvSpPr>
          <p:nvPr>
            <p:ph type="body" idx="1"/>
          </p:nvPr>
        </p:nvSpPr>
        <p:spPr>
          <a:xfrm>
            <a:off x="685800" y="981075"/>
            <a:ext cx="7772400" cy="5114925"/>
          </a:xfrm>
        </p:spPr>
        <p:txBody>
          <a:bodyPr/>
          <a:lstStyle/>
          <a:p>
            <a:pPr eaLnBrk="1" hangingPunct="1">
              <a:defRPr/>
            </a:pPr>
            <a:endParaRPr lang="en-US" altLang="zh-CN" dirty="0">
              <a:effectLst/>
              <a:latin typeface="仿宋_GB2312" pitchFamily="49" charset="-122"/>
              <a:ea typeface="仿宋_GB2312" pitchFamily="49" charset="-122"/>
            </a:endParaRPr>
          </a:p>
          <a:p>
            <a:pPr marL="0" indent="0" eaLnBrk="1" hangingPunct="1">
              <a:buFont typeface="Wingdings" panose="05000000000000000000" pitchFamily="2" charset="2"/>
              <a:buNone/>
              <a:defRPr/>
            </a:pPr>
            <a:r>
              <a:rPr lang="en-US" altLang="zh-CN" dirty="0">
                <a:effectLst/>
                <a:latin typeface="仿宋_GB2312" pitchFamily="49" charset="-122"/>
                <a:ea typeface="仿宋_GB2312" pitchFamily="49" charset="-122"/>
              </a:rPr>
              <a:t>3.</a:t>
            </a:r>
            <a:r>
              <a:rPr lang="zh-CN" altLang="en-US" dirty="0">
                <a:effectLst/>
                <a:latin typeface="仿宋_GB2312" pitchFamily="49" charset="-122"/>
                <a:ea typeface="仿宋_GB2312" pitchFamily="49" charset="-122"/>
              </a:rPr>
              <a:t>操作系统提供的方法</a:t>
            </a:r>
            <a:endParaRPr lang="en-US" altLang="zh-CN" dirty="0">
              <a:effectLst/>
              <a:latin typeface="仿宋_GB2312" pitchFamily="49" charset="-122"/>
              <a:ea typeface="仿宋_GB2312" pitchFamily="49" charset="-122"/>
            </a:endParaRPr>
          </a:p>
          <a:p>
            <a:pPr lvl="1" eaLnBrk="1" hangingPunct="1">
              <a:defRPr/>
            </a:pPr>
            <a:r>
              <a:rPr lang="zh-CN" altLang="en-US" dirty="0">
                <a:effectLst/>
                <a:latin typeface="仿宋_GB2312" pitchFamily="49" charset="-122"/>
                <a:ea typeface="仿宋_GB2312" pitchFamily="49" charset="-122"/>
              </a:rPr>
              <a:t>由操作系统，或专门的程序设计语言提供的特别支持，</a:t>
            </a:r>
            <a:endParaRPr lang="en-US" altLang="zh-CN" dirty="0">
              <a:effectLst/>
              <a:latin typeface="仿宋_GB2312" pitchFamily="49" charset="-122"/>
              <a:ea typeface="仿宋_GB2312" pitchFamily="49" charset="-122"/>
            </a:endParaRPr>
          </a:p>
          <a:p>
            <a:pPr lvl="1" eaLnBrk="1" hangingPunct="1">
              <a:defRPr/>
            </a:pPr>
            <a:r>
              <a:rPr lang="zh-CN" altLang="en-US" dirty="0">
                <a:effectLst/>
                <a:latin typeface="仿宋_GB2312" pitchFamily="49" charset="-122"/>
                <a:ea typeface="仿宋_GB2312" pitchFamily="49" charset="-122"/>
              </a:rPr>
              <a:t>包括信号量方法、管程方法和消息传递方法。</a:t>
            </a:r>
          </a:p>
          <a:p>
            <a:pPr eaLnBrk="1" hangingPunct="1">
              <a:defRPr/>
            </a:pPr>
            <a:endParaRPr lang="zh-CN" altLang="en-US" dirty="0">
              <a:effectLst/>
              <a:latin typeface="仿宋_GB2312" pitchFamily="49" charset="-122"/>
              <a:ea typeface="仿宋_GB2312" pitchFamily="49" charset="-122"/>
            </a:endParaRPr>
          </a:p>
          <a:p>
            <a:pPr eaLnBrk="1" hangingPunct="1">
              <a:defRPr/>
            </a:pPr>
            <a:r>
              <a:rPr lang="zh-CN" altLang="en-US" dirty="0">
                <a:effectLst/>
                <a:latin typeface="仿宋_GB2312" pitchFamily="49" charset="-122"/>
                <a:ea typeface="仿宋_GB2312" pitchFamily="49" charset="-122"/>
              </a:rPr>
              <a:t>信号量方法已经成为控制进程同步与互斥的通用方法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89827">
                                            <p:txEl>
                                              <p:pRg st="5" end="5"/>
                                            </p:txEl>
                                          </p:spTgt>
                                        </p:tgtEl>
                                        <p:attrNameLst>
                                          <p:attrName>style.visibility</p:attrName>
                                        </p:attrNameLst>
                                      </p:cBhvr>
                                      <p:to>
                                        <p:strVal val="visible"/>
                                      </p:to>
                                    </p:set>
                                    <p:animEffect transition="in" filter="fade">
                                      <p:cBhvr>
                                        <p:cTn id="7" dur="500"/>
                                        <p:tgtEl>
                                          <p:spTgt spid="589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2.4.2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硬件同步机制</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4" name="矩形 3"/>
          <p:cNvSpPr/>
          <p:nvPr/>
        </p:nvSpPr>
        <p:spPr>
          <a:xfrm>
            <a:off x="1378974" y="1944914"/>
            <a:ext cx="7551174" cy="3821046"/>
          </a:xfrm>
          <a:prstGeom prst="rect">
            <a:avLst/>
          </a:prstGeom>
        </p:spPr>
        <p:txBody>
          <a:bodyPr wrap="square">
            <a:spAutoFit/>
          </a:bodyPr>
          <a:lstStyle/>
          <a:p>
            <a:pPr marL="171450" lvl="0" indent="-171450" defTabSz="685800">
              <a:lnSpc>
                <a:spcPct val="110000"/>
              </a:lnSpc>
              <a:spcBef>
                <a:spcPts val="135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利用计算机硬件指令解决临界区问题</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100" b="1" dirty="0">
                <a:solidFill>
                  <a:prstClr val="black"/>
                </a:solidFill>
                <a:latin typeface="+mj-ea"/>
                <a:ea typeface="+mj-ea"/>
              </a:rPr>
              <a:t>对临界区管理将标识看做一个锁，“锁开”进入，“锁关”等待。</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100" b="1" dirty="0">
                <a:solidFill>
                  <a:prstClr val="black"/>
                </a:solidFill>
                <a:latin typeface="+mj-ea"/>
                <a:ea typeface="+mj-ea"/>
              </a:rPr>
              <a:t>初始打开，每个进入临界区的进程必须对锁进行测试。</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100" b="1" dirty="0">
                <a:solidFill>
                  <a:prstClr val="black"/>
                </a:solidFill>
                <a:latin typeface="+mj-ea"/>
                <a:ea typeface="+mj-ea"/>
              </a:rPr>
              <a:t>测试和关锁操作必须连续（原子操作）</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100" b="1" dirty="0">
                <a:solidFill>
                  <a:prstClr val="black"/>
                </a:solidFill>
                <a:latin typeface="+mj-ea"/>
                <a:ea typeface="+mj-ea"/>
              </a:rPr>
              <a:t>1</a:t>
            </a:r>
            <a:r>
              <a:rPr lang="zh-CN" altLang="en-US" sz="2100" b="1" dirty="0">
                <a:solidFill>
                  <a:prstClr val="black"/>
                </a:solidFill>
                <a:latin typeface="+mj-ea"/>
                <a:ea typeface="+mj-ea"/>
              </a:rPr>
              <a:t>、关中断</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100" b="1" dirty="0">
                <a:solidFill>
                  <a:prstClr val="black"/>
                </a:solidFill>
                <a:latin typeface="+mj-ea"/>
                <a:ea typeface="+mj-ea"/>
              </a:rPr>
              <a:t>2</a:t>
            </a:r>
            <a:r>
              <a:rPr lang="zh-CN" altLang="en-US" sz="2100" b="1" dirty="0">
                <a:solidFill>
                  <a:prstClr val="black"/>
                </a:solidFill>
                <a:latin typeface="+mj-ea"/>
                <a:ea typeface="+mj-ea"/>
              </a:rPr>
              <a:t>、利用</a:t>
            </a:r>
            <a:r>
              <a:rPr lang="en-US" altLang="zh-CN" sz="2100" b="1" dirty="0">
                <a:solidFill>
                  <a:prstClr val="black"/>
                </a:solidFill>
                <a:latin typeface="+mj-ea"/>
                <a:ea typeface="+mj-ea"/>
              </a:rPr>
              <a:t>Test-and-Set</a:t>
            </a:r>
            <a:r>
              <a:rPr lang="zh-CN" altLang="en-US" sz="2100" b="1" dirty="0">
                <a:solidFill>
                  <a:prstClr val="black"/>
                </a:solidFill>
                <a:latin typeface="+mj-ea"/>
                <a:ea typeface="+mj-ea"/>
              </a:rPr>
              <a:t>指令实现互斥</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100" b="1" dirty="0">
                <a:solidFill>
                  <a:prstClr val="black"/>
                </a:solidFill>
                <a:latin typeface="+mj-ea"/>
                <a:ea typeface="+mj-ea"/>
              </a:rPr>
              <a:t>3</a:t>
            </a:r>
            <a:r>
              <a:rPr lang="zh-CN" altLang="en-US" sz="2100" b="1" dirty="0">
                <a:solidFill>
                  <a:prstClr val="black"/>
                </a:solidFill>
                <a:latin typeface="+mj-ea"/>
                <a:ea typeface="+mj-ea"/>
              </a:rPr>
              <a:t>、利用</a:t>
            </a:r>
            <a:r>
              <a:rPr lang="en-US" altLang="zh-CN" sz="2100" b="1" dirty="0">
                <a:solidFill>
                  <a:prstClr val="black"/>
                </a:solidFill>
                <a:latin typeface="+mj-ea"/>
                <a:ea typeface="+mj-ea"/>
              </a:rPr>
              <a:t>Swap</a:t>
            </a:r>
            <a:r>
              <a:rPr lang="zh-CN" altLang="en-US" sz="2100" b="1" dirty="0">
                <a:solidFill>
                  <a:prstClr val="black"/>
                </a:solidFill>
                <a:latin typeface="+mj-ea"/>
                <a:ea typeface="+mj-ea"/>
              </a:rPr>
              <a:t>指令实现进程互斥</a:t>
            </a:r>
          </a:p>
        </p:txBody>
      </p:sp>
    </p:spTree>
    <p:extLst>
      <p:ext uri="{BB962C8B-B14F-4D97-AF65-F5344CB8AC3E}">
        <p14:creationId xmlns:p14="http://schemas.microsoft.com/office/powerpoint/2010/main" val="107676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2.4.2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硬件同步机制</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4" name="矩形 3"/>
          <p:cNvSpPr/>
          <p:nvPr/>
        </p:nvSpPr>
        <p:spPr>
          <a:xfrm>
            <a:off x="1378973" y="1944914"/>
            <a:ext cx="7558549" cy="3554819"/>
          </a:xfrm>
          <a:prstGeom prst="rect">
            <a:avLst/>
          </a:prstGeom>
        </p:spPr>
        <p:txBody>
          <a:bodyPr wrap="square">
            <a:spAutoFit/>
          </a:bodyPr>
          <a:lstStyle/>
          <a:p>
            <a:pPr>
              <a:lnSpc>
                <a:spcPct val="150000"/>
              </a:lnSpc>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关中断</a:t>
            </a:r>
          </a:p>
          <a:p>
            <a:pPr lvl="1">
              <a:lnSpc>
                <a:spcPct val="150000"/>
              </a:lnSpc>
              <a:buClr>
                <a:schemeClr val="bg2">
                  <a:lumMod val="25000"/>
                </a:schemeClr>
              </a:buClr>
              <a:defRPr/>
            </a:pPr>
            <a:r>
              <a:rPr lang="zh-CN" altLang="en-US" sz="2100" b="1" dirty="0">
                <a:latin typeface="+mj-ea"/>
                <a:ea typeface="+mj-ea"/>
              </a:rPr>
              <a:t>进入锁测试前关闭中断，完成锁测试并上锁后打开中断</a:t>
            </a:r>
          </a:p>
          <a:p>
            <a:pPr lvl="1">
              <a:lnSpc>
                <a:spcPct val="150000"/>
              </a:lnSpc>
              <a:buClr>
                <a:schemeClr val="bg2">
                  <a:lumMod val="25000"/>
                </a:schemeClr>
              </a:buClr>
              <a:defRPr/>
            </a:pPr>
            <a:r>
              <a:rPr lang="zh-CN" altLang="en-US" sz="2100" b="1" dirty="0">
                <a:latin typeface="+mj-ea"/>
                <a:ea typeface="+mj-ea"/>
              </a:rPr>
              <a:t>进程在临界区时计算机系统不响应中断，不会引发调度</a:t>
            </a:r>
          </a:p>
          <a:p>
            <a:pPr lvl="1">
              <a:lnSpc>
                <a:spcPct val="150000"/>
              </a:lnSpc>
              <a:buClr>
                <a:schemeClr val="bg2">
                  <a:lumMod val="25000"/>
                </a:schemeClr>
              </a:buClr>
              <a:defRPr/>
            </a:pPr>
            <a:r>
              <a:rPr lang="zh-CN" altLang="en-US" sz="2100" b="1" dirty="0">
                <a:latin typeface="+mj-ea"/>
                <a:ea typeface="+mj-ea"/>
              </a:rPr>
              <a:t>缺点：</a:t>
            </a:r>
          </a:p>
          <a:p>
            <a:pPr lvl="2">
              <a:lnSpc>
                <a:spcPct val="150000"/>
              </a:lnSpc>
              <a:defRPr/>
            </a:pPr>
            <a:r>
              <a:rPr lang="zh-CN" altLang="en-US" sz="2000" b="1" dirty="0">
                <a:latin typeface="+mj-ea"/>
                <a:ea typeface="+mj-ea"/>
              </a:rPr>
              <a:t>滥用关中断会引发严重后果</a:t>
            </a:r>
          </a:p>
          <a:p>
            <a:pPr lvl="2">
              <a:lnSpc>
                <a:spcPct val="150000"/>
              </a:lnSpc>
              <a:defRPr/>
            </a:pPr>
            <a:r>
              <a:rPr lang="zh-CN" altLang="en-US" sz="2000" b="1" dirty="0">
                <a:latin typeface="+mj-ea"/>
                <a:ea typeface="+mj-ea"/>
              </a:rPr>
              <a:t>关中断时间过长会影响系统效率</a:t>
            </a:r>
          </a:p>
          <a:p>
            <a:pPr lvl="2">
              <a:lnSpc>
                <a:spcPct val="150000"/>
              </a:lnSpc>
              <a:defRPr/>
            </a:pPr>
            <a:r>
              <a:rPr lang="zh-CN" altLang="en-US" sz="2000" b="1" dirty="0">
                <a:latin typeface="+mj-ea"/>
                <a:ea typeface="+mj-ea"/>
              </a:rPr>
              <a:t>不适用于多</a:t>
            </a:r>
            <a:r>
              <a:rPr lang="en-US" altLang="zh-CN" sz="2000" b="1" dirty="0">
                <a:latin typeface="+mj-ea"/>
                <a:ea typeface="+mj-ea"/>
              </a:rPr>
              <a:t>CPU</a:t>
            </a:r>
            <a:r>
              <a:rPr lang="zh-CN" altLang="en-US" sz="2000" b="1" dirty="0">
                <a:latin typeface="+mj-ea"/>
                <a:ea typeface="+mj-ea"/>
              </a:rPr>
              <a:t>系统</a:t>
            </a:r>
          </a:p>
        </p:txBody>
      </p:sp>
    </p:spTree>
    <p:extLst>
      <p:ext uri="{BB962C8B-B14F-4D97-AF65-F5344CB8AC3E}">
        <p14:creationId xmlns:p14="http://schemas.microsoft.com/office/powerpoint/2010/main" val="159022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2.4.2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硬件同步机制</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4" name="矩形 3"/>
          <p:cNvSpPr/>
          <p:nvPr/>
        </p:nvSpPr>
        <p:spPr>
          <a:xfrm>
            <a:off x="1378974" y="1944914"/>
            <a:ext cx="5870912" cy="517514"/>
          </a:xfrm>
          <a:prstGeom prst="rect">
            <a:avLst/>
          </a:prstGeom>
        </p:spPr>
        <p:txBody>
          <a:bodyPr wrap="square">
            <a:spAutoFit/>
          </a:bodyPr>
          <a:lstStyle/>
          <a:p>
            <a:pPr>
              <a:lnSpc>
                <a:spcPct val="110000"/>
              </a:lnSpc>
              <a:defRPr/>
            </a:pPr>
            <a:r>
              <a:rPr lang="en-US" altLang="zh-CN" sz="2700" b="1" dirty="0">
                <a:solidFill>
                  <a:srgbClr val="0000FF"/>
                </a:solidFill>
                <a:latin typeface="+mj-ea"/>
                <a:ea typeface="+mj-ea"/>
              </a:rPr>
              <a:t>2.Test-and-Set</a:t>
            </a:r>
          </a:p>
        </p:txBody>
      </p:sp>
      <p:sp>
        <p:nvSpPr>
          <p:cNvPr id="2" name="矩形 1"/>
          <p:cNvSpPr/>
          <p:nvPr/>
        </p:nvSpPr>
        <p:spPr>
          <a:xfrm>
            <a:off x="966019" y="2600362"/>
            <a:ext cx="4572000" cy="2585323"/>
          </a:xfrm>
          <a:prstGeom prst="rect">
            <a:avLst/>
          </a:prstGeom>
        </p:spPr>
        <p:txBody>
          <a:bodyPr>
            <a:spAutoFit/>
          </a:bodyPr>
          <a:lstStyle/>
          <a:p>
            <a:pPr lvl="1">
              <a:lnSpc>
                <a:spcPct val="150000"/>
              </a:lnSpc>
              <a:defRPr/>
            </a:pPr>
            <a:r>
              <a:rPr lang="en-US" altLang="zh-CN" b="1" dirty="0" err="1">
                <a:latin typeface="+mj-ea"/>
              </a:rPr>
              <a:t>boolen</a:t>
            </a:r>
            <a:r>
              <a:rPr lang="en-US" altLang="zh-CN" b="1" dirty="0">
                <a:latin typeface="+mj-ea"/>
              </a:rPr>
              <a:t> TS( </a:t>
            </a:r>
            <a:r>
              <a:rPr lang="en-US" altLang="zh-CN" b="1" dirty="0" err="1">
                <a:latin typeface="+mj-ea"/>
              </a:rPr>
              <a:t>boolen</a:t>
            </a:r>
            <a:r>
              <a:rPr lang="en-US" altLang="zh-CN" b="1" dirty="0">
                <a:latin typeface="+mj-ea"/>
              </a:rPr>
              <a:t> *lock){</a:t>
            </a:r>
          </a:p>
          <a:p>
            <a:pPr lvl="1">
              <a:lnSpc>
                <a:spcPct val="150000"/>
              </a:lnSpc>
              <a:defRPr/>
            </a:pPr>
            <a:r>
              <a:rPr lang="en-US" altLang="zh-CN" b="1" dirty="0">
                <a:latin typeface="+mj-ea"/>
              </a:rPr>
              <a:t>    </a:t>
            </a:r>
            <a:r>
              <a:rPr lang="en-US" altLang="zh-CN" b="1" dirty="0" err="1">
                <a:latin typeface="+mj-ea"/>
              </a:rPr>
              <a:t>boolean</a:t>
            </a:r>
            <a:r>
              <a:rPr lang="en-US" altLang="zh-CN" b="1" dirty="0">
                <a:latin typeface="+mj-ea"/>
              </a:rPr>
              <a:t> old;</a:t>
            </a:r>
          </a:p>
          <a:p>
            <a:pPr lvl="1">
              <a:lnSpc>
                <a:spcPct val="150000"/>
              </a:lnSpc>
              <a:defRPr/>
            </a:pPr>
            <a:r>
              <a:rPr lang="en-US" altLang="zh-CN" b="1" dirty="0">
                <a:latin typeface="+mj-ea"/>
              </a:rPr>
              <a:t>    old = *lock;</a:t>
            </a:r>
          </a:p>
          <a:p>
            <a:pPr lvl="1">
              <a:lnSpc>
                <a:spcPct val="150000"/>
              </a:lnSpc>
              <a:defRPr/>
            </a:pPr>
            <a:r>
              <a:rPr lang="en-US" altLang="zh-CN" b="1" dirty="0">
                <a:latin typeface="+mj-ea"/>
              </a:rPr>
              <a:t>    *lock =TURE;</a:t>
            </a:r>
          </a:p>
          <a:p>
            <a:pPr lvl="1">
              <a:lnSpc>
                <a:spcPct val="150000"/>
              </a:lnSpc>
              <a:defRPr/>
            </a:pPr>
            <a:r>
              <a:rPr lang="en-US" altLang="zh-CN" b="1" dirty="0">
                <a:latin typeface="+mj-ea"/>
              </a:rPr>
              <a:t>    return old;</a:t>
            </a:r>
          </a:p>
          <a:p>
            <a:pPr lvl="1">
              <a:lnSpc>
                <a:spcPct val="150000"/>
              </a:lnSpc>
              <a:defRPr/>
            </a:pPr>
            <a:r>
              <a:rPr lang="en-US" altLang="zh-CN" b="1" dirty="0">
                <a:latin typeface="+mj-ea"/>
              </a:rPr>
              <a:t>}</a:t>
            </a:r>
          </a:p>
        </p:txBody>
      </p:sp>
      <p:sp>
        <p:nvSpPr>
          <p:cNvPr id="3" name="矩形 2"/>
          <p:cNvSpPr/>
          <p:nvPr/>
        </p:nvSpPr>
        <p:spPr>
          <a:xfrm>
            <a:off x="4903839" y="2951111"/>
            <a:ext cx="3844558" cy="3000821"/>
          </a:xfrm>
          <a:prstGeom prst="rect">
            <a:avLst/>
          </a:prstGeom>
        </p:spPr>
        <p:txBody>
          <a:bodyPr wrap="square">
            <a:spAutoFit/>
          </a:bodyPr>
          <a:lstStyle/>
          <a:p>
            <a:pPr lvl="1">
              <a:lnSpc>
                <a:spcPct val="150000"/>
              </a:lnSpc>
              <a:defRPr/>
            </a:pPr>
            <a:r>
              <a:rPr lang="en-US" altLang="zh-CN" b="1" dirty="0">
                <a:latin typeface="+mj-ea"/>
                <a:ea typeface="+mj-ea"/>
              </a:rPr>
              <a:t>do{</a:t>
            </a:r>
          </a:p>
          <a:p>
            <a:pPr lvl="1">
              <a:lnSpc>
                <a:spcPct val="150000"/>
              </a:lnSpc>
              <a:defRPr/>
            </a:pPr>
            <a:r>
              <a:rPr lang="en-US" altLang="zh-CN" b="1" dirty="0">
                <a:latin typeface="+mj-ea"/>
                <a:ea typeface="+mj-ea"/>
              </a:rPr>
              <a:t>    …</a:t>
            </a:r>
          </a:p>
          <a:p>
            <a:pPr lvl="1">
              <a:lnSpc>
                <a:spcPct val="150000"/>
              </a:lnSpc>
              <a:defRPr/>
            </a:pPr>
            <a:r>
              <a:rPr lang="en-US" altLang="zh-CN" b="1" dirty="0">
                <a:latin typeface="+mj-ea"/>
                <a:ea typeface="+mj-ea"/>
              </a:rPr>
              <a:t>    while TS( &amp;lock);</a:t>
            </a:r>
          </a:p>
          <a:p>
            <a:pPr lvl="1">
              <a:lnSpc>
                <a:spcPct val="150000"/>
              </a:lnSpc>
              <a:defRPr/>
            </a:pPr>
            <a:r>
              <a:rPr lang="en-US" altLang="zh-CN" b="1" dirty="0">
                <a:latin typeface="+mj-ea"/>
                <a:ea typeface="+mj-ea"/>
              </a:rPr>
              <a:t>    critical section;</a:t>
            </a:r>
          </a:p>
          <a:p>
            <a:pPr lvl="1">
              <a:lnSpc>
                <a:spcPct val="150000"/>
              </a:lnSpc>
              <a:defRPr/>
            </a:pPr>
            <a:r>
              <a:rPr lang="en-US" altLang="zh-CN" b="1" dirty="0">
                <a:latin typeface="+mj-ea"/>
                <a:ea typeface="+mj-ea"/>
              </a:rPr>
              <a:t>    lock :=FALSE;</a:t>
            </a:r>
          </a:p>
          <a:p>
            <a:pPr lvl="1">
              <a:lnSpc>
                <a:spcPct val="150000"/>
              </a:lnSpc>
              <a:defRPr/>
            </a:pPr>
            <a:r>
              <a:rPr lang="en-US" altLang="zh-CN" b="1" dirty="0">
                <a:latin typeface="+mj-ea"/>
                <a:ea typeface="+mj-ea"/>
              </a:rPr>
              <a:t>    remainder section;</a:t>
            </a:r>
          </a:p>
          <a:p>
            <a:pPr lvl="1">
              <a:lnSpc>
                <a:spcPct val="150000"/>
              </a:lnSpc>
              <a:defRPr/>
            </a:pPr>
            <a:r>
              <a:rPr lang="en-US" altLang="zh-CN" b="1" dirty="0">
                <a:latin typeface="+mj-ea"/>
                <a:ea typeface="+mj-ea"/>
              </a:rPr>
              <a:t>}while(TRUE);</a:t>
            </a:r>
          </a:p>
        </p:txBody>
      </p:sp>
    </p:spTree>
    <p:extLst>
      <p:ext uri="{BB962C8B-B14F-4D97-AF65-F5344CB8AC3E}">
        <p14:creationId xmlns:p14="http://schemas.microsoft.com/office/powerpoint/2010/main" val="54644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2.4.2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硬件同步机制</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4" name="矩形 3"/>
          <p:cNvSpPr/>
          <p:nvPr/>
        </p:nvSpPr>
        <p:spPr>
          <a:xfrm>
            <a:off x="1378974" y="1944914"/>
            <a:ext cx="5870912" cy="517514"/>
          </a:xfrm>
          <a:prstGeom prst="rect">
            <a:avLst/>
          </a:prstGeom>
        </p:spPr>
        <p:txBody>
          <a:bodyPr wrap="square">
            <a:spAutoFit/>
          </a:bodyPr>
          <a:lstStyle/>
          <a:p>
            <a:pPr>
              <a:lnSpc>
                <a:spcPct val="110000"/>
              </a:lnSpc>
              <a:defRPr/>
            </a:pPr>
            <a:r>
              <a:rPr lang="en-US" altLang="zh-CN" sz="2700" b="1" dirty="0">
                <a:solidFill>
                  <a:srgbClr val="0000FF"/>
                </a:solidFill>
                <a:latin typeface="+mj-ea"/>
                <a:ea typeface="+mj-ea"/>
              </a:rPr>
              <a:t>3.Swap—</a:t>
            </a:r>
            <a:r>
              <a:rPr lang="zh-CN" altLang="en-US" sz="2700" b="1" dirty="0">
                <a:solidFill>
                  <a:srgbClr val="0000FF"/>
                </a:solidFill>
                <a:latin typeface="+mj-ea"/>
                <a:ea typeface="+mj-ea"/>
              </a:rPr>
              <a:t>交换两个字的内容</a:t>
            </a:r>
          </a:p>
        </p:txBody>
      </p:sp>
      <p:sp>
        <p:nvSpPr>
          <p:cNvPr id="2" name="矩形 1"/>
          <p:cNvSpPr/>
          <p:nvPr/>
        </p:nvSpPr>
        <p:spPr>
          <a:xfrm>
            <a:off x="331839" y="2496571"/>
            <a:ext cx="4572000" cy="2585323"/>
          </a:xfrm>
          <a:prstGeom prst="rect">
            <a:avLst/>
          </a:prstGeom>
        </p:spPr>
        <p:txBody>
          <a:bodyPr>
            <a:spAutoFit/>
          </a:bodyPr>
          <a:lstStyle/>
          <a:p>
            <a:pPr lvl="1">
              <a:lnSpc>
                <a:spcPct val="150000"/>
              </a:lnSpc>
              <a:defRPr/>
            </a:pPr>
            <a:r>
              <a:rPr lang="en-US" altLang="zh-CN" b="1" dirty="0">
                <a:latin typeface="+mj-ea"/>
                <a:ea typeface="+mj-ea"/>
              </a:rPr>
              <a:t>void swap( </a:t>
            </a:r>
            <a:r>
              <a:rPr lang="en-US" altLang="zh-CN" b="1" dirty="0" err="1">
                <a:latin typeface="+mj-ea"/>
                <a:ea typeface="+mj-ea"/>
              </a:rPr>
              <a:t>boolen</a:t>
            </a:r>
            <a:r>
              <a:rPr lang="en-US" altLang="zh-CN" b="1" dirty="0">
                <a:latin typeface="+mj-ea"/>
                <a:ea typeface="+mj-ea"/>
              </a:rPr>
              <a:t> *a, </a:t>
            </a:r>
            <a:r>
              <a:rPr lang="en-US" altLang="zh-CN" b="1" dirty="0" err="1">
                <a:latin typeface="+mj-ea"/>
                <a:ea typeface="+mj-ea"/>
              </a:rPr>
              <a:t>boolen</a:t>
            </a:r>
            <a:r>
              <a:rPr lang="en-US" altLang="zh-CN" b="1" dirty="0">
                <a:latin typeface="+mj-ea"/>
                <a:ea typeface="+mj-ea"/>
              </a:rPr>
              <a:t> *b){</a:t>
            </a:r>
          </a:p>
          <a:p>
            <a:pPr lvl="1">
              <a:lnSpc>
                <a:spcPct val="150000"/>
              </a:lnSpc>
              <a:defRPr/>
            </a:pPr>
            <a:r>
              <a:rPr lang="en-US" altLang="zh-CN" b="1" dirty="0">
                <a:latin typeface="+mj-ea"/>
                <a:ea typeface="+mj-ea"/>
              </a:rPr>
              <a:t>    </a:t>
            </a:r>
            <a:r>
              <a:rPr lang="en-US" altLang="zh-CN" b="1" dirty="0" err="1">
                <a:latin typeface="+mj-ea"/>
                <a:ea typeface="+mj-ea"/>
              </a:rPr>
              <a:t>boolean</a:t>
            </a:r>
            <a:r>
              <a:rPr lang="en-US" altLang="zh-CN" b="1" dirty="0">
                <a:latin typeface="+mj-ea"/>
                <a:ea typeface="+mj-ea"/>
              </a:rPr>
              <a:t> temp;</a:t>
            </a:r>
          </a:p>
          <a:p>
            <a:pPr lvl="1">
              <a:lnSpc>
                <a:spcPct val="150000"/>
              </a:lnSpc>
              <a:defRPr/>
            </a:pPr>
            <a:r>
              <a:rPr lang="en-US" altLang="zh-CN" b="1" dirty="0">
                <a:latin typeface="+mj-ea"/>
                <a:ea typeface="+mj-ea"/>
              </a:rPr>
              <a:t>    temp = *a;</a:t>
            </a:r>
          </a:p>
          <a:p>
            <a:pPr lvl="1">
              <a:lnSpc>
                <a:spcPct val="150000"/>
              </a:lnSpc>
              <a:defRPr/>
            </a:pPr>
            <a:r>
              <a:rPr lang="en-US" altLang="zh-CN" b="1" dirty="0">
                <a:latin typeface="+mj-ea"/>
                <a:ea typeface="+mj-ea"/>
              </a:rPr>
              <a:t>    *a =*b;</a:t>
            </a:r>
          </a:p>
          <a:p>
            <a:pPr lvl="1">
              <a:lnSpc>
                <a:spcPct val="150000"/>
              </a:lnSpc>
              <a:defRPr/>
            </a:pPr>
            <a:r>
              <a:rPr lang="en-US" altLang="zh-CN" b="1" dirty="0">
                <a:latin typeface="+mj-ea"/>
                <a:ea typeface="+mj-ea"/>
              </a:rPr>
              <a:t>    *b=temp;</a:t>
            </a:r>
          </a:p>
          <a:p>
            <a:pPr lvl="1">
              <a:lnSpc>
                <a:spcPct val="150000"/>
              </a:lnSpc>
              <a:defRPr/>
            </a:pPr>
            <a:r>
              <a:rPr lang="en-US" altLang="zh-CN" b="1" dirty="0">
                <a:latin typeface="+mj-ea"/>
                <a:ea typeface="+mj-ea"/>
              </a:rPr>
              <a:t>}</a:t>
            </a:r>
          </a:p>
        </p:txBody>
      </p:sp>
      <p:sp>
        <p:nvSpPr>
          <p:cNvPr id="5" name="矩形 4"/>
          <p:cNvSpPr/>
          <p:nvPr/>
        </p:nvSpPr>
        <p:spPr>
          <a:xfrm>
            <a:off x="5177738" y="2774370"/>
            <a:ext cx="4572000" cy="4212692"/>
          </a:xfrm>
          <a:prstGeom prst="rect">
            <a:avLst/>
          </a:prstGeom>
        </p:spPr>
        <p:txBody>
          <a:bodyPr>
            <a:spAutoFit/>
          </a:bodyPr>
          <a:lstStyle/>
          <a:p>
            <a:pPr lvl="1">
              <a:lnSpc>
                <a:spcPct val="150000"/>
              </a:lnSpc>
              <a:defRPr/>
            </a:pPr>
            <a:r>
              <a:rPr lang="en-US" altLang="zh-CN" b="1" dirty="0">
                <a:latin typeface="+mj-ea"/>
                <a:ea typeface="+mj-ea"/>
              </a:rPr>
              <a:t>do{</a:t>
            </a:r>
          </a:p>
          <a:p>
            <a:pPr lvl="1">
              <a:lnSpc>
                <a:spcPct val="150000"/>
              </a:lnSpc>
              <a:defRPr/>
            </a:pPr>
            <a:r>
              <a:rPr lang="en-US" altLang="zh-CN" b="1" dirty="0">
                <a:latin typeface="+mj-ea"/>
                <a:ea typeface="+mj-ea"/>
              </a:rPr>
              <a:t>    key=TURE;</a:t>
            </a:r>
          </a:p>
          <a:p>
            <a:pPr lvl="1">
              <a:lnSpc>
                <a:spcPct val="150000"/>
              </a:lnSpc>
              <a:defRPr/>
            </a:pPr>
            <a:r>
              <a:rPr lang="en-US" altLang="zh-CN" b="1" dirty="0">
                <a:latin typeface="+mj-ea"/>
                <a:ea typeface="+mj-ea"/>
              </a:rPr>
              <a:t>    do{</a:t>
            </a:r>
          </a:p>
          <a:p>
            <a:pPr lvl="1">
              <a:lnSpc>
                <a:spcPct val="150000"/>
              </a:lnSpc>
              <a:defRPr/>
            </a:pPr>
            <a:r>
              <a:rPr lang="en-US" altLang="zh-CN" b="1" dirty="0">
                <a:latin typeface="+mj-ea"/>
                <a:ea typeface="+mj-ea"/>
              </a:rPr>
              <a:t>        swap(&amp;</a:t>
            </a:r>
            <a:r>
              <a:rPr lang="en-US" altLang="zh-CN" b="1" dirty="0" err="1">
                <a:latin typeface="+mj-ea"/>
                <a:ea typeface="+mj-ea"/>
              </a:rPr>
              <a:t>lock,&amp;key</a:t>
            </a:r>
            <a:r>
              <a:rPr lang="en-US" altLang="zh-CN" b="1" dirty="0">
                <a:latin typeface="+mj-ea"/>
                <a:ea typeface="+mj-ea"/>
              </a:rPr>
              <a:t>);</a:t>
            </a:r>
          </a:p>
          <a:p>
            <a:pPr lvl="1">
              <a:lnSpc>
                <a:spcPct val="150000"/>
              </a:lnSpc>
              <a:defRPr/>
            </a:pPr>
            <a:r>
              <a:rPr lang="en-US" altLang="zh-CN" b="1" dirty="0">
                <a:latin typeface="+mj-ea"/>
                <a:ea typeface="+mj-ea"/>
              </a:rPr>
              <a:t>    }while(key!=FALSE);</a:t>
            </a:r>
          </a:p>
          <a:p>
            <a:pPr lvl="1">
              <a:lnSpc>
                <a:spcPct val="150000"/>
              </a:lnSpc>
              <a:defRPr/>
            </a:pPr>
            <a:r>
              <a:rPr lang="en-US" altLang="zh-CN" b="1" dirty="0">
                <a:latin typeface="+mj-ea"/>
                <a:ea typeface="+mj-ea"/>
              </a:rPr>
              <a:t>    </a:t>
            </a:r>
            <a:r>
              <a:rPr lang="zh-CN" altLang="en-US" b="1" dirty="0">
                <a:latin typeface="+mj-ea"/>
                <a:ea typeface="+mj-ea"/>
              </a:rPr>
              <a:t>临界区操作</a:t>
            </a:r>
            <a:r>
              <a:rPr lang="en-US" altLang="zh-CN" b="1" dirty="0">
                <a:latin typeface="+mj-ea"/>
                <a:ea typeface="+mj-ea"/>
              </a:rPr>
              <a:t>;</a:t>
            </a:r>
          </a:p>
          <a:p>
            <a:pPr lvl="1">
              <a:lnSpc>
                <a:spcPct val="150000"/>
              </a:lnSpc>
              <a:defRPr/>
            </a:pPr>
            <a:r>
              <a:rPr lang="en-US" altLang="zh-CN" b="1" dirty="0">
                <a:latin typeface="+mj-ea"/>
                <a:ea typeface="+mj-ea"/>
              </a:rPr>
              <a:t>    lock = FALSE;</a:t>
            </a:r>
          </a:p>
          <a:p>
            <a:pPr lvl="1">
              <a:lnSpc>
                <a:spcPct val="150000"/>
              </a:lnSpc>
              <a:defRPr/>
            </a:pPr>
            <a:r>
              <a:rPr lang="en-US" altLang="zh-CN" b="1" dirty="0">
                <a:latin typeface="+mj-ea"/>
                <a:ea typeface="+mj-ea"/>
              </a:rPr>
              <a:t>   …</a:t>
            </a:r>
          </a:p>
          <a:p>
            <a:pPr lvl="1">
              <a:lnSpc>
                <a:spcPct val="150000"/>
              </a:lnSpc>
              <a:defRPr/>
            </a:pPr>
            <a:r>
              <a:rPr lang="en-US" altLang="zh-CN" b="1" dirty="0">
                <a:latin typeface="+mj-ea"/>
                <a:ea typeface="+mj-ea"/>
              </a:rPr>
              <a:t>}while(TRUE);</a:t>
            </a:r>
          </a:p>
          <a:p>
            <a:pPr>
              <a:lnSpc>
                <a:spcPct val="150000"/>
              </a:lnSpc>
              <a:defRPr/>
            </a:pPr>
            <a:endParaRPr lang="en-US" altLang="zh-CN" sz="1650" b="1" dirty="0"/>
          </a:p>
        </p:txBody>
      </p:sp>
    </p:spTree>
    <p:extLst>
      <p:ext uri="{BB962C8B-B14F-4D97-AF65-F5344CB8AC3E}">
        <p14:creationId xmlns:p14="http://schemas.microsoft.com/office/powerpoint/2010/main" val="373061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77E8330A-148B-487C-BA89-4062EDC3DACE}"/>
              </a:ext>
            </a:extLst>
          </p:cNvPr>
          <p:cNvSpPr>
            <a:spLocks noGrp="1" noChangeArrowheads="1"/>
          </p:cNvSpPr>
          <p:nvPr>
            <p:ph type="title"/>
          </p:nvPr>
        </p:nvSpPr>
        <p:spPr/>
        <p:txBody>
          <a:bodyPr/>
          <a:lstStyle/>
          <a:p>
            <a:pPr eaLnBrk="1" hangingPunct="1">
              <a:defRPr/>
            </a:pPr>
            <a:r>
              <a:rPr lang="en-US" altLang="zh-CN" dirty="0">
                <a:solidFill>
                  <a:srgbClr val="0000CC"/>
                </a:solidFill>
              </a:rPr>
              <a:t>4 </a:t>
            </a:r>
            <a:r>
              <a:rPr lang="zh-CN" altLang="en-US" dirty="0">
                <a:solidFill>
                  <a:srgbClr val="0000CC"/>
                </a:solidFill>
              </a:rPr>
              <a:t>总结</a:t>
            </a:r>
            <a:r>
              <a:rPr lang="en-US" altLang="zh-CN" dirty="0">
                <a:solidFill>
                  <a:srgbClr val="0000CC"/>
                </a:solidFill>
              </a:rPr>
              <a:t>——</a:t>
            </a:r>
            <a:r>
              <a:rPr lang="zh-CN" altLang="en-US" dirty="0">
                <a:solidFill>
                  <a:srgbClr val="0000CC"/>
                </a:solidFill>
              </a:rPr>
              <a:t>机器指令的优点</a:t>
            </a:r>
          </a:p>
        </p:txBody>
      </p:sp>
      <p:sp>
        <p:nvSpPr>
          <p:cNvPr id="104451" name="Rectangle 3">
            <a:extLst>
              <a:ext uri="{FF2B5EF4-FFF2-40B4-BE49-F238E27FC236}">
                <a16:creationId xmlns:a16="http://schemas.microsoft.com/office/drawing/2014/main" id="{99A4E132-D4C1-4309-BBF1-58EDDA5F47A4}"/>
              </a:ext>
            </a:extLst>
          </p:cNvPr>
          <p:cNvSpPr>
            <a:spLocks noGrp="1" noChangeArrowheads="1"/>
          </p:cNvSpPr>
          <p:nvPr>
            <p:ph type="body" idx="1"/>
          </p:nvPr>
        </p:nvSpPr>
        <p:spPr/>
        <p:txBody>
          <a:bodyPr/>
          <a:lstStyle/>
          <a:p>
            <a:pPr marL="457200" indent="-457200"/>
            <a:r>
              <a:rPr lang="zh-CN" altLang="en-US" dirty="0"/>
              <a:t>可应用于单处理机或多处理机中多进程共享存储器，实现互斥使用。</a:t>
            </a:r>
          </a:p>
          <a:p>
            <a:pPr marL="457200" indent="-457200"/>
            <a:r>
              <a:rPr lang="zh-CN" altLang="en-US" dirty="0"/>
              <a:t>非常简单、易于证明</a:t>
            </a:r>
          </a:p>
          <a:p>
            <a:pPr marL="457200" indent="-457200"/>
            <a:r>
              <a:rPr lang="zh-CN" altLang="en-US" dirty="0"/>
              <a:t>可支持多个临界区，每个临界区可用自己的变量定义</a:t>
            </a:r>
          </a:p>
          <a:p>
            <a:pPr marL="457200" indent="-457200"/>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3C6485CC-848F-481E-9107-41E61D0A8768}"/>
              </a:ext>
            </a:extLst>
          </p:cNvPr>
          <p:cNvSpPr>
            <a:spLocks noGrp="1" noChangeArrowheads="1"/>
          </p:cNvSpPr>
          <p:nvPr>
            <p:ph type="title"/>
          </p:nvPr>
        </p:nvSpPr>
        <p:spPr/>
        <p:txBody>
          <a:bodyPr/>
          <a:lstStyle/>
          <a:p>
            <a:pPr eaLnBrk="1" hangingPunct="1">
              <a:defRPr/>
            </a:pPr>
            <a:r>
              <a:rPr lang="zh-CN" altLang="en-US" dirty="0">
                <a:solidFill>
                  <a:srgbClr val="0000CC"/>
                </a:solidFill>
              </a:rPr>
              <a:t>总结</a:t>
            </a:r>
            <a:r>
              <a:rPr lang="en-US" altLang="zh-CN" dirty="0">
                <a:solidFill>
                  <a:srgbClr val="0000CC"/>
                </a:solidFill>
              </a:rPr>
              <a:t>——</a:t>
            </a:r>
            <a:r>
              <a:rPr lang="zh-CN" altLang="en-US" dirty="0">
                <a:solidFill>
                  <a:srgbClr val="0000CC"/>
                </a:solidFill>
              </a:rPr>
              <a:t>机器指令的缺点</a:t>
            </a:r>
          </a:p>
        </p:txBody>
      </p:sp>
      <p:sp>
        <p:nvSpPr>
          <p:cNvPr id="154627" name="Rectangle 3">
            <a:extLst>
              <a:ext uri="{FF2B5EF4-FFF2-40B4-BE49-F238E27FC236}">
                <a16:creationId xmlns:a16="http://schemas.microsoft.com/office/drawing/2014/main" id="{08BCDEEF-1BDF-4FE9-BE2A-83A72D179D10}"/>
              </a:ext>
            </a:extLst>
          </p:cNvPr>
          <p:cNvSpPr>
            <a:spLocks noGrp="1" noChangeArrowheads="1"/>
          </p:cNvSpPr>
          <p:nvPr>
            <p:ph type="body" idx="1"/>
          </p:nvPr>
        </p:nvSpPr>
        <p:spPr/>
        <p:txBody>
          <a:bodyPr/>
          <a:lstStyle/>
          <a:p>
            <a:pPr eaLnBrk="1" hangingPunct="1">
              <a:defRPr/>
            </a:pPr>
            <a:r>
              <a:rPr lang="zh-CN" altLang="en-US" dirty="0"/>
              <a:t>忙等现象：进程需要循环检测</a:t>
            </a:r>
          </a:p>
          <a:p>
            <a:pPr eaLnBrk="1" hangingPunct="1">
              <a:defRPr/>
            </a:pPr>
            <a:r>
              <a:rPr lang="zh-CN" altLang="en-US" dirty="0"/>
              <a:t>饥饿现象：当一个进程退出临界区，有许多进程想进入时，无排序机制，可能某个进程一直抢不到锁，从而出现饥饿现象</a:t>
            </a:r>
          </a:p>
          <a:p>
            <a:pPr eaLnBrk="1" hangingPunct="1">
              <a:defRPr/>
            </a:pPr>
            <a:r>
              <a:rPr lang="zh-CN" altLang="en-US" dirty="0"/>
              <a:t>死锁</a:t>
            </a:r>
          </a:p>
          <a:p>
            <a:pPr eaLnBrk="1" hangingPunct="1">
              <a:defRPr/>
            </a:pPr>
            <a:r>
              <a:rPr lang="zh-CN" altLang="en-US" dirty="0">
                <a:effectLst>
                  <a:outerShdw blurRad="38100" dist="38100" dir="2700000" algn="tl">
                    <a:srgbClr val="000000"/>
                  </a:outerShdw>
                </a:effectLst>
                <a:latin typeface="仿宋_GB2312" pitchFamily="49" charset="-122"/>
                <a:ea typeface="仿宋_GB2312" pitchFamily="49" charset="-122"/>
              </a:rPr>
              <a:t>与软件解决方法比较，这种方法减少了系统额外开销，但由于需要太强的硬件约束条件，以及可能导致进程饥饿与死锁现象，一直没有成为通用的解决方法。 </a:t>
            </a:r>
          </a:p>
          <a:p>
            <a:pPr eaLnBrk="1" hangingPunct="1">
              <a:defRPr/>
            </a:pPr>
            <a:endParaRPr lang="zh-CN" altLang="en-US" dirty="0"/>
          </a:p>
          <a:p>
            <a:pPr eaLnBrk="1" hangingPunct="1">
              <a:defRPr/>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软件方法</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7" name="Rectangle 2">
            <a:extLst>
              <a:ext uri="{FF2B5EF4-FFF2-40B4-BE49-F238E27FC236}">
                <a16:creationId xmlns:a16="http://schemas.microsoft.com/office/drawing/2014/main" id="{FB0E8AFA-E80D-4B77-B939-8E695C913A06}"/>
              </a:ext>
            </a:extLst>
          </p:cNvPr>
          <p:cNvSpPr>
            <a:spLocks noGrp="1" noRot="1" noChangeArrowheads="1"/>
          </p:cNvSpPr>
          <p:nvPr>
            <p:ph type="title"/>
          </p:nvPr>
        </p:nvSpPr>
        <p:spPr>
          <a:xfrm>
            <a:off x="917028" y="1944914"/>
            <a:ext cx="7772400" cy="1143000"/>
          </a:xfrm>
        </p:spPr>
        <p:txBody>
          <a:bodyPr/>
          <a:lstStyle/>
          <a:p>
            <a:pPr eaLnBrk="1" hangingPunct="1"/>
            <a:r>
              <a:rPr lang="zh-CN" altLang="en-US">
                <a:solidFill>
                  <a:srgbClr val="FFC000"/>
                </a:solidFill>
                <a:effectLst/>
                <a:latin typeface="仿宋_GB2312"/>
                <a:ea typeface="仿宋_GB2312"/>
                <a:cs typeface="仿宋_GB2312"/>
              </a:rPr>
              <a:t>互斥与同步解决方法之一：</a:t>
            </a:r>
            <a:br>
              <a:rPr lang="zh-CN" altLang="en-US">
                <a:solidFill>
                  <a:srgbClr val="FFC000"/>
                </a:solidFill>
                <a:effectLst/>
                <a:latin typeface="仿宋_GB2312"/>
                <a:ea typeface="仿宋_GB2312"/>
                <a:cs typeface="仿宋_GB2312"/>
              </a:rPr>
            </a:br>
            <a:r>
              <a:rPr lang="zh-CN" altLang="en-US">
                <a:solidFill>
                  <a:srgbClr val="FFC000"/>
                </a:solidFill>
                <a:effectLst/>
                <a:latin typeface="仿宋_GB2312"/>
                <a:ea typeface="仿宋_GB2312"/>
                <a:cs typeface="仿宋_GB2312"/>
              </a:rPr>
              <a:t>软件方法</a:t>
            </a:r>
            <a:r>
              <a:rPr lang="zh-CN" altLang="en-US">
                <a:solidFill>
                  <a:srgbClr val="FFC000"/>
                </a:solidFill>
                <a:effectLst/>
              </a:rPr>
              <a:t> </a:t>
            </a:r>
          </a:p>
        </p:txBody>
      </p:sp>
      <p:sp>
        <p:nvSpPr>
          <p:cNvPr id="8" name="Rectangle 3">
            <a:extLst>
              <a:ext uri="{FF2B5EF4-FFF2-40B4-BE49-F238E27FC236}">
                <a16:creationId xmlns:a16="http://schemas.microsoft.com/office/drawing/2014/main" id="{B6BB937F-6220-410A-89E6-A554A2E9E426}"/>
              </a:ext>
            </a:extLst>
          </p:cNvPr>
          <p:cNvSpPr txBox="1">
            <a:spLocks noRot="1" noChangeArrowheads="1"/>
          </p:cNvSpPr>
          <p:nvPr/>
        </p:nvSpPr>
        <p:spPr>
          <a:xfrm>
            <a:off x="721109" y="2343348"/>
            <a:ext cx="8077200" cy="449897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110000"/>
              </a:lnSpc>
            </a:pPr>
            <a:endParaRPr lang="en-US" altLang="zh-CN" dirty="0">
              <a:latin typeface="宋体" panose="02010600030101010101" pitchFamily="2" charset="-122"/>
            </a:endParaRPr>
          </a:p>
          <a:p>
            <a:pPr>
              <a:lnSpc>
                <a:spcPct val="110000"/>
              </a:lnSpc>
            </a:pPr>
            <a:r>
              <a:rPr lang="zh-CN" altLang="en-US" dirty="0">
                <a:latin typeface="仿宋_GB2312"/>
                <a:ea typeface="仿宋_GB2312"/>
                <a:cs typeface="仿宋_GB2312"/>
              </a:rPr>
              <a:t>软件解决方法有很多种，比较有代表性的软件方法有</a:t>
            </a:r>
            <a:endParaRPr lang="en-US" altLang="zh-CN" dirty="0">
              <a:latin typeface="仿宋_GB2312"/>
              <a:ea typeface="仿宋_GB2312"/>
              <a:cs typeface="仿宋_GB2312"/>
            </a:endParaRPr>
          </a:p>
          <a:p>
            <a:pPr lvl="1">
              <a:lnSpc>
                <a:spcPct val="110000"/>
              </a:lnSpc>
            </a:pPr>
            <a:r>
              <a:rPr lang="zh-CN" altLang="en-US" dirty="0">
                <a:latin typeface="仿宋_GB2312"/>
                <a:ea typeface="仿宋_GB2312"/>
                <a:cs typeface="仿宋_GB2312"/>
              </a:rPr>
              <a:t>荷兰数学家</a:t>
            </a:r>
            <a:r>
              <a:rPr lang="en-US" altLang="zh-CN" dirty="0">
                <a:latin typeface="仿宋_GB2312"/>
                <a:ea typeface="仿宋_GB2312"/>
                <a:cs typeface="仿宋_GB2312"/>
              </a:rPr>
              <a:t>Dekker</a:t>
            </a:r>
            <a:r>
              <a:rPr lang="zh-CN" altLang="en-US" dirty="0">
                <a:latin typeface="仿宋_GB2312"/>
                <a:ea typeface="仿宋_GB2312"/>
                <a:cs typeface="仿宋_GB2312"/>
              </a:rPr>
              <a:t>提出的</a:t>
            </a:r>
            <a:r>
              <a:rPr lang="en-US" altLang="zh-CN" dirty="0">
                <a:latin typeface="仿宋_GB2312"/>
                <a:ea typeface="仿宋_GB2312"/>
                <a:cs typeface="仿宋_GB2312"/>
              </a:rPr>
              <a:t>Dekker</a:t>
            </a:r>
            <a:r>
              <a:rPr lang="zh-CN" altLang="en-US" dirty="0">
                <a:latin typeface="仿宋_GB2312"/>
                <a:ea typeface="仿宋_GB2312"/>
                <a:cs typeface="仿宋_GB2312"/>
              </a:rPr>
              <a:t>算法</a:t>
            </a:r>
            <a:endParaRPr lang="en-US" altLang="zh-CN" dirty="0">
              <a:latin typeface="仿宋_GB2312"/>
              <a:ea typeface="仿宋_GB2312"/>
              <a:cs typeface="仿宋_GB2312"/>
            </a:endParaRPr>
          </a:p>
          <a:p>
            <a:pPr lvl="1">
              <a:lnSpc>
                <a:spcPct val="110000"/>
              </a:lnSpc>
            </a:pPr>
            <a:r>
              <a:rPr lang="zh-CN" altLang="en-US" dirty="0">
                <a:latin typeface="仿宋_GB2312"/>
                <a:ea typeface="仿宋_GB2312"/>
                <a:cs typeface="仿宋_GB2312"/>
              </a:rPr>
              <a:t>科学家</a:t>
            </a:r>
            <a:r>
              <a:rPr lang="en-US" altLang="zh-CN" dirty="0" err="1">
                <a:latin typeface="仿宋_GB2312"/>
                <a:ea typeface="仿宋_GB2312"/>
                <a:cs typeface="仿宋_GB2312"/>
              </a:rPr>
              <a:t>G.L.Peterson</a:t>
            </a:r>
            <a:r>
              <a:rPr lang="zh-CN" altLang="en-US" dirty="0">
                <a:latin typeface="仿宋_GB2312"/>
                <a:ea typeface="仿宋_GB2312"/>
                <a:cs typeface="仿宋_GB2312"/>
              </a:rPr>
              <a:t>提出的</a:t>
            </a:r>
            <a:r>
              <a:rPr lang="en-US" altLang="zh-CN" dirty="0">
                <a:latin typeface="仿宋_GB2312"/>
                <a:ea typeface="仿宋_GB2312"/>
                <a:cs typeface="仿宋_GB2312"/>
              </a:rPr>
              <a:t>Peterson</a:t>
            </a:r>
            <a:r>
              <a:rPr lang="zh-CN" altLang="en-US" dirty="0">
                <a:latin typeface="仿宋_GB2312"/>
                <a:ea typeface="仿宋_GB2312"/>
                <a:cs typeface="仿宋_GB2312"/>
              </a:rPr>
              <a:t>算法。</a:t>
            </a:r>
          </a:p>
          <a:p>
            <a:pPr>
              <a:lnSpc>
                <a:spcPct val="110000"/>
              </a:lnSpc>
            </a:pPr>
            <a:endParaRPr lang="zh-CN" altLang="en-US" dirty="0">
              <a:latin typeface="仿宋_GB2312"/>
              <a:ea typeface="仿宋_GB2312"/>
              <a:cs typeface="仿宋_GB2312"/>
            </a:endParaRPr>
          </a:p>
          <a:p>
            <a:pPr>
              <a:lnSpc>
                <a:spcPct val="110000"/>
              </a:lnSpc>
            </a:pPr>
            <a:r>
              <a:rPr lang="zh-CN" altLang="en-US" dirty="0">
                <a:latin typeface="仿宋_GB2312"/>
                <a:ea typeface="仿宋_GB2312"/>
                <a:cs typeface="仿宋_GB2312"/>
              </a:rPr>
              <a:t>为了说明设计并发程序时可能出现的典型错误，下面以</a:t>
            </a:r>
            <a:r>
              <a:rPr lang="en-US" altLang="zh-CN" dirty="0">
                <a:latin typeface="仿宋_GB2312"/>
                <a:ea typeface="仿宋_GB2312"/>
                <a:cs typeface="仿宋_GB2312"/>
              </a:rPr>
              <a:t>Dekker</a:t>
            </a:r>
            <a:r>
              <a:rPr lang="zh-CN" altLang="en-US" dirty="0">
                <a:latin typeface="仿宋_GB2312"/>
                <a:ea typeface="仿宋_GB2312"/>
                <a:cs typeface="仿宋_GB2312"/>
              </a:rPr>
              <a:t>算法为例，分析如何设计并改进一个互斥算法的过程。 </a:t>
            </a:r>
          </a:p>
        </p:txBody>
      </p:sp>
    </p:spTree>
    <p:extLst>
      <p:ext uri="{BB962C8B-B14F-4D97-AF65-F5344CB8AC3E}">
        <p14:creationId xmlns:p14="http://schemas.microsoft.com/office/powerpoint/2010/main" val="325825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a:extLst>
              <a:ext uri="{FF2B5EF4-FFF2-40B4-BE49-F238E27FC236}">
                <a16:creationId xmlns:a16="http://schemas.microsoft.com/office/drawing/2014/main" id="{1DC5758F-4E32-9C40-9C59-2A7078C8D99A}"/>
              </a:ext>
            </a:extLst>
          </p:cNvPr>
          <p:cNvSpPr>
            <a:spLocks noGrp="1" noChangeArrowheads="1"/>
          </p:cNvSpPr>
          <p:nvPr>
            <p:ph idx="1"/>
          </p:nvPr>
        </p:nvSpPr>
        <p:spPr>
          <a:xfrm>
            <a:off x="1123014" y="2029254"/>
            <a:ext cx="7379541" cy="3880229"/>
          </a:xfrm>
        </p:spPr>
        <p:txBody>
          <a:bodyPr/>
          <a:lstStyle/>
          <a:p>
            <a:pPr marL="134541" indent="-134541" algn="just">
              <a:lnSpc>
                <a:spcPct val="120000"/>
              </a:lnSpc>
              <a:buFont typeface="Wingdings" charset="2"/>
              <a:buChar char="Ø"/>
              <a:defRPr/>
            </a:pPr>
            <a:r>
              <a:rPr lang="zh-CN" altLang="en-US" dirty="0">
                <a:latin typeface="+mj-ea"/>
                <a:ea typeface="+mj-ea"/>
              </a:rPr>
              <a:t>有两个循环程序</a:t>
            </a:r>
            <a:r>
              <a:rPr lang="en-US" altLang="zh-CN" dirty="0">
                <a:latin typeface="+mj-ea"/>
                <a:ea typeface="+mj-ea"/>
              </a:rPr>
              <a:t>A</a:t>
            </a:r>
            <a:r>
              <a:rPr lang="zh-CN" altLang="en-US" dirty="0">
                <a:latin typeface="+mj-ea"/>
                <a:ea typeface="+mj-ea"/>
              </a:rPr>
              <a:t>和</a:t>
            </a:r>
            <a:r>
              <a:rPr lang="en-US" altLang="zh-CN" dirty="0">
                <a:latin typeface="+mj-ea"/>
                <a:ea typeface="+mj-ea"/>
              </a:rPr>
              <a:t>B</a:t>
            </a:r>
            <a:r>
              <a:rPr lang="zh-CN" altLang="en-US" dirty="0">
                <a:latin typeface="+mj-ea"/>
                <a:ea typeface="+mj-ea"/>
              </a:rPr>
              <a:t>它们共享一个变量</a:t>
            </a:r>
            <a:r>
              <a:rPr lang="en-US" altLang="zh-CN" dirty="0">
                <a:latin typeface="+mj-ea"/>
                <a:ea typeface="+mj-ea"/>
              </a:rPr>
              <a:t>N</a:t>
            </a:r>
            <a:r>
              <a:rPr lang="zh-CN" altLang="en-US" dirty="0">
                <a:latin typeface="+mj-ea"/>
                <a:ea typeface="+mj-ea"/>
              </a:rPr>
              <a:t>。</a:t>
            </a:r>
          </a:p>
          <a:p>
            <a:pPr marL="134541" indent="-134541" algn="just">
              <a:lnSpc>
                <a:spcPct val="120000"/>
              </a:lnSpc>
              <a:buFont typeface="Wingdings" charset="2"/>
              <a:buChar char="Ø"/>
              <a:defRPr/>
            </a:pPr>
            <a:r>
              <a:rPr lang="zh-CN" altLang="en-US" dirty="0">
                <a:latin typeface="+mj-ea"/>
                <a:ea typeface="+mj-ea"/>
              </a:rPr>
              <a:t>程序</a:t>
            </a:r>
            <a:r>
              <a:rPr lang="en-US" altLang="zh-CN" dirty="0">
                <a:latin typeface="+mj-ea"/>
                <a:ea typeface="+mj-ea"/>
              </a:rPr>
              <a:t>A</a:t>
            </a:r>
            <a:r>
              <a:rPr lang="zh-CN" altLang="en-US" dirty="0">
                <a:latin typeface="+mj-ea"/>
                <a:ea typeface="+mj-ea"/>
              </a:rPr>
              <a:t>每执行一次时，都要做 </a:t>
            </a:r>
            <a:r>
              <a:rPr lang="en-US" altLang="zh-CN" dirty="0">
                <a:solidFill>
                  <a:srgbClr val="FF0000"/>
                </a:solidFill>
                <a:latin typeface="+mj-ea"/>
                <a:ea typeface="+mj-ea"/>
              </a:rPr>
              <a:t>N = N</a:t>
            </a:r>
            <a:r>
              <a:rPr lang="zh-CN" altLang="en-US" dirty="0">
                <a:solidFill>
                  <a:srgbClr val="FF0000"/>
                </a:solidFill>
                <a:latin typeface="+mj-ea"/>
                <a:ea typeface="+mj-ea"/>
              </a:rPr>
              <a:t>＋</a:t>
            </a:r>
            <a:r>
              <a:rPr lang="en-US" altLang="zh-CN" dirty="0">
                <a:solidFill>
                  <a:srgbClr val="FF0000"/>
                </a:solidFill>
                <a:latin typeface="+mj-ea"/>
                <a:ea typeface="+mj-ea"/>
              </a:rPr>
              <a:t>1</a:t>
            </a:r>
            <a:r>
              <a:rPr lang="en-US" altLang="zh-CN" dirty="0">
                <a:latin typeface="+mj-ea"/>
                <a:ea typeface="+mj-ea"/>
              </a:rPr>
              <a:t> </a:t>
            </a:r>
            <a:r>
              <a:rPr lang="zh-CN" altLang="en-US" dirty="0">
                <a:latin typeface="+mj-ea"/>
                <a:ea typeface="+mj-ea"/>
              </a:rPr>
              <a:t>操作；</a:t>
            </a:r>
          </a:p>
          <a:p>
            <a:pPr marL="134541" indent="-134541" algn="just">
              <a:lnSpc>
                <a:spcPct val="120000"/>
              </a:lnSpc>
              <a:buFont typeface="Wingdings" charset="2"/>
              <a:buChar char="Ø"/>
              <a:defRPr/>
            </a:pPr>
            <a:r>
              <a:rPr lang="zh-CN" altLang="en-US" dirty="0">
                <a:latin typeface="+mj-ea"/>
                <a:ea typeface="+mj-ea"/>
              </a:rPr>
              <a:t>程序</a:t>
            </a:r>
            <a:r>
              <a:rPr lang="en-US" altLang="zh-CN" dirty="0">
                <a:latin typeface="+mj-ea"/>
                <a:ea typeface="+mj-ea"/>
              </a:rPr>
              <a:t>B</a:t>
            </a:r>
            <a:r>
              <a:rPr lang="zh-CN" altLang="en-US" dirty="0">
                <a:latin typeface="+mj-ea"/>
                <a:ea typeface="+mj-ea"/>
              </a:rPr>
              <a:t>每执行一次时，都要执行 </a:t>
            </a:r>
            <a:r>
              <a:rPr lang="en-US" altLang="zh-CN" dirty="0">
                <a:solidFill>
                  <a:srgbClr val="FF0000"/>
                </a:solidFill>
                <a:latin typeface="+mj-ea"/>
                <a:ea typeface="+mj-ea"/>
              </a:rPr>
              <a:t>Print</a:t>
            </a:r>
            <a:r>
              <a:rPr lang="zh-CN" altLang="en-US" dirty="0">
                <a:solidFill>
                  <a:srgbClr val="FF0000"/>
                </a:solidFill>
                <a:latin typeface="+mj-ea"/>
                <a:ea typeface="+mj-ea"/>
              </a:rPr>
              <a:t>（</a:t>
            </a:r>
            <a:r>
              <a:rPr lang="en-US" altLang="zh-CN" dirty="0">
                <a:solidFill>
                  <a:srgbClr val="FF0000"/>
                </a:solidFill>
                <a:latin typeface="+mj-ea"/>
                <a:ea typeface="+mj-ea"/>
              </a:rPr>
              <a:t>N</a:t>
            </a:r>
            <a:r>
              <a:rPr lang="zh-CN" altLang="en-US" dirty="0">
                <a:solidFill>
                  <a:srgbClr val="FF0000"/>
                </a:solidFill>
                <a:latin typeface="+mj-ea"/>
                <a:ea typeface="+mj-ea"/>
              </a:rPr>
              <a:t>）</a:t>
            </a:r>
            <a:r>
              <a:rPr lang="zh-CN" altLang="en-US" dirty="0">
                <a:latin typeface="+mj-ea"/>
                <a:ea typeface="+mj-ea"/>
              </a:rPr>
              <a:t> 操作，然后再将</a:t>
            </a:r>
            <a:r>
              <a:rPr lang="en-US" altLang="zh-CN" dirty="0">
                <a:latin typeface="+mj-ea"/>
                <a:ea typeface="+mj-ea"/>
              </a:rPr>
              <a:t>N</a:t>
            </a:r>
            <a:r>
              <a:rPr lang="zh-CN" altLang="en-US" dirty="0">
                <a:latin typeface="+mj-ea"/>
                <a:ea typeface="+mj-ea"/>
              </a:rPr>
              <a:t>置成“</a:t>
            </a:r>
            <a:r>
              <a:rPr lang="en-US" altLang="zh-CN" dirty="0">
                <a:latin typeface="+mj-ea"/>
                <a:ea typeface="+mj-ea"/>
              </a:rPr>
              <a:t>0”</a:t>
            </a:r>
            <a:r>
              <a:rPr lang="zh-CN" altLang="en-US" dirty="0">
                <a:latin typeface="+mj-ea"/>
                <a:ea typeface="+mj-ea"/>
              </a:rPr>
              <a:t>，即：</a:t>
            </a:r>
            <a:r>
              <a:rPr lang="en-US" altLang="zh-CN" dirty="0">
                <a:solidFill>
                  <a:srgbClr val="FF0000"/>
                </a:solidFill>
                <a:latin typeface="+mj-ea"/>
                <a:ea typeface="+mj-ea"/>
              </a:rPr>
              <a:t>N = 0</a:t>
            </a:r>
            <a:r>
              <a:rPr lang="zh-CN" altLang="en-US" dirty="0">
                <a:latin typeface="+mj-ea"/>
                <a:ea typeface="+mj-ea"/>
              </a:rPr>
              <a:t>。</a:t>
            </a:r>
          </a:p>
          <a:p>
            <a:pPr marL="134541" indent="-134541" algn="just">
              <a:lnSpc>
                <a:spcPct val="120000"/>
              </a:lnSpc>
              <a:buFont typeface="Wingdings" charset="2"/>
              <a:buChar char="Ø"/>
              <a:defRPr/>
            </a:pPr>
            <a:r>
              <a:rPr lang="zh-CN" altLang="en-US" dirty="0">
                <a:latin typeface="+mj-ea"/>
                <a:ea typeface="+mj-ea"/>
              </a:rPr>
              <a:t>程序</a:t>
            </a:r>
            <a:r>
              <a:rPr lang="en-US" altLang="zh-CN" dirty="0">
                <a:latin typeface="+mj-ea"/>
                <a:ea typeface="+mj-ea"/>
              </a:rPr>
              <a:t>A</a:t>
            </a:r>
            <a:r>
              <a:rPr lang="zh-CN" altLang="en-US" dirty="0">
                <a:latin typeface="+mj-ea"/>
                <a:ea typeface="+mj-ea"/>
              </a:rPr>
              <a:t>和</a:t>
            </a:r>
            <a:r>
              <a:rPr lang="en-US" altLang="zh-CN" dirty="0">
                <a:latin typeface="+mj-ea"/>
                <a:ea typeface="+mj-ea"/>
              </a:rPr>
              <a:t>B</a:t>
            </a:r>
            <a:r>
              <a:rPr lang="zh-CN" altLang="en-US" dirty="0">
                <a:latin typeface="+mj-ea"/>
                <a:ea typeface="+mj-ea"/>
              </a:rPr>
              <a:t>以不同的速度运行。</a:t>
            </a:r>
          </a:p>
          <a:p>
            <a:pPr marL="134541" indent="-134541" algn="just">
              <a:lnSpc>
                <a:spcPct val="120000"/>
              </a:lnSpc>
              <a:buFont typeface="Wingdings" charset="2"/>
              <a:buChar char="Ø"/>
              <a:defRPr/>
            </a:pPr>
            <a:r>
              <a:rPr lang="zh-CN" altLang="en-US" dirty="0">
                <a:solidFill>
                  <a:srgbClr val="FF0000"/>
                </a:solidFill>
                <a:latin typeface="+mj-ea"/>
                <a:ea typeface="+mj-ea"/>
              </a:rPr>
              <a:t>会出现什么样的结果？</a:t>
            </a:r>
          </a:p>
        </p:txBody>
      </p:sp>
      <p:sp>
        <p:nvSpPr>
          <p:cNvPr id="25602" name="Rectangle 2">
            <a:extLst>
              <a:ext uri="{FF2B5EF4-FFF2-40B4-BE49-F238E27FC236}">
                <a16:creationId xmlns:a16="http://schemas.microsoft.com/office/drawing/2014/main" id="{758A8771-F341-CA42-BD67-1932F829360D}"/>
              </a:ext>
            </a:extLst>
          </p:cNvPr>
          <p:cNvSpPr>
            <a:spLocks noGrp="1" noChangeArrowheads="1"/>
          </p:cNvSpPr>
          <p:nvPr>
            <p:ph type="title"/>
          </p:nvPr>
        </p:nvSpPr>
        <p:spPr>
          <a:xfrm>
            <a:off x="1123014" y="1321711"/>
            <a:ext cx="3554016" cy="1028700"/>
          </a:xfrm>
        </p:spPr>
        <p:txBody>
          <a:bodyPr/>
          <a:lstStyle/>
          <a:p>
            <a:pPr algn="l" eaLnBrk="1" hangingPunct="1">
              <a:defRPr/>
            </a:pPr>
            <a:r>
              <a:rPr lang="zh-CN" altLang="en-US" b="1" dirty="0"/>
              <a:t>举例：</a:t>
            </a:r>
          </a:p>
        </p:txBody>
      </p:sp>
      <p:sp>
        <p:nvSpPr>
          <p:cNvPr id="8" name="Rectangle 2">
            <a:extLst>
              <a:ext uri="{FF2B5EF4-FFF2-40B4-BE49-F238E27FC236}">
                <a16:creationId xmlns:a16="http://schemas.microsoft.com/office/drawing/2014/main" id="{6A4FB586-00C3-EF47-8D7E-0C2A271A3E13}"/>
              </a:ext>
            </a:extLst>
          </p:cNvPr>
          <p:cNvSpPr txBox="1">
            <a:spLocks noChangeArrowheads="1"/>
          </p:cNvSpPr>
          <p:nvPr/>
        </p:nvSpPr>
        <p:spPr>
          <a:xfrm>
            <a:off x="1123014" y="371475"/>
            <a:ext cx="7012272"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2.1.3 </a:t>
            </a:r>
            <a:r>
              <a:rPr lang="zh-CN" altLang="en-US" sz="3000" dirty="0">
                <a:latin typeface="+mj-ea"/>
                <a:ea typeface="+mj-ea"/>
              </a:rPr>
              <a:t>程序的</a:t>
            </a:r>
            <a:r>
              <a:rPr lang="zh-CN" altLang="en-US" sz="3000" dirty="0">
                <a:solidFill>
                  <a:srgbClr val="FF0000"/>
                </a:solidFill>
                <a:latin typeface="+mj-ea"/>
                <a:ea typeface="+mj-ea"/>
              </a:rPr>
              <a:t>并发</a:t>
            </a:r>
            <a:r>
              <a:rPr lang="zh-CN" altLang="en-US" sz="3000" dirty="0">
                <a:latin typeface="+mj-ea"/>
                <a:ea typeface="+mj-ea"/>
              </a:rPr>
              <a:t>执行及其特征</a:t>
            </a:r>
          </a:p>
        </p:txBody>
      </p:sp>
    </p:spTree>
    <p:extLst>
      <p:ext uri="{BB962C8B-B14F-4D97-AF65-F5344CB8AC3E}">
        <p14:creationId xmlns:p14="http://schemas.microsoft.com/office/powerpoint/2010/main" val="39208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5C1FCBA-D594-416A-B4A4-0DAFF1580E0E}"/>
              </a:ext>
            </a:extLst>
          </p:cNvPr>
          <p:cNvSpPr>
            <a:spLocks noGrp="1" noRot="1" noChangeArrowheads="1"/>
          </p:cNvSpPr>
          <p:nvPr>
            <p:ph type="title"/>
          </p:nvPr>
        </p:nvSpPr>
        <p:spPr/>
        <p:txBody>
          <a:bodyPr/>
          <a:lstStyle/>
          <a:p>
            <a:pPr eaLnBrk="1" hangingPunct="1"/>
            <a:r>
              <a:rPr lang="zh-CN" altLang="en-US">
                <a:solidFill>
                  <a:srgbClr val="FFC000"/>
                </a:solidFill>
                <a:effectLst/>
                <a:latin typeface="仿宋_GB2312"/>
                <a:ea typeface="仿宋_GB2312"/>
                <a:cs typeface="仿宋_GB2312"/>
              </a:rPr>
              <a:t>互斥与同步解决方法之一：</a:t>
            </a:r>
            <a:br>
              <a:rPr lang="zh-CN" altLang="en-US">
                <a:solidFill>
                  <a:srgbClr val="FFC000"/>
                </a:solidFill>
                <a:effectLst/>
                <a:latin typeface="仿宋_GB2312"/>
                <a:ea typeface="仿宋_GB2312"/>
                <a:cs typeface="仿宋_GB2312"/>
              </a:rPr>
            </a:br>
            <a:r>
              <a:rPr lang="zh-CN" altLang="en-US">
                <a:solidFill>
                  <a:srgbClr val="FFC000"/>
                </a:solidFill>
                <a:effectLst/>
                <a:latin typeface="仿宋_GB2312"/>
                <a:ea typeface="仿宋_GB2312"/>
                <a:cs typeface="仿宋_GB2312"/>
              </a:rPr>
              <a:t>软件方法</a:t>
            </a:r>
            <a:r>
              <a:rPr lang="en-US" altLang="zh-CN">
                <a:solidFill>
                  <a:srgbClr val="FFC000"/>
                </a:solidFill>
                <a:effectLst/>
                <a:latin typeface="仿宋_GB2312"/>
                <a:ea typeface="仿宋_GB2312"/>
                <a:cs typeface="仿宋_GB2312"/>
              </a:rPr>
              <a:t>-</a:t>
            </a:r>
            <a:r>
              <a:rPr lang="zh-CN" altLang="en-US" i="1">
                <a:solidFill>
                  <a:srgbClr val="FFC000"/>
                </a:solidFill>
                <a:effectLst/>
                <a:latin typeface="华文行楷" panose="02010800040101010101" pitchFamily="2" charset="-122"/>
                <a:ea typeface="华文行楷" panose="02010800040101010101" pitchFamily="2" charset="-122"/>
              </a:rPr>
              <a:t>初步设想</a:t>
            </a:r>
            <a:r>
              <a:rPr lang="zh-CN" altLang="en-US">
                <a:solidFill>
                  <a:srgbClr val="FFC000"/>
                </a:solidFill>
                <a:effectLst/>
              </a:rPr>
              <a:t> </a:t>
            </a:r>
          </a:p>
        </p:txBody>
      </p:sp>
      <p:sp>
        <p:nvSpPr>
          <p:cNvPr id="100355" name="Rectangle 3">
            <a:extLst>
              <a:ext uri="{FF2B5EF4-FFF2-40B4-BE49-F238E27FC236}">
                <a16:creationId xmlns:a16="http://schemas.microsoft.com/office/drawing/2014/main" id="{137FA745-9275-4D4A-81BA-2A293F88F72B}"/>
              </a:ext>
            </a:extLst>
          </p:cNvPr>
          <p:cNvSpPr>
            <a:spLocks noGrp="1" noRot="1" noChangeArrowheads="1"/>
          </p:cNvSpPr>
          <p:nvPr>
            <p:ph type="body" idx="1"/>
          </p:nvPr>
        </p:nvSpPr>
        <p:spPr/>
        <p:txBody>
          <a:bodyPr/>
          <a:lstStyle/>
          <a:p>
            <a:pPr eaLnBrk="1" hangingPunct="1"/>
            <a:endParaRPr lang="en-US" altLang="zh-CN" dirty="0">
              <a:effectLst/>
              <a:latin typeface="仿宋_GB2312"/>
              <a:ea typeface="仿宋_GB2312"/>
              <a:cs typeface="仿宋_GB2312"/>
            </a:endParaRPr>
          </a:p>
          <a:p>
            <a:pPr eaLnBrk="1" hangingPunct="1"/>
            <a:r>
              <a:rPr lang="zh-CN" altLang="en-US" dirty="0">
                <a:effectLst/>
                <a:latin typeface="仿宋_GB2312"/>
                <a:ea typeface="仿宋_GB2312"/>
                <a:cs typeface="仿宋_GB2312"/>
              </a:rPr>
              <a:t>为了控制两个进程互斥进入临界区，可以让两个进程轮流进入临界区。</a:t>
            </a:r>
          </a:p>
          <a:p>
            <a:pPr eaLnBrk="1" hangingPunct="1"/>
            <a:endParaRPr lang="zh-CN" altLang="en-US" dirty="0">
              <a:effectLst/>
              <a:latin typeface="仿宋_GB2312"/>
              <a:ea typeface="仿宋_GB2312"/>
              <a:cs typeface="仿宋_GB2312"/>
            </a:endParaRPr>
          </a:p>
          <a:p>
            <a:pPr eaLnBrk="1" hangingPunct="1"/>
            <a:r>
              <a:rPr lang="zh-CN" altLang="en-US" dirty="0">
                <a:effectLst/>
                <a:latin typeface="仿宋_GB2312"/>
                <a:ea typeface="仿宋_GB2312"/>
                <a:cs typeface="仿宋_GB2312"/>
              </a:rPr>
              <a:t>当一个进程正在临界区执行时，另一个进程就不能进入临界区，而在临界区外等待。</a:t>
            </a:r>
          </a:p>
          <a:p>
            <a:pPr eaLnBrk="1" hangingPunct="1"/>
            <a:endParaRPr lang="zh-CN" altLang="en-US" dirty="0">
              <a:effectLst/>
              <a:latin typeface="仿宋_GB2312"/>
              <a:ea typeface="仿宋_GB2312"/>
              <a:cs typeface="仿宋_GB231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8455FB8D-92B7-4193-B212-AC75AC7DBCC0}"/>
              </a:ext>
            </a:extLst>
          </p:cNvPr>
          <p:cNvSpPr>
            <a:spLocks noGrp="1" noChangeArrowheads="1"/>
          </p:cNvSpPr>
          <p:nvPr>
            <p:ph type="title"/>
          </p:nvPr>
        </p:nvSpPr>
        <p:spPr>
          <a:xfrm>
            <a:off x="1328951" y="230957"/>
            <a:ext cx="7330537" cy="549275"/>
          </a:xfrm>
        </p:spPr>
        <p:txBody>
          <a:bodyPr/>
          <a:lstStyle/>
          <a:p>
            <a:pPr eaLnBrk="1" hangingPunct="1">
              <a:defRPr/>
            </a:pPr>
            <a:r>
              <a:rPr lang="zh-CN" altLang="en-US" sz="4000" dirty="0"/>
              <a:t>软件方法解决互斥与同步举例</a:t>
            </a:r>
            <a:r>
              <a:rPr lang="en-US" altLang="zh-CN" sz="4000" dirty="0"/>
              <a:t>1</a:t>
            </a:r>
            <a:r>
              <a:rPr lang="zh-CN" altLang="en-US" sz="4000" dirty="0"/>
              <a:t>：</a:t>
            </a:r>
          </a:p>
        </p:txBody>
      </p:sp>
      <p:sp>
        <p:nvSpPr>
          <p:cNvPr id="288771" name="Rectangle 3">
            <a:extLst>
              <a:ext uri="{FF2B5EF4-FFF2-40B4-BE49-F238E27FC236}">
                <a16:creationId xmlns:a16="http://schemas.microsoft.com/office/drawing/2014/main" id="{4BCF164E-4D10-4662-AE80-4BC4CFC65643}"/>
              </a:ext>
            </a:extLst>
          </p:cNvPr>
          <p:cNvSpPr>
            <a:spLocks noGrp="1" noChangeArrowheads="1"/>
          </p:cNvSpPr>
          <p:nvPr>
            <p:ph type="body" idx="1"/>
          </p:nvPr>
        </p:nvSpPr>
        <p:spPr>
          <a:xfrm>
            <a:off x="1182688" y="2017713"/>
            <a:ext cx="7772400" cy="4459287"/>
          </a:xfrm>
        </p:spPr>
        <p:txBody>
          <a:bodyPr/>
          <a:lstStyle/>
          <a:p>
            <a:pPr eaLnBrk="1" hangingPunct="1">
              <a:defRPr/>
            </a:pPr>
            <a:r>
              <a:rPr lang="zh-CN" altLang="en-US" sz="3200" dirty="0">
                <a:latin typeface="仿宋_GB2312" pitchFamily="49" charset="-122"/>
                <a:ea typeface="仿宋_GB2312" pitchFamily="49" charset="-122"/>
              </a:rPr>
              <a:t>爱斯基摩人</a:t>
            </a:r>
            <a:r>
              <a:rPr lang="zh-CN" altLang="en-US" dirty="0">
                <a:latin typeface="仿宋_GB2312" pitchFamily="49" charset="-122"/>
                <a:ea typeface="仿宋_GB2312" pitchFamily="49" charset="-122"/>
              </a:rPr>
              <a:t>的小屋协议（第一次尝试）。</a:t>
            </a:r>
          </a:p>
          <a:p>
            <a:pPr eaLnBrk="1" hangingPunct="1">
              <a:defRPr/>
            </a:pPr>
            <a:r>
              <a:rPr lang="zh-CN" altLang="en-US" dirty="0">
                <a:latin typeface="仿宋_GB2312" pitchFamily="49" charset="-122"/>
                <a:ea typeface="仿宋_GB2312" pitchFamily="49" charset="-122"/>
              </a:rPr>
              <a:t>爱斯基摩人的小屋协议执行环境：门和小屋很小，每次只能容纳一个人进入，小屋内有一个标志黑板。</a:t>
            </a:r>
          </a:p>
          <a:p>
            <a:pPr algn="just" eaLnBrk="1" hangingPunct="1">
              <a:defRPr/>
            </a:pPr>
            <a:r>
              <a:rPr lang="zh-CN" altLang="en-US" dirty="0">
                <a:latin typeface="仿宋_GB2312" pitchFamily="49" charset="-122"/>
                <a:ea typeface="仿宋_GB2312" pitchFamily="49" charset="-122"/>
              </a:rPr>
              <a:t>进程申请进入临界区时，必须首先进入小屋并检查黑板标志是否能进入临界区。</a:t>
            </a:r>
          </a:p>
          <a:p>
            <a:pPr lvl="1" algn="just" eaLnBrk="1" hangingPunct="1">
              <a:defRPr/>
            </a:pPr>
            <a:r>
              <a:rPr lang="zh-CN" altLang="en-US" sz="2000" dirty="0">
                <a:solidFill>
                  <a:srgbClr val="0000CC"/>
                </a:solidFill>
                <a:latin typeface="仿宋_GB2312" pitchFamily="49" charset="-122"/>
                <a:ea typeface="仿宋_GB2312" pitchFamily="49" charset="-122"/>
              </a:rPr>
              <a:t>是，离开小屋，进入临界区，执行完毕，退出临界区，               并返回小屋，修改黑板标志为其他进程。</a:t>
            </a:r>
          </a:p>
          <a:p>
            <a:pPr lvl="1" algn="just" eaLnBrk="1" hangingPunct="1">
              <a:defRPr/>
            </a:pPr>
            <a:r>
              <a:rPr lang="zh-CN" altLang="en-US" sz="2000" dirty="0">
                <a:solidFill>
                  <a:srgbClr val="0000CC"/>
                </a:solidFill>
                <a:latin typeface="仿宋_GB2312" pitchFamily="49" charset="-122"/>
                <a:ea typeface="仿宋_GB2312" pitchFamily="49" charset="-122"/>
              </a:rPr>
              <a:t>否，反复进入小屋，检查黑板标志，直到标志是自己。</a:t>
            </a:r>
            <a:endParaRPr lang="zh-CN" altLang="en-US" sz="2000" dirty="0">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1026">
            <a:extLst>
              <a:ext uri="{FF2B5EF4-FFF2-40B4-BE49-F238E27FC236}">
                <a16:creationId xmlns:a16="http://schemas.microsoft.com/office/drawing/2014/main" id="{E0A34753-5301-43A1-99A2-137903194FC1}"/>
              </a:ext>
            </a:extLst>
          </p:cNvPr>
          <p:cNvGraphicFramePr>
            <a:graphicFrameLocks noChangeAspect="1"/>
          </p:cNvGraphicFramePr>
          <p:nvPr/>
        </p:nvGraphicFramePr>
        <p:xfrm>
          <a:off x="819150" y="1371600"/>
          <a:ext cx="7505700" cy="4038600"/>
        </p:xfrm>
        <a:graphic>
          <a:graphicData uri="http://schemas.openxmlformats.org/presentationml/2006/ole">
            <mc:AlternateContent xmlns:mc="http://schemas.openxmlformats.org/markup-compatibility/2006">
              <mc:Choice xmlns:v="urn:schemas-microsoft-com:vml" Requires="v">
                <p:oleObj spid="_x0000_s8205" name="图象文档" r:id="rId3" imgW="6558742" imgH="3998422" progId="WangImage.Document">
                  <p:embed/>
                </p:oleObj>
              </mc:Choice>
              <mc:Fallback>
                <p:oleObj name="图象文档" r:id="rId3" imgW="6558742" imgH="3998422" progId="WangImage.Document">
                  <p:embed/>
                  <p:pic>
                    <p:nvPicPr>
                      <p:cNvPr id="102402" name="Object 1026">
                        <a:extLst>
                          <a:ext uri="{FF2B5EF4-FFF2-40B4-BE49-F238E27FC236}">
                            <a16:creationId xmlns:a16="http://schemas.microsoft.com/office/drawing/2014/main" id="{E0A34753-5301-43A1-99A2-137903194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1371600"/>
                        <a:ext cx="7505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3" name="AutoShape 1027">
            <a:extLst>
              <a:ext uri="{FF2B5EF4-FFF2-40B4-BE49-F238E27FC236}">
                <a16:creationId xmlns:a16="http://schemas.microsoft.com/office/drawing/2014/main" id="{91B16694-18D5-41FB-88F9-27F38F995A1C}"/>
              </a:ext>
            </a:extLst>
          </p:cNvPr>
          <p:cNvSpPr>
            <a:spLocks/>
          </p:cNvSpPr>
          <p:nvPr/>
        </p:nvSpPr>
        <p:spPr bwMode="auto">
          <a:xfrm>
            <a:off x="6994525" y="1019175"/>
            <a:ext cx="1463675" cy="885825"/>
          </a:xfrm>
          <a:prstGeom prst="borderCallout1">
            <a:avLst>
              <a:gd name="adj1" fmla="val 12903"/>
              <a:gd name="adj2" fmla="val -5208"/>
              <a:gd name="adj3" fmla="val 201435"/>
              <a:gd name="adj4" fmla="val -378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b="0"/>
              <a:t>小黑版指示</a:t>
            </a:r>
            <a:r>
              <a:rPr lang="en-US" altLang="zh-CN" sz="2400" b="0"/>
              <a:t>P1</a:t>
            </a:r>
            <a:r>
              <a:rPr lang="zh-CN" altLang="en-US" sz="2400" b="0"/>
              <a:t>可进</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1026">
            <a:extLst>
              <a:ext uri="{FF2B5EF4-FFF2-40B4-BE49-F238E27FC236}">
                <a16:creationId xmlns:a16="http://schemas.microsoft.com/office/drawing/2014/main" id="{CBC17911-FEC4-40C1-A072-6EB97815811A}"/>
              </a:ext>
            </a:extLst>
          </p:cNvPr>
          <p:cNvSpPr>
            <a:spLocks noGrp="1" noChangeArrowheads="1"/>
          </p:cNvSpPr>
          <p:nvPr>
            <p:ph type="title"/>
          </p:nvPr>
        </p:nvSpPr>
        <p:spPr>
          <a:xfrm>
            <a:off x="1261624" y="239137"/>
            <a:ext cx="7793038" cy="1287463"/>
          </a:xfrm>
        </p:spPr>
        <p:txBody>
          <a:bodyPr/>
          <a:lstStyle/>
          <a:p>
            <a:pPr eaLnBrk="1" hangingPunct="1">
              <a:defRPr/>
            </a:pPr>
            <a:r>
              <a:rPr lang="zh-CN" altLang="en-US" sz="2000" dirty="0">
                <a:latin typeface="仿宋_GB2312" pitchFamily="49" charset="-122"/>
                <a:ea typeface="仿宋_GB2312" pitchFamily="49" charset="-122"/>
              </a:rPr>
              <a:t>第一次尝试的算法分析</a:t>
            </a:r>
            <a:r>
              <a:rPr lang="zh-CN" altLang="en-US" sz="3200" dirty="0">
                <a:latin typeface="仿宋_GB2312" pitchFamily="49" charset="-122"/>
                <a:ea typeface="仿宋_GB2312" pitchFamily="49" charset="-122"/>
              </a:rPr>
              <a:t>（ </a:t>
            </a:r>
            <a:r>
              <a:rPr lang="en-US" altLang="zh-CN" sz="3200" u="sng" dirty="0">
                <a:solidFill>
                  <a:srgbClr val="0000CC"/>
                </a:solidFill>
              </a:rPr>
              <a:t>Dekker’s Algorithm </a:t>
            </a:r>
            <a:r>
              <a:rPr lang="zh-CN" altLang="en-US" sz="3200" dirty="0">
                <a:solidFill>
                  <a:srgbClr val="0000CC"/>
                </a:solidFill>
                <a:latin typeface="仿宋_GB2312" pitchFamily="49" charset="-122"/>
                <a:ea typeface="仿宋_GB2312" pitchFamily="49" charset="-122"/>
              </a:rPr>
              <a:t>）</a:t>
            </a:r>
          </a:p>
        </p:txBody>
      </p:sp>
      <p:sp>
        <p:nvSpPr>
          <p:cNvPr id="325635" name="Rectangle 1027">
            <a:extLst>
              <a:ext uri="{FF2B5EF4-FFF2-40B4-BE49-F238E27FC236}">
                <a16:creationId xmlns:a16="http://schemas.microsoft.com/office/drawing/2014/main" id="{B513192A-852D-478B-9F4C-B14417828650}"/>
              </a:ext>
            </a:extLst>
          </p:cNvPr>
          <p:cNvSpPr>
            <a:spLocks noGrp="1" noChangeArrowheads="1"/>
          </p:cNvSpPr>
          <p:nvPr>
            <p:ph type="body" idx="1"/>
          </p:nvPr>
        </p:nvSpPr>
        <p:spPr>
          <a:xfrm>
            <a:off x="945931" y="1326931"/>
            <a:ext cx="7772400" cy="4648200"/>
          </a:xfrm>
        </p:spPr>
        <p:txBody>
          <a:bodyPr/>
          <a:lstStyle/>
          <a:p>
            <a:pPr algn="just" eaLnBrk="1" hangingPunct="1">
              <a:buFont typeface="Wingdings" panose="05000000000000000000" pitchFamily="2" charset="2"/>
              <a:buNone/>
              <a:defRPr/>
            </a:pPr>
            <a:r>
              <a:rPr lang="en-US" altLang="zh-CN" dirty="0" err="1">
                <a:ea typeface="仿宋_GB2312" pitchFamily="49" charset="-122"/>
              </a:rPr>
              <a:t>var</a:t>
            </a:r>
            <a:r>
              <a:rPr lang="en-US" altLang="zh-CN" dirty="0">
                <a:ea typeface="仿宋_GB2312" pitchFamily="49" charset="-122"/>
              </a:rPr>
              <a:t> </a:t>
            </a:r>
            <a:r>
              <a:rPr lang="en-US" altLang="zh-CN" dirty="0" err="1">
                <a:ea typeface="仿宋_GB2312" pitchFamily="49" charset="-122"/>
              </a:rPr>
              <a:t>turn:0</a:t>
            </a:r>
            <a:r>
              <a:rPr lang="zh-CN" altLang="en-US" dirty="0">
                <a:ea typeface="仿宋_GB2312" pitchFamily="49" charset="-122"/>
              </a:rPr>
              <a:t>，</a:t>
            </a:r>
            <a:r>
              <a:rPr lang="en-US" altLang="zh-CN" dirty="0">
                <a:ea typeface="仿宋_GB2312" pitchFamily="49" charset="-122"/>
              </a:rPr>
              <a:t>1; {</a:t>
            </a:r>
            <a:r>
              <a:rPr lang="zh-CN" altLang="en-US" dirty="0">
                <a:ea typeface="仿宋_GB2312" pitchFamily="49" charset="-122"/>
              </a:rPr>
              <a:t>共享的全局变量</a:t>
            </a:r>
            <a:r>
              <a:rPr lang="en-US" altLang="zh-CN" dirty="0">
                <a:ea typeface="仿宋_GB2312" pitchFamily="49" charset="-122"/>
              </a:rPr>
              <a:t>}</a:t>
            </a:r>
          </a:p>
          <a:p>
            <a:pPr algn="just" eaLnBrk="1" hangingPunct="1">
              <a:buFont typeface="Wingdings" panose="05000000000000000000" pitchFamily="2" charset="2"/>
              <a:buNone/>
              <a:defRPr/>
            </a:pPr>
            <a:r>
              <a:rPr lang="en-US" altLang="zh-CN" sz="1800" dirty="0">
                <a:ea typeface="仿宋_GB2312" pitchFamily="49" charset="-122"/>
              </a:rPr>
              <a:t>PROCESS 0                                  PROCESS 1</a:t>
            </a:r>
          </a:p>
          <a:p>
            <a:pPr algn="just" eaLnBrk="1" hangingPunct="1">
              <a:buFont typeface="Wingdings" panose="05000000000000000000" pitchFamily="2" charset="2"/>
              <a:buNone/>
              <a:defRPr/>
            </a:pPr>
            <a:r>
              <a:rPr lang="en-US" altLang="zh-CN" sz="1800" dirty="0">
                <a:ea typeface="仿宋_GB2312" pitchFamily="49" charset="-122"/>
              </a:rPr>
              <a:t>   …                                                 …</a:t>
            </a:r>
          </a:p>
          <a:p>
            <a:pPr algn="just" eaLnBrk="1" hangingPunct="1">
              <a:buFont typeface="Wingdings" panose="05000000000000000000" pitchFamily="2" charset="2"/>
              <a:buNone/>
              <a:defRPr/>
            </a:pPr>
            <a:r>
              <a:rPr lang="en-US" altLang="zh-CN" sz="1800" dirty="0">
                <a:ea typeface="仿宋_GB2312" pitchFamily="49" charset="-122"/>
              </a:rPr>
              <a:t>while </a:t>
            </a:r>
            <a:r>
              <a:rPr lang="en-US" altLang="zh-CN" sz="1800" dirty="0" err="1">
                <a:ea typeface="仿宋_GB2312" pitchFamily="49" charset="-122"/>
              </a:rPr>
              <a:t>turn≠0</a:t>
            </a:r>
            <a:r>
              <a:rPr lang="en-US" altLang="zh-CN" sz="1800" dirty="0">
                <a:ea typeface="仿宋_GB2312" pitchFamily="49" charset="-122"/>
              </a:rPr>
              <a:t> do {nothing};        while turn ≠ 1 do {nothing};</a:t>
            </a:r>
          </a:p>
          <a:p>
            <a:pPr algn="just" eaLnBrk="1" hangingPunct="1">
              <a:buFont typeface="Wingdings" panose="05000000000000000000" pitchFamily="2" charset="2"/>
              <a:buNone/>
              <a:defRPr/>
            </a:pPr>
            <a:r>
              <a:rPr lang="en-US" altLang="zh-CN" sz="1800" dirty="0">
                <a:ea typeface="仿宋_GB2312" pitchFamily="49" charset="-122"/>
              </a:rPr>
              <a:t>&lt;critical section&gt;;                            &lt;critical section&gt;</a:t>
            </a:r>
          </a:p>
          <a:p>
            <a:pPr algn="just" eaLnBrk="1" hangingPunct="1">
              <a:buFont typeface="Wingdings" panose="05000000000000000000" pitchFamily="2" charset="2"/>
              <a:buNone/>
              <a:defRPr/>
            </a:pPr>
            <a:r>
              <a:rPr lang="en-US" altLang="zh-CN" sz="1800" dirty="0">
                <a:ea typeface="仿宋_GB2312" pitchFamily="49" charset="-122"/>
              </a:rPr>
              <a:t>turn:=1;                                         turn:=0;</a:t>
            </a:r>
          </a:p>
          <a:p>
            <a:pPr algn="just" eaLnBrk="1" hangingPunct="1">
              <a:buFont typeface="Wingdings" panose="05000000000000000000" pitchFamily="2" charset="2"/>
              <a:buNone/>
              <a:defRPr/>
            </a:pPr>
            <a:r>
              <a:rPr lang="en-US" altLang="zh-CN" sz="1800" dirty="0">
                <a:ea typeface="仿宋_GB2312" pitchFamily="49" charset="-122"/>
              </a:rPr>
              <a:t>    …                                                 …</a:t>
            </a:r>
          </a:p>
          <a:p>
            <a:pPr algn="just" eaLnBrk="1" hangingPunct="1">
              <a:defRPr/>
            </a:pPr>
            <a:r>
              <a:rPr lang="zh-CN" altLang="en-US" dirty="0">
                <a:solidFill>
                  <a:srgbClr val="0000CC"/>
                </a:solidFill>
                <a:latin typeface="仿宋_GB2312" pitchFamily="49" charset="-122"/>
                <a:ea typeface="仿宋_GB2312" pitchFamily="49" charset="-122"/>
              </a:rPr>
              <a:t>解析</a:t>
            </a:r>
          </a:p>
          <a:p>
            <a:pPr eaLnBrk="1" hangingPunct="1">
              <a:buFont typeface="Wingdings" panose="05000000000000000000" pitchFamily="2" charset="2"/>
              <a:buNone/>
              <a:defRPr/>
            </a:pPr>
            <a:r>
              <a:rPr lang="zh-CN" altLang="en-US" dirty="0">
                <a:latin typeface="仿宋_GB2312" pitchFamily="49" charset="-122"/>
                <a:ea typeface="仿宋_GB2312" pitchFamily="49" charset="-122"/>
              </a:rPr>
              <a:t>  保证了互斥，但存在问题：</a:t>
            </a:r>
            <a:endParaRPr lang="en-US" altLang="zh-CN" dirty="0">
              <a:latin typeface="仿宋_GB2312" pitchFamily="49" charset="-122"/>
              <a:ea typeface="仿宋_GB2312" pitchFamily="49" charset="-122"/>
            </a:endParaRPr>
          </a:p>
          <a:p>
            <a:pPr eaLnBrk="1" hangingPunct="1">
              <a:buFont typeface="Wingdings" panose="05000000000000000000" pitchFamily="2" charset="2"/>
              <a:buNone/>
              <a:defRPr/>
            </a:pPr>
            <a:r>
              <a:rPr lang="zh-CN" altLang="en-US" dirty="0">
                <a:latin typeface="仿宋_GB2312" pitchFamily="49" charset="-122"/>
                <a:ea typeface="仿宋_GB2312" pitchFamily="49" charset="-122"/>
              </a:rPr>
              <a:t>问题</a:t>
            </a:r>
            <a:r>
              <a:rPr lang="en-US" altLang="zh-CN" dirty="0">
                <a:latin typeface="仿宋_GB2312" pitchFamily="49" charset="-122"/>
                <a:ea typeface="仿宋_GB2312" pitchFamily="49" charset="-122"/>
              </a:rPr>
              <a:t>1 </a:t>
            </a:r>
            <a:r>
              <a:rPr lang="zh-CN" altLang="en-US" dirty="0">
                <a:latin typeface="仿宋_GB2312" pitchFamily="49" charset="-122"/>
                <a:ea typeface="仿宋_GB2312" pitchFamily="49" charset="-122"/>
              </a:rPr>
              <a:t>进程</a:t>
            </a:r>
            <a:r>
              <a:rPr lang="zh-CN" altLang="en-US" dirty="0">
                <a:ea typeface="仿宋_GB2312" pitchFamily="49" charset="-122"/>
              </a:rPr>
              <a:t>“</a:t>
            </a:r>
            <a:r>
              <a:rPr lang="zh-CN" altLang="en-US" i="1" u="sng" dirty="0">
                <a:solidFill>
                  <a:srgbClr val="0000CC"/>
                </a:solidFill>
                <a:latin typeface="仿宋_GB2312" pitchFamily="49" charset="-122"/>
                <a:ea typeface="仿宋_GB2312" pitchFamily="49" charset="-122"/>
              </a:rPr>
              <a:t>忙等</a:t>
            </a:r>
            <a:r>
              <a:rPr lang="zh-CN" altLang="en-US" dirty="0">
                <a:ea typeface="仿宋_GB2312" pitchFamily="49" charset="-122"/>
              </a:rPr>
              <a:t>”</a:t>
            </a:r>
            <a:r>
              <a:rPr lang="zh-CN" altLang="en-US" dirty="0">
                <a:latin typeface="仿宋_GB2312" pitchFamily="49" charset="-122"/>
                <a:ea typeface="仿宋_GB2312" pitchFamily="49" charset="-122"/>
              </a:rPr>
              <a:t>进入临界区；</a:t>
            </a:r>
            <a:endParaRPr lang="en-US" altLang="zh-CN" dirty="0">
              <a:latin typeface="仿宋_GB2312" pitchFamily="49" charset="-122"/>
              <a:ea typeface="仿宋_GB2312" pitchFamily="49" charset="-122"/>
            </a:endParaRPr>
          </a:p>
          <a:p>
            <a:pPr eaLnBrk="1" hangingPunct="1">
              <a:buFont typeface="Wingdings" panose="05000000000000000000" pitchFamily="2" charset="2"/>
              <a:buNone/>
              <a:defRPr/>
            </a:pPr>
            <a:r>
              <a:rPr lang="zh-CN" altLang="en-US" dirty="0">
                <a:latin typeface="仿宋_GB2312" pitchFamily="49" charset="-122"/>
                <a:ea typeface="仿宋_GB2312" pitchFamily="49" charset="-122"/>
              </a:rPr>
              <a:t>问题</a:t>
            </a:r>
            <a:r>
              <a:rPr lang="en-US" altLang="zh-CN" dirty="0">
                <a:latin typeface="仿宋_GB2312" pitchFamily="49" charset="-122"/>
                <a:ea typeface="仿宋_GB2312" pitchFamily="49" charset="-122"/>
              </a:rPr>
              <a:t>2 </a:t>
            </a:r>
            <a:r>
              <a:rPr lang="zh-CN" altLang="en-US" dirty="0">
                <a:latin typeface="仿宋_GB2312" pitchFamily="49" charset="-122"/>
                <a:ea typeface="仿宋_GB2312" pitchFamily="49" charset="-122"/>
              </a:rPr>
              <a:t>若黑板标志修改失败，其他进程</a:t>
            </a:r>
            <a:r>
              <a:rPr lang="zh-CN" altLang="en-US" i="1" u="sng" dirty="0">
                <a:solidFill>
                  <a:srgbClr val="0000CC"/>
                </a:solidFill>
                <a:latin typeface="仿宋_GB2312" pitchFamily="49" charset="-122"/>
                <a:ea typeface="仿宋_GB2312" pitchFamily="49" charset="-122"/>
              </a:rPr>
              <a:t>永久阻塞</a:t>
            </a:r>
            <a:endParaRPr lang="zh-CN" altLang="en-US" dirty="0"/>
          </a:p>
        </p:txBody>
      </p:sp>
      <p:sp>
        <p:nvSpPr>
          <p:cNvPr id="103428" name="Line 1028">
            <a:extLst>
              <a:ext uri="{FF2B5EF4-FFF2-40B4-BE49-F238E27FC236}">
                <a16:creationId xmlns:a16="http://schemas.microsoft.com/office/drawing/2014/main" id="{894E9084-01F3-446D-B2D1-FAE7C61B85B0}"/>
              </a:ext>
            </a:extLst>
          </p:cNvPr>
          <p:cNvSpPr>
            <a:spLocks noChangeShapeType="1"/>
          </p:cNvSpPr>
          <p:nvPr/>
        </p:nvSpPr>
        <p:spPr bwMode="auto">
          <a:xfrm>
            <a:off x="3779838" y="2414588"/>
            <a:ext cx="0" cy="19812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29" name="AutoShape 1029">
            <a:extLst>
              <a:ext uri="{FF2B5EF4-FFF2-40B4-BE49-F238E27FC236}">
                <a16:creationId xmlns:a16="http://schemas.microsoft.com/office/drawing/2014/main" id="{64E453E9-6E64-4D6A-A468-0862D3210552}"/>
              </a:ext>
            </a:extLst>
          </p:cNvPr>
          <p:cNvSpPr>
            <a:spLocks noChangeArrowheads="1"/>
          </p:cNvSpPr>
          <p:nvPr/>
        </p:nvSpPr>
        <p:spPr bwMode="auto">
          <a:xfrm>
            <a:off x="7010400" y="2133600"/>
            <a:ext cx="1447800" cy="381000"/>
          </a:xfrm>
          <a:prstGeom prst="wedgeRoundRectCallout">
            <a:avLst>
              <a:gd name="adj1" fmla="val -120065"/>
              <a:gd name="adj2" fmla="val 6666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b="0"/>
              <a:t>为</a:t>
            </a:r>
            <a:r>
              <a:rPr lang="en-US" altLang="zh-CN" sz="1600" b="0"/>
              <a:t>1</a:t>
            </a:r>
            <a:r>
              <a:rPr lang="zh-CN" altLang="en-US" sz="1600" b="0"/>
              <a:t>执行</a:t>
            </a:r>
          </a:p>
        </p:txBody>
      </p:sp>
      <p:sp>
        <p:nvSpPr>
          <p:cNvPr id="103430" name="AutoShape 1030">
            <a:extLst>
              <a:ext uri="{FF2B5EF4-FFF2-40B4-BE49-F238E27FC236}">
                <a16:creationId xmlns:a16="http://schemas.microsoft.com/office/drawing/2014/main" id="{0D42EF11-4CD0-4BCF-BBCD-43A8CAD6435C}"/>
              </a:ext>
            </a:extLst>
          </p:cNvPr>
          <p:cNvSpPr>
            <a:spLocks noChangeArrowheads="1"/>
          </p:cNvSpPr>
          <p:nvPr/>
        </p:nvSpPr>
        <p:spPr bwMode="auto">
          <a:xfrm>
            <a:off x="228600" y="2590800"/>
            <a:ext cx="381000" cy="1219200"/>
          </a:xfrm>
          <a:prstGeom prst="wedgeRoundRectCallout">
            <a:avLst>
              <a:gd name="adj1" fmla="val 145000"/>
              <a:gd name="adj2" fmla="val -5416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b="0"/>
              <a:t>为</a:t>
            </a:r>
            <a:r>
              <a:rPr lang="en-US" altLang="zh-CN" sz="1600" b="0"/>
              <a:t>0</a:t>
            </a:r>
            <a:r>
              <a:rPr lang="zh-CN" altLang="en-US" sz="1600" b="0"/>
              <a:t>执行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5635">
                                            <p:txEl>
                                              <p:pRg st="7" end="7"/>
                                            </p:txEl>
                                          </p:spTgt>
                                        </p:tgtEl>
                                        <p:attrNameLst>
                                          <p:attrName>style.visibility</p:attrName>
                                        </p:attrNameLst>
                                      </p:cBhvr>
                                      <p:to>
                                        <p:strVal val="visible"/>
                                      </p:to>
                                    </p:set>
                                    <p:animEffect transition="in" filter="fade">
                                      <p:cBhvr>
                                        <p:cTn id="7" dur="500"/>
                                        <p:tgtEl>
                                          <p:spTgt spid="325635">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25635">
                                            <p:txEl>
                                              <p:pRg st="8" end="8"/>
                                            </p:txEl>
                                          </p:spTgt>
                                        </p:tgtEl>
                                        <p:attrNameLst>
                                          <p:attrName>style.visibility</p:attrName>
                                        </p:attrNameLst>
                                      </p:cBhvr>
                                      <p:to>
                                        <p:strVal val="visible"/>
                                      </p:to>
                                    </p:set>
                                    <p:animEffect transition="in" filter="fade">
                                      <p:cBhvr>
                                        <p:cTn id="12" dur="500"/>
                                        <p:tgtEl>
                                          <p:spTgt spid="325635">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25635">
                                            <p:txEl>
                                              <p:pRg st="9" end="9"/>
                                            </p:txEl>
                                          </p:spTgt>
                                        </p:tgtEl>
                                        <p:attrNameLst>
                                          <p:attrName>style.visibility</p:attrName>
                                        </p:attrNameLst>
                                      </p:cBhvr>
                                      <p:to>
                                        <p:strVal val="visible"/>
                                      </p:to>
                                    </p:set>
                                    <p:animEffect transition="in" filter="fade">
                                      <p:cBhvr>
                                        <p:cTn id="17" dur="500"/>
                                        <p:tgtEl>
                                          <p:spTgt spid="325635">
                                            <p:txEl>
                                              <p:pRg st="9" end="9"/>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25635">
                                            <p:txEl>
                                              <p:pRg st="10" end="10"/>
                                            </p:txEl>
                                          </p:spTgt>
                                        </p:tgtEl>
                                        <p:attrNameLst>
                                          <p:attrName>style.visibility</p:attrName>
                                        </p:attrNameLst>
                                      </p:cBhvr>
                                      <p:to>
                                        <p:strVal val="visible"/>
                                      </p:to>
                                    </p:set>
                                    <p:animEffect transition="in" filter="fade">
                                      <p:cBhvr>
                                        <p:cTn id="22" dur="500"/>
                                        <p:tgtEl>
                                          <p:spTgt spid="3256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9E7E6E93-D958-4006-A15C-F8CF8D9C6A24}"/>
              </a:ext>
            </a:extLst>
          </p:cNvPr>
          <p:cNvSpPr>
            <a:spLocks noGrp="1" noRot="1" noChangeArrowheads="1"/>
          </p:cNvSpPr>
          <p:nvPr>
            <p:ph type="title"/>
          </p:nvPr>
        </p:nvSpPr>
        <p:spPr>
          <a:xfrm>
            <a:off x="685800" y="252248"/>
            <a:ext cx="7772400" cy="1143000"/>
          </a:xfrm>
        </p:spPr>
        <p:txBody>
          <a:bodyPr/>
          <a:lstStyle/>
          <a:p>
            <a:pPr eaLnBrk="1" hangingPunct="1">
              <a:defRPr/>
            </a:pPr>
            <a:r>
              <a:rPr lang="zh-CN" altLang="en-US" u="sng" dirty="0">
                <a:solidFill>
                  <a:schemeClr val="accent2"/>
                </a:solidFill>
                <a:ea typeface="仿宋_GB2312" pitchFamily="49" charset="-122"/>
              </a:rPr>
              <a:t>分析：问题</a:t>
            </a:r>
            <a:r>
              <a:rPr lang="en-US" altLang="zh-CN" u="sng" dirty="0">
                <a:solidFill>
                  <a:schemeClr val="accent2"/>
                </a:solidFill>
                <a:ea typeface="仿宋_GB2312" pitchFamily="49" charset="-122"/>
              </a:rPr>
              <a:t>3 </a:t>
            </a:r>
            <a:endParaRPr lang="zh-CN" altLang="en-US" u="sng" dirty="0">
              <a:solidFill>
                <a:schemeClr val="accent2"/>
              </a:solidFill>
              <a:ea typeface="仿宋_GB2312" pitchFamily="49" charset="-122"/>
            </a:endParaRPr>
          </a:p>
        </p:txBody>
      </p:sp>
      <p:sp>
        <p:nvSpPr>
          <p:cNvPr id="566275" name="Rectangle 3">
            <a:extLst>
              <a:ext uri="{FF2B5EF4-FFF2-40B4-BE49-F238E27FC236}">
                <a16:creationId xmlns:a16="http://schemas.microsoft.com/office/drawing/2014/main" id="{305E111D-5D60-4437-AD6E-0C8D2EB64E1F}"/>
              </a:ext>
            </a:extLst>
          </p:cNvPr>
          <p:cNvSpPr>
            <a:spLocks noGrp="1" noRot="1" noChangeArrowheads="1"/>
          </p:cNvSpPr>
          <p:nvPr>
            <p:ph type="body" idx="1"/>
          </p:nvPr>
        </p:nvSpPr>
        <p:spPr>
          <a:xfrm>
            <a:off x="685800" y="1185863"/>
            <a:ext cx="7772400" cy="4114800"/>
          </a:xfrm>
        </p:spPr>
        <p:txBody>
          <a:bodyPr/>
          <a:lstStyle/>
          <a:p>
            <a:pPr eaLnBrk="1" hangingPunct="1">
              <a:lnSpc>
                <a:spcPct val="90000"/>
              </a:lnSpc>
              <a:defRPr/>
            </a:pPr>
            <a:r>
              <a:rPr lang="en-US" altLang="zh-CN" dirty="0">
                <a:latin typeface="仿宋_GB2312" pitchFamily="49" charset="-122"/>
                <a:ea typeface="仿宋_GB2312" pitchFamily="49" charset="-122"/>
              </a:rPr>
              <a:t>	</a:t>
            </a:r>
            <a:r>
              <a:rPr lang="zh-CN" altLang="en-US" dirty="0">
                <a:latin typeface="仿宋_GB2312" pitchFamily="49" charset="-122"/>
                <a:ea typeface="仿宋_GB2312" pitchFamily="49" charset="-122"/>
              </a:rPr>
              <a:t>进程像下棋一样严格交替进入临界区。如果进程需要多次使用临界区，那么，使用临界区频率低的进程严重制约着使用临界区频率高的进程的执行进度。</a:t>
            </a:r>
          </a:p>
          <a:p>
            <a:pPr marL="533400" indent="-533400" eaLnBrk="1" hangingPunct="1">
              <a:lnSpc>
                <a:spcPct val="90000"/>
              </a:lnSpc>
              <a:buFont typeface="Wingdings" panose="05000000000000000000" pitchFamily="2" charset="2"/>
              <a:buNone/>
              <a:defRPr/>
            </a:pPr>
            <a:r>
              <a:rPr lang="zh-CN" altLang="en-US" i="1" dirty="0">
                <a:latin typeface="仿宋_GB2312" pitchFamily="49" charset="-122"/>
                <a:ea typeface="仿宋_GB2312" pitchFamily="49" charset="-122"/>
              </a:rPr>
              <a:t>例如</a:t>
            </a:r>
            <a:r>
              <a:rPr lang="zh-CN" altLang="en-US" dirty="0">
                <a:latin typeface="仿宋_GB2312" pitchFamily="49" charset="-122"/>
                <a:ea typeface="仿宋_GB2312" pitchFamily="49" charset="-122"/>
              </a:rPr>
              <a:t>，</a:t>
            </a:r>
          </a:p>
          <a:p>
            <a:pPr marL="933450" lvl="1" indent="-533400" eaLnBrk="1" hangingPunct="1">
              <a:lnSpc>
                <a:spcPct val="90000"/>
              </a:lnSpc>
              <a:defRPr/>
            </a:pP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需要每</a:t>
            </a:r>
            <a:r>
              <a:rPr lang="en-US" altLang="zh-CN" dirty="0">
                <a:latin typeface="仿宋_GB2312" pitchFamily="49" charset="-122"/>
                <a:ea typeface="仿宋_GB2312" pitchFamily="49" charset="-122"/>
              </a:rPr>
              <a:t>10</a:t>
            </a:r>
            <a:r>
              <a:rPr lang="zh-CN" altLang="en-US" dirty="0">
                <a:latin typeface="仿宋_GB2312" pitchFamily="49" charset="-122"/>
                <a:ea typeface="仿宋_GB2312" pitchFamily="49" charset="-122"/>
              </a:rPr>
              <a:t>分钟使用一次临界区，</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需要每</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分钟使用一次临界区。</a:t>
            </a:r>
          </a:p>
          <a:p>
            <a:pPr marL="933450" lvl="1" indent="-533400" eaLnBrk="1" hangingPunct="1">
              <a:lnSpc>
                <a:spcPct val="90000"/>
              </a:lnSpc>
              <a:defRPr/>
            </a:pPr>
            <a:r>
              <a:rPr lang="zh-CN" altLang="en-US" dirty="0">
                <a:latin typeface="仿宋_GB2312" pitchFamily="49" charset="-122"/>
                <a:ea typeface="仿宋_GB2312" pitchFamily="49" charset="-122"/>
              </a:rPr>
              <a:t>假设</a:t>
            </a:r>
            <a:r>
              <a:rPr lang="en-US" altLang="zh-CN" dirty="0">
                <a:latin typeface="仿宋_GB2312" pitchFamily="49" charset="-122"/>
                <a:ea typeface="仿宋_GB2312" pitchFamily="49" charset="-122"/>
              </a:rPr>
              <a:t>turn</a:t>
            </a:r>
            <a:r>
              <a:rPr lang="zh-CN" altLang="en-US" dirty="0">
                <a:latin typeface="仿宋_GB2312" pitchFamily="49" charset="-122"/>
                <a:ea typeface="仿宋_GB2312" pitchFamily="49" charset="-122"/>
              </a:rPr>
              <a:t>的初值为</a:t>
            </a:r>
            <a:r>
              <a:rPr lang="en-US" altLang="zh-CN" dirty="0">
                <a:latin typeface="仿宋_GB2312" pitchFamily="49" charset="-122"/>
                <a:ea typeface="仿宋_GB2312" pitchFamily="49" charset="-122"/>
              </a:rPr>
              <a:t>0</a:t>
            </a:r>
            <a:r>
              <a:rPr lang="zh-CN" altLang="en-US" dirty="0">
                <a:latin typeface="仿宋_GB2312" pitchFamily="49" charset="-122"/>
                <a:ea typeface="仿宋_GB2312" pitchFamily="49" charset="-122"/>
              </a:rPr>
              <a:t>，进程</a:t>
            </a: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正好先请求进入临界区，并成功进入临界区执行，这时，如果</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申请进入临界区，循环检测</a:t>
            </a:r>
            <a:r>
              <a:rPr lang="en-US" altLang="zh-CN" dirty="0">
                <a:latin typeface="仿宋_GB2312" pitchFamily="49" charset="-122"/>
                <a:ea typeface="仿宋_GB2312" pitchFamily="49" charset="-122"/>
              </a:rPr>
              <a:t>turn=0</a:t>
            </a:r>
            <a:r>
              <a:rPr lang="zh-CN" altLang="en-US" dirty="0">
                <a:latin typeface="仿宋_GB2312" pitchFamily="49" charset="-122"/>
                <a:ea typeface="仿宋_GB2312" pitchFamily="49" charset="-122"/>
              </a:rPr>
              <a:t>，不可以进入，只能</a:t>
            </a:r>
            <a:r>
              <a:rPr lang="zh-CN" altLang="en-US" dirty="0">
                <a:ea typeface="仿宋_GB2312" pitchFamily="49" charset="-122"/>
              </a:rPr>
              <a:t>“</a:t>
            </a:r>
            <a:r>
              <a:rPr lang="zh-CN" altLang="en-US" dirty="0">
                <a:latin typeface="仿宋_GB2312" pitchFamily="49" charset="-122"/>
                <a:ea typeface="仿宋_GB2312" pitchFamily="49" charset="-122"/>
              </a:rPr>
              <a:t>空</a:t>
            </a:r>
            <a:r>
              <a:rPr lang="zh-CN" altLang="en-US" dirty="0">
                <a:ea typeface="仿宋_GB2312" pitchFamily="49" charset="-122"/>
              </a:rPr>
              <a:t>”</a:t>
            </a:r>
            <a:r>
              <a:rPr lang="zh-CN" altLang="en-US" dirty="0">
                <a:latin typeface="仿宋_GB2312" pitchFamily="49" charset="-122"/>
                <a:ea typeface="仿宋_GB2312" pitchFamily="49" charset="-122"/>
              </a:rPr>
              <a:t>循环，等待。</a:t>
            </a:r>
          </a:p>
          <a:p>
            <a:pPr marL="933450" lvl="1" indent="-533400" eaLnBrk="1" hangingPunct="1">
              <a:lnSpc>
                <a:spcPct val="90000"/>
              </a:lnSpc>
              <a:defRPr/>
            </a:pPr>
            <a:r>
              <a:rPr lang="zh-CN" altLang="en-US" dirty="0">
                <a:latin typeface="仿宋_GB2312" pitchFamily="49" charset="-122"/>
                <a:ea typeface="仿宋_GB2312" pitchFamily="49" charset="-122"/>
              </a:rPr>
              <a:t>当</a:t>
            </a: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退出临界区时，修改</a:t>
            </a:r>
            <a:r>
              <a:rPr lang="en-US" altLang="zh-CN" dirty="0">
                <a:latin typeface="仿宋_GB2312" pitchFamily="49" charset="-122"/>
                <a:ea typeface="仿宋_GB2312" pitchFamily="49" charset="-122"/>
              </a:rPr>
              <a:t>turn</a:t>
            </a:r>
            <a:r>
              <a:rPr lang="zh-CN" altLang="en-US" dirty="0">
                <a:latin typeface="仿宋_GB2312" pitchFamily="49" charset="-122"/>
                <a:ea typeface="仿宋_GB2312" pitchFamily="49" charset="-122"/>
              </a:rPr>
              <a:t>的值为</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循环检测到</a:t>
            </a:r>
            <a:r>
              <a:rPr lang="en-US" altLang="zh-CN" dirty="0">
                <a:latin typeface="仿宋_GB2312" pitchFamily="49" charset="-122"/>
                <a:ea typeface="仿宋_GB2312" pitchFamily="49" charset="-122"/>
              </a:rPr>
              <a:t>turn = 1</a:t>
            </a:r>
            <a:r>
              <a:rPr lang="zh-CN" altLang="en-US" dirty="0">
                <a:latin typeface="仿宋_GB2312" pitchFamily="49" charset="-122"/>
                <a:ea typeface="仿宋_GB2312" pitchFamily="49" charset="-122"/>
              </a:rPr>
              <a:t>时，就可以进入临界区执行，退出临界区时，修改</a:t>
            </a:r>
            <a:r>
              <a:rPr lang="en-US" altLang="zh-CN" dirty="0">
                <a:latin typeface="仿宋_GB2312" pitchFamily="49" charset="-122"/>
                <a:ea typeface="仿宋_GB2312" pitchFamily="49" charset="-122"/>
              </a:rPr>
              <a:t>turn=0</a:t>
            </a:r>
            <a:r>
              <a:rPr lang="zh-CN" altLang="en-US" dirty="0">
                <a:latin typeface="仿宋_GB2312" pitchFamily="49" charset="-122"/>
                <a:ea typeface="仿宋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6275">
                                            <p:txEl>
                                              <p:pRg st="1" end="1"/>
                                            </p:txEl>
                                          </p:spTgt>
                                        </p:tgtEl>
                                        <p:attrNameLst>
                                          <p:attrName>style.visibility</p:attrName>
                                        </p:attrNameLst>
                                      </p:cBhvr>
                                      <p:to>
                                        <p:strVal val="visible"/>
                                      </p:to>
                                    </p:set>
                                    <p:animEffect transition="in" filter="fade">
                                      <p:cBhvr>
                                        <p:cTn id="7" dur="500"/>
                                        <p:tgtEl>
                                          <p:spTgt spid="56627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6275">
                                            <p:txEl>
                                              <p:pRg st="2" end="2"/>
                                            </p:txEl>
                                          </p:spTgt>
                                        </p:tgtEl>
                                        <p:attrNameLst>
                                          <p:attrName>style.visibility</p:attrName>
                                        </p:attrNameLst>
                                      </p:cBhvr>
                                      <p:to>
                                        <p:strVal val="visible"/>
                                      </p:to>
                                    </p:set>
                                    <p:animEffect transition="in" filter="fade">
                                      <p:cBhvr>
                                        <p:cTn id="10" dur="500"/>
                                        <p:tgtEl>
                                          <p:spTgt spid="56627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66275">
                                            <p:txEl>
                                              <p:pRg st="3" end="3"/>
                                            </p:txEl>
                                          </p:spTgt>
                                        </p:tgtEl>
                                        <p:attrNameLst>
                                          <p:attrName>style.visibility</p:attrName>
                                        </p:attrNameLst>
                                      </p:cBhvr>
                                      <p:to>
                                        <p:strVal val="visible"/>
                                      </p:to>
                                    </p:set>
                                    <p:animEffect transition="in" filter="fade">
                                      <p:cBhvr>
                                        <p:cTn id="15" dur="500"/>
                                        <p:tgtEl>
                                          <p:spTgt spid="56627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66275">
                                            <p:txEl>
                                              <p:pRg st="4" end="4"/>
                                            </p:txEl>
                                          </p:spTgt>
                                        </p:tgtEl>
                                        <p:attrNameLst>
                                          <p:attrName>style.visibility</p:attrName>
                                        </p:attrNameLst>
                                      </p:cBhvr>
                                      <p:to>
                                        <p:strVal val="visible"/>
                                      </p:to>
                                    </p:set>
                                    <p:animEffect transition="in" filter="fade">
                                      <p:cBhvr>
                                        <p:cTn id="18" dur="500"/>
                                        <p:tgtEl>
                                          <p:spTgt spid="566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9" name="Rectangle 3">
            <a:extLst>
              <a:ext uri="{FF2B5EF4-FFF2-40B4-BE49-F238E27FC236}">
                <a16:creationId xmlns:a16="http://schemas.microsoft.com/office/drawing/2014/main" id="{2DFA4969-13E3-4173-98BE-197FDEF82EE7}"/>
              </a:ext>
            </a:extLst>
          </p:cNvPr>
          <p:cNvSpPr>
            <a:spLocks noGrp="1" noRot="1" noChangeArrowheads="1"/>
          </p:cNvSpPr>
          <p:nvPr>
            <p:ph type="body" idx="1"/>
          </p:nvPr>
        </p:nvSpPr>
        <p:spPr/>
        <p:txBody>
          <a:bodyPr/>
          <a:lstStyle/>
          <a:p>
            <a:pPr marL="533400" indent="-533400" eaLnBrk="1" hangingPunct="1">
              <a:lnSpc>
                <a:spcPct val="90000"/>
              </a:lnSpc>
              <a:buFont typeface="Wingdings" panose="05000000000000000000" pitchFamily="2" charset="2"/>
              <a:buNone/>
              <a:defRPr/>
            </a:pPr>
            <a:r>
              <a:rPr lang="zh-CN" altLang="en-US" i="1" dirty="0">
                <a:latin typeface="仿宋_GB2312" pitchFamily="49" charset="-122"/>
                <a:ea typeface="仿宋_GB2312" pitchFamily="49" charset="-122"/>
              </a:rPr>
              <a:t>例如（续）</a:t>
            </a:r>
            <a:endParaRPr lang="zh-CN" altLang="en-US" dirty="0">
              <a:latin typeface="仿宋_GB2312" pitchFamily="49" charset="-122"/>
              <a:ea typeface="仿宋_GB2312" pitchFamily="49" charset="-122"/>
            </a:endParaRPr>
          </a:p>
          <a:p>
            <a:pPr marL="533400" indent="-533400" eaLnBrk="1" hangingPunct="1">
              <a:lnSpc>
                <a:spcPct val="90000"/>
              </a:lnSpc>
              <a:defRPr/>
            </a:pPr>
            <a:r>
              <a:rPr lang="zh-CN" altLang="en-US" dirty="0">
                <a:latin typeface="仿宋_GB2312" pitchFamily="49" charset="-122"/>
                <a:ea typeface="仿宋_GB2312" pitchFamily="49" charset="-122"/>
              </a:rPr>
              <a:t>根据假设，</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很快又需要进入临界区，但是</a:t>
            </a: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却只能在</a:t>
            </a:r>
            <a:r>
              <a:rPr lang="en-US" altLang="zh-CN" dirty="0">
                <a:latin typeface="仿宋_GB2312" pitchFamily="49" charset="-122"/>
                <a:ea typeface="仿宋_GB2312" pitchFamily="49" charset="-122"/>
              </a:rPr>
              <a:t>10</a:t>
            </a:r>
            <a:r>
              <a:rPr lang="zh-CN" altLang="en-US" dirty="0">
                <a:latin typeface="仿宋_GB2312" pitchFamily="49" charset="-122"/>
                <a:ea typeface="仿宋_GB2312" pitchFamily="49" charset="-122"/>
              </a:rPr>
              <a:t>分钟之后，按照</a:t>
            </a:r>
            <a:r>
              <a:rPr lang="en-US" altLang="zh-CN" dirty="0">
                <a:latin typeface="仿宋_GB2312" pitchFamily="49" charset="-122"/>
                <a:ea typeface="仿宋_GB2312" pitchFamily="49" charset="-122"/>
              </a:rPr>
              <a:t>turn</a:t>
            </a:r>
            <a:r>
              <a:rPr lang="zh-CN" altLang="en-US" dirty="0">
                <a:latin typeface="仿宋_GB2312" pitchFamily="49" charset="-122"/>
                <a:ea typeface="仿宋_GB2312" pitchFamily="49" charset="-122"/>
              </a:rPr>
              <a:t>规定的顺序，进入临界区执行，退出时修改</a:t>
            </a:r>
            <a:r>
              <a:rPr lang="en-US" altLang="zh-CN" dirty="0">
                <a:latin typeface="仿宋_GB2312" pitchFamily="49" charset="-122"/>
                <a:ea typeface="仿宋_GB2312" pitchFamily="49" charset="-122"/>
              </a:rPr>
              <a:t>turn=1</a:t>
            </a:r>
            <a:r>
              <a:rPr lang="zh-CN" altLang="en-US" dirty="0">
                <a:latin typeface="仿宋_GB2312" pitchFamily="49" charset="-122"/>
                <a:ea typeface="仿宋_GB2312" pitchFamily="49" charset="-122"/>
              </a:rPr>
              <a:t>。</a:t>
            </a:r>
          </a:p>
          <a:p>
            <a:pPr marL="533400" indent="-533400" eaLnBrk="1" hangingPunct="1">
              <a:lnSpc>
                <a:spcPct val="90000"/>
              </a:lnSpc>
              <a:defRPr/>
            </a:pPr>
            <a:r>
              <a:rPr lang="zh-CN" altLang="en-US" dirty="0">
                <a:latin typeface="仿宋_GB2312" pitchFamily="49" charset="-122"/>
                <a:ea typeface="仿宋_GB2312" pitchFamily="49" charset="-122"/>
              </a:rPr>
              <a:t>即，</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必须在临界区空闲的情况下，等待</a:t>
            </a:r>
            <a:r>
              <a:rPr lang="en-US" altLang="zh-CN" dirty="0">
                <a:latin typeface="仿宋_GB2312" pitchFamily="49" charset="-122"/>
                <a:ea typeface="仿宋_GB2312" pitchFamily="49" charset="-122"/>
              </a:rPr>
              <a:t>10</a:t>
            </a:r>
            <a:r>
              <a:rPr lang="zh-CN" altLang="en-US" dirty="0">
                <a:latin typeface="仿宋_GB2312" pitchFamily="49" charset="-122"/>
                <a:ea typeface="仿宋_GB2312" pitchFamily="49" charset="-122"/>
              </a:rPr>
              <a:t>分钟（即等待</a:t>
            </a: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将</a:t>
            </a:r>
            <a:r>
              <a:rPr lang="en-US" altLang="zh-CN" dirty="0">
                <a:latin typeface="仿宋_GB2312" pitchFamily="49" charset="-122"/>
                <a:ea typeface="仿宋_GB2312" pitchFamily="49" charset="-122"/>
              </a:rPr>
              <a:t>turn</a:t>
            </a:r>
            <a:r>
              <a:rPr lang="zh-CN" altLang="en-US" dirty="0">
                <a:latin typeface="仿宋_GB2312" pitchFamily="49" charset="-122"/>
                <a:ea typeface="仿宋_GB2312" pitchFamily="49" charset="-122"/>
              </a:rPr>
              <a:t>的值变为</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），才能使用临界区。这不符和互斥原则</a:t>
            </a:r>
            <a:r>
              <a:rPr lang="zh-CN" altLang="en-US" i="1" u="sng" dirty="0">
                <a:solidFill>
                  <a:srgbClr val="FFC000"/>
                </a:solidFill>
                <a:latin typeface="仿宋_GB2312" pitchFamily="49" charset="-122"/>
                <a:ea typeface="仿宋_GB2312" pitchFamily="49" charset="-122"/>
              </a:rPr>
              <a:t>（空闲让进），</a:t>
            </a:r>
            <a:r>
              <a:rPr lang="zh-CN" altLang="en-US" dirty="0">
                <a:latin typeface="仿宋_GB2312" pitchFamily="49" charset="-122"/>
                <a:ea typeface="仿宋_GB2312" pitchFamily="49" charset="-122"/>
              </a:rPr>
              <a:t>降低了系统性能。</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1026">
            <a:extLst>
              <a:ext uri="{FF2B5EF4-FFF2-40B4-BE49-F238E27FC236}">
                <a16:creationId xmlns:a16="http://schemas.microsoft.com/office/drawing/2014/main" id="{7449273E-EC64-440A-B97B-5CDDA9945B2B}"/>
              </a:ext>
            </a:extLst>
          </p:cNvPr>
          <p:cNvSpPr>
            <a:spLocks noGrp="1" noChangeArrowheads="1"/>
          </p:cNvSpPr>
          <p:nvPr>
            <p:ph type="title"/>
          </p:nvPr>
        </p:nvSpPr>
        <p:spPr>
          <a:xfrm>
            <a:off x="1150938" y="304800"/>
            <a:ext cx="7535862" cy="1455738"/>
          </a:xfrm>
        </p:spPr>
        <p:txBody>
          <a:bodyPr/>
          <a:lstStyle/>
          <a:p>
            <a:pPr eaLnBrk="1" hangingPunct="1">
              <a:defRPr/>
            </a:pPr>
            <a:r>
              <a:rPr lang="zh-CN" altLang="en-US" dirty="0">
                <a:latin typeface="仿宋_GB2312" pitchFamily="49" charset="-122"/>
                <a:ea typeface="仿宋_GB2312" pitchFamily="49" charset="-122"/>
              </a:rPr>
              <a:t>第二次尝试</a:t>
            </a:r>
            <a:br>
              <a:rPr lang="zh-CN" altLang="en-US" dirty="0">
                <a:latin typeface="仿宋_GB2312" pitchFamily="49" charset="-122"/>
                <a:ea typeface="仿宋_GB2312" pitchFamily="49" charset="-122"/>
              </a:rPr>
            </a:br>
            <a:r>
              <a:rPr lang="zh-CN" altLang="en-US" sz="3600" dirty="0">
                <a:latin typeface="仿宋_GB2312" pitchFamily="49" charset="-122"/>
                <a:ea typeface="仿宋_GB2312" pitchFamily="49" charset="-122"/>
              </a:rPr>
              <a:t>（ </a:t>
            </a:r>
            <a:r>
              <a:rPr lang="en-US" altLang="zh-CN" sz="3600" u="sng" dirty="0">
                <a:solidFill>
                  <a:srgbClr val="0000CC"/>
                </a:solidFill>
              </a:rPr>
              <a:t>Dekker’s Algorithm </a:t>
            </a:r>
            <a:r>
              <a:rPr lang="zh-CN" altLang="en-US" sz="3600" dirty="0">
                <a:solidFill>
                  <a:srgbClr val="0000CC"/>
                </a:solidFill>
                <a:latin typeface="仿宋_GB2312" pitchFamily="49" charset="-122"/>
                <a:ea typeface="仿宋_GB2312" pitchFamily="49" charset="-122"/>
              </a:rPr>
              <a:t>）</a:t>
            </a:r>
          </a:p>
        </p:txBody>
      </p:sp>
      <p:sp>
        <p:nvSpPr>
          <p:cNvPr id="326659" name="Rectangle 1027">
            <a:extLst>
              <a:ext uri="{FF2B5EF4-FFF2-40B4-BE49-F238E27FC236}">
                <a16:creationId xmlns:a16="http://schemas.microsoft.com/office/drawing/2014/main" id="{098642C4-EC04-4B26-BFAC-783EAF47010F}"/>
              </a:ext>
            </a:extLst>
          </p:cNvPr>
          <p:cNvSpPr>
            <a:spLocks noGrp="1" noChangeArrowheads="1"/>
          </p:cNvSpPr>
          <p:nvPr>
            <p:ph type="body" idx="1"/>
          </p:nvPr>
        </p:nvSpPr>
        <p:spPr>
          <a:xfrm>
            <a:off x="838200" y="1981200"/>
            <a:ext cx="7772400" cy="4419600"/>
          </a:xfrm>
        </p:spPr>
        <p:txBody>
          <a:bodyPr/>
          <a:lstStyle/>
          <a:p>
            <a:pPr eaLnBrk="1" hangingPunct="1">
              <a:lnSpc>
                <a:spcPct val="90000"/>
              </a:lnSpc>
              <a:defRPr/>
            </a:pPr>
            <a:r>
              <a:rPr lang="zh-CN" altLang="en-US">
                <a:latin typeface="仿宋_GB2312" pitchFamily="49" charset="-122"/>
                <a:ea typeface="仿宋_GB2312" pitchFamily="49" charset="-122"/>
              </a:rPr>
              <a:t>爱斯基摩人的小屋协议执行环境：每个人有一个自己的小屋，但看别人的标志，以确定是否进入临界区。    </a:t>
            </a:r>
          </a:p>
          <a:p>
            <a:pPr algn="just" eaLnBrk="1" hangingPunct="1">
              <a:lnSpc>
                <a:spcPct val="90000"/>
              </a:lnSpc>
              <a:defRPr/>
            </a:pPr>
            <a:r>
              <a:rPr lang="zh-CN" altLang="en-US">
                <a:latin typeface="仿宋_GB2312" pitchFamily="49" charset="-122"/>
                <a:ea typeface="仿宋_GB2312" pitchFamily="49" charset="-122"/>
              </a:rPr>
              <a:t>每个人只能检查，但不能修改他人的黑板标志</a:t>
            </a:r>
          </a:p>
          <a:p>
            <a:pPr algn="just" eaLnBrk="1" hangingPunct="1">
              <a:lnSpc>
                <a:spcPct val="90000"/>
              </a:lnSpc>
              <a:defRPr/>
            </a:pPr>
            <a:r>
              <a:rPr lang="zh-CN" altLang="en-US">
                <a:latin typeface="仿宋_GB2312" pitchFamily="49" charset="-122"/>
                <a:ea typeface="仿宋_GB2312" pitchFamily="49" charset="-122"/>
              </a:rPr>
              <a:t>若某人申请进入临界区，首先检查对方黑板是否为</a:t>
            </a:r>
            <a:r>
              <a:rPr lang="zh-CN" altLang="en-US">
                <a:ea typeface="仿宋_GB2312" pitchFamily="49" charset="-122"/>
              </a:rPr>
              <a:t>“</a:t>
            </a:r>
            <a:r>
              <a:rPr lang="en-US" altLang="zh-CN">
                <a:latin typeface="仿宋_GB2312" pitchFamily="49" charset="-122"/>
                <a:ea typeface="仿宋_GB2312" pitchFamily="49" charset="-122"/>
              </a:rPr>
              <a:t>false</a:t>
            </a:r>
            <a:r>
              <a:rPr lang="en-US" altLang="zh-CN">
                <a:ea typeface="仿宋_GB2312" pitchFamily="49" charset="-122"/>
              </a:rPr>
              <a:t>”</a:t>
            </a:r>
            <a:endParaRPr lang="en-US" altLang="zh-CN">
              <a:latin typeface="仿宋_GB2312" pitchFamily="49" charset="-122"/>
              <a:ea typeface="仿宋_GB2312" pitchFamily="49" charset="-122"/>
            </a:endParaRPr>
          </a:p>
          <a:p>
            <a:pPr lvl="1" algn="just" eaLnBrk="1" hangingPunct="1">
              <a:lnSpc>
                <a:spcPct val="90000"/>
              </a:lnSpc>
              <a:defRPr/>
            </a:pPr>
            <a:r>
              <a:rPr lang="zh-CN" altLang="en-US">
                <a:solidFill>
                  <a:srgbClr val="0000CC"/>
                </a:solidFill>
                <a:latin typeface="宋体" pitchFamily="2" charset="-122"/>
              </a:rPr>
              <a:t>是，修改自己小屋黑板值为</a:t>
            </a:r>
            <a:r>
              <a:rPr lang="zh-CN" altLang="en-US">
                <a:solidFill>
                  <a:srgbClr val="0000CC"/>
                </a:solidFill>
              </a:rPr>
              <a:t>“</a:t>
            </a:r>
            <a:r>
              <a:rPr lang="en-US" altLang="zh-CN">
                <a:solidFill>
                  <a:srgbClr val="0000CC"/>
                </a:solidFill>
                <a:latin typeface="宋体" pitchFamily="2" charset="-122"/>
              </a:rPr>
              <a:t>true</a:t>
            </a:r>
            <a:r>
              <a:rPr lang="en-US" altLang="zh-CN">
                <a:solidFill>
                  <a:srgbClr val="0000CC"/>
                </a:solidFill>
              </a:rPr>
              <a:t>”</a:t>
            </a:r>
            <a:r>
              <a:rPr lang="zh-CN" altLang="en-US">
                <a:solidFill>
                  <a:srgbClr val="0000CC"/>
                </a:solidFill>
                <a:latin typeface="宋体" pitchFamily="2" charset="-122"/>
              </a:rPr>
              <a:t>，进入临界区执行，执行完毕，恢复黑板值为</a:t>
            </a:r>
            <a:r>
              <a:rPr lang="zh-CN" altLang="en-US">
                <a:solidFill>
                  <a:srgbClr val="0000CC"/>
                </a:solidFill>
              </a:rPr>
              <a:t>“</a:t>
            </a:r>
            <a:r>
              <a:rPr lang="en-US" altLang="zh-CN">
                <a:solidFill>
                  <a:srgbClr val="0000CC"/>
                </a:solidFill>
                <a:latin typeface="宋体" pitchFamily="2" charset="-122"/>
              </a:rPr>
              <a:t>false</a:t>
            </a:r>
            <a:r>
              <a:rPr lang="en-US" altLang="zh-CN">
                <a:solidFill>
                  <a:srgbClr val="0000CC"/>
                </a:solidFill>
              </a:rPr>
              <a:t>”</a:t>
            </a:r>
            <a:r>
              <a:rPr lang="zh-CN" altLang="en-US">
                <a:solidFill>
                  <a:srgbClr val="0000CC"/>
                </a:solidFill>
                <a:latin typeface="宋体" pitchFamily="2" charset="-122"/>
              </a:rPr>
              <a:t>。</a:t>
            </a:r>
          </a:p>
          <a:p>
            <a:pPr lvl="1" algn="just" eaLnBrk="1" hangingPunct="1">
              <a:lnSpc>
                <a:spcPct val="90000"/>
              </a:lnSpc>
              <a:defRPr/>
            </a:pPr>
            <a:r>
              <a:rPr lang="zh-CN" altLang="en-US">
                <a:solidFill>
                  <a:srgbClr val="0000CC"/>
                </a:solidFill>
                <a:latin typeface="宋体" pitchFamily="2" charset="-122"/>
              </a:rPr>
              <a:t>否，反复进入小屋，检查黑板标志，直到标志是</a:t>
            </a:r>
            <a:r>
              <a:rPr lang="zh-CN" altLang="en-US">
                <a:solidFill>
                  <a:srgbClr val="0000CC"/>
                </a:solidFill>
              </a:rPr>
              <a:t>“</a:t>
            </a:r>
            <a:r>
              <a:rPr lang="en-US" altLang="zh-CN">
                <a:solidFill>
                  <a:srgbClr val="0000CC"/>
                </a:solidFill>
                <a:latin typeface="宋体" pitchFamily="2" charset="-122"/>
              </a:rPr>
              <a:t>false</a:t>
            </a:r>
            <a:r>
              <a:rPr lang="en-US" altLang="zh-CN">
                <a:solidFill>
                  <a:srgbClr val="0000CC"/>
                </a:solidFill>
              </a:rPr>
              <a:t>”</a:t>
            </a:r>
            <a:r>
              <a:rPr lang="zh-CN" altLang="en-US">
                <a:solidFill>
                  <a:srgbClr val="0000CC"/>
                </a:solidFill>
                <a:latin typeface="宋体" pitchFamily="2" charset="-122"/>
              </a:rPr>
              <a:t>。</a:t>
            </a:r>
            <a:endParaRPr lang="zh-CN" altLang="en-US">
              <a:solidFill>
                <a:srgbClr val="0000CC"/>
              </a:solidFill>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2">
            <a:extLst>
              <a:ext uri="{FF2B5EF4-FFF2-40B4-BE49-F238E27FC236}">
                <a16:creationId xmlns:a16="http://schemas.microsoft.com/office/drawing/2014/main" id="{296124D9-F9A9-4ACA-85C5-0E143E92EFBC}"/>
              </a:ext>
            </a:extLst>
          </p:cNvPr>
          <p:cNvGraphicFramePr>
            <a:graphicFrameLocks noChangeAspect="1"/>
          </p:cNvGraphicFramePr>
          <p:nvPr/>
        </p:nvGraphicFramePr>
        <p:xfrm>
          <a:off x="814388" y="914400"/>
          <a:ext cx="7515225" cy="4876800"/>
        </p:xfrm>
        <a:graphic>
          <a:graphicData uri="http://schemas.openxmlformats.org/presentationml/2006/ole">
            <mc:AlternateContent xmlns:mc="http://schemas.openxmlformats.org/markup-compatibility/2006">
              <mc:Choice xmlns:v="urn:schemas-microsoft-com:vml" Requires="v">
                <p:oleObj spid="_x0000_s9229" name="图象文档" r:id="rId4" imgW="7287491" imgH="4442691" progId="WangImage.Document">
                  <p:embed/>
                </p:oleObj>
              </mc:Choice>
              <mc:Fallback>
                <p:oleObj name="图象文档" r:id="rId4" imgW="7287491" imgH="4442691" progId="WangImage.Document">
                  <p:embed/>
                  <p:pic>
                    <p:nvPicPr>
                      <p:cNvPr id="108546" name="Object 2">
                        <a:extLst>
                          <a:ext uri="{FF2B5EF4-FFF2-40B4-BE49-F238E27FC236}">
                            <a16:creationId xmlns:a16="http://schemas.microsoft.com/office/drawing/2014/main" id="{296124D9-F9A9-4ACA-85C5-0E143E92EF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88" y="914400"/>
                        <a:ext cx="75152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18B1F937-135F-49F9-961F-B14CD2851459}"/>
              </a:ext>
            </a:extLst>
          </p:cNvPr>
          <p:cNvSpPr>
            <a:spLocks noGrp="1" noChangeArrowheads="1"/>
          </p:cNvSpPr>
          <p:nvPr>
            <p:ph type="title"/>
          </p:nvPr>
        </p:nvSpPr>
        <p:spPr>
          <a:xfrm>
            <a:off x="838200" y="525462"/>
            <a:ext cx="7877175" cy="1379538"/>
          </a:xfrm>
        </p:spPr>
        <p:txBody>
          <a:bodyPr/>
          <a:lstStyle/>
          <a:p>
            <a:pPr eaLnBrk="1" hangingPunct="1">
              <a:defRPr/>
            </a:pPr>
            <a:r>
              <a:rPr lang="zh-CN" altLang="en-US" sz="2000" dirty="0">
                <a:latin typeface="仿宋_GB2312" pitchFamily="49" charset="-122"/>
                <a:ea typeface="仿宋_GB2312" pitchFamily="49" charset="-122"/>
              </a:rPr>
              <a:t>第二次尝试的算法分析（一）</a:t>
            </a:r>
            <a:br>
              <a:rPr lang="en-US" altLang="zh-CN" sz="2000" dirty="0">
                <a:latin typeface="仿宋_GB2312" pitchFamily="49" charset="-122"/>
                <a:ea typeface="仿宋_GB2312" pitchFamily="49" charset="-122"/>
              </a:rPr>
            </a:br>
            <a:br>
              <a:rPr lang="en-US" altLang="zh-CN" sz="2000" dirty="0">
                <a:latin typeface="仿宋_GB2312" pitchFamily="49" charset="-122"/>
                <a:ea typeface="仿宋_GB2312" pitchFamily="49" charset="-122"/>
              </a:rPr>
            </a:br>
            <a:r>
              <a:rPr lang="zh-CN" altLang="en-US" sz="3200" dirty="0">
                <a:latin typeface="仿宋_GB2312" pitchFamily="49" charset="-122"/>
                <a:ea typeface="仿宋_GB2312" pitchFamily="49" charset="-122"/>
              </a:rPr>
              <a:t>（ </a:t>
            </a:r>
            <a:r>
              <a:rPr lang="en-US" altLang="zh-CN" sz="3200" u="sng" dirty="0">
                <a:solidFill>
                  <a:srgbClr val="0000CC"/>
                </a:solidFill>
              </a:rPr>
              <a:t>Dekker’s Algorithm </a:t>
            </a:r>
            <a:r>
              <a:rPr lang="zh-CN" altLang="en-US" sz="3200" dirty="0">
                <a:solidFill>
                  <a:srgbClr val="0000CC"/>
                </a:solidFill>
                <a:latin typeface="仿宋_GB2312" pitchFamily="49" charset="-122"/>
                <a:ea typeface="仿宋_GB2312" pitchFamily="49" charset="-122"/>
              </a:rPr>
              <a:t>）</a:t>
            </a:r>
          </a:p>
        </p:txBody>
      </p:sp>
      <p:sp>
        <p:nvSpPr>
          <p:cNvPr id="126979" name="Rectangle 3">
            <a:extLst>
              <a:ext uri="{FF2B5EF4-FFF2-40B4-BE49-F238E27FC236}">
                <a16:creationId xmlns:a16="http://schemas.microsoft.com/office/drawing/2014/main" id="{72B804C7-AB29-4684-A5F6-9D630563E365}"/>
              </a:ext>
            </a:extLst>
          </p:cNvPr>
          <p:cNvSpPr>
            <a:spLocks noGrp="1" noChangeArrowheads="1"/>
          </p:cNvSpPr>
          <p:nvPr>
            <p:ph type="body" idx="1"/>
          </p:nvPr>
        </p:nvSpPr>
        <p:spPr>
          <a:xfrm>
            <a:off x="838200" y="2057400"/>
            <a:ext cx="7772400" cy="4495800"/>
          </a:xfrm>
        </p:spPr>
        <p:txBody>
          <a:bodyPr/>
          <a:lstStyle/>
          <a:p>
            <a:pPr algn="just" eaLnBrk="1" hangingPunct="1">
              <a:buFont typeface="Wingdings" panose="05000000000000000000" pitchFamily="2" charset="2"/>
              <a:buNone/>
              <a:defRPr/>
            </a:pPr>
            <a:r>
              <a:rPr lang="en-US" altLang="zh-CN" sz="2400"/>
              <a:t>var flag : array [0</a:t>
            </a:r>
            <a:r>
              <a:rPr lang="zh-CN" altLang="en-US" sz="2400"/>
              <a:t>，</a:t>
            </a:r>
            <a:r>
              <a:rPr lang="en-US" altLang="zh-CN" sz="2400"/>
              <a:t>1] of boolean :false ; {</a:t>
            </a:r>
            <a:r>
              <a:rPr lang="zh-CN" altLang="en-US" sz="2400"/>
              <a:t>共享全局变量</a:t>
            </a:r>
            <a:r>
              <a:rPr lang="en-US" altLang="zh-CN" sz="2400"/>
              <a:t>}</a:t>
            </a:r>
          </a:p>
          <a:p>
            <a:pPr algn="just" eaLnBrk="1" hangingPunct="1">
              <a:buFont typeface="Wingdings" panose="05000000000000000000" pitchFamily="2" charset="2"/>
              <a:buNone/>
              <a:defRPr/>
            </a:pPr>
            <a:r>
              <a:rPr lang="en-US" altLang="zh-CN" sz="2400"/>
              <a:t>PROCESS 0                           PROCESS 1</a:t>
            </a:r>
          </a:p>
          <a:p>
            <a:pPr algn="just" eaLnBrk="1" hangingPunct="1">
              <a:buFont typeface="Wingdings" panose="05000000000000000000" pitchFamily="2" charset="2"/>
              <a:buNone/>
              <a:defRPr/>
            </a:pPr>
            <a:r>
              <a:rPr lang="en-US" altLang="zh-CN" sz="2400"/>
              <a:t>    …                                          …</a:t>
            </a:r>
          </a:p>
          <a:p>
            <a:pPr algn="just" eaLnBrk="1" hangingPunct="1">
              <a:buFont typeface="Wingdings" panose="05000000000000000000" pitchFamily="2" charset="2"/>
              <a:buNone/>
              <a:defRPr/>
            </a:pPr>
            <a:r>
              <a:rPr lang="en-US" altLang="zh-CN" sz="2400"/>
              <a:t>while flag[1]                           while flag[0]</a:t>
            </a:r>
          </a:p>
          <a:p>
            <a:pPr algn="just" eaLnBrk="1" hangingPunct="1">
              <a:buFont typeface="Wingdings" panose="05000000000000000000" pitchFamily="2" charset="2"/>
              <a:buNone/>
              <a:defRPr/>
            </a:pPr>
            <a:r>
              <a:rPr lang="en-US" altLang="zh-CN" sz="2400"/>
              <a:t>       do {nothing};                         do {nothing};</a:t>
            </a:r>
          </a:p>
          <a:p>
            <a:pPr algn="just" eaLnBrk="1" hangingPunct="1">
              <a:buFont typeface="Wingdings" panose="05000000000000000000" pitchFamily="2" charset="2"/>
              <a:buNone/>
              <a:defRPr/>
            </a:pPr>
            <a:r>
              <a:rPr lang="en-US" altLang="zh-CN" sz="2400"/>
              <a:t> flag[0]:=true;                          flag[1]:=true;</a:t>
            </a:r>
          </a:p>
          <a:p>
            <a:pPr algn="just" eaLnBrk="1" hangingPunct="1">
              <a:buFont typeface="Wingdings" panose="05000000000000000000" pitchFamily="2" charset="2"/>
              <a:buNone/>
              <a:defRPr/>
            </a:pPr>
            <a:r>
              <a:rPr lang="en-US" altLang="zh-CN" sz="2400"/>
              <a:t>&lt;critical section&gt;;                   &lt;critical section&gt;</a:t>
            </a:r>
          </a:p>
          <a:p>
            <a:pPr algn="just" eaLnBrk="1" hangingPunct="1">
              <a:buFont typeface="Wingdings" panose="05000000000000000000" pitchFamily="2" charset="2"/>
              <a:buNone/>
              <a:defRPr/>
            </a:pPr>
            <a:r>
              <a:rPr lang="en-US" altLang="zh-CN" sz="2400"/>
              <a:t>flag[0]:=false;                          flag[1]:=false;</a:t>
            </a:r>
          </a:p>
          <a:p>
            <a:pPr algn="just" eaLnBrk="1" hangingPunct="1">
              <a:buFont typeface="Wingdings" panose="05000000000000000000" pitchFamily="2" charset="2"/>
              <a:buNone/>
              <a:defRPr/>
            </a:pPr>
            <a:r>
              <a:rPr lang="en-US" altLang="zh-CN" sz="2400"/>
              <a:t>      …                                         …</a:t>
            </a:r>
          </a:p>
        </p:txBody>
      </p:sp>
      <p:sp>
        <p:nvSpPr>
          <p:cNvPr id="109572" name="Line 4">
            <a:extLst>
              <a:ext uri="{FF2B5EF4-FFF2-40B4-BE49-F238E27FC236}">
                <a16:creationId xmlns:a16="http://schemas.microsoft.com/office/drawing/2014/main" id="{CE2E0688-E6EF-4E8F-856F-4F3136B62DC6}"/>
              </a:ext>
            </a:extLst>
          </p:cNvPr>
          <p:cNvSpPr>
            <a:spLocks noChangeShapeType="1"/>
          </p:cNvSpPr>
          <p:nvPr/>
        </p:nvSpPr>
        <p:spPr bwMode="auto">
          <a:xfrm>
            <a:off x="4267200" y="2895600"/>
            <a:ext cx="0" cy="35052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C1386256-F644-4AE8-89DD-59A0B9701D8E}"/>
              </a:ext>
            </a:extLst>
          </p:cNvPr>
          <p:cNvSpPr>
            <a:spLocks noGrp="1" noChangeArrowheads="1"/>
          </p:cNvSpPr>
          <p:nvPr>
            <p:ph type="title"/>
          </p:nvPr>
        </p:nvSpPr>
        <p:spPr>
          <a:xfrm>
            <a:off x="1150938" y="44450"/>
            <a:ext cx="7793037" cy="1379538"/>
          </a:xfrm>
        </p:spPr>
        <p:txBody>
          <a:bodyPr/>
          <a:lstStyle/>
          <a:p>
            <a:pPr eaLnBrk="1" hangingPunct="1">
              <a:defRPr/>
            </a:pPr>
            <a:r>
              <a:rPr lang="zh-CN" altLang="en-US" dirty="0">
                <a:latin typeface="仿宋_GB2312" pitchFamily="49" charset="-122"/>
                <a:ea typeface="仿宋_GB2312" pitchFamily="49" charset="-122"/>
              </a:rPr>
              <a:t>第二次尝试的算法分析（二）</a:t>
            </a:r>
            <a:r>
              <a:rPr lang="zh-CN" altLang="en-US" sz="3600" dirty="0">
                <a:latin typeface="仿宋_GB2312" pitchFamily="49" charset="-122"/>
                <a:ea typeface="仿宋_GB2312" pitchFamily="49" charset="-122"/>
              </a:rPr>
              <a:t>（ </a:t>
            </a:r>
            <a:r>
              <a:rPr lang="en-US" altLang="zh-CN" sz="3600" u="sng" dirty="0">
                <a:solidFill>
                  <a:srgbClr val="0000CC"/>
                </a:solidFill>
              </a:rPr>
              <a:t>Dekker’s Algorithm </a:t>
            </a:r>
            <a:r>
              <a:rPr lang="zh-CN" altLang="en-US" sz="3600" dirty="0">
                <a:solidFill>
                  <a:srgbClr val="0000CC"/>
                </a:solidFill>
                <a:latin typeface="仿宋_GB2312" pitchFamily="49" charset="-122"/>
                <a:ea typeface="仿宋_GB2312" pitchFamily="49" charset="-122"/>
              </a:rPr>
              <a:t>）</a:t>
            </a:r>
          </a:p>
        </p:txBody>
      </p:sp>
      <p:sp>
        <p:nvSpPr>
          <p:cNvPr id="329731" name="Rectangle 3">
            <a:extLst>
              <a:ext uri="{FF2B5EF4-FFF2-40B4-BE49-F238E27FC236}">
                <a16:creationId xmlns:a16="http://schemas.microsoft.com/office/drawing/2014/main" id="{19A00480-1F3C-4828-B909-C4DAA99B2A96}"/>
              </a:ext>
            </a:extLst>
          </p:cNvPr>
          <p:cNvSpPr>
            <a:spLocks noGrp="1" noChangeArrowheads="1"/>
          </p:cNvSpPr>
          <p:nvPr>
            <p:ph type="body" idx="1"/>
          </p:nvPr>
        </p:nvSpPr>
        <p:spPr>
          <a:xfrm>
            <a:off x="685800" y="1644650"/>
            <a:ext cx="7772400" cy="4114800"/>
          </a:xfrm>
        </p:spPr>
        <p:txBody>
          <a:bodyPr/>
          <a:lstStyle/>
          <a:p>
            <a:pPr eaLnBrk="1" hangingPunct="1">
              <a:lnSpc>
                <a:spcPct val="90000"/>
              </a:lnSpc>
              <a:defRPr/>
            </a:pPr>
            <a:r>
              <a:rPr lang="zh-CN" altLang="en-US" dirty="0">
                <a:latin typeface="仿宋_GB2312" pitchFamily="49" charset="-122"/>
                <a:ea typeface="仿宋_GB2312" pitchFamily="49" charset="-122"/>
              </a:rPr>
              <a:t>如果进程在临界区外失败，其他进程不会阻塞。</a:t>
            </a:r>
          </a:p>
          <a:p>
            <a:pPr eaLnBrk="1" hangingPunct="1">
              <a:lnSpc>
                <a:spcPct val="90000"/>
              </a:lnSpc>
              <a:defRPr/>
            </a:pPr>
            <a:endParaRPr lang="zh-CN" altLang="en-US" dirty="0">
              <a:latin typeface="仿宋_GB2312" pitchFamily="49" charset="-122"/>
              <a:ea typeface="仿宋_GB2312" pitchFamily="49" charset="-122"/>
            </a:endParaRPr>
          </a:p>
          <a:p>
            <a:pPr eaLnBrk="1" hangingPunct="1">
              <a:lnSpc>
                <a:spcPct val="90000"/>
              </a:lnSpc>
              <a:defRPr/>
            </a:pPr>
            <a:r>
              <a:rPr lang="zh-CN" altLang="en-US" dirty="0">
                <a:latin typeface="仿宋_GB2312" pitchFamily="49" charset="-122"/>
                <a:ea typeface="仿宋_GB2312" pitchFamily="49" charset="-122"/>
              </a:rPr>
              <a:t>问题</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：进程首先检测临界区状态，若“被占用”，则“忙等”。</a:t>
            </a:r>
            <a:endParaRPr lang="en-US" altLang="zh-CN" dirty="0">
              <a:latin typeface="仿宋_GB2312" pitchFamily="49" charset="-122"/>
              <a:ea typeface="仿宋_GB2312" pitchFamily="49" charset="-122"/>
            </a:endParaRPr>
          </a:p>
          <a:p>
            <a:pPr eaLnBrk="1" hangingPunct="1">
              <a:lnSpc>
                <a:spcPct val="90000"/>
              </a:lnSpc>
              <a:defRPr/>
            </a:pPr>
            <a:endParaRPr lang="zh-CN" altLang="en-US" dirty="0">
              <a:latin typeface="仿宋_GB2312" pitchFamily="49" charset="-122"/>
              <a:ea typeface="仿宋_GB2312" pitchFamily="49" charset="-122"/>
            </a:endParaRPr>
          </a:p>
          <a:p>
            <a:pPr eaLnBrk="1" hangingPunct="1">
              <a:lnSpc>
                <a:spcPct val="90000"/>
              </a:lnSpc>
              <a:defRPr/>
            </a:pPr>
            <a:r>
              <a:rPr lang="zh-CN" altLang="en-US" dirty="0">
                <a:latin typeface="仿宋_GB2312" pitchFamily="49" charset="-122"/>
                <a:ea typeface="仿宋_GB2312" pitchFamily="49" charset="-122"/>
              </a:rPr>
              <a:t>问题</a:t>
            </a:r>
            <a:r>
              <a:rPr lang="en-US" altLang="zh-CN" dirty="0">
                <a:latin typeface="仿宋_GB2312" pitchFamily="49" charset="-122"/>
                <a:ea typeface="仿宋_GB2312" pitchFamily="49" charset="-122"/>
              </a:rPr>
              <a:t>2</a:t>
            </a:r>
            <a:r>
              <a:rPr lang="zh-CN" altLang="en-US" dirty="0">
                <a:latin typeface="仿宋_GB2312" pitchFamily="49" charset="-122"/>
                <a:ea typeface="仿宋_GB2312" pitchFamily="49" charset="-122"/>
              </a:rPr>
              <a:t>：若进程在临界区内失败且相应的</a:t>
            </a:r>
            <a:r>
              <a:rPr lang="en-US" altLang="zh-CN" dirty="0">
                <a:latin typeface="仿宋_GB2312" pitchFamily="49" charset="-122"/>
                <a:ea typeface="仿宋_GB2312" pitchFamily="49" charset="-122"/>
              </a:rPr>
              <a:t>flag</a:t>
            </a:r>
            <a:r>
              <a:rPr lang="zh-CN" altLang="en-US" dirty="0">
                <a:latin typeface="仿宋_GB2312" pitchFamily="49" charset="-122"/>
                <a:ea typeface="仿宋_GB2312" pitchFamily="49" charset="-122"/>
              </a:rPr>
              <a:t>为</a:t>
            </a:r>
            <a:r>
              <a:rPr lang="en-US" altLang="zh-CN" dirty="0">
                <a:latin typeface="仿宋_GB2312" pitchFamily="49" charset="-122"/>
                <a:ea typeface="仿宋_GB2312" pitchFamily="49" charset="-122"/>
              </a:rPr>
              <a:t>true</a:t>
            </a:r>
            <a:r>
              <a:rPr lang="zh-CN" altLang="en-US" dirty="0">
                <a:latin typeface="仿宋_GB2312" pitchFamily="49" charset="-122"/>
                <a:ea typeface="仿宋_GB2312" pitchFamily="49" charset="-122"/>
              </a:rPr>
              <a:t>，则其他进程永久阻塞。</a:t>
            </a:r>
          </a:p>
          <a:p>
            <a:pPr eaLnBrk="1" hangingPunct="1">
              <a:lnSpc>
                <a:spcPct val="90000"/>
              </a:lnSpc>
              <a:defRPr/>
            </a:pPr>
            <a:endParaRPr lang="zh-CN" altLang="en-US" dirty="0">
              <a:latin typeface="仿宋_GB2312" pitchFamily="49" charset="-122"/>
              <a:ea typeface="仿宋_GB2312" pitchFamily="49" charset="-122"/>
            </a:endParaRPr>
          </a:p>
          <a:p>
            <a:pPr eaLnBrk="1" hangingPunct="1">
              <a:lnSpc>
                <a:spcPct val="90000"/>
              </a:lnSpc>
              <a:defRPr/>
            </a:pPr>
            <a:r>
              <a:rPr lang="zh-CN" altLang="en-US" dirty="0">
                <a:latin typeface="仿宋_GB2312" pitchFamily="49" charset="-122"/>
                <a:ea typeface="仿宋_GB2312" pitchFamily="49" charset="-122"/>
              </a:rPr>
              <a:t>问题</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：不能保证进程互斥进入临界区。请试着按以下顺序执行：</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a:extLst>
              <a:ext uri="{FF2B5EF4-FFF2-40B4-BE49-F238E27FC236}">
                <a16:creationId xmlns:a16="http://schemas.microsoft.com/office/drawing/2014/main" id="{605A0957-E4F7-B748-8C6E-9C1A00687D23}"/>
              </a:ext>
            </a:extLst>
          </p:cNvPr>
          <p:cNvSpPr>
            <a:spLocks noGrp="1" noChangeArrowheads="1"/>
          </p:cNvSpPr>
          <p:nvPr>
            <p:ph idx="1"/>
          </p:nvPr>
        </p:nvSpPr>
        <p:spPr>
          <a:xfrm>
            <a:off x="856487" y="1617651"/>
            <a:ext cx="7779223" cy="4558352"/>
          </a:xfrm>
        </p:spPr>
        <p:txBody>
          <a:bodyPr/>
          <a:lstStyle/>
          <a:p>
            <a:pPr eaLnBrk="1" hangingPunct="1">
              <a:spcBef>
                <a:spcPts val="0"/>
              </a:spcBef>
              <a:buFont typeface="Wingdings" charset="2"/>
              <a:buNone/>
              <a:defRPr/>
            </a:pPr>
            <a:r>
              <a:rPr lang="en-US" altLang="zh-CN" dirty="0">
                <a:latin typeface="+mj-ea"/>
                <a:ea typeface="+mj-ea"/>
              </a:rPr>
              <a:t>1</a:t>
            </a:r>
            <a:r>
              <a:rPr lang="zh-CN" altLang="en-US" dirty="0">
                <a:latin typeface="+mj-ea"/>
                <a:ea typeface="+mj-ea"/>
              </a:rPr>
              <a:t>、</a:t>
            </a:r>
            <a:r>
              <a:rPr lang="en-US" altLang="zh-CN" dirty="0">
                <a:latin typeface="+mj-ea"/>
                <a:ea typeface="+mj-ea"/>
              </a:rPr>
              <a:t>N=N+1</a:t>
            </a:r>
            <a:r>
              <a:rPr lang="zh-CN" altLang="en-US" dirty="0">
                <a:latin typeface="+mj-ea"/>
                <a:ea typeface="+mj-ea"/>
              </a:rPr>
              <a:t>，在</a:t>
            </a:r>
            <a:r>
              <a:rPr lang="en-US" altLang="zh-CN" dirty="0">
                <a:latin typeface="+mj-ea"/>
                <a:ea typeface="+mj-ea"/>
              </a:rPr>
              <a:t>Print</a:t>
            </a:r>
            <a:r>
              <a:rPr lang="zh-CN" altLang="en-US" dirty="0">
                <a:latin typeface="+mj-ea"/>
                <a:ea typeface="+mj-ea"/>
              </a:rPr>
              <a:t>（</a:t>
            </a:r>
            <a:r>
              <a:rPr lang="en-US" altLang="zh-CN" dirty="0">
                <a:latin typeface="+mj-ea"/>
                <a:ea typeface="+mj-ea"/>
              </a:rPr>
              <a:t>N</a:t>
            </a:r>
            <a:r>
              <a:rPr lang="zh-CN" altLang="en-US" dirty="0">
                <a:latin typeface="+mj-ea"/>
                <a:ea typeface="+mj-ea"/>
              </a:rPr>
              <a:t>）和</a:t>
            </a:r>
            <a:r>
              <a:rPr lang="en-US" altLang="zh-CN" dirty="0">
                <a:latin typeface="+mj-ea"/>
                <a:ea typeface="+mj-ea"/>
              </a:rPr>
              <a:t>N=0</a:t>
            </a:r>
            <a:r>
              <a:rPr lang="zh-CN" altLang="en-US" dirty="0">
                <a:latin typeface="+mj-ea"/>
                <a:ea typeface="+mj-ea"/>
              </a:rPr>
              <a:t>之前执行，</a:t>
            </a:r>
          </a:p>
          <a:p>
            <a:pPr eaLnBrk="1" hangingPunct="1">
              <a:spcBef>
                <a:spcPts val="0"/>
              </a:spcBef>
              <a:buClrTx/>
              <a:buSzTx/>
              <a:buFontTx/>
              <a:buNone/>
              <a:defRPr/>
            </a:pPr>
            <a:r>
              <a:rPr lang="zh-CN" altLang="en-US" dirty="0">
                <a:latin typeface="+mj-ea"/>
                <a:ea typeface="+mj-ea"/>
              </a:rPr>
              <a:t>      即执行次序：     </a:t>
            </a:r>
            <a:r>
              <a:rPr lang="en-US" altLang="zh-CN" dirty="0">
                <a:latin typeface="+mj-ea"/>
                <a:ea typeface="+mj-ea"/>
              </a:rPr>
              <a:t>N=N+1		 </a:t>
            </a:r>
            <a:r>
              <a:rPr lang="en-US" altLang="zh-CN" dirty="0">
                <a:solidFill>
                  <a:srgbClr val="FF0000"/>
                </a:solidFill>
                <a:latin typeface="+mj-ea"/>
                <a:ea typeface="+mj-ea"/>
              </a:rPr>
              <a:t>n+1 </a:t>
            </a:r>
          </a:p>
          <a:p>
            <a:pPr eaLnBrk="1" hangingPunct="1">
              <a:spcBef>
                <a:spcPts val="0"/>
              </a:spcBef>
              <a:buClrTx/>
              <a:buSzTx/>
              <a:buFontTx/>
              <a:buNone/>
              <a:defRPr/>
            </a:pPr>
            <a:r>
              <a:rPr lang="en-US" altLang="zh-CN" dirty="0">
                <a:latin typeface="+mj-ea"/>
                <a:ea typeface="+mj-ea"/>
              </a:rPr>
              <a:t>				</a:t>
            </a:r>
            <a:r>
              <a:rPr lang="zh-CN" altLang="en-US" dirty="0">
                <a:latin typeface="+mj-ea"/>
                <a:ea typeface="+mj-ea"/>
              </a:rPr>
              <a:t>       </a:t>
            </a:r>
            <a:r>
              <a:rPr lang="en-US" altLang="zh-CN" dirty="0">
                <a:latin typeface="+mj-ea"/>
                <a:ea typeface="+mj-ea"/>
              </a:rPr>
              <a:t> Print</a:t>
            </a:r>
            <a:r>
              <a:rPr lang="zh-CN" altLang="en-US" dirty="0">
                <a:latin typeface="+mj-ea"/>
                <a:ea typeface="+mj-ea"/>
              </a:rPr>
              <a:t>（</a:t>
            </a:r>
            <a:r>
              <a:rPr lang="en-US" altLang="zh-CN" dirty="0">
                <a:latin typeface="+mj-ea"/>
                <a:ea typeface="+mj-ea"/>
              </a:rPr>
              <a:t>N</a:t>
            </a:r>
            <a:r>
              <a:rPr lang="zh-CN" altLang="en-US" dirty="0">
                <a:latin typeface="+mj-ea"/>
                <a:ea typeface="+mj-ea"/>
              </a:rPr>
              <a:t>）	</a:t>
            </a:r>
            <a:r>
              <a:rPr lang="zh-CN" altLang="en-US" dirty="0">
                <a:solidFill>
                  <a:srgbClr val="FF0000"/>
                </a:solidFill>
                <a:latin typeface="+mj-ea"/>
                <a:ea typeface="+mj-ea"/>
              </a:rPr>
              <a:t> </a:t>
            </a:r>
            <a:r>
              <a:rPr lang="en-US" altLang="zh-CN" dirty="0">
                <a:solidFill>
                  <a:srgbClr val="FF0000"/>
                </a:solidFill>
                <a:latin typeface="+mj-ea"/>
                <a:ea typeface="+mj-ea"/>
              </a:rPr>
              <a:t>n+1</a:t>
            </a:r>
            <a:r>
              <a:rPr lang="en-US" altLang="zh-CN" dirty="0">
                <a:latin typeface="+mj-ea"/>
                <a:ea typeface="+mj-ea"/>
              </a:rPr>
              <a:t>	 	</a:t>
            </a:r>
          </a:p>
          <a:p>
            <a:pPr eaLnBrk="1" hangingPunct="1">
              <a:spcBef>
                <a:spcPts val="0"/>
              </a:spcBef>
              <a:buClrTx/>
              <a:buSzTx/>
              <a:buFontTx/>
              <a:buNone/>
              <a:defRPr/>
            </a:pPr>
            <a:r>
              <a:rPr lang="en-US" altLang="zh-CN" dirty="0">
                <a:latin typeface="+mj-ea"/>
                <a:ea typeface="+mj-ea"/>
              </a:rPr>
              <a:t>				 </a:t>
            </a:r>
            <a:r>
              <a:rPr lang="zh-CN" altLang="en-US" dirty="0">
                <a:latin typeface="+mj-ea"/>
                <a:ea typeface="+mj-ea"/>
              </a:rPr>
              <a:t>       </a:t>
            </a:r>
            <a:r>
              <a:rPr lang="en-US" altLang="zh-CN" dirty="0">
                <a:latin typeface="+mj-ea"/>
                <a:ea typeface="+mj-ea"/>
              </a:rPr>
              <a:t>N=0		 </a:t>
            </a:r>
            <a:r>
              <a:rPr lang="en-US" altLang="zh-CN" dirty="0">
                <a:solidFill>
                  <a:srgbClr val="FF0000"/>
                </a:solidFill>
                <a:latin typeface="+mj-ea"/>
                <a:ea typeface="+mj-ea"/>
              </a:rPr>
              <a:t>0</a:t>
            </a:r>
          </a:p>
          <a:p>
            <a:pPr eaLnBrk="1" hangingPunct="1">
              <a:spcBef>
                <a:spcPts val="0"/>
              </a:spcBef>
              <a:buClrTx/>
              <a:buSzTx/>
              <a:buFontTx/>
              <a:buNone/>
              <a:defRPr/>
            </a:pPr>
            <a:endParaRPr lang="en-US" altLang="zh-CN" dirty="0">
              <a:solidFill>
                <a:srgbClr val="FF0000"/>
              </a:solidFill>
              <a:latin typeface="+mj-ea"/>
              <a:ea typeface="+mj-ea"/>
            </a:endParaRPr>
          </a:p>
          <a:p>
            <a:pPr eaLnBrk="1" hangingPunct="1">
              <a:spcBef>
                <a:spcPts val="0"/>
              </a:spcBef>
              <a:buClrTx/>
              <a:buSzTx/>
              <a:buFontTx/>
              <a:buNone/>
              <a:defRPr/>
            </a:pPr>
            <a:r>
              <a:rPr lang="en-US" altLang="zh-CN" dirty="0">
                <a:latin typeface="+mj-ea"/>
                <a:ea typeface="+mj-ea"/>
              </a:rPr>
              <a:t>2</a:t>
            </a:r>
            <a:r>
              <a:rPr lang="zh-CN" altLang="en-US" dirty="0">
                <a:latin typeface="+mj-ea"/>
                <a:ea typeface="+mj-ea"/>
              </a:rPr>
              <a:t>、</a:t>
            </a:r>
            <a:r>
              <a:rPr lang="en-US" altLang="zh-CN" dirty="0">
                <a:latin typeface="+mj-ea"/>
                <a:ea typeface="+mj-ea"/>
              </a:rPr>
              <a:t>N=N+1</a:t>
            </a:r>
            <a:r>
              <a:rPr lang="zh-CN" altLang="en-US" dirty="0">
                <a:latin typeface="+mj-ea"/>
                <a:ea typeface="+mj-ea"/>
              </a:rPr>
              <a:t>，在</a:t>
            </a:r>
            <a:r>
              <a:rPr lang="en-US" altLang="zh-CN" dirty="0">
                <a:latin typeface="+mj-ea"/>
                <a:ea typeface="+mj-ea"/>
              </a:rPr>
              <a:t>Print</a:t>
            </a:r>
            <a:r>
              <a:rPr lang="zh-CN" altLang="en-US" dirty="0">
                <a:latin typeface="+mj-ea"/>
                <a:ea typeface="+mj-ea"/>
              </a:rPr>
              <a:t>和</a:t>
            </a:r>
            <a:r>
              <a:rPr lang="en-US" altLang="zh-CN" dirty="0">
                <a:latin typeface="+mj-ea"/>
                <a:ea typeface="+mj-ea"/>
              </a:rPr>
              <a:t>N=0</a:t>
            </a:r>
            <a:r>
              <a:rPr lang="zh-CN" altLang="en-US" dirty="0">
                <a:latin typeface="+mj-ea"/>
                <a:ea typeface="+mj-ea"/>
              </a:rPr>
              <a:t>之后执行，</a:t>
            </a:r>
          </a:p>
          <a:p>
            <a:pPr eaLnBrk="1" hangingPunct="1">
              <a:spcBef>
                <a:spcPts val="0"/>
              </a:spcBef>
              <a:buClrTx/>
              <a:buSzTx/>
              <a:buFontTx/>
              <a:buNone/>
              <a:defRPr/>
            </a:pPr>
            <a:r>
              <a:rPr lang="zh-CN" altLang="en-US" dirty="0">
                <a:latin typeface="+mj-ea"/>
                <a:ea typeface="+mj-ea"/>
              </a:rPr>
              <a:t>     即执行次序：	 </a:t>
            </a:r>
            <a:r>
              <a:rPr lang="en-US" altLang="zh-CN" dirty="0">
                <a:latin typeface="+mj-ea"/>
                <a:ea typeface="+mj-ea"/>
              </a:rPr>
              <a:t>Print</a:t>
            </a:r>
            <a:r>
              <a:rPr lang="zh-CN" altLang="en-US" dirty="0">
                <a:latin typeface="+mj-ea"/>
                <a:ea typeface="+mj-ea"/>
              </a:rPr>
              <a:t>（</a:t>
            </a:r>
            <a:r>
              <a:rPr lang="en-US" altLang="zh-CN" dirty="0">
                <a:latin typeface="+mj-ea"/>
                <a:ea typeface="+mj-ea"/>
              </a:rPr>
              <a:t>N</a:t>
            </a:r>
            <a:r>
              <a:rPr lang="zh-CN" altLang="en-US" dirty="0">
                <a:latin typeface="+mj-ea"/>
                <a:ea typeface="+mj-ea"/>
              </a:rPr>
              <a:t>）	 </a:t>
            </a:r>
            <a:r>
              <a:rPr lang="en-US" altLang="zh-CN" dirty="0">
                <a:solidFill>
                  <a:srgbClr val="FF0000"/>
                </a:solidFill>
                <a:latin typeface="+mj-ea"/>
                <a:ea typeface="+mj-ea"/>
              </a:rPr>
              <a:t>n</a:t>
            </a:r>
            <a:r>
              <a:rPr lang="en-US" altLang="zh-CN" dirty="0">
                <a:latin typeface="+mj-ea"/>
                <a:ea typeface="+mj-ea"/>
              </a:rPr>
              <a:t>				 				 N=0		 </a:t>
            </a:r>
            <a:r>
              <a:rPr lang="en-US" altLang="zh-CN" dirty="0">
                <a:solidFill>
                  <a:srgbClr val="FF0000"/>
                </a:solidFill>
                <a:latin typeface="+mj-ea"/>
                <a:ea typeface="+mj-ea"/>
              </a:rPr>
              <a:t>0</a:t>
            </a:r>
          </a:p>
          <a:p>
            <a:pPr eaLnBrk="1" hangingPunct="1">
              <a:spcBef>
                <a:spcPts val="0"/>
              </a:spcBef>
              <a:buClrTx/>
              <a:buSzTx/>
              <a:buFontTx/>
              <a:buNone/>
              <a:defRPr/>
            </a:pPr>
            <a:r>
              <a:rPr lang="en-US" altLang="zh-CN" dirty="0">
                <a:latin typeface="+mj-ea"/>
                <a:ea typeface="+mj-ea"/>
              </a:rPr>
              <a:t>				 	 N=N+1		 </a:t>
            </a:r>
            <a:r>
              <a:rPr lang="en-US" altLang="zh-CN" dirty="0">
                <a:solidFill>
                  <a:srgbClr val="FF0000"/>
                </a:solidFill>
                <a:latin typeface="+mj-ea"/>
                <a:ea typeface="+mj-ea"/>
              </a:rPr>
              <a:t>1</a:t>
            </a:r>
          </a:p>
          <a:p>
            <a:pPr eaLnBrk="1" hangingPunct="1">
              <a:spcBef>
                <a:spcPts val="0"/>
              </a:spcBef>
              <a:buClrTx/>
              <a:buSzTx/>
              <a:buFontTx/>
              <a:buNone/>
              <a:defRPr/>
            </a:pPr>
            <a:endParaRPr lang="en-US" altLang="zh-CN" dirty="0">
              <a:solidFill>
                <a:srgbClr val="FF0000"/>
              </a:solidFill>
              <a:latin typeface="+mj-ea"/>
              <a:ea typeface="+mj-ea"/>
            </a:endParaRPr>
          </a:p>
          <a:p>
            <a:pPr eaLnBrk="1" hangingPunct="1">
              <a:spcBef>
                <a:spcPts val="0"/>
              </a:spcBef>
              <a:buClrTx/>
              <a:buSzTx/>
              <a:buFontTx/>
              <a:buNone/>
              <a:defRPr/>
            </a:pPr>
            <a:r>
              <a:rPr lang="en-US" altLang="zh-CN" dirty="0">
                <a:latin typeface="+mj-ea"/>
                <a:ea typeface="+mj-ea"/>
              </a:rPr>
              <a:t>3</a:t>
            </a:r>
            <a:r>
              <a:rPr lang="zh-CN" altLang="en-US" dirty="0">
                <a:latin typeface="+mj-ea"/>
                <a:ea typeface="+mj-ea"/>
              </a:rPr>
              <a:t>、</a:t>
            </a:r>
            <a:r>
              <a:rPr lang="en-US" altLang="zh-CN" dirty="0">
                <a:latin typeface="+mj-ea"/>
                <a:ea typeface="+mj-ea"/>
              </a:rPr>
              <a:t>N=N+1</a:t>
            </a:r>
            <a:r>
              <a:rPr lang="zh-CN" altLang="en-US" dirty="0">
                <a:latin typeface="+mj-ea"/>
                <a:ea typeface="+mj-ea"/>
              </a:rPr>
              <a:t>，在</a:t>
            </a:r>
            <a:r>
              <a:rPr lang="en-US" altLang="zh-CN" dirty="0">
                <a:latin typeface="+mj-ea"/>
                <a:ea typeface="+mj-ea"/>
              </a:rPr>
              <a:t>Print</a:t>
            </a:r>
            <a:r>
              <a:rPr lang="zh-CN" altLang="en-US" dirty="0">
                <a:latin typeface="+mj-ea"/>
                <a:ea typeface="+mj-ea"/>
              </a:rPr>
              <a:t>和</a:t>
            </a:r>
            <a:r>
              <a:rPr lang="en-US" altLang="zh-CN" dirty="0">
                <a:latin typeface="+mj-ea"/>
                <a:ea typeface="+mj-ea"/>
              </a:rPr>
              <a:t>N=0</a:t>
            </a:r>
            <a:r>
              <a:rPr lang="zh-CN" altLang="en-US" dirty="0">
                <a:latin typeface="+mj-ea"/>
                <a:ea typeface="+mj-ea"/>
              </a:rPr>
              <a:t>之间执行，</a:t>
            </a:r>
          </a:p>
          <a:p>
            <a:pPr eaLnBrk="1" hangingPunct="1">
              <a:spcBef>
                <a:spcPts val="0"/>
              </a:spcBef>
              <a:buClrTx/>
              <a:buSzTx/>
              <a:buFontTx/>
              <a:buNone/>
              <a:defRPr/>
            </a:pPr>
            <a:r>
              <a:rPr lang="zh-CN" altLang="en-US" dirty="0">
                <a:latin typeface="+mj-ea"/>
                <a:ea typeface="+mj-ea"/>
              </a:rPr>
              <a:t>    即执行次序：	 </a:t>
            </a:r>
            <a:r>
              <a:rPr lang="en-US" altLang="zh-CN" dirty="0">
                <a:latin typeface="+mj-ea"/>
                <a:ea typeface="+mj-ea"/>
              </a:rPr>
              <a:t>Print</a:t>
            </a:r>
            <a:r>
              <a:rPr lang="zh-CN" altLang="en-US" dirty="0">
                <a:latin typeface="+mj-ea"/>
                <a:ea typeface="+mj-ea"/>
              </a:rPr>
              <a:t>（</a:t>
            </a:r>
            <a:r>
              <a:rPr lang="en-US" altLang="zh-CN" dirty="0">
                <a:latin typeface="+mj-ea"/>
                <a:ea typeface="+mj-ea"/>
              </a:rPr>
              <a:t>N</a:t>
            </a:r>
            <a:r>
              <a:rPr lang="zh-CN" altLang="en-US" dirty="0">
                <a:latin typeface="+mj-ea"/>
                <a:ea typeface="+mj-ea"/>
              </a:rPr>
              <a:t>）	 </a:t>
            </a:r>
            <a:r>
              <a:rPr lang="en-US" altLang="zh-CN" dirty="0">
                <a:solidFill>
                  <a:srgbClr val="FF0000"/>
                </a:solidFill>
                <a:latin typeface="+mj-ea"/>
                <a:ea typeface="+mj-ea"/>
              </a:rPr>
              <a:t>n</a:t>
            </a:r>
            <a:r>
              <a:rPr lang="en-US" altLang="zh-CN" dirty="0">
                <a:latin typeface="+mj-ea"/>
                <a:ea typeface="+mj-ea"/>
              </a:rPr>
              <a:t>	</a:t>
            </a:r>
          </a:p>
          <a:p>
            <a:pPr eaLnBrk="1" hangingPunct="1">
              <a:spcBef>
                <a:spcPts val="0"/>
              </a:spcBef>
              <a:buClrTx/>
              <a:buSzTx/>
              <a:buFontTx/>
              <a:buNone/>
              <a:defRPr/>
            </a:pPr>
            <a:r>
              <a:rPr lang="en-US" altLang="zh-CN" dirty="0">
                <a:latin typeface="+mj-ea"/>
                <a:ea typeface="+mj-ea"/>
              </a:rPr>
              <a:t>			 		 N=N+1		</a:t>
            </a:r>
            <a:r>
              <a:rPr lang="en-US" altLang="zh-CN" dirty="0">
                <a:solidFill>
                  <a:srgbClr val="FF0000"/>
                </a:solidFill>
                <a:latin typeface="+mj-ea"/>
                <a:ea typeface="+mj-ea"/>
              </a:rPr>
              <a:t> n+1</a:t>
            </a:r>
          </a:p>
          <a:p>
            <a:pPr eaLnBrk="1" hangingPunct="1">
              <a:spcBef>
                <a:spcPts val="0"/>
              </a:spcBef>
              <a:buClrTx/>
              <a:buSzTx/>
              <a:buFontTx/>
              <a:buNone/>
              <a:defRPr/>
            </a:pPr>
            <a:r>
              <a:rPr lang="en-US" altLang="zh-CN" dirty="0">
                <a:solidFill>
                  <a:schemeClr val="hlink"/>
                </a:solidFill>
                <a:latin typeface="+mj-ea"/>
                <a:ea typeface="+mj-ea"/>
              </a:rPr>
              <a:t>					 </a:t>
            </a:r>
            <a:r>
              <a:rPr lang="en-US" altLang="zh-CN" dirty="0">
                <a:latin typeface="+mj-ea"/>
                <a:ea typeface="+mj-ea"/>
              </a:rPr>
              <a:t>N=0		 </a:t>
            </a:r>
            <a:r>
              <a:rPr lang="en-US" altLang="zh-CN" dirty="0">
                <a:solidFill>
                  <a:srgbClr val="FF0000"/>
                </a:solidFill>
                <a:latin typeface="+mj-ea"/>
                <a:ea typeface="+mj-ea"/>
              </a:rPr>
              <a:t>0</a:t>
            </a:r>
          </a:p>
        </p:txBody>
      </p:sp>
      <p:sp>
        <p:nvSpPr>
          <p:cNvPr id="27650" name="Rectangle 2">
            <a:extLst>
              <a:ext uri="{FF2B5EF4-FFF2-40B4-BE49-F238E27FC236}">
                <a16:creationId xmlns:a16="http://schemas.microsoft.com/office/drawing/2014/main" id="{9CA81CB8-FC94-0140-BE80-D829D5148237}"/>
              </a:ext>
            </a:extLst>
          </p:cNvPr>
          <p:cNvSpPr>
            <a:spLocks noGrp="1" noChangeArrowheads="1"/>
          </p:cNvSpPr>
          <p:nvPr>
            <p:ph type="title"/>
          </p:nvPr>
        </p:nvSpPr>
        <p:spPr>
          <a:xfrm>
            <a:off x="955343" y="1223554"/>
            <a:ext cx="5844779" cy="394097"/>
          </a:xfrm>
        </p:spPr>
        <p:txBody>
          <a:bodyPr/>
          <a:lstStyle/>
          <a:p>
            <a:pPr eaLnBrk="1" hangingPunct="1">
              <a:defRPr/>
            </a:pPr>
            <a:r>
              <a:rPr lang="zh-CN" altLang="en-US" dirty="0"/>
              <a:t>程序</a:t>
            </a:r>
            <a:r>
              <a:rPr lang="en-US" altLang="zh-CN" dirty="0"/>
              <a:t>A</a:t>
            </a:r>
            <a:r>
              <a:rPr lang="zh-CN" altLang="en-US" dirty="0"/>
              <a:t>和</a:t>
            </a:r>
            <a:r>
              <a:rPr lang="en-US" altLang="zh-CN" dirty="0"/>
              <a:t>B</a:t>
            </a:r>
            <a:r>
              <a:rPr lang="zh-CN" altLang="en-US" dirty="0"/>
              <a:t>以不同的速度运行出现的情况：</a:t>
            </a:r>
          </a:p>
        </p:txBody>
      </p:sp>
      <p:sp>
        <p:nvSpPr>
          <p:cNvPr id="462852" name="AutoShape 4">
            <a:extLst>
              <a:ext uri="{FF2B5EF4-FFF2-40B4-BE49-F238E27FC236}">
                <a16:creationId xmlns:a16="http://schemas.microsoft.com/office/drawing/2014/main" id="{30D7E66C-2C9C-1442-8019-B08563F20D0C}"/>
              </a:ext>
            </a:extLst>
          </p:cNvPr>
          <p:cNvSpPr>
            <a:spLocks noChangeArrowheads="1"/>
          </p:cNvSpPr>
          <p:nvPr/>
        </p:nvSpPr>
        <p:spPr bwMode="auto">
          <a:xfrm>
            <a:off x="7630040" y="1392463"/>
            <a:ext cx="790629" cy="5008728"/>
          </a:xfrm>
          <a:prstGeom prst="wedgeRoundRectCallout">
            <a:avLst>
              <a:gd name="adj1" fmla="val 43519"/>
              <a:gd name="adj2" fmla="val 4500"/>
              <a:gd name="adj3" fmla="val 16667"/>
            </a:avLst>
          </a:prstGeom>
          <a:ln>
            <a:headEnd/>
            <a:tailEn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2400" b="1">
                <a:solidFill>
                  <a:schemeClr val="bg1"/>
                </a:solidFill>
                <a:latin typeface="Tahoma" charset="0"/>
              </a:rPr>
              <a:t>红色的为执行结果</a:t>
            </a:r>
          </a:p>
          <a:p>
            <a:pPr algn="ctr" eaLnBrk="1" hangingPunct="1">
              <a:spcBef>
                <a:spcPct val="0"/>
              </a:spcBef>
              <a:buClrTx/>
              <a:buSzTx/>
              <a:buFontTx/>
              <a:buNone/>
              <a:defRPr/>
            </a:pPr>
            <a:r>
              <a:rPr kumimoji="1" lang="zh-CN" altLang="en-US" sz="2400" b="1">
                <a:solidFill>
                  <a:schemeClr val="bg1"/>
                </a:solidFill>
                <a:latin typeface="Tahoma" charset="0"/>
              </a:rPr>
              <a:t>，各不相同</a:t>
            </a:r>
          </a:p>
        </p:txBody>
      </p:sp>
      <p:sp>
        <p:nvSpPr>
          <p:cNvPr id="5" name="Rectangle 2">
            <a:extLst>
              <a:ext uri="{FF2B5EF4-FFF2-40B4-BE49-F238E27FC236}">
                <a16:creationId xmlns:a16="http://schemas.microsoft.com/office/drawing/2014/main" id="{7CA6D91F-3B1B-E24F-9D9A-4C95B8A85885}"/>
              </a:ext>
            </a:extLst>
          </p:cNvPr>
          <p:cNvSpPr txBox="1">
            <a:spLocks noChangeArrowheads="1"/>
          </p:cNvSpPr>
          <p:nvPr/>
        </p:nvSpPr>
        <p:spPr>
          <a:xfrm>
            <a:off x="1123014" y="371475"/>
            <a:ext cx="7012272"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2.1.3 </a:t>
            </a:r>
            <a:r>
              <a:rPr lang="zh-CN" altLang="en-US" sz="3000" dirty="0">
                <a:latin typeface="+mj-ea"/>
                <a:ea typeface="+mj-ea"/>
              </a:rPr>
              <a:t>程序的</a:t>
            </a:r>
            <a:r>
              <a:rPr lang="zh-CN" altLang="en-US" sz="3000" dirty="0">
                <a:solidFill>
                  <a:srgbClr val="FF0000"/>
                </a:solidFill>
                <a:latin typeface="+mj-ea"/>
                <a:ea typeface="+mj-ea"/>
              </a:rPr>
              <a:t>并发</a:t>
            </a:r>
            <a:r>
              <a:rPr lang="zh-CN" altLang="en-US" sz="3000" dirty="0">
                <a:latin typeface="+mj-ea"/>
                <a:ea typeface="+mj-ea"/>
              </a:rPr>
              <a:t>执行及其特征</a:t>
            </a:r>
          </a:p>
        </p:txBody>
      </p:sp>
    </p:spTree>
    <p:extLst>
      <p:ext uri="{BB962C8B-B14F-4D97-AF65-F5344CB8AC3E}">
        <p14:creationId xmlns:p14="http://schemas.microsoft.com/office/powerpoint/2010/main" val="355192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462851">
                                            <p:txEl>
                                              <p:pRg st="1" end="1"/>
                                            </p:txEl>
                                          </p:spTgt>
                                        </p:tgtEl>
                                        <p:attrNameLst>
                                          <p:attrName>style.visibility</p:attrName>
                                        </p:attrNameLst>
                                      </p:cBhvr>
                                      <p:to>
                                        <p:strVal val="visible"/>
                                      </p:to>
                                    </p:set>
                                    <p:anim calcmode="lin" valueType="num">
                                      <p:cBhvr>
                                        <p:cTn id="7" dur="500" fill="hold"/>
                                        <p:tgtEl>
                                          <p:spTgt spid="462851">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462851">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462851">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46285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 calcmode="lin" valueType="num">
                                      <p:cBhvr>
                                        <p:cTn id="15" dur="500" fill="hold"/>
                                        <p:tgtEl>
                                          <p:spTgt spid="462851">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462851">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46285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6285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462851">
                                            <p:txEl>
                                              <p:pRg st="3" end="3"/>
                                            </p:txEl>
                                          </p:spTgt>
                                        </p:tgtEl>
                                        <p:attrNameLst>
                                          <p:attrName>style.visibility</p:attrName>
                                        </p:attrNameLst>
                                      </p:cBhvr>
                                      <p:to>
                                        <p:strVal val="visible"/>
                                      </p:to>
                                    </p:set>
                                    <p:anim calcmode="lin" valueType="num">
                                      <p:cBhvr>
                                        <p:cTn id="23" dur="500" fill="hold"/>
                                        <p:tgtEl>
                                          <p:spTgt spid="462851">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46285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62851">
                                            <p:txEl>
                                              <p:pRg st="5" end="5"/>
                                            </p:txEl>
                                          </p:spTgt>
                                        </p:tgtEl>
                                        <p:attrNameLst>
                                          <p:attrName>style.visibility</p:attrName>
                                        </p:attrNameLst>
                                      </p:cBhvr>
                                      <p:to>
                                        <p:strVal val="visible"/>
                                      </p:to>
                                    </p:set>
                                    <p:anim calcmode="lin" valueType="num">
                                      <p:cBhvr additive="base">
                                        <p:cTn id="29" dur="500" fill="hold"/>
                                        <p:tgtEl>
                                          <p:spTgt spid="4628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2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62851">
                                            <p:txEl>
                                              <p:pRg st="6" end="6"/>
                                            </p:txEl>
                                          </p:spTgt>
                                        </p:tgtEl>
                                        <p:attrNameLst>
                                          <p:attrName>style.visibility</p:attrName>
                                        </p:attrNameLst>
                                      </p:cBhvr>
                                      <p:to>
                                        <p:strVal val="visible"/>
                                      </p:to>
                                    </p:set>
                                    <p:anim calcmode="lin" valueType="num">
                                      <p:cBhvr additive="base">
                                        <p:cTn id="35" dur="500" fill="hold"/>
                                        <p:tgtEl>
                                          <p:spTgt spid="46285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2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2851">
                                            <p:txEl>
                                              <p:pRg st="7" end="7"/>
                                            </p:txEl>
                                          </p:spTgt>
                                        </p:tgtEl>
                                        <p:attrNameLst>
                                          <p:attrName>style.visibility</p:attrName>
                                        </p:attrNameLst>
                                      </p:cBhvr>
                                      <p:to>
                                        <p:strVal val="visible"/>
                                      </p:to>
                                    </p:set>
                                    <p:anim calcmode="lin" valueType="num">
                                      <p:cBhvr additive="base">
                                        <p:cTn id="41" dur="500" fill="hold"/>
                                        <p:tgtEl>
                                          <p:spTgt spid="4628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28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462851">
                                            <p:txEl>
                                              <p:pRg st="9" end="9"/>
                                            </p:txEl>
                                          </p:spTgt>
                                        </p:tgtEl>
                                        <p:attrNameLst>
                                          <p:attrName>style.visibility</p:attrName>
                                        </p:attrNameLst>
                                      </p:cBhvr>
                                      <p:to>
                                        <p:strVal val="visible"/>
                                      </p:to>
                                    </p:set>
                                    <p:animEffect transition="in" filter="checkerboard(across)">
                                      <p:cBhvr>
                                        <p:cTn id="47" dur="500"/>
                                        <p:tgtEl>
                                          <p:spTgt spid="462851">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462851">
                                            <p:txEl>
                                              <p:pRg st="10" end="10"/>
                                            </p:txEl>
                                          </p:spTgt>
                                        </p:tgtEl>
                                        <p:attrNameLst>
                                          <p:attrName>style.visibility</p:attrName>
                                        </p:attrNameLst>
                                      </p:cBhvr>
                                      <p:to>
                                        <p:strVal val="visible"/>
                                      </p:to>
                                    </p:set>
                                    <p:animEffect transition="in" filter="checkerboard(across)">
                                      <p:cBhvr>
                                        <p:cTn id="52" dur="500"/>
                                        <p:tgtEl>
                                          <p:spTgt spid="46285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62851">
                                            <p:txEl>
                                              <p:pRg st="11" end="11"/>
                                            </p:txEl>
                                          </p:spTgt>
                                        </p:tgtEl>
                                        <p:attrNameLst>
                                          <p:attrName>style.visibility</p:attrName>
                                        </p:attrNameLst>
                                      </p:cBhvr>
                                      <p:to>
                                        <p:strVal val="visible"/>
                                      </p:to>
                                    </p:set>
                                    <p:animEffect transition="in" filter="checkerboard(across)">
                                      <p:cBhvr>
                                        <p:cTn id="57" dur="500"/>
                                        <p:tgtEl>
                                          <p:spTgt spid="462851">
                                            <p:txEl>
                                              <p:pRg st="11" end="11"/>
                                            </p:txEl>
                                          </p:spTgt>
                                        </p:tgtEl>
                                      </p:cBhvr>
                                    </p:animEffect>
                                  </p:childTnLst>
                                </p:cTn>
                              </p:par>
                              <p:par>
                                <p:cTn id="58" presetID="5" presetClass="entr" presetSubtype="10" fill="hold" nodeType="withEffect">
                                  <p:stCondLst>
                                    <p:cond delay="0"/>
                                  </p:stCondLst>
                                  <p:childTnLst>
                                    <p:set>
                                      <p:cBhvr>
                                        <p:cTn id="59" dur="1" fill="hold">
                                          <p:stCondLst>
                                            <p:cond delay="0"/>
                                          </p:stCondLst>
                                        </p:cTn>
                                        <p:tgtEl>
                                          <p:spTgt spid="462851">
                                            <p:txEl>
                                              <p:pRg st="12" end="12"/>
                                            </p:txEl>
                                          </p:spTgt>
                                        </p:tgtEl>
                                        <p:attrNameLst>
                                          <p:attrName>style.visibility</p:attrName>
                                        </p:attrNameLst>
                                      </p:cBhvr>
                                      <p:to>
                                        <p:strVal val="visible"/>
                                      </p:to>
                                    </p:set>
                                    <p:animEffect transition="in" filter="checkerboard(across)">
                                      <p:cBhvr>
                                        <p:cTn id="60" dur="500"/>
                                        <p:tgtEl>
                                          <p:spTgt spid="462851">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462852"/>
                                        </p:tgtEl>
                                        <p:attrNameLst>
                                          <p:attrName>style.visibility</p:attrName>
                                        </p:attrNameLst>
                                      </p:cBhvr>
                                      <p:to>
                                        <p:strVal val="visible"/>
                                      </p:to>
                                    </p:set>
                                    <p:anim calcmode="lin" valueType="num">
                                      <p:cBhvr>
                                        <p:cTn id="65" dur="500" fill="hold"/>
                                        <p:tgtEl>
                                          <p:spTgt spid="462852"/>
                                        </p:tgtEl>
                                        <p:attrNameLst>
                                          <p:attrName>ppt_w</p:attrName>
                                        </p:attrNameLst>
                                      </p:cBhvr>
                                      <p:tavLst>
                                        <p:tav tm="0">
                                          <p:val>
                                            <p:fltVal val="0"/>
                                          </p:val>
                                        </p:tav>
                                        <p:tav tm="100000">
                                          <p:val>
                                            <p:strVal val="#ppt_w"/>
                                          </p:val>
                                        </p:tav>
                                      </p:tavLst>
                                    </p:anim>
                                    <p:anim calcmode="lin" valueType="num">
                                      <p:cBhvr>
                                        <p:cTn id="66" dur="500" fill="hold"/>
                                        <p:tgtEl>
                                          <p:spTgt spid="4628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33293AC-C55C-4CC5-A3A0-7D9CE9B27BDE}"/>
              </a:ext>
            </a:extLst>
          </p:cNvPr>
          <p:cNvGrpSpPr>
            <a:grpSpLocks/>
          </p:cNvGrpSpPr>
          <p:nvPr/>
        </p:nvGrpSpPr>
        <p:grpSpPr bwMode="auto">
          <a:xfrm>
            <a:off x="609600" y="762000"/>
            <a:ext cx="762000" cy="609600"/>
            <a:chOff x="1776" y="768"/>
            <a:chExt cx="480" cy="384"/>
          </a:xfrm>
        </p:grpSpPr>
        <p:sp>
          <p:nvSpPr>
            <p:cNvPr id="111656" name="Text Box 3">
              <a:extLst>
                <a:ext uri="{FF2B5EF4-FFF2-40B4-BE49-F238E27FC236}">
                  <a16:creationId xmlns:a16="http://schemas.microsoft.com/office/drawing/2014/main" id="{71C6DEEF-D2E9-4D71-ADE2-AB484A22D864}"/>
                </a:ext>
              </a:extLst>
            </p:cNvPr>
            <p:cNvSpPr txBox="1">
              <a:spLocks noChangeArrowheads="1"/>
            </p:cNvSpPr>
            <p:nvPr/>
          </p:nvSpPr>
          <p:spPr bwMode="auto">
            <a:xfrm>
              <a:off x="1872" y="81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t>P0</a:t>
              </a:r>
            </a:p>
          </p:txBody>
        </p:sp>
        <p:sp>
          <p:nvSpPr>
            <p:cNvPr id="111657" name="Oval 4">
              <a:extLst>
                <a:ext uri="{FF2B5EF4-FFF2-40B4-BE49-F238E27FC236}">
                  <a16:creationId xmlns:a16="http://schemas.microsoft.com/office/drawing/2014/main" id="{B0CF89B3-9661-4104-9EFE-CD2FB7035116}"/>
                </a:ext>
              </a:extLst>
            </p:cNvPr>
            <p:cNvSpPr>
              <a:spLocks noChangeArrowheads="1"/>
            </p:cNvSpPr>
            <p:nvPr/>
          </p:nvSpPr>
          <p:spPr bwMode="auto">
            <a:xfrm>
              <a:off x="1776" y="768"/>
              <a:ext cx="48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572421" name="Text Box 5">
            <a:hlinkClick r:id="" action="ppaction://noaction" highlightClick="1"/>
            <a:hlinkHover r:id="" action="ppaction://noaction" highlightClick="1"/>
            <a:extLst>
              <a:ext uri="{FF2B5EF4-FFF2-40B4-BE49-F238E27FC236}">
                <a16:creationId xmlns:a16="http://schemas.microsoft.com/office/drawing/2014/main" id="{304B3E77-678B-4F3C-988A-00D9527A395A}"/>
              </a:ext>
            </a:extLst>
          </p:cNvPr>
          <p:cNvSpPr txBox="1">
            <a:spLocks noChangeArrowheads="1"/>
          </p:cNvSpPr>
          <p:nvPr/>
        </p:nvSpPr>
        <p:spPr bwMode="auto">
          <a:xfrm>
            <a:off x="288925" y="1441450"/>
            <a:ext cx="3778250" cy="457200"/>
          </a:xfrm>
          <a:prstGeom prst="rect">
            <a:avLst/>
          </a:prstGeom>
          <a:noFill/>
          <a:ln w="9525">
            <a:noFill/>
            <a:miter lim="800000"/>
            <a:headEnd/>
            <a:tailEnd/>
          </a:ln>
          <a:effectLst/>
        </p:spPr>
        <p:txBody>
          <a:bodyPr>
            <a:spAutoFit/>
          </a:bodyPr>
          <a:lstStyle/>
          <a:p>
            <a:pPr eaLnBrk="1" hangingPunct="1">
              <a:defRPr/>
            </a:pPr>
            <a:r>
              <a:rPr lang="en-US" altLang="zh-CN" b="1" dirty="0">
                <a:effectLst>
                  <a:outerShdw blurRad="38100" dist="38100" dir="2700000" algn="tl">
                    <a:srgbClr val="000000"/>
                  </a:outerShdw>
                </a:effectLst>
                <a:ea typeface="仿宋_GB2312" pitchFamily="49" charset="-122"/>
              </a:rPr>
              <a:t>If  (flag[0]=false) </a:t>
            </a:r>
            <a:r>
              <a:rPr lang="zh-CN" altLang="en-US" b="1" dirty="0">
                <a:solidFill>
                  <a:schemeClr val="folHlink"/>
                </a:solidFill>
                <a:effectLst>
                  <a:outerShdw blurRad="38100" dist="38100" dir="2700000" algn="tl">
                    <a:srgbClr val="000000"/>
                  </a:outerShdw>
                </a:effectLst>
                <a:ea typeface="仿宋_GB2312" pitchFamily="49" charset="-122"/>
              </a:rPr>
              <a:t>（前提）</a:t>
            </a:r>
          </a:p>
        </p:txBody>
      </p:sp>
      <p:sp>
        <p:nvSpPr>
          <p:cNvPr id="572422" name="Text Box 6">
            <a:extLst>
              <a:ext uri="{FF2B5EF4-FFF2-40B4-BE49-F238E27FC236}">
                <a16:creationId xmlns:a16="http://schemas.microsoft.com/office/drawing/2014/main" id="{21EE6AC2-7C4A-401A-ACE9-44AA94567BC9}"/>
              </a:ext>
            </a:extLst>
          </p:cNvPr>
          <p:cNvSpPr txBox="1">
            <a:spLocks noChangeArrowheads="1"/>
          </p:cNvSpPr>
          <p:nvPr/>
        </p:nvSpPr>
        <p:spPr bwMode="auto">
          <a:xfrm>
            <a:off x="762000" y="2382838"/>
            <a:ext cx="3586163" cy="457200"/>
          </a:xfrm>
          <a:prstGeom prst="rect">
            <a:avLst/>
          </a:prstGeom>
          <a:noFill/>
          <a:ln w="9525">
            <a:noFill/>
            <a:miter lim="800000"/>
            <a:headEnd/>
            <a:tailEnd/>
          </a:ln>
          <a:effectLst/>
        </p:spPr>
        <p:txBody>
          <a:bodyPr>
            <a:spAutoFit/>
          </a:bodyPr>
          <a:lstStyle/>
          <a:p>
            <a:pPr eaLnBrk="1" hangingPunct="1">
              <a:defRPr/>
            </a:pPr>
            <a:r>
              <a:rPr lang="en-US" altLang="zh-CN" b="1">
                <a:effectLst>
                  <a:outerShdw blurRad="38100" dist="38100" dir="2700000" algn="tl">
                    <a:srgbClr val="000000"/>
                  </a:outerShdw>
                </a:effectLst>
              </a:rPr>
              <a:t>while flag[1] do {nothing};</a:t>
            </a:r>
          </a:p>
        </p:txBody>
      </p:sp>
      <p:sp>
        <p:nvSpPr>
          <p:cNvPr id="572423" name="AutoShape 7">
            <a:extLst>
              <a:ext uri="{FF2B5EF4-FFF2-40B4-BE49-F238E27FC236}">
                <a16:creationId xmlns:a16="http://schemas.microsoft.com/office/drawing/2014/main" id="{0074B67B-FBF2-478B-8B2B-F83EC2CB8D5E}"/>
              </a:ext>
            </a:extLst>
          </p:cNvPr>
          <p:cNvSpPr>
            <a:spLocks noChangeArrowheads="1"/>
          </p:cNvSpPr>
          <p:nvPr/>
        </p:nvSpPr>
        <p:spPr bwMode="auto">
          <a:xfrm>
            <a:off x="2514600" y="1828800"/>
            <a:ext cx="304800" cy="609600"/>
          </a:xfrm>
          <a:prstGeom prst="curvedLeftArrow">
            <a:avLst>
              <a:gd name="adj1" fmla="val 40000"/>
              <a:gd name="adj2" fmla="val 80000"/>
              <a:gd name="adj3" fmla="val 33333"/>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3" name="Group 8">
            <a:extLst>
              <a:ext uri="{FF2B5EF4-FFF2-40B4-BE49-F238E27FC236}">
                <a16:creationId xmlns:a16="http://schemas.microsoft.com/office/drawing/2014/main" id="{D0FA2B14-816B-4B51-8C45-82F03B6BD7F6}"/>
              </a:ext>
            </a:extLst>
          </p:cNvPr>
          <p:cNvGrpSpPr>
            <a:grpSpLocks/>
          </p:cNvGrpSpPr>
          <p:nvPr/>
        </p:nvGrpSpPr>
        <p:grpSpPr bwMode="auto">
          <a:xfrm>
            <a:off x="0" y="2590800"/>
            <a:ext cx="2209800" cy="838200"/>
            <a:chOff x="192" y="1152"/>
            <a:chExt cx="1392" cy="528"/>
          </a:xfrm>
        </p:grpSpPr>
        <p:grpSp>
          <p:nvGrpSpPr>
            <p:cNvPr id="111650" name="Group 9">
              <a:extLst>
                <a:ext uri="{FF2B5EF4-FFF2-40B4-BE49-F238E27FC236}">
                  <a16:creationId xmlns:a16="http://schemas.microsoft.com/office/drawing/2014/main" id="{89DDE0E0-66D9-4EAE-A91F-8A0C144AC0E5}"/>
                </a:ext>
              </a:extLst>
            </p:cNvPr>
            <p:cNvGrpSpPr>
              <a:grpSpLocks/>
            </p:cNvGrpSpPr>
            <p:nvPr/>
          </p:nvGrpSpPr>
          <p:grpSpPr bwMode="auto">
            <a:xfrm>
              <a:off x="1344" y="1488"/>
              <a:ext cx="240" cy="192"/>
              <a:chOff x="1344" y="1632"/>
              <a:chExt cx="240" cy="192"/>
            </a:xfrm>
          </p:grpSpPr>
          <p:sp>
            <p:nvSpPr>
              <p:cNvPr id="111654" name="Oval 10">
                <a:extLst>
                  <a:ext uri="{FF2B5EF4-FFF2-40B4-BE49-F238E27FC236}">
                    <a16:creationId xmlns:a16="http://schemas.microsoft.com/office/drawing/2014/main" id="{8F8FA313-6095-4AF3-9676-314F7962C938}"/>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1655" name="Line 11">
                <a:extLst>
                  <a:ext uri="{FF2B5EF4-FFF2-40B4-BE49-F238E27FC236}">
                    <a16:creationId xmlns:a16="http://schemas.microsoft.com/office/drawing/2014/main" id="{2C15B1F3-4A28-403F-B1DB-6A09960CFCF8}"/>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1651" name="Group 12">
              <a:extLst>
                <a:ext uri="{FF2B5EF4-FFF2-40B4-BE49-F238E27FC236}">
                  <a16:creationId xmlns:a16="http://schemas.microsoft.com/office/drawing/2014/main" id="{0FC85882-6A56-4228-9A5D-D79ED895AAD0}"/>
                </a:ext>
              </a:extLst>
            </p:cNvPr>
            <p:cNvGrpSpPr>
              <a:grpSpLocks/>
            </p:cNvGrpSpPr>
            <p:nvPr/>
          </p:nvGrpSpPr>
          <p:grpSpPr bwMode="auto">
            <a:xfrm>
              <a:off x="192" y="1152"/>
              <a:ext cx="586" cy="384"/>
              <a:chOff x="192" y="1248"/>
              <a:chExt cx="586" cy="384"/>
            </a:xfrm>
          </p:grpSpPr>
          <p:sp>
            <p:nvSpPr>
              <p:cNvPr id="111652" name="AutoShape 13">
                <a:extLst>
                  <a:ext uri="{FF2B5EF4-FFF2-40B4-BE49-F238E27FC236}">
                    <a16:creationId xmlns:a16="http://schemas.microsoft.com/office/drawing/2014/main" id="{CD2D84C2-FC4C-43E4-875A-8AF45D81DD7B}"/>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1653" name="Text Box 14">
                <a:extLst>
                  <a:ext uri="{FF2B5EF4-FFF2-40B4-BE49-F238E27FC236}">
                    <a16:creationId xmlns:a16="http://schemas.microsoft.com/office/drawing/2014/main" id="{1C5133E5-B95C-4385-8E66-A8E3BF1AD920}"/>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grpSp>
        <p:nvGrpSpPr>
          <p:cNvPr id="6" name="Group 15">
            <a:extLst>
              <a:ext uri="{FF2B5EF4-FFF2-40B4-BE49-F238E27FC236}">
                <a16:creationId xmlns:a16="http://schemas.microsoft.com/office/drawing/2014/main" id="{433F65C2-E7C9-431B-8195-3B17C1F7DB5F}"/>
              </a:ext>
            </a:extLst>
          </p:cNvPr>
          <p:cNvGrpSpPr>
            <a:grpSpLocks/>
          </p:cNvGrpSpPr>
          <p:nvPr/>
        </p:nvGrpSpPr>
        <p:grpSpPr bwMode="auto">
          <a:xfrm>
            <a:off x="4876800" y="685800"/>
            <a:ext cx="762000" cy="609600"/>
            <a:chOff x="1776" y="768"/>
            <a:chExt cx="480" cy="384"/>
          </a:xfrm>
        </p:grpSpPr>
        <p:sp>
          <p:nvSpPr>
            <p:cNvPr id="111648" name="Text Box 16">
              <a:extLst>
                <a:ext uri="{FF2B5EF4-FFF2-40B4-BE49-F238E27FC236}">
                  <a16:creationId xmlns:a16="http://schemas.microsoft.com/office/drawing/2014/main" id="{18075CFA-E5AE-4DB8-B3FA-48F39FC5B9FF}"/>
                </a:ext>
              </a:extLst>
            </p:cNvPr>
            <p:cNvSpPr txBox="1">
              <a:spLocks noChangeArrowheads="1"/>
            </p:cNvSpPr>
            <p:nvPr/>
          </p:nvSpPr>
          <p:spPr bwMode="auto">
            <a:xfrm>
              <a:off x="1872" y="81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t>P1</a:t>
              </a:r>
            </a:p>
          </p:txBody>
        </p:sp>
        <p:sp>
          <p:nvSpPr>
            <p:cNvPr id="111649" name="Oval 17">
              <a:extLst>
                <a:ext uri="{FF2B5EF4-FFF2-40B4-BE49-F238E27FC236}">
                  <a16:creationId xmlns:a16="http://schemas.microsoft.com/office/drawing/2014/main" id="{E7606156-5A36-4A54-A147-A9B825643CE2}"/>
                </a:ext>
              </a:extLst>
            </p:cNvPr>
            <p:cNvSpPr>
              <a:spLocks noChangeArrowheads="1"/>
            </p:cNvSpPr>
            <p:nvPr/>
          </p:nvSpPr>
          <p:spPr bwMode="auto">
            <a:xfrm>
              <a:off x="1776" y="768"/>
              <a:ext cx="48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572434" name="Text Box 18">
            <a:hlinkClick r:id="" action="ppaction://noaction" highlightClick="1"/>
            <a:hlinkHover r:id="" action="ppaction://noaction" highlightClick="1"/>
            <a:extLst>
              <a:ext uri="{FF2B5EF4-FFF2-40B4-BE49-F238E27FC236}">
                <a16:creationId xmlns:a16="http://schemas.microsoft.com/office/drawing/2014/main" id="{0BEEA690-9F2D-4353-820A-83D4B5E71966}"/>
              </a:ext>
            </a:extLst>
          </p:cNvPr>
          <p:cNvSpPr txBox="1">
            <a:spLocks noChangeArrowheads="1"/>
          </p:cNvSpPr>
          <p:nvPr/>
        </p:nvSpPr>
        <p:spPr bwMode="auto">
          <a:xfrm>
            <a:off x="4495800" y="1298575"/>
            <a:ext cx="3581400" cy="457200"/>
          </a:xfrm>
          <a:prstGeom prst="rect">
            <a:avLst/>
          </a:prstGeom>
          <a:noFill/>
          <a:ln w="9525">
            <a:noFill/>
            <a:miter lim="800000"/>
            <a:headEnd/>
            <a:tailEnd/>
          </a:ln>
          <a:effectLst/>
        </p:spPr>
        <p:txBody>
          <a:bodyPr>
            <a:spAutoFit/>
          </a:bodyPr>
          <a:lstStyle/>
          <a:p>
            <a:pPr eaLnBrk="1" hangingPunct="1">
              <a:defRPr/>
            </a:pPr>
            <a:r>
              <a:rPr lang="en-US" altLang="zh-CN" b="1">
                <a:effectLst>
                  <a:outerShdw blurRad="38100" dist="38100" dir="2700000" algn="tl">
                    <a:srgbClr val="000000"/>
                  </a:outerShdw>
                </a:effectLst>
              </a:rPr>
              <a:t>If  (flag[1]=false) </a:t>
            </a:r>
            <a:r>
              <a:rPr lang="zh-CN" altLang="en-US" b="1">
                <a:solidFill>
                  <a:schemeClr val="folHlink"/>
                </a:solidFill>
                <a:effectLst>
                  <a:outerShdw blurRad="38100" dist="38100" dir="2700000" algn="tl">
                    <a:srgbClr val="000000"/>
                  </a:outerShdw>
                </a:effectLst>
              </a:rPr>
              <a:t>（前提）</a:t>
            </a:r>
          </a:p>
        </p:txBody>
      </p:sp>
      <p:sp>
        <p:nvSpPr>
          <p:cNvPr id="572435" name="AutoShape 19">
            <a:extLst>
              <a:ext uri="{FF2B5EF4-FFF2-40B4-BE49-F238E27FC236}">
                <a16:creationId xmlns:a16="http://schemas.microsoft.com/office/drawing/2014/main" id="{3D5D5073-382A-4872-84FB-859430143ADB}"/>
              </a:ext>
            </a:extLst>
          </p:cNvPr>
          <p:cNvSpPr>
            <a:spLocks noChangeArrowheads="1"/>
          </p:cNvSpPr>
          <p:nvPr/>
        </p:nvSpPr>
        <p:spPr bwMode="auto">
          <a:xfrm>
            <a:off x="6324600" y="1752600"/>
            <a:ext cx="304800" cy="609600"/>
          </a:xfrm>
          <a:prstGeom prst="curvedLeftArrow">
            <a:avLst>
              <a:gd name="adj1" fmla="val 40000"/>
              <a:gd name="adj2" fmla="val 80000"/>
              <a:gd name="adj3" fmla="val 33333"/>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572437" name="Text Box 21">
            <a:extLst>
              <a:ext uri="{FF2B5EF4-FFF2-40B4-BE49-F238E27FC236}">
                <a16:creationId xmlns:a16="http://schemas.microsoft.com/office/drawing/2014/main" id="{85F83A7D-C42D-4CDC-900E-854276F109C4}"/>
              </a:ext>
            </a:extLst>
          </p:cNvPr>
          <p:cNvSpPr txBox="1">
            <a:spLocks noChangeArrowheads="1"/>
          </p:cNvSpPr>
          <p:nvPr/>
        </p:nvSpPr>
        <p:spPr bwMode="auto">
          <a:xfrm>
            <a:off x="1447800" y="3429000"/>
            <a:ext cx="1744663" cy="457200"/>
          </a:xfrm>
          <a:prstGeom prst="rect">
            <a:avLst/>
          </a:prstGeom>
          <a:noFill/>
          <a:ln w="9525">
            <a:noFill/>
            <a:miter lim="800000"/>
            <a:headEnd/>
            <a:tailEnd/>
          </a:ln>
          <a:effectLst/>
        </p:spPr>
        <p:txBody>
          <a:bodyPr wrap="none">
            <a:spAutoFit/>
          </a:bodyPr>
          <a:lstStyle/>
          <a:p>
            <a:pPr eaLnBrk="1" hangingPunct="1">
              <a:defRPr/>
            </a:pPr>
            <a:r>
              <a:rPr lang="en-US" altLang="zh-CN" b="1">
                <a:effectLst>
                  <a:outerShdw blurRad="38100" dist="38100" dir="2700000" algn="tl">
                    <a:srgbClr val="000000"/>
                  </a:outerShdw>
                </a:effectLst>
                <a:ea typeface="仿宋_GB2312" pitchFamily="49" charset="-122"/>
              </a:rPr>
              <a:t>flag[0]=true</a:t>
            </a:r>
          </a:p>
        </p:txBody>
      </p:sp>
      <p:grpSp>
        <p:nvGrpSpPr>
          <p:cNvPr id="7" name="Group 22">
            <a:extLst>
              <a:ext uri="{FF2B5EF4-FFF2-40B4-BE49-F238E27FC236}">
                <a16:creationId xmlns:a16="http://schemas.microsoft.com/office/drawing/2014/main" id="{9BA31AF6-234E-4F73-A892-D0EE943E15AB}"/>
              </a:ext>
            </a:extLst>
          </p:cNvPr>
          <p:cNvGrpSpPr>
            <a:grpSpLocks/>
          </p:cNvGrpSpPr>
          <p:nvPr/>
        </p:nvGrpSpPr>
        <p:grpSpPr bwMode="auto">
          <a:xfrm>
            <a:off x="304800" y="3619500"/>
            <a:ext cx="2133600" cy="762000"/>
            <a:chOff x="192" y="1872"/>
            <a:chExt cx="1344" cy="480"/>
          </a:xfrm>
        </p:grpSpPr>
        <p:grpSp>
          <p:nvGrpSpPr>
            <p:cNvPr id="111642" name="Group 23">
              <a:extLst>
                <a:ext uri="{FF2B5EF4-FFF2-40B4-BE49-F238E27FC236}">
                  <a16:creationId xmlns:a16="http://schemas.microsoft.com/office/drawing/2014/main" id="{80510F83-C440-440A-B75A-1A0CEB3B8787}"/>
                </a:ext>
              </a:extLst>
            </p:cNvPr>
            <p:cNvGrpSpPr>
              <a:grpSpLocks/>
            </p:cNvGrpSpPr>
            <p:nvPr/>
          </p:nvGrpSpPr>
          <p:grpSpPr bwMode="auto">
            <a:xfrm>
              <a:off x="1296" y="2160"/>
              <a:ext cx="240" cy="192"/>
              <a:chOff x="1344" y="1632"/>
              <a:chExt cx="240" cy="192"/>
            </a:xfrm>
          </p:grpSpPr>
          <p:sp>
            <p:nvSpPr>
              <p:cNvPr id="111646" name="Oval 24">
                <a:extLst>
                  <a:ext uri="{FF2B5EF4-FFF2-40B4-BE49-F238E27FC236}">
                    <a16:creationId xmlns:a16="http://schemas.microsoft.com/office/drawing/2014/main" id="{6EA78468-50B5-4095-9502-BD300F896C55}"/>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1647" name="Line 25">
                <a:extLst>
                  <a:ext uri="{FF2B5EF4-FFF2-40B4-BE49-F238E27FC236}">
                    <a16:creationId xmlns:a16="http://schemas.microsoft.com/office/drawing/2014/main" id="{8C6C69CF-E262-4A9D-8092-D89A3EBFDCD7}"/>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1643" name="Group 26">
              <a:extLst>
                <a:ext uri="{FF2B5EF4-FFF2-40B4-BE49-F238E27FC236}">
                  <a16:creationId xmlns:a16="http://schemas.microsoft.com/office/drawing/2014/main" id="{7483355A-5FD5-4D41-96F8-7FC68502F3DA}"/>
                </a:ext>
              </a:extLst>
            </p:cNvPr>
            <p:cNvGrpSpPr>
              <a:grpSpLocks/>
            </p:cNvGrpSpPr>
            <p:nvPr/>
          </p:nvGrpSpPr>
          <p:grpSpPr bwMode="auto">
            <a:xfrm>
              <a:off x="192" y="1872"/>
              <a:ext cx="586" cy="384"/>
              <a:chOff x="192" y="1248"/>
              <a:chExt cx="586" cy="384"/>
            </a:xfrm>
          </p:grpSpPr>
          <p:sp>
            <p:nvSpPr>
              <p:cNvPr id="111644" name="AutoShape 27">
                <a:extLst>
                  <a:ext uri="{FF2B5EF4-FFF2-40B4-BE49-F238E27FC236}">
                    <a16:creationId xmlns:a16="http://schemas.microsoft.com/office/drawing/2014/main" id="{736932E7-8368-4796-8ACF-A3BF3603F1D7}"/>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1645" name="Text Box 28">
                <a:extLst>
                  <a:ext uri="{FF2B5EF4-FFF2-40B4-BE49-F238E27FC236}">
                    <a16:creationId xmlns:a16="http://schemas.microsoft.com/office/drawing/2014/main" id="{18EF243F-0F56-4D01-9AD8-2FBAB584E163}"/>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grpSp>
        <p:nvGrpSpPr>
          <p:cNvPr id="10" name="Group 29">
            <a:extLst>
              <a:ext uri="{FF2B5EF4-FFF2-40B4-BE49-F238E27FC236}">
                <a16:creationId xmlns:a16="http://schemas.microsoft.com/office/drawing/2014/main" id="{D2BF4D48-3C51-4890-A313-2C499F548F93}"/>
              </a:ext>
            </a:extLst>
          </p:cNvPr>
          <p:cNvGrpSpPr>
            <a:grpSpLocks/>
          </p:cNvGrpSpPr>
          <p:nvPr/>
        </p:nvGrpSpPr>
        <p:grpSpPr bwMode="auto">
          <a:xfrm>
            <a:off x="4495800" y="2438400"/>
            <a:ext cx="2209800" cy="838200"/>
            <a:chOff x="192" y="1152"/>
            <a:chExt cx="1392" cy="528"/>
          </a:xfrm>
        </p:grpSpPr>
        <p:grpSp>
          <p:nvGrpSpPr>
            <p:cNvPr id="111636" name="Group 30">
              <a:extLst>
                <a:ext uri="{FF2B5EF4-FFF2-40B4-BE49-F238E27FC236}">
                  <a16:creationId xmlns:a16="http://schemas.microsoft.com/office/drawing/2014/main" id="{2BEE9907-AB33-44BF-9C43-A7CF52A65EC8}"/>
                </a:ext>
              </a:extLst>
            </p:cNvPr>
            <p:cNvGrpSpPr>
              <a:grpSpLocks/>
            </p:cNvGrpSpPr>
            <p:nvPr/>
          </p:nvGrpSpPr>
          <p:grpSpPr bwMode="auto">
            <a:xfrm>
              <a:off x="1344" y="1488"/>
              <a:ext cx="240" cy="192"/>
              <a:chOff x="1344" y="1632"/>
              <a:chExt cx="240" cy="192"/>
            </a:xfrm>
          </p:grpSpPr>
          <p:sp>
            <p:nvSpPr>
              <p:cNvPr id="111640" name="Oval 31">
                <a:extLst>
                  <a:ext uri="{FF2B5EF4-FFF2-40B4-BE49-F238E27FC236}">
                    <a16:creationId xmlns:a16="http://schemas.microsoft.com/office/drawing/2014/main" id="{D443BC82-3404-4968-8300-1F9FB0F12B97}"/>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1641" name="Line 32">
                <a:extLst>
                  <a:ext uri="{FF2B5EF4-FFF2-40B4-BE49-F238E27FC236}">
                    <a16:creationId xmlns:a16="http://schemas.microsoft.com/office/drawing/2014/main" id="{4D904914-EF8C-4078-B257-95FAA889D158}"/>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1637" name="Group 33">
              <a:extLst>
                <a:ext uri="{FF2B5EF4-FFF2-40B4-BE49-F238E27FC236}">
                  <a16:creationId xmlns:a16="http://schemas.microsoft.com/office/drawing/2014/main" id="{E913A78F-B91C-43CC-880A-BFEA9F97663A}"/>
                </a:ext>
              </a:extLst>
            </p:cNvPr>
            <p:cNvGrpSpPr>
              <a:grpSpLocks/>
            </p:cNvGrpSpPr>
            <p:nvPr/>
          </p:nvGrpSpPr>
          <p:grpSpPr bwMode="auto">
            <a:xfrm>
              <a:off x="192" y="1152"/>
              <a:ext cx="586" cy="384"/>
              <a:chOff x="192" y="1248"/>
              <a:chExt cx="586" cy="384"/>
            </a:xfrm>
          </p:grpSpPr>
          <p:sp>
            <p:nvSpPr>
              <p:cNvPr id="111638" name="AutoShape 34">
                <a:extLst>
                  <a:ext uri="{FF2B5EF4-FFF2-40B4-BE49-F238E27FC236}">
                    <a16:creationId xmlns:a16="http://schemas.microsoft.com/office/drawing/2014/main" id="{BBA0FAB4-B88D-4122-8DBE-B286878BCEDE}"/>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1639" name="Text Box 35">
                <a:extLst>
                  <a:ext uri="{FF2B5EF4-FFF2-40B4-BE49-F238E27FC236}">
                    <a16:creationId xmlns:a16="http://schemas.microsoft.com/office/drawing/2014/main" id="{6CFE64AF-0210-4378-816B-32DEA511815D}"/>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sp>
        <p:nvSpPr>
          <p:cNvPr id="572452" name="Text Box 36">
            <a:extLst>
              <a:ext uri="{FF2B5EF4-FFF2-40B4-BE49-F238E27FC236}">
                <a16:creationId xmlns:a16="http://schemas.microsoft.com/office/drawing/2014/main" id="{0AED5162-BB23-49FA-AB6D-C605BFA81DDB}"/>
              </a:ext>
            </a:extLst>
          </p:cNvPr>
          <p:cNvSpPr txBox="1">
            <a:spLocks noChangeArrowheads="1"/>
          </p:cNvSpPr>
          <p:nvPr/>
        </p:nvSpPr>
        <p:spPr bwMode="auto">
          <a:xfrm>
            <a:off x="5646738" y="3429000"/>
            <a:ext cx="1744662" cy="457200"/>
          </a:xfrm>
          <a:prstGeom prst="rect">
            <a:avLst/>
          </a:prstGeom>
          <a:noFill/>
          <a:ln w="9525">
            <a:noFill/>
            <a:miter lim="800000"/>
            <a:headEnd/>
            <a:tailEnd/>
          </a:ln>
          <a:effectLst/>
        </p:spPr>
        <p:txBody>
          <a:bodyPr wrap="none">
            <a:spAutoFit/>
          </a:bodyPr>
          <a:lstStyle/>
          <a:p>
            <a:pPr eaLnBrk="1" hangingPunct="1">
              <a:defRPr/>
            </a:pPr>
            <a:r>
              <a:rPr lang="en-US" altLang="zh-CN" b="1">
                <a:effectLst>
                  <a:outerShdw blurRad="38100" dist="38100" dir="2700000" algn="tl">
                    <a:srgbClr val="000000"/>
                  </a:outerShdw>
                </a:effectLst>
                <a:ea typeface="仿宋_GB2312" pitchFamily="49" charset="-122"/>
              </a:rPr>
              <a:t>flag[1]=true</a:t>
            </a:r>
          </a:p>
        </p:txBody>
      </p:sp>
      <p:grpSp>
        <p:nvGrpSpPr>
          <p:cNvPr id="13" name="Group 37">
            <a:extLst>
              <a:ext uri="{FF2B5EF4-FFF2-40B4-BE49-F238E27FC236}">
                <a16:creationId xmlns:a16="http://schemas.microsoft.com/office/drawing/2014/main" id="{11E67048-D6F1-4DBE-9D1D-753E73267D95}"/>
              </a:ext>
            </a:extLst>
          </p:cNvPr>
          <p:cNvGrpSpPr>
            <a:grpSpLocks/>
          </p:cNvGrpSpPr>
          <p:nvPr/>
        </p:nvGrpSpPr>
        <p:grpSpPr bwMode="auto">
          <a:xfrm>
            <a:off x="3124200" y="4114800"/>
            <a:ext cx="2895600" cy="1295400"/>
            <a:chOff x="1968" y="2256"/>
            <a:chExt cx="1824" cy="816"/>
          </a:xfrm>
        </p:grpSpPr>
        <p:sp>
          <p:nvSpPr>
            <p:cNvPr id="572454" name="Rectangle 38">
              <a:extLst>
                <a:ext uri="{FF2B5EF4-FFF2-40B4-BE49-F238E27FC236}">
                  <a16:creationId xmlns:a16="http://schemas.microsoft.com/office/drawing/2014/main" id="{BC820621-85C9-4333-99F1-B7E20AFF3905}"/>
                </a:ext>
              </a:extLst>
            </p:cNvPr>
            <p:cNvSpPr>
              <a:spLocks noChangeArrowheads="1"/>
            </p:cNvSpPr>
            <p:nvPr/>
          </p:nvSpPr>
          <p:spPr bwMode="auto">
            <a:xfrm>
              <a:off x="1968" y="2544"/>
              <a:ext cx="1440" cy="528"/>
            </a:xfrm>
            <a:prstGeom prst="rect">
              <a:avLst/>
            </a:prstGeom>
            <a:solidFill>
              <a:schemeClr val="bg2">
                <a:alpha val="50000"/>
              </a:schemeClr>
            </a:solidFill>
            <a:ln w="9525">
              <a:solidFill>
                <a:schemeClr val="tx1"/>
              </a:solidFill>
              <a:miter lim="800000"/>
              <a:headEnd/>
              <a:tailEnd/>
            </a:ln>
            <a:effectLst/>
          </p:spPr>
          <p:txBody>
            <a:bodyPr wrap="none" anchor="ctr"/>
            <a:lstStyle/>
            <a:p>
              <a:pPr algn="ctr" eaLnBrk="1" hangingPunct="1">
                <a:defRPr/>
              </a:pPr>
              <a:r>
                <a:rPr lang="zh-CN" altLang="en-US" b="1">
                  <a:solidFill>
                    <a:srgbClr val="FF0000"/>
                  </a:solidFill>
                  <a:effectLst>
                    <a:outerShdw blurRad="38100" dist="38100" dir="2700000" algn="tl">
                      <a:srgbClr val="000000"/>
                    </a:outerShdw>
                  </a:effectLst>
                  <a:ea typeface="仿宋_GB2312" pitchFamily="49" charset="-122"/>
                </a:rPr>
                <a:t>临界区</a:t>
              </a:r>
            </a:p>
          </p:txBody>
        </p:sp>
        <p:sp>
          <p:nvSpPr>
            <p:cNvPr id="111635" name="Line 39">
              <a:extLst>
                <a:ext uri="{FF2B5EF4-FFF2-40B4-BE49-F238E27FC236}">
                  <a16:creationId xmlns:a16="http://schemas.microsoft.com/office/drawing/2014/main" id="{E8391E78-38C9-43E6-8488-D1952FF13022}"/>
                </a:ext>
              </a:extLst>
            </p:cNvPr>
            <p:cNvSpPr>
              <a:spLocks noChangeShapeType="1"/>
            </p:cNvSpPr>
            <p:nvPr/>
          </p:nvSpPr>
          <p:spPr bwMode="auto">
            <a:xfrm flipH="1">
              <a:off x="3120" y="2256"/>
              <a:ext cx="672" cy="480"/>
            </a:xfrm>
            <a:prstGeom prst="line">
              <a:avLst/>
            </a:prstGeom>
            <a:noFill/>
            <a:ln w="762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72456" name="Line 40">
            <a:extLst>
              <a:ext uri="{FF2B5EF4-FFF2-40B4-BE49-F238E27FC236}">
                <a16:creationId xmlns:a16="http://schemas.microsoft.com/office/drawing/2014/main" id="{AEDA30E1-BC3A-4EBC-BB12-4459E581D22A}"/>
              </a:ext>
            </a:extLst>
          </p:cNvPr>
          <p:cNvSpPr>
            <a:spLocks noChangeShapeType="1"/>
          </p:cNvSpPr>
          <p:nvPr/>
        </p:nvSpPr>
        <p:spPr bwMode="auto">
          <a:xfrm>
            <a:off x="2590800" y="4419600"/>
            <a:ext cx="914400" cy="457200"/>
          </a:xfrm>
          <a:prstGeom prst="line">
            <a:avLst/>
          </a:prstGeom>
          <a:noFill/>
          <a:ln w="762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2458" name="Text Box 42">
            <a:extLst>
              <a:ext uri="{FF2B5EF4-FFF2-40B4-BE49-F238E27FC236}">
                <a16:creationId xmlns:a16="http://schemas.microsoft.com/office/drawing/2014/main" id="{A42A7FE0-5536-46E5-AB13-B4CF81A3DAA7}"/>
              </a:ext>
            </a:extLst>
          </p:cNvPr>
          <p:cNvSpPr txBox="1">
            <a:spLocks noChangeArrowheads="1"/>
          </p:cNvSpPr>
          <p:nvPr/>
        </p:nvSpPr>
        <p:spPr bwMode="auto">
          <a:xfrm>
            <a:off x="5405438" y="2362200"/>
            <a:ext cx="3586162" cy="457200"/>
          </a:xfrm>
          <a:prstGeom prst="rect">
            <a:avLst/>
          </a:prstGeom>
          <a:noFill/>
          <a:ln w="9525">
            <a:noFill/>
            <a:miter lim="800000"/>
            <a:headEnd/>
            <a:tailEnd/>
          </a:ln>
          <a:effectLst/>
        </p:spPr>
        <p:txBody>
          <a:bodyPr>
            <a:spAutoFit/>
          </a:bodyPr>
          <a:lstStyle/>
          <a:p>
            <a:pPr eaLnBrk="1" hangingPunct="1">
              <a:defRPr/>
            </a:pPr>
            <a:r>
              <a:rPr lang="en-US" altLang="zh-CN" b="1" dirty="0">
                <a:effectLst>
                  <a:outerShdw blurRad="38100" dist="38100" dir="2700000" algn="tl">
                    <a:srgbClr val="000000"/>
                  </a:outerShdw>
                </a:effectLst>
              </a:rPr>
              <a:t>while flag[0] do {nothing};</a:t>
            </a:r>
          </a:p>
        </p:txBody>
      </p:sp>
      <p:sp>
        <p:nvSpPr>
          <p:cNvPr id="4" name="矩形 3">
            <a:extLst>
              <a:ext uri="{FF2B5EF4-FFF2-40B4-BE49-F238E27FC236}">
                <a16:creationId xmlns:a16="http://schemas.microsoft.com/office/drawing/2014/main" id="{814FC8F7-5626-4987-BA7E-1EF465267904}"/>
              </a:ext>
            </a:extLst>
          </p:cNvPr>
          <p:cNvSpPr/>
          <p:nvPr/>
        </p:nvSpPr>
        <p:spPr>
          <a:xfrm>
            <a:off x="555625" y="5657850"/>
            <a:ext cx="7783513" cy="627063"/>
          </a:xfrm>
          <a:prstGeom prst="rect">
            <a:avLst/>
          </a:prstGeom>
        </p:spPr>
        <p:txBody>
          <a:bodyPr>
            <a:spAutoFit/>
          </a:bodyPr>
          <a:lstStyle/>
          <a:p>
            <a:pPr algn="just" eaLnBrk="1" hangingPunct="1">
              <a:lnSpc>
                <a:spcPct val="110000"/>
              </a:lnSpc>
              <a:defRPr/>
            </a:pPr>
            <a:r>
              <a:rPr lang="zh-CN" altLang="en-US" sz="3600" b="1" dirty="0">
                <a:solidFill>
                  <a:srgbClr val="FFC000"/>
                </a:solidFill>
                <a:effectLst>
                  <a:outerShdw blurRad="38100" dist="38100" dir="2700000" algn="tl">
                    <a:srgbClr val="000000"/>
                  </a:outerShdw>
                </a:effectLst>
                <a:latin typeface="仿宋_GB2312" pitchFamily="49" charset="-122"/>
                <a:ea typeface="仿宋_GB2312" pitchFamily="49" charset="-122"/>
              </a:rPr>
              <a:t>缺陷：</a:t>
            </a:r>
            <a:r>
              <a:rPr lang="zh-CN" altLang="en-US" b="1" dirty="0">
                <a:effectLst>
                  <a:outerShdw blurRad="38100" dist="38100" dir="2700000" algn="tl">
                    <a:srgbClr val="000000"/>
                  </a:outerShdw>
                </a:effectLst>
                <a:latin typeface="仿宋_GB2312" pitchFamily="49" charset="-122"/>
                <a:ea typeface="仿宋_GB2312" pitchFamily="49" charset="-122"/>
              </a:rPr>
              <a:t>互斥算法的改进不能实现 </a:t>
            </a:r>
            <a:r>
              <a:rPr lang="zh-CN" altLang="en-US" b="1" dirty="0">
                <a:effectLst>
                  <a:outerShdw blurRad="38100" dist="38100" dir="2700000" algn="tl">
                    <a:srgbClr val="000000"/>
                  </a:outerShdw>
                </a:effectLst>
                <a:ea typeface="仿宋_GB2312" pitchFamily="49" charset="-122"/>
              </a:rPr>
              <a:t>“</a:t>
            </a:r>
            <a:r>
              <a:rPr lang="zh-CN" altLang="en-US" b="1" dirty="0">
                <a:effectLst>
                  <a:outerShdw blurRad="38100" dist="38100" dir="2700000" algn="tl">
                    <a:srgbClr val="000000"/>
                  </a:outerShdw>
                </a:effectLst>
                <a:latin typeface="仿宋_GB2312" pitchFamily="49" charset="-122"/>
                <a:ea typeface="仿宋_GB2312" pitchFamily="49" charset="-122"/>
              </a:rPr>
              <a:t>互斥</a:t>
            </a:r>
            <a:r>
              <a:rPr lang="zh-CN" altLang="en-US" b="1" dirty="0">
                <a:effectLst>
                  <a:outerShdw blurRad="38100" dist="38100" dir="2700000" algn="tl">
                    <a:srgbClr val="000000"/>
                  </a:outerShdw>
                </a:effectLst>
                <a:ea typeface="仿宋_GB2312" pitchFamily="49" charset="-122"/>
              </a:rPr>
              <a:t>”</a:t>
            </a:r>
            <a:r>
              <a:rPr lang="zh-CN" altLang="en-US" b="1" dirty="0">
                <a:effectLst>
                  <a:outerShdw blurRad="38100" dist="38100" dir="2700000" algn="tl">
                    <a:srgbClr val="000000"/>
                  </a:outerShdw>
                </a:effectLst>
                <a:latin typeface="仿宋_GB2312" pitchFamily="49" charset="-122"/>
                <a:ea typeface="仿宋_GB2312" pitchFamily="49" charset="-122"/>
              </a:rPr>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242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24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2422">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243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7243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72458">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72437">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72452">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57245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1" grpId="0" build="p" autoUpdateAnimBg="0"/>
      <p:bldP spid="572422" grpId="0" build="p" autoUpdateAnimBg="0"/>
      <p:bldP spid="572423" grpId="0" animBg="1"/>
      <p:bldP spid="572434" grpId="0" build="p" autoUpdateAnimBg="0"/>
      <p:bldP spid="572435" grpId="0" animBg="1"/>
      <p:bldP spid="572437" grpId="0" build="p" autoUpdateAnimBg="0"/>
      <p:bldP spid="572452" grpId="0" build="p" autoUpdateAnimBg="0"/>
      <p:bldP spid="572458" grpId="0" build="p" autoUpdateAnimBg="0"/>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A7E5312A-963B-44A8-9DE8-9E495D741B16}"/>
              </a:ext>
            </a:extLst>
          </p:cNvPr>
          <p:cNvSpPr>
            <a:spLocks noGrp="1" noChangeArrowheads="1"/>
          </p:cNvSpPr>
          <p:nvPr>
            <p:ph type="title"/>
          </p:nvPr>
        </p:nvSpPr>
        <p:spPr>
          <a:xfrm>
            <a:off x="1143000" y="304800"/>
            <a:ext cx="7315200" cy="1371600"/>
          </a:xfrm>
        </p:spPr>
        <p:txBody>
          <a:bodyPr/>
          <a:lstStyle/>
          <a:p>
            <a:pPr eaLnBrk="1" hangingPunct="1">
              <a:defRPr/>
            </a:pPr>
            <a:r>
              <a:rPr lang="zh-CN" altLang="en-US" dirty="0">
                <a:latin typeface="仿宋_GB2312" pitchFamily="49" charset="-122"/>
                <a:ea typeface="仿宋_GB2312" pitchFamily="49" charset="-122"/>
              </a:rPr>
              <a:t>第三次尝试</a:t>
            </a:r>
            <a:br>
              <a:rPr lang="en-US" altLang="zh-CN" dirty="0">
                <a:latin typeface="仿宋_GB2312" pitchFamily="49" charset="-122"/>
                <a:ea typeface="仿宋_GB2312" pitchFamily="49" charset="-122"/>
              </a:rPr>
            </a:br>
            <a:br>
              <a:rPr lang="zh-CN" altLang="en-US" dirty="0">
                <a:latin typeface="仿宋_GB2312" pitchFamily="49" charset="-122"/>
                <a:ea typeface="仿宋_GB2312" pitchFamily="49" charset="-122"/>
              </a:rPr>
            </a:br>
            <a:r>
              <a:rPr lang="zh-CN" altLang="en-US" sz="3600" dirty="0">
                <a:latin typeface="仿宋_GB2312" pitchFamily="49" charset="-122"/>
                <a:ea typeface="仿宋_GB2312" pitchFamily="49" charset="-122"/>
              </a:rPr>
              <a:t>（ </a:t>
            </a:r>
            <a:r>
              <a:rPr lang="en-US" altLang="zh-CN" sz="3600" u="sng" dirty="0">
                <a:solidFill>
                  <a:srgbClr val="0000CC"/>
                </a:solidFill>
              </a:rPr>
              <a:t>Dekker’s Algorithm </a:t>
            </a:r>
            <a:r>
              <a:rPr lang="zh-CN" altLang="en-US" sz="3600" dirty="0">
                <a:solidFill>
                  <a:srgbClr val="0000CC"/>
                </a:solidFill>
                <a:latin typeface="仿宋_GB2312" pitchFamily="49" charset="-122"/>
                <a:ea typeface="仿宋_GB2312" pitchFamily="49" charset="-122"/>
              </a:rPr>
              <a:t>）</a:t>
            </a:r>
          </a:p>
        </p:txBody>
      </p:sp>
      <p:sp>
        <p:nvSpPr>
          <p:cNvPr id="300035" name="Rectangle 3">
            <a:extLst>
              <a:ext uri="{FF2B5EF4-FFF2-40B4-BE49-F238E27FC236}">
                <a16:creationId xmlns:a16="http://schemas.microsoft.com/office/drawing/2014/main" id="{42A56100-D46A-46D1-9D19-5D9CAFE3D5C9}"/>
              </a:ext>
            </a:extLst>
          </p:cNvPr>
          <p:cNvSpPr>
            <a:spLocks noGrp="1" noChangeArrowheads="1"/>
          </p:cNvSpPr>
          <p:nvPr>
            <p:ph type="body" idx="1"/>
          </p:nvPr>
        </p:nvSpPr>
        <p:spPr>
          <a:xfrm>
            <a:off x="685800" y="1905000"/>
            <a:ext cx="7772400" cy="4191000"/>
          </a:xfrm>
        </p:spPr>
        <p:txBody>
          <a:bodyPr/>
          <a:lstStyle/>
          <a:p>
            <a:pPr eaLnBrk="1" hangingPunct="1">
              <a:defRPr/>
            </a:pPr>
            <a:r>
              <a:rPr lang="zh-CN" altLang="en-US"/>
              <a:t>在检查其他进程之前，希望进到临界区，则设置自己 </a:t>
            </a:r>
            <a:r>
              <a:rPr lang="en-US" altLang="zh-CN"/>
              <a:t>flag=true</a:t>
            </a:r>
            <a:r>
              <a:rPr lang="zh-CN" altLang="en-US"/>
              <a:t>。 </a:t>
            </a:r>
          </a:p>
          <a:p>
            <a:pPr eaLnBrk="1" hangingPunct="1">
              <a:defRPr/>
            </a:pPr>
            <a:r>
              <a:rPr lang="zh-CN" altLang="en-US"/>
              <a:t>当设置标志为真后，如果其他进程在临界区，则本进程阻塞，直到其他进程释放临界区为止。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1026">
            <a:extLst>
              <a:ext uri="{FF2B5EF4-FFF2-40B4-BE49-F238E27FC236}">
                <a16:creationId xmlns:a16="http://schemas.microsoft.com/office/drawing/2014/main" id="{C38448EA-D83D-4A39-83A7-DE5F215DF7A8}"/>
              </a:ext>
            </a:extLst>
          </p:cNvPr>
          <p:cNvSpPr>
            <a:spLocks noGrp="1" noChangeArrowheads="1"/>
          </p:cNvSpPr>
          <p:nvPr>
            <p:ph type="title"/>
          </p:nvPr>
        </p:nvSpPr>
        <p:spPr/>
        <p:txBody>
          <a:bodyPr/>
          <a:lstStyle/>
          <a:p>
            <a:pPr eaLnBrk="1" hangingPunct="1">
              <a:defRPr/>
            </a:pPr>
            <a:r>
              <a:rPr lang="zh-CN" altLang="en-US" dirty="0">
                <a:latin typeface="仿宋_GB2312" pitchFamily="49" charset="-122"/>
                <a:ea typeface="仿宋_GB2312" pitchFamily="49" charset="-122"/>
              </a:rPr>
              <a:t>第三次尝试的算法分析（一）</a:t>
            </a:r>
            <a:r>
              <a:rPr lang="zh-CN" altLang="en-US" sz="3600" dirty="0">
                <a:latin typeface="仿宋_GB2312" pitchFamily="49" charset="-122"/>
                <a:ea typeface="仿宋_GB2312" pitchFamily="49" charset="-122"/>
              </a:rPr>
              <a:t>（ </a:t>
            </a:r>
            <a:r>
              <a:rPr lang="en-US" altLang="zh-CN" sz="3600" u="sng" dirty="0">
                <a:solidFill>
                  <a:srgbClr val="0000CC"/>
                </a:solidFill>
              </a:rPr>
              <a:t>Dekker’s Algorithm </a:t>
            </a:r>
            <a:r>
              <a:rPr lang="zh-CN" altLang="en-US" sz="3600" dirty="0">
                <a:solidFill>
                  <a:srgbClr val="0000CC"/>
                </a:solidFill>
                <a:latin typeface="仿宋_GB2312" pitchFamily="49" charset="-122"/>
                <a:ea typeface="仿宋_GB2312" pitchFamily="49" charset="-122"/>
              </a:rPr>
              <a:t>）</a:t>
            </a:r>
          </a:p>
        </p:txBody>
      </p:sp>
      <p:sp>
        <p:nvSpPr>
          <p:cNvPr id="130051" name="Rectangle 1027">
            <a:extLst>
              <a:ext uri="{FF2B5EF4-FFF2-40B4-BE49-F238E27FC236}">
                <a16:creationId xmlns:a16="http://schemas.microsoft.com/office/drawing/2014/main" id="{7E4CE7E4-9BA9-466B-9B1F-CEADBAC5601A}"/>
              </a:ext>
            </a:extLst>
          </p:cNvPr>
          <p:cNvSpPr>
            <a:spLocks noGrp="1" noChangeArrowheads="1"/>
          </p:cNvSpPr>
          <p:nvPr>
            <p:ph type="body" idx="1"/>
          </p:nvPr>
        </p:nvSpPr>
        <p:spPr>
          <a:xfrm>
            <a:off x="990600" y="1905000"/>
            <a:ext cx="7924800" cy="4724400"/>
          </a:xfrm>
        </p:spPr>
        <p:txBody>
          <a:bodyPr/>
          <a:lstStyle/>
          <a:p>
            <a:pPr marL="0" indent="0" eaLnBrk="1" hangingPunct="1">
              <a:buFont typeface="Wingdings" panose="05000000000000000000" pitchFamily="2" charset="2"/>
              <a:buNone/>
              <a:defRPr/>
            </a:pPr>
            <a:r>
              <a:rPr lang="en-US" altLang="zh-CN" sz="2400"/>
              <a:t>var flag : array [0</a:t>
            </a:r>
            <a:r>
              <a:rPr lang="zh-CN" altLang="en-US" sz="2400"/>
              <a:t>，</a:t>
            </a:r>
            <a:r>
              <a:rPr lang="en-US" altLang="zh-CN" sz="2400"/>
              <a:t>1] of boolean :false ;   {</a:t>
            </a:r>
            <a:r>
              <a:rPr lang="zh-CN" altLang="en-US" sz="2400"/>
              <a:t>共享的全局变量</a:t>
            </a:r>
            <a:r>
              <a:rPr lang="en-US" altLang="zh-CN" sz="2400"/>
              <a:t>} </a:t>
            </a:r>
          </a:p>
          <a:p>
            <a:pPr marL="0" indent="0" algn="just" eaLnBrk="1" hangingPunct="1">
              <a:buFont typeface="Wingdings" panose="05000000000000000000" pitchFamily="2" charset="2"/>
              <a:buNone/>
              <a:defRPr/>
            </a:pPr>
            <a:r>
              <a:rPr lang="en-US" altLang="zh-CN" sz="2400"/>
              <a:t>PROCESS 0                             	PROCESS 1 </a:t>
            </a:r>
          </a:p>
          <a:p>
            <a:pPr marL="0" indent="0" algn="just" eaLnBrk="1" hangingPunct="1">
              <a:buFont typeface="Wingdings" panose="05000000000000000000" pitchFamily="2" charset="2"/>
              <a:buNone/>
              <a:defRPr/>
            </a:pPr>
            <a:r>
              <a:rPr lang="en-US" altLang="zh-CN" sz="2400"/>
              <a:t>      …                                  	…</a:t>
            </a:r>
          </a:p>
          <a:p>
            <a:pPr marL="0" indent="0" algn="just" eaLnBrk="1" hangingPunct="1">
              <a:buFont typeface="Wingdings" panose="05000000000000000000" pitchFamily="2" charset="2"/>
              <a:buNone/>
              <a:defRPr/>
            </a:pPr>
            <a:r>
              <a:rPr lang="en-US" altLang="zh-CN" sz="2400"/>
              <a:t>flag[0]:=true;                  	flag[1]:=true;</a:t>
            </a:r>
          </a:p>
          <a:p>
            <a:pPr marL="0" indent="0" algn="just" eaLnBrk="1" hangingPunct="1">
              <a:buFont typeface="Wingdings" panose="05000000000000000000" pitchFamily="2" charset="2"/>
              <a:buNone/>
              <a:defRPr/>
            </a:pPr>
            <a:r>
              <a:rPr lang="en-US" altLang="zh-CN" sz="2400"/>
              <a:t>while flag[1]                    	while flag[0]</a:t>
            </a:r>
          </a:p>
          <a:p>
            <a:pPr marL="0" indent="0" algn="just" eaLnBrk="1" hangingPunct="1">
              <a:buFont typeface="Wingdings" panose="05000000000000000000" pitchFamily="2" charset="2"/>
              <a:buNone/>
              <a:defRPr/>
            </a:pPr>
            <a:r>
              <a:rPr lang="en-US" altLang="zh-CN" sz="2400"/>
              <a:t>     do {nothing};                   		do {nothing};</a:t>
            </a:r>
          </a:p>
          <a:p>
            <a:pPr marL="0" indent="0" algn="just" eaLnBrk="1" hangingPunct="1">
              <a:buFont typeface="Wingdings" panose="05000000000000000000" pitchFamily="2" charset="2"/>
              <a:buNone/>
              <a:defRPr/>
            </a:pPr>
            <a:r>
              <a:rPr lang="en-US" altLang="zh-CN" sz="2400"/>
              <a:t>&lt;critical section&gt;;           	&lt;critical section&gt;</a:t>
            </a:r>
          </a:p>
          <a:p>
            <a:pPr marL="0" indent="0" algn="just" eaLnBrk="1" hangingPunct="1">
              <a:buFont typeface="Wingdings" panose="05000000000000000000" pitchFamily="2" charset="2"/>
              <a:buNone/>
              <a:defRPr/>
            </a:pPr>
            <a:r>
              <a:rPr lang="en-US" altLang="zh-CN" sz="2400"/>
              <a:t>flag[0]:=false;                     	flag[1]:=false;</a:t>
            </a:r>
          </a:p>
          <a:p>
            <a:pPr marL="0" indent="0" algn="just" eaLnBrk="1" hangingPunct="1">
              <a:buFont typeface="Wingdings" panose="05000000000000000000" pitchFamily="2" charset="2"/>
              <a:buNone/>
              <a:defRPr/>
            </a:pPr>
            <a:r>
              <a:rPr lang="en-US" altLang="zh-CN" sz="2400"/>
              <a:t>   …                                        …</a:t>
            </a:r>
          </a:p>
        </p:txBody>
      </p:sp>
      <p:sp>
        <p:nvSpPr>
          <p:cNvPr id="113668" name="Line 1028">
            <a:extLst>
              <a:ext uri="{FF2B5EF4-FFF2-40B4-BE49-F238E27FC236}">
                <a16:creationId xmlns:a16="http://schemas.microsoft.com/office/drawing/2014/main" id="{BD046B48-B4E6-40F6-BABA-8A573E009F69}"/>
              </a:ext>
            </a:extLst>
          </p:cNvPr>
          <p:cNvSpPr>
            <a:spLocks noChangeShapeType="1"/>
          </p:cNvSpPr>
          <p:nvPr/>
        </p:nvSpPr>
        <p:spPr bwMode="auto">
          <a:xfrm>
            <a:off x="4267200" y="2895600"/>
            <a:ext cx="0" cy="27432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矩形 1">
            <a:extLst>
              <a:ext uri="{FF2B5EF4-FFF2-40B4-BE49-F238E27FC236}">
                <a16:creationId xmlns:a16="http://schemas.microsoft.com/office/drawing/2014/main" id="{4DC90F31-50F9-4E14-B960-3AC575AC6AB6}"/>
              </a:ext>
            </a:extLst>
          </p:cNvPr>
          <p:cNvSpPr/>
          <p:nvPr/>
        </p:nvSpPr>
        <p:spPr>
          <a:xfrm>
            <a:off x="684213" y="1357313"/>
            <a:ext cx="7991475" cy="1311275"/>
          </a:xfrm>
          <a:prstGeom prst="rect">
            <a:avLst/>
          </a:prstGeom>
          <a:solidFill>
            <a:schemeClr val="accent5">
              <a:lumMod val="40000"/>
              <a:lumOff val="60000"/>
            </a:schemeClr>
          </a:solidFill>
        </p:spPr>
        <p:txBody>
          <a:bodyPr>
            <a:spAutoFit/>
          </a:bodyPr>
          <a:lstStyle/>
          <a:p>
            <a:pPr eaLnBrk="1" hangingPunct="1">
              <a:lnSpc>
                <a:spcPct val="110000"/>
              </a:lnSpc>
              <a:defRPr/>
            </a:pPr>
            <a:r>
              <a:rPr lang="zh-CN" altLang="en-US" dirty="0">
                <a:latin typeface="仿宋_GB2312" pitchFamily="49" charset="-122"/>
                <a:ea typeface="仿宋_GB2312" pitchFamily="49" charset="-122"/>
              </a:rPr>
              <a:t>假设</a:t>
            </a: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需要进入临界区，首先执行</a:t>
            </a:r>
            <a:r>
              <a:rPr lang="en-US" altLang="zh-CN" dirty="0">
                <a:latin typeface="仿宋_GB2312" pitchFamily="49" charset="-122"/>
                <a:ea typeface="仿宋_GB2312" pitchFamily="49" charset="-122"/>
              </a:rPr>
              <a:t>flag[0]:=true</a:t>
            </a:r>
            <a:r>
              <a:rPr lang="zh-CN" altLang="en-US" dirty="0">
                <a:latin typeface="仿宋_GB2312" pitchFamily="49" charset="-122"/>
                <a:ea typeface="仿宋_GB2312" pitchFamily="49" charset="-122"/>
              </a:rPr>
              <a:t>，再执行</a:t>
            </a:r>
            <a:r>
              <a:rPr lang="en-US" altLang="zh-CN" dirty="0">
                <a:latin typeface="仿宋_GB2312" pitchFamily="49" charset="-122"/>
                <a:ea typeface="仿宋_GB2312" pitchFamily="49" charset="-122"/>
              </a:rPr>
              <a:t>while flag[1]</a:t>
            </a:r>
            <a:r>
              <a:rPr lang="zh-CN" altLang="en-US" dirty="0">
                <a:latin typeface="仿宋_GB2312" pitchFamily="49" charset="-122"/>
                <a:ea typeface="仿宋_GB2312" pitchFamily="49" charset="-122"/>
              </a:rPr>
              <a:t>，若</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正在占用临界区，则</a:t>
            </a: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忙等；否则，</a:t>
            </a: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进入临界区。</a:t>
            </a:r>
          </a:p>
        </p:txBody>
      </p:sp>
      <p:cxnSp>
        <p:nvCxnSpPr>
          <p:cNvPr id="4" name="直接连接符 3">
            <a:extLst>
              <a:ext uri="{FF2B5EF4-FFF2-40B4-BE49-F238E27FC236}">
                <a16:creationId xmlns:a16="http://schemas.microsoft.com/office/drawing/2014/main" id="{44536660-3054-46F1-A0F3-07662E3D3B91}"/>
              </a:ext>
            </a:extLst>
          </p:cNvPr>
          <p:cNvCxnSpPr/>
          <p:nvPr/>
        </p:nvCxnSpPr>
        <p:spPr>
          <a:xfrm flipV="1">
            <a:off x="2771775" y="2668588"/>
            <a:ext cx="1908175" cy="159861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5961953E-8F77-40A0-A531-78CF77087EFA}"/>
              </a:ext>
            </a:extLst>
          </p:cNvPr>
          <p:cNvGrpSpPr>
            <a:grpSpLocks/>
          </p:cNvGrpSpPr>
          <p:nvPr/>
        </p:nvGrpSpPr>
        <p:grpSpPr bwMode="auto">
          <a:xfrm>
            <a:off x="684213" y="4149725"/>
            <a:ext cx="7991475" cy="1968500"/>
            <a:chOff x="683568" y="4149080"/>
            <a:chExt cx="7992888" cy="1969439"/>
          </a:xfrm>
        </p:grpSpPr>
        <p:sp>
          <p:nvSpPr>
            <p:cNvPr id="5" name="矩形 4">
              <a:extLst>
                <a:ext uri="{FF2B5EF4-FFF2-40B4-BE49-F238E27FC236}">
                  <a16:creationId xmlns:a16="http://schemas.microsoft.com/office/drawing/2014/main" id="{5CAE2D39-05A3-42E7-A07A-82E0BA737A2B}"/>
                </a:ext>
              </a:extLst>
            </p:cNvPr>
            <p:cNvSpPr/>
            <p:nvPr/>
          </p:nvSpPr>
          <p:spPr>
            <a:xfrm>
              <a:off x="683568" y="5619806"/>
              <a:ext cx="7992888" cy="498713"/>
            </a:xfrm>
            <a:prstGeom prst="rect">
              <a:avLst/>
            </a:prstGeom>
            <a:solidFill>
              <a:schemeClr val="accent5">
                <a:lumMod val="40000"/>
                <a:lumOff val="60000"/>
              </a:schemeClr>
            </a:solidFill>
          </p:spPr>
          <p:txBody>
            <a:bodyPr>
              <a:spAutoFit/>
            </a:bodyPr>
            <a:lstStyle/>
            <a:p>
              <a:pPr eaLnBrk="1" hangingPunct="1">
                <a:lnSpc>
                  <a:spcPct val="110000"/>
                </a:lnSpc>
                <a:defRPr/>
              </a:pPr>
              <a:r>
                <a:rPr lang="zh-CN" altLang="en-US" dirty="0">
                  <a:latin typeface="仿宋_GB2312" pitchFamily="49" charset="-122"/>
                  <a:ea typeface="仿宋_GB2312" pitchFamily="49" charset="-122"/>
                </a:rPr>
                <a:t>但是，如果此时</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与</a:t>
              </a:r>
              <a:r>
                <a:rPr lang="en-US" altLang="zh-CN" dirty="0" err="1">
                  <a:latin typeface="仿宋_GB2312" pitchFamily="49" charset="-122"/>
                  <a:ea typeface="仿宋_GB2312" pitchFamily="49" charset="-122"/>
                </a:rPr>
                <a:t>P0</a:t>
              </a:r>
              <a:r>
                <a:rPr lang="zh-CN" altLang="en-US" dirty="0">
                  <a:latin typeface="仿宋_GB2312" pitchFamily="49" charset="-122"/>
                  <a:ea typeface="仿宋_GB2312" pitchFamily="49" charset="-122"/>
                </a:rPr>
                <a:t>几乎同时需要使用临界区</a:t>
              </a:r>
              <a:r>
                <a:rPr lang="en-US" altLang="zh-CN" dirty="0">
                  <a:latin typeface="仿宋_GB2312" pitchFamily="49" charset="-122"/>
                  <a:ea typeface="仿宋_GB2312" pitchFamily="49" charset="-122"/>
                </a:rPr>
                <a:t>……</a:t>
              </a:r>
              <a:r>
                <a:rPr lang="zh-CN" altLang="en-US" dirty="0"/>
                <a:t> </a:t>
              </a:r>
            </a:p>
          </p:txBody>
        </p:sp>
        <p:cxnSp>
          <p:nvCxnSpPr>
            <p:cNvPr id="7" name="直接箭头连接符 6">
              <a:extLst>
                <a:ext uri="{FF2B5EF4-FFF2-40B4-BE49-F238E27FC236}">
                  <a16:creationId xmlns:a16="http://schemas.microsoft.com/office/drawing/2014/main" id="{CE7B3CDD-0D6C-446B-A58B-A8DA27A84FF7}"/>
                </a:ext>
              </a:extLst>
            </p:cNvPr>
            <p:cNvCxnSpPr/>
            <p:nvPr/>
          </p:nvCxnSpPr>
          <p:spPr>
            <a:xfrm flipV="1">
              <a:off x="3924228" y="4149080"/>
              <a:ext cx="755784" cy="1470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0C00E12-90CD-4628-A990-7C2C6763E677}"/>
                </a:ext>
              </a:extLst>
            </p:cNvPr>
            <p:cNvCxnSpPr/>
            <p:nvPr/>
          </p:nvCxnSpPr>
          <p:spPr>
            <a:xfrm flipH="1" flipV="1">
              <a:off x="2987437" y="4266611"/>
              <a:ext cx="936791" cy="1353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xit" presetSubtype="4" fill="hold" nodeType="click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22" presetClass="exit" presetSubtype="4" fill="hold" grpId="1" nodeType="withEffect">
                                  <p:stCondLst>
                                    <p:cond delay="0"/>
                                  </p:stCondLst>
                                  <p:childTnLst>
                                    <p:animEffect transition="out" filter="wipe(down)">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B29026C-EC0F-47EB-9B4C-C4E6C6653A0F}"/>
              </a:ext>
            </a:extLst>
          </p:cNvPr>
          <p:cNvGrpSpPr>
            <a:grpSpLocks/>
          </p:cNvGrpSpPr>
          <p:nvPr/>
        </p:nvGrpSpPr>
        <p:grpSpPr bwMode="auto">
          <a:xfrm>
            <a:off x="920750" y="400050"/>
            <a:ext cx="762000" cy="609600"/>
            <a:chOff x="1776" y="768"/>
            <a:chExt cx="480" cy="384"/>
          </a:xfrm>
        </p:grpSpPr>
        <p:sp>
          <p:nvSpPr>
            <p:cNvPr id="114724" name="Text Box 3">
              <a:extLst>
                <a:ext uri="{FF2B5EF4-FFF2-40B4-BE49-F238E27FC236}">
                  <a16:creationId xmlns:a16="http://schemas.microsoft.com/office/drawing/2014/main" id="{CC05253E-0E25-4ACA-872F-3F198E018465}"/>
                </a:ext>
              </a:extLst>
            </p:cNvPr>
            <p:cNvSpPr txBox="1">
              <a:spLocks noChangeArrowheads="1"/>
            </p:cNvSpPr>
            <p:nvPr/>
          </p:nvSpPr>
          <p:spPr bwMode="auto">
            <a:xfrm>
              <a:off x="1872" y="81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t>P0</a:t>
              </a:r>
            </a:p>
          </p:txBody>
        </p:sp>
        <p:sp>
          <p:nvSpPr>
            <p:cNvPr id="114725" name="Oval 4">
              <a:extLst>
                <a:ext uri="{FF2B5EF4-FFF2-40B4-BE49-F238E27FC236}">
                  <a16:creationId xmlns:a16="http://schemas.microsoft.com/office/drawing/2014/main" id="{BFEE0618-F88D-48A2-9235-E7DF8D6D5962}"/>
                </a:ext>
              </a:extLst>
            </p:cNvPr>
            <p:cNvSpPr>
              <a:spLocks noChangeArrowheads="1"/>
            </p:cNvSpPr>
            <p:nvPr/>
          </p:nvSpPr>
          <p:spPr bwMode="auto">
            <a:xfrm>
              <a:off x="1776" y="768"/>
              <a:ext cx="48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114691" name="Text Box 5">
            <a:extLst>
              <a:ext uri="{FF2B5EF4-FFF2-40B4-BE49-F238E27FC236}">
                <a16:creationId xmlns:a16="http://schemas.microsoft.com/office/drawing/2014/main" id="{246D047F-3D21-4E81-83D7-6694A88F5CF4}"/>
              </a:ext>
            </a:extLst>
          </p:cNvPr>
          <p:cNvSpPr txBox="1">
            <a:spLocks noChangeArrowheads="1"/>
          </p:cNvSpPr>
          <p:nvPr/>
        </p:nvSpPr>
        <p:spPr bwMode="auto">
          <a:xfrm>
            <a:off x="2428875" y="15636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zh-CN" sz="2400" b="0"/>
          </a:p>
        </p:txBody>
      </p:sp>
      <p:sp>
        <p:nvSpPr>
          <p:cNvPr id="576518" name="Text Box 6">
            <a:extLst>
              <a:ext uri="{FF2B5EF4-FFF2-40B4-BE49-F238E27FC236}">
                <a16:creationId xmlns:a16="http://schemas.microsoft.com/office/drawing/2014/main" id="{E01C139E-81B0-46E1-953B-800B70576E16}"/>
              </a:ext>
            </a:extLst>
          </p:cNvPr>
          <p:cNvSpPr txBox="1">
            <a:spLocks noChangeArrowheads="1"/>
          </p:cNvSpPr>
          <p:nvPr/>
        </p:nvSpPr>
        <p:spPr bwMode="auto">
          <a:xfrm>
            <a:off x="1530350" y="1238250"/>
            <a:ext cx="2008188"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flag[0]=true</a:t>
            </a:r>
          </a:p>
        </p:txBody>
      </p:sp>
      <p:grpSp>
        <p:nvGrpSpPr>
          <p:cNvPr id="3" name="Group 7">
            <a:extLst>
              <a:ext uri="{FF2B5EF4-FFF2-40B4-BE49-F238E27FC236}">
                <a16:creationId xmlns:a16="http://schemas.microsoft.com/office/drawing/2014/main" id="{9F1716D7-7CDF-4908-BF80-3ECDC387DB13}"/>
              </a:ext>
            </a:extLst>
          </p:cNvPr>
          <p:cNvGrpSpPr>
            <a:grpSpLocks/>
          </p:cNvGrpSpPr>
          <p:nvPr/>
        </p:nvGrpSpPr>
        <p:grpSpPr bwMode="auto">
          <a:xfrm>
            <a:off x="539750" y="1543050"/>
            <a:ext cx="2209800" cy="838200"/>
            <a:chOff x="192" y="1152"/>
            <a:chExt cx="1392" cy="528"/>
          </a:xfrm>
        </p:grpSpPr>
        <p:grpSp>
          <p:nvGrpSpPr>
            <p:cNvPr id="114718" name="Group 8">
              <a:extLst>
                <a:ext uri="{FF2B5EF4-FFF2-40B4-BE49-F238E27FC236}">
                  <a16:creationId xmlns:a16="http://schemas.microsoft.com/office/drawing/2014/main" id="{39516D6E-BDEA-46E0-ADB2-20B0F75F2DC1}"/>
                </a:ext>
              </a:extLst>
            </p:cNvPr>
            <p:cNvGrpSpPr>
              <a:grpSpLocks/>
            </p:cNvGrpSpPr>
            <p:nvPr/>
          </p:nvGrpSpPr>
          <p:grpSpPr bwMode="auto">
            <a:xfrm>
              <a:off x="1344" y="1488"/>
              <a:ext cx="240" cy="192"/>
              <a:chOff x="1344" y="1632"/>
              <a:chExt cx="240" cy="192"/>
            </a:xfrm>
          </p:grpSpPr>
          <p:sp>
            <p:nvSpPr>
              <p:cNvPr id="114722" name="Oval 9">
                <a:extLst>
                  <a:ext uri="{FF2B5EF4-FFF2-40B4-BE49-F238E27FC236}">
                    <a16:creationId xmlns:a16="http://schemas.microsoft.com/office/drawing/2014/main" id="{78AD77E7-BCEE-42F9-8236-0C669A58B3D2}"/>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4723" name="Line 10">
                <a:extLst>
                  <a:ext uri="{FF2B5EF4-FFF2-40B4-BE49-F238E27FC236}">
                    <a16:creationId xmlns:a16="http://schemas.microsoft.com/office/drawing/2014/main" id="{022B4B2B-1A8E-405A-B403-97FABD196B89}"/>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4719" name="Group 11">
              <a:extLst>
                <a:ext uri="{FF2B5EF4-FFF2-40B4-BE49-F238E27FC236}">
                  <a16:creationId xmlns:a16="http://schemas.microsoft.com/office/drawing/2014/main" id="{66070897-19EB-4E12-BE79-68BD3D53FC6D}"/>
                </a:ext>
              </a:extLst>
            </p:cNvPr>
            <p:cNvGrpSpPr>
              <a:grpSpLocks/>
            </p:cNvGrpSpPr>
            <p:nvPr/>
          </p:nvGrpSpPr>
          <p:grpSpPr bwMode="auto">
            <a:xfrm>
              <a:off x="192" y="1152"/>
              <a:ext cx="586" cy="384"/>
              <a:chOff x="192" y="1248"/>
              <a:chExt cx="586" cy="384"/>
            </a:xfrm>
          </p:grpSpPr>
          <p:sp>
            <p:nvSpPr>
              <p:cNvPr id="114720" name="AutoShape 12">
                <a:extLst>
                  <a:ext uri="{FF2B5EF4-FFF2-40B4-BE49-F238E27FC236}">
                    <a16:creationId xmlns:a16="http://schemas.microsoft.com/office/drawing/2014/main" id="{FEA9486C-5028-47D9-ABCD-A7EA28E6DD1C}"/>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4721" name="Text Box 13">
                <a:extLst>
                  <a:ext uri="{FF2B5EF4-FFF2-40B4-BE49-F238E27FC236}">
                    <a16:creationId xmlns:a16="http://schemas.microsoft.com/office/drawing/2014/main" id="{7A82BAFE-E24F-4921-9452-4FFF31205169}"/>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grpSp>
        <p:nvGrpSpPr>
          <p:cNvPr id="6" name="Group 14">
            <a:extLst>
              <a:ext uri="{FF2B5EF4-FFF2-40B4-BE49-F238E27FC236}">
                <a16:creationId xmlns:a16="http://schemas.microsoft.com/office/drawing/2014/main" id="{7B877383-719C-4C27-B358-1B89814C250A}"/>
              </a:ext>
            </a:extLst>
          </p:cNvPr>
          <p:cNvGrpSpPr>
            <a:grpSpLocks/>
          </p:cNvGrpSpPr>
          <p:nvPr/>
        </p:nvGrpSpPr>
        <p:grpSpPr bwMode="auto">
          <a:xfrm>
            <a:off x="4959350" y="400050"/>
            <a:ext cx="762000" cy="609600"/>
            <a:chOff x="1776" y="768"/>
            <a:chExt cx="480" cy="384"/>
          </a:xfrm>
        </p:grpSpPr>
        <p:sp>
          <p:nvSpPr>
            <p:cNvPr id="114716" name="Text Box 15">
              <a:extLst>
                <a:ext uri="{FF2B5EF4-FFF2-40B4-BE49-F238E27FC236}">
                  <a16:creationId xmlns:a16="http://schemas.microsoft.com/office/drawing/2014/main" id="{3ECC6A2B-9464-4CEC-B1C4-425B2CFF3838}"/>
                </a:ext>
              </a:extLst>
            </p:cNvPr>
            <p:cNvSpPr txBox="1">
              <a:spLocks noChangeArrowheads="1"/>
            </p:cNvSpPr>
            <p:nvPr/>
          </p:nvSpPr>
          <p:spPr bwMode="auto">
            <a:xfrm>
              <a:off x="1872" y="81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t>P1</a:t>
              </a:r>
            </a:p>
          </p:txBody>
        </p:sp>
        <p:sp>
          <p:nvSpPr>
            <p:cNvPr id="114717" name="Oval 16">
              <a:extLst>
                <a:ext uri="{FF2B5EF4-FFF2-40B4-BE49-F238E27FC236}">
                  <a16:creationId xmlns:a16="http://schemas.microsoft.com/office/drawing/2014/main" id="{92AE28F7-74D0-49E8-A546-E7172794590E}"/>
                </a:ext>
              </a:extLst>
            </p:cNvPr>
            <p:cNvSpPr>
              <a:spLocks noChangeArrowheads="1"/>
            </p:cNvSpPr>
            <p:nvPr/>
          </p:nvSpPr>
          <p:spPr bwMode="auto">
            <a:xfrm>
              <a:off x="1776" y="768"/>
              <a:ext cx="48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576529" name="Text Box 17">
            <a:extLst>
              <a:ext uri="{FF2B5EF4-FFF2-40B4-BE49-F238E27FC236}">
                <a16:creationId xmlns:a16="http://schemas.microsoft.com/office/drawing/2014/main" id="{F46C1A34-F8CA-439F-91ED-6B9DDFE6B4FE}"/>
              </a:ext>
            </a:extLst>
          </p:cNvPr>
          <p:cNvSpPr txBox="1">
            <a:spLocks noChangeArrowheads="1"/>
          </p:cNvSpPr>
          <p:nvPr/>
        </p:nvSpPr>
        <p:spPr bwMode="auto">
          <a:xfrm>
            <a:off x="5035550" y="1238250"/>
            <a:ext cx="2008188"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flag[1]=true</a:t>
            </a:r>
          </a:p>
        </p:txBody>
      </p:sp>
      <p:grpSp>
        <p:nvGrpSpPr>
          <p:cNvPr id="7" name="Group 18">
            <a:extLst>
              <a:ext uri="{FF2B5EF4-FFF2-40B4-BE49-F238E27FC236}">
                <a16:creationId xmlns:a16="http://schemas.microsoft.com/office/drawing/2014/main" id="{037F13BF-9094-4980-AE14-D0F55DAF87E4}"/>
              </a:ext>
            </a:extLst>
          </p:cNvPr>
          <p:cNvGrpSpPr>
            <a:grpSpLocks/>
          </p:cNvGrpSpPr>
          <p:nvPr/>
        </p:nvGrpSpPr>
        <p:grpSpPr bwMode="auto">
          <a:xfrm>
            <a:off x="4044950" y="1390650"/>
            <a:ext cx="2209800" cy="838200"/>
            <a:chOff x="192" y="1152"/>
            <a:chExt cx="1392" cy="528"/>
          </a:xfrm>
        </p:grpSpPr>
        <p:grpSp>
          <p:nvGrpSpPr>
            <p:cNvPr id="114710" name="Group 19">
              <a:extLst>
                <a:ext uri="{FF2B5EF4-FFF2-40B4-BE49-F238E27FC236}">
                  <a16:creationId xmlns:a16="http://schemas.microsoft.com/office/drawing/2014/main" id="{34A75D6A-E92A-4983-8B19-5838B53C65B3}"/>
                </a:ext>
              </a:extLst>
            </p:cNvPr>
            <p:cNvGrpSpPr>
              <a:grpSpLocks/>
            </p:cNvGrpSpPr>
            <p:nvPr/>
          </p:nvGrpSpPr>
          <p:grpSpPr bwMode="auto">
            <a:xfrm>
              <a:off x="1344" y="1488"/>
              <a:ext cx="240" cy="192"/>
              <a:chOff x="1344" y="1632"/>
              <a:chExt cx="240" cy="192"/>
            </a:xfrm>
          </p:grpSpPr>
          <p:sp>
            <p:nvSpPr>
              <p:cNvPr id="114714" name="Oval 20">
                <a:extLst>
                  <a:ext uri="{FF2B5EF4-FFF2-40B4-BE49-F238E27FC236}">
                    <a16:creationId xmlns:a16="http://schemas.microsoft.com/office/drawing/2014/main" id="{72A6DF45-752A-4504-AA20-8EFC3DE61B82}"/>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4715" name="Line 21">
                <a:extLst>
                  <a:ext uri="{FF2B5EF4-FFF2-40B4-BE49-F238E27FC236}">
                    <a16:creationId xmlns:a16="http://schemas.microsoft.com/office/drawing/2014/main" id="{522A0FBA-51D2-42A6-8A11-57AC0D855230}"/>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4711" name="Group 22">
              <a:extLst>
                <a:ext uri="{FF2B5EF4-FFF2-40B4-BE49-F238E27FC236}">
                  <a16:creationId xmlns:a16="http://schemas.microsoft.com/office/drawing/2014/main" id="{549F5A86-1455-4794-9E17-AE649A1836FE}"/>
                </a:ext>
              </a:extLst>
            </p:cNvPr>
            <p:cNvGrpSpPr>
              <a:grpSpLocks/>
            </p:cNvGrpSpPr>
            <p:nvPr/>
          </p:nvGrpSpPr>
          <p:grpSpPr bwMode="auto">
            <a:xfrm>
              <a:off x="192" y="1152"/>
              <a:ext cx="586" cy="384"/>
              <a:chOff x="192" y="1248"/>
              <a:chExt cx="586" cy="384"/>
            </a:xfrm>
          </p:grpSpPr>
          <p:sp>
            <p:nvSpPr>
              <p:cNvPr id="114712" name="AutoShape 23">
                <a:extLst>
                  <a:ext uri="{FF2B5EF4-FFF2-40B4-BE49-F238E27FC236}">
                    <a16:creationId xmlns:a16="http://schemas.microsoft.com/office/drawing/2014/main" id="{A440B69E-7B9A-4E00-A6E1-6BC4D944C264}"/>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4713" name="Text Box 24">
                <a:extLst>
                  <a:ext uri="{FF2B5EF4-FFF2-40B4-BE49-F238E27FC236}">
                    <a16:creationId xmlns:a16="http://schemas.microsoft.com/office/drawing/2014/main" id="{24C4BD0E-0A66-44F8-958A-5809EFFAD0AE}"/>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sp>
        <p:nvSpPr>
          <p:cNvPr id="576537" name="Text Box 25">
            <a:extLst>
              <a:ext uri="{FF2B5EF4-FFF2-40B4-BE49-F238E27FC236}">
                <a16:creationId xmlns:a16="http://schemas.microsoft.com/office/drawing/2014/main" id="{4D3BC67A-D0AD-4B95-B996-5D7C6BC0BFEC}"/>
              </a:ext>
            </a:extLst>
          </p:cNvPr>
          <p:cNvSpPr txBox="1">
            <a:spLocks noChangeArrowheads="1"/>
          </p:cNvSpPr>
          <p:nvPr/>
        </p:nvSpPr>
        <p:spPr bwMode="auto">
          <a:xfrm>
            <a:off x="1377950" y="3067050"/>
            <a:ext cx="2071688"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while flag[1]</a:t>
            </a:r>
          </a:p>
        </p:txBody>
      </p:sp>
      <p:sp>
        <p:nvSpPr>
          <p:cNvPr id="576538" name="Freeform 26">
            <a:extLst>
              <a:ext uri="{FF2B5EF4-FFF2-40B4-BE49-F238E27FC236}">
                <a16:creationId xmlns:a16="http://schemas.microsoft.com/office/drawing/2014/main" id="{51290C9F-1683-4A77-AD2C-D38DC341ED75}"/>
              </a:ext>
            </a:extLst>
          </p:cNvPr>
          <p:cNvSpPr>
            <a:spLocks/>
          </p:cNvSpPr>
          <p:nvPr/>
        </p:nvSpPr>
        <p:spPr bwMode="auto">
          <a:xfrm>
            <a:off x="996950" y="3333750"/>
            <a:ext cx="2768600" cy="342900"/>
          </a:xfrm>
          <a:custGeom>
            <a:avLst/>
            <a:gdLst>
              <a:gd name="T0" fmla="*/ 2147483646 w 1688"/>
              <a:gd name="T1" fmla="*/ 2147483646 h 192"/>
              <a:gd name="T2" fmla="*/ 2147483646 w 1688"/>
              <a:gd name="T3" fmla="*/ 2147483646 h 192"/>
              <a:gd name="T4" fmla="*/ 2147483646 w 1688"/>
              <a:gd name="T5" fmla="*/ 2147483646 h 192"/>
              <a:gd name="T6" fmla="*/ 2147483646 w 1688"/>
              <a:gd name="T7" fmla="*/ 2147483646 h 192"/>
              <a:gd name="T8" fmla="*/ 2147483646 w 1688"/>
              <a:gd name="T9" fmla="*/ 2147483646 h 192"/>
              <a:gd name="T10" fmla="*/ 0 60000 65536"/>
              <a:gd name="T11" fmla="*/ 0 60000 65536"/>
              <a:gd name="T12" fmla="*/ 0 60000 65536"/>
              <a:gd name="T13" fmla="*/ 0 60000 65536"/>
              <a:gd name="T14" fmla="*/ 0 60000 65536"/>
              <a:gd name="T15" fmla="*/ 0 w 1688"/>
              <a:gd name="T16" fmla="*/ 0 h 192"/>
              <a:gd name="T17" fmla="*/ 1688 w 1688"/>
              <a:gd name="T18" fmla="*/ 192 h 192"/>
            </a:gdLst>
            <a:ahLst/>
            <a:cxnLst>
              <a:cxn ang="T10">
                <a:pos x="T0" y="T1"/>
              </a:cxn>
              <a:cxn ang="T11">
                <a:pos x="T2" y="T3"/>
              </a:cxn>
              <a:cxn ang="T12">
                <a:pos x="T4" y="T5"/>
              </a:cxn>
              <a:cxn ang="T13">
                <a:pos x="T6" y="T7"/>
              </a:cxn>
              <a:cxn ang="T14">
                <a:pos x="T8" y="T9"/>
              </a:cxn>
            </a:cxnLst>
            <a:rect l="T15" t="T16" r="T17" b="T18"/>
            <a:pathLst>
              <a:path w="1688" h="192">
                <a:moveTo>
                  <a:pt x="232" y="24"/>
                </a:moveTo>
                <a:cubicBezTo>
                  <a:pt x="160" y="12"/>
                  <a:pt x="88" y="0"/>
                  <a:pt x="88" y="24"/>
                </a:cubicBezTo>
                <a:cubicBezTo>
                  <a:pt x="88" y="48"/>
                  <a:pt x="0" y="144"/>
                  <a:pt x="232" y="168"/>
                </a:cubicBezTo>
                <a:cubicBezTo>
                  <a:pt x="464" y="192"/>
                  <a:pt x="1272" y="192"/>
                  <a:pt x="1480" y="168"/>
                </a:cubicBezTo>
                <a:cubicBezTo>
                  <a:pt x="1688" y="144"/>
                  <a:pt x="1584" y="84"/>
                  <a:pt x="1480" y="24"/>
                </a:cubicBezTo>
              </a:path>
            </a:pathLst>
          </a:custGeom>
          <a:noFill/>
          <a:ln w="57150">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539" name="Text Box 27">
            <a:extLst>
              <a:ext uri="{FF2B5EF4-FFF2-40B4-BE49-F238E27FC236}">
                <a16:creationId xmlns:a16="http://schemas.microsoft.com/office/drawing/2014/main" id="{D35306DB-DAF9-481D-9D6A-13A1FA861FDF}"/>
              </a:ext>
            </a:extLst>
          </p:cNvPr>
          <p:cNvSpPr txBox="1">
            <a:spLocks noChangeArrowheads="1"/>
          </p:cNvSpPr>
          <p:nvPr/>
        </p:nvSpPr>
        <p:spPr bwMode="auto">
          <a:xfrm>
            <a:off x="4806950" y="2914650"/>
            <a:ext cx="2071688"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while flag[0]</a:t>
            </a:r>
          </a:p>
        </p:txBody>
      </p:sp>
      <p:sp>
        <p:nvSpPr>
          <p:cNvPr id="576540" name="Freeform 28">
            <a:extLst>
              <a:ext uri="{FF2B5EF4-FFF2-40B4-BE49-F238E27FC236}">
                <a16:creationId xmlns:a16="http://schemas.microsoft.com/office/drawing/2014/main" id="{CC268F96-1D03-46CD-AB15-10906BE07BBE}"/>
              </a:ext>
            </a:extLst>
          </p:cNvPr>
          <p:cNvSpPr>
            <a:spLocks/>
          </p:cNvSpPr>
          <p:nvPr/>
        </p:nvSpPr>
        <p:spPr bwMode="auto">
          <a:xfrm>
            <a:off x="4425950" y="3257550"/>
            <a:ext cx="2768600" cy="342900"/>
          </a:xfrm>
          <a:custGeom>
            <a:avLst/>
            <a:gdLst>
              <a:gd name="T0" fmla="*/ 2147483646 w 1688"/>
              <a:gd name="T1" fmla="*/ 2147483646 h 192"/>
              <a:gd name="T2" fmla="*/ 2147483646 w 1688"/>
              <a:gd name="T3" fmla="*/ 2147483646 h 192"/>
              <a:gd name="T4" fmla="*/ 2147483646 w 1688"/>
              <a:gd name="T5" fmla="*/ 2147483646 h 192"/>
              <a:gd name="T6" fmla="*/ 2147483646 w 1688"/>
              <a:gd name="T7" fmla="*/ 2147483646 h 192"/>
              <a:gd name="T8" fmla="*/ 2147483646 w 1688"/>
              <a:gd name="T9" fmla="*/ 2147483646 h 192"/>
              <a:gd name="T10" fmla="*/ 0 60000 65536"/>
              <a:gd name="T11" fmla="*/ 0 60000 65536"/>
              <a:gd name="T12" fmla="*/ 0 60000 65536"/>
              <a:gd name="T13" fmla="*/ 0 60000 65536"/>
              <a:gd name="T14" fmla="*/ 0 60000 65536"/>
              <a:gd name="T15" fmla="*/ 0 w 1688"/>
              <a:gd name="T16" fmla="*/ 0 h 192"/>
              <a:gd name="T17" fmla="*/ 1688 w 1688"/>
              <a:gd name="T18" fmla="*/ 192 h 192"/>
            </a:gdLst>
            <a:ahLst/>
            <a:cxnLst>
              <a:cxn ang="T10">
                <a:pos x="T0" y="T1"/>
              </a:cxn>
              <a:cxn ang="T11">
                <a:pos x="T2" y="T3"/>
              </a:cxn>
              <a:cxn ang="T12">
                <a:pos x="T4" y="T5"/>
              </a:cxn>
              <a:cxn ang="T13">
                <a:pos x="T6" y="T7"/>
              </a:cxn>
              <a:cxn ang="T14">
                <a:pos x="T8" y="T9"/>
              </a:cxn>
            </a:cxnLst>
            <a:rect l="T15" t="T16" r="T17" b="T18"/>
            <a:pathLst>
              <a:path w="1688" h="192">
                <a:moveTo>
                  <a:pt x="232" y="24"/>
                </a:moveTo>
                <a:cubicBezTo>
                  <a:pt x="160" y="12"/>
                  <a:pt x="88" y="0"/>
                  <a:pt x="88" y="24"/>
                </a:cubicBezTo>
                <a:cubicBezTo>
                  <a:pt x="88" y="48"/>
                  <a:pt x="0" y="144"/>
                  <a:pt x="232" y="168"/>
                </a:cubicBezTo>
                <a:cubicBezTo>
                  <a:pt x="464" y="192"/>
                  <a:pt x="1272" y="192"/>
                  <a:pt x="1480" y="168"/>
                </a:cubicBezTo>
                <a:cubicBezTo>
                  <a:pt x="1688" y="144"/>
                  <a:pt x="1584" y="84"/>
                  <a:pt x="1480" y="24"/>
                </a:cubicBezTo>
              </a:path>
            </a:pathLst>
          </a:custGeom>
          <a:noFill/>
          <a:ln w="57150">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 name="Group 29">
            <a:extLst>
              <a:ext uri="{FF2B5EF4-FFF2-40B4-BE49-F238E27FC236}">
                <a16:creationId xmlns:a16="http://schemas.microsoft.com/office/drawing/2014/main" id="{A73764D4-3A58-4D8B-8CC0-0E5FB1C8C3BC}"/>
              </a:ext>
            </a:extLst>
          </p:cNvPr>
          <p:cNvGrpSpPr>
            <a:grpSpLocks/>
          </p:cNvGrpSpPr>
          <p:nvPr/>
        </p:nvGrpSpPr>
        <p:grpSpPr bwMode="auto">
          <a:xfrm>
            <a:off x="615950" y="2305050"/>
            <a:ext cx="1143000" cy="609600"/>
            <a:chOff x="192" y="1344"/>
            <a:chExt cx="720" cy="384"/>
          </a:xfrm>
        </p:grpSpPr>
        <p:sp>
          <p:nvSpPr>
            <p:cNvPr id="576542" name="Text Box 30">
              <a:extLst>
                <a:ext uri="{FF2B5EF4-FFF2-40B4-BE49-F238E27FC236}">
                  <a16:creationId xmlns:a16="http://schemas.microsoft.com/office/drawing/2014/main" id="{7D4C1551-E763-462C-A270-937FA87B554B}"/>
                </a:ext>
              </a:extLst>
            </p:cNvPr>
            <p:cNvSpPr txBox="1">
              <a:spLocks noChangeArrowheads="1"/>
            </p:cNvSpPr>
            <p:nvPr/>
          </p:nvSpPr>
          <p:spPr bwMode="auto">
            <a:xfrm>
              <a:off x="240" y="1344"/>
              <a:ext cx="502" cy="288"/>
            </a:xfrm>
            <a:prstGeom prst="rect">
              <a:avLst/>
            </a:prstGeom>
            <a:noFill/>
            <a:ln w="9525">
              <a:noFill/>
              <a:miter lim="800000"/>
              <a:headEnd/>
              <a:tailEnd/>
            </a:ln>
            <a:effectLst/>
          </p:spPr>
          <p:txBody>
            <a:bodyPr wrap="none">
              <a:spAutoFit/>
            </a:bodyPr>
            <a:lstStyle/>
            <a:p>
              <a:pPr eaLnBrk="1" hangingPunct="1">
                <a:defRPr/>
              </a:pPr>
              <a:r>
                <a:rPr lang="zh-CN" altLang="en-US" b="1">
                  <a:effectLst>
                    <a:outerShdw blurRad="38100" dist="38100" dir="2700000" algn="tl">
                      <a:srgbClr val="000000"/>
                    </a:outerShdw>
                  </a:effectLst>
                </a:rPr>
                <a:t>忙等</a:t>
              </a:r>
            </a:p>
          </p:txBody>
        </p:sp>
        <p:sp>
          <p:nvSpPr>
            <p:cNvPr id="114709" name="AutoShape 31">
              <a:extLst>
                <a:ext uri="{FF2B5EF4-FFF2-40B4-BE49-F238E27FC236}">
                  <a16:creationId xmlns:a16="http://schemas.microsoft.com/office/drawing/2014/main" id="{CDCAACF7-066A-4AC9-9689-81374E9D0B74}"/>
                </a:ext>
              </a:extLst>
            </p:cNvPr>
            <p:cNvSpPr>
              <a:spLocks noChangeArrowheads="1"/>
            </p:cNvSpPr>
            <p:nvPr/>
          </p:nvSpPr>
          <p:spPr bwMode="auto">
            <a:xfrm>
              <a:off x="192" y="1344"/>
              <a:ext cx="720" cy="384"/>
            </a:xfrm>
            <a:prstGeom prst="cloudCallout">
              <a:avLst>
                <a:gd name="adj1" fmla="val -10694"/>
                <a:gd name="adj2" fmla="val 13932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grpSp>
      <p:grpSp>
        <p:nvGrpSpPr>
          <p:cNvPr id="11" name="Group 32">
            <a:extLst>
              <a:ext uri="{FF2B5EF4-FFF2-40B4-BE49-F238E27FC236}">
                <a16:creationId xmlns:a16="http://schemas.microsoft.com/office/drawing/2014/main" id="{3FD26D81-8917-41D1-9814-EEDBA8342B7F}"/>
              </a:ext>
            </a:extLst>
          </p:cNvPr>
          <p:cNvGrpSpPr>
            <a:grpSpLocks/>
          </p:cNvGrpSpPr>
          <p:nvPr/>
        </p:nvGrpSpPr>
        <p:grpSpPr bwMode="auto">
          <a:xfrm>
            <a:off x="7321550" y="2228850"/>
            <a:ext cx="1066800" cy="609600"/>
            <a:chOff x="4416" y="1296"/>
            <a:chExt cx="672" cy="384"/>
          </a:xfrm>
        </p:grpSpPr>
        <p:sp>
          <p:nvSpPr>
            <p:cNvPr id="114706" name="AutoShape 33">
              <a:extLst>
                <a:ext uri="{FF2B5EF4-FFF2-40B4-BE49-F238E27FC236}">
                  <a16:creationId xmlns:a16="http://schemas.microsoft.com/office/drawing/2014/main" id="{DBB470E3-E190-47E6-94AD-09DBC915993A}"/>
                </a:ext>
              </a:extLst>
            </p:cNvPr>
            <p:cNvSpPr>
              <a:spLocks noChangeArrowheads="1"/>
            </p:cNvSpPr>
            <p:nvPr/>
          </p:nvSpPr>
          <p:spPr bwMode="auto">
            <a:xfrm>
              <a:off x="4416" y="1296"/>
              <a:ext cx="576" cy="384"/>
            </a:xfrm>
            <a:prstGeom prst="cloudCallout">
              <a:avLst>
                <a:gd name="adj1" fmla="val -93750"/>
                <a:gd name="adj2" fmla="val 10390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576546" name="Text Box 34">
              <a:extLst>
                <a:ext uri="{FF2B5EF4-FFF2-40B4-BE49-F238E27FC236}">
                  <a16:creationId xmlns:a16="http://schemas.microsoft.com/office/drawing/2014/main" id="{260E9202-8CD0-4203-992C-2B23BD340368}"/>
                </a:ext>
              </a:extLst>
            </p:cNvPr>
            <p:cNvSpPr txBox="1">
              <a:spLocks noChangeArrowheads="1"/>
            </p:cNvSpPr>
            <p:nvPr/>
          </p:nvSpPr>
          <p:spPr bwMode="auto">
            <a:xfrm>
              <a:off x="4464" y="1344"/>
              <a:ext cx="624" cy="288"/>
            </a:xfrm>
            <a:prstGeom prst="rect">
              <a:avLst/>
            </a:prstGeom>
            <a:noFill/>
            <a:ln w="9525">
              <a:noFill/>
              <a:miter lim="800000"/>
              <a:headEnd/>
              <a:tailEnd/>
            </a:ln>
            <a:effectLst/>
          </p:spPr>
          <p:txBody>
            <a:bodyPr>
              <a:spAutoFit/>
            </a:bodyPr>
            <a:lstStyle/>
            <a:p>
              <a:pPr eaLnBrk="1" hangingPunct="1">
                <a:defRPr/>
              </a:pPr>
              <a:r>
                <a:rPr lang="zh-CN" altLang="en-US" b="1">
                  <a:effectLst>
                    <a:outerShdw blurRad="38100" dist="38100" dir="2700000" algn="tl">
                      <a:srgbClr val="000000"/>
                    </a:outerShdw>
                  </a:effectLst>
                </a:rPr>
                <a:t>忙等</a:t>
              </a:r>
            </a:p>
          </p:txBody>
        </p:sp>
      </p:grpSp>
      <p:grpSp>
        <p:nvGrpSpPr>
          <p:cNvPr id="12" name="Group 35">
            <a:extLst>
              <a:ext uri="{FF2B5EF4-FFF2-40B4-BE49-F238E27FC236}">
                <a16:creationId xmlns:a16="http://schemas.microsoft.com/office/drawing/2014/main" id="{35D183F6-06F3-4CB5-8D69-6A4D67A8DC21}"/>
              </a:ext>
            </a:extLst>
          </p:cNvPr>
          <p:cNvGrpSpPr>
            <a:grpSpLocks/>
          </p:cNvGrpSpPr>
          <p:nvPr/>
        </p:nvGrpSpPr>
        <p:grpSpPr bwMode="auto">
          <a:xfrm>
            <a:off x="2673350" y="4286250"/>
            <a:ext cx="2844800" cy="2095500"/>
            <a:chOff x="1488" y="2592"/>
            <a:chExt cx="1792" cy="1320"/>
          </a:xfrm>
        </p:grpSpPr>
        <p:sp>
          <p:nvSpPr>
            <p:cNvPr id="114704" name="Freeform 36">
              <a:extLst>
                <a:ext uri="{FF2B5EF4-FFF2-40B4-BE49-F238E27FC236}">
                  <a16:creationId xmlns:a16="http://schemas.microsoft.com/office/drawing/2014/main" id="{B68BB246-BCC6-4055-9504-3C2945B41BF1}"/>
                </a:ext>
              </a:extLst>
            </p:cNvPr>
            <p:cNvSpPr>
              <a:spLocks/>
            </p:cNvSpPr>
            <p:nvPr/>
          </p:nvSpPr>
          <p:spPr bwMode="auto">
            <a:xfrm>
              <a:off x="1488" y="2592"/>
              <a:ext cx="1792" cy="1320"/>
            </a:xfrm>
            <a:custGeom>
              <a:avLst/>
              <a:gdLst>
                <a:gd name="T0" fmla="*/ 632 w 1792"/>
                <a:gd name="T1" fmla="*/ 448 h 1320"/>
                <a:gd name="T2" fmla="*/ 8 w 1792"/>
                <a:gd name="T3" fmla="*/ 784 h 1320"/>
                <a:gd name="T4" fmla="*/ 680 w 1792"/>
                <a:gd name="T5" fmla="*/ 688 h 1320"/>
                <a:gd name="T6" fmla="*/ 344 w 1792"/>
                <a:gd name="T7" fmla="*/ 880 h 1320"/>
                <a:gd name="T8" fmla="*/ 824 w 1792"/>
                <a:gd name="T9" fmla="*/ 832 h 1320"/>
                <a:gd name="T10" fmla="*/ 680 w 1792"/>
                <a:gd name="T11" fmla="*/ 1072 h 1320"/>
                <a:gd name="T12" fmla="*/ 1064 w 1792"/>
                <a:gd name="T13" fmla="*/ 928 h 1320"/>
                <a:gd name="T14" fmla="*/ 1016 w 1792"/>
                <a:gd name="T15" fmla="*/ 1312 h 1320"/>
                <a:gd name="T16" fmla="*/ 1304 w 1792"/>
                <a:gd name="T17" fmla="*/ 976 h 1320"/>
                <a:gd name="T18" fmla="*/ 1448 w 1792"/>
                <a:gd name="T19" fmla="*/ 1216 h 1320"/>
                <a:gd name="T20" fmla="*/ 1496 w 1792"/>
                <a:gd name="T21" fmla="*/ 928 h 1320"/>
                <a:gd name="T22" fmla="*/ 1784 w 1792"/>
                <a:gd name="T23" fmla="*/ 688 h 1320"/>
                <a:gd name="T24" fmla="*/ 1448 w 1792"/>
                <a:gd name="T25" fmla="*/ 736 h 1320"/>
                <a:gd name="T26" fmla="*/ 1736 w 1792"/>
                <a:gd name="T27" fmla="*/ 256 h 1320"/>
                <a:gd name="T28" fmla="*/ 1400 w 1792"/>
                <a:gd name="T29" fmla="*/ 448 h 1320"/>
                <a:gd name="T30" fmla="*/ 1256 w 1792"/>
                <a:gd name="T31" fmla="*/ 16 h 1320"/>
                <a:gd name="T32" fmla="*/ 1208 w 1792"/>
                <a:gd name="T33" fmla="*/ 352 h 1320"/>
                <a:gd name="T34" fmla="*/ 680 w 1792"/>
                <a:gd name="T35" fmla="*/ 160 h 1320"/>
                <a:gd name="T36" fmla="*/ 776 w 1792"/>
                <a:gd name="T37" fmla="*/ 400 h 1320"/>
                <a:gd name="T38" fmla="*/ 344 w 1792"/>
                <a:gd name="T39" fmla="*/ 304 h 1320"/>
                <a:gd name="T40" fmla="*/ 632 w 1792"/>
                <a:gd name="T41" fmla="*/ 448 h 13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92"/>
                <a:gd name="T64" fmla="*/ 0 h 1320"/>
                <a:gd name="T65" fmla="*/ 1792 w 1792"/>
                <a:gd name="T66" fmla="*/ 1320 h 13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92" h="1320">
                  <a:moveTo>
                    <a:pt x="632" y="448"/>
                  </a:moveTo>
                  <a:cubicBezTo>
                    <a:pt x="576" y="528"/>
                    <a:pt x="0" y="744"/>
                    <a:pt x="8" y="784"/>
                  </a:cubicBezTo>
                  <a:cubicBezTo>
                    <a:pt x="16" y="824"/>
                    <a:pt x="624" y="672"/>
                    <a:pt x="680" y="688"/>
                  </a:cubicBezTo>
                  <a:cubicBezTo>
                    <a:pt x="736" y="704"/>
                    <a:pt x="320" y="856"/>
                    <a:pt x="344" y="880"/>
                  </a:cubicBezTo>
                  <a:cubicBezTo>
                    <a:pt x="368" y="904"/>
                    <a:pt x="768" y="800"/>
                    <a:pt x="824" y="832"/>
                  </a:cubicBezTo>
                  <a:cubicBezTo>
                    <a:pt x="880" y="864"/>
                    <a:pt x="640" y="1056"/>
                    <a:pt x="680" y="1072"/>
                  </a:cubicBezTo>
                  <a:cubicBezTo>
                    <a:pt x="720" y="1088"/>
                    <a:pt x="1008" y="888"/>
                    <a:pt x="1064" y="928"/>
                  </a:cubicBezTo>
                  <a:cubicBezTo>
                    <a:pt x="1120" y="968"/>
                    <a:pt x="976" y="1304"/>
                    <a:pt x="1016" y="1312"/>
                  </a:cubicBezTo>
                  <a:cubicBezTo>
                    <a:pt x="1056" y="1320"/>
                    <a:pt x="1232" y="992"/>
                    <a:pt x="1304" y="976"/>
                  </a:cubicBezTo>
                  <a:cubicBezTo>
                    <a:pt x="1376" y="960"/>
                    <a:pt x="1416" y="1224"/>
                    <a:pt x="1448" y="1216"/>
                  </a:cubicBezTo>
                  <a:cubicBezTo>
                    <a:pt x="1480" y="1208"/>
                    <a:pt x="1440" y="1016"/>
                    <a:pt x="1496" y="928"/>
                  </a:cubicBezTo>
                  <a:cubicBezTo>
                    <a:pt x="1552" y="840"/>
                    <a:pt x="1792" y="720"/>
                    <a:pt x="1784" y="688"/>
                  </a:cubicBezTo>
                  <a:cubicBezTo>
                    <a:pt x="1776" y="656"/>
                    <a:pt x="1456" y="808"/>
                    <a:pt x="1448" y="736"/>
                  </a:cubicBezTo>
                  <a:cubicBezTo>
                    <a:pt x="1440" y="664"/>
                    <a:pt x="1744" y="304"/>
                    <a:pt x="1736" y="256"/>
                  </a:cubicBezTo>
                  <a:cubicBezTo>
                    <a:pt x="1728" y="208"/>
                    <a:pt x="1480" y="488"/>
                    <a:pt x="1400" y="448"/>
                  </a:cubicBezTo>
                  <a:cubicBezTo>
                    <a:pt x="1320" y="408"/>
                    <a:pt x="1288" y="32"/>
                    <a:pt x="1256" y="16"/>
                  </a:cubicBezTo>
                  <a:cubicBezTo>
                    <a:pt x="1224" y="0"/>
                    <a:pt x="1304" y="328"/>
                    <a:pt x="1208" y="352"/>
                  </a:cubicBezTo>
                  <a:cubicBezTo>
                    <a:pt x="1112" y="376"/>
                    <a:pt x="752" y="152"/>
                    <a:pt x="680" y="160"/>
                  </a:cubicBezTo>
                  <a:cubicBezTo>
                    <a:pt x="608" y="168"/>
                    <a:pt x="832" y="376"/>
                    <a:pt x="776" y="400"/>
                  </a:cubicBezTo>
                  <a:cubicBezTo>
                    <a:pt x="720" y="424"/>
                    <a:pt x="376" y="296"/>
                    <a:pt x="344" y="304"/>
                  </a:cubicBezTo>
                  <a:cubicBezTo>
                    <a:pt x="312" y="312"/>
                    <a:pt x="688" y="368"/>
                    <a:pt x="632" y="44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549" name="Rectangle 37">
              <a:extLst>
                <a:ext uri="{FF2B5EF4-FFF2-40B4-BE49-F238E27FC236}">
                  <a16:creationId xmlns:a16="http://schemas.microsoft.com/office/drawing/2014/main" id="{B53BB6AC-D5ED-495F-B266-709B36959A2C}"/>
                </a:ext>
              </a:extLst>
            </p:cNvPr>
            <p:cNvSpPr>
              <a:spLocks noChangeArrowheads="1"/>
            </p:cNvSpPr>
            <p:nvPr/>
          </p:nvSpPr>
          <p:spPr bwMode="auto">
            <a:xfrm>
              <a:off x="2304" y="3047"/>
              <a:ext cx="628" cy="365"/>
            </a:xfrm>
            <a:prstGeom prst="rect">
              <a:avLst/>
            </a:prstGeom>
            <a:noFill/>
            <a:ln w="9525">
              <a:noFill/>
              <a:miter lim="800000"/>
              <a:headEnd/>
              <a:tailEnd/>
            </a:ln>
            <a:effectLst/>
          </p:spPr>
          <p:txBody>
            <a:bodyPr wrap="none">
              <a:spAutoFit/>
            </a:bodyPr>
            <a:lstStyle/>
            <a:p>
              <a:pPr eaLnBrk="1" hangingPunct="1">
                <a:defRPr/>
              </a:pPr>
              <a:r>
                <a:rPr lang="zh-CN" altLang="en-US" sz="3200" b="1">
                  <a:solidFill>
                    <a:srgbClr val="FF0000"/>
                  </a:solidFill>
                  <a:effectLst>
                    <a:outerShdw blurRad="38100" dist="38100" dir="2700000" algn="tl">
                      <a:srgbClr val="000000"/>
                    </a:outerShdw>
                  </a:effectLst>
                  <a:ea typeface="华文行楷" pitchFamily="2" charset="-122"/>
                </a:rPr>
                <a:t>死锁</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651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7652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653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576538"/>
                                        </p:tgtEl>
                                        <p:attrNameLst>
                                          <p:attrName>style.visibility</p:attrName>
                                        </p:attrNameLst>
                                      </p:cBhvr>
                                      <p:to>
                                        <p:strVal val="visible"/>
                                      </p:to>
                                    </p:set>
                                    <p:animEffect transition="in" filter="box(out)">
                                      <p:cBhvr>
                                        <p:cTn id="35" dur="500"/>
                                        <p:tgtEl>
                                          <p:spTgt spid="576538"/>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76539">
                                            <p:txEl>
                                              <p:pRg st="0" end="0"/>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576540"/>
                                        </p:tgtEl>
                                        <p:attrNameLst>
                                          <p:attrName>style.visibility</p:attrName>
                                        </p:attrNameLst>
                                      </p:cBhvr>
                                      <p:to>
                                        <p:strVal val="visible"/>
                                      </p:to>
                                    </p:set>
                                    <p:animEffect transition="in" filter="box(out)">
                                      <p:cBhvr>
                                        <p:cTn id="48" dur="500"/>
                                        <p:tgtEl>
                                          <p:spTgt spid="576540"/>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8" grpId="0" build="p" autoUpdateAnimBg="0"/>
      <p:bldP spid="576529" grpId="0" build="p" autoUpdateAnimBg="0"/>
      <p:bldP spid="576537" grpId="0" build="p" autoUpdateAnimBg="0"/>
      <p:bldP spid="576539"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7D629E0F-00D8-48C4-992F-B54F5D82C19F}"/>
              </a:ext>
            </a:extLst>
          </p:cNvPr>
          <p:cNvSpPr>
            <a:spLocks noGrp="1" noRot="1" noChangeArrowheads="1"/>
          </p:cNvSpPr>
          <p:nvPr>
            <p:ph type="title"/>
          </p:nvPr>
        </p:nvSpPr>
        <p:spPr/>
        <p:txBody>
          <a:bodyPr/>
          <a:lstStyle/>
          <a:p>
            <a:pPr eaLnBrk="1" hangingPunct="1">
              <a:defRPr/>
            </a:pPr>
            <a:r>
              <a:rPr lang="zh-CN" altLang="en-US" dirty="0">
                <a:latin typeface="仿宋_GB2312" pitchFamily="49" charset="-122"/>
                <a:ea typeface="仿宋_GB2312" pitchFamily="49" charset="-122"/>
              </a:rPr>
              <a:t>第三次尝试的算法分析（二）</a:t>
            </a:r>
            <a:br>
              <a:rPr lang="en-US" altLang="zh-CN" dirty="0">
                <a:latin typeface="仿宋_GB2312" pitchFamily="49" charset="-122"/>
                <a:ea typeface="仿宋_GB2312" pitchFamily="49" charset="-122"/>
              </a:rPr>
            </a:br>
            <a:r>
              <a:rPr lang="zh-CN" altLang="en-US" dirty="0">
                <a:latin typeface="仿宋_GB2312" pitchFamily="49" charset="-122"/>
                <a:ea typeface="仿宋_GB2312" pitchFamily="49" charset="-122"/>
              </a:rPr>
              <a:t>（ </a:t>
            </a:r>
            <a:r>
              <a:rPr lang="en-US" altLang="zh-CN" u="sng" dirty="0">
                <a:solidFill>
                  <a:srgbClr val="0000CC"/>
                </a:solidFill>
              </a:rPr>
              <a:t>Dekker’s Algorithm </a:t>
            </a:r>
            <a:r>
              <a:rPr lang="zh-CN" altLang="en-US" dirty="0">
                <a:solidFill>
                  <a:srgbClr val="0000CC"/>
                </a:solidFill>
                <a:latin typeface="仿宋_GB2312" pitchFamily="49" charset="-122"/>
                <a:ea typeface="仿宋_GB2312" pitchFamily="49" charset="-122"/>
              </a:rPr>
              <a:t>）</a:t>
            </a:r>
            <a:endParaRPr lang="zh-CN" altLang="en-US" u="sng" dirty="0">
              <a:solidFill>
                <a:schemeClr val="accent2"/>
              </a:solidFill>
              <a:ea typeface="仿宋_GB2312" pitchFamily="49" charset="-122"/>
            </a:endParaRPr>
          </a:p>
        </p:txBody>
      </p:sp>
      <p:sp>
        <p:nvSpPr>
          <p:cNvPr id="591875" name="Rectangle 3">
            <a:extLst>
              <a:ext uri="{FF2B5EF4-FFF2-40B4-BE49-F238E27FC236}">
                <a16:creationId xmlns:a16="http://schemas.microsoft.com/office/drawing/2014/main" id="{784261EE-BD7D-41AC-822D-521EAA90170F}"/>
              </a:ext>
            </a:extLst>
          </p:cNvPr>
          <p:cNvSpPr>
            <a:spLocks noGrp="1" noRot="1" noChangeArrowheads="1"/>
          </p:cNvSpPr>
          <p:nvPr>
            <p:ph type="body" idx="1"/>
          </p:nvPr>
        </p:nvSpPr>
        <p:spPr/>
        <p:txBody>
          <a:bodyPr/>
          <a:lstStyle/>
          <a:p>
            <a:pPr eaLnBrk="1" hangingPunct="1">
              <a:lnSpc>
                <a:spcPct val="120000"/>
              </a:lnSpc>
              <a:defRPr/>
            </a:pPr>
            <a:r>
              <a:rPr lang="zh-CN" altLang="en-US" dirty="0">
                <a:solidFill>
                  <a:srgbClr val="FFC000"/>
                </a:solidFill>
              </a:rPr>
              <a:t>缺陷：</a:t>
            </a:r>
          </a:p>
          <a:p>
            <a:pPr lvl="1" eaLnBrk="1" hangingPunct="1">
              <a:lnSpc>
                <a:spcPct val="120000"/>
              </a:lnSpc>
              <a:defRPr/>
            </a:pPr>
            <a:r>
              <a:rPr lang="zh-CN" altLang="en-US" dirty="0">
                <a:effectLst>
                  <a:outerShdw blurRad="38100" dist="38100" dir="2700000" algn="tl">
                    <a:srgbClr val="000000"/>
                  </a:outerShdw>
                </a:effectLst>
                <a:latin typeface="仿宋_GB2312" pitchFamily="49" charset="-122"/>
                <a:ea typeface="仿宋_GB2312" pitchFamily="49" charset="-122"/>
              </a:rPr>
              <a:t>互斥算法的第二次改进可能导致死锁，因为</a:t>
            </a:r>
            <a:r>
              <a:rPr lang="en-US" altLang="zh-CN" dirty="0" err="1">
                <a:effectLst>
                  <a:outerShdw blurRad="38100" dist="38100" dir="2700000" algn="tl">
                    <a:srgbClr val="000000"/>
                  </a:outerShdw>
                </a:effectLst>
                <a:latin typeface="仿宋_GB2312" pitchFamily="49" charset="-122"/>
                <a:ea typeface="仿宋_GB2312" pitchFamily="49" charset="-122"/>
              </a:rPr>
              <a:t>P0</a:t>
            </a:r>
            <a:r>
              <a:rPr lang="zh-CN" altLang="en-US" dirty="0">
                <a:effectLst>
                  <a:outerShdw blurRad="38100" dist="38100" dir="2700000" algn="tl">
                    <a:srgbClr val="000000"/>
                  </a:outerShdw>
                </a:effectLst>
                <a:latin typeface="仿宋_GB2312" pitchFamily="49" charset="-122"/>
                <a:ea typeface="仿宋_GB2312" pitchFamily="49" charset="-122"/>
              </a:rPr>
              <a:t>、</a:t>
            </a:r>
            <a:r>
              <a:rPr lang="en-US" altLang="zh-CN" dirty="0" err="1">
                <a:effectLst>
                  <a:outerShdw blurRad="38100" dist="38100" dir="2700000" algn="tl">
                    <a:srgbClr val="000000"/>
                  </a:outerShdw>
                </a:effectLst>
                <a:latin typeface="仿宋_GB2312" pitchFamily="49" charset="-122"/>
                <a:ea typeface="仿宋_GB2312" pitchFamily="49" charset="-122"/>
              </a:rPr>
              <a:t>P1</a:t>
            </a:r>
            <a:r>
              <a:rPr lang="zh-CN" altLang="en-US" dirty="0">
                <a:effectLst>
                  <a:outerShdw blurRad="38100" dist="38100" dir="2700000" algn="tl">
                    <a:srgbClr val="000000"/>
                  </a:outerShdw>
                </a:effectLst>
                <a:latin typeface="仿宋_GB2312" pitchFamily="49" charset="-122"/>
                <a:ea typeface="仿宋_GB2312" pitchFamily="49" charset="-122"/>
              </a:rPr>
              <a:t>都</a:t>
            </a:r>
            <a:r>
              <a:rPr lang="zh-CN" altLang="en-US" i="1" u="sng" dirty="0">
                <a:solidFill>
                  <a:srgbClr val="FFC000"/>
                </a:solidFill>
                <a:effectLst>
                  <a:outerShdw blurRad="38100" dist="38100" dir="2700000" algn="tl">
                    <a:srgbClr val="000000"/>
                  </a:outerShdw>
                </a:effectLst>
                <a:ea typeface="仿宋_GB2312" pitchFamily="49" charset="-122"/>
              </a:rPr>
              <a:t>“</a:t>
            </a:r>
            <a:r>
              <a:rPr lang="zh-CN" altLang="en-US" i="1" u="sng" dirty="0">
                <a:solidFill>
                  <a:srgbClr val="FFC000"/>
                </a:solidFill>
                <a:effectLst>
                  <a:outerShdw blurRad="38100" dist="38100" dir="2700000" algn="tl">
                    <a:srgbClr val="000000"/>
                  </a:outerShdw>
                </a:effectLst>
                <a:latin typeface="仿宋_GB2312" pitchFamily="49" charset="-122"/>
                <a:ea typeface="仿宋_GB2312" pitchFamily="49" charset="-122"/>
              </a:rPr>
              <a:t>坚持自己的权利，执意进入临界区，且互不谦让</a:t>
            </a:r>
            <a:r>
              <a:rPr lang="zh-CN" altLang="en-US" i="1" u="sng" dirty="0">
                <a:solidFill>
                  <a:srgbClr val="FFC000"/>
                </a:solidFill>
                <a:effectLst>
                  <a:outerShdw blurRad="38100" dist="38100" dir="2700000" algn="tl">
                    <a:srgbClr val="000000"/>
                  </a:outerShdw>
                </a:effectLst>
                <a:ea typeface="仿宋_GB2312" pitchFamily="49" charset="-122"/>
              </a:rPr>
              <a:t>”</a:t>
            </a:r>
            <a:r>
              <a:rPr lang="zh-CN" altLang="en-US" dirty="0">
                <a:effectLst>
                  <a:outerShdw blurRad="38100" dist="38100" dir="2700000" algn="tl">
                    <a:srgbClr val="000000"/>
                  </a:outerShdw>
                </a:effectLst>
                <a:latin typeface="仿宋_GB2312" pitchFamily="49" charset="-122"/>
                <a:ea typeface="仿宋_GB2312" pitchFamily="49" charset="-122"/>
              </a:rPr>
              <a:t>。</a:t>
            </a:r>
            <a:endParaRPr lang="en-US" altLang="zh-CN" dirty="0">
              <a:effectLst>
                <a:outerShdw blurRad="38100" dist="38100" dir="2700000" algn="tl">
                  <a:srgbClr val="000000"/>
                </a:outerShdw>
              </a:effectLst>
              <a:latin typeface="仿宋_GB2312" pitchFamily="49" charset="-122"/>
              <a:ea typeface="仿宋_GB2312" pitchFamily="49" charset="-122"/>
            </a:endParaRPr>
          </a:p>
          <a:p>
            <a:pPr lvl="1" eaLnBrk="1" hangingPunct="1">
              <a:lnSpc>
                <a:spcPct val="120000"/>
              </a:lnSpc>
              <a:defRPr/>
            </a:pPr>
            <a:r>
              <a:rPr lang="zh-CN" altLang="en-US" dirty="0">
                <a:effectLst>
                  <a:outerShdw blurRad="38100" dist="38100" dir="2700000" algn="tl">
                    <a:srgbClr val="000000"/>
                  </a:outerShdw>
                </a:effectLst>
                <a:latin typeface="仿宋_GB2312" pitchFamily="49" charset="-122"/>
                <a:ea typeface="仿宋_GB2312" pitchFamily="49" charset="-122"/>
              </a:rPr>
              <a:t>没有实现</a:t>
            </a:r>
            <a:r>
              <a:rPr lang="zh-CN" altLang="en-US" dirty="0">
                <a:solidFill>
                  <a:srgbClr val="FF0000"/>
                </a:solidFill>
                <a:effectLst>
                  <a:outerShdw blurRad="38100" dist="38100" dir="2700000" algn="tl">
                    <a:srgbClr val="000000"/>
                  </a:outerShdw>
                </a:effectLst>
                <a:latin typeface="仿宋_GB2312" pitchFamily="49" charset="-122"/>
                <a:ea typeface="仿宋_GB2312" pitchFamily="49" charset="-122"/>
              </a:rPr>
              <a:t>“让权等待”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20F70E35-EA99-4E5F-BB5E-015C72D6E8BC}"/>
              </a:ext>
            </a:extLst>
          </p:cNvPr>
          <p:cNvSpPr>
            <a:spLocks noGrp="1" noChangeArrowheads="1"/>
          </p:cNvSpPr>
          <p:nvPr>
            <p:ph type="title"/>
          </p:nvPr>
        </p:nvSpPr>
        <p:spPr>
          <a:xfrm>
            <a:off x="1219200" y="381000"/>
            <a:ext cx="7239000" cy="1295400"/>
          </a:xfrm>
        </p:spPr>
        <p:txBody>
          <a:bodyPr/>
          <a:lstStyle/>
          <a:p>
            <a:pPr eaLnBrk="1" hangingPunct="1">
              <a:defRPr/>
            </a:pPr>
            <a:r>
              <a:rPr lang="zh-CN" altLang="en-US" dirty="0">
                <a:latin typeface="仿宋_GB2312" pitchFamily="49" charset="-122"/>
                <a:ea typeface="仿宋_GB2312" pitchFamily="49" charset="-122"/>
              </a:rPr>
              <a:t>第四次尝试</a:t>
            </a:r>
            <a:br>
              <a:rPr lang="en-US" altLang="zh-CN" dirty="0">
                <a:latin typeface="仿宋_GB2312" pitchFamily="49" charset="-122"/>
                <a:ea typeface="仿宋_GB2312" pitchFamily="49" charset="-122"/>
              </a:rPr>
            </a:br>
            <a:br>
              <a:rPr lang="zh-CN" altLang="en-US" dirty="0">
                <a:latin typeface="仿宋_GB2312" pitchFamily="49" charset="-122"/>
                <a:ea typeface="仿宋_GB2312" pitchFamily="49" charset="-122"/>
              </a:rPr>
            </a:br>
            <a:r>
              <a:rPr lang="zh-CN" altLang="en-US" sz="3600" dirty="0">
                <a:latin typeface="仿宋_GB2312" pitchFamily="49" charset="-122"/>
                <a:ea typeface="仿宋_GB2312" pitchFamily="49" charset="-122"/>
              </a:rPr>
              <a:t>（ </a:t>
            </a:r>
            <a:r>
              <a:rPr lang="en-US" altLang="zh-CN" sz="3600" u="sng" dirty="0">
                <a:solidFill>
                  <a:srgbClr val="0000CC"/>
                </a:solidFill>
              </a:rPr>
              <a:t>Dekker’s Algorithm </a:t>
            </a:r>
            <a:r>
              <a:rPr lang="zh-CN" altLang="en-US" sz="3600" dirty="0">
                <a:solidFill>
                  <a:srgbClr val="0000CC"/>
                </a:solidFill>
                <a:latin typeface="仿宋_GB2312" pitchFamily="49" charset="-122"/>
                <a:ea typeface="仿宋_GB2312" pitchFamily="49" charset="-122"/>
              </a:rPr>
              <a:t>）</a:t>
            </a:r>
          </a:p>
        </p:txBody>
      </p:sp>
      <p:sp>
        <p:nvSpPr>
          <p:cNvPr id="302083" name="Rectangle 3">
            <a:extLst>
              <a:ext uri="{FF2B5EF4-FFF2-40B4-BE49-F238E27FC236}">
                <a16:creationId xmlns:a16="http://schemas.microsoft.com/office/drawing/2014/main" id="{A588C348-1CAE-4E73-8FB8-FB2FB85CFA02}"/>
              </a:ext>
            </a:extLst>
          </p:cNvPr>
          <p:cNvSpPr>
            <a:spLocks noGrp="1" noChangeArrowheads="1"/>
          </p:cNvSpPr>
          <p:nvPr>
            <p:ph type="body" idx="1"/>
          </p:nvPr>
        </p:nvSpPr>
        <p:spPr>
          <a:xfrm>
            <a:off x="685800" y="1905000"/>
            <a:ext cx="7772400" cy="4267200"/>
          </a:xfrm>
        </p:spPr>
        <p:txBody>
          <a:bodyPr/>
          <a:lstStyle/>
          <a:p>
            <a:pPr eaLnBrk="1" hangingPunct="1">
              <a:defRPr/>
            </a:pPr>
            <a:r>
              <a:rPr lang="zh-CN" altLang="en-US" dirty="0">
                <a:latin typeface="仿宋_GB2312" pitchFamily="49" charset="-122"/>
                <a:ea typeface="仿宋_GB2312" pitchFamily="49" charset="-122"/>
              </a:rPr>
              <a:t>第四次尝试主要思想是将标志重置，不会发生死锁。</a:t>
            </a:r>
            <a:endParaRPr lang="en-US" altLang="zh-CN" dirty="0">
              <a:latin typeface="仿宋_GB2312" pitchFamily="49" charset="-122"/>
              <a:ea typeface="仿宋_GB2312" pitchFamily="49" charset="-122"/>
            </a:endParaRPr>
          </a:p>
          <a:p>
            <a:pPr eaLnBrk="1" hangingPunct="1">
              <a:defRPr/>
            </a:pPr>
            <a:r>
              <a:rPr lang="zh-CN" altLang="en-US" dirty="0">
                <a:effectLst>
                  <a:outerShdw blurRad="38100" dist="38100" dir="2700000" algn="tl">
                    <a:srgbClr val="000000"/>
                  </a:outerShdw>
                </a:effectLst>
                <a:latin typeface="仿宋_GB2312" pitchFamily="49" charset="-122"/>
                <a:ea typeface="仿宋_GB2312" pitchFamily="49" charset="-122"/>
              </a:rPr>
              <a:t>可以考虑，允许进程既表明需要进入临界区的</a:t>
            </a:r>
            <a:r>
              <a:rPr lang="zh-CN" altLang="en-US" dirty="0">
                <a:effectLst>
                  <a:outerShdw blurRad="38100" dist="38100" dir="2700000" algn="tl">
                    <a:srgbClr val="000000"/>
                  </a:outerShdw>
                </a:effectLst>
                <a:ea typeface="仿宋_GB2312" pitchFamily="49" charset="-122"/>
              </a:rPr>
              <a:t>“</a:t>
            </a:r>
            <a:r>
              <a:rPr lang="zh-CN" altLang="en-US" dirty="0">
                <a:effectLst>
                  <a:outerShdw blurRad="38100" dist="38100" dir="2700000" algn="tl">
                    <a:srgbClr val="000000"/>
                  </a:outerShdw>
                </a:effectLst>
                <a:latin typeface="仿宋_GB2312" pitchFamily="49" charset="-122"/>
                <a:ea typeface="仿宋_GB2312" pitchFamily="49" charset="-122"/>
              </a:rPr>
              <a:t>态度</a:t>
            </a:r>
            <a:r>
              <a:rPr lang="zh-CN" altLang="en-US" dirty="0">
                <a:effectLst>
                  <a:outerShdw blurRad="38100" dist="38100" dir="2700000" algn="tl">
                    <a:srgbClr val="000000"/>
                  </a:outerShdw>
                </a:effectLst>
                <a:ea typeface="仿宋_GB2312" pitchFamily="49" charset="-122"/>
              </a:rPr>
              <a:t>”</a:t>
            </a:r>
            <a:r>
              <a:rPr lang="zh-CN" altLang="en-US" dirty="0">
                <a:effectLst>
                  <a:outerShdw blurRad="38100" dist="38100" dir="2700000" algn="tl">
                    <a:srgbClr val="000000"/>
                  </a:outerShdw>
                </a:effectLst>
                <a:latin typeface="仿宋_GB2312" pitchFamily="49" charset="-122"/>
                <a:ea typeface="仿宋_GB2312" pitchFamily="49" charset="-122"/>
              </a:rPr>
              <a:t>，又能相互</a:t>
            </a:r>
            <a:r>
              <a:rPr lang="zh-CN" altLang="en-US" dirty="0">
                <a:effectLst>
                  <a:outerShdw blurRad="38100" dist="38100" dir="2700000" algn="tl">
                    <a:srgbClr val="000000"/>
                  </a:outerShdw>
                </a:effectLst>
                <a:ea typeface="仿宋_GB2312" pitchFamily="49" charset="-122"/>
              </a:rPr>
              <a:t>“</a:t>
            </a:r>
            <a:r>
              <a:rPr lang="zh-CN" altLang="en-US" dirty="0">
                <a:effectLst>
                  <a:outerShdw blurRad="38100" dist="38100" dir="2700000" algn="tl">
                    <a:srgbClr val="000000"/>
                  </a:outerShdw>
                </a:effectLst>
                <a:latin typeface="仿宋_GB2312" pitchFamily="49" charset="-122"/>
                <a:ea typeface="仿宋_GB2312" pitchFamily="49" charset="-122"/>
              </a:rPr>
              <a:t>谦让</a:t>
            </a:r>
            <a:r>
              <a:rPr lang="zh-CN" altLang="en-US" dirty="0">
                <a:effectLst>
                  <a:outerShdw blurRad="38100" dist="38100" dir="2700000" algn="tl">
                    <a:srgbClr val="000000"/>
                  </a:outerShdw>
                </a:effectLst>
                <a:ea typeface="仿宋_GB2312" pitchFamily="49" charset="-122"/>
              </a:rPr>
              <a:t>”</a:t>
            </a:r>
            <a:r>
              <a:rPr lang="zh-CN" altLang="en-US" dirty="0">
                <a:effectLst>
                  <a:outerShdw blurRad="38100" dist="38100" dir="2700000" algn="tl">
                    <a:srgbClr val="000000"/>
                  </a:outerShdw>
                </a:effectLst>
                <a:latin typeface="仿宋_GB2312" pitchFamily="49" charset="-122"/>
                <a:ea typeface="仿宋_GB2312" pitchFamily="49" charset="-122"/>
              </a:rPr>
              <a:t>。即首先表示自己需要使用临界区，再检测临界区的状态，</a:t>
            </a:r>
            <a:r>
              <a:rPr lang="zh-CN" altLang="en-US" i="1" u="sng" dirty="0">
                <a:solidFill>
                  <a:srgbClr val="FFC000"/>
                </a:solidFill>
                <a:effectLst>
                  <a:outerShdw blurRad="38100" dist="38100" dir="2700000" algn="tl">
                    <a:srgbClr val="000000"/>
                  </a:outerShdw>
                </a:effectLst>
                <a:latin typeface="仿宋_GB2312" pitchFamily="49" charset="-122"/>
                <a:ea typeface="仿宋_GB2312" pitchFamily="49" charset="-122"/>
              </a:rPr>
              <a:t>若临界区</a:t>
            </a:r>
            <a:r>
              <a:rPr lang="zh-CN" altLang="en-US" i="1" u="sng" dirty="0">
                <a:solidFill>
                  <a:srgbClr val="FFC000"/>
                </a:solidFill>
                <a:effectLst>
                  <a:outerShdw blurRad="38100" dist="38100" dir="2700000" algn="tl">
                    <a:srgbClr val="000000"/>
                  </a:outerShdw>
                </a:effectLst>
                <a:ea typeface="仿宋_GB2312" pitchFamily="49" charset="-122"/>
              </a:rPr>
              <a:t>“</a:t>
            </a:r>
            <a:r>
              <a:rPr lang="zh-CN" altLang="en-US" i="1" u="sng" dirty="0">
                <a:solidFill>
                  <a:srgbClr val="FFC000"/>
                </a:solidFill>
                <a:effectLst>
                  <a:outerShdw blurRad="38100" dist="38100" dir="2700000" algn="tl">
                    <a:srgbClr val="000000"/>
                  </a:outerShdw>
                </a:effectLst>
                <a:latin typeface="仿宋_GB2312" pitchFamily="49" charset="-122"/>
                <a:ea typeface="仿宋_GB2312" pitchFamily="49" charset="-122"/>
              </a:rPr>
              <a:t>被占用</a:t>
            </a:r>
            <a:r>
              <a:rPr lang="zh-CN" altLang="en-US" i="1" u="sng" dirty="0">
                <a:solidFill>
                  <a:srgbClr val="FFC000"/>
                </a:solidFill>
                <a:effectLst>
                  <a:outerShdw blurRad="38100" dist="38100" dir="2700000" algn="tl">
                    <a:srgbClr val="000000"/>
                  </a:outerShdw>
                </a:effectLst>
                <a:ea typeface="仿宋_GB2312" pitchFamily="49" charset="-122"/>
              </a:rPr>
              <a:t>”</a:t>
            </a:r>
            <a:r>
              <a:rPr lang="zh-CN" altLang="en-US" i="1" u="sng" dirty="0">
                <a:solidFill>
                  <a:srgbClr val="FFC000"/>
                </a:solidFill>
                <a:effectLst>
                  <a:outerShdw blurRad="38100" dist="38100" dir="2700000" algn="tl">
                    <a:srgbClr val="000000"/>
                  </a:outerShdw>
                </a:effectLst>
                <a:latin typeface="仿宋_GB2312" pitchFamily="49" charset="-122"/>
                <a:ea typeface="仿宋_GB2312" pitchFamily="49" charset="-122"/>
              </a:rPr>
              <a:t>，可以等一小段时间再申请</a:t>
            </a:r>
            <a:r>
              <a:rPr lang="zh-CN" altLang="en-US" dirty="0">
                <a:effectLst>
                  <a:outerShdw blurRad="38100" dist="38100" dir="2700000" algn="tl">
                    <a:srgbClr val="000000"/>
                  </a:outerShdw>
                </a:effectLst>
                <a:latin typeface="仿宋_GB2312" pitchFamily="49" charset="-122"/>
                <a:ea typeface="仿宋_GB2312" pitchFamily="49" charset="-122"/>
              </a:rPr>
              <a:t>。</a:t>
            </a:r>
            <a:endParaRPr lang="zh-CN" altLang="en-US" dirty="0"/>
          </a:p>
          <a:p>
            <a:pPr eaLnBrk="1" hangingPunct="1">
              <a:defRPr/>
            </a:pPr>
            <a:r>
              <a:rPr lang="zh-CN" altLang="en-US" dirty="0"/>
              <a:t>实现过程：</a:t>
            </a:r>
          </a:p>
          <a:p>
            <a:pPr lvl="1" eaLnBrk="1" hangingPunct="1">
              <a:defRPr/>
            </a:pPr>
            <a:r>
              <a:rPr lang="zh-CN" altLang="en-US" dirty="0"/>
              <a:t>希望进到临界区，则设置自己 标志为：</a:t>
            </a:r>
            <a:r>
              <a:rPr lang="en-US" altLang="zh-CN" dirty="0"/>
              <a:t>flag=true</a:t>
            </a:r>
            <a:r>
              <a:rPr lang="zh-CN" altLang="en-US" dirty="0"/>
              <a:t>。 </a:t>
            </a:r>
          </a:p>
          <a:p>
            <a:pPr lvl="1" eaLnBrk="1" hangingPunct="1">
              <a:defRPr/>
            </a:pPr>
            <a:r>
              <a:rPr lang="zh-CN" altLang="en-US" dirty="0"/>
              <a:t>如果其他进程在临界区，则将本进程标志置为</a:t>
            </a:r>
            <a:r>
              <a:rPr lang="en-US" altLang="zh-CN" dirty="0"/>
              <a:t>flag=false</a:t>
            </a:r>
            <a:r>
              <a:rPr lang="zh-CN" altLang="en-US" dirty="0"/>
              <a:t>，稍后又置为</a:t>
            </a:r>
            <a:r>
              <a:rPr lang="en-US" altLang="zh-CN" dirty="0"/>
              <a:t>true</a:t>
            </a:r>
            <a:r>
              <a:rPr lang="zh-CN" altLang="en-US" dirty="0"/>
              <a:t>，这一过程重复到能进入临界区为止。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05D522A0-3865-432E-B1CA-0D27D24ECFC7}"/>
              </a:ext>
            </a:extLst>
          </p:cNvPr>
          <p:cNvSpPr>
            <a:spLocks noGrp="1" noChangeArrowheads="1"/>
          </p:cNvSpPr>
          <p:nvPr>
            <p:ph type="title"/>
          </p:nvPr>
        </p:nvSpPr>
        <p:spPr>
          <a:xfrm>
            <a:off x="1150938" y="228600"/>
            <a:ext cx="8221662" cy="1219200"/>
          </a:xfrm>
        </p:spPr>
        <p:txBody>
          <a:bodyPr/>
          <a:lstStyle/>
          <a:p>
            <a:pPr eaLnBrk="1" hangingPunct="1">
              <a:defRPr/>
            </a:pPr>
            <a:r>
              <a:rPr lang="zh-CN" altLang="en-US" dirty="0">
                <a:latin typeface="仿宋_GB2312" pitchFamily="49" charset="-122"/>
                <a:ea typeface="仿宋_GB2312" pitchFamily="49" charset="-122"/>
              </a:rPr>
              <a:t>第四次尝试的算法分析（一）（ </a:t>
            </a:r>
            <a:r>
              <a:rPr lang="en-US" altLang="zh-CN" u="sng" dirty="0">
                <a:solidFill>
                  <a:srgbClr val="0000CC"/>
                </a:solidFill>
              </a:rPr>
              <a:t>Dekker’s Algorithm </a:t>
            </a:r>
            <a:r>
              <a:rPr lang="zh-CN" altLang="en-US" dirty="0">
                <a:solidFill>
                  <a:srgbClr val="0000CC"/>
                </a:solidFill>
                <a:latin typeface="仿宋_GB2312" pitchFamily="49" charset="-122"/>
                <a:ea typeface="仿宋_GB2312" pitchFamily="49" charset="-122"/>
              </a:rPr>
              <a:t>）</a:t>
            </a:r>
          </a:p>
        </p:txBody>
      </p:sp>
      <p:sp>
        <p:nvSpPr>
          <p:cNvPr id="133123" name="Rectangle 3">
            <a:extLst>
              <a:ext uri="{FF2B5EF4-FFF2-40B4-BE49-F238E27FC236}">
                <a16:creationId xmlns:a16="http://schemas.microsoft.com/office/drawing/2014/main" id="{BD51B756-C8E1-4EB5-9000-07111F436B6F}"/>
              </a:ext>
            </a:extLst>
          </p:cNvPr>
          <p:cNvSpPr>
            <a:spLocks noGrp="1" noChangeArrowheads="1"/>
          </p:cNvSpPr>
          <p:nvPr>
            <p:ph type="body" idx="1"/>
          </p:nvPr>
        </p:nvSpPr>
        <p:spPr>
          <a:xfrm>
            <a:off x="762000" y="990600"/>
            <a:ext cx="8610600" cy="4876800"/>
          </a:xfrm>
        </p:spPr>
        <p:txBody>
          <a:bodyPr/>
          <a:lstStyle/>
          <a:p>
            <a:pPr algn="just" eaLnBrk="1" hangingPunct="1">
              <a:defRPr/>
            </a:pPr>
            <a:r>
              <a:rPr lang="en-US" altLang="zh-CN" sz="2000" dirty="0"/>
              <a:t>var flag : array [0..1] of </a:t>
            </a:r>
            <a:r>
              <a:rPr lang="en-US" altLang="zh-CN" sz="2000" dirty="0" err="1"/>
              <a:t>boolean</a:t>
            </a:r>
            <a:r>
              <a:rPr lang="en-US" altLang="zh-CN" sz="2000" dirty="0"/>
              <a:t> :false ; {</a:t>
            </a:r>
            <a:r>
              <a:rPr lang="zh-CN" altLang="en-US" sz="2000" dirty="0"/>
              <a:t>共享的全局变量</a:t>
            </a:r>
            <a:r>
              <a:rPr lang="en-US" altLang="zh-CN" sz="2000" dirty="0"/>
              <a:t>}</a:t>
            </a:r>
          </a:p>
          <a:p>
            <a:pPr algn="just" eaLnBrk="1" hangingPunct="1">
              <a:buFont typeface="Wingdings" panose="05000000000000000000" pitchFamily="2" charset="2"/>
              <a:buNone/>
              <a:defRPr/>
            </a:pPr>
            <a:r>
              <a:rPr lang="en-US" altLang="zh-CN" sz="2000" dirty="0"/>
              <a:t>     PROCESS 0                               PROCESS 1 </a:t>
            </a:r>
          </a:p>
          <a:p>
            <a:pPr algn="just" eaLnBrk="1" hangingPunct="1">
              <a:buFont typeface="Wingdings" panose="05000000000000000000" pitchFamily="2" charset="2"/>
              <a:buNone/>
              <a:defRPr/>
            </a:pPr>
            <a:r>
              <a:rPr lang="en-US" altLang="zh-CN" sz="2000" dirty="0"/>
              <a:t>           …                                                   …</a:t>
            </a:r>
          </a:p>
          <a:p>
            <a:pPr algn="just" eaLnBrk="1" hangingPunct="1">
              <a:buFont typeface="Wingdings" panose="05000000000000000000" pitchFamily="2" charset="2"/>
              <a:buNone/>
              <a:defRPr/>
            </a:pPr>
            <a:r>
              <a:rPr lang="en-US" altLang="zh-CN" sz="2000" dirty="0"/>
              <a:t>     flag[0]:=true;                                flag[1]:=true;</a:t>
            </a:r>
          </a:p>
          <a:p>
            <a:pPr algn="just" eaLnBrk="1" hangingPunct="1">
              <a:buFont typeface="Wingdings" panose="05000000000000000000" pitchFamily="2" charset="2"/>
              <a:buNone/>
              <a:defRPr/>
            </a:pPr>
            <a:r>
              <a:rPr lang="en-US" altLang="zh-CN" sz="2000" dirty="0"/>
              <a:t>    while flag[1] do                             while flag[0] do </a:t>
            </a:r>
          </a:p>
          <a:p>
            <a:pPr algn="just" eaLnBrk="1" hangingPunct="1">
              <a:buFont typeface="Wingdings" panose="05000000000000000000" pitchFamily="2" charset="2"/>
              <a:buNone/>
              <a:defRPr/>
            </a:pPr>
            <a:r>
              <a:rPr lang="en-US" altLang="zh-CN" sz="2000" dirty="0"/>
              <a:t>  begin                                             </a:t>
            </a:r>
            <a:r>
              <a:rPr lang="en-US" altLang="zh-CN" sz="2000" dirty="0" err="1"/>
              <a:t>begin</a:t>
            </a:r>
            <a:endParaRPr lang="en-US" altLang="zh-CN" sz="2000" dirty="0"/>
          </a:p>
          <a:p>
            <a:pPr algn="just" eaLnBrk="1" hangingPunct="1">
              <a:buFont typeface="Wingdings" panose="05000000000000000000" pitchFamily="2" charset="2"/>
              <a:buNone/>
              <a:defRPr/>
            </a:pPr>
            <a:r>
              <a:rPr lang="en-US" altLang="zh-CN" sz="2000" dirty="0"/>
              <a:t>     </a:t>
            </a:r>
            <a:r>
              <a:rPr lang="en-US" altLang="zh-CN" sz="2000" dirty="0">
                <a:solidFill>
                  <a:srgbClr val="0000CC"/>
                </a:solidFill>
              </a:rPr>
              <a:t>flag[0] :=false;                              flag[1] :=false;</a:t>
            </a:r>
          </a:p>
          <a:p>
            <a:pPr algn="just" eaLnBrk="1" hangingPunct="1">
              <a:buFont typeface="Wingdings" panose="05000000000000000000" pitchFamily="2" charset="2"/>
              <a:buNone/>
              <a:defRPr/>
            </a:pPr>
            <a:r>
              <a:rPr lang="en-US" altLang="zh-CN" sz="2000" dirty="0"/>
              <a:t>    &lt;delay for a short time&gt;;            &lt;delay for a short time&gt;;</a:t>
            </a:r>
          </a:p>
          <a:p>
            <a:pPr algn="just" eaLnBrk="1" hangingPunct="1">
              <a:buFont typeface="Wingdings" panose="05000000000000000000" pitchFamily="2" charset="2"/>
              <a:buNone/>
              <a:defRPr/>
            </a:pPr>
            <a:r>
              <a:rPr lang="en-US" altLang="zh-CN" sz="2000" dirty="0"/>
              <a:t>    </a:t>
            </a:r>
            <a:r>
              <a:rPr lang="en-US" altLang="zh-CN" sz="2000" dirty="0">
                <a:solidFill>
                  <a:srgbClr val="0000CC"/>
                </a:solidFill>
              </a:rPr>
              <a:t>flag[0]:=true;                                flag[1]:=true;</a:t>
            </a:r>
          </a:p>
          <a:p>
            <a:pPr algn="just" eaLnBrk="1" hangingPunct="1">
              <a:buFont typeface="Wingdings" panose="05000000000000000000" pitchFamily="2" charset="2"/>
              <a:buNone/>
              <a:defRPr/>
            </a:pPr>
            <a:r>
              <a:rPr lang="en-US" altLang="zh-CN" sz="2000" dirty="0"/>
              <a:t> end;                                                end;</a:t>
            </a:r>
          </a:p>
          <a:p>
            <a:pPr algn="just" eaLnBrk="1" hangingPunct="1">
              <a:buFont typeface="Wingdings" panose="05000000000000000000" pitchFamily="2" charset="2"/>
              <a:buNone/>
              <a:defRPr/>
            </a:pPr>
            <a:r>
              <a:rPr lang="en-US" altLang="zh-CN" sz="2000" dirty="0"/>
              <a:t>   &lt;critical section&gt;;                         &lt;critical section&gt;</a:t>
            </a:r>
          </a:p>
          <a:p>
            <a:pPr algn="just" eaLnBrk="1" hangingPunct="1">
              <a:buFont typeface="Wingdings" panose="05000000000000000000" pitchFamily="2" charset="2"/>
              <a:buNone/>
              <a:defRPr/>
            </a:pPr>
            <a:r>
              <a:rPr lang="en-US" altLang="zh-CN" sz="2000" dirty="0"/>
              <a:t>   flag[0]:=false;                               flag[1]:=false;</a:t>
            </a:r>
          </a:p>
          <a:p>
            <a:pPr eaLnBrk="1" hangingPunct="1">
              <a:buFont typeface="Wingdings" panose="05000000000000000000" pitchFamily="2" charset="2"/>
              <a:buNone/>
              <a:defRPr/>
            </a:pPr>
            <a:r>
              <a:rPr lang="en-US" altLang="zh-CN" sz="2000" dirty="0"/>
              <a:t>           …                                                     … </a:t>
            </a:r>
            <a:endParaRPr lang="en-US" altLang="zh-CN" dirty="0"/>
          </a:p>
        </p:txBody>
      </p:sp>
      <p:sp>
        <p:nvSpPr>
          <p:cNvPr id="117764" name="AutoShape 4">
            <a:extLst>
              <a:ext uri="{FF2B5EF4-FFF2-40B4-BE49-F238E27FC236}">
                <a16:creationId xmlns:a16="http://schemas.microsoft.com/office/drawing/2014/main" id="{A44F1812-1059-48B5-A3C4-DF1BC1F268A1}"/>
              </a:ext>
            </a:extLst>
          </p:cNvPr>
          <p:cNvSpPr>
            <a:spLocks noChangeArrowheads="1"/>
          </p:cNvSpPr>
          <p:nvPr/>
        </p:nvSpPr>
        <p:spPr bwMode="auto">
          <a:xfrm>
            <a:off x="7620000" y="2971800"/>
            <a:ext cx="762000" cy="762000"/>
          </a:xfrm>
          <a:prstGeom prst="wedgeRoundRectCallout">
            <a:avLst>
              <a:gd name="adj1" fmla="val -242917"/>
              <a:gd name="adj2" fmla="val 9125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b="0"/>
              <a:t>重置标志</a:t>
            </a:r>
          </a:p>
          <a:p>
            <a:pPr algn="ctr" eaLnBrk="1" hangingPunct="1">
              <a:spcBef>
                <a:spcPct val="0"/>
              </a:spcBef>
              <a:buClrTx/>
              <a:buFontTx/>
              <a:buNone/>
            </a:pPr>
            <a:endParaRPr lang="en-US" altLang="zh-CN" sz="1600" b="0"/>
          </a:p>
        </p:txBody>
      </p:sp>
      <p:sp>
        <p:nvSpPr>
          <p:cNvPr id="117765" name="Line 5">
            <a:extLst>
              <a:ext uri="{FF2B5EF4-FFF2-40B4-BE49-F238E27FC236}">
                <a16:creationId xmlns:a16="http://schemas.microsoft.com/office/drawing/2014/main" id="{8EAD69CE-82F8-43AC-AABE-78C34D2D0D06}"/>
              </a:ext>
            </a:extLst>
          </p:cNvPr>
          <p:cNvSpPr>
            <a:spLocks noChangeShapeType="1"/>
          </p:cNvSpPr>
          <p:nvPr/>
        </p:nvSpPr>
        <p:spPr bwMode="auto">
          <a:xfrm>
            <a:off x="3779838" y="2362200"/>
            <a:ext cx="0" cy="40386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6227807-8216-4488-9191-48C6C333EFC7}"/>
              </a:ext>
            </a:extLst>
          </p:cNvPr>
          <p:cNvGrpSpPr>
            <a:grpSpLocks/>
          </p:cNvGrpSpPr>
          <p:nvPr/>
        </p:nvGrpSpPr>
        <p:grpSpPr bwMode="auto">
          <a:xfrm>
            <a:off x="1454150" y="228600"/>
            <a:ext cx="762000" cy="609600"/>
            <a:chOff x="1776" y="768"/>
            <a:chExt cx="480" cy="384"/>
          </a:xfrm>
        </p:grpSpPr>
        <p:sp>
          <p:nvSpPr>
            <p:cNvPr id="118860" name="Text Box 3">
              <a:extLst>
                <a:ext uri="{FF2B5EF4-FFF2-40B4-BE49-F238E27FC236}">
                  <a16:creationId xmlns:a16="http://schemas.microsoft.com/office/drawing/2014/main" id="{9873836F-8F70-40F8-AB26-14EE61DDBFED}"/>
                </a:ext>
              </a:extLst>
            </p:cNvPr>
            <p:cNvSpPr txBox="1">
              <a:spLocks noChangeArrowheads="1"/>
            </p:cNvSpPr>
            <p:nvPr/>
          </p:nvSpPr>
          <p:spPr bwMode="auto">
            <a:xfrm>
              <a:off x="1872" y="81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t>P0</a:t>
              </a:r>
            </a:p>
          </p:txBody>
        </p:sp>
        <p:sp>
          <p:nvSpPr>
            <p:cNvPr id="118861" name="Oval 4">
              <a:extLst>
                <a:ext uri="{FF2B5EF4-FFF2-40B4-BE49-F238E27FC236}">
                  <a16:creationId xmlns:a16="http://schemas.microsoft.com/office/drawing/2014/main" id="{CDBE94F6-02DD-4082-A5D1-0780836A2314}"/>
                </a:ext>
              </a:extLst>
            </p:cNvPr>
            <p:cNvSpPr>
              <a:spLocks noChangeArrowheads="1"/>
            </p:cNvSpPr>
            <p:nvPr/>
          </p:nvSpPr>
          <p:spPr bwMode="auto">
            <a:xfrm>
              <a:off x="1776" y="768"/>
              <a:ext cx="48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580613" name="Text Box 5">
            <a:extLst>
              <a:ext uri="{FF2B5EF4-FFF2-40B4-BE49-F238E27FC236}">
                <a16:creationId xmlns:a16="http://schemas.microsoft.com/office/drawing/2014/main" id="{D9EE2B94-6CDF-4F5A-A0FD-3BB4A4326513}"/>
              </a:ext>
            </a:extLst>
          </p:cNvPr>
          <p:cNvSpPr txBox="1">
            <a:spLocks noChangeArrowheads="1"/>
          </p:cNvSpPr>
          <p:nvPr/>
        </p:nvSpPr>
        <p:spPr bwMode="auto">
          <a:xfrm>
            <a:off x="2063750" y="1066800"/>
            <a:ext cx="2008188"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flag[0]=true</a:t>
            </a:r>
          </a:p>
        </p:txBody>
      </p:sp>
      <p:grpSp>
        <p:nvGrpSpPr>
          <p:cNvPr id="3" name="Group 6">
            <a:extLst>
              <a:ext uri="{FF2B5EF4-FFF2-40B4-BE49-F238E27FC236}">
                <a16:creationId xmlns:a16="http://schemas.microsoft.com/office/drawing/2014/main" id="{39436985-5C13-4200-99F3-960EAD00533A}"/>
              </a:ext>
            </a:extLst>
          </p:cNvPr>
          <p:cNvGrpSpPr>
            <a:grpSpLocks/>
          </p:cNvGrpSpPr>
          <p:nvPr/>
        </p:nvGrpSpPr>
        <p:grpSpPr bwMode="auto">
          <a:xfrm>
            <a:off x="1073150" y="1371600"/>
            <a:ext cx="2209800" cy="838200"/>
            <a:chOff x="192" y="1152"/>
            <a:chExt cx="1392" cy="528"/>
          </a:xfrm>
        </p:grpSpPr>
        <p:grpSp>
          <p:nvGrpSpPr>
            <p:cNvPr id="118854" name="Group 7">
              <a:extLst>
                <a:ext uri="{FF2B5EF4-FFF2-40B4-BE49-F238E27FC236}">
                  <a16:creationId xmlns:a16="http://schemas.microsoft.com/office/drawing/2014/main" id="{00FB3020-AA50-4910-AF03-587BF7E5601C}"/>
                </a:ext>
              </a:extLst>
            </p:cNvPr>
            <p:cNvGrpSpPr>
              <a:grpSpLocks/>
            </p:cNvGrpSpPr>
            <p:nvPr/>
          </p:nvGrpSpPr>
          <p:grpSpPr bwMode="auto">
            <a:xfrm>
              <a:off x="1344" y="1488"/>
              <a:ext cx="240" cy="192"/>
              <a:chOff x="1344" y="1632"/>
              <a:chExt cx="240" cy="192"/>
            </a:xfrm>
          </p:grpSpPr>
          <p:sp>
            <p:nvSpPr>
              <p:cNvPr id="118858" name="Oval 8">
                <a:extLst>
                  <a:ext uri="{FF2B5EF4-FFF2-40B4-BE49-F238E27FC236}">
                    <a16:creationId xmlns:a16="http://schemas.microsoft.com/office/drawing/2014/main" id="{B5773E76-8203-47AE-B2F1-CB897F3BC7D3}"/>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8859" name="Line 9">
                <a:extLst>
                  <a:ext uri="{FF2B5EF4-FFF2-40B4-BE49-F238E27FC236}">
                    <a16:creationId xmlns:a16="http://schemas.microsoft.com/office/drawing/2014/main" id="{7CB9EC52-76BD-49AB-901E-693837B62F6C}"/>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55" name="Group 10">
              <a:extLst>
                <a:ext uri="{FF2B5EF4-FFF2-40B4-BE49-F238E27FC236}">
                  <a16:creationId xmlns:a16="http://schemas.microsoft.com/office/drawing/2014/main" id="{20330C12-A5E8-463D-9DF1-3FE4BB91BB2F}"/>
                </a:ext>
              </a:extLst>
            </p:cNvPr>
            <p:cNvGrpSpPr>
              <a:grpSpLocks/>
            </p:cNvGrpSpPr>
            <p:nvPr/>
          </p:nvGrpSpPr>
          <p:grpSpPr bwMode="auto">
            <a:xfrm>
              <a:off x="192" y="1152"/>
              <a:ext cx="586" cy="384"/>
              <a:chOff x="192" y="1248"/>
              <a:chExt cx="586" cy="384"/>
            </a:xfrm>
          </p:grpSpPr>
          <p:sp>
            <p:nvSpPr>
              <p:cNvPr id="118856" name="AutoShape 11">
                <a:extLst>
                  <a:ext uri="{FF2B5EF4-FFF2-40B4-BE49-F238E27FC236}">
                    <a16:creationId xmlns:a16="http://schemas.microsoft.com/office/drawing/2014/main" id="{64BD7B36-7A36-48F6-9845-E713E13AE512}"/>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8857" name="Text Box 12">
                <a:extLst>
                  <a:ext uri="{FF2B5EF4-FFF2-40B4-BE49-F238E27FC236}">
                    <a16:creationId xmlns:a16="http://schemas.microsoft.com/office/drawing/2014/main" id="{842EFFB9-24AF-4E11-9563-4771CA2EE0C3}"/>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grpSp>
        <p:nvGrpSpPr>
          <p:cNvPr id="6" name="Group 13">
            <a:extLst>
              <a:ext uri="{FF2B5EF4-FFF2-40B4-BE49-F238E27FC236}">
                <a16:creationId xmlns:a16="http://schemas.microsoft.com/office/drawing/2014/main" id="{7CB81178-F378-4E34-B9A4-F1994523BC4A}"/>
              </a:ext>
            </a:extLst>
          </p:cNvPr>
          <p:cNvGrpSpPr>
            <a:grpSpLocks/>
          </p:cNvGrpSpPr>
          <p:nvPr/>
        </p:nvGrpSpPr>
        <p:grpSpPr bwMode="auto">
          <a:xfrm>
            <a:off x="6178550" y="228600"/>
            <a:ext cx="762000" cy="609600"/>
            <a:chOff x="1776" y="768"/>
            <a:chExt cx="480" cy="384"/>
          </a:xfrm>
        </p:grpSpPr>
        <p:sp>
          <p:nvSpPr>
            <p:cNvPr id="118852" name="Text Box 14">
              <a:extLst>
                <a:ext uri="{FF2B5EF4-FFF2-40B4-BE49-F238E27FC236}">
                  <a16:creationId xmlns:a16="http://schemas.microsoft.com/office/drawing/2014/main" id="{970A2A6C-DA89-4DD6-9F86-3A4C2218CEF0}"/>
                </a:ext>
              </a:extLst>
            </p:cNvPr>
            <p:cNvSpPr txBox="1">
              <a:spLocks noChangeArrowheads="1"/>
            </p:cNvSpPr>
            <p:nvPr/>
          </p:nvSpPr>
          <p:spPr bwMode="auto">
            <a:xfrm>
              <a:off x="1872" y="81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t>P1</a:t>
              </a:r>
            </a:p>
          </p:txBody>
        </p:sp>
        <p:sp>
          <p:nvSpPr>
            <p:cNvPr id="118853" name="Oval 15">
              <a:extLst>
                <a:ext uri="{FF2B5EF4-FFF2-40B4-BE49-F238E27FC236}">
                  <a16:creationId xmlns:a16="http://schemas.microsoft.com/office/drawing/2014/main" id="{82F0DA2A-C866-4793-AD95-81C781B316D0}"/>
                </a:ext>
              </a:extLst>
            </p:cNvPr>
            <p:cNvSpPr>
              <a:spLocks noChangeArrowheads="1"/>
            </p:cNvSpPr>
            <p:nvPr/>
          </p:nvSpPr>
          <p:spPr bwMode="auto">
            <a:xfrm>
              <a:off x="1776" y="768"/>
              <a:ext cx="48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580624" name="Text Box 16">
            <a:extLst>
              <a:ext uri="{FF2B5EF4-FFF2-40B4-BE49-F238E27FC236}">
                <a16:creationId xmlns:a16="http://schemas.microsoft.com/office/drawing/2014/main" id="{7DF34016-8A1B-48ED-BC8E-C402355FCB13}"/>
              </a:ext>
            </a:extLst>
          </p:cNvPr>
          <p:cNvSpPr txBox="1">
            <a:spLocks noChangeArrowheads="1"/>
          </p:cNvSpPr>
          <p:nvPr/>
        </p:nvSpPr>
        <p:spPr bwMode="auto">
          <a:xfrm>
            <a:off x="6075363" y="1066800"/>
            <a:ext cx="2008187"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flag[1]=true</a:t>
            </a:r>
          </a:p>
        </p:txBody>
      </p:sp>
      <p:grpSp>
        <p:nvGrpSpPr>
          <p:cNvPr id="7" name="Group 17">
            <a:extLst>
              <a:ext uri="{FF2B5EF4-FFF2-40B4-BE49-F238E27FC236}">
                <a16:creationId xmlns:a16="http://schemas.microsoft.com/office/drawing/2014/main" id="{05E0CC8A-6431-4BB4-BB16-96815ECB241A}"/>
              </a:ext>
            </a:extLst>
          </p:cNvPr>
          <p:cNvGrpSpPr>
            <a:grpSpLocks/>
          </p:cNvGrpSpPr>
          <p:nvPr/>
        </p:nvGrpSpPr>
        <p:grpSpPr bwMode="auto">
          <a:xfrm>
            <a:off x="4883150" y="1219200"/>
            <a:ext cx="2209800" cy="838200"/>
            <a:chOff x="192" y="1152"/>
            <a:chExt cx="1392" cy="528"/>
          </a:xfrm>
        </p:grpSpPr>
        <p:grpSp>
          <p:nvGrpSpPr>
            <p:cNvPr id="118846" name="Group 18">
              <a:extLst>
                <a:ext uri="{FF2B5EF4-FFF2-40B4-BE49-F238E27FC236}">
                  <a16:creationId xmlns:a16="http://schemas.microsoft.com/office/drawing/2014/main" id="{AE1B9665-80B6-4EEE-8C27-137403652365}"/>
                </a:ext>
              </a:extLst>
            </p:cNvPr>
            <p:cNvGrpSpPr>
              <a:grpSpLocks/>
            </p:cNvGrpSpPr>
            <p:nvPr/>
          </p:nvGrpSpPr>
          <p:grpSpPr bwMode="auto">
            <a:xfrm>
              <a:off x="1344" y="1488"/>
              <a:ext cx="240" cy="192"/>
              <a:chOff x="1344" y="1632"/>
              <a:chExt cx="240" cy="192"/>
            </a:xfrm>
          </p:grpSpPr>
          <p:sp>
            <p:nvSpPr>
              <p:cNvPr id="118850" name="Oval 19">
                <a:extLst>
                  <a:ext uri="{FF2B5EF4-FFF2-40B4-BE49-F238E27FC236}">
                    <a16:creationId xmlns:a16="http://schemas.microsoft.com/office/drawing/2014/main" id="{48E9A136-E5EF-42BF-B9F5-C1DBAF3D10E0}"/>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8851" name="Line 20">
                <a:extLst>
                  <a:ext uri="{FF2B5EF4-FFF2-40B4-BE49-F238E27FC236}">
                    <a16:creationId xmlns:a16="http://schemas.microsoft.com/office/drawing/2014/main" id="{04F15C59-CF8D-43BA-B3E7-CBD639DD15F0}"/>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47" name="Group 21">
              <a:extLst>
                <a:ext uri="{FF2B5EF4-FFF2-40B4-BE49-F238E27FC236}">
                  <a16:creationId xmlns:a16="http://schemas.microsoft.com/office/drawing/2014/main" id="{2645825D-5430-4D7C-A48A-25AC8F17C0F7}"/>
                </a:ext>
              </a:extLst>
            </p:cNvPr>
            <p:cNvGrpSpPr>
              <a:grpSpLocks/>
            </p:cNvGrpSpPr>
            <p:nvPr/>
          </p:nvGrpSpPr>
          <p:grpSpPr bwMode="auto">
            <a:xfrm>
              <a:off x="192" y="1152"/>
              <a:ext cx="586" cy="384"/>
              <a:chOff x="192" y="1248"/>
              <a:chExt cx="586" cy="384"/>
            </a:xfrm>
          </p:grpSpPr>
          <p:sp>
            <p:nvSpPr>
              <p:cNvPr id="118848" name="AutoShape 22">
                <a:extLst>
                  <a:ext uri="{FF2B5EF4-FFF2-40B4-BE49-F238E27FC236}">
                    <a16:creationId xmlns:a16="http://schemas.microsoft.com/office/drawing/2014/main" id="{D1EA48B4-6BCB-4EFD-A481-BE3F695AFC91}"/>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8849" name="Text Box 23">
                <a:extLst>
                  <a:ext uri="{FF2B5EF4-FFF2-40B4-BE49-F238E27FC236}">
                    <a16:creationId xmlns:a16="http://schemas.microsoft.com/office/drawing/2014/main" id="{156F8B6C-0C7A-49C2-AA79-696951FBCB3F}"/>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sp>
        <p:nvSpPr>
          <p:cNvPr id="580632" name="Text Box 24">
            <a:extLst>
              <a:ext uri="{FF2B5EF4-FFF2-40B4-BE49-F238E27FC236}">
                <a16:creationId xmlns:a16="http://schemas.microsoft.com/office/drawing/2014/main" id="{834DBF5D-DB4C-4640-9850-E3288009F798}"/>
              </a:ext>
            </a:extLst>
          </p:cNvPr>
          <p:cNvSpPr txBox="1">
            <a:spLocks noChangeArrowheads="1"/>
          </p:cNvSpPr>
          <p:nvPr/>
        </p:nvSpPr>
        <p:spPr bwMode="auto">
          <a:xfrm>
            <a:off x="1911350" y="2438400"/>
            <a:ext cx="2071688"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while flag[1]</a:t>
            </a:r>
          </a:p>
        </p:txBody>
      </p:sp>
      <p:grpSp>
        <p:nvGrpSpPr>
          <p:cNvPr id="10" name="Group 25">
            <a:extLst>
              <a:ext uri="{FF2B5EF4-FFF2-40B4-BE49-F238E27FC236}">
                <a16:creationId xmlns:a16="http://schemas.microsoft.com/office/drawing/2014/main" id="{97E76587-4B45-4BFF-B599-B72ECD3AA258}"/>
              </a:ext>
            </a:extLst>
          </p:cNvPr>
          <p:cNvGrpSpPr>
            <a:grpSpLocks/>
          </p:cNvGrpSpPr>
          <p:nvPr/>
        </p:nvGrpSpPr>
        <p:grpSpPr bwMode="auto">
          <a:xfrm>
            <a:off x="920750" y="2514600"/>
            <a:ext cx="2209800" cy="838200"/>
            <a:chOff x="192" y="1152"/>
            <a:chExt cx="1392" cy="528"/>
          </a:xfrm>
        </p:grpSpPr>
        <p:grpSp>
          <p:nvGrpSpPr>
            <p:cNvPr id="118840" name="Group 26">
              <a:extLst>
                <a:ext uri="{FF2B5EF4-FFF2-40B4-BE49-F238E27FC236}">
                  <a16:creationId xmlns:a16="http://schemas.microsoft.com/office/drawing/2014/main" id="{FD39F3E8-45C6-4BA6-B848-D269495FF559}"/>
                </a:ext>
              </a:extLst>
            </p:cNvPr>
            <p:cNvGrpSpPr>
              <a:grpSpLocks/>
            </p:cNvGrpSpPr>
            <p:nvPr/>
          </p:nvGrpSpPr>
          <p:grpSpPr bwMode="auto">
            <a:xfrm>
              <a:off x="1344" y="1488"/>
              <a:ext cx="240" cy="192"/>
              <a:chOff x="1344" y="1632"/>
              <a:chExt cx="240" cy="192"/>
            </a:xfrm>
          </p:grpSpPr>
          <p:sp>
            <p:nvSpPr>
              <p:cNvPr id="118844" name="Oval 27">
                <a:extLst>
                  <a:ext uri="{FF2B5EF4-FFF2-40B4-BE49-F238E27FC236}">
                    <a16:creationId xmlns:a16="http://schemas.microsoft.com/office/drawing/2014/main" id="{15AC8A9D-F4F3-4CA4-BE0B-7CC5E94AF513}"/>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8845" name="Line 28">
                <a:extLst>
                  <a:ext uri="{FF2B5EF4-FFF2-40B4-BE49-F238E27FC236}">
                    <a16:creationId xmlns:a16="http://schemas.microsoft.com/office/drawing/2014/main" id="{A2978BB7-B405-4C71-98AD-31536E70463F}"/>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41" name="Group 29">
              <a:extLst>
                <a:ext uri="{FF2B5EF4-FFF2-40B4-BE49-F238E27FC236}">
                  <a16:creationId xmlns:a16="http://schemas.microsoft.com/office/drawing/2014/main" id="{7A82487B-6E66-4759-81EE-A5F722CE15E2}"/>
                </a:ext>
              </a:extLst>
            </p:cNvPr>
            <p:cNvGrpSpPr>
              <a:grpSpLocks/>
            </p:cNvGrpSpPr>
            <p:nvPr/>
          </p:nvGrpSpPr>
          <p:grpSpPr bwMode="auto">
            <a:xfrm>
              <a:off x="192" y="1152"/>
              <a:ext cx="586" cy="384"/>
              <a:chOff x="192" y="1248"/>
              <a:chExt cx="586" cy="384"/>
            </a:xfrm>
          </p:grpSpPr>
          <p:sp>
            <p:nvSpPr>
              <p:cNvPr id="118842" name="AutoShape 30">
                <a:extLst>
                  <a:ext uri="{FF2B5EF4-FFF2-40B4-BE49-F238E27FC236}">
                    <a16:creationId xmlns:a16="http://schemas.microsoft.com/office/drawing/2014/main" id="{8028C017-DDE2-42B6-A5D5-ABEFCDE33CD7}"/>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8843" name="Text Box 31">
                <a:extLst>
                  <a:ext uri="{FF2B5EF4-FFF2-40B4-BE49-F238E27FC236}">
                    <a16:creationId xmlns:a16="http://schemas.microsoft.com/office/drawing/2014/main" id="{47F1FF4B-D376-4195-BC9F-7E0F8D0BE7AC}"/>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sp>
        <p:nvSpPr>
          <p:cNvPr id="580640" name="Text Box 32">
            <a:extLst>
              <a:ext uri="{FF2B5EF4-FFF2-40B4-BE49-F238E27FC236}">
                <a16:creationId xmlns:a16="http://schemas.microsoft.com/office/drawing/2014/main" id="{F548FA6F-DE04-4166-B8FA-6E2212ED8C84}"/>
              </a:ext>
            </a:extLst>
          </p:cNvPr>
          <p:cNvSpPr txBox="1">
            <a:spLocks noChangeArrowheads="1"/>
          </p:cNvSpPr>
          <p:nvPr/>
        </p:nvSpPr>
        <p:spPr bwMode="auto">
          <a:xfrm>
            <a:off x="6011863" y="2362200"/>
            <a:ext cx="2071687"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while flag[0]</a:t>
            </a:r>
          </a:p>
        </p:txBody>
      </p:sp>
      <p:grpSp>
        <p:nvGrpSpPr>
          <p:cNvPr id="13" name="Group 33">
            <a:extLst>
              <a:ext uri="{FF2B5EF4-FFF2-40B4-BE49-F238E27FC236}">
                <a16:creationId xmlns:a16="http://schemas.microsoft.com/office/drawing/2014/main" id="{A09F2433-ADE5-43E0-971B-DCC08860C9D5}"/>
              </a:ext>
            </a:extLst>
          </p:cNvPr>
          <p:cNvGrpSpPr>
            <a:grpSpLocks/>
          </p:cNvGrpSpPr>
          <p:nvPr/>
        </p:nvGrpSpPr>
        <p:grpSpPr bwMode="auto">
          <a:xfrm>
            <a:off x="5035550" y="2362200"/>
            <a:ext cx="2209800" cy="838200"/>
            <a:chOff x="192" y="1152"/>
            <a:chExt cx="1392" cy="528"/>
          </a:xfrm>
        </p:grpSpPr>
        <p:grpSp>
          <p:nvGrpSpPr>
            <p:cNvPr id="118834" name="Group 34">
              <a:extLst>
                <a:ext uri="{FF2B5EF4-FFF2-40B4-BE49-F238E27FC236}">
                  <a16:creationId xmlns:a16="http://schemas.microsoft.com/office/drawing/2014/main" id="{93EAEB11-E165-4DD1-B30E-C11C6BD46611}"/>
                </a:ext>
              </a:extLst>
            </p:cNvPr>
            <p:cNvGrpSpPr>
              <a:grpSpLocks/>
            </p:cNvGrpSpPr>
            <p:nvPr/>
          </p:nvGrpSpPr>
          <p:grpSpPr bwMode="auto">
            <a:xfrm>
              <a:off x="1344" y="1488"/>
              <a:ext cx="240" cy="192"/>
              <a:chOff x="1344" y="1632"/>
              <a:chExt cx="240" cy="192"/>
            </a:xfrm>
          </p:grpSpPr>
          <p:sp>
            <p:nvSpPr>
              <p:cNvPr id="118838" name="Oval 35">
                <a:extLst>
                  <a:ext uri="{FF2B5EF4-FFF2-40B4-BE49-F238E27FC236}">
                    <a16:creationId xmlns:a16="http://schemas.microsoft.com/office/drawing/2014/main" id="{3A809F37-413D-46FE-8ADE-C4265EE947B9}"/>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8839" name="Line 36">
                <a:extLst>
                  <a:ext uri="{FF2B5EF4-FFF2-40B4-BE49-F238E27FC236}">
                    <a16:creationId xmlns:a16="http://schemas.microsoft.com/office/drawing/2014/main" id="{6CCE0CD5-217B-4171-9424-DE6828DB6BF3}"/>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35" name="Group 37">
              <a:extLst>
                <a:ext uri="{FF2B5EF4-FFF2-40B4-BE49-F238E27FC236}">
                  <a16:creationId xmlns:a16="http://schemas.microsoft.com/office/drawing/2014/main" id="{A1A7A819-06FE-4F59-AB42-65EFC1AA8F1C}"/>
                </a:ext>
              </a:extLst>
            </p:cNvPr>
            <p:cNvGrpSpPr>
              <a:grpSpLocks/>
            </p:cNvGrpSpPr>
            <p:nvPr/>
          </p:nvGrpSpPr>
          <p:grpSpPr bwMode="auto">
            <a:xfrm>
              <a:off x="192" y="1152"/>
              <a:ext cx="586" cy="384"/>
              <a:chOff x="192" y="1248"/>
              <a:chExt cx="586" cy="384"/>
            </a:xfrm>
          </p:grpSpPr>
          <p:sp>
            <p:nvSpPr>
              <p:cNvPr id="118836" name="AutoShape 38">
                <a:extLst>
                  <a:ext uri="{FF2B5EF4-FFF2-40B4-BE49-F238E27FC236}">
                    <a16:creationId xmlns:a16="http://schemas.microsoft.com/office/drawing/2014/main" id="{ACD5BFE6-D004-41CC-B526-6B518D9E7A97}"/>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8837" name="Text Box 39">
                <a:extLst>
                  <a:ext uri="{FF2B5EF4-FFF2-40B4-BE49-F238E27FC236}">
                    <a16:creationId xmlns:a16="http://schemas.microsoft.com/office/drawing/2014/main" id="{43F9F03D-005C-4D62-B871-46AE5D88F9F3}"/>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sp>
        <p:nvSpPr>
          <p:cNvPr id="580648" name="Text Box 40">
            <a:extLst>
              <a:ext uri="{FF2B5EF4-FFF2-40B4-BE49-F238E27FC236}">
                <a16:creationId xmlns:a16="http://schemas.microsoft.com/office/drawing/2014/main" id="{789A13FE-F2A8-46F5-B9E3-AB5A7C63BB96}"/>
              </a:ext>
            </a:extLst>
          </p:cNvPr>
          <p:cNvSpPr txBox="1">
            <a:spLocks noChangeArrowheads="1"/>
          </p:cNvSpPr>
          <p:nvPr/>
        </p:nvSpPr>
        <p:spPr bwMode="auto">
          <a:xfrm>
            <a:off x="1911350" y="3505200"/>
            <a:ext cx="2424113" cy="946150"/>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flag[0]</a:t>
            </a:r>
            <a:r>
              <a:rPr lang="zh-CN" altLang="en-US" sz="2800" b="1">
                <a:effectLst>
                  <a:outerShdw blurRad="38100" dist="38100" dir="2700000" algn="tl">
                    <a:srgbClr val="000000"/>
                  </a:outerShdw>
                </a:effectLst>
                <a:ea typeface="仿宋_GB2312" pitchFamily="49" charset="-122"/>
              </a:rPr>
              <a:t>：</a:t>
            </a:r>
            <a:r>
              <a:rPr lang="en-US" altLang="zh-CN" sz="2800" b="1">
                <a:effectLst>
                  <a:outerShdw blurRad="38100" dist="38100" dir="2700000" algn="tl">
                    <a:srgbClr val="000000"/>
                  </a:outerShdw>
                </a:effectLst>
                <a:ea typeface="仿宋_GB2312" pitchFamily="49" charset="-122"/>
              </a:rPr>
              <a:t>=false</a:t>
            </a:r>
          </a:p>
          <a:p>
            <a:pPr eaLnBrk="1" hangingPunct="1">
              <a:defRPr/>
            </a:pPr>
            <a:r>
              <a:rPr lang="zh-CN" altLang="en-US" sz="2800" b="1">
                <a:effectLst>
                  <a:outerShdw blurRad="38100" dist="38100" dir="2700000" algn="tl">
                    <a:srgbClr val="000000"/>
                  </a:outerShdw>
                </a:effectLst>
                <a:ea typeface="仿宋_GB2312" pitchFamily="49" charset="-122"/>
              </a:rPr>
              <a:t>延迟一段时间</a:t>
            </a:r>
          </a:p>
        </p:txBody>
      </p:sp>
      <p:grpSp>
        <p:nvGrpSpPr>
          <p:cNvPr id="16" name="Group 41">
            <a:extLst>
              <a:ext uri="{FF2B5EF4-FFF2-40B4-BE49-F238E27FC236}">
                <a16:creationId xmlns:a16="http://schemas.microsoft.com/office/drawing/2014/main" id="{FA693A04-1CCA-4586-979B-3A0B0DA3263D}"/>
              </a:ext>
            </a:extLst>
          </p:cNvPr>
          <p:cNvGrpSpPr>
            <a:grpSpLocks/>
          </p:cNvGrpSpPr>
          <p:nvPr/>
        </p:nvGrpSpPr>
        <p:grpSpPr bwMode="auto">
          <a:xfrm>
            <a:off x="920750" y="3962400"/>
            <a:ext cx="2209800" cy="838200"/>
            <a:chOff x="192" y="1152"/>
            <a:chExt cx="1392" cy="528"/>
          </a:xfrm>
        </p:grpSpPr>
        <p:grpSp>
          <p:nvGrpSpPr>
            <p:cNvPr id="118828" name="Group 42">
              <a:extLst>
                <a:ext uri="{FF2B5EF4-FFF2-40B4-BE49-F238E27FC236}">
                  <a16:creationId xmlns:a16="http://schemas.microsoft.com/office/drawing/2014/main" id="{11031479-1AA3-4638-8B23-7A58DF06F068}"/>
                </a:ext>
              </a:extLst>
            </p:cNvPr>
            <p:cNvGrpSpPr>
              <a:grpSpLocks/>
            </p:cNvGrpSpPr>
            <p:nvPr/>
          </p:nvGrpSpPr>
          <p:grpSpPr bwMode="auto">
            <a:xfrm>
              <a:off x="1344" y="1488"/>
              <a:ext cx="240" cy="192"/>
              <a:chOff x="1344" y="1632"/>
              <a:chExt cx="240" cy="192"/>
            </a:xfrm>
          </p:grpSpPr>
          <p:sp>
            <p:nvSpPr>
              <p:cNvPr id="118832" name="Oval 43">
                <a:extLst>
                  <a:ext uri="{FF2B5EF4-FFF2-40B4-BE49-F238E27FC236}">
                    <a16:creationId xmlns:a16="http://schemas.microsoft.com/office/drawing/2014/main" id="{77CF89B4-9211-44E7-96FD-5A542509A66D}"/>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8833" name="Line 44">
                <a:extLst>
                  <a:ext uri="{FF2B5EF4-FFF2-40B4-BE49-F238E27FC236}">
                    <a16:creationId xmlns:a16="http://schemas.microsoft.com/office/drawing/2014/main" id="{807DCC45-8F2B-49AE-BC1A-45EC6FEEE927}"/>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29" name="Group 45">
              <a:extLst>
                <a:ext uri="{FF2B5EF4-FFF2-40B4-BE49-F238E27FC236}">
                  <a16:creationId xmlns:a16="http://schemas.microsoft.com/office/drawing/2014/main" id="{544608F2-A901-4C83-B852-93B09976CE53}"/>
                </a:ext>
              </a:extLst>
            </p:cNvPr>
            <p:cNvGrpSpPr>
              <a:grpSpLocks/>
            </p:cNvGrpSpPr>
            <p:nvPr/>
          </p:nvGrpSpPr>
          <p:grpSpPr bwMode="auto">
            <a:xfrm>
              <a:off x="192" y="1152"/>
              <a:ext cx="586" cy="384"/>
              <a:chOff x="192" y="1248"/>
              <a:chExt cx="586" cy="384"/>
            </a:xfrm>
          </p:grpSpPr>
          <p:sp>
            <p:nvSpPr>
              <p:cNvPr id="118830" name="AutoShape 46">
                <a:extLst>
                  <a:ext uri="{FF2B5EF4-FFF2-40B4-BE49-F238E27FC236}">
                    <a16:creationId xmlns:a16="http://schemas.microsoft.com/office/drawing/2014/main" id="{D9D7B36A-96D8-4530-935D-93168407AACA}"/>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8831" name="Text Box 47">
                <a:extLst>
                  <a:ext uri="{FF2B5EF4-FFF2-40B4-BE49-F238E27FC236}">
                    <a16:creationId xmlns:a16="http://schemas.microsoft.com/office/drawing/2014/main" id="{6627C3C2-CA69-4A37-AEA7-C55AEF51F088}"/>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sp>
        <p:nvSpPr>
          <p:cNvPr id="580656" name="Text Box 48">
            <a:extLst>
              <a:ext uri="{FF2B5EF4-FFF2-40B4-BE49-F238E27FC236}">
                <a16:creationId xmlns:a16="http://schemas.microsoft.com/office/drawing/2014/main" id="{3D380A74-E630-49EC-98AA-8805F8A5E939}"/>
              </a:ext>
            </a:extLst>
          </p:cNvPr>
          <p:cNvSpPr txBox="1">
            <a:spLocks noChangeArrowheads="1"/>
          </p:cNvSpPr>
          <p:nvPr/>
        </p:nvSpPr>
        <p:spPr bwMode="auto">
          <a:xfrm>
            <a:off x="5964238" y="3429000"/>
            <a:ext cx="2424112" cy="946150"/>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flag[1]</a:t>
            </a:r>
            <a:r>
              <a:rPr lang="zh-CN" altLang="en-US" sz="2800" b="1">
                <a:effectLst>
                  <a:outerShdw blurRad="38100" dist="38100" dir="2700000" algn="tl">
                    <a:srgbClr val="000000"/>
                  </a:outerShdw>
                </a:effectLst>
                <a:ea typeface="仿宋_GB2312" pitchFamily="49" charset="-122"/>
              </a:rPr>
              <a:t>：</a:t>
            </a:r>
            <a:r>
              <a:rPr lang="en-US" altLang="zh-CN" sz="2800" b="1">
                <a:effectLst>
                  <a:outerShdw blurRad="38100" dist="38100" dir="2700000" algn="tl">
                    <a:srgbClr val="000000"/>
                  </a:outerShdw>
                </a:effectLst>
                <a:ea typeface="仿宋_GB2312" pitchFamily="49" charset="-122"/>
              </a:rPr>
              <a:t>=false</a:t>
            </a:r>
          </a:p>
          <a:p>
            <a:pPr eaLnBrk="1" hangingPunct="1">
              <a:defRPr/>
            </a:pPr>
            <a:r>
              <a:rPr lang="zh-CN" altLang="en-US" sz="2800" b="1">
                <a:effectLst>
                  <a:outerShdw blurRad="38100" dist="38100" dir="2700000" algn="tl">
                    <a:srgbClr val="000000"/>
                  </a:outerShdw>
                </a:effectLst>
                <a:ea typeface="仿宋_GB2312" pitchFamily="49" charset="-122"/>
              </a:rPr>
              <a:t>延迟一段时间</a:t>
            </a:r>
          </a:p>
        </p:txBody>
      </p:sp>
      <p:grpSp>
        <p:nvGrpSpPr>
          <p:cNvPr id="19" name="Group 49">
            <a:extLst>
              <a:ext uri="{FF2B5EF4-FFF2-40B4-BE49-F238E27FC236}">
                <a16:creationId xmlns:a16="http://schemas.microsoft.com/office/drawing/2014/main" id="{FD8C0512-893F-49D1-8BAD-07E45BD69A25}"/>
              </a:ext>
            </a:extLst>
          </p:cNvPr>
          <p:cNvGrpSpPr>
            <a:grpSpLocks/>
          </p:cNvGrpSpPr>
          <p:nvPr/>
        </p:nvGrpSpPr>
        <p:grpSpPr bwMode="auto">
          <a:xfrm>
            <a:off x="4959350" y="3810000"/>
            <a:ext cx="2209800" cy="838200"/>
            <a:chOff x="192" y="1152"/>
            <a:chExt cx="1392" cy="528"/>
          </a:xfrm>
        </p:grpSpPr>
        <p:grpSp>
          <p:nvGrpSpPr>
            <p:cNvPr id="118822" name="Group 50">
              <a:extLst>
                <a:ext uri="{FF2B5EF4-FFF2-40B4-BE49-F238E27FC236}">
                  <a16:creationId xmlns:a16="http://schemas.microsoft.com/office/drawing/2014/main" id="{076703EB-57E4-4EF1-BF00-85C090ACB97A}"/>
                </a:ext>
              </a:extLst>
            </p:cNvPr>
            <p:cNvGrpSpPr>
              <a:grpSpLocks/>
            </p:cNvGrpSpPr>
            <p:nvPr/>
          </p:nvGrpSpPr>
          <p:grpSpPr bwMode="auto">
            <a:xfrm>
              <a:off x="1344" y="1488"/>
              <a:ext cx="240" cy="192"/>
              <a:chOff x="1344" y="1632"/>
              <a:chExt cx="240" cy="192"/>
            </a:xfrm>
          </p:grpSpPr>
          <p:sp>
            <p:nvSpPr>
              <p:cNvPr id="118826" name="Oval 51">
                <a:extLst>
                  <a:ext uri="{FF2B5EF4-FFF2-40B4-BE49-F238E27FC236}">
                    <a16:creationId xmlns:a16="http://schemas.microsoft.com/office/drawing/2014/main" id="{8D2E4DD6-2C8C-411A-B81F-FD5CA1E743F5}"/>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8827" name="Line 52">
                <a:extLst>
                  <a:ext uri="{FF2B5EF4-FFF2-40B4-BE49-F238E27FC236}">
                    <a16:creationId xmlns:a16="http://schemas.microsoft.com/office/drawing/2014/main" id="{4810C4DB-04EB-4878-A433-269AD0B75052}"/>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23" name="Group 53">
              <a:extLst>
                <a:ext uri="{FF2B5EF4-FFF2-40B4-BE49-F238E27FC236}">
                  <a16:creationId xmlns:a16="http://schemas.microsoft.com/office/drawing/2014/main" id="{FFE285EE-46F0-491F-ADC5-CE177E9A08F7}"/>
                </a:ext>
              </a:extLst>
            </p:cNvPr>
            <p:cNvGrpSpPr>
              <a:grpSpLocks/>
            </p:cNvGrpSpPr>
            <p:nvPr/>
          </p:nvGrpSpPr>
          <p:grpSpPr bwMode="auto">
            <a:xfrm>
              <a:off x="192" y="1152"/>
              <a:ext cx="586" cy="384"/>
              <a:chOff x="192" y="1248"/>
              <a:chExt cx="586" cy="384"/>
            </a:xfrm>
          </p:grpSpPr>
          <p:sp>
            <p:nvSpPr>
              <p:cNvPr id="118824" name="AutoShape 54">
                <a:extLst>
                  <a:ext uri="{FF2B5EF4-FFF2-40B4-BE49-F238E27FC236}">
                    <a16:creationId xmlns:a16="http://schemas.microsoft.com/office/drawing/2014/main" id="{02798E21-10A1-4E4C-8334-71AFCD3FA9DA}"/>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8825" name="Text Box 55">
                <a:extLst>
                  <a:ext uri="{FF2B5EF4-FFF2-40B4-BE49-F238E27FC236}">
                    <a16:creationId xmlns:a16="http://schemas.microsoft.com/office/drawing/2014/main" id="{0FAF92BC-14C2-4091-B4C6-76740BC71969}"/>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sp>
        <p:nvSpPr>
          <p:cNvPr id="580664" name="Text Box 56">
            <a:extLst>
              <a:ext uri="{FF2B5EF4-FFF2-40B4-BE49-F238E27FC236}">
                <a16:creationId xmlns:a16="http://schemas.microsoft.com/office/drawing/2014/main" id="{F2973B84-276F-4A52-95E1-43ECC280C1BC}"/>
              </a:ext>
            </a:extLst>
          </p:cNvPr>
          <p:cNvSpPr txBox="1">
            <a:spLocks noChangeArrowheads="1"/>
          </p:cNvSpPr>
          <p:nvPr/>
        </p:nvSpPr>
        <p:spPr bwMode="auto">
          <a:xfrm>
            <a:off x="2216150" y="4953000"/>
            <a:ext cx="2008188"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flag[0]=true</a:t>
            </a:r>
          </a:p>
        </p:txBody>
      </p:sp>
      <p:sp>
        <p:nvSpPr>
          <p:cNvPr id="580665" name="Text Box 57">
            <a:extLst>
              <a:ext uri="{FF2B5EF4-FFF2-40B4-BE49-F238E27FC236}">
                <a16:creationId xmlns:a16="http://schemas.microsoft.com/office/drawing/2014/main" id="{ABF151CC-6921-4DC7-AA07-9B862CD77967}"/>
              </a:ext>
            </a:extLst>
          </p:cNvPr>
          <p:cNvSpPr txBox="1">
            <a:spLocks noChangeArrowheads="1"/>
          </p:cNvSpPr>
          <p:nvPr/>
        </p:nvSpPr>
        <p:spPr bwMode="auto">
          <a:xfrm>
            <a:off x="6178550" y="4724400"/>
            <a:ext cx="2008188"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ea typeface="仿宋_GB2312" pitchFamily="49" charset="-122"/>
              </a:rPr>
              <a:t>flag[1]=true</a:t>
            </a:r>
          </a:p>
        </p:txBody>
      </p:sp>
      <p:sp>
        <p:nvSpPr>
          <p:cNvPr id="580666" name="Freeform 58">
            <a:extLst>
              <a:ext uri="{FF2B5EF4-FFF2-40B4-BE49-F238E27FC236}">
                <a16:creationId xmlns:a16="http://schemas.microsoft.com/office/drawing/2014/main" id="{58ADE790-8826-4A60-814E-5FF788C4F94C}"/>
              </a:ext>
            </a:extLst>
          </p:cNvPr>
          <p:cNvSpPr>
            <a:spLocks/>
          </p:cNvSpPr>
          <p:nvPr/>
        </p:nvSpPr>
        <p:spPr bwMode="auto">
          <a:xfrm>
            <a:off x="2216150" y="1676400"/>
            <a:ext cx="609600" cy="4953000"/>
          </a:xfrm>
          <a:custGeom>
            <a:avLst/>
            <a:gdLst>
              <a:gd name="T0" fmla="*/ 2147483646 w 440"/>
              <a:gd name="T1" fmla="*/ 2147483646 h 3440"/>
              <a:gd name="T2" fmla="*/ 2147483646 w 440"/>
              <a:gd name="T3" fmla="*/ 2147483646 h 3440"/>
              <a:gd name="T4" fmla="*/ 2147483646 w 440"/>
              <a:gd name="T5" fmla="*/ 2147483646 h 3440"/>
              <a:gd name="T6" fmla="*/ 2147483646 w 440"/>
              <a:gd name="T7" fmla="*/ 2147483646 h 3440"/>
              <a:gd name="T8" fmla="*/ 0 60000 65536"/>
              <a:gd name="T9" fmla="*/ 0 60000 65536"/>
              <a:gd name="T10" fmla="*/ 0 60000 65536"/>
              <a:gd name="T11" fmla="*/ 0 60000 65536"/>
              <a:gd name="T12" fmla="*/ 0 w 440"/>
              <a:gd name="T13" fmla="*/ 0 h 3440"/>
              <a:gd name="T14" fmla="*/ 440 w 440"/>
              <a:gd name="T15" fmla="*/ 3440 h 3440"/>
            </a:gdLst>
            <a:ahLst/>
            <a:cxnLst>
              <a:cxn ang="T8">
                <a:pos x="T0" y="T1"/>
              </a:cxn>
              <a:cxn ang="T9">
                <a:pos x="T2" y="T3"/>
              </a:cxn>
              <a:cxn ang="T10">
                <a:pos x="T4" y="T5"/>
              </a:cxn>
              <a:cxn ang="T11">
                <a:pos x="T6" y="T7"/>
              </a:cxn>
            </a:cxnLst>
            <a:rect l="T12" t="T13" r="T14" b="T15"/>
            <a:pathLst>
              <a:path w="440" h="3440">
                <a:moveTo>
                  <a:pt x="440" y="2760"/>
                </a:moveTo>
                <a:cubicBezTo>
                  <a:pt x="404" y="3100"/>
                  <a:pt x="368" y="3440"/>
                  <a:pt x="296" y="3048"/>
                </a:cubicBezTo>
                <a:cubicBezTo>
                  <a:pt x="224" y="2656"/>
                  <a:pt x="0" y="816"/>
                  <a:pt x="8" y="408"/>
                </a:cubicBezTo>
                <a:cubicBezTo>
                  <a:pt x="16" y="0"/>
                  <a:pt x="180" y="300"/>
                  <a:pt x="344" y="600"/>
                </a:cubicBezTo>
              </a:path>
            </a:pathLst>
          </a:custGeom>
          <a:noFill/>
          <a:ln w="38100">
            <a:solidFill>
              <a:srgbClr val="66FF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0667" name="Freeform 59">
            <a:extLst>
              <a:ext uri="{FF2B5EF4-FFF2-40B4-BE49-F238E27FC236}">
                <a16:creationId xmlns:a16="http://schemas.microsoft.com/office/drawing/2014/main" id="{DC2B305F-EE1B-4320-91E2-7FB5433F86B4}"/>
              </a:ext>
            </a:extLst>
          </p:cNvPr>
          <p:cNvSpPr>
            <a:spLocks/>
          </p:cNvSpPr>
          <p:nvPr/>
        </p:nvSpPr>
        <p:spPr bwMode="auto">
          <a:xfrm>
            <a:off x="6330950" y="1676400"/>
            <a:ext cx="609600" cy="4953000"/>
          </a:xfrm>
          <a:custGeom>
            <a:avLst/>
            <a:gdLst>
              <a:gd name="T0" fmla="*/ 2147483646 w 440"/>
              <a:gd name="T1" fmla="*/ 2147483646 h 3440"/>
              <a:gd name="T2" fmla="*/ 2147483646 w 440"/>
              <a:gd name="T3" fmla="*/ 2147483646 h 3440"/>
              <a:gd name="T4" fmla="*/ 2147483646 w 440"/>
              <a:gd name="T5" fmla="*/ 2147483646 h 3440"/>
              <a:gd name="T6" fmla="*/ 2147483646 w 440"/>
              <a:gd name="T7" fmla="*/ 2147483646 h 3440"/>
              <a:gd name="T8" fmla="*/ 0 60000 65536"/>
              <a:gd name="T9" fmla="*/ 0 60000 65536"/>
              <a:gd name="T10" fmla="*/ 0 60000 65536"/>
              <a:gd name="T11" fmla="*/ 0 60000 65536"/>
              <a:gd name="T12" fmla="*/ 0 w 440"/>
              <a:gd name="T13" fmla="*/ 0 h 3440"/>
              <a:gd name="T14" fmla="*/ 440 w 440"/>
              <a:gd name="T15" fmla="*/ 3440 h 3440"/>
            </a:gdLst>
            <a:ahLst/>
            <a:cxnLst>
              <a:cxn ang="T8">
                <a:pos x="T0" y="T1"/>
              </a:cxn>
              <a:cxn ang="T9">
                <a:pos x="T2" y="T3"/>
              </a:cxn>
              <a:cxn ang="T10">
                <a:pos x="T4" y="T5"/>
              </a:cxn>
              <a:cxn ang="T11">
                <a:pos x="T6" y="T7"/>
              </a:cxn>
            </a:cxnLst>
            <a:rect l="T12" t="T13" r="T14" b="T15"/>
            <a:pathLst>
              <a:path w="440" h="3440">
                <a:moveTo>
                  <a:pt x="440" y="2760"/>
                </a:moveTo>
                <a:cubicBezTo>
                  <a:pt x="404" y="3100"/>
                  <a:pt x="368" y="3440"/>
                  <a:pt x="296" y="3048"/>
                </a:cubicBezTo>
                <a:cubicBezTo>
                  <a:pt x="224" y="2656"/>
                  <a:pt x="0" y="816"/>
                  <a:pt x="8" y="408"/>
                </a:cubicBezTo>
                <a:cubicBezTo>
                  <a:pt x="16" y="0"/>
                  <a:pt x="180" y="300"/>
                  <a:pt x="344" y="600"/>
                </a:cubicBezTo>
              </a:path>
            </a:pathLst>
          </a:custGeom>
          <a:noFill/>
          <a:ln w="38100">
            <a:solidFill>
              <a:srgbClr val="66FF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 name="Group 60">
            <a:extLst>
              <a:ext uri="{FF2B5EF4-FFF2-40B4-BE49-F238E27FC236}">
                <a16:creationId xmlns:a16="http://schemas.microsoft.com/office/drawing/2014/main" id="{393756DE-6A2A-4B11-8873-5F9CAD92B220}"/>
              </a:ext>
            </a:extLst>
          </p:cNvPr>
          <p:cNvGrpSpPr>
            <a:grpSpLocks/>
          </p:cNvGrpSpPr>
          <p:nvPr/>
        </p:nvGrpSpPr>
        <p:grpSpPr bwMode="auto">
          <a:xfrm>
            <a:off x="1225550" y="4953000"/>
            <a:ext cx="2209800" cy="838200"/>
            <a:chOff x="192" y="1152"/>
            <a:chExt cx="1392" cy="528"/>
          </a:xfrm>
        </p:grpSpPr>
        <p:grpSp>
          <p:nvGrpSpPr>
            <p:cNvPr id="118816" name="Group 61">
              <a:extLst>
                <a:ext uri="{FF2B5EF4-FFF2-40B4-BE49-F238E27FC236}">
                  <a16:creationId xmlns:a16="http://schemas.microsoft.com/office/drawing/2014/main" id="{15CA7DF9-776D-4152-A465-4688F72C29A7}"/>
                </a:ext>
              </a:extLst>
            </p:cNvPr>
            <p:cNvGrpSpPr>
              <a:grpSpLocks/>
            </p:cNvGrpSpPr>
            <p:nvPr/>
          </p:nvGrpSpPr>
          <p:grpSpPr bwMode="auto">
            <a:xfrm>
              <a:off x="1344" y="1488"/>
              <a:ext cx="240" cy="192"/>
              <a:chOff x="1344" y="1632"/>
              <a:chExt cx="240" cy="192"/>
            </a:xfrm>
          </p:grpSpPr>
          <p:sp>
            <p:nvSpPr>
              <p:cNvPr id="118820" name="Oval 62">
                <a:extLst>
                  <a:ext uri="{FF2B5EF4-FFF2-40B4-BE49-F238E27FC236}">
                    <a16:creationId xmlns:a16="http://schemas.microsoft.com/office/drawing/2014/main" id="{FE7A4B32-F810-4692-AA07-DDB8F7D4B302}"/>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8821" name="Line 63">
                <a:extLst>
                  <a:ext uri="{FF2B5EF4-FFF2-40B4-BE49-F238E27FC236}">
                    <a16:creationId xmlns:a16="http://schemas.microsoft.com/office/drawing/2014/main" id="{ED6997D4-267E-4320-AD5D-BCE7E9432E7C}"/>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17" name="Group 64">
              <a:extLst>
                <a:ext uri="{FF2B5EF4-FFF2-40B4-BE49-F238E27FC236}">
                  <a16:creationId xmlns:a16="http://schemas.microsoft.com/office/drawing/2014/main" id="{2DA0AA20-F4EE-4A18-B9B3-B5F589393FCA}"/>
                </a:ext>
              </a:extLst>
            </p:cNvPr>
            <p:cNvGrpSpPr>
              <a:grpSpLocks/>
            </p:cNvGrpSpPr>
            <p:nvPr/>
          </p:nvGrpSpPr>
          <p:grpSpPr bwMode="auto">
            <a:xfrm>
              <a:off x="192" y="1152"/>
              <a:ext cx="586" cy="384"/>
              <a:chOff x="192" y="1248"/>
              <a:chExt cx="586" cy="384"/>
            </a:xfrm>
          </p:grpSpPr>
          <p:sp>
            <p:nvSpPr>
              <p:cNvPr id="118818" name="AutoShape 65">
                <a:extLst>
                  <a:ext uri="{FF2B5EF4-FFF2-40B4-BE49-F238E27FC236}">
                    <a16:creationId xmlns:a16="http://schemas.microsoft.com/office/drawing/2014/main" id="{1F9206B7-EF54-4384-978A-8864B1D0A06D}"/>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8819" name="Text Box 66">
                <a:extLst>
                  <a:ext uri="{FF2B5EF4-FFF2-40B4-BE49-F238E27FC236}">
                    <a16:creationId xmlns:a16="http://schemas.microsoft.com/office/drawing/2014/main" id="{1D90A58B-2FFF-4151-9719-39C69F1EFFA2}"/>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grpSp>
        <p:nvGrpSpPr>
          <p:cNvPr id="25" name="Group 67">
            <a:extLst>
              <a:ext uri="{FF2B5EF4-FFF2-40B4-BE49-F238E27FC236}">
                <a16:creationId xmlns:a16="http://schemas.microsoft.com/office/drawing/2014/main" id="{C8684DC9-9276-44D9-8801-006C1100E063}"/>
              </a:ext>
            </a:extLst>
          </p:cNvPr>
          <p:cNvGrpSpPr>
            <a:grpSpLocks/>
          </p:cNvGrpSpPr>
          <p:nvPr/>
        </p:nvGrpSpPr>
        <p:grpSpPr bwMode="auto">
          <a:xfrm>
            <a:off x="5111750" y="4724400"/>
            <a:ext cx="2209800" cy="838200"/>
            <a:chOff x="192" y="1152"/>
            <a:chExt cx="1392" cy="528"/>
          </a:xfrm>
        </p:grpSpPr>
        <p:grpSp>
          <p:nvGrpSpPr>
            <p:cNvPr id="118810" name="Group 68">
              <a:extLst>
                <a:ext uri="{FF2B5EF4-FFF2-40B4-BE49-F238E27FC236}">
                  <a16:creationId xmlns:a16="http://schemas.microsoft.com/office/drawing/2014/main" id="{E63C4FD3-E755-4953-8ED2-4EEB1B5119FE}"/>
                </a:ext>
              </a:extLst>
            </p:cNvPr>
            <p:cNvGrpSpPr>
              <a:grpSpLocks/>
            </p:cNvGrpSpPr>
            <p:nvPr/>
          </p:nvGrpSpPr>
          <p:grpSpPr bwMode="auto">
            <a:xfrm>
              <a:off x="1344" y="1488"/>
              <a:ext cx="240" cy="192"/>
              <a:chOff x="1344" y="1632"/>
              <a:chExt cx="240" cy="192"/>
            </a:xfrm>
          </p:grpSpPr>
          <p:sp>
            <p:nvSpPr>
              <p:cNvPr id="118814" name="Oval 69">
                <a:extLst>
                  <a:ext uri="{FF2B5EF4-FFF2-40B4-BE49-F238E27FC236}">
                    <a16:creationId xmlns:a16="http://schemas.microsoft.com/office/drawing/2014/main" id="{E19EF6D6-EF42-4015-BC5D-03DDE83EDA4A}"/>
                  </a:ext>
                </a:extLst>
              </p:cNvPr>
              <p:cNvSpPr>
                <a:spLocks noChangeArrowheads="1"/>
              </p:cNvSpPr>
              <p:nvPr/>
            </p:nvSpPr>
            <p:spPr bwMode="auto">
              <a:xfrm>
                <a:off x="1344" y="1632"/>
                <a:ext cx="240" cy="19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8815" name="Line 70">
                <a:extLst>
                  <a:ext uri="{FF2B5EF4-FFF2-40B4-BE49-F238E27FC236}">
                    <a16:creationId xmlns:a16="http://schemas.microsoft.com/office/drawing/2014/main" id="{FA8455B0-9222-4B88-86A1-384441D9D4B5}"/>
                  </a:ext>
                </a:extLst>
              </p:cNvPr>
              <p:cNvSpPr>
                <a:spLocks noChangeShapeType="1"/>
              </p:cNvSpPr>
              <p:nvPr/>
            </p:nvSpPr>
            <p:spPr bwMode="auto">
              <a:xfrm flipV="1">
                <a:off x="1392" y="1680"/>
                <a:ext cx="144"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11" name="Group 71">
              <a:extLst>
                <a:ext uri="{FF2B5EF4-FFF2-40B4-BE49-F238E27FC236}">
                  <a16:creationId xmlns:a16="http://schemas.microsoft.com/office/drawing/2014/main" id="{0C790AE9-EFF5-4A25-9048-44580C789196}"/>
                </a:ext>
              </a:extLst>
            </p:cNvPr>
            <p:cNvGrpSpPr>
              <a:grpSpLocks/>
            </p:cNvGrpSpPr>
            <p:nvPr/>
          </p:nvGrpSpPr>
          <p:grpSpPr bwMode="auto">
            <a:xfrm>
              <a:off x="192" y="1152"/>
              <a:ext cx="586" cy="384"/>
              <a:chOff x="192" y="1248"/>
              <a:chExt cx="586" cy="384"/>
            </a:xfrm>
          </p:grpSpPr>
          <p:sp>
            <p:nvSpPr>
              <p:cNvPr id="118812" name="AutoShape 72">
                <a:extLst>
                  <a:ext uri="{FF2B5EF4-FFF2-40B4-BE49-F238E27FC236}">
                    <a16:creationId xmlns:a16="http://schemas.microsoft.com/office/drawing/2014/main" id="{87D84256-29F3-4F03-B1C6-26DE20E1E965}"/>
                  </a:ext>
                </a:extLst>
              </p:cNvPr>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2400" b="0"/>
              </a:p>
            </p:txBody>
          </p:sp>
          <p:sp>
            <p:nvSpPr>
              <p:cNvPr id="118813" name="Text Box 73">
                <a:extLst>
                  <a:ext uri="{FF2B5EF4-FFF2-40B4-BE49-F238E27FC236}">
                    <a16:creationId xmlns:a16="http://schemas.microsoft.com/office/drawing/2014/main" id="{340EC550-20D6-436C-9750-0FA4112D7F58}"/>
                  </a:ext>
                </a:extLst>
              </p:cNvPr>
              <p:cNvSpPr txBox="1">
                <a:spLocks noChangeArrowheads="1"/>
              </p:cNvSpPr>
              <p:nvPr/>
            </p:nvSpPr>
            <p:spPr bwMode="auto">
              <a:xfrm>
                <a:off x="240" y="124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中断</a:t>
                </a:r>
              </a:p>
            </p:txBody>
          </p:sp>
        </p:grpSp>
      </p:grpSp>
      <p:sp>
        <p:nvSpPr>
          <p:cNvPr id="580682" name="Text Box 74">
            <a:extLst>
              <a:ext uri="{FF2B5EF4-FFF2-40B4-BE49-F238E27FC236}">
                <a16:creationId xmlns:a16="http://schemas.microsoft.com/office/drawing/2014/main" id="{8CBBF157-1F6E-42BC-81D2-3A979F949CB2}"/>
              </a:ext>
            </a:extLst>
          </p:cNvPr>
          <p:cNvSpPr txBox="1">
            <a:spLocks noChangeArrowheads="1"/>
          </p:cNvSpPr>
          <p:nvPr/>
        </p:nvSpPr>
        <p:spPr bwMode="auto">
          <a:xfrm>
            <a:off x="1657350" y="30480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a:t>{</a:t>
            </a:r>
          </a:p>
        </p:txBody>
      </p:sp>
      <p:sp>
        <p:nvSpPr>
          <p:cNvPr id="580683" name="Text Box 75">
            <a:extLst>
              <a:ext uri="{FF2B5EF4-FFF2-40B4-BE49-F238E27FC236}">
                <a16:creationId xmlns:a16="http://schemas.microsoft.com/office/drawing/2014/main" id="{A4AD9B77-B2FD-44ED-9579-2310C584A081}"/>
              </a:ext>
            </a:extLst>
          </p:cNvPr>
          <p:cNvSpPr txBox="1">
            <a:spLocks noChangeArrowheads="1"/>
          </p:cNvSpPr>
          <p:nvPr/>
        </p:nvSpPr>
        <p:spPr bwMode="auto">
          <a:xfrm>
            <a:off x="2063750" y="5562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a:t>}</a:t>
            </a:r>
          </a:p>
        </p:txBody>
      </p:sp>
      <p:sp>
        <p:nvSpPr>
          <p:cNvPr id="580684" name="Text Box 76">
            <a:extLst>
              <a:ext uri="{FF2B5EF4-FFF2-40B4-BE49-F238E27FC236}">
                <a16:creationId xmlns:a16="http://schemas.microsoft.com/office/drawing/2014/main" id="{D6B7ACB8-2D06-4F80-8330-46663CB18CA3}"/>
              </a:ext>
            </a:extLst>
          </p:cNvPr>
          <p:cNvSpPr txBox="1">
            <a:spLocks noChangeArrowheads="1"/>
          </p:cNvSpPr>
          <p:nvPr/>
        </p:nvSpPr>
        <p:spPr bwMode="auto">
          <a:xfrm>
            <a:off x="5416550" y="29718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a:t>{</a:t>
            </a:r>
          </a:p>
        </p:txBody>
      </p:sp>
      <p:sp>
        <p:nvSpPr>
          <p:cNvPr id="580685" name="Text Box 77">
            <a:extLst>
              <a:ext uri="{FF2B5EF4-FFF2-40B4-BE49-F238E27FC236}">
                <a16:creationId xmlns:a16="http://schemas.microsoft.com/office/drawing/2014/main" id="{D75D3BF3-30E9-4EF4-A30A-004DF3CC4DF7}"/>
              </a:ext>
            </a:extLst>
          </p:cNvPr>
          <p:cNvSpPr txBox="1">
            <a:spLocks noChangeArrowheads="1"/>
          </p:cNvSpPr>
          <p:nvPr/>
        </p:nvSpPr>
        <p:spPr bwMode="auto">
          <a:xfrm>
            <a:off x="6026150" y="53340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061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062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80632">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80640">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80682">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80648">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80648">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80684">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80656">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80656">
                                            <p:txEl>
                                              <p:pRg st="1" end="1"/>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80664">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80683">
                                            <p:txEl>
                                              <p:pRg st="0" end="0"/>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2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80665">
                                            <p:txEl>
                                              <p:pRg st="0" end="0"/>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580685">
                                            <p:txEl>
                                              <p:pRg st="0" end="0"/>
                                            </p:txEl>
                                          </p:spTgt>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2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580666"/>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580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3" grpId="0" build="p" autoUpdateAnimBg="0"/>
      <p:bldP spid="580624" grpId="0" build="p" autoUpdateAnimBg="0"/>
      <p:bldP spid="580632" grpId="0" build="p" autoUpdateAnimBg="0"/>
      <p:bldP spid="580640" grpId="0" build="p" autoUpdateAnimBg="0"/>
      <p:bldP spid="580648" grpId="0" build="p" autoUpdateAnimBg="0"/>
      <p:bldP spid="580656" grpId="0" build="p" autoUpdateAnimBg="0"/>
      <p:bldP spid="580664" grpId="0" build="p" autoUpdateAnimBg="0"/>
      <p:bldP spid="580665" grpId="0" build="p" autoUpdateAnimBg="0"/>
      <p:bldP spid="580682" grpId="0" build="p" autoUpdateAnimBg="0"/>
      <p:bldP spid="580683" grpId="0" build="p" autoUpdateAnimBg="0"/>
      <p:bldP spid="580684" grpId="0" build="p" autoUpdateAnimBg="0"/>
      <p:bldP spid="580685"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2F2DC0D9-2DEF-447F-8B40-B0D6B7D3072B}"/>
              </a:ext>
            </a:extLst>
          </p:cNvPr>
          <p:cNvSpPr>
            <a:spLocks noGrp="1" noRot="1" noChangeArrowheads="1"/>
          </p:cNvSpPr>
          <p:nvPr>
            <p:ph type="title"/>
          </p:nvPr>
        </p:nvSpPr>
        <p:spPr/>
        <p:txBody>
          <a:bodyPr/>
          <a:lstStyle/>
          <a:p>
            <a:pPr eaLnBrk="1" hangingPunct="1">
              <a:defRPr/>
            </a:pPr>
            <a:r>
              <a:rPr lang="zh-CN" altLang="en-US" dirty="0">
                <a:latin typeface="仿宋_GB2312" pitchFamily="49" charset="-122"/>
                <a:ea typeface="仿宋_GB2312" pitchFamily="49" charset="-122"/>
              </a:rPr>
              <a:t>第四次尝试的算法分析</a:t>
            </a:r>
            <a:br>
              <a:rPr lang="en-US" altLang="zh-CN" dirty="0">
                <a:latin typeface="仿宋_GB2312" pitchFamily="49" charset="-122"/>
                <a:ea typeface="仿宋_GB2312" pitchFamily="49" charset="-122"/>
              </a:rPr>
            </a:br>
            <a:r>
              <a:rPr lang="zh-CN" altLang="en-US" dirty="0">
                <a:latin typeface="仿宋_GB2312" pitchFamily="49" charset="-122"/>
                <a:ea typeface="仿宋_GB2312" pitchFamily="49" charset="-122"/>
              </a:rPr>
              <a:t>（</a:t>
            </a:r>
            <a:r>
              <a:rPr lang="en-US" altLang="zh-CN" u="sng" dirty="0">
                <a:solidFill>
                  <a:srgbClr val="0000CC"/>
                </a:solidFill>
              </a:rPr>
              <a:t>Dekker’s Algorithm </a:t>
            </a:r>
            <a:r>
              <a:rPr lang="zh-CN" altLang="en-US" dirty="0">
                <a:solidFill>
                  <a:srgbClr val="0000CC"/>
                </a:solidFill>
                <a:latin typeface="仿宋_GB2312" pitchFamily="49" charset="-122"/>
                <a:ea typeface="仿宋_GB2312" pitchFamily="49" charset="-122"/>
              </a:rPr>
              <a:t>）</a:t>
            </a:r>
            <a:endParaRPr lang="zh-CN" altLang="en-US" u="sng" dirty="0">
              <a:solidFill>
                <a:schemeClr val="folHlink"/>
              </a:solidFill>
              <a:ea typeface="仿宋_GB2312" pitchFamily="49" charset="-122"/>
            </a:endParaRPr>
          </a:p>
        </p:txBody>
      </p:sp>
      <p:sp>
        <p:nvSpPr>
          <p:cNvPr id="592899" name="Rectangle 3">
            <a:extLst>
              <a:ext uri="{FF2B5EF4-FFF2-40B4-BE49-F238E27FC236}">
                <a16:creationId xmlns:a16="http://schemas.microsoft.com/office/drawing/2014/main" id="{3514287A-7DFD-437D-8401-7CDCB4AF7FF8}"/>
              </a:ext>
            </a:extLst>
          </p:cNvPr>
          <p:cNvSpPr>
            <a:spLocks noGrp="1" noRot="1" noChangeArrowheads="1"/>
          </p:cNvSpPr>
          <p:nvPr>
            <p:ph type="body" idx="1"/>
          </p:nvPr>
        </p:nvSpPr>
        <p:spPr/>
        <p:txBody>
          <a:bodyPr/>
          <a:lstStyle/>
          <a:p>
            <a:pPr eaLnBrk="1" hangingPunct="1">
              <a:lnSpc>
                <a:spcPct val="90000"/>
              </a:lnSpc>
              <a:defRPr/>
            </a:pPr>
            <a:r>
              <a:rPr lang="zh-CN" altLang="en-US" dirty="0"/>
              <a:t>重置序列可以无限延伸，任何一个进程都不能进入自己的临界区。</a:t>
            </a:r>
            <a:r>
              <a:rPr lang="en-US" altLang="zh-CN" dirty="0"/>
              <a:t>(</a:t>
            </a:r>
            <a:r>
              <a:rPr lang="zh-CN" altLang="en-US" dirty="0"/>
              <a:t>这种现象称为</a:t>
            </a:r>
            <a:r>
              <a:rPr lang="en-US" altLang="zh-CN" dirty="0"/>
              <a:t>:</a:t>
            </a:r>
            <a:r>
              <a:rPr lang="zh-CN" altLang="en-US" dirty="0">
                <a:solidFill>
                  <a:srgbClr val="FFC000"/>
                </a:solidFill>
              </a:rPr>
              <a:t>互斥礼让</a:t>
            </a:r>
            <a:r>
              <a:rPr lang="en-US" altLang="zh-CN" dirty="0"/>
              <a:t>)</a:t>
            </a:r>
          </a:p>
          <a:p>
            <a:pPr eaLnBrk="1" hangingPunct="1">
              <a:lnSpc>
                <a:spcPct val="90000"/>
              </a:lnSpc>
              <a:defRPr/>
            </a:pPr>
            <a:r>
              <a:rPr lang="zh-CN" altLang="en-US" dirty="0">
                <a:solidFill>
                  <a:srgbClr val="FFC000"/>
                </a:solidFill>
                <a:latin typeface="仿宋_GB2312" pitchFamily="49" charset="-122"/>
                <a:ea typeface="仿宋_GB2312" pitchFamily="49" charset="-122"/>
              </a:rPr>
              <a:t>缺陷：</a:t>
            </a:r>
          </a:p>
          <a:p>
            <a:pPr lvl="1" eaLnBrk="1" hangingPunct="1">
              <a:lnSpc>
                <a:spcPct val="90000"/>
              </a:lnSpc>
              <a:defRPr/>
            </a:pPr>
            <a:r>
              <a:rPr lang="en-US" altLang="zh-CN" sz="3200" dirty="0" err="1">
                <a:latin typeface="仿宋_GB2312" pitchFamily="49" charset="-122"/>
                <a:ea typeface="仿宋_GB2312" pitchFamily="49" charset="-122"/>
              </a:rPr>
              <a:t>P0</a:t>
            </a:r>
            <a:r>
              <a:rPr lang="zh-CN" altLang="en-US" sz="3200" dirty="0">
                <a:latin typeface="仿宋_GB2312" pitchFamily="49" charset="-122"/>
                <a:ea typeface="仿宋_GB2312" pitchFamily="49" charset="-122"/>
              </a:rPr>
              <a:t>、</a:t>
            </a:r>
            <a:r>
              <a:rPr lang="en-US" altLang="zh-CN" sz="3200" dirty="0" err="1">
                <a:latin typeface="仿宋_GB2312" pitchFamily="49" charset="-122"/>
                <a:ea typeface="仿宋_GB2312" pitchFamily="49" charset="-122"/>
              </a:rPr>
              <a:t>P1</a:t>
            </a:r>
            <a:r>
              <a:rPr lang="zh-CN" altLang="en-US" sz="3200" dirty="0">
                <a:latin typeface="仿宋_GB2312" pitchFamily="49" charset="-122"/>
                <a:ea typeface="仿宋_GB2312" pitchFamily="49" charset="-122"/>
              </a:rPr>
              <a:t>的</a:t>
            </a:r>
            <a:r>
              <a:rPr lang="zh-CN" altLang="en-US" sz="3200" dirty="0">
                <a:ea typeface="仿宋_GB2312" pitchFamily="49" charset="-122"/>
              </a:rPr>
              <a:t>“</a:t>
            </a:r>
            <a:r>
              <a:rPr lang="zh-CN" altLang="en-US" sz="3200" dirty="0">
                <a:latin typeface="仿宋_GB2312" pitchFamily="49" charset="-122"/>
                <a:ea typeface="仿宋_GB2312" pitchFamily="49" charset="-122"/>
              </a:rPr>
              <a:t>谦让</a:t>
            </a:r>
            <a:r>
              <a:rPr lang="zh-CN" altLang="en-US" sz="3200" dirty="0">
                <a:ea typeface="仿宋_GB2312" pitchFamily="49" charset="-122"/>
              </a:rPr>
              <a:t>”</a:t>
            </a:r>
            <a:r>
              <a:rPr lang="zh-CN" altLang="en-US" sz="3200" dirty="0">
                <a:latin typeface="仿宋_GB2312" pitchFamily="49" charset="-122"/>
                <a:ea typeface="仿宋_GB2312" pitchFamily="49" charset="-122"/>
              </a:rPr>
              <a:t>可能使它们都不能进入临界区。</a:t>
            </a:r>
          </a:p>
          <a:p>
            <a:pPr lvl="1" eaLnBrk="1" hangingPunct="1">
              <a:lnSpc>
                <a:spcPct val="90000"/>
              </a:lnSpc>
              <a:defRPr/>
            </a:pPr>
            <a:r>
              <a:rPr lang="zh-CN" altLang="en-US" sz="3200" dirty="0">
                <a:latin typeface="仿宋_GB2312" pitchFamily="49" charset="-122"/>
                <a:ea typeface="仿宋_GB2312" pitchFamily="49" charset="-122"/>
              </a:rPr>
              <a:t>这种现象不是死锁，因为这种僵局不会是永久行为，某一时刻可能会自动解除。</a:t>
            </a:r>
          </a:p>
          <a:p>
            <a:pPr lvl="1" eaLnBrk="1" hangingPunct="1">
              <a:lnSpc>
                <a:spcPct val="90000"/>
              </a:lnSpc>
              <a:defRPr/>
            </a:pPr>
            <a:r>
              <a:rPr lang="zh-CN" altLang="en-US" sz="3200" dirty="0">
                <a:latin typeface="仿宋_GB2312" pitchFamily="49" charset="-122"/>
                <a:ea typeface="仿宋_GB2312" pitchFamily="49" charset="-122"/>
              </a:rPr>
              <a:t>但是，这种现象也是不希望出现的。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5E1D22B3-0335-4AB9-A917-0E2A0FE93018}"/>
              </a:ext>
            </a:extLst>
          </p:cNvPr>
          <p:cNvSpPr>
            <a:spLocks noGrp="1" noChangeArrowheads="1"/>
          </p:cNvSpPr>
          <p:nvPr>
            <p:ph type="title"/>
          </p:nvPr>
        </p:nvSpPr>
        <p:spPr>
          <a:xfrm>
            <a:off x="1150938" y="617538"/>
            <a:ext cx="7793037" cy="1058862"/>
          </a:xfrm>
        </p:spPr>
        <p:txBody>
          <a:bodyPr/>
          <a:lstStyle/>
          <a:p>
            <a:pPr eaLnBrk="1" hangingPunct="1">
              <a:defRPr/>
            </a:pPr>
            <a:r>
              <a:rPr lang="zh-CN" altLang="en-US"/>
              <a:t>解决“互斥礼让”的第一种方法：</a:t>
            </a:r>
          </a:p>
        </p:txBody>
      </p:sp>
      <p:sp>
        <p:nvSpPr>
          <p:cNvPr id="375811" name="Rectangle 3">
            <a:extLst>
              <a:ext uri="{FF2B5EF4-FFF2-40B4-BE49-F238E27FC236}">
                <a16:creationId xmlns:a16="http://schemas.microsoft.com/office/drawing/2014/main" id="{8EA9568E-3F02-4C54-A60D-27B9FF1BC483}"/>
              </a:ext>
            </a:extLst>
          </p:cNvPr>
          <p:cNvSpPr>
            <a:spLocks noGrp="1" noChangeArrowheads="1"/>
          </p:cNvSpPr>
          <p:nvPr>
            <p:ph type="body" idx="1"/>
          </p:nvPr>
        </p:nvSpPr>
        <p:spPr/>
        <p:txBody>
          <a:bodyPr/>
          <a:lstStyle/>
          <a:p>
            <a:pPr eaLnBrk="1" hangingPunct="1">
              <a:lnSpc>
                <a:spcPct val="90000"/>
              </a:lnSpc>
              <a:defRPr/>
            </a:pPr>
            <a:r>
              <a:rPr lang="zh-CN" altLang="en-US" dirty="0"/>
              <a:t>主要思想</a:t>
            </a:r>
            <a:r>
              <a:rPr lang="en-US" altLang="zh-CN" dirty="0"/>
              <a:t>:</a:t>
            </a:r>
            <a:r>
              <a:rPr lang="zh-CN" altLang="en-US" dirty="0"/>
              <a:t>需要两个变量</a:t>
            </a:r>
            <a:r>
              <a:rPr lang="en-US" altLang="zh-CN" dirty="0"/>
              <a:t>: turn</a:t>
            </a:r>
            <a:r>
              <a:rPr lang="zh-CN" altLang="en-US" dirty="0"/>
              <a:t>和</a:t>
            </a:r>
            <a:r>
              <a:rPr lang="en-US" altLang="zh-CN" dirty="0"/>
              <a:t>Flag</a:t>
            </a:r>
            <a:r>
              <a:rPr lang="zh-CN" altLang="en-US" dirty="0"/>
              <a:t>，再控制执行顺序，先判断</a:t>
            </a:r>
            <a:r>
              <a:rPr lang="en-US" altLang="zh-CN" dirty="0"/>
              <a:t>flag,</a:t>
            </a:r>
            <a:r>
              <a:rPr lang="zh-CN" altLang="en-US" dirty="0"/>
              <a:t>再判断</a:t>
            </a:r>
            <a:r>
              <a:rPr lang="en-US" altLang="zh-CN" dirty="0"/>
              <a:t>turn</a:t>
            </a:r>
            <a:r>
              <a:rPr lang="zh-CN" altLang="en-US" dirty="0"/>
              <a:t>。</a:t>
            </a:r>
          </a:p>
          <a:p>
            <a:pPr eaLnBrk="1" hangingPunct="1">
              <a:lnSpc>
                <a:spcPct val="90000"/>
              </a:lnSpc>
              <a:buFont typeface="Wingdings" panose="05000000000000000000" pitchFamily="2" charset="2"/>
              <a:buNone/>
              <a:defRPr/>
            </a:pPr>
            <a:r>
              <a:rPr lang="en-US" altLang="zh-CN" dirty="0"/>
              <a:t>1. turn:</a:t>
            </a:r>
            <a:r>
              <a:rPr lang="zh-CN" altLang="en-US" dirty="0"/>
              <a:t>指出应该哪一个进入 临界区</a:t>
            </a:r>
          </a:p>
          <a:p>
            <a:pPr eaLnBrk="1" hangingPunct="1">
              <a:lnSpc>
                <a:spcPct val="90000"/>
              </a:lnSpc>
              <a:buFont typeface="Wingdings" panose="05000000000000000000" pitchFamily="2" charset="2"/>
              <a:buNone/>
              <a:defRPr/>
            </a:pPr>
            <a:r>
              <a:rPr lang="zh-CN" altLang="en-US" dirty="0"/>
              <a:t>     </a:t>
            </a:r>
            <a:r>
              <a:rPr lang="en-US" altLang="zh-CN" dirty="0"/>
              <a:t>turn=0  </a:t>
            </a:r>
            <a:r>
              <a:rPr lang="zh-CN" altLang="en-US" dirty="0"/>
              <a:t>表示</a:t>
            </a:r>
            <a:r>
              <a:rPr lang="en-US" altLang="zh-CN" dirty="0" err="1"/>
              <a:t>P0</a:t>
            </a:r>
            <a:r>
              <a:rPr lang="zh-CN" altLang="en-US" dirty="0"/>
              <a:t>可以进入临界区</a:t>
            </a:r>
          </a:p>
          <a:p>
            <a:pPr eaLnBrk="1" hangingPunct="1">
              <a:lnSpc>
                <a:spcPct val="90000"/>
              </a:lnSpc>
              <a:buFont typeface="Wingdings" panose="05000000000000000000" pitchFamily="2" charset="2"/>
              <a:buNone/>
              <a:defRPr/>
            </a:pPr>
            <a:r>
              <a:rPr lang="zh-CN" altLang="en-US" dirty="0"/>
              <a:t>     </a:t>
            </a:r>
            <a:r>
              <a:rPr lang="en-US" altLang="zh-CN" dirty="0"/>
              <a:t>turn=1  </a:t>
            </a:r>
            <a:r>
              <a:rPr lang="zh-CN" altLang="en-US" dirty="0"/>
              <a:t>表示</a:t>
            </a:r>
            <a:r>
              <a:rPr lang="en-US" altLang="zh-CN" dirty="0" err="1"/>
              <a:t>P1</a:t>
            </a:r>
            <a:r>
              <a:rPr lang="zh-CN" altLang="en-US" dirty="0"/>
              <a:t>可以进入临界区</a:t>
            </a:r>
          </a:p>
          <a:p>
            <a:pPr eaLnBrk="1" hangingPunct="1">
              <a:lnSpc>
                <a:spcPct val="90000"/>
              </a:lnSpc>
              <a:buFont typeface="Wingdings" panose="05000000000000000000" pitchFamily="2" charset="2"/>
              <a:buNone/>
              <a:defRPr/>
            </a:pPr>
            <a:r>
              <a:rPr lang="en-US" altLang="zh-CN" dirty="0"/>
              <a:t>2. Flag:</a:t>
            </a:r>
            <a:r>
              <a:rPr lang="zh-CN" altLang="en-US" dirty="0"/>
              <a:t>指出当前哪一个在临界区</a:t>
            </a:r>
          </a:p>
          <a:p>
            <a:pPr eaLnBrk="1" hangingPunct="1">
              <a:lnSpc>
                <a:spcPct val="90000"/>
              </a:lnSpc>
              <a:buFont typeface="Wingdings" panose="05000000000000000000" pitchFamily="2" charset="2"/>
              <a:buNone/>
              <a:defRPr/>
            </a:pPr>
            <a:r>
              <a:rPr lang="zh-CN" altLang="en-US" dirty="0"/>
              <a:t>     </a:t>
            </a:r>
            <a:r>
              <a:rPr lang="en-US" altLang="zh-CN" dirty="0"/>
              <a:t>Flag=0  </a:t>
            </a:r>
            <a:r>
              <a:rPr lang="zh-CN" altLang="en-US" dirty="0"/>
              <a:t>表示</a:t>
            </a:r>
            <a:r>
              <a:rPr lang="en-US" altLang="zh-CN" dirty="0" err="1"/>
              <a:t>P0</a:t>
            </a:r>
            <a:r>
              <a:rPr lang="zh-CN" altLang="en-US" dirty="0"/>
              <a:t>当前在临界区</a:t>
            </a:r>
          </a:p>
          <a:p>
            <a:pPr eaLnBrk="1" hangingPunct="1">
              <a:lnSpc>
                <a:spcPct val="90000"/>
              </a:lnSpc>
              <a:buFont typeface="Wingdings" panose="05000000000000000000" pitchFamily="2" charset="2"/>
              <a:buNone/>
              <a:defRPr/>
            </a:pPr>
            <a:r>
              <a:rPr lang="zh-CN" altLang="en-US" dirty="0"/>
              <a:t>     </a:t>
            </a:r>
            <a:r>
              <a:rPr lang="en-US" altLang="zh-CN" dirty="0"/>
              <a:t>Flag=1  </a:t>
            </a:r>
            <a:r>
              <a:rPr lang="zh-CN" altLang="en-US" dirty="0"/>
              <a:t>表示</a:t>
            </a:r>
            <a:r>
              <a:rPr lang="en-US" altLang="zh-CN" dirty="0" err="1"/>
              <a:t>P1</a:t>
            </a:r>
            <a:r>
              <a:rPr lang="zh-CN" altLang="en-US" dirty="0"/>
              <a:t>当前在临界区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a:extLst>
              <a:ext uri="{FF2B5EF4-FFF2-40B4-BE49-F238E27FC236}">
                <a16:creationId xmlns:a16="http://schemas.microsoft.com/office/drawing/2014/main" id="{16FABDB5-F891-CF4F-BB15-1B10F265B8B2}"/>
              </a:ext>
            </a:extLst>
          </p:cNvPr>
          <p:cNvSpPr>
            <a:spLocks noGrp="1" noChangeArrowheads="1"/>
          </p:cNvSpPr>
          <p:nvPr>
            <p:ph idx="1"/>
          </p:nvPr>
        </p:nvSpPr>
        <p:spPr>
          <a:xfrm>
            <a:off x="1123014" y="2278856"/>
            <a:ext cx="7229416" cy="3480198"/>
          </a:xfrm>
        </p:spPr>
        <p:txBody>
          <a:bodyPr/>
          <a:lstStyle/>
          <a:p>
            <a:pPr algn="just" eaLnBrk="1" hangingPunct="1">
              <a:lnSpc>
                <a:spcPct val="110000"/>
              </a:lnSpc>
              <a:buFont typeface="Wingdings" charset="2"/>
              <a:buNone/>
              <a:defRPr/>
            </a:pPr>
            <a:r>
              <a:rPr lang="en-US" altLang="zh-CN" b="1" dirty="0">
                <a:latin typeface="+mj-ea"/>
                <a:ea typeface="+mj-ea"/>
              </a:rPr>
              <a:t>          </a:t>
            </a:r>
            <a:r>
              <a:rPr lang="zh-CN" altLang="en-US" b="1" dirty="0">
                <a:latin typeface="+mj-ea"/>
                <a:ea typeface="+mj-ea"/>
              </a:rPr>
              <a:t>计算的结果由于并发执行的</a:t>
            </a:r>
            <a:r>
              <a:rPr lang="zh-CN" altLang="en-US" b="1" dirty="0">
                <a:solidFill>
                  <a:srgbClr val="FF0000"/>
                </a:solidFill>
                <a:latin typeface="+mj-ea"/>
                <a:ea typeface="+mj-ea"/>
              </a:rPr>
              <a:t>不可再现性</a:t>
            </a:r>
            <a:r>
              <a:rPr lang="zh-CN" altLang="en-US" b="1" dirty="0">
                <a:latin typeface="+mj-ea"/>
                <a:ea typeface="+mj-ea"/>
              </a:rPr>
              <a:t>，亦即，程序经过多次执行后，虽然它们执行时的环境和初始条件相同，但得到的结果却各不相同。</a:t>
            </a:r>
            <a:endParaRPr lang="zh-CN" altLang="en-US" dirty="0">
              <a:latin typeface="+mj-ea"/>
              <a:ea typeface="+mj-ea"/>
            </a:endParaRPr>
          </a:p>
          <a:p>
            <a:pPr eaLnBrk="1" hangingPunct="1">
              <a:buFont typeface="Wingdings" charset="2"/>
              <a:buChar char="n"/>
              <a:defRPr/>
            </a:pPr>
            <a:endParaRPr lang="en-US" altLang="zh-CN" dirty="0">
              <a:latin typeface="+mj-ea"/>
              <a:ea typeface="+mj-ea"/>
            </a:endParaRPr>
          </a:p>
        </p:txBody>
      </p:sp>
      <p:sp>
        <p:nvSpPr>
          <p:cNvPr id="29698" name="Rectangle 2">
            <a:extLst>
              <a:ext uri="{FF2B5EF4-FFF2-40B4-BE49-F238E27FC236}">
                <a16:creationId xmlns:a16="http://schemas.microsoft.com/office/drawing/2014/main" id="{CFAD8748-2093-AD44-B3FE-EB528EC7BAEE}"/>
              </a:ext>
            </a:extLst>
          </p:cNvPr>
          <p:cNvSpPr>
            <a:spLocks noGrp="1" noChangeArrowheads="1"/>
          </p:cNvSpPr>
          <p:nvPr>
            <p:ph type="title"/>
          </p:nvPr>
        </p:nvSpPr>
        <p:spPr>
          <a:xfrm>
            <a:off x="1123014" y="1385292"/>
            <a:ext cx="5844779" cy="394097"/>
          </a:xfrm>
        </p:spPr>
        <p:txBody>
          <a:bodyPr/>
          <a:lstStyle/>
          <a:p>
            <a:pPr eaLnBrk="1" hangingPunct="1">
              <a:defRPr/>
            </a:pPr>
            <a:r>
              <a:rPr lang="zh-CN" altLang="en-US" dirty="0"/>
              <a:t>程序</a:t>
            </a:r>
            <a:r>
              <a:rPr lang="en-US" altLang="zh-CN" dirty="0"/>
              <a:t>A</a:t>
            </a:r>
            <a:r>
              <a:rPr lang="zh-CN" altLang="en-US" dirty="0"/>
              <a:t>和</a:t>
            </a:r>
            <a:r>
              <a:rPr lang="en-US" altLang="zh-CN" dirty="0"/>
              <a:t>B</a:t>
            </a:r>
            <a:r>
              <a:rPr lang="zh-CN" altLang="en-US" dirty="0"/>
              <a:t>以不同的速度运行出现的结果：</a:t>
            </a:r>
          </a:p>
        </p:txBody>
      </p:sp>
      <p:sp>
        <p:nvSpPr>
          <p:cNvPr id="9" name="Rectangle 2">
            <a:extLst>
              <a:ext uri="{FF2B5EF4-FFF2-40B4-BE49-F238E27FC236}">
                <a16:creationId xmlns:a16="http://schemas.microsoft.com/office/drawing/2014/main" id="{DD813C31-C9F9-3D47-AC3C-C38F2088E1BC}"/>
              </a:ext>
            </a:extLst>
          </p:cNvPr>
          <p:cNvSpPr txBox="1">
            <a:spLocks noChangeArrowheads="1"/>
          </p:cNvSpPr>
          <p:nvPr/>
        </p:nvSpPr>
        <p:spPr>
          <a:xfrm>
            <a:off x="1123014" y="371475"/>
            <a:ext cx="7012272"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2.1.3 </a:t>
            </a:r>
            <a:r>
              <a:rPr lang="zh-CN" altLang="en-US" sz="3000" dirty="0">
                <a:latin typeface="+mj-ea"/>
                <a:ea typeface="+mj-ea"/>
              </a:rPr>
              <a:t>程序的</a:t>
            </a:r>
            <a:r>
              <a:rPr lang="zh-CN" altLang="en-US" sz="3000" dirty="0">
                <a:solidFill>
                  <a:srgbClr val="FF0000"/>
                </a:solidFill>
                <a:latin typeface="+mj-ea"/>
                <a:ea typeface="+mj-ea"/>
              </a:rPr>
              <a:t>并发</a:t>
            </a:r>
            <a:r>
              <a:rPr lang="zh-CN" altLang="en-US" sz="3000" dirty="0">
                <a:latin typeface="+mj-ea"/>
                <a:ea typeface="+mj-ea"/>
              </a:rPr>
              <a:t>执行及其特征</a:t>
            </a:r>
          </a:p>
        </p:txBody>
      </p:sp>
    </p:spTree>
    <p:extLst>
      <p:ext uri="{BB962C8B-B14F-4D97-AF65-F5344CB8AC3E}">
        <p14:creationId xmlns:p14="http://schemas.microsoft.com/office/powerpoint/2010/main" val="56170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Effect transition="in" filter="blinds(horizontal)">
                                      <p:cBhvr>
                                        <p:cTn id="7" dur="500"/>
                                        <p:tgtEl>
                                          <p:spTgt spid="4648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C:\Documents and Settings\luo\My Documents\My Pictures\未命名14.bmp">
            <a:extLst>
              <a:ext uri="{FF2B5EF4-FFF2-40B4-BE49-F238E27FC236}">
                <a16:creationId xmlns:a16="http://schemas.microsoft.com/office/drawing/2014/main" id="{6C3C50F1-611C-4A38-89F3-677791C6F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2" y="2209800"/>
            <a:ext cx="7305675" cy="43307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7858" name="Rectangle 2">
            <a:extLst>
              <a:ext uri="{FF2B5EF4-FFF2-40B4-BE49-F238E27FC236}">
                <a16:creationId xmlns:a16="http://schemas.microsoft.com/office/drawing/2014/main" id="{D908CA7A-F8FE-45D3-B19E-39F193179C58}"/>
              </a:ext>
            </a:extLst>
          </p:cNvPr>
          <p:cNvSpPr>
            <a:spLocks noGrp="1" noChangeArrowheads="1"/>
          </p:cNvSpPr>
          <p:nvPr>
            <p:ph type="title"/>
          </p:nvPr>
        </p:nvSpPr>
        <p:spPr>
          <a:xfrm>
            <a:off x="1150938" y="617538"/>
            <a:ext cx="7793037" cy="830262"/>
          </a:xfrm>
        </p:spPr>
        <p:txBody>
          <a:bodyPr/>
          <a:lstStyle/>
          <a:p>
            <a:pPr eaLnBrk="1" hangingPunct="1">
              <a:defRPr/>
            </a:pPr>
            <a:r>
              <a:rPr lang="zh-CN" altLang="en-US">
                <a:solidFill>
                  <a:schemeClr val="tx1"/>
                </a:solidFill>
                <a:latin typeface="仿宋_GB2312" pitchFamily="49" charset="-122"/>
                <a:ea typeface="仿宋_GB2312" pitchFamily="49" charset="-122"/>
              </a:rPr>
              <a:t>增加一个带准许进入临界区标志的小屋</a:t>
            </a:r>
          </a:p>
        </p:txBody>
      </p:sp>
      <p:pic>
        <p:nvPicPr>
          <p:cNvPr id="121859" name="Picture 5" descr="C:\Documents and Settings\luo\My Documents\My Pictures\未命名14.bmp">
            <a:extLst>
              <a:ext uri="{FF2B5EF4-FFF2-40B4-BE49-F238E27FC236}">
                <a16:creationId xmlns:a16="http://schemas.microsoft.com/office/drawing/2014/main" id="{EE983DEF-11DC-4C47-AE85-6911DC613572}"/>
              </a:ext>
            </a:extLst>
          </p:cNvPr>
          <p:cNvPicPr>
            <a:picLocks noGrp="1" noChangeAspect="1" noChangeArrowheads="1"/>
          </p:cNvPicPr>
          <p:nvPr>
            <p:ph type="dgm" idx="1"/>
          </p:nvPr>
        </p:nvPicPr>
        <p:blipFill>
          <a:blip r:embed="rId2">
            <a:extLst>
              <a:ext uri="{28A0092B-C50C-407E-A947-70E740481C1C}">
                <a14:useLocalDpi xmlns:a14="http://schemas.microsoft.com/office/drawing/2010/main" val="0"/>
              </a:ext>
            </a:extLst>
          </a:blip>
          <a:srcRect/>
          <a:stretch>
            <a:fillRect/>
          </a:stretch>
        </p:blipFill>
        <p:spPr>
          <a:xfrm>
            <a:off x="1143000" y="2209800"/>
            <a:ext cx="7305675" cy="433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1860" name="AutoShape 6">
            <a:extLst>
              <a:ext uri="{FF2B5EF4-FFF2-40B4-BE49-F238E27FC236}">
                <a16:creationId xmlns:a16="http://schemas.microsoft.com/office/drawing/2014/main" id="{B1AFED65-CA95-4923-BFA2-0BE718AADE9F}"/>
              </a:ext>
            </a:extLst>
          </p:cNvPr>
          <p:cNvSpPr>
            <a:spLocks noChangeArrowheads="1"/>
          </p:cNvSpPr>
          <p:nvPr/>
        </p:nvSpPr>
        <p:spPr bwMode="auto">
          <a:xfrm>
            <a:off x="5181600" y="1676400"/>
            <a:ext cx="2438400" cy="381000"/>
          </a:xfrm>
          <a:prstGeom prst="wedgeRoundRectCallout">
            <a:avLst>
              <a:gd name="adj1" fmla="val -42838"/>
              <a:gd name="adj2" fmla="val 34167"/>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b="0" dirty="0"/>
              <a:t>指示</a:t>
            </a:r>
            <a:r>
              <a:rPr lang="en-US" altLang="zh-CN" sz="1600" b="0" dirty="0"/>
              <a:t>P0</a:t>
            </a:r>
            <a:r>
              <a:rPr lang="zh-CN" altLang="en-US" sz="1600" b="0" dirty="0"/>
              <a:t>可以进入临界区</a:t>
            </a:r>
          </a:p>
        </p:txBody>
      </p:sp>
      <p:sp>
        <p:nvSpPr>
          <p:cNvPr id="121861" name="Line 7">
            <a:extLst>
              <a:ext uri="{FF2B5EF4-FFF2-40B4-BE49-F238E27FC236}">
                <a16:creationId xmlns:a16="http://schemas.microsoft.com/office/drawing/2014/main" id="{75BC84F0-A568-4097-9256-B3ECBBB8ABF3}"/>
              </a:ext>
            </a:extLst>
          </p:cNvPr>
          <p:cNvSpPr>
            <a:spLocks noChangeShapeType="1"/>
          </p:cNvSpPr>
          <p:nvPr/>
        </p:nvSpPr>
        <p:spPr bwMode="auto">
          <a:xfrm flipH="1">
            <a:off x="3962400" y="1905000"/>
            <a:ext cx="1219200" cy="4572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2" name="Line 8">
            <a:extLst>
              <a:ext uri="{FF2B5EF4-FFF2-40B4-BE49-F238E27FC236}">
                <a16:creationId xmlns:a16="http://schemas.microsoft.com/office/drawing/2014/main" id="{68C5AF32-329E-47FC-8397-8239898410AD}"/>
              </a:ext>
            </a:extLst>
          </p:cNvPr>
          <p:cNvSpPr>
            <a:spLocks noChangeShapeType="1"/>
          </p:cNvSpPr>
          <p:nvPr/>
        </p:nvSpPr>
        <p:spPr bwMode="auto">
          <a:xfrm flipH="1">
            <a:off x="4343400" y="1905000"/>
            <a:ext cx="838200" cy="12192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3" name="AutoShape 9">
            <a:extLst>
              <a:ext uri="{FF2B5EF4-FFF2-40B4-BE49-F238E27FC236}">
                <a16:creationId xmlns:a16="http://schemas.microsoft.com/office/drawing/2014/main" id="{B9F00A0F-BDB2-438A-987A-B6762ACD7B63}"/>
              </a:ext>
            </a:extLst>
          </p:cNvPr>
          <p:cNvSpPr>
            <a:spLocks noChangeArrowheads="1"/>
          </p:cNvSpPr>
          <p:nvPr/>
        </p:nvSpPr>
        <p:spPr bwMode="auto">
          <a:xfrm>
            <a:off x="4702967" y="6088062"/>
            <a:ext cx="2383627" cy="312738"/>
          </a:xfrm>
          <a:prstGeom prst="wedgeRoundRectCallout">
            <a:avLst>
              <a:gd name="adj1" fmla="val -52157"/>
              <a:gd name="adj2" fmla="val 17708"/>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b="0"/>
              <a:t>表示没有进程在临界区</a:t>
            </a:r>
          </a:p>
        </p:txBody>
      </p:sp>
      <p:sp>
        <p:nvSpPr>
          <p:cNvPr id="121864" name="Line 10">
            <a:extLst>
              <a:ext uri="{FF2B5EF4-FFF2-40B4-BE49-F238E27FC236}">
                <a16:creationId xmlns:a16="http://schemas.microsoft.com/office/drawing/2014/main" id="{FE4B5C1F-A777-433C-8449-FCB64345E025}"/>
              </a:ext>
            </a:extLst>
          </p:cNvPr>
          <p:cNvSpPr>
            <a:spLocks noChangeShapeType="1"/>
          </p:cNvSpPr>
          <p:nvPr/>
        </p:nvSpPr>
        <p:spPr bwMode="auto">
          <a:xfrm flipV="1">
            <a:off x="5410200" y="4876800"/>
            <a:ext cx="0" cy="12192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5" name="Line 11">
            <a:extLst>
              <a:ext uri="{FF2B5EF4-FFF2-40B4-BE49-F238E27FC236}">
                <a16:creationId xmlns:a16="http://schemas.microsoft.com/office/drawing/2014/main" id="{593D73D2-4470-4DC6-A815-7A920801D719}"/>
              </a:ext>
            </a:extLst>
          </p:cNvPr>
          <p:cNvSpPr>
            <a:spLocks noChangeShapeType="1"/>
          </p:cNvSpPr>
          <p:nvPr/>
        </p:nvSpPr>
        <p:spPr bwMode="auto">
          <a:xfrm flipH="1" flipV="1">
            <a:off x="2819400" y="4800600"/>
            <a:ext cx="2590800" cy="12954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26965D44-34BA-43D8-836D-43860E806A11}"/>
              </a:ext>
            </a:extLst>
          </p:cNvPr>
          <p:cNvSpPr>
            <a:spLocks noGrp="1" noChangeArrowheads="1"/>
          </p:cNvSpPr>
          <p:nvPr>
            <p:ph type="title"/>
          </p:nvPr>
        </p:nvSpPr>
        <p:spPr/>
        <p:txBody>
          <a:bodyPr/>
          <a:lstStyle/>
          <a:p>
            <a:pPr eaLnBrk="1" hangingPunct="1">
              <a:defRPr/>
            </a:pPr>
            <a:r>
              <a:rPr lang="zh-CN" altLang="en-US" sz="2000" dirty="0">
                <a:latin typeface="仿宋_GB2312" pitchFamily="49" charset="-122"/>
                <a:ea typeface="仿宋_GB2312" pitchFamily="49" charset="-122"/>
              </a:rPr>
              <a:t>第四次尝试的算法分析（三）（ </a:t>
            </a:r>
            <a:r>
              <a:rPr lang="en-US" altLang="zh-CN" sz="2000" u="sng" dirty="0">
                <a:solidFill>
                  <a:srgbClr val="0000CC"/>
                </a:solidFill>
              </a:rPr>
              <a:t>Dekker’s Algorithm </a:t>
            </a:r>
            <a:r>
              <a:rPr lang="zh-CN" altLang="en-US" sz="2000" dirty="0">
                <a:solidFill>
                  <a:srgbClr val="0000CC"/>
                </a:solidFill>
                <a:latin typeface="仿宋_GB2312" pitchFamily="49" charset="-122"/>
                <a:ea typeface="仿宋_GB2312" pitchFamily="49" charset="-122"/>
              </a:rPr>
              <a:t>）</a:t>
            </a:r>
          </a:p>
        </p:txBody>
      </p:sp>
      <p:sp>
        <p:nvSpPr>
          <p:cNvPr id="378883" name="Rectangle 3">
            <a:extLst>
              <a:ext uri="{FF2B5EF4-FFF2-40B4-BE49-F238E27FC236}">
                <a16:creationId xmlns:a16="http://schemas.microsoft.com/office/drawing/2014/main" id="{44C3FE7D-B994-4C0F-A10E-9788F1BFE009}"/>
              </a:ext>
            </a:extLst>
          </p:cNvPr>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defRPr/>
            </a:pPr>
            <a:r>
              <a:rPr lang="en-US" altLang="zh-CN" sz="2400"/>
              <a:t>var flag</a:t>
            </a:r>
            <a:r>
              <a:rPr lang="zh-CN" altLang="en-US" sz="2400"/>
              <a:t>：</a:t>
            </a:r>
            <a:r>
              <a:rPr lang="en-US" altLang="zh-CN" sz="2400"/>
              <a:t>array[0</a:t>
            </a:r>
            <a:r>
              <a:rPr lang="zh-CN" altLang="en-US" sz="2400"/>
              <a:t>，</a:t>
            </a:r>
            <a:r>
              <a:rPr lang="en-US" altLang="zh-CN" sz="2400"/>
              <a:t>1]  of  boolean;</a:t>
            </a:r>
          </a:p>
          <a:p>
            <a:pPr algn="just" eaLnBrk="1" hangingPunct="1">
              <a:lnSpc>
                <a:spcPct val="90000"/>
              </a:lnSpc>
              <a:buFont typeface="Wingdings" panose="05000000000000000000" pitchFamily="2" charset="2"/>
              <a:buNone/>
              <a:defRPr/>
            </a:pPr>
            <a:r>
              <a:rPr lang="en-US" altLang="zh-CN" sz="2400"/>
              <a:t>      turn</a:t>
            </a:r>
            <a:r>
              <a:rPr lang="zh-CN" altLang="en-US" sz="2400"/>
              <a:t>：</a:t>
            </a:r>
            <a:r>
              <a:rPr lang="en-US" altLang="zh-CN" sz="2400"/>
              <a:t>0</a:t>
            </a:r>
            <a:r>
              <a:rPr lang="zh-CN" altLang="en-US" sz="2400"/>
              <a:t>，</a:t>
            </a:r>
            <a:r>
              <a:rPr lang="en-US" altLang="zh-CN" sz="2400"/>
              <a:t>1;  </a:t>
            </a:r>
            <a:r>
              <a:rPr lang="en-US" altLang="zh-CN" sz="2000"/>
              <a:t>//</a:t>
            </a:r>
            <a:r>
              <a:rPr lang="zh-CN" altLang="en-US" sz="2000">
                <a:latin typeface="仿宋_GB2312" pitchFamily="49" charset="-122"/>
                <a:ea typeface="仿宋_GB2312" pitchFamily="49" charset="-122"/>
              </a:rPr>
              <a:t>准许进入临界区标志变量</a:t>
            </a:r>
            <a:endParaRPr lang="zh-CN" altLang="en-US" sz="2000"/>
          </a:p>
          <a:p>
            <a:pPr algn="just" eaLnBrk="1" hangingPunct="1">
              <a:lnSpc>
                <a:spcPct val="90000"/>
              </a:lnSpc>
              <a:buFont typeface="Wingdings" panose="05000000000000000000" pitchFamily="2" charset="2"/>
              <a:buNone/>
              <a:defRPr/>
            </a:pPr>
            <a:r>
              <a:rPr lang="en-US" altLang="zh-CN" sz="2000"/>
              <a:t>begin</a:t>
            </a:r>
          </a:p>
          <a:p>
            <a:pPr algn="just" eaLnBrk="1" hangingPunct="1">
              <a:lnSpc>
                <a:spcPct val="90000"/>
              </a:lnSpc>
              <a:buFont typeface="Wingdings" panose="05000000000000000000" pitchFamily="2" charset="2"/>
              <a:buNone/>
              <a:defRPr/>
            </a:pPr>
            <a:r>
              <a:rPr lang="en-US" altLang="zh-CN" sz="2400"/>
              <a:t>		flag[0]</a:t>
            </a:r>
            <a:r>
              <a:rPr lang="zh-CN" altLang="en-US" sz="2400"/>
              <a:t>：</a:t>
            </a:r>
            <a:r>
              <a:rPr lang="en-US" altLang="zh-CN" sz="2400"/>
              <a:t>=false</a:t>
            </a:r>
            <a:r>
              <a:rPr lang="zh-CN" altLang="en-US" sz="2400"/>
              <a:t>；</a:t>
            </a:r>
          </a:p>
          <a:p>
            <a:pPr algn="just" eaLnBrk="1" hangingPunct="1">
              <a:lnSpc>
                <a:spcPct val="90000"/>
              </a:lnSpc>
              <a:buFont typeface="Wingdings" panose="05000000000000000000" pitchFamily="2" charset="2"/>
              <a:buNone/>
              <a:defRPr/>
            </a:pPr>
            <a:r>
              <a:rPr lang="zh-CN" altLang="en-US" sz="2400"/>
              <a:t>		</a:t>
            </a:r>
            <a:r>
              <a:rPr lang="en-US" altLang="zh-CN" sz="2400"/>
              <a:t>flag[1]</a:t>
            </a:r>
            <a:r>
              <a:rPr lang="zh-CN" altLang="en-US" sz="2400"/>
              <a:t>：</a:t>
            </a:r>
            <a:r>
              <a:rPr lang="en-US" altLang="zh-CN" sz="2400"/>
              <a:t>= false;</a:t>
            </a:r>
          </a:p>
          <a:p>
            <a:pPr algn="just" eaLnBrk="1" hangingPunct="1">
              <a:lnSpc>
                <a:spcPct val="90000"/>
              </a:lnSpc>
              <a:buFont typeface="Wingdings" panose="05000000000000000000" pitchFamily="2" charset="2"/>
              <a:buNone/>
              <a:defRPr/>
            </a:pPr>
            <a:r>
              <a:rPr lang="en-US" altLang="zh-CN" sz="2400"/>
              <a:t>		turn:</a:t>
            </a:r>
            <a:r>
              <a:rPr lang="zh-CN" altLang="en-US" sz="2400"/>
              <a:t>＝</a:t>
            </a:r>
            <a:r>
              <a:rPr lang="en-US" altLang="zh-CN" sz="2400"/>
              <a:t>0</a:t>
            </a:r>
            <a:r>
              <a:rPr lang="zh-CN" altLang="en-US" sz="2400"/>
              <a:t>；</a:t>
            </a:r>
            <a:r>
              <a:rPr lang="en-US" altLang="zh-CN" sz="2400"/>
              <a:t>//</a:t>
            </a:r>
            <a:r>
              <a:rPr lang="zh-CN" altLang="en-US" sz="2400"/>
              <a:t>设</a:t>
            </a:r>
            <a:r>
              <a:rPr lang="en-US" altLang="zh-CN" sz="2400"/>
              <a:t>P0</a:t>
            </a:r>
            <a:r>
              <a:rPr lang="zh-CN" altLang="en-US" sz="2400"/>
              <a:t>进程在临界区</a:t>
            </a:r>
          </a:p>
          <a:p>
            <a:pPr algn="just" eaLnBrk="1" hangingPunct="1">
              <a:lnSpc>
                <a:spcPct val="90000"/>
              </a:lnSpc>
              <a:buFont typeface="Wingdings" panose="05000000000000000000" pitchFamily="2" charset="2"/>
              <a:buNone/>
              <a:defRPr/>
            </a:pPr>
            <a:r>
              <a:rPr lang="zh-CN" altLang="en-US" sz="2400"/>
              <a:t>		</a:t>
            </a:r>
            <a:r>
              <a:rPr lang="en-US" altLang="zh-CN" sz="2400"/>
              <a:t>parbegin</a:t>
            </a:r>
          </a:p>
          <a:p>
            <a:pPr algn="just" eaLnBrk="1" hangingPunct="1">
              <a:lnSpc>
                <a:spcPct val="90000"/>
              </a:lnSpc>
              <a:buFont typeface="Wingdings" panose="05000000000000000000" pitchFamily="2" charset="2"/>
              <a:buNone/>
              <a:defRPr/>
            </a:pPr>
            <a:r>
              <a:rPr lang="en-US" altLang="zh-CN" sz="2400"/>
              <a:t>	            p0</a:t>
            </a:r>
            <a:r>
              <a:rPr lang="zh-CN" altLang="en-US" sz="2400"/>
              <a:t>；</a:t>
            </a:r>
            <a:r>
              <a:rPr lang="en-US" altLang="zh-CN" sz="2400"/>
              <a:t>p1;</a:t>
            </a:r>
          </a:p>
          <a:p>
            <a:pPr algn="just" eaLnBrk="1" hangingPunct="1">
              <a:lnSpc>
                <a:spcPct val="90000"/>
              </a:lnSpc>
              <a:buFont typeface="Wingdings" panose="05000000000000000000" pitchFamily="2" charset="2"/>
              <a:buNone/>
              <a:defRPr/>
            </a:pPr>
            <a:r>
              <a:rPr lang="en-US" altLang="zh-CN" sz="2400"/>
              <a:t>	     parend</a:t>
            </a:r>
          </a:p>
          <a:p>
            <a:pPr algn="just" eaLnBrk="1" hangingPunct="1">
              <a:lnSpc>
                <a:spcPct val="90000"/>
              </a:lnSpc>
              <a:buFont typeface="Wingdings" panose="05000000000000000000" pitchFamily="2" charset="2"/>
              <a:buNone/>
              <a:defRPr/>
            </a:pPr>
            <a:r>
              <a:rPr lang="en-US" altLang="zh-CN" sz="2400"/>
              <a:t>end </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D99E28B7-1C9B-4E2D-95AF-8BB9420A9F45}"/>
              </a:ext>
            </a:extLst>
          </p:cNvPr>
          <p:cNvSpPr>
            <a:spLocks noGrp="1" noChangeArrowheads="1"/>
          </p:cNvSpPr>
          <p:nvPr>
            <p:ph/>
          </p:nvPr>
        </p:nvSpPr>
        <p:spPr>
          <a:xfrm>
            <a:off x="685800" y="91965"/>
            <a:ext cx="7772400" cy="5867400"/>
          </a:xfrm>
        </p:spPr>
        <p:txBody>
          <a:bodyPr/>
          <a:lstStyle/>
          <a:p>
            <a:pPr algn="just" eaLnBrk="1" hangingPunct="1">
              <a:buFont typeface="Wingdings" panose="05000000000000000000" pitchFamily="2" charset="2"/>
              <a:buNone/>
              <a:defRPr/>
            </a:pPr>
            <a:r>
              <a:rPr lang="en-US" altLang="zh-CN" sz="1400" dirty="0"/>
              <a:t>procedure  </a:t>
            </a:r>
            <a:r>
              <a:rPr lang="en-US" altLang="zh-CN" sz="1400" dirty="0" err="1"/>
              <a:t>P0</a:t>
            </a:r>
            <a:r>
              <a:rPr lang="zh-CN" altLang="en-US" sz="1400" dirty="0"/>
              <a:t>；</a:t>
            </a:r>
          </a:p>
          <a:p>
            <a:pPr algn="just" eaLnBrk="1" hangingPunct="1">
              <a:buFont typeface="Wingdings" panose="05000000000000000000" pitchFamily="2" charset="2"/>
              <a:buNone/>
              <a:defRPr/>
            </a:pPr>
            <a:r>
              <a:rPr lang="en-US" altLang="zh-CN" sz="1400" dirty="0"/>
              <a:t>Begin</a:t>
            </a:r>
          </a:p>
          <a:p>
            <a:pPr algn="just" eaLnBrk="1" hangingPunct="1">
              <a:buFont typeface="Wingdings" panose="05000000000000000000" pitchFamily="2" charset="2"/>
              <a:buNone/>
              <a:defRPr/>
            </a:pPr>
            <a:r>
              <a:rPr lang="en-US" altLang="zh-CN" sz="1400" dirty="0"/>
              <a:t> repeat</a:t>
            </a:r>
          </a:p>
          <a:p>
            <a:pPr algn="just" eaLnBrk="1" hangingPunct="1">
              <a:buFont typeface="Wingdings" panose="05000000000000000000" pitchFamily="2" charset="2"/>
              <a:buNone/>
              <a:defRPr/>
            </a:pPr>
            <a:r>
              <a:rPr lang="en-US" altLang="zh-CN" sz="1400" dirty="0"/>
              <a:t>flag[0]:</a:t>
            </a:r>
            <a:r>
              <a:rPr lang="zh-CN" altLang="en-US" sz="1400" dirty="0"/>
              <a:t>＝</a:t>
            </a:r>
            <a:r>
              <a:rPr lang="en-US" altLang="zh-CN" sz="1400" dirty="0"/>
              <a:t>true</a:t>
            </a:r>
            <a:r>
              <a:rPr lang="zh-CN" altLang="en-US" sz="1400" dirty="0"/>
              <a:t>；         </a:t>
            </a:r>
            <a:r>
              <a:rPr lang="en-US" altLang="zh-CN" sz="1400" dirty="0"/>
              <a:t>//</a:t>
            </a:r>
            <a:r>
              <a:rPr lang="zh-CN" altLang="en-US" sz="1400" dirty="0"/>
              <a:t>初值为真， </a:t>
            </a:r>
            <a:r>
              <a:rPr lang="en-US" altLang="zh-CN" sz="1400" dirty="0" err="1"/>
              <a:t>P0</a:t>
            </a:r>
            <a:r>
              <a:rPr lang="zh-CN" altLang="en-US" sz="1400" dirty="0"/>
              <a:t>希望进入临界区。</a:t>
            </a:r>
          </a:p>
          <a:p>
            <a:pPr algn="just" eaLnBrk="1" hangingPunct="1">
              <a:buFont typeface="Wingdings" panose="05000000000000000000" pitchFamily="2" charset="2"/>
              <a:buNone/>
              <a:defRPr/>
            </a:pPr>
            <a:r>
              <a:rPr lang="en-US" altLang="zh-CN" sz="1400" dirty="0"/>
              <a:t>while  flag[1] do       //</a:t>
            </a:r>
            <a:r>
              <a:rPr lang="zh-CN" altLang="en-US" sz="1400" dirty="0"/>
              <a:t>查</a:t>
            </a:r>
            <a:r>
              <a:rPr lang="en-US" altLang="zh-CN" sz="1400" dirty="0" err="1"/>
              <a:t>P1</a:t>
            </a:r>
            <a:r>
              <a:rPr lang="zh-CN" altLang="en-US" sz="1400" dirty="0"/>
              <a:t>进程标志</a:t>
            </a:r>
          </a:p>
          <a:p>
            <a:pPr algn="just" eaLnBrk="1" hangingPunct="1">
              <a:buFont typeface="Wingdings" panose="05000000000000000000" pitchFamily="2" charset="2"/>
              <a:buNone/>
              <a:defRPr/>
            </a:pPr>
            <a:r>
              <a:rPr lang="en-US" altLang="zh-CN" sz="1400" dirty="0"/>
              <a:t>if  turn=1  then       //turn</a:t>
            </a:r>
            <a:r>
              <a:rPr lang="zh-CN" altLang="en-US" sz="1400" dirty="0"/>
              <a:t>为</a:t>
            </a:r>
            <a:r>
              <a:rPr lang="en-US" altLang="zh-CN" sz="1400" dirty="0"/>
              <a:t>1</a:t>
            </a:r>
            <a:r>
              <a:rPr lang="zh-CN" altLang="en-US" sz="1400" dirty="0"/>
              <a:t>，表明</a:t>
            </a:r>
            <a:r>
              <a:rPr lang="en-US" altLang="zh-CN" sz="1400" dirty="0" err="1"/>
              <a:t>P1</a:t>
            </a:r>
            <a:r>
              <a:rPr lang="zh-CN" altLang="en-US" sz="1400" dirty="0"/>
              <a:t>进程在临界区</a:t>
            </a:r>
          </a:p>
          <a:p>
            <a:pPr algn="just" eaLnBrk="1" hangingPunct="1">
              <a:buFont typeface="Wingdings" panose="05000000000000000000" pitchFamily="2" charset="2"/>
              <a:buNone/>
              <a:defRPr/>
            </a:pPr>
            <a:r>
              <a:rPr lang="zh-CN" altLang="en-US" sz="1400" dirty="0"/>
              <a:t>             </a:t>
            </a:r>
            <a:r>
              <a:rPr lang="en-US" altLang="zh-CN" sz="1400" dirty="0"/>
              <a:t>begin</a:t>
            </a:r>
          </a:p>
          <a:p>
            <a:pPr algn="just" eaLnBrk="1" hangingPunct="1">
              <a:buFont typeface="Wingdings" panose="05000000000000000000" pitchFamily="2" charset="2"/>
              <a:buNone/>
              <a:defRPr/>
            </a:pPr>
            <a:r>
              <a:rPr lang="en-US" altLang="zh-CN" sz="1400" dirty="0"/>
              <a:t>                   flag[0]:=false;</a:t>
            </a:r>
          </a:p>
          <a:p>
            <a:pPr algn="just" eaLnBrk="1" hangingPunct="1">
              <a:buFont typeface="Wingdings" panose="05000000000000000000" pitchFamily="2" charset="2"/>
              <a:buNone/>
              <a:defRPr/>
            </a:pPr>
            <a:r>
              <a:rPr lang="en-US" altLang="zh-CN" sz="1400" dirty="0"/>
              <a:t>                   while  turn=1      //</a:t>
            </a:r>
            <a:r>
              <a:rPr lang="zh-CN" altLang="en-US" sz="1400" dirty="0"/>
              <a:t>当</a:t>
            </a:r>
            <a:r>
              <a:rPr lang="en-US" altLang="zh-CN" sz="1400" dirty="0"/>
              <a:t>turn=1</a:t>
            </a:r>
            <a:r>
              <a:rPr lang="zh-CN" altLang="en-US" sz="1400" dirty="0"/>
              <a:t>，表明</a:t>
            </a:r>
            <a:r>
              <a:rPr lang="en-US" altLang="zh-CN" sz="1400" dirty="0" err="1"/>
              <a:t>P0</a:t>
            </a:r>
            <a:r>
              <a:rPr lang="zh-CN" altLang="en-US" sz="1400" dirty="0"/>
              <a:t>进程不能进入临界区</a:t>
            </a:r>
          </a:p>
          <a:p>
            <a:pPr algn="just" eaLnBrk="1" hangingPunct="1">
              <a:buFont typeface="Wingdings" panose="05000000000000000000" pitchFamily="2" charset="2"/>
              <a:buNone/>
              <a:defRPr/>
            </a:pPr>
            <a:r>
              <a:rPr lang="zh-CN" altLang="en-US" sz="1400" dirty="0"/>
              <a:t>			 </a:t>
            </a:r>
            <a:r>
              <a:rPr lang="en-US" altLang="zh-CN" sz="1400" dirty="0"/>
              <a:t>do { nothing }</a:t>
            </a:r>
            <a:r>
              <a:rPr lang="zh-CN" altLang="en-US" sz="1400" dirty="0"/>
              <a:t>；</a:t>
            </a:r>
          </a:p>
          <a:p>
            <a:pPr algn="just" eaLnBrk="1" hangingPunct="1">
              <a:buFont typeface="Wingdings" panose="05000000000000000000" pitchFamily="2" charset="2"/>
              <a:buNone/>
              <a:defRPr/>
            </a:pPr>
            <a:r>
              <a:rPr lang="zh-CN" altLang="en-US" sz="1400" dirty="0"/>
              <a:t>                    </a:t>
            </a:r>
            <a:r>
              <a:rPr lang="en-US" altLang="zh-CN" sz="1400" dirty="0"/>
              <a:t>flag[0]</a:t>
            </a:r>
            <a:r>
              <a:rPr lang="zh-CN" altLang="en-US" sz="1400" dirty="0"/>
              <a:t>：＝  </a:t>
            </a:r>
            <a:r>
              <a:rPr lang="en-US" altLang="zh-CN" sz="1400" dirty="0"/>
              <a:t>true;   //</a:t>
            </a:r>
            <a:r>
              <a:rPr lang="zh-CN" altLang="en-US" sz="1400" dirty="0"/>
              <a:t>设标志为真，</a:t>
            </a:r>
            <a:r>
              <a:rPr lang="en-US" altLang="zh-CN" sz="1400" dirty="0" err="1"/>
              <a:t>P0</a:t>
            </a:r>
            <a:r>
              <a:rPr lang="zh-CN" altLang="en-US" sz="1400" dirty="0"/>
              <a:t>进入临界区</a:t>
            </a:r>
          </a:p>
          <a:p>
            <a:pPr algn="just" eaLnBrk="1" hangingPunct="1">
              <a:buFont typeface="Wingdings" panose="05000000000000000000" pitchFamily="2" charset="2"/>
              <a:buNone/>
              <a:defRPr/>
            </a:pPr>
            <a:r>
              <a:rPr lang="zh-CN" altLang="en-US" sz="1400" dirty="0"/>
              <a:t>             </a:t>
            </a:r>
            <a:r>
              <a:rPr lang="en-US" altLang="zh-CN" sz="1400" dirty="0"/>
              <a:t>end;</a:t>
            </a:r>
          </a:p>
          <a:p>
            <a:pPr algn="just" eaLnBrk="1" hangingPunct="1">
              <a:buFont typeface="Wingdings" panose="05000000000000000000" pitchFamily="2" charset="2"/>
              <a:buNone/>
              <a:defRPr/>
            </a:pPr>
            <a:r>
              <a:rPr lang="en-US" altLang="zh-CN" sz="1400" dirty="0"/>
              <a:t> </a:t>
            </a:r>
            <a:r>
              <a:rPr lang="zh-CN" altLang="en-US" sz="1400" dirty="0"/>
              <a:t>＜</a:t>
            </a:r>
            <a:r>
              <a:rPr lang="en-US" altLang="zh-CN" sz="1400" dirty="0"/>
              <a:t>critical  section  </a:t>
            </a:r>
            <a:r>
              <a:rPr lang="zh-CN" altLang="en-US" sz="1400" dirty="0"/>
              <a:t>＞ </a:t>
            </a:r>
            <a:r>
              <a:rPr lang="en-US" altLang="zh-CN" sz="1400" dirty="0"/>
              <a:t>;    //</a:t>
            </a:r>
            <a:r>
              <a:rPr lang="zh-CN" altLang="en-US" sz="1400" dirty="0"/>
              <a:t>如果</a:t>
            </a:r>
            <a:r>
              <a:rPr lang="en-US" altLang="zh-CN" sz="1400" dirty="0"/>
              <a:t>turn=0</a:t>
            </a:r>
            <a:r>
              <a:rPr lang="zh-CN" altLang="en-US" sz="1400" dirty="0"/>
              <a:t>，则</a:t>
            </a:r>
            <a:r>
              <a:rPr lang="en-US" altLang="zh-CN" sz="1400" dirty="0" err="1"/>
              <a:t>P0</a:t>
            </a:r>
            <a:r>
              <a:rPr lang="zh-CN" altLang="en-US" sz="1400" dirty="0"/>
              <a:t>可进入临界区执行</a:t>
            </a:r>
          </a:p>
          <a:p>
            <a:pPr algn="just" eaLnBrk="1" hangingPunct="1">
              <a:buFont typeface="Wingdings" panose="05000000000000000000" pitchFamily="2" charset="2"/>
              <a:buNone/>
              <a:defRPr/>
            </a:pPr>
            <a:r>
              <a:rPr lang="zh-CN" altLang="en-US" sz="1400" dirty="0"/>
              <a:t> </a:t>
            </a:r>
            <a:r>
              <a:rPr lang="en-US" altLang="zh-CN" sz="1400" dirty="0"/>
              <a:t>turn</a:t>
            </a:r>
            <a:r>
              <a:rPr lang="zh-CN" altLang="en-US" sz="1400" dirty="0"/>
              <a:t>：</a:t>
            </a:r>
            <a:r>
              <a:rPr lang="en-US" altLang="zh-CN" sz="1400" dirty="0"/>
              <a:t>=1</a:t>
            </a:r>
            <a:r>
              <a:rPr lang="zh-CN" altLang="en-US" sz="1400" dirty="0"/>
              <a:t>；	</a:t>
            </a:r>
            <a:r>
              <a:rPr lang="en-US" altLang="zh-CN" sz="1400" dirty="0"/>
              <a:t>//</a:t>
            </a:r>
            <a:r>
              <a:rPr lang="zh-CN" altLang="en-US" sz="1400" dirty="0"/>
              <a:t>执行结束，</a:t>
            </a:r>
            <a:r>
              <a:rPr lang="en-US" altLang="zh-CN" sz="1400" dirty="0" err="1"/>
              <a:t>P0</a:t>
            </a:r>
            <a:r>
              <a:rPr lang="zh-CN" altLang="en-US" sz="1400" dirty="0"/>
              <a:t>退出临界区，则</a:t>
            </a:r>
            <a:r>
              <a:rPr lang="en-US" altLang="zh-CN" sz="1400" dirty="0" err="1"/>
              <a:t>P1</a:t>
            </a:r>
            <a:r>
              <a:rPr lang="zh-CN" altLang="en-US" sz="1400" dirty="0"/>
              <a:t>进程可进临界区</a:t>
            </a:r>
          </a:p>
          <a:p>
            <a:pPr algn="just" eaLnBrk="1" hangingPunct="1">
              <a:buFont typeface="Wingdings" panose="05000000000000000000" pitchFamily="2" charset="2"/>
              <a:buNone/>
              <a:defRPr/>
            </a:pPr>
            <a:r>
              <a:rPr lang="zh-CN" altLang="en-US" sz="1400" dirty="0"/>
              <a:t> </a:t>
            </a:r>
            <a:r>
              <a:rPr lang="en-US" altLang="zh-CN" sz="1400" dirty="0"/>
              <a:t>flag[0]</a:t>
            </a:r>
            <a:r>
              <a:rPr lang="zh-CN" altLang="en-US" sz="1400" dirty="0"/>
              <a:t>：＝  </a:t>
            </a:r>
            <a:r>
              <a:rPr lang="en-US" altLang="zh-CN" sz="1400" dirty="0"/>
              <a:t>false;   //</a:t>
            </a:r>
            <a:r>
              <a:rPr lang="zh-CN" altLang="en-US" sz="1400" dirty="0"/>
              <a:t>表明</a:t>
            </a:r>
            <a:r>
              <a:rPr lang="en-US" altLang="zh-CN" sz="1400" dirty="0" err="1"/>
              <a:t>P0</a:t>
            </a:r>
            <a:r>
              <a:rPr lang="zh-CN" altLang="en-US" sz="1400" dirty="0"/>
              <a:t>不在临界区</a:t>
            </a:r>
          </a:p>
          <a:p>
            <a:pPr algn="just" eaLnBrk="1" hangingPunct="1">
              <a:buFont typeface="Wingdings" panose="05000000000000000000" pitchFamily="2" charset="2"/>
              <a:buNone/>
              <a:defRPr/>
            </a:pPr>
            <a:r>
              <a:rPr lang="zh-CN" altLang="en-US" sz="1400" dirty="0"/>
              <a:t>＜</a:t>
            </a:r>
            <a:r>
              <a:rPr lang="en-US" altLang="zh-CN" sz="1400" dirty="0"/>
              <a:t>remainder </a:t>
            </a:r>
            <a:r>
              <a:rPr lang="zh-CN" altLang="en-US" sz="1400" dirty="0"/>
              <a:t>＞  </a:t>
            </a:r>
            <a:r>
              <a:rPr lang="en-US" altLang="zh-CN" sz="1400" dirty="0"/>
              <a:t>//</a:t>
            </a:r>
            <a:r>
              <a:rPr lang="en-US" altLang="zh-CN" sz="1400" dirty="0" err="1"/>
              <a:t>P0</a:t>
            </a:r>
            <a:r>
              <a:rPr lang="zh-CN" altLang="en-US" sz="1400" dirty="0"/>
              <a:t>执行其余程序</a:t>
            </a:r>
          </a:p>
          <a:p>
            <a:pPr algn="just" eaLnBrk="1" hangingPunct="1">
              <a:buFont typeface="Wingdings" panose="05000000000000000000" pitchFamily="2" charset="2"/>
              <a:buNone/>
              <a:defRPr/>
            </a:pPr>
            <a:r>
              <a:rPr lang="en-US" altLang="zh-CN" sz="1400" dirty="0"/>
              <a:t>forever</a:t>
            </a:r>
          </a:p>
          <a:p>
            <a:pPr algn="just" eaLnBrk="1" hangingPunct="1">
              <a:buFont typeface="Wingdings" panose="05000000000000000000" pitchFamily="2" charset="2"/>
              <a:buNone/>
              <a:defRPr/>
            </a:pPr>
            <a:r>
              <a:rPr lang="en-US" altLang="zh-CN" sz="1400" dirty="0"/>
              <a:t>end</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7B09969E-5A33-4AFC-9FC0-4EF5C2BD9BCA}"/>
              </a:ext>
            </a:extLst>
          </p:cNvPr>
          <p:cNvSpPr>
            <a:spLocks noGrp="1" noChangeArrowheads="1"/>
          </p:cNvSpPr>
          <p:nvPr>
            <p:ph type="title"/>
          </p:nvPr>
        </p:nvSpPr>
        <p:spPr>
          <a:xfrm>
            <a:off x="1143000" y="152400"/>
            <a:ext cx="7772400" cy="1371600"/>
          </a:xfrm>
        </p:spPr>
        <p:txBody>
          <a:bodyPr/>
          <a:lstStyle/>
          <a:p>
            <a:pPr eaLnBrk="1" hangingPunct="1">
              <a:defRPr/>
            </a:pPr>
            <a:r>
              <a:rPr lang="zh-CN" altLang="en-US" sz="4000" dirty="0">
                <a:latin typeface="仿宋_GB2312" pitchFamily="49" charset="-122"/>
                <a:ea typeface="仿宋_GB2312" pitchFamily="49" charset="-122"/>
              </a:rPr>
              <a:t>第四次尝试的算法分析（四）（ </a:t>
            </a:r>
            <a:r>
              <a:rPr lang="en-US" altLang="zh-CN" sz="4000" u="sng" dirty="0">
                <a:solidFill>
                  <a:srgbClr val="0000CC"/>
                </a:solidFill>
              </a:rPr>
              <a:t>Dekker’s Algorithm </a:t>
            </a:r>
            <a:r>
              <a:rPr lang="zh-CN" altLang="en-US" sz="4000" dirty="0">
                <a:solidFill>
                  <a:srgbClr val="0000CC"/>
                </a:solidFill>
                <a:latin typeface="仿宋_GB2312" pitchFamily="49" charset="-122"/>
                <a:ea typeface="仿宋_GB2312" pitchFamily="49" charset="-122"/>
              </a:rPr>
              <a:t>）</a:t>
            </a:r>
          </a:p>
        </p:txBody>
      </p:sp>
      <p:sp>
        <p:nvSpPr>
          <p:cNvPr id="379907" name="Rectangle 3">
            <a:extLst>
              <a:ext uri="{FF2B5EF4-FFF2-40B4-BE49-F238E27FC236}">
                <a16:creationId xmlns:a16="http://schemas.microsoft.com/office/drawing/2014/main" id="{FCE3F707-B7BD-4DBF-BB40-91C996EAC022}"/>
              </a:ext>
            </a:extLst>
          </p:cNvPr>
          <p:cNvSpPr>
            <a:spLocks noGrp="1" noChangeArrowheads="1"/>
          </p:cNvSpPr>
          <p:nvPr>
            <p:ph type="body" idx="1"/>
          </p:nvPr>
        </p:nvSpPr>
        <p:spPr>
          <a:xfrm>
            <a:off x="1182688" y="1828800"/>
            <a:ext cx="7772400" cy="4303713"/>
          </a:xfrm>
        </p:spPr>
        <p:txBody>
          <a:bodyPr/>
          <a:lstStyle/>
          <a:p>
            <a:pPr algn="just" eaLnBrk="1" hangingPunct="1">
              <a:defRPr/>
            </a:pPr>
            <a:r>
              <a:rPr lang="zh-CN" altLang="en-US">
                <a:latin typeface="仿宋_GB2312" pitchFamily="49" charset="-122"/>
                <a:ea typeface="仿宋_GB2312" pitchFamily="49" charset="-122"/>
              </a:rPr>
              <a:t>解析（</a:t>
            </a:r>
            <a:r>
              <a:rPr lang="zh-CN" altLang="en-US" sz="2400">
                <a:latin typeface="仿宋_GB2312" pitchFamily="49" charset="-122"/>
                <a:ea typeface="仿宋_GB2312" pitchFamily="49" charset="-122"/>
              </a:rPr>
              <a:t>分析</a:t>
            </a:r>
            <a:r>
              <a:rPr lang="en-US" altLang="zh-CN" sz="2400">
                <a:latin typeface="仿宋_GB2312" pitchFamily="49" charset="-122"/>
                <a:ea typeface="仿宋_GB2312" pitchFamily="49" charset="-122"/>
              </a:rPr>
              <a:t>P0</a:t>
            </a:r>
            <a:r>
              <a:rPr lang="zh-CN" altLang="en-US" sz="2400">
                <a:latin typeface="仿宋_GB2312" pitchFamily="49" charset="-122"/>
                <a:ea typeface="仿宋_GB2312" pitchFamily="49" charset="-122"/>
              </a:rPr>
              <a:t>的执行）</a:t>
            </a:r>
            <a:endParaRPr lang="zh-CN" altLang="en-US">
              <a:solidFill>
                <a:schemeClr val="accent2"/>
              </a:solidFill>
              <a:latin typeface="仿宋_GB2312" pitchFamily="49" charset="-122"/>
              <a:ea typeface="仿宋_GB2312" pitchFamily="49" charset="-122"/>
            </a:endParaRPr>
          </a:p>
          <a:p>
            <a:pPr algn="just" eaLnBrk="1" hangingPunct="1">
              <a:buFont typeface="Wingdings" panose="05000000000000000000" pitchFamily="2" charset="2"/>
              <a:buNone/>
              <a:defRPr/>
            </a:pPr>
            <a:r>
              <a:rPr lang="en-US" altLang="zh-CN" sz="2400">
                <a:ea typeface="仿宋_GB2312" pitchFamily="49" charset="-122"/>
              </a:rPr>
              <a:t>1. </a:t>
            </a:r>
            <a:r>
              <a:rPr lang="zh-CN" altLang="en-US" sz="2400">
                <a:ea typeface="仿宋_GB2312" pitchFamily="49" charset="-122"/>
              </a:rPr>
              <a:t>置</a:t>
            </a:r>
            <a:r>
              <a:rPr lang="en-US" altLang="zh-CN" sz="2400">
                <a:ea typeface="仿宋_GB2312" pitchFamily="49" charset="-122"/>
              </a:rPr>
              <a:t>flag[0]:=true;  //</a:t>
            </a:r>
            <a:r>
              <a:rPr lang="zh-CN" altLang="en-US" sz="2400">
                <a:ea typeface="仿宋_GB2312" pitchFamily="49" charset="-122"/>
              </a:rPr>
              <a:t>设自己为真</a:t>
            </a:r>
          </a:p>
          <a:p>
            <a:pPr algn="just" eaLnBrk="1" hangingPunct="1">
              <a:buFont typeface="Wingdings" panose="05000000000000000000" pitchFamily="2" charset="2"/>
              <a:buNone/>
              <a:defRPr/>
            </a:pPr>
            <a:r>
              <a:rPr lang="en-US" altLang="zh-CN" sz="2400">
                <a:ea typeface="仿宋_GB2312" pitchFamily="49" charset="-122"/>
              </a:rPr>
              <a:t>2. </a:t>
            </a:r>
            <a:r>
              <a:rPr lang="zh-CN" altLang="en-US" sz="2400">
                <a:ea typeface="仿宋_GB2312" pitchFamily="49" charset="-122"/>
              </a:rPr>
              <a:t>执行</a:t>
            </a:r>
            <a:r>
              <a:rPr lang="en-US" altLang="zh-CN" sz="2400">
                <a:ea typeface="仿宋_GB2312" pitchFamily="49" charset="-122"/>
              </a:rPr>
              <a:t>while flag[1] </a:t>
            </a:r>
            <a:r>
              <a:rPr lang="zh-CN" altLang="en-US" sz="2400">
                <a:ea typeface="仿宋_GB2312" pitchFamily="49" charset="-122"/>
              </a:rPr>
              <a:t>语句有两种情况</a:t>
            </a:r>
            <a:r>
              <a:rPr lang="en-US" altLang="zh-CN" sz="2400">
                <a:ea typeface="仿宋_GB2312" pitchFamily="49" charset="-122"/>
              </a:rPr>
              <a:t>:</a:t>
            </a:r>
          </a:p>
          <a:p>
            <a:pPr algn="just" eaLnBrk="1" hangingPunct="1">
              <a:buFont typeface="Wingdings" panose="05000000000000000000" pitchFamily="2" charset="2"/>
              <a:buNone/>
              <a:defRPr/>
            </a:pPr>
            <a:r>
              <a:rPr lang="en-US" altLang="zh-CN" sz="2400">
                <a:ea typeface="仿宋_GB2312" pitchFamily="49" charset="-122"/>
              </a:rPr>
              <a:t>   (1)</a:t>
            </a:r>
            <a:r>
              <a:rPr lang="zh-CN" altLang="en-US" sz="2400">
                <a:ea typeface="仿宋_GB2312" pitchFamily="49" charset="-122"/>
              </a:rPr>
              <a:t>当 </a:t>
            </a:r>
            <a:r>
              <a:rPr lang="en-US" altLang="zh-CN" sz="2400">
                <a:ea typeface="仿宋_GB2312" pitchFamily="49" charset="-122"/>
              </a:rPr>
              <a:t>flag[1] = false, P0</a:t>
            </a:r>
            <a:r>
              <a:rPr lang="zh-CN" altLang="en-US" sz="2400">
                <a:ea typeface="仿宋_GB2312" pitchFamily="49" charset="-122"/>
              </a:rPr>
              <a:t>进入临界区，执行结束，</a:t>
            </a:r>
          </a:p>
          <a:p>
            <a:pPr algn="just" eaLnBrk="1" hangingPunct="1">
              <a:buFont typeface="Wingdings" panose="05000000000000000000" pitchFamily="2" charset="2"/>
              <a:buNone/>
              <a:defRPr/>
            </a:pPr>
            <a:r>
              <a:rPr lang="zh-CN" altLang="en-US" sz="2400">
                <a:ea typeface="仿宋_GB2312" pitchFamily="49" charset="-122"/>
              </a:rPr>
              <a:t>       置 </a:t>
            </a:r>
            <a:r>
              <a:rPr lang="en-US" altLang="zh-CN" sz="2400">
                <a:ea typeface="仿宋_GB2312" pitchFamily="49" charset="-122"/>
              </a:rPr>
              <a:t>turn:=1; flag[0]:=false ;</a:t>
            </a:r>
          </a:p>
          <a:p>
            <a:pPr algn="just" eaLnBrk="1" hangingPunct="1">
              <a:buFont typeface="Wingdings" panose="05000000000000000000" pitchFamily="2" charset="2"/>
              <a:buNone/>
              <a:defRPr/>
            </a:pPr>
            <a:r>
              <a:rPr lang="en-US" altLang="zh-CN" sz="2400">
                <a:ea typeface="仿宋_GB2312" pitchFamily="49" charset="-122"/>
              </a:rPr>
              <a:t>   (2)</a:t>
            </a:r>
            <a:r>
              <a:rPr lang="zh-CN" altLang="en-US" sz="2400">
                <a:ea typeface="仿宋_GB2312" pitchFamily="49" charset="-122"/>
              </a:rPr>
              <a:t>当</a:t>
            </a:r>
            <a:r>
              <a:rPr lang="en-US" altLang="zh-CN" sz="2400">
                <a:ea typeface="仿宋_GB2312" pitchFamily="49" charset="-122"/>
              </a:rPr>
              <a:t>flag[1] = true,</a:t>
            </a:r>
            <a:r>
              <a:rPr lang="zh-CN" altLang="en-US" sz="2400">
                <a:ea typeface="仿宋_GB2312" pitchFamily="49" charset="-122"/>
              </a:rPr>
              <a:t>检查</a:t>
            </a:r>
            <a:r>
              <a:rPr lang="en-US" altLang="zh-CN" sz="2400">
                <a:ea typeface="仿宋_GB2312" pitchFamily="49" charset="-122"/>
              </a:rPr>
              <a:t>turn</a:t>
            </a:r>
            <a:r>
              <a:rPr lang="zh-CN" altLang="en-US" sz="2400">
                <a:ea typeface="仿宋_GB2312" pitchFamily="49" charset="-122"/>
              </a:rPr>
              <a:t>的值</a:t>
            </a:r>
            <a:r>
              <a:rPr lang="en-US" altLang="zh-CN" sz="2400">
                <a:ea typeface="仿宋_GB2312" pitchFamily="49" charset="-122"/>
              </a:rPr>
              <a:t>, turn</a:t>
            </a:r>
            <a:r>
              <a:rPr lang="zh-CN" altLang="en-US" sz="2400">
                <a:ea typeface="仿宋_GB2312" pitchFamily="49" charset="-122"/>
              </a:rPr>
              <a:t>的值又有两种情况</a:t>
            </a:r>
            <a:r>
              <a:rPr lang="en-US" altLang="zh-CN" sz="2400">
                <a:ea typeface="仿宋_GB2312" pitchFamily="49" charset="-122"/>
              </a:rPr>
              <a:t>:</a:t>
            </a:r>
          </a:p>
          <a:p>
            <a:pPr lvl="1" algn="just" eaLnBrk="1" hangingPunct="1">
              <a:buFont typeface="Wingdings" panose="05000000000000000000" pitchFamily="2" charset="2"/>
              <a:buNone/>
              <a:defRPr/>
            </a:pPr>
            <a:r>
              <a:rPr lang="en-US" altLang="zh-CN" sz="2000">
                <a:ea typeface="仿宋_GB2312" pitchFamily="49" charset="-122"/>
              </a:rPr>
              <a:t>   ①turn =1     P1</a:t>
            </a:r>
            <a:r>
              <a:rPr lang="zh-CN" altLang="en-US" sz="2000">
                <a:ea typeface="仿宋_GB2312" pitchFamily="49" charset="-122"/>
              </a:rPr>
              <a:t>在临界区，</a:t>
            </a:r>
            <a:r>
              <a:rPr lang="en-US" altLang="zh-CN" sz="2000">
                <a:ea typeface="仿宋_GB2312" pitchFamily="49" charset="-122"/>
              </a:rPr>
              <a:t>P0</a:t>
            </a:r>
            <a:r>
              <a:rPr lang="zh-CN" altLang="en-US" sz="2000">
                <a:ea typeface="仿宋_GB2312" pitchFamily="49" charset="-122"/>
              </a:rPr>
              <a:t>处于“忙等”</a:t>
            </a:r>
          </a:p>
          <a:p>
            <a:pPr lvl="1" algn="just" eaLnBrk="1" hangingPunct="1">
              <a:buFont typeface="Wingdings" panose="05000000000000000000" pitchFamily="2" charset="2"/>
              <a:buNone/>
              <a:defRPr/>
            </a:pPr>
            <a:r>
              <a:rPr lang="zh-CN" altLang="en-US" sz="2000">
                <a:ea typeface="仿宋_GB2312" pitchFamily="49" charset="-122"/>
              </a:rPr>
              <a:t>   ②</a:t>
            </a:r>
            <a:r>
              <a:rPr lang="en-US" altLang="zh-CN" sz="2000">
                <a:ea typeface="仿宋_GB2312" pitchFamily="49" charset="-122"/>
              </a:rPr>
              <a:t>turn =0   P1</a:t>
            </a:r>
            <a:r>
              <a:rPr lang="zh-CN" altLang="en-US" sz="2000">
                <a:ea typeface="仿宋_GB2312" pitchFamily="49" charset="-122"/>
              </a:rPr>
              <a:t>已退出（但还未修改</a:t>
            </a:r>
            <a:r>
              <a:rPr lang="en-US" altLang="zh-CN" sz="2000">
                <a:ea typeface="仿宋_GB2312" pitchFamily="49" charset="-122"/>
              </a:rPr>
              <a:t>flag</a:t>
            </a:r>
            <a:r>
              <a:rPr lang="zh-CN" altLang="en-US" sz="2000">
                <a:ea typeface="仿宋_GB2312" pitchFamily="49" charset="-122"/>
              </a:rPr>
              <a:t>的值）， </a:t>
            </a:r>
            <a:r>
              <a:rPr lang="en-US" altLang="zh-CN" sz="2000">
                <a:ea typeface="仿宋_GB2312" pitchFamily="49" charset="-122"/>
              </a:rPr>
              <a:t>P0</a:t>
            </a:r>
            <a:r>
              <a:rPr lang="zh-CN" altLang="en-US" sz="2000">
                <a:ea typeface="仿宋_GB2312" pitchFamily="49" charset="-122"/>
              </a:rPr>
              <a:t>立即进入</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53915189-73DF-4A52-BF77-579409B92E31}"/>
              </a:ext>
            </a:extLst>
          </p:cNvPr>
          <p:cNvSpPr txBox="1">
            <a:spLocks noChangeArrowheads="1"/>
          </p:cNvSpPr>
          <p:nvPr/>
        </p:nvSpPr>
        <p:spPr bwMode="auto">
          <a:xfrm>
            <a:off x="125412" y="115888"/>
            <a:ext cx="9092159" cy="6697662"/>
          </a:xfrm>
          <a:prstGeom prst="rect">
            <a:avLst/>
          </a:prstGeom>
          <a:solidFill>
            <a:srgbClr val="FFFFFF"/>
          </a:solidFill>
          <a:ln w="9525">
            <a:noFill/>
            <a:miter lim="800000"/>
            <a:headEnd/>
            <a:tailEnd/>
          </a:ln>
        </p:spPr>
        <p:txBody>
          <a:bodyPr/>
          <a:lstStyle/>
          <a:p>
            <a:pPr algn="just">
              <a:defRPr/>
            </a:pPr>
            <a:r>
              <a:rPr lang="en-US" altLang="zh-CN" sz="2200" b="1" dirty="0" err="1">
                <a:solidFill>
                  <a:srgbClr val="003300"/>
                </a:solidFill>
                <a:ea typeface="仿宋_GB2312" pitchFamily="49" charset="-122"/>
              </a:rPr>
              <a:t>var</a:t>
            </a:r>
            <a:r>
              <a:rPr lang="en-US" altLang="zh-CN" sz="2200" b="1" dirty="0">
                <a:solidFill>
                  <a:srgbClr val="003300"/>
                </a:solidFill>
                <a:ea typeface="仿宋_GB2312" pitchFamily="49" charset="-122"/>
              </a:rPr>
              <a:t> flag : array [0..1] of </a:t>
            </a:r>
            <a:r>
              <a:rPr lang="en-US" altLang="zh-CN" sz="2200" b="1" dirty="0" err="1">
                <a:solidFill>
                  <a:srgbClr val="003300"/>
                </a:solidFill>
                <a:ea typeface="仿宋_GB2312" pitchFamily="49" charset="-122"/>
              </a:rPr>
              <a:t>boolean</a:t>
            </a:r>
            <a:r>
              <a:rPr lang="en-US" altLang="zh-CN" sz="2200" b="1" dirty="0">
                <a:solidFill>
                  <a:srgbClr val="003300"/>
                </a:solidFill>
                <a:ea typeface="仿宋_GB2312" pitchFamily="49" charset="-122"/>
              </a:rPr>
              <a:t> :false ; /*</a:t>
            </a:r>
            <a:r>
              <a:rPr lang="zh-CN" altLang="en-US" sz="2200" b="1" dirty="0">
                <a:solidFill>
                  <a:srgbClr val="003300"/>
                </a:solidFill>
                <a:ea typeface="仿宋_GB2312" pitchFamily="49" charset="-122"/>
              </a:rPr>
              <a:t>共享的全局变量，表示临界区状态*</a:t>
            </a:r>
            <a:r>
              <a:rPr lang="en-US" altLang="zh-CN" sz="2200" b="1" dirty="0">
                <a:solidFill>
                  <a:srgbClr val="003300"/>
                </a:solidFill>
                <a:ea typeface="仿宋_GB2312" pitchFamily="49" charset="-122"/>
              </a:rPr>
              <a:t>/</a:t>
            </a:r>
          </a:p>
          <a:p>
            <a:pPr algn="just">
              <a:defRPr/>
            </a:pPr>
            <a:r>
              <a:rPr lang="en-US" altLang="zh-CN" sz="2200" b="1" dirty="0">
                <a:solidFill>
                  <a:srgbClr val="003300"/>
                </a:solidFill>
                <a:ea typeface="仿宋_GB2312" pitchFamily="49" charset="-122"/>
              </a:rPr>
              <a:t>turn : 0..1;     /*</a:t>
            </a:r>
            <a:r>
              <a:rPr lang="zh-CN" altLang="en-US" sz="2200" b="1" dirty="0">
                <a:solidFill>
                  <a:srgbClr val="003300"/>
                </a:solidFill>
                <a:ea typeface="仿宋_GB2312" pitchFamily="49" charset="-122"/>
              </a:rPr>
              <a:t>共享的全局变量，表示能进入临界区的进程编号*</a:t>
            </a:r>
            <a:r>
              <a:rPr lang="en-US" altLang="zh-CN" sz="2200" b="1" dirty="0">
                <a:solidFill>
                  <a:srgbClr val="003300"/>
                </a:solidFill>
                <a:ea typeface="仿宋_GB2312" pitchFamily="49" charset="-122"/>
              </a:rPr>
              <a:t>/</a:t>
            </a:r>
          </a:p>
          <a:p>
            <a:pPr algn="just">
              <a:defRPr/>
            </a:pPr>
            <a:r>
              <a:rPr lang="en-US" altLang="zh-CN" sz="2200" b="1" dirty="0">
                <a:solidFill>
                  <a:srgbClr val="003300"/>
                </a:solidFill>
                <a:ea typeface="仿宋_GB2312" pitchFamily="49" charset="-122"/>
              </a:rPr>
              <a:t>procedure  </a:t>
            </a:r>
            <a:r>
              <a:rPr lang="en-US" altLang="zh-CN" sz="2200" b="1" dirty="0" err="1">
                <a:solidFill>
                  <a:srgbClr val="003300"/>
                </a:solidFill>
                <a:ea typeface="仿宋_GB2312" pitchFamily="49" charset="-122"/>
              </a:rPr>
              <a:t>P0</a:t>
            </a:r>
            <a:r>
              <a:rPr lang="en-US" altLang="zh-CN" sz="2200" b="1" dirty="0">
                <a:solidFill>
                  <a:srgbClr val="003300"/>
                </a:solidFill>
                <a:ea typeface="仿宋_GB2312" pitchFamily="49" charset="-122"/>
              </a:rPr>
              <a:t>;                                 procedure  </a:t>
            </a:r>
            <a:r>
              <a:rPr lang="en-US" altLang="zh-CN" sz="2200" b="1" dirty="0" err="1">
                <a:solidFill>
                  <a:srgbClr val="003300"/>
                </a:solidFill>
                <a:ea typeface="仿宋_GB2312" pitchFamily="49" charset="-122"/>
              </a:rPr>
              <a:t>P1</a:t>
            </a:r>
            <a:r>
              <a:rPr lang="en-US" altLang="zh-CN" sz="2200" b="1" dirty="0">
                <a:solidFill>
                  <a:srgbClr val="003300"/>
                </a:solidFill>
                <a:ea typeface="仿宋_GB2312" pitchFamily="49" charset="-122"/>
              </a:rPr>
              <a:t> </a:t>
            </a:r>
          </a:p>
          <a:p>
            <a:pPr algn="just">
              <a:defRPr/>
            </a:pPr>
            <a:r>
              <a:rPr lang="en-US" altLang="zh-CN" sz="2200" b="1" dirty="0">
                <a:solidFill>
                  <a:srgbClr val="003300"/>
                </a:solidFill>
                <a:ea typeface="仿宋_GB2312" pitchFamily="49" charset="-122"/>
              </a:rPr>
              <a:t>begin  				  	 begin</a:t>
            </a:r>
          </a:p>
          <a:p>
            <a:pPr algn="just">
              <a:defRPr/>
            </a:pPr>
            <a:r>
              <a:rPr lang="en-US" altLang="zh-CN" sz="2200" b="1" dirty="0">
                <a:solidFill>
                  <a:srgbClr val="003300"/>
                </a:solidFill>
                <a:ea typeface="仿宋_GB2312" pitchFamily="49" charset="-122"/>
              </a:rPr>
              <a:t>   repeat         		                       	repeat</a:t>
            </a:r>
          </a:p>
          <a:p>
            <a:pPr algn="just">
              <a:defRPr/>
            </a:pPr>
            <a:r>
              <a:rPr lang="en-US" altLang="zh-CN" sz="2200" b="1" dirty="0">
                <a:solidFill>
                  <a:srgbClr val="003300"/>
                </a:solidFill>
                <a:ea typeface="仿宋_GB2312" pitchFamily="49" charset="-122"/>
              </a:rPr>
              <a:t>   flag[0]:=true;          		                  flag[1]:=true;</a:t>
            </a:r>
          </a:p>
          <a:p>
            <a:pPr algn="just">
              <a:defRPr/>
            </a:pPr>
            <a:r>
              <a:rPr lang="en-US" altLang="zh-CN" sz="2200" b="1" dirty="0">
                <a:solidFill>
                  <a:srgbClr val="003300"/>
                </a:solidFill>
                <a:ea typeface="仿宋_GB2312" pitchFamily="49" charset="-122"/>
              </a:rPr>
              <a:t>   while flag[1] do if turn = 1 then   	   while flag[0] do if turn = 0 then </a:t>
            </a:r>
          </a:p>
          <a:p>
            <a:pPr algn="just">
              <a:defRPr/>
            </a:pPr>
            <a:r>
              <a:rPr lang="en-US" altLang="zh-CN" sz="2200" b="1" dirty="0">
                <a:solidFill>
                  <a:srgbClr val="003300"/>
                </a:solidFill>
                <a:ea typeface="仿宋_GB2312" pitchFamily="49" charset="-122"/>
              </a:rPr>
              <a:t>   begin                          			  begin</a:t>
            </a:r>
          </a:p>
          <a:p>
            <a:pPr algn="just">
              <a:defRPr/>
            </a:pPr>
            <a:r>
              <a:rPr lang="en-US" altLang="zh-CN" sz="2200" b="1" dirty="0">
                <a:solidFill>
                  <a:srgbClr val="003300"/>
                </a:solidFill>
                <a:ea typeface="仿宋_GB2312" pitchFamily="49" charset="-122"/>
              </a:rPr>
              <a:t>      flag[0] :=false;                	                   flag[1] :=false;</a:t>
            </a:r>
          </a:p>
          <a:p>
            <a:pPr algn="just">
              <a:defRPr/>
            </a:pPr>
            <a:r>
              <a:rPr lang="en-US" altLang="zh-CN" sz="2200" b="1" dirty="0">
                <a:solidFill>
                  <a:srgbClr val="003300"/>
                </a:solidFill>
                <a:ea typeface="仿宋_GB2312" pitchFamily="49" charset="-122"/>
              </a:rPr>
              <a:t>      while turn = 1 do {nothing};    	     while turn = 0 do {nothing} ;</a:t>
            </a:r>
          </a:p>
          <a:p>
            <a:pPr algn="just">
              <a:defRPr/>
            </a:pPr>
            <a:r>
              <a:rPr lang="en-US" altLang="zh-CN" sz="2200" b="1" dirty="0">
                <a:solidFill>
                  <a:srgbClr val="003300"/>
                </a:solidFill>
                <a:ea typeface="仿宋_GB2312" pitchFamily="49" charset="-122"/>
              </a:rPr>
              <a:t>      flag[0]:=true;                  		      flag[1]:=true;</a:t>
            </a:r>
          </a:p>
          <a:p>
            <a:pPr algn="just">
              <a:defRPr/>
            </a:pPr>
            <a:r>
              <a:rPr lang="en-US" altLang="zh-CN" sz="2200" b="1" dirty="0">
                <a:solidFill>
                  <a:srgbClr val="003300"/>
                </a:solidFill>
                <a:ea typeface="仿宋_GB2312" pitchFamily="49" charset="-122"/>
              </a:rPr>
              <a:t>   end;                              	               end;</a:t>
            </a:r>
          </a:p>
          <a:p>
            <a:pPr algn="just">
              <a:defRPr/>
            </a:pPr>
            <a:r>
              <a:rPr lang="en-US" altLang="zh-CN" sz="2200" b="1" dirty="0">
                <a:solidFill>
                  <a:srgbClr val="003300"/>
                </a:solidFill>
                <a:ea typeface="仿宋_GB2312" pitchFamily="49" charset="-122"/>
              </a:rPr>
              <a:t>   &lt;</a:t>
            </a:r>
            <a:r>
              <a:rPr lang="zh-CN" altLang="en-US" sz="2200" b="1" dirty="0">
                <a:solidFill>
                  <a:srgbClr val="003300"/>
                </a:solidFill>
                <a:ea typeface="仿宋_GB2312" pitchFamily="49" charset="-122"/>
              </a:rPr>
              <a:t>临界区</a:t>
            </a:r>
            <a:r>
              <a:rPr lang="en-US" altLang="zh-CN" sz="2200" b="1" dirty="0">
                <a:solidFill>
                  <a:srgbClr val="003300"/>
                </a:solidFill>
                <a:ea typeface="仿宋_GB2312" pitchFamily="49" charset="-122"/>
              </a:rPr>
              <a:t>&gt;;             	               	        &lt;</a:t>
            </a:r>
            <a:r>
              <a:rPr lang="zh-CN" altLang="en-US" sz="2200" b="1" dirty="0">
                <a:solidFill>
                  <a:srgbClr val="003300"/>
                </a:solidFill>
                <a:ea typeface="仿宋_GB2312" pitchFamily="49" charset="-122"/>
              </a:rPr>
              <a:t>临界区</a:t>
            </a:r>
            <a:r>
              <a:rPr lang="en-US" altLang="zh-CN" sz="2200" b="1" dirty="0">
                <a:solidFill>
                  <a:srgbClr val="003300"/>
                </a:solidFill>
                <a:ea typeface="仿宋_GB2312" pitchFamily="49" charset="-122"/>
              </a:rPr>
              <a:t>&gt;</a:t>
            </a:r>
          </a:p>
          <a:p>
            <a:pPr algn="just">
              <a:defRPr/>
            </a:pPr>
            <a:r>
              <a:rPr lang="en-US" altLang="zh-CN" sz="2200" b="1" dirty="0">
                <a:solidFill>
                  <a:srgbClr val="003300"/>
                </a:solidFill>
                <a:ea typeface="仿宋_GB2312" pitchFamily="49" charset="-122"/>
              </a:rPr>
              <a:t>   turn := 1;                        		       turn := 0;</a:t>
            </a:r>
          </a:p>
          <a:p>
            <a:pPr algn="just">
              <a:defRPr/>
            </a:pPr>
            <a:r>
              <a:rPr lang="en-US" altLang="zh-CN" sz="2200" b="1" dirty="0">
                <a:solidFill>
                  <a:srgbClr val="003300"/>
                </a:solidFill>
                <a:ea typeface="仿宋_GB2312" pitchFamily="49" charset="-122"/>
              </a:rPr>
              <a:t>   flag[0]:=false;                	                    flag[1]:=false;</a:t>
            </a:r>
          </a:p>
          <a:p>
            <a:pPr algn="just">
              <a:defRPr/>
            </a:pPr>
            <a:r>
              <a:rPr lang="en-US" altLang="zh-CN" sz="2200" b="1" dirty="0">
                <a:solidFill>
                  <a:srgbClr val="003300"/>
                </a:solidFill>
                <a:ea typeface="仿宋_GB2312" pitchFamily="49" charset="-122"/>
              </a:rPr>
              <a:t>   &lt;</a:t>
            </a:r>
            <a:r>
              <a:rPr lang="zh-CN" altLang="en-US" sz="2200" b="1" dirty="0">
                <a:solidFill>
                  <a:srgbClr val="003300"/>
                </a:solidFill>
                <a:ea typeface="仿宋_GB2312" pitchFamily="49" charset="-122"/>
              </a:rPr>
              <a:t>其余部分</a:t>
            </a:r>
            <a:r>
              <a:rPr lang="en-US" altLang="zh-CN" sz="2200" b="1" dirty="0">
                <a:solidFill>
                  <a:srgbClr val="003300"/>
                </a:solidFill>
                <a:ea typeface="仿宋_GB2312" pitchFamily="49" charset="-122"/>
              </a:rPr>
              <a:t>&gt;                     	                    &lt;</a:t>
            </a:r>
            <a:r>
              <a:rPr lang="zh-CN" altLang="en-US" sz="2200" b="1" dirty="0">
                <a:solidFill>
                  <a:srgbClr val="003300"/>
                </a:solidFill>
                <a:ea typeface="仿宋_GB2312" pitchFamily="49" charset="-122"/>
              </a:rPr>
              <a:t>其余部分</a:t>
            </a:r>
            <a:r>
              <a:rPr lang="en-US" altLang="zh-CN" sz="2200" b="1" dirty="0">
                <a:solidFill>
                  <a:srgbClr val="003300"/>
                </a:solidFill>
                <a:ea typeface="仿宋_GB2312" pitchFamily="49" charset="-122"/>
              </a:rPr>
              <a:t>&gt;</a:t>
            </a:r>
          </a:p>
          <a:p>
            <a:pPr algn="just">
              <a:defRPr/>
            </a:pPr>
            <a:r>
              <a:rPr lang="en-US" altLang="zh-CN" sz="2200" b="1" dirty="0">
                <a:solidFill>
                  <a:srgbClr val="003300"/>
                </a:solidFill>
                <a:ea typeface="仿宋_GB2312" pitchFamily="49" charset="-122"/>
              </a:rPr>
              <a:t>   forever                          	      	      forever</a:t>
            </a:r>
          </a:p>
          <a:p>
            <a:pPr algn="just">
              <a:defRPr/>
            </a:pPr>
            <a:r>
              <a:rPr lang="en-US" altLang="zh-CN" sz="2200" b="1" dirty="0">
                <a:solidFill>
                  <a:srgbClr val="003300"/>
                </a:solidFill>
                <a:ea typeface="仿宋_GB2312" pitchFamily="49" charset="-122"/>
              </a:rPr>
              <a:t>end;                 	                		 end;</a:t>
            </a:r>
          </a:p>
          <a:p>
            <a:pPr algn="just">
              <a:defRPr/>
            </a:pPr>
            <a:r>
              <a:rPr lang="en-US" altLang="zh-CN" sz="2200" b="1" dirty="0">
                <a:solidFill>
                  <a:srgbClr val="003300"/>
                </a:solidFill>
                <a:ea typeface="仿宋_GB2312" pitchFamily="49" charset="-122"/>
              </a:rPr>
              <a:t>	</a:t>
            </a:r>
          </a:p>
        </p:txBody>
      </p:sp>
      <p:sp>
        <p:nvSpPr>
          <p:cNvPr id="2" name="内容占位符 1">
            <a:extLst>
              <a:ext uri="{FF2B5EF4-FFF2-40B4-BE49-F238E27FC236}">
                <a16:creationId xmlns:a16="http://schemas.microsoft.com/office/drawing/2014/main" id="{388E165C-C8EE-4C0F-BE51-79F4A817091E}"/>
              </a:ext>
            </a:extLst>
          </p:cNvPr>
          <p:cNvSpPr>
            <a:spLocks noGrp="1"/>
          </p:cNvSpPr>
          <p:nvPr>
            <p:ph/>
          </p:nvPr>
        </p:nvSpPr>
        <p:spPr/>
        <p:txBody>
          <a:bodyPr/>
          <a:lstStyle/>
          <a:p>
            <a:pPr>
              <a:defRPr/>
            </a:pPr>
            <a:endParaRPr lang="zh-CN" altLang="en-US" dirty="0"/>
          </a:p>
        </p:txBody>
      </p:sp>
      <p:cxnSp>
        <p:nvCxnSpPr>
          <p:cNvPr id="5" name="直接连接符 4">
            <a:extLst>
              <a:ext uri="{FF2B5EF4-FFF2-40B4-BE49-F238E27FC236}">
                <a16:creationId xmlns:a16="http://schemas.microsoft.com/office/drawing/2014/main" id="{698DA27F-BB19-4FA3-A2AF-1DB895AEF71B}"/>
              </a:ext>
            </a:extLst>
          </p:cNvPr>
          <p:cNvCxnSpPr/>
          <p:nvPr/>
        </p:nvCxnSpPr>
        <p:spPr>
          <a:xfrm>
            <a:off x="539750" y="2565400"/>
            <a:ext cx="15113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4D59ACC-8E27-4202-B5B9-3EB6810F9401}"/>
              </a:ext>
            </a:extLst>
          </p:cNvPr>
          <p:cNvCxnSpPr/>
          <p:nvPr/>
        </p:nvCxnSpPr>
        <p:spPr>
          <a:xfrm>
            <a:off x="5219700" y="2565400"/>
            <a:ext cx="1512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EA35BD-D0E0-44F7-B707-29904D23F1B1}"/>
              </a:ext>
            </a:extLst>
          </p:cNvPr>
          <p:cNvCxnSpPr/>
          <p:nvPr/>
        </p:nvCxnSpPr>
        <p:spPr>
          <a:xfrm>
            <a:off x="755650" y="2852738"/>
            <a:ext cx="2952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50B60A2-AB95-4305-AC38-6FB8AD0E0F0A}"/>
              </a:ext>
            </a:extLst>
          </p:cNvPr>
          <p:cNvCxnSpPr/>
          <p:nvPr/>
        </p:nvCxnSpPr>
        <p:spPr>
          <a:xfrm>
            <a:off x="5364163" y="2924175"/>
            <a:ext cx="2952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9481BAA-E84E-410D-8B65-0E1748E5CEF4}"/>
              </a:ext>
            </a:extLst>
          </p:cNvPr>
          <p:cNvCxnSpPr/>
          <p:nvPr/>
        </p:nvCxnSpPr>
        <p:spPr>
          <a:xfrm>
            <a:off x="611188" y="3213100"/>
            <a:ext cx="7921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9D0D40B-A976-4DE0-A6EC-984F65DA463A}"/>
              </a:ext>
            </a:extLst>
          </p:cNvPr>
          <p:cNvCxnSpPr/>
          <p:nvPr/>
        </p:nvCxnSpPr>
        <p:spPr>
          <a:xfrm>
            <a:off x="763588" y="3573463"/>
            <a:ext cx="7921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CA3C84E-1641-40EC-9113-499FBE80E61A}"/>
              </a:ext>
            </a:extLst>
          </p:cNvPr>
          <p:cNvCxnSpPr/>
          <p:nvPr/>
        </p:nvCxnSpPr>
        <p:spPr>
          <a:xfrm>
            <a:off x="971550" y="3860800"/>
            <a:ext cx="27368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a:extLst>
              <a:ext uri="{FF2B5EF4-FFF2-40B4-BE49-F238E27FC236}">
                <a16:creationId xmlns:a16="http://schemas.microsoft.com/office/drawing/2014/main" id="{A2437D23-0297-4652-AA61-796645EB6E8F}"/>
              </a:ext>
            </a:extLst>
          </p:cNvPr>
          <p:cNvCxnSpPr/>
          <p:nvPr/>
        </p:nvCxnSpPr>
        <p:spPr>
          <a:xfrm rot="10800000" flipV="1">
            <a:off x="6840538" y="2852738"/>
            <a:ext cx="1979612" cy="1800225"/>
          </a:xfrm>
          <a:prstGeom prst="bentConnector3">
            <a:avLst>
              <a:gd name="adj1" fmla="val 63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40D0DAD-6F54-4297-97D6-A88F6CE280EC}"/>
              </a:ext>
            </a:extLst>
          </p:cNvPr>
          <p:cNvSpPr>
            <a:spLocks noChangeArrowheads="1"/>
          </p:cNvSpPr>
          <p:nvPr/>
        </p:nvSpPr>
        <p:spPr bwMode="auto">
          <a:xfrm>
            <a:off x="8113713" y="1989138"/>
            <a:ext cx="1006475"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a:solidFill>
                  <a:srgbClr val="FF0000"/>
                </a:solidFill>
              </a:rPr>
              <a:t>turn=1</a:t>
            </a:r>
            <a:endParaRPr lang="zh-CN" altLang="en-US" sz="2400" b="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a:extLst>
              <a:ext uri="{FF2B5EF4-FFF2-40B4-BE49-F238E27FC236}">
                <a16:creationId xmlns:a16="http://schemas.microsoft.com/office/drawing/2014/main" id="{9D477E40-0B42-422A-8C5C-4AB512D1DA11}"/>
              </a:ext>
            </a:extLst>
          </p:cNvPr>
          <p:cNvSpPr>
            <a:spLocks noChangeArrowheads="1"/>
          </p:cNvSpPr>
          <p:nvPr/>
        </p:nvSpPr>
        <p:spPr bwMode="auto">
          <a:xfrm>
            <a:off x="381000" y="152400"/>
            <a:ext cx="4419600" cy="647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p>
        </p:txBody>
      </p:sp>
      <p:grpSp>
        <p:nvGrpSpPr>
          <p:cNvPr id="126979" name="Group 5">
            <a:extLst>
              <a:ext uri="{FF2B5EF4-FFF2-40B4-BE49-F238E27FC236}">
                <a16:creationId xmlns:a16="http://schemas.microsoft.com/office/drawing/2014/main" id="{41D9D5EE-1F3B-47C2-BF08-EF7AD9BA76E8}"/>
              </a:ext>
            </a:extLst>
          </p:cNvPr>
          <p:cNvGrpSpPr>
            <a:grpSpLocks/>
          </p:cNvGrpSpPr>
          <p:nvPr/>
        </p:nvGrpSpPr>
        <p:grpSpPr bwMode="auto">
          <a:xfrm>
            <a:off x="533400" y="304800"/>
            <a:ext cx="4191000" cy="6008688"/>
            <a:chOff x="4857" y="1254"/>
            <a:chExt cx="4140" cy="7674"/>
          </a:xfrm>
        </p:grpSpPr>
        <p:grpSp>
          <p:nvGrpSpPr>
            <p:cNvPr id="126983" name="Group 6">
              <a:extLst>
                <a:ext uri="{FF2B5EF4-FFF2-40B4-BE49-F238E27FC236}">
                  <a16:creationId xmlns:a16="http://schemas.microsoft.com/office/drawing/2014/main" id="{CA4FF16A-CF65-4BEA-9A77-6770A70DF1EA}"/>
                </a:ext>
              </a:extLst>
            </p:cNvPr>
            <p:cNvGrpSpPr>
              <a:grpSpLocks/>
            </p:cNvGrpSpPr>
            <p:nvPr/>
          </p:nvGrpSpPr>
          <p:grpSpPr bwMode="auto">
            <a:xfrm>
              <a:off x="4857" y="1254"/>
              <a:ext cx="4140" cy="6894"/>
              <a:chOff x="4857" y="1254"/>
              <a:chExt cx="4140" cy="6894"/>
            </a:xfrm>
          </p:grpSpPr>
          <p:sp>
            <p:nvSpPr>
              <p:cNvPr id="126985" name="Line 7">
                <a:extLst>
                  <a:ext uri="{FF2B5EF4-FFF2-40B4-BE49-F238E27FC236}">
                    <a16:creationId xmlns:a16="http://schemas.microsoft.com/office/drawing/2014/main" id="{5792764B-5CDF-4506-B438-0173767192EC}"/>
                  </a:ext>
                </a:extLst>
              </p:cNvPr>
              <p:cNvSpPr>
                <a:spLocks noChangeShapeType="1"/>
              </p:cNvSpPr>
              <p:nvPr/>
            </p:nvSpPr>
            <p:spPr bwMode="auto">
              <a:xfrm>
                <a:off x="5937" y="346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86" name="Group 8">
                <a:extLst>
                  <a:ext uri="{FF2B5EF4-FFF2-40B4-BE49-F238E27FC236}">
                    <a16:creationId xmlns:a16="http://schemas.microsoft.com/office/drawing/2014/main" id="{B09147FA-42E6-43B2-8C7C-99DFD66EBBC6}"/>
                  </a:ext>
                </a:extLst>
              </p:cNvPr>
              <p:cNvGrpSpPr>
                <a:grpSpLocks/>
              </p:cNvGrpSpPr>
              <p:nvPr/>
            </p:nvGrpSpPr>
            <p:grpSpPr bwMode="auto">
              <a:xfrm>
                <a:off x="4857" y="1254"/>
                <a:ext cx="4140" cy="6894"/>
                <a:chOff x="4857" y="1254"/>
                <a:chExt cx="4140" cy="6894"/>
              </a:xfrm>
            </p:grpSpPr>
            <p:sp>
              <p:nvSpPr>
                <p:cNvPr id="126987" name="Line 9">
                  <a:extLst>
                    <a:ext uri="{FF2B5EF4-FFF2-40B4-BE49-F238E27FC236}">
                      <a16:creationId xmlns:a16="http://schemas.microsoft.com/office/drawing/2014/main" id="{6C479F2D-7DC1-41DA-9D88-E40496FE4EAB}"/>
                    </a:ext>
                  </a:extLst>
                </p:cNvPr>
                <p:cNvSpPr>
                  <a:spLocks noChangeShapeType="1"/>
                </p:cNvSpPr>
                <p:nvPr/>
              </p:nvSpPr>
              <p:spPr bwMode="auto">
                <a:xfrm>
                  <a:off x="5037" y="253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88" name="Group 10">
                  <a:extLst>
                    <a:ext uri="{FF2B5EF4-FFF2-40B4-BE49-F238E27FC236}">
                      <a16:creationId xmlns:a16="http://schemas.microsoft.com/office/drawing/2014/main" id="{9FE2C281-1327-415C-AD9C-C2E11F7CF181}"/>
                    </a:ext>
                  </a:extLst>
                </p:cNvPr>
                <p:cNvGrpSpPr>
                  <a:grpSpLocks/>
                </p:cNvGrpSpPr>
                <p:nvPr/>
              </p:nvGrpSpPr>
              <p:grpSpPr bwMode="auto">
                <a:xfrm>
                  <a:off x="4857" y="1254"/>
                  <a:ext cx="4140" cy="6894"/>
                  <a:chOff x="4857" y="1254"/>
                  <a:chExt cx="4140" cy="6894"/>
                </a:xfrm>
              </p:grpSpPr>
              <p:sp>
                <p:nvSpPr>
                  <p:cNvPr id="126989" name="Text Box 11">
                    <a:extLst>
                      <a:ext uri="{FF2B5EF4-FFF2-40B4-BE49-F238E27FC236}">
                        <a16:creationId xmlns:a16="http://schemas.microsoft.com/office/drawing/2014/main" id="{C8D578B7-9F3E-42BF-B9D2-25C59E3D9E3D}"/>
                      </a:ext>
                    </a:extLst>
                  </p:cNvPr>
                  <p:cNvSpPr txBox="1">
                    <a:spLocks noChangeArrowheads="1"/>
                  </p:cNvSpPr>
                  <p:nvPr/>
                </p:nvSpPr>
                <p:spPr bwMode="auto">
                  <a:xfrm>
                    <a:off x="5217" y="7212"/>
                    <a:ext cx="144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flag[0]:=true</a:t>
                    </a:r>
                  </a:p>
                </p:txBody>
              </p:sp>
              <p:sp>
                <p:nvSpPr>
                  <p:cNvPr id="126990" name="Line 12">
                    <a:extLst>
                      <a:ext uri="{FF2B5EF4-FFF2-40B4-BE49-F238E27FC236}">
                        <a16:creationId xmlns:a16="http://schemas.microsoft.com/office/drawing/2014/main" id="{1C7468E2-3CD9-459E-81A3-10B02542727A}"/>
                      </a:ext>
                    </a:extLst>
                  </p:cNvPr>
                  <p:cNvSpPr>
                    <a:spLocks noChangeShapeType="1"/>
                  </p:cNvSpPr>
                  <p:nvPr/>
                </p:nvSpPr>
                <p:spPr bwMode="auto">
                  <a:xfrm>
                    <a:off x="5937" y="7680"/>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1" name="Line 13">
                    <a:extLst>
                      <a:ext uri="{FF2B5EF4-FFF2-40B4-BE49-F238E27FC236}">
                        <a16:creationId xmlns:a16="http://schemas.microsoft.com/office/drawing/2014/main" id="{8D95744D-C0DC-444D-AAE3-3658B0664F40}"/>
                      </a:ext>
                    </a:extLst>
                  </p:cNvPr>
                  <p:cNvSpPr>
                    <a:spLocks noChangeShapeType="1"/>
                  </p:cNvSpPr>
                  <p:nvPr/>
                </p:nvSpPr>
                <p:spPr bwMode="auto">
                  <a:xfrm flipH="1">
                    <a:off x="5037" y="7992"/>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2" name="Line 14">
                    <a:extLst>
                      <a:ext uri="{FF2B5EF4-FFF2-40B4-BE49-F238E27FC236}">
                        <a16:creationId xmlns:a16="http://schemas.microsoft.com/office/drawing/2014/main" id="{0D251921-0415-416B-8055-3E22A64D645C}"/>
                      </a:ext>
                    </a:extLst>
                  </p:cNvPr>
                  <p:cNvSpPr>
                    <a:spLocks noChangeShapeType="1"/>
                  </p:cNvSpPr>
                  <p:nvPr/>
                </p:nvSpPr>
                <p:spPr bwMode="auto">
                  <a:xfrm flipV="1">
                    <a:off x="5037" y="2532"/>
                    <a:ext cx="0" cy="5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6993" name="Group 15">
                    <a:extLst>
                      <a:ext uri="{FF2B5EF4-FFF2-40B4-BE49-F238E27FC236}">
                        <a16:creationId xmlns:a16="http://schemas.microsoft.com/office/drawing/2014/main" id="{B921591D-7184-4F98-A38A-2416A71BE1DB}"/>
                      </a:ext>
                    </a:extLst>
                  </p:cNvPr>
                  <p:cNvGrpSpPr>
                    <a:grpSpLocks/>
                  </p:cNvGrpSpPr>
                  <p:nvPr/>
                </p:nvGrpSpPr>
                <p:grpSpPr bwMode="auto">
                  <a:xfrm>
                    <a:off x="5037" y="3780"/>
                    <a:ext cx="1800" cy="3432"/>
                    <a:chOff x="5037" y="3780"/>
                    <a:chExt cx="1800" cy="3432"/>
                  </a:xfrm>
                </p:grpSpPr>
                <p:sp>
                  <p:nvSpPr>
                    <p:cNvPr id="127018" name="Text Box 16">
                      <a:extLst>
                        <a:ext uri="{FF2B5EF4-FFF2-40B4-BE49-F238E27FC236}">
                          <a16:creationId xmlns:a16="http://schemas.microsoft.com/office/drawing/2014/main" id="{AFA118C1-ADAE-4593-B6C4-02CDD530E888}"/>
                        </a:ext>
                      </a:extLst>
                    </p:cNvPr>
                    <p:cNvSpPr txBox="1">
                      <a:spLocks noChangeArrowheads="1"/>
                    </p:cNvSpPr>
                    <p:nvPr/>
                  </p:nvSpPr>
                  <p:spPr bwMode="auto">
                    <a:xfrm>
                      <a:off x="5217" y="5184"/>
                      <a:ext cx="16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flag[0]:=false</a:t>
                      </a:r>
                    </a:p>
                  </p:txBody>
                </p:sp>
                <p:grpSp>
                  <p:nvGrpSpPr>
                    <p:cNvPr id="127019" name="Group 17">
                      <a:extLst>
                        <a:ext uri="{FF2B5EF4-FFF2-40B4-BE49-F238E27FC236}">
                          <a16:creationId xmlns:a16="http://schemas.microsoft.com/office/drawing/2014/main" id="{53A33764-4552-4320-BF2A-8DC275A19DDE}"/>
                        </a:ext>
                      </a:extLst>
                    </p:cNvPr>
                    <p:cNvGrpSpPr>
                      <a:grpSpLocks/>
                    </p:cNvGrpSpPr>
                    <p:nvPr/>
                  </p:nvGrpSpPr>
                  <p:grpSpPr bwMode="auto">
                    <a:xfrm>
                      <a:off x="5217" y="5652"/>
                      <a:ext cx="1260" cy="1560"/>
                      <a:chOff x="5217" y="5652"/>
                      <a:chExt cx="1260" cy="1560"/>
                    </a:xfrm>
                  </p:grpSpPr>
                  <p:sp>
                    <p:nvSpPr>
                      <p:cNvPr id="127028" name="Text Box 18">
                        <a:extLst>
                          <a:ext uri="{FF2B5EF4-FFF2-40B4-BE49-F238E27FC236}">
                            <a16:creationId xmlns:a16="http://schemas.microsoft.com/office/drawing/2014/main" id="{CA8E8A14-D393-47F8-8C1C-6F9E51CCA08E}"/>
                          </a:ext>
                        </a:extLst>
                      </p:cNvPr>
                      <p:cNvSpPr txBox="1">
                        <a:spLocks noChangeArrowheads="1"/>
                      </p:cNvSpPr>
                      <p:nvPr/>
                    </p:nvSpPr>
                    <p:spPr bwMode="auto">
                      <a:xfrm>
                        <a:off x="5577" y="627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turn</a:t>
                        </a:r>
                      </a:p>
                    </p:txBody>
                  </p:sp>
                  <p:sp>
                    <p:nvSpPr>
                      <p:cNvPr id="127029" name="AutoShape 19">
                        <a:extLst>
                          <a:ext uri="{FF2B5EF4-FFF2-40B4-BE49-F238E27FC236}">
                            <a16:creationId xmlns:a16="http://schemas.microsoft.com/office/drawing/2014/main" id="{7E02940B-B195-49DB-9206-372B29341CB0}"/>
                          </a:ext>
                        </a:extLst>
                      </p:cNvPr>
                      <p:cNvSpPr>
                        <a:spLocks noChangeArrowheads="1"/>
                      </p:cNvSpPr>
                      <p:nvPr/>
                    </p:nvSpPr>
                    <p:spPr bwMode="auto">
                      <a:xfrm>
                        <a:off x="5397" y="6120"/>
                        <a:ext cx="1080" cy="78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p>
                    </p:txBody>
                  </p:sp>
                  <p:sp>
                    <p:nvSpPr>
                      <p:cNvPr id="127030" name="Line 20">
                        <a:extLst>
                          <a:ext uri="{FF2B5EF4-FFF2-40B4-BE49-F238E27FC236}">
                            <a16:creationId xmlns:a16="http://schemas.microsoft.com/office/drawing/2014/main" id="{EA535095-99B6-49FE-860A-6F468AC62DD3}"/>
                          </a:ext>
                        </a:extLst>
                      </p:cNvPr>
                      <p:cNvSpPr>
                        <a:spLocks noChangeShapeType="1"/>
                      </p:cNvSpPr>
                      <p:nvPr/>
                    </p:nvSpPr>
                    <p:spPr bwMode="auto">
                      <a:xfrm>
                        <a:off x="5937" y="565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1" name="Text Box 21">
                        <a:extLst>
                          <a:ext uri="{FF2B5EF4-FFF2-40B4-BE49-F238E27FC236}">
                            <a16:creationId xmlns:a16="http://schemas.microsoft.com/office/drawing/2014/main" id="{F40E2D3D-E532-4618-AE4D-70767B548AE4}"/>
                          </a:ext>
                        </a:extLst>
                      </p:cNvPr>
                      <p:cNvSpPr txBox="1">
                        <a:spLocks noChangeArrowheads="1"/>
                      </p:cNvSpPr>
                      <p:nvPr/>
                    </p:nvSpPr>
                    <p:spPr bwMode="auto">
                      <a:xfrm>
                        <a:off x="5937" y="674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0</a:t>
                        </a:r>
                      </a:p>
                    </p:txBody>
                  </p:sp>
                  <p:sp>
                    <p:nvSpPr>
                      <p:cNvPr id="127032" name="Line 22">
                        <a:extLst>
                          <a:ext uri="{FF2B5EF4-FFF2-40B4-BE49-F238E27FC236}">
                            <a16:creationId xmlns:a16="http://schemas.microsoft.com/office/drawing/2014/main" id="{2E565F27-D7F0-4DBB-8174-53A2A7F08605}"/>
                          </a:ext>
                        </a:extLst>
                      </p:cNvPr>
                      <p:cNvSpPr>
                        <a:spLocks noChangeShapeType="1"/>
                      </p:cNvSpPr>
                      <p:nvPr/>
                    </p:nvSpPr>
                    <p:spPr bwMode="auto">
                      <a:xfrm>
                        <a:off x="5937" y="6900"/>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3" name="Line 23">
                        <a:extLst>
                          <a:ext uri="{FF2B5EF4-FFF2-40B4-BE49-F238E27FC236}">
                            <a16:creationId xmlns:a16="http://schemas.microsoft.com/office/drawing/2014/main" id="{F5A21D1F-38DD-414D-86F4-1A2C6FA3DB2B}"/>
                          </a:ext>
                        </a:extLst>
                      </p:cNvPr>
                      <p:cNvSpPr>
                        <a:spLocks noChangeShapeType="1"/>
                      </p:cNvSpPr>
                      <p:nvPr/>
                    </p:nvSpPr>
                    <p:spPr bwMode="auto">
                      <a:xfrm flipV="1">
                        <a:off x="5217" y="5805"/>
                        <a:ext cx="0" cy="6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34" name="Line 24">
                        <a:extLst>
                          <a:ext uri="{FF2B5EF4-FFF2-40B4-BE49-F238E27FC236}">
                            <a16:creationId xmlns:a16="http://schemas.microsoft.com/office/drawing/2014/main" id="{5596D4E4-0B51-414E-B134-B113DD6454F6}"/>
                          </a:ext>
                        </a:extLst>
                      </p:cNvPr>
                      <p:cNvSpPr>
                        <a:spLocks noChangeShapeType="1"/>
                      </p:cNvSpPr>
                      <p:nvPr/>
                    </p:nvSpPr>
                    <p:spPr bwMode="auto">
                      <a:xfrm>
                        <a:off x="5217" y="58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5" name="Text Box 25">
                        <a:extLst>
                          <a:ext uri="{FF2B5EF4-FFF2-40B4-BE49-F238E27FC236}">
                            <a16:creationId xmlns:a16="http://schemas.microsoft.com/office/drawing/2014/main" id="{BA4D3C9F-3731-4BB6-AAB8-5058122E6BE8}"/>
                          </a:ext>
                        </a:extLst>
                      </p:cNvPr>
                      <p:cNvSpPr txBox="1">
                        <a:spLocks noChangeArrowheads="1"/>
                      </p:cNvSpPr>
                      <p:nvPr/>
                    </p:nvSpPr>
                    <p:spPr bwMode="auto">
                      <a:xfrm>
                        <a:off x="5217" y="596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1</a:t>
                        </a:r>
                      </a:p>
                    </p:txBody>
                  </p:sp>
                  <p:sp>
                    <p:nvSpPr>
                      <p:cNvPr id="127036" name="Line 26">
                        <a:extLst>
                          <a:ext uri="{FF2B5EF4-FFF2-40B4-BE49-F238E27FC236}">
                            <a16:creationId xmlns:a16="http://schemas.microsoft.com/office/drawing/2014/main" id="{C48A13BC-DC9A-472D-BC63-DC29801959EB}"/>
                          </a:ext>
                        </a:extLst>
                      </p:cNvPr>
                      <p:cNvSpPr>
                        <a:spLocks noChangeShapeType="1"/>
                      </p:cNvSpPr>
                      <p:nvPr/>
                    </p:nvSpPr>
                    <p:spPr bwMode="auto">
                      <a:xfrm>
                        <a:off x="5217" y="643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7020" name="Group 27">
                      <a:extLst>
                        <a:ext uri="{FF2B5EF4-FFF2-40B4-BE49-F238E27FC236}">
                          <a16:creationId xmlns:a16="http://schemas.microsoft.com/office/drawing/2014/main" id="{217649CE-97DD-45E3-9619-9934F86AE995}"/>
                        </a:ext>
                      </a:extLst>
                    </p:cNvPr>
                    <p:cNvGrpSpPr>
                      <a:grpSpLocks/>
                    </p:cNvGrpSpPr>
                    <p:nvPr/>
                  </p:nvGrpSpPr>
                  <p:grpSpPr bwMode="auto">
                    <a:xfrm>
                      <a:off x="5037" y="3780"/>
                      <a:ext cx="1440" cy="1404"/>
                      <a:chOff x="5037" y="3780"/>
                      <a:chExt cx="1440" cy="1404"/>
                    </a:xfrm>
                  </p:grpSpPr>
                  <p:sp>
                    <p:nvSpPr>
                      <p:cNvPr id="127021" name="Line 28">
                        <a:extLst>
                          <a:ext uri="{FF2B5EF4-FFF2-40B4-BE49-F238E27FC236}">
                            <a16:creationId xmlns:a16="http://schemas.microsoft.com/office/drawing/2014/main" id="{21B32904-E20E-4D97-848E-E2C3E5D82DEF}"/>
                          </a:ext>
                        </a:extLst>
                      </p:cNvPr>
                      <p:cNvSpPr>
                        <a:spLocks noChangeShapeType="1"/>
                      </p:cNvSpPr>
                      <p:nvPr/>
                    </p:nvSpPr>
                    <p:spPr bwMode="auto">
                      <a:xfrm>
                        <a:off x="5937" y="471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7022" name="Group 29">
                        <a:extLst>
                          <a:ext uri="{FF2B5EF4-FFF2-40B4-BE49-F238E27FC236}">
                            <a16:creationId xmlns:a16="http://schemas.microsoft.com/office/drawing/2014/main" id="{3BEA8A6B-AEA9-4274-9427-5E097993F1D6}"/>
                          </a:ext>
                        </a:extLst>
                      </p:cNvPr>
                      <p:cNvGrpSpPr>
                        <a:grpSpLocks/>
                      </p:cNvGrpSpPr>
                      <p:nvPr/>
                    </p:nvGrpSpPr>
                    <p:grpSpPr bwMode="auto">
                      <a:xfrm>
                        <a:off x="5037" y="3780"/>
                        <a:ext cx="1440" cy="1404"/>
                        <a:chOff x="5037" y="3780"/>
                        <a:chExt cx="1440" cy="1404"/>
                      </a:xfrm>
                    </p:grpSpPr>
                    <p:sp>
                      <p:nvSpPr>
                        <p:cNvPr id="127024" name="AutoShape 30">
                          <a:extLst>
                            <a:ext uri="{FF2B5EF4-FFF2-40B4-BE49-F238E27FC236}">
                              <a16:creationId xmlns:a16="http://schemas.microsoft.com/office/drawing/2014/main" id="{2FC4239E-7796-43CF-9E4F-27E4E6F62D29}"/>
                            </a:ext>
                          </a:extLst>
                        </p:cNvPr>
                        <p:cNvSpPr>
                          <a:spLocks noChangeArrowheads="1"/>
                        </p:cNvSpPr>
                        <p:nvPr/>
                      </p:nvSpPr>
                      <p:spPr bwMode="auto">
                        <a:xfrm>
                          <a:off x="5397" y="3936"/>
                          <a:ext cx="1080" cy="78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p>
                      </p:txBody>
                    </p:sp>
                    <p:sp>
                      <p:nvSpPr>
                        <p:cNvPr id="127025" name="Text Box 31">
                          <a:extLst>
                            <a:ext uri="{FF2B5EF4-FFF2-40B4-BE49-F238E27FC236}">
                              <a16:creationId xmlns:a16="http://schemas.microsoft.com/office/drawing/2014/main" id="{E87C672D-36F1-4A3B-8E79-3F0D56BFB27A}"/>
                            </a:ext>
                          </a:extLst>
                        </p:cNvPr>
                        <p:cNvSpPr txBox="1">
                          <a:spLocks noChangeArrowheads="1"/>
                        </p:cNvSpPr>
                        <p:nvPr/>
                      </p:nvSpPr>
                      <p:spPr bwMode="auto">
                        <a:xfrm>
                          <a:off x="5577" y="409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turn</a:t>
                          </a:r>
                        </a:p>
                      </p:txBody>
                    </p:sp>
                    <p:sp>
                      <p:nvSpPr>
                        <p:cNvPr id="127026" name="Text Box 32">
                          <a:extLst>
                            <a:ext uri="{FF2B5EF4-FFF2-40B4-BE49-F238E27FC236}">
                              <a16:creationId xmlns:a16="http://schemas.microsoft.com/office/drawing/2014/main" id="{71A02F85-4ADD-45A1-A077-D319A5A81E52}"/>
                            </a:ext>
                          </a:extLst>
                        </p:cNvPr>
                        <p:cNvSpPr txBox="1">
                          <a:spLocks noChangeArrowheads="1"/>
                        </p:cNvSpPr>
                        <p:nvPr/>
                      </p:nvSpPr>
                      <p:spPr bwMode="auto">
                        <a:xfrm>
                          <a:off x="5037" y="3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0</a:t>
                          </a:r>
                        </a:p>
                      </p:txBody>
                    </p:sp>
                    <p:sp>
                      <p:nvSpPr>
                        <p:cNvPr id="127027" name="Text Box 33">
                          <a:extLst>
                            <a:ext uri="{FF2B5EF4-FFF2-40B4-BE49-F238E27FC236}">
                              <a16:creationId xmlns:a16="http://schemas.microsoft.com/office/drawing/2014/main" id="{FF37A9BF-A19F-4E45-AFAF-C7EBF5E87CED}"/>
                            </a:ext>
                          </a:extLst>
                        </p:cNvPr>
                        <p:cNvSpPr txBox="1">
                          <a:spLocks noChangeArrowheads="1"/>
                        </p:cNvSpPr>
                        <p:nvPr/>
                      </p:nvSpPr>
                      <p:spPr bwMode="auto">
                        <a:xfrm>
                          <a:off x="5937" y="471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1</a:t>
                          </a:r>
                        </a:p>
                      </p:txBody>
                    </p:sp>
                  </p:grpSp>
                  <p:sp>
                    <p:nvSpPr>
                      <p:cNvPr id="127023" name="Line 34">
                        <a:extLst>
                          <a:ext uri="{FF2B5EF4-FFF2-40B4-BE49-F238E27FC236}">
                            <a16:creationId xmlns:a16="http://schemas.microsoft.com/office/drawing/2014/main" id="{2BFB3E5F-C383-4CCA-98CD-B711D134EAB3}"/>
                          </a:ext>
                        </a:extLst>
                      </p:cNvPr>
                      <p:cNvSpPr>
                        <a:spLocks noChangeShapeType="1"/>
                      </p:cNvSpPr>
                      <p:nvPr/>
                    </p:nvSpPr>
                    <p:spPr bwMode="auto">
                      <a:xfrm flipH="1">
                        <a:off x="5037" y="424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26994" name="Line 35">
                    <a:extLst>
                      <a:ext uri="{FF2B5EF4-FFF2-40B4-BE49-F238E27FC236}">
                        <a16:creationId xmlns:a16="http://schemas.microsoft.com/office/drawing/2014/main" id="{1286FBBB-57D8-4426-8D2E-92BA86493E67}"/>
                      </a:ext>
                    </a:extLst>
                  </p:cNvPr>
                  <p:cNvSpPr>
                    <a:spLocks noChangeShapeType="1"/>
                  </p:cNvSpPr>
                  <p:nvPr/>
                </p:nvSpPr>
                <p:spPr bwMode="auto">
                  <a:xfrm>
                    <a:off x="8097" y="7368"/>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5" name="Line 36">
                    <a:extLst>
                      <a:ext uri="{FF2B5EF4-FFF2-40B4-BE49-F238E27FC236}">
                        <a16:creationId xmlns:a16="http://schemas.microsoft.com/office/drawing/2014/main" id="{C835B34D-C101-4174-8C87-9FB2AE40B4B7}"/>
                      </a:ext>
                    </a:extLst>
                  </p:cNvPr>
                  <p:cNvSpPr>
                    <a:spLocks noChangeShapeType="1"/>
                  </p:cNvSpPr>
                  <p:nvPr/>
                </p:nvSpPr>
                <p:spPr bwMode="auto">
                  <a:xfrm flipH="1">
                    <a:off x="4857" y="8148"/>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6" name="Line 37">
                    <a:extLst>
                      <a:ext uri="{FF2B5EF4-FFF2-40B4-BE49-F238E27FC236}">
                        <a16:creationId xmlns:a16="http://schemas.microsoft.com/office/drawing/2014/main" id="{B937BF4B-EF37-470A-B6CD-0CB2123B0CF5}"/>
                      </a:ext>
                    </a:extLst>
                  </p:cNvPr>
                  <p:cNvSpPr>
                    <a:spLocks noChangeShapeType="1"/>
                  </p:cNvSpPr>
                  <p:nvPr/>
                </p:nvSpPr>
                <p:spPr bwMode="auto">
                  <a:xfrm flipV="1">
                    <a:off x="4857" y="1440"/>
                    <a:ext cx="0" cy="67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6997" name="Group 38">
                    <a:extLst>
                      <a:ext uri="{FF2B5EF4-FFF2-40B4-BE49-F238E27FC236}">
                        <a16:creationId xmlns:a16="http://schemas.microsoft.com/office/drawing/2014/main" id="{B2E21F4F-810D-4679-A1FD-7CFF8B1FC411}"/>
                      </a:ext>
                    </a:extLst>
                  </p:cNvPr>
                  <p:cNvGrpSpPr>
                    <a:grpSpLocks/>
                  </p:cNvGrpSpPr>
                  <p:nvPr/>
                </p:nvGrpSpPr>
                <p:grpSpPr bwMode="auto">
                  <a:xfrm>
                    <a:off x="5217" y="1254"/>
                    <a:ext cx="3780" cy="6114"/>
                    <a:chOff x="5217" y="1254"/>
                    <a:chExt cx="3780" cy="6114"/>
                  </a:xfrm>
                </p:grpSpPr>
                <p:sp>
                  <p:nvSpPr>
                    <p:cNvPr id="126999" name="Text Box 39">
                      <a:extLst>
                        <a:ext uri="{FF2B5EF4-FFF2-40B4-BE49-F238E27FC236}">
                          <a16:creationId xmlns:a16="http://schemas.microsoft.com/office/drawing/2014/main" id="{AA8C5F50-B9C7-4F0D-92C7-2EA54ED141B4}"/>
                        </a:ext>
                      </a:extLst>
                    </p:cNvPr>
                    <p:cNvSpPr txBox="1">
                      <a:spLocks noChangeArrowheads="1"/>
                    </p:cNvSpPr>
                    <p:nvPr/>
                  </p:nvSpPr>
                  <p:spPr bwMode="auto">
                    <a:xfrm>
                      <a:off x="5217" y="1722"/>
                      <a:ext cx="144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flag[0]:=true</a:t>
                      </a:r>
                    </a:p>
                  </p:txBody>
                </p:sp>
                <p:sp>
                  <p:nvSpPr>
                    <p:cNvPr id="127000" name="Line 40">
                      <a:extLst>
                        <a:ext uri="{FF2B5EF4-FFF2-40B4-BE49-F238E27FC236}">
                          <a16:creationId xmlns:a16="http://schemas.microsoft.com/office/drawing/2014/main" id="{8CE7343E-C64C-42D6-A7BA-AF5DEC823FF4}"/>
                        </a:ext>
                      </a:extLst>
                    </p:cNvPr>
                    <p:cNvSpPr>
                      <a:spLocks noChangeShapeType="1"/>
                    </p:cNvSpPr>
                    <p:nvPr/>
                  </p:nvSpPr>
                  <p:spPr bwMode="auto">
                    <a:xfrm>
                      <a:off x="5937" y="219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1" name="Text Box 41">
                      <a:extLst>
                        <a:ext uri="{FF2B5EF4-FFF2-40B4-BE49-F238E27FC236}">
                          <a16:creationId xmlns:a16="http://schemas.microsoft.com/office/drawing/2014/main" id="{8149E591-2CF6-463E-A3AD-E4A1BB9F5C03}"/>
                        </a:ext>
                      </a:extLst>
                    </p:cNvPr>
                    <p:cNvSpPr txBox="1">
                      <a:spLocks noChangeArrowheads="1"/>
                    </p:cNvSpPr>
                    <p:nvPr/>
                  </p:nvSpPr>
                  <p:spPr bwMode="auto">
                    <a:xfrm>
                      <a:off x="5577" y="281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flag[1]</a:t>
                      </a:r>
                    </a:p>
                  </p:txBody>
                </p:sp>
                <p:sp>
                  <p:nvSpPr>
                    <p:cNvPr id="127002" name="AutoShape 42">
                      <a:extLst>
                        <a:ext uri="{FF2B5EF4-FFF2-40B4-BE49-F238E27FC236}">
                          <a16:creationId xmlns:a16="http://schemas.microsoft.com/office/drawing/2014/main" id="{E6F903C5-8D4D-4C06-A9E7-0A620AFBD6AC}"/>
                        </a:ext>
                      </a:extLst>
                    </p:cNvPr>
                    <p:cNvSpPr>
                      <a:spLocks noChangeArrowheads="1"/>
                    </p:cNvSpPr>
                    <p:nvPr/>
                  </p:nvSpPr>
                  <p:spPr bwMode="auto">
                    <a:xfrm>
                      <a:off x="5397" y="2658"/>
                      <a:ext cx="1080" cy="78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p>
                  </p:txBody>
                </p:sp>
                <p:sp>
                  <p:nvSpPr>
                    <p:cNvPr id="127003" name="Text Box 43">
                      <a:extLst>
                        <a:ext uri="{FF2B5EF4-FFF2-40B4-BE49-F238E27FC236}">
                          <a16:creationId xmlns:a16="http://schemas.microsoft.com/office/drawing/2014/main" id="{68DDE3F2-E70F-4508-AD89-C1B03ACAC96A}"/>
                        </a:ext>
                      </a:extLst>
                    </p:cNvPr>
                    <p:cNvSpPr txBox="1">
                      <a:spLocks noChangeArrowheads="1"/>
                    </p:cNvSpPr>
                    <p:nvPr/>
                  </p:nvSpPr>
                  <p:spPr bwMode="auto">
                    <a:xfrm>
                      <a:off x="6477" y="268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false</a:t>
                      </a:r>
                    </a:p>
                  </p:txBody>
                </p:sp>
                <p:sp>
                  <p:nvSpPr>
                    <p:cNvPr id="127004" name="Line 44">
                      <a:extLst>
                        <a:ext uri="{FF2B5EF4-FFF2-40B4-BE49-F238E27FC236}">
                          <a16:creationId xmlns:a16="http://schemas.microsoft.com/office/drawing/2014/main" id="{10C16081-BEB8-4688-8EF7-6823165D3C70}"/>
                        </a:ext>
                      </a:extLst>
                    </p:cNvPr>
                    <p:cNvSpPr>
                      <a:spLocks noChangeShapeType="1"/>
                    </p:cNvSpPr>
                    <p:nvPr/>
                  </p:nvSpPr>
                  <p:spPr bwMode="auto">
                    <a:xfrm>
                      <a:off x="6477" y="3156"/>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7005" name="Group 45">
                      <a:extLst>
                        <a:ext uri="{FF2B5EF4-FFF2-40B4-BE49-F238E27FC236}">
                          <a16:creationId xmlns:a16="http://schemas.microsoft.com/office/drawing/2014/main" id="{FE090492-0729-409C-8D18-8E5AC9B0DC73}"/>
                        </a:ext>
                      </a:extLst>
                    </p:cNvPr>
                    <p:cNvGrpSpPr>
                      <a:grpSpLocks/>
                    </p:cNvGrpSpPr>
                    <p:nvPr/>
                  </p:nvGrpSpPr>
                  <p:grpSpPr bwMode="auto">
                    <a:xfrm>
                      <a:off x="7197" y="3780"/>
                      <a:ext cx="1800" cy="3588"/>
                      <a:chOff x="7197" y="3780"/>
                      <a:chExt cx="1800" cy="3588"/>
                    </a:xfrm>
                  </p:grpSpPr>
                  <p:sp>
                    <p:nvSpPr>
                      <p:cNvPr id="127009" name="Text Box 46">
                        <a:extLst>
                          <a:ext uri="{FF2B5EF4-FFF2-40B4-BE49-F238E27FC236}">
                            <a16:creationId xmlns:a16="http://schemas.microsoft.com/office/drawing/2014/main" id="{620CDEC0-BF0E-4345-959F-614FEBA99689}"/>
                          </a:ext>
                        </a:extLst>
                      </p:cNvPr>
                      <p:cNvSpPr txBox="1">
                        <a:spLocks noChangeArrowheads="1"/>
                      </p:cNvSpPr>
                      <p:nvPr/>
                    </p:nvSpPr>
                    <p:spPr bwMode="auto">
                      <a:xfrm>
                        <a:off x="7197" y="3780"/>
                        <a:ext cx="18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P0</a:t>
                        </a:r>
                        <a:r>
                          <a:rPr lang="zh-CN" altLang="en-US" sz="1800">
                            <a:solidFill>
                              <a:srgbClr val="003300"/>
                            </a:solidFill>
                          </a:rPr>
                          <a:t>进入临界区</a:t>
                        </a:r>
                      </a:p>
                    </p:txBody>
                  </p:sp>
                  <p:sp>
                    <p:nvSpPr>
                      <p:cNvPr id="127010" name="Line 47">
                        <a:extLst>
                          <a:ext uri="{FF2B5EF4-FFF2-40B4-BE49-F238E27FC236}">
                            <a16:creationId xmlns:a16="http://schemas.microsoft.com/office/drawing/2014/main" id="{0337137B-2BE3-465A-9D03-1DD3498F34B4}"/>
                          </a:ext>
                        </a:extLst>
                      </p:cNvPr>
                      <p:cNvSpPr>
                        <a:spLocks noChangeShapeType="1"/>
                      </p:cNvSpPr>
                      <p:nvPr/>
                    </p:nvSpPr>
                    <p:spPr bwMode="auto">
                      <a:xfrm>
                        <a:off x="8097" y="4248"/>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1" name="Text Box 48">
                        <a:extLst>
                          <a:ext uri="{FF2B5EF4-FFF2-40B4-BE49-F238E27FC236}">
                            <a16:creationId xmlns:a16="http://schemas.microsoft.com/office/drawing/2014/main" id="{79B69F05-AB08-465B-8754-704CBD924A9D}"/>
                          </a:ext>
                        </a:extLst>
                      </p:cNvPr>
                      <p:cNvSpPr txBox="1">
                        <a:spLocks noChangeArrowheads="1"/>
                      </p:cNvSpPr>
                      <p:nvPr/>
                    </p:nvSpPr>
                    <p:spPr bwMode="auto">
                      <a:xfrm>
                        <a:off x="7197" y="4560"/>
                        <a:ext cx="18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1800">
                            <a:solidFill>
                              <a:srgbClr val="003300"/>
                            </a:solidFill>
                          </a:rPr>
                          <a:t>退出临界区</a:t>
                        </a:r>
                      </a:p>
                    </p:txBody>
                  </p:sp>
                  <p:sp>
                    <p:nvSpPr>
                      <p:cNvPr id="127012" name="Text Box 49">
                        <a:extLst>
                          <a:ext uri="{FF2B5EF4-FFF2-40B4-BE49-F238E27FC236}">
                            <a16:creationId xmlns:a16="http://schemas.microsoft.com/office/drawing/2014/main" id="{F10340B8-A7A5-4CE6-8C37-80FFA3D46EE8}"/>
                          </a:ext>
                        </a:extLst>
                      </p:cNvPr>
                      <p:cNvSpPr txBox="1">
                        <a:spLocks noChangeArrowheads="1"/>
                      </p:cNvSpPr>
                      <p:nvPr/>
                    </p:nvSpPr>
                    <p:spPr bwMode="auto">
                      <a:xfrm>
                        <a:off x="7197" y="5340"/>
                        <a:ext cx="18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turn:=1</a:t>
                        </a:r>
                      </a:p>
                    </p:txBody>
                  </p:sp>
                  <p:sp>
                    <p:nvSpPr>
                      <p:cNvPr id="127013" name="Line 50">
                        <a:extLst>
                          <a:ext uri="{FF2B5EF4-FFF2-40B4-BE49-F238E27FC236}">
                            <a16:creationId xmlns:a16="http://schemas.microsoft.com/office/drawing/2014/main" id="{CFC6A2FA-F8DF-4EA4-AE8B-96B0338F158C}"/>
                          </a:ext>
                        </a:extLst>
                      </p:cNvPr>
                      <p:cNvSpPr>
                        <a:spLocks noChangeShapeType="1"/>
                      </p:cNvSpPr>
                      <p:nvPr/>
                    </p:nvSpPr>
                    <p:spPr bwMode="auto">
                      <a:xfrm>
                        <a:off x="8097" y="5028"/>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4" name="Text Box 51">
                        <a:extLst>
                          <a:ext uri="{FF2B5EF4-FFF2-40B4-BE49-F238E27FC236}">
                            <a16:creationId xmlns:a16="http://schemas.microsoft.com/office/drawing/2014/main" id="{C5A82B47-ADB8-44C7-916F-F24D757C4012}"/>
                          </a:ext>
                        </a:extLst>
                      </p:cNvPr>
                      <p:cNvSpPr txBox="1">
                        <a:spLocks noChangeArrowheads="1"/>
                      </p:cNvSpPr>
                      <p:nvPr/>
                    </p:nvSpPr>
                    <p:spPr bwMode="auto">
                      <a:xfrm>
                        <a:off x="7197" y="6120"/>
                        <a:ext cx="18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flag[0]:=false</a:t>
                        </a:r>
                      </a:p>
                    </p:txBody>
                  </p:sp>
                  <p:sp>
                    <p:nvSpPr>
                      <p:cNvPr id="127015" name="Line 52">
                        <a:extLst>
                          <a:ext uri="{FF2B5EF4-FFF2-40B4-BE49-F238E27FC236}">
                            <a16:creationId xmlns:a16="http://schemas.microsoft.com/office/drawing/2014/main" id="{BBE21456-F5D3-46A5-86AB-195A2B9E852F}"/>
                          </a:ext>
                        </a:extLst>
                      </p:cNvPr>
                      <p:cNvSpPr>
                        <a:spLocks noChangeShapeType="1"/>
                      </p:cNvSpPr>
                      <p:nvPr/>
                    </p:nvSpPr>
                    <p:spPr bwMode="auto">
                      <a:xfrm>
                        <a:off x="8097" y="5808"/>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6" name="Text Box 53">
                        <a:extLst>
                          <a:ext uri="{FF2B5EF4-FFF2-40B4-BE49-F238E27FC236}">
                            <a16:creationId xmlns:a16="http://schemas.microsoft.com/office/drawing/2014/main" id="{F7463C3F-BB7C-4D23-B211-FD985BD18BE3}"/>
                          </a:ext>
                        </a:extLst>
                      </p:cNvPr>
                      <p:cNvSpPr txBox="1">
                        <a:spLocks noChangeArrowheads="1"/>
                      </p:cNvSpPr>
                      <p:nvPr/>
                    </p:nvSpPr>
                    <p:spPr bwMode="auto">
                      <a:xfrm>
                        <a:off x="7197" y="6900"/>
                        <a:ext cx="18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1800">
                            <a:solidFill>
                              <a:srgbClr val="003300"/>
                            </a:solidFill>
                          </a:rPr>
                          <a:t>其余部分</a:t>
                        </a:r>
                      </a:p>
                    </p:txBody>
                  </p:sp>
                  <p:sp>
                    <p:nvSpPr>
                      <p:cNvPr id="127017" name="Line 54">
                        <a:extLst>
                          <a:ext uri="{FF2B5EF4-FFF2-40B4-BE49-F238E27FC236}">
                            <a16:creationId xmlns:a16="http://schemas.microsoft.com/office/drawing/2014/main" id="{11DC9F90-E0B2-408D-B995-C90486A420CB}"/>
                          </a:ext>
                        </a:extLst>
                      </p:cNvPr>
                      <p:cNvSpPr>
                        <a:spLocks noChangeShapeType="1"/>
                      </p:cNvSpPr>
                      <p:nvPr/>
                    </p:nvSpPr>
                    <p:spPr bwMode="auto">
                      <a:xfrm>
                        <a:off x="8097" y="6588"/>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7006" name="Text Box 55">
                      <a:extLst>
                        <a:ext uri="{FF2B5EF4-FFF2-40B4-BE49-F238E27FC236}">
                          <a16:creationId xmlns:a16="http://schemas.microsoft.com/office/drawing/2014/main" id="{2198DAE6-BF82-4FA9-B97E-2A51CDBCB042}"/>
                        </a:ext>
                      </a:extLst>
                    </p:cNvPr>
                    <p:cNvSpPr txBox="1">
                      <a:spLocks noChangeArrowheads="1"/>
                    </p:cNvSpPr>
                    <p:nvPr/>
                  </p:nvSpPr>
                  <p:spPr bwMode="auto">
                    <a:xfrm>
                      <a:off x="5937" y="346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800">
                          <a:solidFill>
                            <a:srgbClr val="003300"/>
                          </a:solidFill>
                        </a:rPr>
                        <a:t>true</a:t>
                      </a:r>
                    </a:p>
                  </p:txBody>
                </p:sp>
                <p:sp>
                  <p:nvSpPr>
                    <p:cNvPr id="127007" name="Line 56">
                      <a:extLst>
                        <a:ext uri="{FF2B5EF4-FFF2-40B4-BE49-F238E27FC236}">
                          <a16:creationId xmlns:a16="http://schemas.microsoft.com/office/drawing/2014/main" id="{66FAC7A3-E759-4A2E-968A-288C9CA14A69}"/>
                        </a:ext>
                      </a:extLst>
                    </p:cNvPr>
                    <p:cNvSpPr>
                      <a:spLocks noChangeShapeType="1"/>
                    </p:cNvSpPr>
                    <p:nvPr/>
                  </p:nvSpPr>
                  <p:spPr bwMode="auto">
                    <a:xfrm>
                      <a:off x="8097" y="3156"/>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8" name="Line 57">
                      <a:extLst>
                        <a:ext uri="{FF2B5EF4-FFF2-40B4-BE49-F238E27FC236}">
                          <a16:creationId xmlns:a16="http://schemas.microsoft.com/office/drawing/2014/main" id="{C5022498-94DC-436D-A172-9D4F414F7E1C}"/>
                        </a:ext>
                      </a:extLst>
                    </p:cNvPr>
                    <p:cNvSpPr>
                      <a:spLocks noChangeShapeType="1"/>
                    </p:cNvSpPr>
                    <p:nvPr/>
                  </p:nvSpPr>
                  <p:spPr bwMode="auto">
                    <a:xfrm>
                      <a:off x="5937" y="125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98" name="Line 58">
                    <a:extLst>
                      <a:ext uri="{FF2B5EF4-FFF2-40B4-BE49-F238E27FC236}">
                        <a16:creationId xmlns:a16="http://schemas.microsoft.com/office/drawing/2014/main" id="{30341EF3-6042-4E07-A576-311742ABDBBD}"/>
                      </a:ext>
                    </a:extLst>
                  </p:cNvPr>
                  <p:cNvSpPr>
                    <a:spLocks noChangeShapeType="1"/>
                  </p:cNvSpPr>
                  <p:nvPr/>
                </p:nvSpPr>
                <p:spPr bwMode="auto">
                  <a:xfrm>
                    <a:off x="4857" y="144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26984" name="Text Box 59">
              <a:extLst>
                <a:ext uri="{FF2B5EF4-FFF2-40B4-BE49-F238E27FC236}">
                  <a16:creationId xmlns:a16="http://schemas.microsoft.com/office/drawing/2014/main" id="{7EBFB22E-D1DF-499B-80B0-6BF7E1AF97B0}"/>
                </a:ext>
              </a:extLst>
            </p:cNvPr>
            <p:cNvSpPr txBox="1">
              <a:spLocks noChangeArrowheads="1"/>
            </p:cNvSpPr>
            <p:nvPr/>
          </p:nvSpPr>
          <p:spPr bwMode="auto">
            <a:xfrm>
              <a:off x="5577" y="8460"/>
              <a:ext cx="28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3300"/>
                  </a:solidFill>
                </a:rPr>
                <a:t>P0</a:t>
              </a:r>
              <a:r>
                <a:rPr lang="zh-CN" altLang="en-US" sz="1600">
                  <a:solidFill>
                    <a:srgbClr val="003300"/>
                  </a:solidFill>
                </a:rPr>
                <a:t>的执行流程图</a:t>
              </a:r>
            </a:p>
          </p:txBody>
        </p:sp>
      </p:grpSp>
      <p:grpSp>
        <p:nvGrpSpPr>
          <p:cNvPr id="126980" name="Group 60">
            <a:extLst>
              <a:ext uri="{FF2B5EF4-FFF2-40B4-BE49-F238E27FC236}">
                <a16:creationId xmlns:a16="http://schemas.microsoft.com/office/drawing/2014/main" id="{5DF45991-7376-4458-85F1-C9DFCECB3526}"/>
              </a:ext>
            </a:extLst>
          </p:cNvPr>
          <p:cNvGrpSpPr>
            <a:grpSpLocks/>
          </p:cNvGrpSpPr>
          <p:nvPr/>
        </p:nvGrpSpPr>
        <p:grpSpPr bwMode="auto">
          <a:xfrm>
            <a:off x="4724400" y="-114300"/>
            <a:ext cx="4267200" cy="6972300"/>
            <a:chOff x="2880" y="-48"/>
            <a:chExt cx="2688" cy="3456"/>
          </a:xfrm>
        </p:grpSpPr>
        <p:sp>
          <p:nvSpPr>
            <p:cNvPr id="593981" name="Text Box 61">
              <a:extLst>
                <a:ext uri="{FF2B5EF4-FFF2-40B4-BE49-F238E27FC236}">
                  <a16:creationId xmlns:a16="http://schemas.microsoft.com/office/drawing/2014/main" id="{9DCA7E99-4F82-4516-BA6C-4313536F9973}"/>
                </a:ext>
              </a:extLst>
            </p:cNvPr>
            <p:cNvSpPr txBox="1">
              <a:spLocks noChangeArrowheads="1"/>
            </p:cNvSpPr>
            <p:nvPr/>
          </p:nvSpPr>
          <p:spPr bwMode="auto">
            <a:xfrm>
              <a:off x="3264" y="144"/>
              <a:ext cx="2304" cy="2639"/>
            </a:xfrm>
            <a:prstGeom prst="rect">
              <a:avLst/>
            </a:prstGeom>
            <a:noFill/>
            <a:ln w="9525">
              <a:noFill/>
              <a:miter lim="800000"/>
              <a:headEnd/>
              <a:tailEnd/>
            </a:ln>
            <a:effectLst/>
          </p:spPr>
          <p:txBody>
            <a:bodyPr>
              <a:spAutoFit/>
            </a:bodyPr>
            <a:lstStyle/>
            <a:p>
              <a:pPr>
                <a:defRPr/>
              </a:pPr>
              <a:r>
                <a:rPr lang="en-US" altLang="zh-CN" sz="2000" b="1">
                  <a:effectLst>
                    <a:outerShdw blurRad="38100" dist="38100" dir="2700000" algn="tl">
                      <a:srgbClr val="000000">
                        <a:alpha val="43137"/>
                      </a:srgbClr>
                    </a:outerShdw>
                  </a:effectLst>
                  <a:ea typeface="仿宋_GB2312" pitchFamily="49" charset="-122"/>
                </a:rPr>
                <a:t>procedure  P0;       </a:t>
              </a:r>
            </a:p>
            <a:p>
              <a:pPr>
                <a:defRPr/>
              </a:pPr>
              <a:r>
                <a:rPr lang="en-US" altLang="zh-CN" sz="2000" b="1">
                  <a:effectLst>
                    <a:outerShdw blurRad="38100" dist="38100" dir="2700000" algn="tl">
                      <a:srgbClr val="000000">
                        <a:alpha val="43137"/>
                      </a:srgbClr>
                    </a:outerShdw>
                  </a:effectLst>
                  <a:ea typeface="仿宋_GB2312" pitchFamily="49" charset="-122"/>
                </a:rPr>
                <a:t>begin    	      	                       repeat</a:t>
              </a:r>
            </a:p>
            <a:p>
              <a:pPr>
                <a:defRPr/>
              </a:pPr>
              <a:r>
                <a:rPr lang="en-US" altLang="zh-CN" sz="2000" b="1">
                  <a:effectLst>
                    <a:outerShdw blurRad="38100" dist="38100" dir="2700000" algn="tl">
                      <a:srgbClr val="000000">
                        <a:alpha val="43137"/>
                      </a:srgbClr>
                    </a:outerShdw>
                  </a:effectLst>
                  <a:ea typeface="仿宋_GB2312" pitchFamily="49" charset="-122"/>
                </a:rPr>
                <a:t>flag[0]:=true;   	</a:t>
              </a:r>
            </a:p>
            <a:p>
              <a:pPr>
                <a:defRPr/>
              </a:pPr>
              <a:r>
                <a:rPr lang="en-US" altLang="zh-CN" sz="2000" b="1">
                  <a:effectLst>
                    <a:outerShdw blurRad="38100" dist="38100" dir="2700000" algn="tl">
                      <a:srgbClr val="000000">
                        <a:alpha val="43137"/>
                      </a:srgbClr>
                    </a:outerShdw>
                  </a:effectLst>
                  <a:ea typeface="仿宋_GB2312" pitchFamily="49" charset="-122"/>
                </a:rPr>
                <a:t>while flag[1] do if turn = 1 then</a:t>
              </a:r>
            </a:p>
            <a:p>
              <a:pPr>
                <a:defRPr/>
              </a:pPr>
              <a:r>
                <a:rPr lang="en-US" altLang="zh-CN" sz="2000" b="1">
                  <a:effectLst>
                    <a:outerShdw blurRad="38100" dist="38100" dir="2700000" algn="tl">
                      <a:srgbClr val="000000">
                        <a:alpha val="43137"/>
                      </a:srgbClr>
                    </a:outerShdw>
                  </a:effectLst>
                  <a:ea typeface="仿宋_GB2312" pitchFamily="49" charset="-122"/>
                </a:rPr>
                <a:t>   begin       		                </a:t>
              </a:r>
            </a:p>
            <a:p>
              <a:pPr>
                <a:defRPr/>
              </a:pPr>
              <a:r>
                <a:rPr lang="en-US" altLang="zh-CN" sz="2000" b="1">
                  <a:effectLst>
                    <a:outerShdw blurRad="38100" dist="38100" dir="2700000" algn="tl">
                      <a:srgbClr val="000000">
                        <a:alpha val="43137"/>
                      </a:srgbClr>
                    </a:outerShdw>
                  </a:effectLst>
                  <a:ea typeface="仿宋_GB2312" pitchFamily="49" charset="-122"/>
                </a:rPr>
                <a:t>      flag[0] :=false;</a:t>
              </a:r>
            </a:p>
            <a:p>
              <a:pPr>
                <a:defRPr/>
              </a:pPr>
              <a:r>
                <a:rPr lang="en-US" altLang="zh-CN" sz="2000" b="1">
                  <a:effectLst>
                    <a:outerShdw blurRad="38100" dist="38100" dir="2700000" algn="tl">
                      <a:srgbClr val="000000">
                        <a:alpha val="43137"/>
                      </a:srgbClr>
                    </a:outerShdw>
                  </a:effectLst>
                  <a:ea typeface="仿宋_GB2312" pitchFamily="49" charset="-122"/>
                </a:rPr>
                <a:t>      while turn = 1 do      	{nothing};   </a:t>
              </a:r>
            </a:p>
            <a:p>
              <a:pPr>
                <a:defRPr/>
              </a:pPr>
              <a:r>
                <a:rPr lang="en-US" altLang="zh-CN" sz="2000" b="1">
                  <a:effectLst>
                    <a:outerShdw blurRad="38100" dist="38100" dir="2700000" algn="tl">
                      <a:srgbClr val="000000">
                        <a:alpha val="43137"/>
                      </a:srgbClr>
                    </a:outerShdw>
                  </a:effectLst>
                  <a:ea typeface="仿宋_GB2312" pitchFamily="49" charset="-122"/>
                </a:rPr>
                <a:t>      flag[0]:=true;</a:t>
              </a:r>
            </a:p>
            <a:p>
              <a:pPr>
                <a:defRPr/>
              </a:pPr>
              <a:r>
                <a:rPr lang="en-US" altLang="zh-CN" sz="2000" b="1">
                  <a:effectLst>
                    <a:outerShdw blurRad="38100" dist="38100" dir="2700000" algn="tl">
                      <a:srgbClr val="000000">
                        <a:alpha val="43137"/>
                      </a:srgbClr>
                    </a:outerShdw>
                  </a:effectLst>
                  <a:ea typeface="仿宋_GB2312" pitchFamily="49" charset="-122"/>
                </a:rPr>
                <a:t>   end;    </a:t>
              </a:r>
            </a:p>
            <a:p>
              <a:pPr>
                <a:defRPr/>
              </a:pPr>
              <a:r>
                <a:rPr lang="en-US" altLang="zh-CN" sz="2000" b="1">
                  <a:effectLst>
                    <a:outerShdw blurRad="38100" dist="38100" dir="2700000" algn="tl">
                      <a:srgbClr val="000000">
                        <a:alpha val="43137"/>
                      </a:srgbClr>
                    </a:outerShdw>
                  </a:effectLst>
                  <a:ea typeface="仿宋_GB2312" pitchFamily="49" charset="-122"/>
                </a:rPr>
                <a:t>   &lt;</a:t>
              </a:r>
              <a:r>
                <a:rPr lang="zh-CN" altLang="en-US" sz="2000" b="1">
                  <a:effectLst>
                    <a:outerShdw blurRad="38100" dist="38100" dir="2700000" algn="tl">
                      <a:srgbClr val="000000">
                        <a:alpha val="43137"/>
                      </a:srgbClr>
                    </a:outerShdw>
                  </a:effectLst>
                  <a:ea typeface="仿宋_GB2312" pitchFamily="49" charset="-122"/>
                </a:rPr>
                <a:t>临界区</a:t>
              </a:r>
              <a:r>
                <a:rPr lang="en-US" altLang="zh-CN" sz="2000" b="1">
                  <a:effectLst>
                    <a:outerShdw blurRad="38100" dist="38100" dir="2700000" algn="tl">
                      <a:srgbClr val="000000">
                        <a:alpha val="43137"/>
                      </a:srgbClr>
                    </a:outerShdw>
                  </a:effectLst>
                  <a:ea typeface="仿宋_GB2312" pitchFamily="49" charset="-122"/>
                </a:rPr>
                <a:t>&gt;</a:t>
              </a:r>
            </a:p>
            <a:p>
              <a:pPr>
                <a:defRPr/>
              </a:pPr>
              <a:r>
                <a:rPr lang="en-US" altLang="zh-CN" sz="2000" b="1">
                  <a:effectLst>
                    <a:outerShdw blurRad="38100" dist="38100" dir="2700000" algn="tl">
                      <a:srgbClr val="000000">
                        <a:alpha val="43137"/>
                      </a:srgbClr>
                    </a:outerShdw>
                  </a:effectLst>
                  <a:ea typeface="仿宋_GB2312" pitchFamily="49" charset="-122"/>
                </a:rPr>
                <a:t>   turn := 1;  </a:t>
              </a:r>
            </a:p>
            <a:p>
              <a:pPr>
                <a:defRPr/>
              </a:pPr>
              <a:r>
                <a:rPr lang="en-US" altLang="zh-CN" sz="2000" b="1">
                  <a:effectLst>
                    <a:outerShdw blurRad="38100" dist="38100" dir="2700000" algn="tl">
                      <a:srgbClr val="000000">
                        <a:alpha val="43137"/>
                      </a:srgbClr>
                    </a:outerShdw>
                  </a:effectLst>
                  <a:ea typeface="仿宋_GB2312" pitchFamily="49" charset="-122"/>
                </a:rPr>
                <a:t>   flag[0]:=false;</a:t>
              </a:r>
            </a:p>
            <a:p>
              <a:pPr>
                <a:defRPr/>
              </a:pPr>
              <a:r>
                <a:rPr lang="en-US" altLang="zh-CN" sz="2000" b="1">
                  <a:effectLst>
                    <a:outerShdw blurRad="38100" dist="38100" dir="2700000" algn="tl">
                      <a:srgbClr val="000000">
                        <a:alpha val="43137"/>
                      </a:srgbClr>
                    </a:outerShdw>
                  </a:effectLst>
                  <a:ea typeface="仿宋_GB2312" pitchFamily="49" charset="-122"/>
                </a:rPr>
                <a:t>   &lt;</a:t>
              </a:r>
              <a:r>
                <a:rPr lang="zh-CN" altLang="en-US" sz="2000" b="1">
                  <a:effectLst>
                    <a:outerShdw blurRad="38100" dist="38100" dir="2700000" algn="tl">
                      <a:srgbClr val="000000">
                        <a:alpha val="43137"/>
                      </a:srgbClr>
                    </a:outerShdw>
                  </a:effectLst>
                  <a:ea typeface="仿宋_GB2312" pitchFamily="49" charset="-122"/>
                </a:rPr>
                <a:t>其余部分</a:t>
              </a:r>
              <a:r>
                <a:rPr lang="en-US" altLang="zh-CN" sz="2000" b="1">
                  <a:effectLst>
                    <a:outerShdw blurRad="38100" dist="38100" dir="2700000" algn="tl">
                      <a:srgbClr val="000000">
                        <a:alpha val="43137"/>
                      </a:srgbClr>
                    </a:outerShdw>
                  </a:effectLst>
                  <a:ea typeface="仿宋_GB2312" pitchFamily="49" charset="-122"/>
                </a:rPr>
                <a:t>&gt; </a:t>
              </a:r>
            </a:p>
            <a:p>
              <a:pPr>
                <a:defRPr/>
              </a:pPr>
              <a:r>
                <a:rPr lang="en-US" altLang="zh-CN" sz="2000" b="1">
                  <a:effectLst>
                    <a:outerShdw blurRad="38100" dist="38100" dir="2700000" algn="tl">
                      <a:srgbClr val="000000">
                        <a:alpha val="43137"/>
                      </a:srgbClr>
                    </a:outerShdw>
                  </a:effectLst>
                  <a:ea typeface="仿宋_GB2312" pitchFamily="49" charset="-122"/>
                </a:rPr>
                <a:t>   forever</a:t>
              </a:r>
            </a:p>
            <a:p>
              <a:pPr>
                <a:defRPr/>
              </a:pPr>
              <a:r>
                <a:rPr lang="en-US" altLang="zh-CN" sz="2000" b="1">
                  <a:effectLst>
                    <a:outerShdw blurRad="38100" dist="38100" dir="2700000" algn="tl">
                      <a:srgbClr val="000000">
                        <a:alpha val="43137"/>
                      </a:srgbClr>
                    </a:outerShdw>
                  </a:effectLst>
                  <a:ea typeface="仿宋_GB2312" pitchFamily="49" charset="-122"/>
                </a:rPr>
                <a:t>end;</a:t>
              </a:r>
            </a:p>
          </p:txBody>
        </p:sp>
        <p:sp>
          <p:nvSpPr>
            <p:cNvPr id="158726" name="Freeform 62">
              <a:extLst>
                <a:ext uri="{FF2B5EF4-FFF2-40B4-BE49-F238E27FC236}">
                  <a16:creationId xmlns:a16="http://schemas.microsoft.com/office/drawing/2014/main" id="{76E6FBA8-305E-4F88-9BE6-28EB85F10AB5}"/>
                </a:ext>
              </a:extLst>
            </p:cNvPr>
            <p:cNvSpPr>
              <a:spLocks/>
            </p:cNvSpPr>
            <p:nvPr/>
          </p:nvSpPr>
          <p:spPr bwMode="auto">
            <a:xfrm>
              <a:off x="2880" y="-48"/>
              <a:ext cx="2640" cy="3456"/>
            </a:xfrm>
            <a:custGeom>
              <a:avLst/>
              <a:gdLst>
                <a:gd name="T0" fmla="*/ 930 w 3248"/>
                <a:gd name="T1" fmla="*/ 2922 h 4064"/>
                <a:gd name="T2" fmla="*/ 930 w 3248"/>
                <a:gd name="T3" fmla="*/ 2644 h 4064"/>
                <a:gd name="T4" fmla="*/ 296 w 3248"/>
                <a:gd name="T5" fmla="*/ 2401 h 4064"/>
                <a:gd name="T6" fmla="*/ 264 w 3248"/>
                <a:gd name="T7" fmla="*/ 353 h 4064"/>
                <a:gd name="T8" fmla="*/ 1882 w 3248"/>
                <a:gd name="T9" fmla="*/ 353 h 4064"/>
                <a:gd name="T10" fmla="*/ 1850 w 3248"/>
                <a:gd name="T11" fmla="*/ 2470 h 4064"/>
                <a:gd name="T12" fmla="*/ 1057 w 3248"/>
                <a:gd name="T13" fmla="*/ 2748 h 4064"/>
                <a:gd name="T14" fmla="*/ 930 w 3248"/>
                <a:gd name="T15" fmla="*/ 2922 h 4064"/>
                <a:gd name="T16" fmla="*/ 0 60000 65536"/>
                <a:gd name="T17" fmla="*/ 0 60000 65536"/>
                <a:gd name="T18" fmla="*/ 0 60000 65536"/>
                <a:gd name="T19" fmla="*/ 0 60000 65536"/>
                <a:gd name="T20" fmla="*/ 0 60000 65536"/>
                <a:gd name="T21" fmla="*/ 0 60000 65536"/>
                <a:gd name="T22" fmla="*/ 0 60000 65536"/>
                <a:gd name="T23" fmla="*/ 0 60000 65536"/>
                <a:gd name="T24" fmla="*/ 0 w 3248"/>
                <a:gd name="T25" fmla="*/ 0 h 4064"/>
                <a:gd name="T26" fmla="*/ 3248 w 3248"/>
                <a:gd name="T27" fmla="*/ 4064 h 40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48" h="4064">
                  <a:moveTo>
                    <a:pt x="1408" y="4040"/>
                  </a:moveTo>
                  <a:cubicBezTo>
                    <a:pt x="1376" y="4016"/>
                    <a:pt x="1568" y="3776"/>
                    <a:pt x="1408" y="3656"/>
                  </a:cubicBezTo>
                  <a:cubicBezTo>
                    <a:pt x="1248" y="3536"/>
                    <a:pt x="616" y="3848"/>
                    <a:pt x="448" y="3320"/>
                  </a:cubicBezTo>
                  <a:cubicBezTo>
                    <a:pt x="280" y="2792"/>
                    <a:pt x="0" y="960"/>
                    <a:pt x="400" y="488"/>
                  </a:cubicBezTo>
                  <a:cubicBezTo>
                    <a:pt x="800" y="16"/>
                    <a:pt x="2448" y="0"/>
                    <a:pt x="2848" y="488"/>
                  </a:cubicBezTo>
                  <a:cubicBezTo>
                    <a:pt x="3248" y="976"/>
                    <a:pt x="3008" y="2864"/>
                    <a:pt x="2800" y="3416"/>
                  </a:cubicBezTo>
                  <a:cubicBezTo>
                    <a:pt x="2592" y="3968"/>
                    <a:pt x="1832" y="3688"/>
                    <a:pt x="1600" y="3800"/>
                  </a:cubicBezTo>
                  <a:cubicBezTo>
                    <a:pt x="1368" y="3912"/>
                    <a:pt x="1440" y="4064"/>
                    <a:pt x="1408" y="40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defRPr/>
              </a:pPr>
              <a:endParaRPr lang="zh-CN" altLang="en-US" sz="2000">
                <a:effectLst>
                  <a:outerShdw blurRad="38100" dist="38100" dir="2700000" algn="tl">
                    <a:srgbClr val="000000">
                      <a:alpha val="43137"/>
                    </a:srgbClr>
                  </a:outerShdw>
                </a:effectLs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08C91AF8-67E5-4C59-8A4A-2AFC6164EABA}"/>
              </a:ext>
            </a:extLst>
          </p:cNvPr>
          <p:cNvSpPr>
            <a:spLocks noGrp="1" noRot="1" noChangeArrowheads="1"/>
          </p:cNvSpPr>
          <p:nvPr>
            <p:ph type="title"/>
          </p:nvPr>
        </p:nvSpPr>
        <p:spPr/>
        <p:txBody>
          <a:bodyPr/>
          <a:lstStyle/>
          <a:p>
            <a:pPr eaLnBrk="1" hangingPunct="1">
              <a:defRPr/>
            </a:pPr>
            <a:r>
              <a:rPr lang="zh-CN" altLang="en-US" dirty="0">
                <a:solidFill>
                  <a:schemeClr val="tx1"/>
                </a:solidFill>
                <a:latin typeface="仿宋_GB2312" pitchFamily="49" charset="-122"/>
                <a:ea typeface="仿宋_GB2312" pitchFamily="49" charset="-122"/>
              </a:rPr>
              <a:t>软件方法</a:t>
            </a:r>
            <a:r>
              <a:rPr lang="en-US" altLang="zh-CN" dirty="0">
                <a:solidFill>
                  <a:schemeClr val="tx1"/>
                </a:solidFill>
                <a:latin typeface="仿宋_GB2312" pitchFamily="49" charset="-122"/>
                <a:ea typeface="仿宋_GB2312" pitchFamily="49" charset="-122"/>
              </a:rPr>
              <a:t>- </a:t>
            </a:r>
            <a:r>
              <a:rPr lang="en-US" altLang="zh-CN" dirty="0">
                <a:solidFill>
                  <a:schemeClr val="tx1"/>
                </a:solidFill>
                <a:latin typeface="华文行楷" pitchFamily="2" charset="-122"/>
                <a:ea typeface="华文行楷" pitchFamily="2" charset="-122"/>
              </a:rPr>
              <a:t>Peterson</a:t>
            </a:r>
            <a:r>
              <a:rPr lang="zh-CN" altLang="en-US" dirty="0">
                <a:solidFill>
                  <a:schemeClr val="tx1"/>
                </a:solidFill>
                <a:latin typeface="华文行楷" pitchFamily="2" charset="-122"/>
                <a:ea typeface="华文行楷" pitchFamily="2" charset="-122"/>
              </a:rPr>
              <a:t>互斥算法</a:t>
            </a:r>
          </a:p>
        </p:txBody>
      </p:sp>
      <p:sp>
        <p:nvSpPr>
          <p:cNvPr id="584707" name="Rectangle 3">
            <a:extLst>
              <a:ext uri="{FF2B5EF4-FFF2-40B4-BE49-F238E27FC236}">
                <a16:creationId xmlns:a16="http://schemas.microsoft.com/office/drawing/2014/main" id="{F7AF11DF-A1B1-4984-AFC3-0D02E6D94628}"/>
              </a:ext>
            </a:extLst>
          </p:cNvPr>
          <p:cNvSpPr>
            <a:spLocks noGrp="1" noRot="1" noChangeArrowheads="1"/>
          </p:cNvSpPr>
          <p:nvPr>
            <p:ph type="body" idx="1"/>
          </p:nvPr>
        </p:nvSpPr>
        <p:spPr>
          <a:xfrm>
            <a:off x="457200" y="1673225"/>
            <a:ext cx="8077200" cy="4498975"/>
          </a:xfrm>
        </p:spPr>
        <p:txBody>
          <a:bodyPr/>
          <a:lstStyle/>
          <a:p>
            <a:pPr eaLnBrk="1" hangingPunct="1">
              <a:lnSpc>
                <a:spcPct val="90000"/>
              </a:lnSpc>
              <a:defRPr/>
            </a:pPr>
            <a:r>
              <a:rPr lang="en-US" altLang="zh-CN" dirty="0">
                <a:effectLst>
                  <a:outerShdw blurRad="38100" dist="38100" dir="2700000" algn="tl">
                    <a:srgbClr val="000000"/>
                  </a:outerShdw>
                </a:effectLst>
                <a:ea typeface="仿宋_GB2312" pitchFamily="49" charset="-122"/>
              </a:rPr>
              <a:t>Peterson</a:t>
            </a:r>
            <a:r>
              <a:rPr lang="zh-CN" altLang="en-US" dirty="0">
                <a:effectLst>
                  <a:outerShdw blurRad="38100" dist="38100" dir="2700000" algn="tl">
                    <a:srgbClr val="000000"/>
                  </a:outerShdw>
                </a:effectLst>
                <a:ea typeface="仿宋_GB2312" pitchFamily="49" charset="-122"/>
              </a:rPr>
              <a:t>互斥算法与</a:t>
            </a:r>
            <a:r>
              <a:rPr lang="en-US" altLang="zh-CN" dirty="0">
                <a:effectLst>
                  <a:outerShdw blurRad="38100" dist="38100" dir="2700000" algn="tl">
                    <a:srgbClr val="000000"/>
                  </a:outerShdw>
                </a:effectLst>
                <a:ea typeface="仿宋_GB2312" pitchFamily="49" charset="-122"/>
              </a:rPr>
              <a:t>Dekker</a:t>
            </a:r>
            <a:r>
              <a:rPr lang="zh-CN" altLang="en-US" dirty="0">
                <a:effectLst>
                  <a:outerShdw blurRad="38100" dist="38100" dir="2700000" algn="tl">
                    <a:srgbClr val="000000"/>
                  </a:outerShdw>
                </a:effectLst>
                <a:ea typeface="仿宋_GB2312" pitchFamily="49" charset="-122"/>
              </a:rPr>
              <a:t>互斥算法的设计思想类似，但代码更简洁，如图</a:t>
            </a:r>
            <a:r>
              <a:rPr lang="en-US" altLang="zh-CN" dirty="0">
                <a:effectLst>
                  <a:outerShdw blurRad="38100" dist="38100" dir="2700000" algn="tl">
                    <a:srgbClr val="000000"/>
                  </a:outerShdw>
                </a:effectLst>
                <a:ea typeface="仿宋_GB2312" pitchFamily="49" charset="-122"/>
              </a:rPr>
              <a:t>2.32</a:t>
            </a:r>
            <a:r>
              <a:rPr lang="zh-CN" altLang="en-US" dirty="0">
                <a:effectLst>
                  <a:outerShdw blurRad="38100" dist="38100" dir="2700000" algn="tl">
                    <a:srgbClr val="000000"/>
                  </a:outerShdw>
                </a:effectLst>
                <a:ea typeface="仿宋_GB2312" pitchFamily="49" charset="-122"/>
              </a:rPr>
              <a:t>所示。</a:t>
            </a:r>
          </a:p>
          <a:p>
            <a:pPr eaLnBrk="1" hangingPunct="1">
              <a:lnSpc>
                <a:spcPct val="90000"/>
              </a:lnSpc>
              <a:defRPr/>
            </a:pPr>
            <a:r>
              <a:rPr lang="zh-CN" altLang="en-US" dirty="0">
                <a:effectLst>
                  <a:outerShdw blurRad="38100" dist="38100" dir="2700000" algn="tl">
                    <a:srgbClr val="000000"/>
                  </a:outerShdw>
                </a:effectLst>
                <a:ea typeface="仿宋_GB2312" pitchFamily="49" charset="-122"/>
              </a:rPr>
              <a:t>算法中同样用到两个全局共享的状态变量</a:t>
            </a:r>
            <a:r>
              <a:rPr lang="en-US" altLang="zh-CN" dirty="0">
                <a:effectLst>
                  <a:outerShdw blurRad="38100" dist="38100" dir="2700000" algn="tl">
                    <a:srgbClr val="000000"/>
                  </a:outerShdw>
                </a:effectLst>
                <a:ea typeface="仿宋_GB2312" pitchFamily="49" charset="-122"/>
              </a:rPr>
              <a:t>flag[0]</a:t>
            </a:r>
            <a:r>
              <a:rPr lang="zh-CN" altLang="en-US" dirty="0">
                <a:effectLst>
                  <a:outerShdw blurRad="38100" dist="38100" dir="2700000" algn="tl">
                    <a:srgbClr val="000000"/>
                  </a:outerShdw>
                </a:effectLst>
                <a:ea typeface="仿宋_GB2312" pitchFamily="49" charset="-122"/>
              </a:rPr>
              <a:t>和</a:t>
            </a:r>
            <a:r>
              <a:rPr lang="en-US" altLang="zh-CN" dirty="0">
                <a:effectLst>
                  <a:outerShdw blurRad="38100" dist="38100" dir="2700000" algn="tl">
                    <a:srgbClr val="000000"/>
                  </a:outerShdw>
                </a:effectLst>
                <a:ea typeface="仿宋_GB2312" pitchFamily="49" charset="-122"/>
              </a:rPr>
              <a:t>flag[1]</a:t>
            </a:r>
            <a:r>
              <a:rPr lang="zh-CN" altLang="en-US" dirty="0">
                <a:effectLst>
                  <a:outerShdw blurRad="38100" dist="38100" dir="2700000" algn="tl">
                    <a:srgbClr val="000000"/>
                  </a:outerShdw>
                </a:effectLst>
                <a:ea typeface="仿宋_GB2312" pitchFamily="49" charset="-122"/>
              </a:rPr>
              <a:t>，表示临界区状态及哪个进程正在占用临界区。</a:t>
            </a:r>
          </a:p>
          <a:p>
            <a:pPr eaLnBrk="1" hangingPunct="1">
              <a:lnSpc>
                <a:spcPct val="90000"/>
              </a:lnSpc>
              <a:defRPr/>
            </a:pPr>
            <a:r>
              <a:rPr lang="zh-CN" altLang="en-US" dirty="0">
                <a:effectLst>
                  <a:outerShdw blurRad="38100" dist="38100" dir="2700000" algn="tl">
                    <a:srgbClr val="000000"/>
                  </a:outerShdw>
                </a:effectLst>
                <a:ea typeface="仿宋_GB2312" pitchFamily="49" charset="-122"/>
              </a:rPr>
              <a:t>全局共享变量</a:t>
            </a:r>
            <a:r>
              <a:rPr lang="en-US" altLang="zh-CN" i="1" u="sng" dirty="0">
                <a:solidFill>
                  <a:srgbClr val="FFC000"/>
                </a:solidFill>
                <a:effectLst>
                  <a:outerShdw blurRad="38100" dist="38100" dir="2700000" algn="tl">
                    <a:srgbClr val="000000"/>
                  </a:outerShdw>
                </a:effectLst>
                <a:ea typeface="仿宋_GB2312" pitchFamily="49" charset="-122"/>
              </a:rPr>
              <a:t>turn</a:t>
            </a:r>
            <a:r>
              <a:rPr lang="zh-CN" altLang="en-US" i="1" u="sng" dirty="0">
                <a:solidFill>
                  <a:srgbClr val="FFC000"/>
                </a:solidFill>
                <a:effectLst>
                  <a:outerShdw blurRad="38100" dist="38100" dir="2700000" algn="tl">
                    <a:srgbClr val="000000"/>
                  </a:outerShdw>
                </a:effectLst>
                <a:ea typeface="仿宋_GB2312" pitchFamily="49" charset="-122"/>
              </a:rPr>
              <a:t>（值为</a:t>
            </a:r>
            <a:r>
              <a:rPr lang="en-US" altLang="zh-CN" i="1" u="sng" dirty="0">
                <a:solidFill>
                  <a:srgbClr val="FFC000"/>
                </a:solidFill>
                <a:effectLst>
                  <a:outerShdw blurRad="38100" dist="38100" dir="2700000" algn="tl">
                    <a:srgbClr val="000000"/>
                  </a:outerShdw>
                </a:effectLst>
                <a:ea typeface="仿宋_GB2312" pitchFamily="49" charset="-122"/>
              </a:rPr>
              <a:t>1</a:t>
            </a:r>
            <a:r>
              <a:rPr lang="zh-CN" altLang="en-US" i="1" u="sng" dirty="0">
                <a:solidFill>
                  <a:srgbClr val="FFC000"/>
                </a:solidFill>
                <a:effectLst>
                  <a:outerShdw blurRad="38100" dist="38100" dir="2700000" algn="tl">
                    <a:srgbClr val="000000"/>
                  </a:outerShdw>
                </a:effectLst>
                <a:ea typeface="仿宋_GB2312" pitchFamily="49" charset="-122"/>
              </a:rPr>
              <a:t>或</a:t>
            </a:r>
            <a:r>
              <a:rPr lang="en-US" altLang="zh-CN" i="1" u="sng" dirty="0">
                <a:solidFill>
                  <a:srgbClr val="FFC000"/>
                </a:solidFill>
                <a:effectLst>
                  <a:outerShdw blurRad="38100" dist="38100" dir="2700000" algn="tl">
                    <a:srgbClr val="000000"/>
                  </a:outerShdw>
                </a:effectLst>
                <a:ea typeface="仿宋_GB2312" pitchFamily="49" charset="-122"/>
              </a:rPr>
              <a:t>0</a:t>
            </a:r>
            <a:r>
              <a:rPr lang="zh-CN" altLang="en-US" i="1" u="sng" dirty="0">
                <a:solidFill>
                  <a:srgbClr val="FFC000"/>
                </a:solidFill>
                <a:effectLst>
                  <a:outerShdw blurRad="38100" dist="38100" dir="2700000" algn="tl">
                    <a:srgbClr val="000000"/>
                  </a:outerShdw>
                </a:effectLst>
                <a:ea typeface="仿宋_GB2312" pitchFamily="49" charset="-122"/>
              </a:rPr>
              <a:t>）表示能进入临界区的进程序号</a:t>
            </a:r>
            <a:r>
              <a:rPr lang="zh-CN" altLang="en-US" dirty="0">
                <a:solidFill>
                  <a:srgbClr val="FFC000"/>
                </a:solidFill>
                <a:effectLst>
                  <a:outerShdw blurRad="38100" dist="38100" dir="2700000" algn="tl">
                    <a:srgbClr val="000000"/>
                  </a:outerShdw>
                </a:effectLst>
                <a:ea typeface="仿宋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93067EB1-6E8A-40C8-89AA-F71C6685B790}"/>
              </a:ext>
            </a:extLst>
          </p:cNvPr>
          <p:cNvSpPr>
            <a:spLocks noGrp="1" noRot="1" noChangeArrowheads="1"/>
          </p:cNvSpPr>
          <p:nvPr>
            <p:ph type="title"/>
          </p:nvPr>
        </p:nvSpPr>
        <p:spPr/>
        <p:txBody>
          <a:bodyPr/>
          <a:lstStyle/>
          <a:p>
            <a:pPr eaLnBrk="1" hangingPunct="1">
              <a:defRPr/>
            </a:pPr>
            <a:r>
              <a:rPr lang="zh-CN" altLang="en-US" dirty="0">
                <a:solidFill>
                  <a:schemeClr val="tx1"/>
                </a:solidFill>
                <a:latin typeface="仿宋_GB2312" pitchFamily="49" charset="-122"/>
                <a:ea typeface="仿宋_GB2312" pitchFamily="49" charset="-122"/>
              </a:rPr>
              <a:t>软件方法</a:t>
            </a:r>
            <a:r>
              <a:rPr lang="en-US" altLang="zh-CN" dirty="0">
                <a:solidFill>
                  <a:schemeClr val="tx1"/>
                </a:solidFill>
                <a:latin typeface="仿宋_GB2312" pitchFamily="49" charset="-122"/>
                <a:ea typeface="仿宋_GB2312" pitchFamily="49" charset="-122"/>
              </a:rPr>
              <a:t>- </a:t>
            </a:r>
            <a:r>
              <a:rPr lang="en-US" altLang="zh-CN" dirty="0">
                <a:solidFill>
                  <a:schemeClr val="tx1"/>
                </a:solidFill>
                <a:latin typeface="华文行楷" pitchFamily="2" charset="-122"/>
                <a:ea typeface="华文行楷" pitchFamily="2" charset="-122"/>
              </a:rPr>
              <a:t>Peterson</a:t>
            </a:r>
            <a:r>
              <a:rPr lang="zh-CN" altLang="en-US" dirty="0">
                <a:solidFill>
                  <a:schemeClr val="tx1"/>
                </a:solidFill>
                <a:latin typeface="华文行楷" pitchFamily="2" charset="-122"/>
                <a:ea typeface="华文行楷" pitchFamily="2" charset="-122"/>
              </a:rPr>
              <a:t>互斥算法</a:t>
            </a:r>
          </a:p>
        </p:txBody>
      </p:sp>
      <p:sp>
        <p:nvSpPr>
          <p:cNvPr id="585731" name="Rectangle 3">
            <a:extLst>
              <a:ext uri="{FF2B5EF4-FFF2-40B4-BE49-F238E27FC236}">
                <a16:creationId xmlns:a16="http://schemas.microsoft.com/office/drawing/2014/main" id="{672E33D0-38F2-4D3E-BF4D-782F13B6C1C1}"/>
              </a:ext>
            </a:extLst>
          </p:cNvPr>
          <p:cNvSpPr>
            <a:spLocks noGrp="1" noRot="1" noChangeArrowheads="1"/>
          </p:cNvSpPr>
          <p:nvPr>
            <p:ph type="body" idx="1"/>
          </p:nvPr>
        </p:nvSpPr>
        <p:spPr/>
        <p:txBody>
          <a:bodyPr/>
          <a:lstStyle/>
          <a:p>
            <a:pPr algn="just" eaLnBrk="1" hangingPunct="1">
              <a:defRPr/>
            </a:pPr>
            <a:r>
              <a:rPr lang="zh-CN" altLang="en-US">
                <a:effectLst>
                  <a:outerShdw blurRad="38100" dist="38100" dir="2700000" algn="tl">
                    <a:srgbClr val="000000"/>
                  </a:outerShdw>
                </a:effectLst>
                <a:latin typeface="仿宋_GB2312" pitchFamily="49" charset="-122"/>
                <a:ea typeface="仿宋_GB2312" pitchFamily="49" charset="-122"/>
              </a:rPr>
              <a:t>分析</a:t>
            </a:r>
            <a:r>
              <a:rPr lang="en-US" altLang="zh-CN">
                <a:effectLst>
                  <a:outerShdw blurRad="38100" dist="38100" dir="2700000" algn="tl">
                    <a:srgbClr val="000000"/>
                  </a:outerShdw>
                </a:effectLst>
                <a:latin typeface="仿宋_GB2312" pitchFamily="49" charset="-122"/>
                <a:ea typeface="仿宋_GB2312" pitchFamily="49" charset="-122"/>
              </a:rPr>
              <a:t>P0</a:t>
            </a:r>
            <a:r>
              <a:rPr lang="zh-CN" altLang="en-US">
                <a:effectLst>
                  <a:outerShdw blurRad="38100" dist="38100" dir="2700000" algn="tl">
                    <a:srgbClr val="000000"/>
                  </a:outerShdw>
                </a:effectLst>
                <a:latin typeface="仿宋_GB2312" pitchFamily="49" charset="-122"/>
                <a:ea typeface="仿宋_GB2312" pitchFamily="49" charset="-122"/>
              </a:rPr>
              <a:t>的执行：</a:t>
            </a:r>
          </a:p>
          <a:p>
            <a:pPr algn="just" eaLnBrk="1" hangingPunct="1">
              <a:buFont typeface="Wingdings" panose="05000000000000000000" pitchFamily="2" charset="2"/>
              <a:buNone/>
              <a:defRPr/>
            </a:pPr>
            <a:r>
              <a:rPr lang="zh-CN" altLang="en-US">
                <a:effectLst>
                  <a:outerShdw blurRad="38100" dist="38100" dir="2700000" algn="tl">
                    <a:srgbClr val="000000"/>
                  </a:outerShdw>
                </a:effectLst>
                <a:latin typeface="仿宋_GB2312" pitchFamily="49" charset="-122"/>
                <a:ea typeface="仿宋_GB2312" pitchFamily="49" charset="-122"/>
              </a:rPr>
              <a:t>置</a:t>
            </a:r>
            <a:r>
              <a:rPr lang="en-US" altLang="zh-CN">
                <a:effectLst>
                  <a:outerShdw blurRad="38100" dist="38100" dir="2700000" algn="tl">
                    <a:srgbClr val="000000"/>
                  </a:outerShdw>
                </a:effectLst>
                <a:latin typeface="仿宋_GB2312" pitchFamily="49" charset="-122"/>
                <a:ea typeface="仿宋_GB2312" pitchFamily="49" charset="-122"/>
              </a:rPr>
              <a:t>flag[0]:=true;{</a:t>
            </a:r>
            <a:r>
              <a:rPr lang="zh-CN" altLang="en-US">
                <a:effectLst>
                  <a:outerShdw blurRad="38100" dist="38100" dir="2700000" algn="tl">
                    <a:srgbClr val="000000"/>
                  </a:outerShdw>
                </a:effectLst>
                <a:latin typeface="仿宋_GB2312" pitchFamily="49" charset="-122"/>
                <a:ea typeface="仿宋_GB2312" pitchFamily="49" charset="-122"/>
              </a:rPr>
              <a:t>阻止</a:t>
            </a:r>
            <a:r>
              <a:rPr lang="en-US" altLang="zh-CN">
                <a:effectLst>
                  <a:outerShdw blurRad="38100" dist="38100" dir="2700000" algn="tl">
                    <a:srgbClr val="000000"/>
                  </a:outerShdw>
                </a:effectLst>
                <a:latin typeface="仿宋_GB2312" pitchFamily="49" charset="-122"/>
                <a:ea typeface="仿宋_GB2312" pitchFamily="49" charset="-122"/>
              </a:rPr>
              <a:t>P1</a:t>
            </a:r>
            <a:r>
              <a:rPr lang="zh-CN" altLang="en-US">
                <a:effectLst>
                  <a:outerShdw blurRad="38100" dist="38100" dir="2700000" algn="tl">
                    <a:srgbClr val="000000"/>
                  </a:outerShdw>
                </a:effectLst>
                <a:latin typeface="仿宋_GB2312" pitchFamily="49" charset="-122"/>
                <a:ea typeface="仿宋_GB2312" pitchFamily="49" charset="-122"/>
              </a:rPr>
              <a:t>进入临界区</a:t>
            </a:r>
            <a:r>
              <a:rPr lang="en-US" altLang="zh-CN">
                <a:effectLst>
                  <a:outerShdw blurRad="38100" dist="38100" dir="2700000" algn="tl">
                    <a:srgbClr val="000000"/>
                  </a:outerShdw>
                </a:effectLst>
                <a:latin typeface="仿宋_GB2312" pitchFamily="49" charset="-122"/>
                <a:ea typeface="仿宋_GB2312" pitchFamily="49" charset="-122"/>
              </a:rPr>
              <a:t>}</a:t>
            </a:r>
          </a:p>
          <a:p>
            <a:pPr algn="just" eaLnBrk="1" hangingPunct="1">
              <a:buFont typeface="Wingdings" panose="05000000000000000000" pitchFamily="2" charset="2"/>
              <a:buNone/>
              <a:defRPr/>
            </a:pPr>
            <a:r>
              <a:rPr lang="zh-CN" altLang="en-US">
                <a:effectLst>
                  <a:outerShdw blurRad="38100" dist="38100" dir="2700000" algn="tl">
                    <a:srgbClr val="000000"/>
                  </a:outerShdw>
                </a:effectLst>
                <a:latin typeface="仿宋_GB2312" pitchFamily="49" charset="-122"/>
                <a:ea typeface="仿宋_GB2312" pitchFamily="49" charset="-122"/>
              </a:rPr>
              <a:t>执行</a:t>
            </a:r>
            <a:r>
              <a:rPr lang="en-US" altLang="zh-CN">
                <a:effectLst>
                  <a:outerShdw blurRad="38100" dist="38100" dir="2700000" algn="tl">
                    <a:srgbClr val="000000"/>
                  </a:outerShdw>
                </a:effectLst>
                <a:latin typeface="仿宋_GB2312" pitchFamily="49" charset="-122"/>
                <a:ea typeface="仿宋_GB2312" pitchFamily="49" charset="-122"/>
              </a:rPr>
              <a:t>while flag[1]</a:t>
            </a:r>
          </a:p>
          <a:p>
            <a:pPr algn="just" eaLnBrk="1" hangingPunct="1">
              <a:buFont typeface="Wingdings" panose="05000000000000000000" pitchFamily="2" charset="2"/>
              <a:buNone/>
              <a:defRPr/>
            </a:pPr>
            <a:r>
              <a:rPr lang="en-US" altLang="zh-CN">
                <a:effectLst>
                  <a:outerShdw blurRad="38100" dist="38100" dir="2700000" algn="tl">
                    <a:srgbClr val="000000"/>
                  </a:outerShdw>
                </a:effectLst>
                <a:latin typeface="仿宋_GB2312" pitchFamily="49" charset="-122"/>
                <a:ea typeface="仿宋_GB2312" pitchFamily="49" charset="-122"/>
              </a:rPr>
              <a:t> false, P0</a:t>
            </a:r>
            <a:r>
              <a:rPr lang="zh-CN" altLang="en-US">
                <a:effectLst>
                  <a:outerShdw blurRad="38100" dist="38100" dir="2700000" algn="tl">
                    <a:srgbClr val="000000"/>
                  </a:outerShdw>
                </a:effectLst>
                <a:latin typeface="仿宋_GB2312" pitchFamily="49" charset="-122"/>
                <a:ea typeface="仿宋_GB2312" pitchFamily="49" charset="-122"/>
              </a:rPr>
              <a:t>进入临界区，执行完成，置</a:t>
            </a:r>
          </a:p>
          <a:p>
            <a:pPr algn="just" eaLnBrk="1" hangingPunct="1">
              <a:buFont typeface="Wingdings" panose="05000000000000000000" pitchFamily="2" charset="2"/>
              <a:buNone/>
              <a:defRPr/>
            </a:pPr>
            <a:r>
              <a:rPr lang="zh-CN" altLang="en-US">
                <a:effectLst>
                  <a:outerShdw blurRad="38100" dist="38100" dir="2700000" algn="tl">
                    <a:srgbClr val="000000"/>
                  </a:outerShdw>
                </a:effectLst>
                <a:latin typeface="仿宋_GB2312" pitchFamily="49" charset="-122"/>
                <a:ea typeface="仿宋_GB2312" pitchFamily="49" charset="-122"/>
              </a:rPr>
              <a:t>        </a:t>
            </a:r>
            <a:r>
              <a:rPr lang="en-US" altLang="zh-CN">
                <a:effectLst>
                  <a:outerShdw blurRad="38100" dist="38100" dir="2700000" algn="tl">
                    <a:srgbClr val="000000"/>
                  </a:outerShdw>
                </a:effectLst>
                <a:latin typeface="仿宋_GB2312" pitchFamily="49" charset="-122"/>
                <a:ea typeface="仿宋_GB2312" pitchFamily="49" charset="-122"/>
              </a:rPr>
              <a:t>flag[0]:=false;</a:t>
            </a:r>
          </a:p>
          <a:p>
            <a:pPr eaLnBrk="1" hangingPunct="1">
              <a:buFont typeface="Wingdings" panose="05000000000000000000" pitchFamily="2" charset="2"/>
              <a:buNone/>
              <a:defRPr/>
            </a:pPr>
            <a:r>
              <a:rPr lang="en-US" altLang="zh-CN">
                <a:effectLst>
                  <a:outerShdw blurRad="38100" dist="38100" dir="2700000" algn="tl">
                    <a:srgbClr val="000000"/>
                  </a:outerShdw>
                </a:effectLst>
                <a:latin typeface="仿宋_GB2312" pitchFamily="49" charset="-122"/>
                <a:ea typeface="仿宋_GB2312" pitchFamily="49" charset="-122"/>
              </a:rPr>
              <a:t> true, P0</a:t>
            </a:r>
            <a:r>
              <a:rPr lang="zh-CN" altLang="en-US">
                <a:effectLst>
                  <a:outerShdw blurRad="38100" dist="38100" dir="2700000" algn="tl">
                    <a:srgbClr val="000000"/>
                  </a:outerShdw>
                </a:effectLst>
                <a:latin typeface="仿宋_GB2312" pitchFamily="49" charset="-122"/>
                <a:ea typeface="仿宋_GB2312" pitchFamily="49" charset="-122"/>
              </a:rPr>
              <a:t>循环等待，只要</a:t>
            </a:r>
            <a:r>
              <a:rPr lang="en-US" altLang="zh-CN">
                <a:effectLst>
                  <a:outerShdw blurRad="38100" dist="38100" dir="2700000" algn="tl">
                    <a:srgbClr val="000000"/>
                  </a:outerShdw>
                </a:effectLst>
                <a:latin typeface="仿宋_GB2312" pitchFamily="49" charset="-122"/>
                <a:ea typeface="仿宋_GB2312" pitchFamily="49" charset="-122"/>
              </a:rPr>
              <a:t>P1</a:t>
            </a:r>
            <a:r>
              <a:rPr lang="zh-CN" altLang="en-US">
                <a:effectLst>
                  <a:outerShdw blurRad="38100" dist="38100" dir="2700000" algn="tl">
                    <a:srgbClr val="000000"/>
                  </a:outerShdw>
                </a:effectLst>
                <a:latin typeface="仿宋_GB2312" pitchFamily="49" charset="-122"/>
                <a:ea typeface="仿宋_GB2312" pitchFamily="49" charset="-122"/>
              </a:rPr>
              <a:t>退出，即可     </a:t>
            </a:r>
          </a:p>
          <a:p>
            <a:pPr eaLnBrk="1" hangingPunct="1">
              <a:buFont typeface="Wingdings" panose="05000000000000000000" pitchFamily="2" charset="2"/>
              <a:buNone/>
              <a:defRPr/>
            </a:pPr>
            <a:r>
              <a:rPr lang="zh-CN" altLang="en-US">
                <a:effectLst>
                  <a:outerShdw blurRad="38100" dist="38100" dir="2700000" algn="tl">
                    <a:srgbClr val="000000"/>
                  </a:outerShdw>
                </a:effectLst>
                <a:latin typeface="仿宋_GB2312" pitchFamily="49" charset="-122"/>
                <a:ea typeface="仿宋_GB2312" pitchFamily="49" charset="-122"/>
              </a:rPr>
              <a:t>         进入</a:t>
            </a:r>
          </a:p>
        </p:txBody>
      </p:sp>
      <p:sp>
        <p:nvSpPr>
          <p:cNvPr id="129028" name="AutoShape 4">
            <a:extLst>
              <a:ext uri="{FF2B5EF4-FFF2-40B4-BE49-F238E27FC236}">
                <a16:creationId xmlns:a16="http://schemas.microsoft.com/office/drawing/2014/main" id="{A7918427-F489-4B51-9DE9-A20B087C9A84}"/>
              </a:ext>
            </a:extLst>
          </p:cNvPr>
          <p:cNvSpPr>
            <a:spLocks/>
          </p:cNvSpPr>
          <p:nvPr/>
        </p:nvSpPr>
        <p:spPr bwMode="auto">
          <a:xfrm>
            <a:off x="533400" y="3733800"/>
            <a:ext cx="152400" cy="12954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34837E88-9516-4B8C-9501-E2CE08D75B35}"/>
              </a:ext>
            </a:extLst>
          </p:cNvPr>
          <p:cNvSpPr>
            <a:spLocks noGrp="1" noRot="1" noChangeArrowheads="1"/>
          </p:cNvSpPr>
          <p:nvPr>
            <p:ph type="title"/>
          </p:nvPr>
        </p:nvSpPr>
        <p:spPr>
          <a:xfrm>
            <a:off x="533400" y="457200"/>
            <a:ext cx="8077200" cy="838200"/>
          </a:xfrm>
        </p:spPr>
        <p:txBody>
          <a:bodyPr/>
          <a:lstStyle/>
          <a:p>
            <a:pPr eaLnBrk="1" hangingPunct="1">
              <a:defRPr/>
            </a:pPr>
            <a:r>
              <a:rPr lang="zh-CN" altLang="en-US">
                <a:solidFill>
                  <a:schemeClr val="tx1"/>
                </a:solidFill>
                <a:latin typeface="仿宋_GB2312" pitchFamily="49" charset="-122"/>
                <a:ea typeface="仿宋_GB2312" pitchFamily="49" charset="-122"/>
              </a:rPr>
              <a:t>软件方法</a:t>
            </a:r>
            <a:r>
              <a:rPr lang="en-US" altLang="zh-CN">
                <a:solidFill>
                  <a:schemeClr val="tx1"/>
                </a:solidFill>
                <a:latin typeface="仿宋_GB2312" pitchFamily="49" charset="-122"/>
                <a:ea typeface="仿宋_GB2312" pitchFamily="49" charset="-122"/>
              </a:rPr>
              <a:t>- Peterson</a:t>
            </a:r>
            <a:r>
              <a:rPr lang="zh-CN" altLang="en-US">
                <a:solidFill>
                  <a:schemeClr val="tx1"/>
                </a:solidFill>
                <a:latin typeface="仿宋_GB2312" pitchFamily="49" charset="-122"/>
                <a:ea typeface="仿宋_GB2312" pitchFamily="49" charset="-122"/>
              </a:rPr>
              <a:t>互斥算法</a:t>
            </a:r>
          </a:p>
        </p:txBody>
      </p:sp>
      <p:sp>
        <p:nvSpPr>
          <p:cNvPr id="351237" name="Rectangle 5">
            <a:extLst>
              <a:ext uri="{FF2B5EF4-FFF2-40B4-BE49-F238E27FC236}">
                <a16:creationId xmlns:a16="http://schemas.microsoft.com/office/drawing/2014/main" id="{644308B8-CC45-4858-A854-30F64E498CFA}"/>
              </a:ext>
            </a:extLst>
          </p:cNvPr>
          <p:cNvSpPr>
            <a:spLocks noChangeArrowheads="1"/>
          </p:cNvSpPr>
          <p:nvPr/>
        </p:nvSpPr>
        <p:spPr bwMode="auto">
          <a:xfrm>
            <a:off x="228600" y="1371600"/>
            <a:ext cx="8686800" cy="5105400"/>
          </a:xfrm>
          <a:prstGeom prst="rect">
            <a:avLst/>
          </a:prstGeom>
          <a:noFill/>
          <a:ln>
            <a:noFill/>
          </a:ln>
          <a:effectLst>
            <a:prstShdw prst="shdw18" dist="17961" dir="13500000">
              <a:schemeClr val="tx1">
                <a:gamma/>
                <a:shade val="60000"/>
                <a:invGamma/>
              </a:schemeClr>
            </a:prstShdw>
          </a:effectLst>
        </p:spPr>
        <p:txBody>
          <a:bodyPr wrap="none" anchor="ctr"/>
          <a:lstStyle/>
          <a:p>
            <a:pPr eaLnBrk="1" hangingPunct="1">
              <a:defRPr/>
            </a:pPr>
            <a:endParaRPr lang="zh-CN" altLang="en-US" b="1">
              <a:latin typeface="Arial" charset="0"/>
            </a:endParaRPr>
          </a:p>
          <a:p>
            <a:pPr eaLnBrk="1" hangingPunct="1">
              <a:defRPr/>
            </a:pPr>
            <a:endParaRPr lang="en-US" altLang="zh-CN" sz="2000" b="1">
              <a:solidFill>
                <a:srgbClr val="003300"/>
              </a:solidFill>
              <a:latin typeface="Arial" charset="0"/>
            </a:endParaRPr>
          </a:p>
          <a:p>
            <a:pPr eaLnBrk="1" hangingPunct="1">
              <a:defRPr/>
            </a:pPr>
            <a:r>
              <a:rPr lang="en-US" altLang="zh-CN" sz="2000" b="1">
                <a:solidFill>
                  <a:srgbClr val="003300"/>
                </a:solidFill>
                <a:latin typeface="Arial" charset="0"/>
              </a:rPr>
              <a:t>procedure  P0</a:t>
            </a:r>
          </a:p>
          <a:p>
            <a:pPr eaLnBrk="1" hangingPunct="1">
              <a:defRPr/>
            </a:pPr>
            <a:r>
              <a:rPr lang="en-US" altLang="zh-CN" sz="2000" b="1">
                <a:solidFill>
                  <a:srgbClr val="003300"/>
                </a:solidFill>
                <a:latin typeface="Arial" charset="0"/>
              </a:rPr>
              <a:t>Begin</a:t>
            </a:r>
          </a:p>
          <a:p>
            <a:pPr eaLnBrk="1" hangingPunct="1">
              <a:defRPr/>
            </a:pPr>
            <a:r>
              <a:rPr lang="en-US" altLang="zh-CN" sz="2000" b="1">
                <a:solidFill>
                  <a:srgbClr val="003300"/>
                </a:solidFill>
                <a:latin typeface="Arial" charset="0"/>
              </a:rPr>
              <a:t>    repeat</a:t>
            </a:r>
          </a:p>
          <a:p>
            <a:pPr eaLnBrk="1" hangingPunct="1">
              <a:defRPr/>
            </a:pPr>
            <a:r>
              <a:rPr lang="en-US" altLang="zh-CN" sz="2000" b="1">
                <a:solidFill>
                  <a:srgbClr val="003300"/>
                </a:solidFill>
                <a:latin typeface="Arial" charset="0"/>
              </a:rPr>
              <a:t>    flag[0] = true; //</a:t>
            </a:r>
            <a:r>
              <a:rPr lang="zh-CN" altLang="en-US" sz="2000" b="1">
                <a:solidFill>
                  <a:srgbClr val="003300"/>
                </a:solidFill>
                <a:latin typeface="Arial" charset="0"/>
              </a:rPr>
              <a:t>进入区</a:t>
            </a: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turn:= 1;                   //</a:t>
            </a:r>
            <a:r>
              <a:rPr lang="zh-CN" altLang="en-US" sz="2000" b="1">
                <a:solidFill>
                  <a:srgbClr val="003300"/>
                </a:solidFill>
                <a:latin typeface="Arial" charset="0"/>
              </a:rPr>
              <a:t>进入区</a:t>
            </a: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while flag[1] and turn == 1 </a:t>
            </a:r>
          </a:p>
          <a:p>
            <a:pPr eaLnBrk="1" hangingPunct="1">
              <a:defRPr/>
            </a:pPr>
            <a:r>
              <a:rPr lang="en-US" altLang="zh-CN" sz="2000" b="1">
                <a:solidFill>
                  <a:srgbClr val="003300"/>
                </a:solidFill>
                <a:latin typeface="Arial" charset="0"/>
              </a:rPr>
              <a:t>    do{nothing};</a:t>
            </a:r>
            <a:endParaRPr lang="zh-CN" altLang="en-US" sz="2000" b="1">
              <a:solidFill>
                <a:srgbClr val="003300"/>
              </a:solidFill>
              <a:latin typeface="Arial" charset="0"/>
            </a:endParaRP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&lt; </a:t>
            </a:r>
            <a:r>
              <a:rPr lang="zh-CN" altLang="en-US" sz="2000" b="1">
                <a:solidFill>
                  <a:srgbClr val="003300"/>
                </a:solidFill>
                <a:latin typeface="Arial" charset="0"/>
              </a:rPr>
              <a:t>临界区</a:t>
            </a:r>
            <a:r>
              <a:rPr lang="en-US" altLang="zh-CN" sz="2000" b="1">
                <a:solidFill>
                  <a:srgbClr val="003300"/>
                </a:solidFill>
                <a:latin typeface="Arial" charset="0"/>
              </a:rPr>
              <a:t>&gt;;</a:t>
            </a: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flag[0] = false;   //</a:t>
            </a:r>
            <a:r>
              <a:rPr lang="zh-CN" altLang="en-US" sz="2000" b="1">
                <a:solidFill>
                  <a:srgbClr val="003300"/>
                </a:solidFill>
                <a:latin typeface="Arial" charset="0"/>
              </a:rPr>
              <a:t>退出区</a:t>
            </a: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&lt;</a:t>
            </a:r>
            <a:r>
              <a:rPr lang="zh-CN" altLang="en-US" sz="2000" b="1">
                <a:solidFill>
                  <a:srgbClr val="003300"/>
                </a:solidFill>
                <a:latin typeface="Arial" charset="0"/>
              </a:rPr>
              <a:t>其余部分</a:t>
            </a:r>
            <a:r>
              <a:rPr lang="en-US" altLang="zh-CN" sz="2000" b="1">
                <a:solidFill>
                  <a:srgbClr val="003300"/>
                </a:solidFill>
                <a:latin typeface="Arial" charset="0"/>
              </a:rPr>
              <a:t>&gt;</a:t>
            </a:r>
          </a:p>
          <a:p>
            <a:pPr eaLnBrk="1" hangingPunct="1">
              <a:defRPr/>
            </a:pPr>
            <a:r>
              <a:rPr lang="en-US" altLang="zh-CN" sz="2000" b="1">
                <a:solidFill>
                  <a:srgbClr val="003300"/>
                </a:solidFill>
                <a:latin typeface="Arial" charset="0"/>
              </a:rPr>
              <a:t>    forever</a:t>
            </a:r>
          </a:p>
          <a:p>
            <a:pPr eaLnBrk="1" hangingPunct="1">
              <a:defRPr/>
            </a:pPr>
            <a:r>
              <a:rPr lang="en-US" altLang="zh-CN" sz="2000" b="1">
                <a:solidFill>
                  <a:srgbClr val="003300"/>
                </a:solidFill>
                <a:latin typeface="Arial" charset="0"/>
              </a:rPr>
              <a:t>end;</a:t>
            </a:r>
          </a:p>
        </p:txBody>
      </p:sp>
      <p:sp>
        <p:nvSpPr>
          <p:cNvPr id="351239" name="Text Box 7">
            <a:extLst>
              <a:ext uri="{FF2B5EF4-FFF2-40B4-BE49-F238E27FC236}">
                <a16:creationId xmlns:a16="http://schemas.microsoft.com/office/drawing/2014/main" id="{F720E892-5905-42A0-A322-E7B08170C481}"/>
              </a:ext>
            </a:extLst>
          </p:cNvPr>
          <p:cNvSpPr txBox="1">
            <a:spLocks noChangeArrowheads="1"/>
          </p:cNvSpPr>
          <p:nvPr/>
        </p:nvSpPr>
        <p:spPr bwMode="auto">
          <a:xfrm>
            <a:off x="4648200" y="2514600"/>
            <a:ext cx="4267200" cy="3749675"/>
          </a:xfrm>
          <a:prstGeom prst="rect">
            <a:avLst/>
          </a:prstGeom>
          <a:noFill/>
          <a:ln>
            <a:noFill/>
          </a:ln>
          <a:effectLst>
            <a:prstShdw prst="shdw18" dist="17961" dir="13500000">
              <a:schemeClr val="accent1">
                <a:gamma/>
                <a:shade val="60000"/>
                <a:invGamma/>
              </a:schemeClr>
            </a:prstShdw>
          </a:effectLst>
        </p:spPr>
        <p:txBody>
          <a:bodyPr>
            <a:spAutoFit/>
          </a:bodyPr>
          <a:lstStyle/>
          <a:p>
            <a:pPr eaLnBrk="1" hangingPunct="1">
              <a:defRPr/>
            </a:pPr>
            <a:r>
              <a:rPr lang="en-US" altLang="zh-CN" sz="2000" b="1">
                <a:solidFill>
                  <a:srgbClr val="003300"/>
                </a:solidFill>
                <a:latin typeface="Arial" charset="0"/>
              </a:rPr>
              <a:t>procedure </a:t>
            </a:r>
            <a:r>
              <a:rPr lang="en-US" altLang="zh-CN">
                <a:latin typeface="Arial" charset="0"/>
              </a:rPr>
              <a:t> </a:t>
            </a:r>
            <a:r>
              <a:rPr lang="en-US" altLang="zh-CN" sz="2000" b="1">
                <a:solidFill>
                  <a:srgbClr val="003300"/>
                </a:solidFill>
                <a:latin typeface="Arial" charset="0"/>
              </a:rPr>
              <a:t>P1</a:t>
            </a:r>
          </a:p>
          <a:p>
            <a:pPr eaLnBrk="1" hangingPunct="1">
              <a:defRPr/>
            </a:pPr>
            <a:r>
              <a:rPr lang="en-US" altLang="zh-CN" sz="2000" b="1">
                <a:solidFill>
                  <a:srgbClr val="003300"/>
                </a:solidFill>
                <a:latin typeface="Arial" charset="0"/>
              </a:rPr>
              <a:t>Begin</a:t>
            </a:r>
          </a:p>
          <a:p>
            <a:pPr eaLnBrk="1" hangingPunct="1">
              <a:defRPr/>
            </a:pPr>
            <a:r>
              <a:rPr lang="en-US" altLang="zh-CN" sz="2000" b="1">
                <a:solidFill>
                  <a:srgbClr val="003300"/>
                </a:solidFill>
                <a:latin typeface="Arial" charset="0"/>
              </a:rPr>
              <a:t>    repeat</a:t>
            </a:r>
          </a:p>
          <a:p>
            <a:pPr eaLnBrk="1" hangingPunct="1">
              <a:defRPr/>
            </a:pPr>
            <a:r>
              <a:rPr lang="en-US" altLang="zh-CN" sz="2000" b="1">
                <a:solidFill>
                  <a:srgbClr val="003300"/>
                </a:solidFill>
                <a:latin typeface="Arial" charset="0"/>
              </a:rPr>
              <a:t>    flag[1] = true; //</a:t>
            </a:r>
            <a:r>
              <a:rPr lang="zh-CN" altLang="en-US" sz="2000" b="1">
                <a:solidFill>
                  <a:srgbClr val="003300"/>
                </a:solidFill>
                <a:latin typeface="Arial" charset="0"/>
              </a:rPr>
              <a:t>进入区</a:t>
            </a: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turn = 0; //</a:t>
            </a:r>
            <a:r>
              <a:rPr lang="zh-CN" altLang="en-US" sz="2000" b="1">
                <a:solidFill>
                  <a:srgbClr val="003300"/>
                </a:solidFill>
                <a:latin typeface="Arial" charset="0"/>
              </a:rPr>
              <a:t>进入区</a:t>
            </a: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while flag[0] and turn == 0   do{nothing};</a:t>
            </a:r>
            <a:endParaRPr lang="zh-CN" altLang="en-US" sz="2000" b="1">
              <a:solidFill>
                <a:srgbClr val="003300"/>
              </a:solidFill>
              <a:latin typeface="Arial" charset="0"/>
            </a:endParaRP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&lt; </a:t>
            </a:r>
            <a:r>
              <a:rPr lang="zh-CN" altLang="en-US" sz="2000" b="1">
                <a:solidFill>
                  <a:srgbClr val="003300"/>
                </a:solidFill>
                <a:latin typeface="Arial" charset="0"/>
              </a:rPr>
              <a:t>临界区</a:t>
            </a:r>
            <a:r>
              <a:rPr lang="en-US" altLang="zh-CN" sz="2000" b="1">
                <a:solidFill>
                  <a:srgbClr val="003300"/>
                </a:solidFill>
                <a:latin typeface="Arial" charset="0"/>
              </a:rPr>
              <a:t>&gt;;</a:t>
            </a: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falg[1] = false; //</a:t>
            </a:r>
            <a:r>
              <a:rPr lang="zh-CN" altLang="en-US" sz="2000" b="1">
                <a:solidFill>
                  <a:srgbClr val="003300"/>
                </a:solidFill>
                <a:latin typeface="Arial" charset="0"/>
              </a:rPr>
              <a:t>退出区</a:t>
            </a:r>
          </a:p>
          <a:p>
            <a:pPr eaLnBrk="1" hangingPunct="1">
              <a:defRPr/>
            </a:pPr>
            <a:r>
              <a:rPr lang="zh-CN" altLang="en-US" sz="2000" b="1">
                <a:solidFill>
                  <a:srgbClr val="003300"/>
                </a:solidFill>
                <a:latin typeface="Arial" charset="0"/>
              </a:rPr>
              <a:t>    </a:t>
            </a:r>
            <a:r>
              <a:rPr lang="en-US" altLang="zh-CN" sz="2000" b="1">
                <a:solidFill>
                  <a:srgbClr val="003300"/>
                </a:solidFill>
                <a:latin typeface="Arial" charset="0"/>
              </a:rPr>
              <a:t>&lt;</a:t>
            </a:r>
            <a:r>
              <a:rPr lang="zh-CN" altLang="en-US" sz="2000" b="1">
                <a:solidFill>
                  <a:srgbClr val="003300"/>
                </a:solidFill>
                <a:latin typeface="Arial" charset="0"/>
              </a:rPr>
              <a:t>其余部分</a:t>
            </a:r>
            <a:r>
              <a:rPr lang="en-US" altLang="zh-CN" sz="2000" b="1">
                <a:solidFill>
                  <a:srgbClr val="003300"/>
                </a:solidFill>
                <a:latin typeface="Arial" charset="0"/>
              </a:rPr>
              <a:t>&gt;</a:t>
            </a:r>
          </a:p>
          <a:p>
            <a:pPr eaLnBrk="1" hangingPunct="1">
              <a:defRPr/>
            </a:pPr>
            <a:r>
              <a:rPr lang="en-US" altLang="zh-CN" sz="2000" b="1">
                <a:solidFill>
                  <a:srgbClr val="003300"/>
                </a:solidFill>
                <a:latin typeface="Arial" charset="0"/>
              </a:rPr>
              <a:t>forever</a:t>
            </a:r>
          </a:p>
          <a:p>
            <a:pPr eaLnBrk="1" hangingPunct="1">
              <a:defRPr/>
            </a:pPr>
            <a:r>
              <a:rPr lang="en-US" altLang="zh-CN" sz="2000" b="1">
                <a:solidFill>
                  <a:srgbClr val="003300"/>
                </a:solidFill>
                <a:latin typeface="Arial" charset="0"/>
              </a:rPr>
              <a:t>end;</a:t>
            </a:r>
          </a:p>
        </p:txBody>
      </p:sp>
      <p:sp>
        <p:nvSpPr>
          <p:cNvPr id="351241" name="Text Box 9">
            <a:extLst>
              <a:ext uri="{FF2B5EF4-FFF2-40B4-BE49-F238E27FC236}">
                <a16:creationId xmlns:a16="http://schemas.microsoft.com/office/drawing/2014/main" id="{B9DE1BD1-CA15-4653-94B1-A96E22EAA0B3}"/>
              </a:ext>
            </a:extLst>
          </p:cNvPr>
          <p:cNvSpPr txBox="1">
            <a:spLocks noChangeArrowheads="1"/>
          </p:cNvSpPr>
          <p:nvPr/>
        </p:nvSpPr>
        <p:spPr bwMode="auto">
          <a:xfrm>
            <a:off x="381000" y="1447800"/>
            <a:ext cx="8229600" cy="762000"/>
          </a:xfrm>
          <a:prstGeom prst="rect">
            <a:avLst/>
          </a:prstGeom>
          <a:noFill/>
          <a:ln>
            <a:noFill/>
          </a:ln>
          <a:effectLst>
            <a:prstShdw prst="shdw18" dist="17961" dir="13500000">
              <a:schemeClr val="accent1">
                <a:gamma/>
                <a:shade val="60000"/>
                <a:invGamma/>
              </a:schemeClr>
            </a:prstShdw>
          </a:effectLst>
        </p:spPr>
        <p:txBody>
          <a:bodyPr>
            <a:spAutoFit/>
          </a:bodyPr>
          <a:lstStyle/>
          <a:p>
            <a:pPr eaLnBrk="1" hangingPunct="1">
              <a:defRPr/>
            </a:pPr>
            <a:r>
              <a:rPr lang="en-US" altLang="zh-CN" sz="2200" b="1" dirty="0" err="1">
                <a:solidFill>
                  <a:srgbClr val="003300"/>
                </a:solidFill>
                <a:effectLst>
                  <a:outerShdw blurRad="38100" dist="38100" dir="2700000" algn="tl">
                    <a:srgbClr val="000000"/>
                  </a:outerShdw>
                </a:effectLst>
                <a:latin typeface="宋体" pitchFamily="2" charset="-122"/>
              </a:rPr>
              <a:t>boolean</a:t>
            </a:r>
            <a:r>
              <a:rPr lang="en-US" altLang="zh-CN" sz="2200" b="1" dirty="0">
                <a:solidFill>
                  <a:srgbClr val="003300"/>
                </a:solidFill>
                <a:effectLst>
                  <a:outerShdw blurRad="38100" dist="38100" dir="2700000" algn="tl">
                    <a:srgbClr val="000000"/>
                  </a:outerShdw>
                </a:effectLst>
                <a:latin typeface="宋体" pitchFamily="2" charset="-122"/>
              </a:rPr>
              <a:t> flag[2] = {false, false};   //</a:t>
            </a:r>
            <a:r>
              <a:rPr lang="zh-CN" altLang="en-US" sz="2200" b="1" dirty="0">
                <a:solidFill>
                  <a:srgbClr val="003300"/>
                </a:solidFill>
                <a:effectLst>
                  <a:outerShdw blurRad="38100" dist="38100" dir="2700000" algn="tl">
                    <a:srgbClr val="000000"/>
                  </a:outerShdw>
                </a:effectLst>
                <a:latin typeface="宋体" pitchFamily="2" charset="-122"/>
              </a:rPr>
              <a:t>共享的全局变量</a:t>
            </a:r>
          </a:p>
          <a:p>
            <a:pPr eaLnBrk="1" hangingPunct="1">
              <a:defRPr/>
            </a:pPr>
            <a:r>
              <a:rPr lang="en-US" altLang="zh-CN" sz="2200" b="1" dirty="0" err="1">
                <a:solidFill>
                  <a:srgbClr val="003300"/>
                </a:solidFill>
                <a:effectLst>
                  <a:outerShdw blurRad="38100" dist="38100" dir="2700000" algn="tl">
                    <a:srgbClr val="000000"/>
                  </a:outerShdw>
                </a:effectLst>
                <a:latin typeface="宋体" pitchFamily="2" charset="-122"/>
              </a:rPr>
              <a:t>int</a:t>
            </a:r>
            <a:r>
              <a:rPr lang="en-US" altLang="zh-CN" sz="2200" b="1" dirty="0">
                <a:solidFill>
                  <a:srgbClr val="003300"/>
                </a:solidFill>
                <a:effectLst>
                  <a:outerShdw blurRad="38100" dist="38100" dir="2700000" algn="tl">
                    <a:srgbClr val="000000"/>
                  </a:outerShdw>
                </a:effectLst>
                <a:latin typeface="宋体" pitchFamily="2" charset="-122"/>
              </a:rPr>
              <a:t> turn;                 //</a:t>
            </a:r>
            <a:r>
              <a:rPr lang="zh-CN" altLang="en-US" sz="2200" b="1" dirty="0">
                <a:solidFill>
                  <a:srgbClr val="003300"/>
                </a:solidFill>
                <a:effectLst>
                  <a:outerShdw blurRad="38100" dist="38100" dir="2700000" algn="tl">
                    <a:srgbClr val="000000"/>
                  </a:outerShdw>
                </a:effectLst>
                <a:latin typeface="宋体" pitchFamily="2" charset="-122"/>
              </a:rPr>
              <a:t>共享的全局变量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F6D40062-CE18-4975-83F4-57B919EA085B}"/>
              </a:ext>
            </a:extLst>
          </p:cNvPr>
          <p:cNvSpPr>
            <a:spLocks noGrp="1" noRot="1" noChangeArrowheads="1"/>
          </p:cNvSpPr>
          <p:nvPr>
            <p:ph type="title"/>
          </p:nvPr>
        </p:nvSpPr>
        <p:spPr/>
        <p:txBody>
          <a:bodyPr/>
          <a:lstStyle/>
          <a:p>
            <a:pPr eaLnBrk="1" hangingPunct="1">
              <a:defRPr/>
            </a:pPr>
            <a:r>
              <a:rPr lang="zh-CN" altLang="en-US" dirty="0">
                <a:solidFill>
                  <a:schemeClr val="tx1"/>
                </a:solidFill>
              </a:rPr>
              <a:t>软件方法小结</a:t>
            </a:r>
          </a:p>
        </p:txBody>
      </p:sp>
      <p:sp>
        <p:nvSpPr>
          <p:cNvPr id="594947" name="Rectangle 3">
            <a:extLst>
              <a:ext uri="{FF2B5EF4-FFF2-40B4-BE49-F238E27FC236}">
                <a16:creationId xmlns:a16="http://schemas.microsoft.com/office/drawing/2014/main" id="{707B9647-8485-41E7-B266-B4EE803F2B3A}"/>
              </a:ext>
            </a:extLst>
          </p:cNvPr>
          <p:cNvSpPr>
            <a:spLocks noGrp="1" noRot="1" noChangeArrowheads="1"/>
          </p:cNvSpPr>
          <p:nvPr>
            <p:ph type="body" idx="1"/>
          </p:nvPr>
        </p:nvSpPr>
        <p:spPr>
          <a:xfrm>
            <a:off x="533400" y="1524000"/>
            <a:ext cx="8077200" cy="4498975"/>
          </a:xfrm>
        </p:spPr>
        <p:txBody>
          <a:bodyPr/>
          <a:lstStyle/>
          <a:p>
            <a:pPr eaLnBrk="1" hangingPunct="1">
              <a:spcAft>
                <a:spcPct val="20000"/>
              </a:spcAft>
              <a:defRPr/>
            </a:pPr>
            <a:r>
              <a:rPr lang="zh-CN" altLang="en-US" dirty="0"/>
              <a:t>软件方法特点</a:t>
            </a:r>
          </a:p>
          <a:p>
            <a:pPr lvl="1" eaLnBrk="1" hangingPunct="1">
              <a:spcAft>
                <a:spcPct val="20000"/>
              </a:spcAft>
              <a:defRPr/>
            </a:pPr>
            <a:r>
              <a:rPr lang="zh-CN" altLang="en-US" dirty="0"/>
              <a:t>软件方法始终不能解决</a:t>
            </a:r>
            <a:r>
              <a:rPr lang="zh-CN" altLang="en-US" dirty="0">
                <a:latin typeface="宋体"/>
              </a:rPr>
              <a:t>“</a:t>
            </a:r>
            <a:r>
              <a:rPr lang="zh-CN" altLang="en-US" dirty="0">
                <a:solidFill>
                  <a:srgbClr val="FF0000"/>
                </a:solidFill>
                <a:effectLst>
                  <a:outerShdw blurRad="38100" dist="38100" dir="2700000" algn="tl">
                    <a:srgbClr val="000000"/>
                  </a:outerShdw>
                </a:effectLst>
              </a:rPr>
              <a:t>忙等</a:t>
            </a:r>
            <a:r>
              <a:rPr lang="zh-CN" altLang="en-US" dirty="0">
                <a:latin typeface="宋体"/>
              </a:rPr>
              <a:t>”</a:t>
            </a:r>
            <a:r>
              <a:rPr lang="zh-CN" altLang="en-US" dirty="0"/>
              <a:t>现象，降低系统效率。</a:t>
            </a:r>
          </a:p>
          <a:p>
            <a:pPr lvl="1" eaLnBrk="1" hangingPunct="1">
              <a:spcAft>
                <a:spcPct val="20000"/>
              </a:spcAft>
              <a:defRPr/>
            </a:pPr>
            <a:r>
              <a:rPr lang="zh-CN" altLang="en-US" dirty="0"/>
              <a:t>采用软件方法实现进程互斥使用临界资源是很困难的，它们通常能实现两个进程的互斥，</a:t>
            </a:r>
            <a:r>
              <a:rPr lang="zh-CN" altLang="en-US" i="1" u="sng" dirty="0">
                <a:solidFill>
                  <a:srgbClr val="FF0000"/>
                </a:solidFill>
              </a:rPr>
              <a:t>很难控制</a:t>
            </a:r>
            <a:r>
              <a:rPr lang="zh-CN" altLang="en-US" i="1" u="sng" dirty="0">
                <a:solidFill>
                  <a:srgbClr val="FF0000"/>
                </a:solidFill>
                <a:effectLst>
                  <a:outerShdw blurRad="38100" dist="38100" dir="2700000" algn="tl">
                    <a:srgbClr val="000000"/>
                  </a:outerShdw>
                </a:effectLst>
              </a:rPr>
              <a:t>多个</a:t>
            </a:r>
            <a:r>
              <a:rPr lang="zh-CN" altLang="en-US" i="1" u="sng" dirty="0">
                <a:solidFill>
                  <a:srgbClr val="FF0000"/>
                </a:solidFill>
              </a:rPr>
              <a:t>进程的互斥</a:t>
            </a:r>
            <a:r>
              <a:rPr lang="zh-CN" altLang="en-US" dirty="0"/>
              <a:t>。</a:t>
            </a:r>
          </a:p>
          <a:p>
            <a:pPr lvl="1" eaLnBrk="1" hangingPunct="1">
              <a:spcAft>
                <a:spcPct val="20000"/>
              </a:spcAft>
              <a:defRPr/>
            </a:pPr>
            <a:r>
              <a:rPr lang="zh-CN" altLang="en-US" dirty="0">
                <a:solidFill>
                  <a:srgbClr val="FF0000"/>
                </a:solidFill>
                <a:effectLst>
                  <a:outerShdw blurRad="38100" dist="38100" dir="2700000" algn="tl">
                    <a:srgbClr val="000000"/>
                  </a:outerShdw>
                </a:effectLst>
              </a:rPr>
              <a:t>算法设计</a:t>
            </a:r>
            <a:r>
              <a:rPr lang="zh-CN" altLang="en-US" dirty="0"/>
              <a:t>需要非常小心，否则可能出现死锁，或互斥失败等严重问题。</a:t>
            </a:r>
          </a:p>
          <a:p>
            <a:pPr eaLnBrk="1" hangingPunct="1">
              <a:defRPr/>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1843" y="718844"/>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1238363" y="2646292"/>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dirty="0">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4011700" y="718844"/>
            <a:ext cx="4681924" cy="527252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None/>
              <a:defRPr/>
            </a:pPr>
            <a:r>
              <a:rPr lang="en-US" altLang="zh-CN" sz="2800" dirty="0"/>
              <a:t>2.1 </a:t>
            </a:r>
            <a:r>
              <a:rPr lang="zh-CN" altLang="en-US" sz="2800" dirty="0"/>
              <a:t>前趋图和程序执行</a:t>
            </a:r>
          </a:p>
          <a:p>
            <a:pPr marL="0" indent="0">
              <a:lnSpc>
                <a:spcPct val="120000"/>
              </a:lnSpc>
              <a:buNone/>
              <a:defRPr/>
            </a:pPr>
            <a:r>
              <a:rPr lang="en-US" altLang="zh-CN" sz="2800" dirty="0">
                <a:solidFill>
                  <a:srgbClr val="FF0000"/>
                </a:solidFill>
              </a:rPr>
              <a:t>2.2 </a:t>
            </a:r>
            <a:r>
              <a:rPr lang="zh-CN" altLang="en-US" sz="2800" dirty="0">
                <a:solidFill>
                  <a:srgbClr val="FF0000"/>
                </a:solidFill>
              </a:rPr>
              <a:t>进程的描述</a:t>
            </a:r>
          </a:p>
          <a:p>
            <a:pPr marL="0" indent="0">
              <a:lnSpc>
                <a:spcPct val="120000"/>
              </a:lnSpc>
              <a:buNone/>
              <a:defRPr/>
            </a:pPr>
            <a:r>
              <a:rPr lang="en-US" altLang="zh-CN" sz="2800" dirty="0"/>
              <a:t>2.3 </a:t>
            </a:r>
            <a:r>
              <a:rPr lang="zh-CN" altLang="en-US" sz="2800" dirty="0"/>
              <a:t>进程控制</a:t>
            </a:r>
          </a:p>
          <a:p>
            <a:pPr marL="0" indent="0">
              <a:lnSpc>
                <a:spcPct val="120000"/>
              </a:lnSpc>
              <a:buNone/>
              <a:defRPr/>
            </a:pPr>
            <a:r>
              <a:rPr lang="en-US" altLang="zh-CN" sz="2800" dirty="0"/>
              <a:t>2.4 </a:t>
            </a:r>
            <a:r>
              <a:rPr lang="zh-CN" altLang="en-US" sz="2800" dirty="0"/>
              <a:t>进程同步</a:t>
            </a:r>
          </a:p>
          <a:p>
            <a:pPr marL="0" indent="0">
              <a:lnSpc>
                <a:spcPct val="120000"/>
              </a:lnSpc>
              <a:buNone/>
              <a:defRPr/>
            </a:pPr>
            <a:r>
              <a:rPr lang="en-US" altLang="zh-CN" sz="2800" dirty="0"/>
              <a:t>2.5 </a:t>
            </a:r>
            <a:r>
              <a:rPr lang="zh-CN" altLang="en-US" sz="2800" dirty="0"/>
              <a:t>经典进程的同步问题</a:t>
            </a:r>
          </a:p>
          <a:p>
            <a:pPr marL="0" indent="0">
              <a:lnSpc>
                <a:spcPct val="120000"/>
              </a:lnSpc>
              <a:buNone/>
              <a:defRPr/>
            </a:pPr>
            <a:r>
              <a:rPr lang="en-US" altLang="zh-CN" sz="2800" dirty="0"/>
              <a:t>2.6 </a:t>
            </a:r>
            <a:r>
              <a:rPr lang="zh-CN" altLang="en-US" sz="2800" dirty="0"/>
              <a:t>进程通信</a:t>
            </a:r>
          </a:p>
        </p:txBody>
      </p:sp>
    </p:spTree>
    <p:custDataLst>
      <p:tags r:id="rId1"/>
    </p:custDataLst>
    <p:extLst>
      <p:ext uri="{BB962C8B-B14F-4D97-AF65-F5344CB8AC3E}">
        <p14:creationId xmlns:p14="http://schemas.microsoft.com/office/powerpoint/2010/main" val="66429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信号量机制</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3" name="矩形 2"/>
          <p:cNvSpPr/>
          <p:nvPr/>
        </p:nvSpPr>
        <p:spPr>
          <a:xfrm>
            <a:off x="1482212" y="2033659"/>
            <a:ext cx="5147187" cy="1061829"/>
          </a:xfrm>
          <a:prstGeom prst="rect">
            <a:avLst/>
          </a:prstGeom>
        </p:spPr>
        <p:txBody>
          <a:bodyPr wrap="square">
            <a:spAutoFit/>
          </a:bodyPr>
          <a:lstStyle/>
          <a:p>
            <a:pPr marL="342900" indent="-342900">
              <a:lnSpc>
                <a:spcPct val="150000"/>
              </a:lnSpc>
              <a:buClr>
                <a:schemeClr val="bg2">
                  <a:lumMod val="25000"/>
                </a:schemeClr>
              </a:buClr>
              <a:buFont typeface="Wingdings" panose="05000000000000000000" pitchFamily="2" charset="2"/>
              <a:buChar char="n"/>
              <a:defRPr/>
            </a:pPr>
            <a:r>
              <a:rPr lang="zh-CN" altLang="en-US" sz="2100" b="1" dirty="0">
                <a:latin typeface="+mj-ea"/>
                <a:ea typeface="+mj-ea"/>
              </a:rPr>
              <a:t>信号量（</a:t>
            </a:r>
            <a:r>
              <a:rPr lang="en-US" altLang="zh-CN" sz="2100" b="1" dirty="0">
                <a:latin typeface="+mj-ea"/>
                <a:ea typeface="+mj-ea"/>
              </a:rPr>
              <a:t>Semaphores</a:t>
            </a:r>
            <a:r>
              <a:rPr lang="zh-CN" altLang="en-US" sz="2100" b="1" dirty="0">
                <a:latin typeface="+mj-ea"/>
                <a:ea typeface="+mj-ea"/>
              </a:rPr>
              <a:t>）机制</a:t>
            </a:r>
            <a:r>
              <a:rPr lang="en-US" altLang="zh-CN" sz="2100" b="1" dirty="0">
                <a:latin typeface="+mj-ea"/>
                <a:ea typeface="+mj-ea"/>
              </a:rPr>
              <a:t>:</a:t>
            </a:r>
            <a:r>
              <a:rPr lang="zh-CN" altLang="en-US" sz="2100" b="1" dirty="0">
                <a:latin typeface="+mj-ea"/>
                <a:ea typeface="+mj-ea"/>
              </a:rPr>
              <a:t>是一种卓有成效的进程同步工具。</a:t>
            </a:r>
          </a:p>
        </p:txBody>
      </p:sp>
      <p:sp>
        <p:nvSpPr>
          <p:cNvPr id="6" name="矩形 5"/>
          <p:cNvSpPr/>
          <p:nvPr/>
        </p:nvSpPr>
        <p:spPr>
          <a:xfrm>
            <a:off x="1769805" y="3184233"/>
            <a:ext cx="4572000" cy="2031325"/>
          </a:xfrm>
          <a:prstGeom prst="rect">
            <a:avLst/>
          </a:prstGeom>
        </p:spPr>
        <p:txBody>
          <a:bodyPr>
            <a:spAutoFit/>
          </a:bodyPr>
          <a:lstStyle/>
          <a:p>
            <a:pPr>
              <a:lnSpc>
                <a:spcPct val="150000"/>
              </a:lnSpc>
              <a:defRPr/>
            </a:pPr>
            <a:r>
              <a:rPr lang="en-US" altLang="zh-CN" sz="2100" b="1" dirty="0">
                <a:latin typeface="+mj-ea"/>
                <a:ea typeface="+mj-ea"/>
              </a:rPr>
              <a:t>1</a:t>
            </a:r>
            <a:r>
              <a:rPr lang="zh-CN" altLang="en-US" sz="2100" b="1" dirty="0">
                <a:latin typeface="+mj-ea"/>
                <a:ea typeface="+mj-ea"/>
              </a:rPr>
              <a:t>）整形信号量</a:t>
            </a:r>
          </a:p>
          <a:p>
            <a:pPr>
              <a:lnSpc>
                <a:spcPct val="150000"/>
              </a:lnSpc>
              <a:defRPr/>
            </a:pPr>
            <a:r>
              <a:rPr lang="en-US" altLang="zh-CN" sz="2100" b="1" dirty="0">
                <a:latin typeface="+mj-ea"/>
                <a:ea typeface="+mj-ea"/>
              </a:rPr>
              <a:t>2</a:t>
            </a:r>
            <a:r>
              <a:rPr lang="zh-CN" altLang="en-US" sz="2100" b="1" dirty="0">
                <a:latin typeface="+mj-ea"/>
                <a:ea typeface="+mj-ea"/>
              </a:rPr>
              <a:t>）记录型信号量</a:t>
            </a:r>
          </a:p>
          <a:p>
            <a:pPr>
              <a:lnSpc>
                <a:spcPct val="150000"/>
              </a:lnSpc>
              <a:defRPr/>
            </a:pPr>
            <a:r>
              <a:rPr lang="en-US" altLang="zh-CN" sz="2100" b="1" dirty="0">
                <a:latin typeface="+mj-ea"/>
                <a:ea typeface="+mj-ea"/>
              </a:rPr>
              <a:t>3</a:t>
            </a:r>
            <a:r>
              <a:rPr lang="zh-CN" altLang="en-US" sz="2100" b="1" dirty="0">
                <a:latin typeface="+mj-ea"/>
                <a:ea typeface="+mj-ea"/>
              </a:rPr>
              <a:t>）</a:t>
            </a:r>
            <a:r>
              <a:rPr lang="en-US" altLang="zh-CN" sz="2100" b="1" dirty="0">
                <a:latin typeface="+mj-ea"/>
                <a:ea typeface="+mj-ea"/>
              </a:rPr>
              <a:t>AND</a:t>
            </a:r>
            <a:r>
              <a:rPr lang="zh-CN" altLang="en-US" sz="2100" b="1" dirty="0">
                <a:latin typeface="+mj-ea"/>
                <a:ea typeface="+mj-ea"/>
              </a:rPr>
              <a:t>型信号量</a:t>
            </a:r>
          </a:p>
          <a:p>
            <a:pPr>
              <a:lnSpc>
                <a:spcPct val="150000"/>
              </a:lnSpc>
              <a:defRPr/>
            </a:pPr>
            <a:r>
              <a:rPr lang="en-US" altLang="zh-CN" sz="2100" b="1" dirty="0">
                <a:latin typeface="+mj-ea"/>
                <a:ea typeface="+mj-ea"/>
              </a:rPr>
              <a:t>4</a:t>
            </a:r>
            <a:r>
              <a:rPr lang="zh-CN" altLang="en-US" sz="2100" b="1" dirty="0">
                <a:latin typeface="+mj-ea"/>
                <a:ea typeface="+mj-ea"/>
              </a:rPr>
              <a:t>）信号量集</a:t>
            </a:r>
          </a:p>
        </p:txBody>
      </p:sp>
    </p:spTree>
    <p:extLst>
      <p:ext uri="{BB962C8B-B14F-4D97-AF65-F5344CB8AC3E}">
        <p14:creationId xmlns:p14="http://schemas.microsoft.com/office/powerpoint/2010/main" val="2256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0" name="Rectangle 4">
            <a:extLst>
              <a:ext uri="{FF2B5EF4-FFF2-40B4-BE49-F238E27FC236}">
                <a16:creationId xmlns:a16="http://schemas.microsoft.com/office/drawing/2014/main" id="{1F8AE46E-68BA-4C93-A212-6DE7C9BE682D}"/>
              </a:ext>
            </a:extLst>
          </p:cNvPr>
          <p:cNvSpPr>
            <a:spLocks noGrp="1" noChangeArrowheads="1"/>
          </p:cNvSpPr>
          <p:nvPr>
            <p:ph type="title"/>
          </p:nvPr>
        </p:nvSpPr>
        <p:spPr/>
        <p:txBody>
          <a:bodyPr/>
          <a:lstStyle/>
          <a:p>
            <a:pPr eaLnBrk="1" hangingPunct="1">
              <a:defRPr/>
            </a:pPr>
            <a:r>
              <a:rPr lang="zh-CN" altLang="en-US" u="sng"/>
              <a:t>实例</a:t>
            </a:r>
          </a:p>
        </p:txBody>
      </p:sp>
      <p:sp>
        <p:nvSpPr>
          <p:cNvPr id="541701" name="Rectangle 5">
            <a:extLst>
              <a:ext uri="{FF2B5EF4-FFF2-40B4-BE49-F238E27FC236}">
                <a16:creationId xmlns:a16="http://schemas.microsoft.com/office/drawing/2014/main" id="{8B5B4AAB-B51E-4BBE-B27D-DDEAE3C70F1B}"/>
              </a:ext>
            </a:extLst>
          </p:cNvPr>
          <p:cNvSpPr>
            <a:spLocks noGrp="1" noChangeArrowheads="1"/>
          </p:cNvSpPr>
          <p:nvPr>
            <p:ph type="body" idx="1"/>
          </p:nvPr>
        </p:nvSpPr>
        <p:spPr>
          <a:xfrm>
            <a:off x="685800" y="1752600"/>
            <a:ext cx="7772400" cy="4114800"/>
          </a:xfrm>
        </p:spPr>
        <p:txBody>
          <a:bodyPr/>
          <a:lstStyle/>
          <a:p>
            <a:pPr eaLnBrk="1" hangingPunct="1">
              <a:buFont typeface="Wingdings" panose="05000000000000000000" pitchFamily="2" charset="2"/>
              <a:buNone/>
              <a:defRPr/>
            </a:pPr>
            <a:r>
              <a:rPr lang="zh-CN" altLang="en-US">
                <a:effectLst>
                  <a:outerShdw blurRad="38100" dist="38100" dir="2700000" algn="tl">
                    <a:srgbClr val="000000"/>
                  </a:outerShdw>
                </a:effectLst>
              </a:rPr>
              <a:t>交通信号灯：红灯停，绿灯行</a:t>
            </a:r>
          </a:p>
          <a:p>
            <a:pPr eaLnBrk="1" hangingPunct="1">
              <a:defRPr/>
            </a:pPr>
            <a:endParaRPr lang="en-US" altLang="zh-CN"/>
          </a:p>
        </p:txBody>
      </p:sp>
      <p:sp>
        <p:nvSpPr>
          <p:cNvPr id="137220" name="Rectangle 49">
            <a:extLst>
              <a:ext uri="{FF2B5EF4-FFF2-40B4-BE49-F238E27FC236}">
                <a16:creationId xmlns:a16="http://schemas.microsoft.com/office/drawing/2014/main" id="{0EB28CD3-3F36-4A19-9151-9AC157B54C2C}"/>
              </a:ext>
            </a:extLst>
          </p:cNvPr>
          <p:cNvSpPr>
            <a:spLocks noChangeArrowheads="1"/>
          </p:cNvSpPr>
          <p:nvPr/>
        </p:nvSpPr>
        <p:spPr bwMode="auto">
          <a:xfrm>
            <a:off x="1143000" y="2514600"/>
            <a:ext cx="68580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137221" name="Group 50">
            <a:extLst>
              <a:ext uri="{FF2B5EF4-FFF2-40B4-BE49-F238E27FC236}">
                <a16:creationId xmlns:a16="http://schemas.microsoft.com/office/drawing/2014/main" id="{3C7D1C65-B82F-44AC-B483-28F7AB4CA6F0}"/>
              </a:ext>
            </a:extLst>
          </p:cNvPr>
          <p:cNvGrpSpPr>
            <a:grpSpLocks/>
          </p:cNvGrpSpPr>
          <p:nvPr/>
        </p:nvGrpSpPr>
        <p:grpSpPr bwMode="auto">
          <a:xfrm>
            <a:off x="2057400" y="2667000"/>
            <a:ext cx="4419600" cy="3886200"/>
            <a:chOff x="2697" y="4404"/>
            <a:chExt cx="4768" cy="4836"/>
          </a:xfrm>
        </p:grpSpPr>
        <p:sp>
          <p:nvSpPr>
            <p:cNvPr id="137222" name="Line 51">
              <a:extLst>
                <a:ext uri="{FF2B5EF4-FFF2-40B4-BE49-F238E27FC236}">
                  <a16:creationId xmlns:a16="http://schemas.microsoft.com/office/drawing/2014/main" id="{58C4F417-9AC5-4FCD-9C12-9D79B32FB456}"/>
                </a:ext>
              </a:extLst>
            </p:cNvPr>
            <p:cNvSpPr>
              <a:spLocks noChangeShapeType="1"/>
            </p:cNvSpPr>
            <p:nvPr/>
          </p:nvSpPr>
          <p:spPr bwMode="auto">
            <a:xfrm>
              <a:off x="5577" y="6120"/>
              <a:ext cx="18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23" name="Line 52">
              <a:extLst>
                <a:ext uri="{FF2B5EF4-FFF2-40B4-BE49-F238E27FC236}">
                  <a16:creationId xmlns:a16="http://schemas.microsoft.com/office/drawing/2014/main" id="{E9C337C9-3ACE-4CE4-B567-469A0833ABF7}"/>
                </a:ext>
              </a:extLst>
            </p:cNvPr>
            <p:cNvSpPr>
              <a:spLocks noChangeShapeType="1"/>
            </p:cNvSpPr>
            <p:nvPr/>
          </p:nvSpPr>
          <p:spPr bwMode="auto">
            <a:xfrm>
              <a:off x="2697" y="6120"/>
              <a:ext cx="21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7224" name="Group 53">
              <a:extLst>
                <a:ext uri="{FF2B5EF4-FFF2-40B4-BE49-F238E27FC236}">
                  <a16:creationId xmlns:a16="http://schemas.microsoft.com/office/drawing/2014/main" id="{F580EE33-C758-478A-9691-7732AACF276E}"/>
                </a:ext>
              </a:extLst>
            </p:cNvPr>
            <p:cNvGrpSpPr>
              <a:grpSpLocks/>
            </p:cNvGrpSpPr>
            <p:nvPr/>
          </p:nvGrpSpPr>
          <p:grpSpPr bwMode="auto">
            <a:xfrm>
              <a:off x="2877" y="6291"/>
              <a:ext cx="720" cy="312"/>
              <a:chOff x="5879" y="5043"/>
              <a:chExt cx="720" cy="312"/>
            </a:xfrm>
          </p:grpSpPr>
          <p:sp>
            <p:nvSpPr>
              <p:cNvPr id="137261" name="Rectangle 54">
                <a:extLst>
                  <a:ext uri="{FF2B5EF4-FFF2-40B4-BE49-F238E27FC236}">
                    <a16:creationId xmlns:a16="http://schemas.microsoft.com/office/drawing/2014/main" id="{9D2F29F1-F814-4152-AB17-9105D2A61B0D}"/>
                  </a:ext>
                </a:extLst>
              </p:cNvPr>
              <p:cNvSpPr>
                <a:spLocks noChangeArrowheads="1"/>
              </p:cNvSpPr>
              <p:nvPr/>
            </p:nvSpPr>
            <p:spPr bwMode="auto">
              <a:xfrm>
                <a:off x="5879" y="5133"/>
                <a:ext cx="360" cy="156"/>
              </a:xfrm>
              <a:prstGeom prst="rect">
                <a:avLst/>
              </a:prstGeom>
              <a:solidFill>
                <a:srgbClr val="666699"/>
              </a:solidFill>
              <a:ln w="12700">
                <a:solidFill>
                  <a:srgbClr val="000000"/>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62" name="Rectangle 55">
                <a:extLst>
                  <a:ext uri="{FF2B5EF4-FFF2-40B4-BE49-F238E27FC236}">
                    <a16:creationId xmlns:a16="http://schemas.microsoft.com/office/drawing/2014/main" id="{ABDD7B45-940F-4DD6-901C-B65DEF6957DB}"/>
                  </a:ext>
                </a:extLst>
              </p:cNvPr>
              <p:cNvSpPr>
                <a:spLocks noChangeArrowheads="1"/>
              </p:cNvSpPr>
              <p:nvPr/>
            </p:nvSpPr>
            <p:spPr bwMode="auto">
              <a:xfrm>
                <a:off x="6299" y="5133"/>
                <a:ext cx="180" cy="156"/>
              </a:xfrm>
              <a:prstGeom prst="rect">
                <a:avLst/>
              </a:prstGeom>
              <a:solidFill>
                <a:srgbClr val="FF99CC"/>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63" name="Rectangle 56">
                <a:extLst>
                  <a:ext uri="{FF2B5EF4-FFF2-40B4-BE49-F238E27FC236}">
                    <a16:creationId xmlns:a16="http://schemas.microsoft.com/office/drawing/2014/main" id="{4E10427D-C7A9-42FE-A93B-2AE44F193C10}"/>
                  </a:ext>
                </a:extLst>
              </p:cNvPr>
              <p:cNvSpPr>
                <a:spLocks noChangeArrowheads="1"/>
              </p:cNvSpPr>
              <p:nvPr/>
            </p:nvSpPr>
            <p:spPr bwMode="auto">
              <a:xfrm>
                <a:off x="5879" y="5043"/>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grpSp>
          <p:nvGrpSpPr>
            <p:cNvPr id="137225" name="Group 57">
              <a:extLst>
                <a:ext uri="{FF2B5EF4-FFF2-40B4-BE49-F238E27FC236}">
                  <a16:creationId xmlns:a16="http://schemas.microsoft.com/office/drawing/2014/main" id="{7698C8EC-449D-4E61-83FD-6ED4E69494EB}"/>
                </a:ext>
              </a:extLst>
            </p:cNvPr>
            <p:cNvGrpSpPr>
              <a:grpSpLocks/>
            </p:cNvGrpSpPr>
            <p:nvPr/>
          </p:nvGrpSpPr>
          <p:grpSpPr bwMode="auto">
            <a:xfrm>
              <a:off x="3957" y="6291"/>
              <a:ext cx="720" cy="312"/>
              <a:chOff x="6779" y="5043"/>
              <a:chExt cx="720" cy="312"/>
            </a:xfrm>
          </p:grpSpPr>
          <p:sp>
            <p:nvSpPr>
              <p:cNvPr id="137258" name="Rectangle 58">
                <a:extLst>
                  <a:ext uri="{FF2B5EF4-FFF2-40B4-BE49-F238E27FC236}">
                    <a16:creationId xmlns:a16="http://schemas.microsoft.com/office/drawing/2014/main" id="{1845332C-336E-4F6D-833A-AAA93B4EE5DB}"/>
                  </a:ext>
                </a:extLst>
              </p:cNvPr>
              <p:cNvSpPr>
                <a:spLocks noChangeArrowheads="1"/>
              </p:cNvSpPr>
              <p:nvPr/>
            </p:nvSpPr>
            <p:spPr bwMode="auto">
              <a:xfrm>
                <a:off x="6779" y="5133"/>
                <a:ext cx="360" cy="156"/>
              </a:xfrm>
              <a:prstGeom prst="rect">
                <a:avLst/>
              </a:prstGeom>
              <a:solidFill>
                <a:srgbClr val="666699"/>
              </a:solidFill>
              <a:ln w="12700">
                <a:solidFill>
                  <a:srgbClr val="000000"/>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59" name="Rectangle 59">
                <a:extLst>
                  <a:ext uri="{FF2B5EF4-FFF2-40B4-BE49-F238E27FC236}">
                    <a16:creationId xmlns:a16="http://schemas.microsoft.com/office/drawing/2014/main" id="{26DFC8C5-5401-42AB-B06C-C276F6F350D3}"/>
                  </a:ext>
                </a:extLst>
              </p:cNvPr>
              <p:cNvSpPr>
                <a:spLocks noChangeArrowheads="1"/>
              </p:cNvSpPr>
              <p:nvPr/>
            </p:nvSpPr>
            <p:spPr bwMode="auto">
              <a:xfrm>
                <a:off x="7199" y="5133"/>
                <a:ext cx="180" cy="156"/>
              </a:xfrm>
              <a:prstGeom prst="rect">
                <a:avLst/>
              </a:prstGeom>
              <a:solidFill>
                <a:srgbClr val="FF99CC"/>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60" name="Rectangle 60">
                <a:extLst>
                  <a:ext uri="{FF2B5EF4-FFF2-40B4-BE49-F238E27FC236}">
                    <a16:creationId xmlns:a16="http://schemas.microsoft.com/office/drawing/2014/main" id="{D419FA60-E995-4409-92BA-17D196DF8F8A}"/>
                  </a:ext>
                </a:extLst>
              </p:cNvPr>
              <p:cNvSpPr>
                <a:spLocks noChangeArrowheads="1"/>
              </p:cNvSpPr>
              <p:nvPr/>
            </p:nvSpPr>
            <p:spPr bwMode="auto">
              <a:xfrm>
                <a:off x="6779" y="5043"/>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grpSp>
          <p:nvGrpSpPr>
            <p:cNvPr id="137226" name="Group 61">
              <a:extLst>
                <a:ext uri="{FF2B5EF4-FFF2-40B4-BE49-F238E27FC236}">
                  <a16:creationId xmlns:a16="http://schemas.microsoft.com/office/drawing/2014/main" id="{52749D3F-DAC7-45CE-A9EA-E867AA3B7DC3}"/>
                </a:ext>
              </a:extLst>
            </p:cNvPr>
            <p:cNvGrpSpPr>
              <a:grpSpLocks/>
            </p:cNvGrpSpPr>
            <p:nvPr/>
          </p:nvGrpSpPr>
          <p:grpSpPr bwMode="auto">
            <a:xfrm rot="10800000">
              <a:off x="5577" y="6276"/>
              <a:ext cx="720" cy="312"/>
              <a:chOff x="7664" y="5043"/>
              <a:chExt cx="720" cy="312"/>
            </a:xfrm>
          </p:grpSpPr>
          <p:sp>
            <p:nvSpPr>
              <p:cNvPr id="137255" name="Rectangle 62">
                <a:extLst>
                  <a:ext uri="{FF2B5EF4-FFF2-40B4-BE49-F238E27FC236}">
                    <a16:creationId xmlns:a16="http://schemas.microsoft.com/office/drawing/2014/main" id="{FBFC3E2A-15AE-4ED5-BA64-0AB1650D9F23}"/>
                  </a:ext>
                </a:extLst>
              </p:cNvPr>
              <p:cNvSpPr>
                <a:spLocks noChangeArrowheads="1"/>
              </p:cNvSpPr>
              <p:nvPr/>
            </p:nvSpPr>
            <p:spPr bwMode="auto">
              <a:xfrm>
                <a:off x="7664" y="5133"/>
                <a:ext cx="360" cy="156"/>
              </a:xfrm>
              <a:prstGeom prst="rect">
                <a:avLst/>
              </a:prstGeom>
              <a:solidFill>
                <a:srgbClr val="666699"/>
              </a:solidFill>
              <a:ln w="12700">
                <a:solidFill>
                  <a:srgbClr val="000000"/>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56" name="Rectangle 63">
                <a:extLst>
                  <a:ext uri="{FF2B5EF4-FFF2-40B4-BE49-F238E27FC236}">
                    <a16:creationId xmlns:a16="http://schemas.microsoft.com/office/drawing/2014/main" id="{263CCCB1-80AB-4359-A5BA-D099C398D734}"/>
                  </a:ext>
                </a:extLst>
              </p:cNvPr>
              <p:cNvSpPr>
                <a:spLocks noChangeArrowheads="1"/>
              </p:cNvSpPr>
              <p:nvPr/>
            </p:nvSpPr>
            <p:spPr bwMode="auto">
              <a:xfrm>
                <a:off x="8084" y="5133"/>
                <a:ext cx="180" cy="156"/>
              </a:xfrm>
              <a:prstGeom prst="rect">
                <a:avLst/>
              </a:prstGeom>
              <a:solidFill>
                <a:srgbClr val="FF99CC"/>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57" name="Rectangle 64">
                <a:extLst>
                  <a:ext uri="{FF2B5EF4-FFF2-40B4-BE49-F238E27FC236}">
                    <a16:creationId xmlns:a16="http://schemas.microsoft.com/office/drawing/2014/main" id="{22A0C78A-2CE0-41B1-83EA-9119EB706CC2}"/>
                  </a:ext>
                </a:extLst>
              </p:cNvPr>
              <p:cNvSpPr>
                <a:spLocks noChangeArrowheads="1"/>
              </p:cNvSpPr>
              <p:nvPr/>
            </p:nvSpPr>
            <p:spPr bwMode="auto">
              <a:xfrm>
                <a:off x="7664" y="5043"/>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grpSp>
          <p:nvGrpSpPr>
            <p:cNvPr id="137227" name="Group 65">
              <a:extLst>
                <a:ext uri="{FF2B5EF4-FFF2-40B4-BE49-F238E27FC236}">
                  <a16:creationId xmlns:a16="http://schemas.microsoft.com/office/drawing/2014/main" id="{AE3E8325-DB0E-41EE-BE20-A7E0C114D222}"/>
                </a:ext>
              </a:extLst>
            </p:cNvPr>
            <p:cNvGrpSpPr>
              <a:grpSpLocks/>
            </p:cNvGrpSpPr>
            <p:nvPr/>
          </p:nvGrpSpPr>
          <p:grpSpPr bwMode="auto">
            <a:xfrm rot="10800000">
              <a:off x="5037" y="6744"/>
              <a:ext cx="360" cy="780"/>
              <a:chOff x="7574" y="5352"/>
              <a:chExt cx="360" cy="780"/>
            </a:xfrm>
          </p:grpSpPr>
          <p:sp>
            <p:nvSpPr>
              <p:cNvPr id="137252" name="Rectangle 66">
                <a:extLst>
                  <a:ext uri="{FF2B5EF4-FFF2-40B4-BE49-F238E27FC236}">
                    <a16:creationId xmlns:a16="http://schemas.microsoft.com/office/drawing/2014/main" id="{57A72C0D-00C1-4167-B632-CB292BBFD892}"/>
                  </a:ext>
                </a:extLst>
              </p:cNvPr>
              <p:cNvSpPr>
                <a:spLocks noChangeArrowheads="1"/>
              </p:cNvSpPr>
              <p:nvPr/>
            </p:nvSpPr>
            <p:spPr bwMode="auto">
              <a:xfrm>
                <a:off x="7574" y="5352"/>
                <a:ext cx="36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53" name="Oval 67">
                <a:extLst>
                  <a:ext uri="{FF2B5EF4-FFF2-40B4-BE49-F238E27FC236}">
                    <a16:creationId xmlns:a16="http://schemas.microsoft.com/office/drawing/2014/main" id="{095D3B38-E0DA-4E3D-B4D8-8FF9F86726AD}"/>
                  </a:ext>
                </a:extLst>
              </p:cNvPr>
              <p:cNvSpPr>
                <a:spLocks noChangeArrowheads="1"/>
              </p:cNvSpPr>
              <p:nvPr/>
            </p:nvSpPr>
            <p:spPr bwMode="auto">
              <a:xfrm>
                <a:off x="7664" y="5388"/>
                <a:ext cx="180" cy="468"/>
              </a:xfrm>
              <a:prstGeom prst="ellipse">
                <a:avLst/>
              </a:prstGeom>
              <a:solidFill>
                <a:srgbClr val="FF99CC"/>
              </a:solidFill>
              <a:ln w="9525">
                <a:solidFill>
                  <a:srgbClr val="000000"/>
                </a:solidFill>
                <a:round/>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54" name="Oval 68">
                <a:extLst>
                  <a:ext uri="{FF2B5EF4-FFF2-40B4-BE49-F238E27FC236}">
                    <a16:creationId xmlns:a16="http://schemas.microsoft.com/office/drawing/2014/main" id="{E555CBBC-ABBD-4941-9F1B-4C05DD415BF9}"/>
                  </a:ext>
                </a:extLst>
              </p:cNvPr>
              <p:cNvSpPr>
                <a:spLocks noChangeArrowheads="1"/>
              </p:cNvSpPr>
              <p:nvPr/>
            </p:nvSpPr>
            <p:spPr bwMode="auto">
              <a:xfrm>
                <a:off x="7664" y="5820"/>
                <a:ext cx="180" cy="156"/>
              </a:xfrm>
              <a:prstGeom prst="ellipse">
                <a:avLst/>
              </a:prstGeom>
              <a:solidFill>
                <a:srgbClr val="99CC00"/>
              </a:solidFill>
              <a:ln w="9525">
                <a:solidFill>
                  <a:srgbClr val="000000"/>
                </a:solidFill>
                <a:round/>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137228" name="Line 69">
              <a:extLst>
                <a:ext uri="{FF2B5EF4-FFF2-40B4-BE49-F238E27FC236}">
                  <a16:creationId xmlns:a16="http://schemas.microsoft.com/office/drawing/2014/main" id="{6A51823F-D940-4379-8A52-25598CC2CEE0}"/>
                </a:ext>
              </a:extLst>
            </p:cNvPr>
            <p:cNvSpPr>
              <a:spLocks noChangeShapeType="1"/>
            </p:cNvSpPr>
            <p:nvPr/>
          </p:nvSpPr>
          <p:spPr bwMode="auto">
            <a:xfrm>
              <a:off x="4857" y="6744"/>
              <a:ext cx="0" cy="18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29" name="Line 70">
              <a:extLst>
                <a:ext uri="{FF2B5EF4-FFF2-40B4-BE49-F238E27FC236}">
                  <a16:creationId xmlns:a16="http://schemas.microsoft.com/office/drawing/2014/main" id="{C02756DD-C608-4985-B500-6EC2120821B7}"/>
                </a:ext>
              </a:extLst>
            </p:cNvPr>
            <p:cNvSpPr>
              <a:spLocks noChangeShapeType="1"/>
            </p:cNvSpPr>
            <p:nvPr/>
          </p:nvSpPr>
          <p:spPr bwMode="auto">
            <a:xfrm>
              <a:off x="5577" y="6744"/>
              <a:ext cx="0" cy="18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0" name="Line 71">
              <a:extLst>
                <a:ext uri="{FF2B5EF4-FFF2-40B4-BE49-F238E27FC236}">
                  <a16:creationId xmlns:a16="http://schemas.microsoft.com/office/drawing/2014/main" id="{B8168E81-25EA-4D93-B9DB-F29507AA1A93}"/>
                </a:ext>
              </a:extLst>
            </p:cNvPr>
            <p:cNvSpPr>
              <a:spLocks noChangeShapeType="1"/>
            </p:cNvSpPr>
            <p:nvPr/>
          </p:nvSpPr>
          <p:spPr bwMode="auto">
            <a:xfrm>
              <a:off x="2697" y="6744"/>
              <a:ext cx="21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7231" name="Group 72">
              <a:extLst>
                <a:ext uri="{FF2B5EF4-FFF2-40B4-BE49-F238E27FC236}">
                  <a16:creationId xmlns:a16="http://schemas.microsoft.com/office/drawing/2014/main" id="{0930A71B-FD92-4AE0-987B-C6A32D1C5FD6}"/>
                </a:ext>
              </a:extLst>
            </p:cNvPr>
            <p:cNvGrpSpPr>
              <a:grpSpLocks/>
            </p:cNvGrpSpPr>
            <p:nvPr/>
          </p:nvGrpSpPr>
          <p:grpSpPr bwMode="auto">
            <a:xfrm>
              <a:off x="5037" y="5340"/>
              <a:ext cx="360" cy="780"/>
              <a:chOff x="7574" y="5352"/>
              <a:chExt cx="360" cy="780"/>
            </a:xfrm>
          </p:grpSpPr>
          <p:sp>
            <p:nvSpPr>
              <p:cNvPr id="137249" name="Rectangle 73">
                <a:extLst>
                  <a:ext uri="{FF2B5EF4-FFF2-40B4-BE49-F238E27FC236}">
                    <a16:creationId xmlns:a16="http://schemas.microsoft.com/office/drawing/2014/main" id="{152D6912-6C99-49E0-83A4-761D27BF32F0}"/>
                  </a:ext>
                </a:extLst>
              </p:cNvPr>
              <p:cNvSpPr>
                <a:spLocks noChangeArrowheads="1"/>
              </p:cNvSpPr>
              <p:nvPr/>
            </p:nvSpPr>
            <p:spPr bwMode="auto">
              <a:xfrm>
                <a:off x="7574" y="5352"/>
                <a:ext cx="36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50" name="Oval 74">
                <a:extLst>
                  <a:ext uri="{FF2B5EF4-FFF2-40B4-BE49-F238E27FC236}">
                    <a16:creationId xmlns:a16="http://schemas.microsoft.com/office/drawing/2014/main" id="{316718EF-13DC-40C7-AE63-77EE40FBCD6A}"/>
                  </a:ext>
                </a:extLst>
              </p:cNvPr>
              <p:cNvSpPr>
                <a:spLocks noChangeArrowheads="1"/>
              </p:cNvSpPr>
              <p:nvPr/>
            </p:nvSpPr>
            <p:spPr bwMode="auto">
              <a:xfrm>
                <a:off x="7664" y="5388"/>
                <a:ext cx="180" cy="468"/>
              </a:xfrm>
              <a:prstGeom prst="ellipse">
                <a:avLst/>
              </a:prstGeom>
              <a:solidFill>
                <a:srgbClr val="FF99CC"/>
              </a:solidFill>
              <a:ln w="9525">
                <a:solidFill>
                  <a:srgbClr val="000000"/>
                </a:solidFill>
                <a:round/>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51" name="Oval 75">
                <a:extLst>
                  <a:ext uri="{FF2B5EF4-FFF2-40B4-BE49-F238E27FC236}">
                    <a16:creationId xmlns:a16="http://schemas.microsoft.com/office/drawing/2014/main" id="{37913798-74D0-493D-8A37-8D940C6783EE}"/>
                  </a:ext>
                </a:extLst>
              </p:cNvPr>
              <p:cNvSpPr>
                <a:spLocks noChangeArrowheads="1"/>
              </p:cNvSpPr>
              <p:nvPr/>
            </p:nvSpPr>
            <p:spPr bwMode="auto">
              <a:xfrm>
                <a:off x="7664" y="5820"/>
                <a:ext cx="180" cy="156"/>
              </a:xfrm>
              <a:prstGeom prst="ellipse">
                <a:avLst/>
              </a:prstGeom>
              <a:solidFill>
                <a:srgbClr val="99CC00"/>
              </a:solidFill>
              <a:ln w="9525">
                <a:solidFill>
                  <a:srgbClr val="000000"/>
                </a:solidFill>
                <a:round/>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grpSp>
          <p:nvGrpSpPr>
            <p:cNvPr id="137232" name="Group 76">
              <a:extLst>
                <a:ext uri="{FF2B5EF4-FFF2-40B4-BE49-F238E27FC236}">
                  <a16:creationId xmlns:a16="http://schemas.microsoft.com/office/drawing/2014/main" id="{BD529F36-4997-435B-9BC6-63FF4D84DCF9}"/>
                </a:ext>
              </a:extLst>
            </p:cNvPr>
            <p:cNvGrpSpPr>
              <a:grpSpLocks/>
            </p:cNvGrpSpPr>
            <p:nvPr/>
          </p:nvGrpSpPr>
          <p:grpSpPr bwMode="auto">
            <a:xfrm rot="10800000">
              <a:off x="6477" y="6276"/>
              <a:ext cx="720" cy="312"/>
              <a:chOff x="7664" y="5043"/>
              <a:chExt cx="720" cy="312"/>
            </a:xfrm>
          </p:grpSpPr>
          <p:sp>
            <p:nvSpPr>
              <p:cNvPr id="137246" name="Rectangle 77">
                <a:extLst>
                  <a:ext uri="{FF2B5EF4-FFF2-40B4-BE49-F238E27FC236}">
                    <a16:creationId xmlns:a16="http://schemas.microsoft.com/office/drawing/2014/main" id="{C5CE7C6C-D987-453F-81EE-A910ED2E00B1}"/>
                  </a:ext>
                </a:extLst>
              </p:cNvPr>
              <p:cNvSpPr>
                <a:spLocks noChangeArrowheads="1"/>
              </p:cNvSpPr>
              <p:nvPr/>
            </p:nvSpPr>
            <p:spPr bwMode="auto">
              <a:xfrm>
                <a:off x="7664" y="5133"/>
                <a:ext cx="360" cy="156"/>
              </a:xfrm>
              <a:prstGeom prst="rect">
                <a:avLst/>
              </a:prstGeom>
              <a:solidFill>
                <a:srgbClr val="666699"/>
              </a:solidFill>
              <a:ln w="12700">
                <a:solidFill>
                  <a:srgbClr val="000000"/>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47" name="Rectangle 78">
                <a:extLst>
                  <a:ext uri="{FF2B5EF4-FFF2-40B4-BE49-F238E27FC236}">
                    <a16:creationId xmlns:a16="http://schemas.microsoft.com/office/drawing/2014/main" id="{66FA28AA-A1EB-4B73-9150-C7B857C583CE}"/>
                  </a:ext>
                </a:extLst>
              </p:cNvPr>
              <p:cNvSpPr>
                <a:spLocks noChangeArrowheads="1"/>
              </p:cNvSpPr>
              <p:nvPr/>
            </p:nvSpPr>
            <p:spPr bwMode="auto">
              <a:xfrm>
                <a:off x="8084" y="5133"/>
                <a:ext cx="180" cy="156"/>
              </a:xfrm>
              <a:prstGeom prst="rect">
                <a:avLst/>
              </a:prstGeom>
              <a:solidFill>
                <a:srgbClr val="FF99CC"/>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48" name="Rectangle 79">
                <a:extLst>
                  <a:ext uri="{FF2B5EF4-FFF2-40B4-BE49-F238E27FC236}">
                    <a16:creationId xmlns:a16="http://schemas.microsoft.com/office/drawing/2014/main" id="{F64640C9-75F8-4938-9CEF-8A8EB73259D6}"/>
                  </a:ext>
                </a:extLst>
              </p:cNvPr>
              <p:cNvSpPr>
                <a:spLocks noChangeArrowheads="1"/>
              </p:cNvSpPr>
              <p:nvPr/>
            </p:nvSpPr>
            <p:spPr bwMode="auto">
              <a:xfrm>
                <a:off x="7664" y="5043"/>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137233" name="Oval 80">
              <a:extLst>
                <a:ext uri="{FF2B5EF4-FFF2-40B4-BE49-F238E27FC236}">
                  <a16:creationId xmlns:a16="http://schemas.microsoft.com/office/drawing/2014/main" id="{49609D04-0B95-4CEB-839A-46FA80337F54}"/>
                </a:ext>
              </a:extLst>
            </p:cNvPr>
            <p:cNvSpPr>
              <a:spLocks noChangeArrowheads="1"/>
            </p:cNvSpPr>
            <p:nvPr/>
          </p:nvSpPr>
          <p:spPr bwMode="auto">
            <a:xfrm>
              <a:off x="5037" y="6279"/>
              <a:ext cx="363" cy="309"/>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137234" name="Group 81">
              <a:extLst>
                <a:ext uri="{FF2B5EF4-FFF2-40B4-BE49-F238E27FC236}">
                  <a16:creationId xmlns:a16="http://schemas.microsoft.com/office/drawing/2014/main" id="{0EAD39A9-9CEA-4F1B-8D5C-8C595A38C3CB}"/>
                </a:ext>
              </a:extLst>
            </p:cNvPr>
            <p:cNvGrpSpPr>
              <a:grpSpLocks/>
            </p:cNvGrpSpPr>
            <p:nvPr/>
          </p:nvGrpSpPr>
          <p:grpSpPr bwMode="auto">
            <a:xfrm>
              <a:off x="5037" y="4404"/>
              <a:ext cx="360" cy="780"/>
              <a:chOff x="7574" y="6129"/>
              <a:chExt cx="360" cy="780"/>
            </a:xfrm>
          </p:grpSpPr>
          <p:sp>
            <p:nvSpPr>
              <p:cNvPr id="137243" name="Rectangle 82">
                <a:extLst>
                  <a:ext uri="{FF2B5EF4-FFF2-40B4-BE49-F238E27FC236}">
                    <a16:creationId xmlns:a16="http://schemas.microsoft.com/office/drawing/2014/main" id="{EFBF6120-C991-45DB-92E9-CD0732A456EC}"/>
                  </a:ext>
                </a:extLst>
              </p:cNvPr>
              <p:cNvSpPr>
                <a:spLocks noChangeArrowheads="1"/>
              </p:cNvSpPr>
              <p:nvPr/>
            </p:nvSpPr>
            <p:spPr bwMode="auto">
              <a:xfrm>
                <a:off x="7574" y="6129"/>
                <a:ext cx="36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44" name="Oval 83">
                <a:extLst>
                  <a:ext uri="{FF2B5EF4-FFF2-40B4-BE49-F238E27FC236}">
                    <a16:creationId xmlns:a16="http://schemas.microsoft.com/office/drawing/2014/main" id="{97E544D6-8A79-41C1-A02E-3CF6FC0364B0}"/>
                  </a:ext>
                </a:extLst>
              </p:cNvPr>
              <p:cNvSpPr>
                <a:spLocks noChangeArrowheads="1"/>
              </p:cNvSpPr>
              <p:nvPr/>
            </p:nvSpPr>
            <p:spPr bwMode="auto">
              <a:xfrm>
                <a:off x="7664" y="6165"/>
                <a:ext cx="180" cy="468"/>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45" name="Oval 84">
                <a:extLst>
                  <a:ext uri="{FF2B5EF4-FFF2-40B4-BE49-F238E27FC236}">
                    <a16:creationId xmlns:a16="http://schemas.microsoft.com/office/drawing/2014/main" id="{84E70B56-FB17-435E-BAB6-8C353DAF034B}"/>
                  </a:ext>
                </a:extLst>
              </p:cNvPr>
              <p:cNvSpPr>
                <a:spLocks noChangeArrowheads="1"/>
              </p:cNvSpPr>
              <p:nvPr/>
            </p:nvSpPr>
            <p:spPr bwMode="auto">
              <a:xfrm>
                <a:off x="7664" y="6645"/>
                <a:ext cx="180" cy="156"/>
              </a:xfrm>
              <a:prstGeom prst="ellipse">
                <a:avLst/>
              </a:prstGeom>
              <a:solidFill>
                <a:srgbClr val="003366"/>
              </a:solidFill>
              <a:ln w="9525">
                <a:solidFill>
                  <a:srgbClr val="000000"/>
                </a:solidFill>
                <a:round/>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137235" name="Line 85">
              <a:extLst>
                <a:ext uri="{FF2B5EF4-FFF2-40B4-BE49-F238E27FC236}">
                  <a16:creationId xmlns:a16="http://schemas.microsoft.com/office/drawing/2014/main" id="{BE2D9EC7-A082-4220-93C5-4F92CEBE3DAC}"/>
                </a:ext>
              </a:extLst>
            </p:cNvPr>
            <p:cNvSpPr>
              <a:spLocks noChangeShapeType="1"/>
            </p:cNvSpPr>
            <p:nvPr/>
          </p:nvSpPr>
          <p:spPr bwMode="auto">
            <a:xfrm>
              <a:off x="4857" y="4404"/>
              <a:ext cx="0" cy="17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6" name="Line 86">
              <a:extLst>
                <a:ext uri="{FF2B5EF4-FFF2-40B4-BE49-F238E27FC236}">
                  <a16:creationId xmlns:a16="http://schemas.microsoft.com/office/drawing/2014/main" id="{1FD8E3B1-97A9-404A-8D3F-ED7D479447A7}"/>
                </a:ext>
              </a:extLst>
            </p:cNvPr>
            <p:cNvSpPr>
              <a:spLocks noChangeShapeType="1"/>
            </p:cNvSpPr>
            <p:nvPr/>
          </p:nvSpPr>
          <p:spPr bwMode="auto">
            <a:xfrm>
              <a:off x="5577" y="4404"/>
              <a:ext cx="0" cy="17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7" name="Line 87">
              <a:extLst>
                <a:ext uri="{FF2B5EF4-FFF2-40B4-BE49-F238E27FC236}">
                  <a16:creationId xmlns:a16="http://schemas.microsoft.com/office/drawing/2014/main" id="{913DD6F1-5185-4A8E-A8F6-F66DD7B6B952}"/>
                </a:ext>
              </a:extLst>
            </p:cNvPr>
            <p:cNvSpPr>
              <a:spLocks noChangeShapeType="1"/>
            </p:cNvSpPr>
            <p:nvPr/>
          </p:nvSpPr>
          <p:spPr bwMode="auto">
            <a:xfrm>
              <a:off x="5577" y="6744"/>
              <a:ext cx="18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8" name="Text Box 88">
              <a:extLst>
                <a:ext uri="{FF2B5EF4-FFF2-40B4-BE49-F238E27FC236}">
                  <a16:creationId xmlns:a16="http://schemas.microsoft.com/office/drawing/2014/main" id="{74171BFF-57AE-4989-80BA-9B57DFB89DBB}"/>
                </a:ext>
              </a:extLst>
            </p:cNvPr>
            <p:cNvSpPr txBox="1">
              <a:spLocks noChangeArrowheads="1"/>
            </p:cNvSpPr>
            <p:nvPr/>
          </p:nvSpPr>
          <p:spPr bwMode="auto">
            <a:xfrm>
              <a:off x="3057" y="8772"/>
              <a:ext cx="41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2400">
                <a:ea typeface="仿宋_GB2312"/>
                <a:cs typeface="仿宋_GB2312"/>
              </a:endParaRPr>
            </a:p>
          </p:txBody>
        </p:sp>
        <p:grpSp>
          <p:nvGrpSpPr>
            <p:cNvPr id="137239" name="Group 89">
              <a:extLst>
                <a:ext uri="{FF2B5EF4-FFF2-40B4-BE49-F238E27FC236}">
                  <a16:creationId xmlns:a16="http://schemas.microsoft.com/office/drawing/2014/main" id="{56619394-EB70-4136-AAF9-208C362A1CAE}"/>
                </a:ext>
              </a:extLst>
            </p:cNvPr>
            <p:cNvGrpSpPr>
              <a:grpSpLocks/>
            </p:cNvGrpSpPr>
            <p:nvPr/>
          </p:nvGrpSpPr>
          <p:grpSpPr bwMode="auto">
            <a:xfrm rot="10771456">
              <a:off x="5037" y="7680"/>
              <a:ext cx="360" cy="780"/>
              <a:chOff x="7574" y="6129"/>
              <a:chExt cx="360" cy="780"/>
            </a:xfrm>
          </p:grpSpPr>
          <p:sp>
            <p:nvSpPr>
              <p:cNvPr id="137240" name="Rectangle 90">
                <a:extLst>
                  <a:ext uri="{FF2B5EF4-FFF2-40B4-BE49-F238E27FC236}">
                    <a16:creationId xmlns:a16="http://schemas.microsoft.com/office/drawing/2014/main" id="{4730F56C-98F0-43B6-9067-40B91DCB471D}"/>
                  </a:ext>
                </a:extLst>
              </p:cNvPr>
              <p:cNvSpPr>
                <a:spLocks noChangeArrowheads="1"/>
              </p:cNvSpPr>
              <p:nvPr/>
            </p:nvSpPr>
            <p:spPr bwMode="auto">
              <a:xfrm>
                <a:off x="7574" y="6129"/>
                <a:ext cx="36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41" name="Oval 91">
                <a:extLst>
                  <a:ext uri="{FF2B5EF4-FFF2-40B4-BE49-F238E27FC236}">
                    <a16:creationId xmlns:a16="http://schemas.microsoft.com/office/drawing/2014/main" id="{D0376DE3-1B99-4244-B9C5-F9970380D41B}"/>
                  </a:ext>
                </a:extLst>
              </p:cNvPr>
              <p:cNvSpPr>
                <a:spLocks noChangeArrowheads="1"/>
              </p:cNvSpPr>
              <p:nvPr/>
            </p:nvSpPr>
            <p:spPr bwMode="auto">
              <a:xfrm>
                <a:off x="7664" y="6165"/>
                <a:ext cx="180" cy="468"/>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37242" name="Oval 92">
                <a:extLst>
                  <a:ext uri="{FF2B5EF4-FFF2-40B4-BE49-F238E27FC236}">
                    <a16:creationId xmlns:a16="http://schemas.microsoft.com/office/drawing/2014/main" id="{89B85EE1-8BEA-4AD8-9F61-CB7294CB9457}"/>
                  </a:ext>
                </a:extLst>
              </p:cNvPr>
              <p:cNvSpPr>
                <a:spLocks noChangeArrowheads="1"/>
              </p:cNvSpPr>
              <p:nvPr/>
            </p:nvSpPr>
            <p:spPr bwMode="auto">
              <a:xfrm>
                <a:off x="7664" y="6645"/>
                <a:ext cx="180" cy="156"/>
              </a:xfrm>
              <a:prstGeom prst="ellipse">
                <a:avLst/>
              </a:prstGeom>
              <a:solidFill>
                <a:srgbClr val="003366"/>
              </a:solidFill>
              <a:ln w="9525">
                <a:solidFill>
                  <a:srgbClr val="000000"/>
                </a:solidFill>
                <a:round/>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0D8C632E-5DFD-4092-B14A-42417CC85603}"/>
              </a:ext>
            </a:extLst>
          </p:cNvPr>
          <p:cNvSpPr>
            <a:spLocks noGrp="1" noRot="1" noChangeArrowheads="1"/>
          </p:cNvSpPr>
          <p:nvPr>
            <p:ph type="title"/>
          </p:nvPr>
        </p:nvSpPr>
        <p:spPr/>
        <p:txBody>
          <a:bodyPr/>
          <a:lstStyle/>
          <a:p>
            <a:pPr eaLnBrk="1" hangingPunct="1">
              <a:defRPr/>
            </a:pPr>
            <a:r>
              <a:rPr lang="zh-CN" altLang="en-US" u="sng" dirty="0">
                <a:solidFill>
                  <a:schemeClr val="tx1"/>
                </a:solidFill>
                <a:ea typeface="仿宋_GB2312" pitchFamily="49" charset="-122"/>
              </a:rPr>
              <a:t>信号量实现互斥的基本原理</a:t>
            </a:r>
          </a:p>
        </p:txBody>
      </p:sp>
      <p:sp>
        <p:nvSpPr>
          <p:cNvPr id="543747" name="Rectangle 3">
            <a:extLst>
              <a:ext uri="{FF2B5EF4-FFF2-40B4-BE49-F238E27FC236}">
                <a16:creationId xmlns:a16="http://schemas.microsoft.com/office/drawing/2014/main" id="{D5FBEDD2-0798-4976-B571-902701D19815}"/>
              </a:ext>
            </a:extLst>
          </p:cNvPr>
          <p:cNvSpPr>
            <a:spLocks noGrp="1" noRot="1" noChangeArrowheads="1"/>
          </p:cNvSpPr>
          <p:nvPr>
            <p:ph type="body" idx="1"/>
          </p:nvPr>
        </p:nvSpPr>
        <p:spPr/>
        <p:txBody>
          <a:bodyPr/>
          <a:lstStyle/>
          <a:p>
            <a:pPr eaLnBrk="1" hangingPunct="1">
              <a:lnSpc>
                <a:spcPct val="110000"/>
              </a:lnSpc>
              <a:defRPr/>
            </a:pPr>
            <a:r>
              <a:rPr lang="zh-CN" altLang="en-US" dirty="0">
                <a:latin typeface="仿宋_GB2312" pitchFamily="49" charset="-122"/>
                <a:ea typeface="仿宋_GB2312" pitchFamily="49" charset="-122"/>
              </a:rPr>
              <a:t>两个或多个进程可以通过传递信号进行合作，可以迫使进程在某个位置暂时停止执行（阻塞等待），直到它收到一个可以</a:t>
            </a:r>
            <a:r>
              <a:rPr lang="zh-CN" altLang="en-US" dirty="0">
                <a:ea typeface="仿宋_GB2312" pitchFamily="49" charset="-122"/>
              </a:rPr>
              <a:t>“</a:t>
            </a:r>
            <a:r>
              <a:rPr lang="zh-CN" altLang="en-US" dirty="0">
                <a:latin typeface="仿宋_GB2312" pitchFamily="49" charset="-122"/>
                <a:ea typeface="仿宋_GB2312" pitchFamily="49" charset="-122"/>
              </a:rPr>
              <a:t>向前推进</a:t>
            </a:r>
            <a:r>
              <a:rPr lang="zh-CN" altLang="en-US" dirty="0">
                <a:ea typeface="仿宋_GB2312" pitchFamily="49" charset="-122"/>
              </a:rPr>
              <a:t>”</a:t>
            </a:r>
            <a:r>
              <a:rPr lang="zh-CN" altLang="en-US" dirty="0">
                <a:latin typeface="仿宋_GB2312" pitchFamily="49" charset="-122"/>
                <a:ea typeface="仿宋_GB2312" pitchFamily="49" charset="-122"/>
              </a:rPr>
              <a:t>的信号（被唤醒）。</a:t>
            </a:r>
          </a:p>
          <a:p>
            <a:pPr eaLnBrk="1" hangingPunct="1">
              <a:lnSpc>
                <a:spcPct val="110000"/>
              </a:lnSpc>
              <a:defRPr/>
            </a:pPr>
            <a:r>
              <a:rPr lang="zh-CN" altLang="en-US" dirty="0">
                <a:latin typeface="仿宋_GB2312" pitchFamily="49" charset="-122"/>
                <a:ea typeface="仿宋_GB2312" pitchFamily="49" charset="-122"/>
              </a:rPr>
              <a:t>相应地，</a:t>
            </a:r>
            <a:r>
              <a:rPr lang="zh-CN" altLang="en-US" dirty="0">
                <a:solidFill>
                  <a:srgbClr val="FF0000"/>
                </a:solidFill>
                <a:latin typeface="仿宋_GB2312" pitchFamily="49" charset="-122"/>
                <a:ea typeface="仿宋_GB2312" pitchFamily="49" charset="-122"/>
              </a:rPr>
              <a:t>将实现信号灯作用的变量称为信号量</a:t>
            </a:r>
            <a:r>
              <a:rPr lang="zh-CN" altLang="en-US" dirty="0">
                <a:solidFill>
                  <a:schemeClr val="folHlink"/>
                </a:solidFill>
                <a:latin typeface="仿宋_GB2312" pitchFamily="49" charset="-122"/>
                <a:ea typeface="仿宋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44188"/>
          </a:xfrm>
          <a:prstGeom prst="rect">
            <a:avLst/>
          </a:prstGeom>
        </p:spPr>
        <p:txBody>
          <a:bodyPr wrap="square">
            <a:spAutoFit/>
          </a:bodyPr>
          <a:lstStyle/>
          <a:p>
            <a:pPr>
              <a:lnSpc>
                <a:spcPct val="120000"/>
              </a:lnSpc>
              <a:defRPr/>
            </a:pPr>
            <a:r>
              <a:rPr kumimoji="0" lang="en-US" altLang="zh-CN" sz="27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a:t>
            </a:r>
            <a:r>
              <a:rPr lang="zh-CN" altLang="en-US" sz="2700" b="1" dirty="0">
                <a:solidFill>
                  <a:srgbClr val="0000FF"/>
                </a:solidFill>
                <a:latin typeface="+mj-ea"/>
                <a:ea typeface="+mj-ea"/>
              </a:rPr>
              <a:t>整型信号量 </a:t>
            </a:r>
          </a:p>
        </p:txBody>
      </p:sp>
      <p:sp>
        <p:nvSpPr>
          <p:cNvPr id="3" name="矩形 2"/>
          <p:cNvSpPr/>
          <p:nvPr/>
        </p:nvSpPr>
        <p:spPr>
          <a:xfrm>
            <a:off x="1548581" y="2658483"/>
            <a:ext cx="5102942" cy="1920526"/>
          </a:xfrm>
          <a:prstGeom prst="rect">
            <a:avLst/>
          </a:prstGeom>
        </p:spPr>
        <p:txBody>
          <a:bodyPr wrap="square">
            <a:spAutoFit/>
          </a:bodyPr>
          <a:lstStyle/>
          <a:p>
            <a:pPr>
              <a:lnSpc>
                <a:spcPct val="120000"/>
              </a:lnSpc>
              <a:defRPr/>
            </a:pPr>
            <a:r>
              <a:rPr lang="zh-CN" altLang="en-US" b="1" dirty="0"/>
              <a:t> </a:t>
            </a:r>
            <a:r>
              <a:rPr lang="zh-CN" altLang="en-US" sz="2100" b="1" dirty="0">
                <a:latin typeface="+mj-ea"/>
                <a:ea typeface="+mj-ea"/>
              </a:rPr>
              <a:t>定义为一个整型量 </a:t>
            </a:r>
            <a:r>
              <a:rPr lang="en-US" altLang="zh-CN" sz="2100" b="1" dirty="0">
                <a:latin typeface="+mj-ea"/>
                <a:ea typeface="+mj-ea"/>
              </a:rPr>
              <a:t>,</a:t>
            </a:r>
            <a:r>
              <a:rPr lang="zh-CN" altLang="en-US" sz="2100" b="1" dirty="0">
                <a:latin typeface="+mj-ea"/>
                <a:ea typeface="+mj-ea"/>
              </a:rPr>
              <a:t>仅能通过两个标准的原子操作 </a:t>
            </a:r>
            <a:r>
              <a:rPr lang="en-US" altLang="zh-CN" sz="2100" b="1" dirty="0">
                <a:solidFill>
                  <a:srgbClr val="0000FF"/>
                </a:solidFill>
                <a:latin typeface="+mj-ea"/>
                <a:ea typeface="+mj-ea"/>
              </a:rPr>
              <a:t>wait</a:t>
            </a:r>
            <a:r>
              <a:rPr lang="zh-CN" altLang="en-US" sz="2100" b="1" dirty="0">
                <a:solidFill>
                  <a:srgbClr val="0000FF"/>
                </a:solidFill>
                <a:latin typeface="+mj-ea"/>
                <a:ea typeface="+mj-ea"/>
              </a:rPr>
              <a:t>（</a:t>
            </a:r>
            <a:r>
              <a:rPr lang="en-US" altLang="zh-CN" sz="2100" b="1" dirty="0">
                <a:solidFill>
                  <a:srgbClr val="0000FF"/>
                </a:solidFill>
                <a:latin typeface="+mj-ea"/>
                <a:ea typeface="+mj-ea"/>
              </a:rPr>
              <a:t>S</a:t>
            </a:r>
            <a:r>
              <a:rPr lang="zh-CN" altLang="en-US" sz="2100" b="1" dirty="0">
                <a:solidFill>
                  <a:srgbClr val="0000FF"/>
                </a:solidFill>
                <a:latin typeface="+mj-ea"/>
                <a:ea typeface="+mj-ea"/>
              </a:rPr>
              <a:t>）</a:t>
            </a:r>
            <a:r>
              <a:rPr lang="zh-CN" altLang="en-US" sz="2100" b="1" dirty="0">
                <a:latin typeface="+mj-ea"/>
                <a:ea typeface="+mj-ea"/>
              </a:rPr>
              <a:t>和</a:t>
            </a:r>
            <a:r>
              <a:rPr lang="en-US" altLang="zh-CN" sz="2100" b="1" dirty="0">
                <a:solidFill>
                  <a:srgbClr val="0000FF"/>
                </a:solidFill>
                <a:latin typeface="+mj-ea"/>
                <a:ea typeface="+mj-ea"/>
              </a:rPr>
              <a:t>signal</a:t>
            </a:r>
            <a:r>
              <a:rPr lang="zh-CN" altLang="en-US" sz="2100" b="1" dirty="0">
                <a:solidFill>
                  <a:srgbClr val="0000FF"/>
                </a:solidFill>
                <a:latin typeface="+mj-ea"/>
                <a:ea typeface="+mj-ea"/>
              </a:rPr>
              <a:t>（</a:t>
            </a:r>
            <a:r>
              <a:rPr lang="en-US" altLang="zh-CN" sz="2100" b="1" dirty="0">
                <a:solidFill>
                  <a:srgbClr val="0000FF"/>
                </a:solidFill>
                <a:latin typeface="+mj-ea"/>
                <a:ea typeface="+mj-ea"/>
              </a:rPr>
              <a:t>S</a:t>
            </a:r>
            <a:r>
              <a:rPr lang="zh-CN" altLang="en-US" sz="2100" b="1" dirty="0">
                <a:solidFill>
                  <a:srgbClr val="0000FF"/>
                </a:solidFill>
                <a:latin typeface="+mj-ea"/>
                <a:ea typeface="+mj-ea"/>
              </a:rPr>
              <a:t>）</a:t>
            </a:r>
            <a:r>
              <a:rPr lang="zh-CN" altLang="en-US" sz="2100" b="1" dirty="0">
                <a:latin typeface="+mj-ea"/>
                <a:ea typeface="+mj-ea"/>
              </a:rPr>
              <a:t>来访问。又称为</a:t>
            </a:r>
            <a:r>
              <a:rPr lang="en-US" altLang="zh-CN" sz="2100" b="1" dirty="0">
                <a:latin typeface="+mj-ea"/>
                <a:ea typeface="+mj-ea"/>
              </a:rPr>
              <a:t>P</a:t>
            </a:r>
            <a:r>
              <a:rPr lang="zh-CN" altLang="en-US" sz="2100" b="1" dirty="0">
                <a:latin typeface="+mj-ea"/>
                <a:ea typeface="+mj-ea"/>
              </a:rPr>
              <a:t>、</a:t>
            </a:r>
            <a:r>
              <a:rPr lang="en-US" altLang="zh-CN" sz="2100" b="1" dirty="0">
                <a:latin typeface="+mj-ea"/>
                <a:ea typeface="+mj-ea"/>
              </a:rPr>
              <a:t>V</a:t>
            </a:r>
            <a:r>
              <a:rPr lang="zh-CN" altLang="en-US" sz="2100" b="1" dirty="0">
                <a:latin typeface="+mj-ea"/>
                <a:ea typeface="+mj-ea"/>
              </a:rPr>
              <a:t>操作。</a:t>
            </a:r>
          </a:p>
          <a:p>
            <a:pPr algn="just">
              <a:lnSpc>
                <a:spcPct val="120000"/>
              </a:lnSpc>
              <a:defRPr/>
            </a:pPr>
            <a:r>
              <a:rPr lang="zh-CN" altLang="en-US" b="1" dirty="0"/>
              <a:t>       </a:t>
            </a:r>
            <a:endParaRPr lang="en-US" altLang="zh-CN" b="1" dirty="0"/>
          </a:p>
          <a:p>
            <a:pPr algn="just">
              <a:lnSpc>
                <a:spcPct val="120000"/>
              </a:lnSpc>
              <a:defRPr/>
            </a:pPr>
            <a:r>
              <a:rPr lang="zh-CN" altLang="en-US" b="1" dirty="0"/>
              <a:t> </a:t>
            </a:r>
            <a:endParaRPr lang="zh-CN" altLang="en-US" b="1" dirty="0">
              <a:latin typeface="+mj-ea"/>
              <a:ea typeface="+mj-ea"/>
            </a:endParaRPr>
          </a:p>
        </p:txBody>
      </p:sp>
      <p:sp>
        <p:nvSpPr>
          <p:cNvPr id="9" name="AutoShape 4">
            <a:extLst>
              <a:ext uri="{FF2B5EF4-FFF2-40B4-BE49-F238E27FC236}">
                <a16:creationId xmlns:a16="http://schemas.microsoft.com/office/drawing/2014/main" id="{40244445-FDA3-DD4F-97C5-72C3D37AE46B}"/>
              </a:ext>
            </a:extLst>
          </p:cNvPr>
          <p:cNvSpPr>
            <a:spLocks noChangeArrowheads="1"/>
          </p:cNvSpPr>
          <p:nvPr/>
        </p:nvSpPr>
        <p:spPr bwMode="auto">
          <a:xfrm>
            <a:off x="5624666" y="4936312"/>
            <a:ext cx="971550" cy="315306"/>
          </a:xfrm>
          <a:prstGeom prst="wedgeRoundRectCallout">
            <a:avLst>
              <a:gd name="adj1" fmla="val -113170"/>
              <a:gd name="adj2" fmla="val -21023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dirty="0">
                <a:solidFill>
                  <a:schemeClr val="bg1"/>
                </a:solidFill>
                <a:latin typeface="Times New Roman" charset="0"/>
              </a:rPr>
              <a:t>空操作</a:t>
            </a:r>
          </a:p>
        </p:txBody>
      </p:sp>
      <p:sp>
        <p:nvSpPr>
          <p:cNvPr id="6" name="矩形 5"/>
          <p:cNvSpPr/>
          <p:nvPr/>
        </p:nvSpPr>
        <p:spPr>
          <a:xfrm>
            <a:off x="1884105" y="4170323"/>
            <a:ext cx="4579374" cy="1090453"/>
          </a:xfrm>
          <a:prstGeom prst="rect">
            <a:avLst/>
          </a:prstGeom>
        </p:spPr>
        <p:txBody>
          <a:bodyPr wrap="square">
            <a:spAutoFit/>
          </a:bodyPr>
          <a:lstStyle/>
          <a:p>
            <a:pPr algn="just">
              <a:lnSpc>
                <a:spcPct val="120000"/>
              </a:lnSpc>
              <a:defRPr/>
            </a:pPr>
            <a:r>
              <a:rPr lang="en-US" altLang="zh-CN" b="1" dirty="0">
                <a:latin typeface="+mj-ea"/>
              </a:rPr>
              <a:t>wait</a:t>
            </a:r>
            <a:r>
              <a:rPr lang="zh-CN" altLang="en-US" b="1" dirty="0">
                <a:latin typeface="+mj-ea"/>
              </a:rPr>
              <a:t>（</a:t>
            </a:r>
            <a:r>
              <a:rPr lang="en-US" altLang="zh-CN" b="1" dirty="0">
                <a:latin typeface="+mj-ea"/>
              </a:rPr>
              <a:t>S</a:t>
            </a:r>
            <a:r>
              <a:rPr lang="zh-CN" altLang="en-US" b="1" dirty="0">
                <a:latin typeface="+mj-ea"/>
              </a:rPr>
              <a:t>）：  </a:t>
            </a:r>
            <a:r>
              <a:rPr lang="en-US" altLang="zh-CN" b="1" dirty="0">
                <a:latin typeface="+mj-ea"/>
              </a:rPr>
              <a:t>while  S</a:t>
            </a:r>
            <a:r>
              <a:rPr lang="zh-CN" altLang="en-US" b="1" dirty="0">
                <a:latin typeface="+mj-ea"/>
              </a:rPr>
              <a:t>＜</a:t>
            </a:r>
            <a:r>
              <a:rPr lang="en-US" altLang="zh-CN" b="1" dirty="0">
                <a:latin typeface="+mj-ea"/>
              </a:rPr>
              <a:t>=0   do  </a:t>
            </a:r>
            <a:r>
              <a:rPr lang="en-US" altLang="zh-CN" b="1" dirty="0">
                <a:solidFill>
                  <a:srgbClr val="0000CC"/>
                </a:solidFill>
                <a:latin typeface="+mj-ea"/>
              </a:rPr>
              <a:t>no-op</a:t>
            </a:r>
          </a:p>
          <a:p>
            <a:pPr algn="just">
              <a:lnSpc>
                <a:spcPct val="120000"/>
              </a:lnSpc>
              <a:defRPr/>
            </a:pPr>
            <a:r>
              <a:rPr lang="en-US" altLang="zh-CN" b="1" dirty="0">
                <a:latin typeface="+mj-ea"/>
              </a:rPr>
              <a:t>                                S</a:t>
            </a:r>
            <a:r>
              <a:rPr lang="zh-CN" altLang="en-US" b="1" dirty="0">
                <a:latin typeface="+mj-ea"/>
              </a:rPr>
              <a:t>：</a:t>
            </a:r>
            <a:r>
              <a:rPr lang="en-US" altLang="zh-CN" b="1" dirty="0">
                <a:latin typeface="+mj-ea"/>
              </a:rPr>
              <a:t>= S - 1</a:t>
            </a:r>
            <a:r>
              <a:rPr lang="zh-CN" altLang="en-US" b="1" dirty="0">
                <a:latin typeface="+mj-ea"/>
              </a:rPr>
              <a:t>；</a:t>
            </a:r>
          </a:p>
          <a:p>
            <a:pPr algn="just">
              <a:lnSpc>
                <a:spcPct val="120000"/>
              </a:lnSpc>
              <a:defRPr/>
            </a:pPr>
            <a:r>
              <a:rPr lang="zh-CN" altLang="en-US" b="1" dirty="0">
                <a:latin typeface="+mj-ea"/>
              </a:rPr>
              <a:t>        </a:t>
            </a:r>
            <a:r>
              <a:rPr lang="en-US" altLang="zh-CN" b="1" dirty="0">
                <a:latin typeface="+mj-ea"/>
              </a:rPr>
              <a:t>signal</a:t>
            </a:r>
            <a:r>
              <a:rPr lang="zh-CN" altLang="en-US" b="1" dirty="0">
                <a:latin typeface="+mj-ea"/>
              </a:rPr>
              <a:t>（</a:t>
            </a:r>
            <a:r>
              <a:rPr lang="en-US" altLang="zh-CN" b="1" dirty="0">
                <a:latin typeface="+mj-ea"/>
              </a:rPr>
              <a:t>S</a:t>
            </a:r>
            <a:r>
              <a:rPr lang="zh-CN" altLang="en-US" b="1" dirty="0">
                <a:latin typeface="+mj-ea"/>
              </a:rPr>
              <a:t>）：</a:t>
            </a:r>
            <a:r>
              <a:rPr lang="en-US" altLang="zh-CN" b="1" dirty="0">
                <a:latin typeface="+mj-ea"/>
              </a:rPr>
              <a:t>S</a:t>
            </a:r>
            <a:r>
              <a:rPr lang="zh-CN" altLang="en-US" b="1" dirty="0">
                <a:latin typeface="+mj-ea"/>
              </a:rPr>
              <a:t>：</a:t>
            </a:r>
            <a:r>
              <a:rPr lang="en-US" altLang="zh-CN" b="1" dirty="0">
                <a:latin typeface="+mj-ea"/>
              </a:rPr>
              <a:t>= S + 1</a:t>
            </a:r>
            <a:r>
              <a:rPr lang="zh-CN" altLang="en-US" b="1" dirty="0">
                <a:latin typeface="+mj-ea"/>
              </a:rPr>
              <a:t>；</a:t>
            </a:r>
          </a:p>
        </p:txBody>
      </p:sp>
    </p:spTree>
    <p:extLst>
      <p:ext uri="{BB962C8B-B14F-4D97-AF65-F5344CB8AC3E}">
        <p14:creationId xmlns:p14="http://schemas.microsoft.com/office/powerpoint/2010/main" val="416793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44188"/>
          </a:xfrm>
          <a:prstGeom prst="rect">
            <a:avLst/>
          </a:prstGeom>
        </p:spPr>
        <p:txBody>
          <a:bodyPr wrap="square">
            <a:spAutoFit/>
          </a:bodyPr>
          <a:lstStyle/>
          <a:p>
            <a:pPr>
              <a:lnSpc>
                <a:spcPct val="120000"/>
              </a:lnSpc>
              <a:defRPr/>
            </a:pPr>
            <a:r>
              <a:rPr kumimoji="0" lang="en-US" altLang="zh-CN" sz="2700" b="1" i="0" u="none" strike="noStrike" kern="1200" cap="none" spc="0" normalizeH="0" baseline="0" noProof="0" dirty="0">
                <a:ln>
                  <a:noFill/>
                </a:ln>
                <a:solidFill>
                  <a:srgbClr val="0000FF"/>
                </a:solidFill>
                <a:effectLst/>
                <a:uLnTx/>
                <a:uFillTx/>
                <a:latin typeface="+mj-ea"/>
                <a:ea typeface="+mj-ea"/>
              </a:rPr>
              <a:t>2.</a:t>
            </a:r>
            <a:r>
              <a:rPr lang="zh-CN" altLang="en-US" sz="2700" b="1" dirty="0">
                <a:solidFill>
                  <a:srgbClr val="0000FF"/>
                </a:solidFill>
                <a:latin typeface="+mj-ea"/>
                <a:ea typeface="+mj-ea"/>
              </a:rPr>
              <a:t>记录型信号量</a:t>
            </a:r>
          </a:p>
        </p:txBody>
      </p:sp>
      <p:sp>
        <p:nvSpPr>
          <p:cNvPr id="4" name="矩形 3"/>
          <p:cNvSpPr/>
          <p:nvPr/>
        </p:nvSpPr>
        <p:spPr>
          <a:xfrm>
            <a:off x="1585450" y="2639922"/>
            <a:ext cx="6581088" cy="3766544"/>
          </a:xfrm>
          <a:prstGeom prst="rect">
            <a:avLst/>
          </a:prstGeom>
        </p:spPr>
        <p:txBody>
          <a:bodyPr wrap="square">
            <a:spAutoFit/>
          </a:bodyPr>
          <a:lstStyle/>
          <a:p>
            <a:pPr marL="171450" lvl="0" indent="-171450" defTabSz="685800">
              <a:lnSpc>
                <a:spcPct val="120000"/>
              </a:lnSpc>
              <a:spcBef>
                <a:spcPct val="3000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整形信号量机制的问题：忙等。</a:t>
            </a:r>
          </a:p>
          <a:p>
            <a:pPr marL="548640" lvl="1" indent="-342900" defTabSz="685800">
              <a:lnSpc>
                <a:spcPct val="120000"/>
              </a:lnSpc>
              <a:spcBef>
                <a:spcPct val="30000"/>
              </a:spcBef>
              <a:buClr>
                <a:srgbClr val="4A66AC">
                  <a:lumMod val="75000"/>
                </a:srgbClr>
              </a:buClr>
              <a:buSzPct val="100000"/>
              <a:buFont typeface="Arial" panose="020B0604020202020204" pitchFamily="34" charset="0"/>
              <a:buChar char="•"/>
              <a:defRPr/>
            </a:pPr>
            <a:r>
              <a:rPr lang="en-US" altLang="zh-CN" sz="2100" b="1" dirty="0">
                <a:solidFill>
                  <a:prstClr val="black"/>
                </a:solidFill>
                <a:latin typeface="+mj-ea"/>
                <a:ea typeface="+mj-ea"/>
              </a:rPr>
              <a:t>wait</a:t>
            </a:r>
            <a:r>
              <a:rPr lang="zh-CN" altLang="en-US" sz="2100" b="1" dirty="0">
                <a:solidFill>
                  <a:prstClr val="black"/>
                </a:solidFill>
                <a:latin typeface="+mj-ea"/>
                <a:ea typeface="+mj-ea"/>
              </a:rPr>
              <a:t>操作中信号量</a:t>
            </a:r>
            <a:r>
              <a:rPr lang="en-US" altLang="zh-CN" sz="2100" b="1" dirty="0">
                <a:solidFill>
                  <a:prstClr val="black"/>
                </a:solidFill>
                <a:latin typeface="+mj-ea"/>
                <a:ea typeface="+mj-ea"/>
              </a:rPr>
              <a:t>S&lt;=0</a:t>
            </a:r>
            <a:r>
              <a:rPr lang="zh-CN" altLang="en-US" sz="2100" b="1" dirty="0">
                <a:solidFill>
                  <a:prstClr val="black"/>
                </a:solidFill>
                <a:latin typeface="+mj-ea"/>
                <a:ea typeface="+mj-ea"/>
              </a:rPr>
              <a:t>时，会不停的测试</a:t>
            </a:r>
          </a:p>
          <a:p>
            <a:pPr marL="548640" lvl="1" indent="-342900" defTabSz="685800">
              <a:lnSpc>
                <a:spcPct val="120000"/>
              </a:lnSpc>
              <a:spcBef>
                <a:spcPct val="30000"/>
              </a:spcBef>
              <a:buClr>
                <a:srgbClr val="4A66AC">
                  <a:lumMod val="75000"/>
                </a:srgbClr>
              </a:buClr>
              <a:buSzPct val="100000"/>
              <a:buFont typeface="Arial" panose="020B0604020202020204" pitchFamily="34" charset="0"/>
              <a:buChar char="•"/>
              <a:defRPr/>
            </a:pPr>
            <a:r>
              <a:rPr lang="zh-CN" altLang="en-US" sz="2100" b="1" dirty="0">
                <a:solidFill>
                  <a:prstClr val="black"/>
                </a:solidFill>
                <a:latin typeface="+mj-ea"/>
                <a:ea typeface="+mj-ea"/>
              </a:rPr>
              <a:t>未遵循</a:t>
            </a:r>
            <a:r>
              <a:rPr lang="zh-CN" altLang="en-US" sz="2100" b="1" dirty="0">
                <a:solidFill>
                  <a:srgbClr val="0000FF"/>
                </a:solidFill>
                <a:latin typeface="+mj-ea"/>
                <a:ea typeface="+mj-ea"/>
              </a:rPr>
              <a:t>让权等待</a:t>
            </a:r>
            <a:r>
              <a:rPr lang="zh-CN" altLang="en-US" sz="2100" b="1" dirty="0">
                <a:solidFill>
                  <a:prstClr val="black"/>
                </a:solidFill>
                <a:latin typeface="+mj-ea"/>
                <a:ea typeface="+mj-ea"/>
              </a:rPr>
              <a:t>的原则</a:t>
            </a:r>
          </a:p>
          <a:p>
            <a:pPr marL="171450" lvl="0" indent="-171450" defTabSz="685800">
              <a:lnSpc>
                <a:spcPct val="120000"/>
              </a:lnSpc>
              <a:spcBef>
                <a:spcPct val="3000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记录型信号量机制，则是一种不存在“</a:t>
            </a:r>
            <a:r>
              <a:rPr lang="zh-CN" altLang="en-US" sz="2100" b="1" dirty="0">
                <a:solidFill>
                  <a:srgbClr val="FF0000"/>
                </a:solidFill>
                <a:latin typeface="+mj-ea"/>
                <a:ea typeface="+mj-ea"/>
              </a:rPr>
              <a:t>忙等</a:t>
            </a:r>
            <a:r>
              <a:rPr lang="zh-CN" altLang="en-US" sz="2100" b="1" dirty="0">
                <a:solidFill>
                  <a:prstClr val="black"/>
                </a:solidFill>
                <a:latin typeface="+mj-ea"/>
                <a:ea typeface="+mj-ea"/>
              </a:rPr>
              <a:t>”现象的进程同步机制</a:t>
            </a:r>
            <a:r>
              <a:rPr lang="zh-CN" altLang="en-US" sz="2400" b="1" dirty="0">
                <a:solidFill>
                  <a:prstClr val="black"/>
                </a:solidFill>
                <a:latin typeface="+mj-ea"/>
                <a:ea typeface="+mj-ea"/>
              </a:rPr>
              <a:t>。</a:t>
            </a:r>
            <a:endParaRPr lang="en-US" altLang="zh-CN" sz="2400" b="1" dirty="0">
              <a:solidFill>
                <a:prstClr val="black"/>
              </a:solidFill>
              <a:latin typeface="+mj-ea"/>
              <a:ea typeface="+mj-ea"/>
            </a:endParaRPr>
          </a:p>
          <a:p>
            <a:pPr marL="171450" indent="-171450" defTabSz="685800">
              <a:lnSpc>
                <a:spcPct val="120000"/>
              </a:lnSpc>
              <a:spcBef>
                <a:spcPct val="3000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定义：记录型信号量，其中一个域为整型，另一个域为队列，其元素为等待该信号量的阻塞进程（</a:t>
            </a:r>
            <a:r>
              <a:rPr lang="en-US" altLang="zh-CN" sz="2100" b="1" dirty="0">
                <a:solidFill>
                  <a:prstClr val="black"/>
                </a:solidFill>
                <a:latin typeface="+mj-ea"/>
                <a:ea typeface="+mj-ea"/>
              </a:rPr>
              <a:t>FIFO</a:t>
            </a:r>
            <a:r>
              <a:rPr lang="zh-CN" altLang="en-US" sz="2100" b="1" dirty="0">
                <a:solidFill>
                  <a:prstClr val="black"/>
                </a:solidFill>
                <a:latin typeface="+mj-ea"/>
                <a:ea typeface="+mj-ea"/>
              </a:rPr>
              <a:t>）。</a:t>
            </a:r>
          </a:p>
          <a:p>
            <a:pPr marL="171450" lvl="0" indent="-171450" defTabSz="685800">
              <a:lnSpc>
                <a:spcPct val="120000"/>
              </a:lnSpc>
              <a:spcBef>
                <a:spcPct val="30000"/>
              </a:spcBef>
              <a:buClr>
                <a:srgbClr val="4A66AC">
                  <a:lumMod val="75000"/>
                </a:srgbClr>
              </a:buClr>
              <a:buSzPct val="100000"/>
              <a:buFont typeface="Wingdings" charset="2"/>
              <a:buChar char="n"/>
              <a:defRPr/>
            </a:pPr>
            <a:endParaRPr lang="zh-CN" altLang="en-US" sz="2400" b="1" dirty="0">
              <a:solidFill>
                <a:prstClr val="black"/>
              </a:solidFill>
              <a:latin typeface="+mj-ea"/>
              <a:ea typeface="+mj-ea"/>
            </a:endParaRPr>
          </a:p>
        </p:txBody>
      </p:sp>
    </p:spTree>
    <p:extLst>
      <p:ext uri="{BB962C8B-B14F-4D97-AF65-F5344CB8AC3E}">
        <p14:creationId xmlns:p14="http://schemas.microsoft.com/office/powerpoint/2010/main" val="119812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kumimoji="0" lang="en-US" altLang="zh-CN" sz="2700" b="1" i="0" u="none" strike="noStrike" kern="1200" cap="none" spc="0" normalizeH="0" baseline="0" noProof="0" dirty="0">
                <a:ln>
                  <a:noFill/>
                </a:ln>
                <a:solidFill>
                  <a:srgbClr val="0000FF"/>
                </a:solidFill>
                <a:effectLst/>
                <a:uLnTx/>
                <a:uFillTx/>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4" name="矩形 3"/>
          <p:cNvSpPr/>
          <p:nvPr/>
        </p:nvSpPr>
        <p:spPr>
          <a:xfrm>
            <a:off x="1585450" y="2639922"/>
            <a:ext cx="5818240" cy="886397"/>
          </a:xfrm>
          <a:prstGeom prst="rect">
            <a:avLst/>
          </a:prstGeom>
        </p:spPr>
        <p:txBody>
          <a:bodyPr wrap="square">
            <a:spAutoFit/>
          </a:bodyPr>
          <a:lstStyle/>
          <a:p>
            <a:pPr marL="171450" lvl="0" indent="-171450" defTabSz="685800">
              <a:lnSpc>
                <a:spcPct val="120000"/>
              </a:lnSpc>
              <a:spcBef>
                <a:spcPct val="30000"/>
              </a:spcBef>
              <a:buClr>
                <a:srgbClr val="4A66AC">
                  <a:lumMod val="75000"/>
                </a:srgbClr>
              </a:buClr>
              <a:buSzPct val="100000"/>
              <a:buFont typeface="Wingdings" charset="2"/>
              <a:buChar char="n"/>
              <a:defRPr/>
            </a:pPr>
            <a:r>
              <a:rPr lang="zh-CN" altLang="en-US" sz="2100" b="1" dirty="0">
                <a:latin typeface="+mj-ea"/>
                <a:ea typeface="+mj-ea"/>
              </a:rPr>
              <a:t>记录型信号量的数据结构</a:t>
            </a:r>
            <a:r>
              <a:rPr lang="en-US" altLang="zh-CN" sz="2100" b="1" dirty="0">
                <a:latin typeface="+mj-ea"/>
                <a:ea typeface="+mj-ea"/>
              </a:rPr>
              <a:t>:</a:t>
            </a:r>
          </a:p>
          <a:p>
            <a:pPr algn="just">
              <a:lnSpc>
                <a:spcPct val="110000"/>
              </a:lnSpc>
              <a:defRPr/>
            </a:pPr>
            <a:r>
              <a:rPr lang="en-US" altLang="zh-CN" sz="2400" b="1" dirty="0"/>
              <a:t>  </a:t>
            </a:r>
            <a:endParaRPr lang="zh-CN" altLang="en-US" sz="2100" b="1" dirty="0">
              <a:solidFill>
                <a:prstClr val="black"/>
              </a:solidFill>
              <a:latin typeface="+mj-ea"/>
              <a:ea typeface="+mj-ea"/>
            </a:endParaRPr>
          </a:p>
        </p:txBody>
      </p:sp>
      <p:sp>
        <p:nvSpPr>
          <p:cNvPr id="3" name="矩形 2"/>
          <p:cNvSpPr/>
          <p:nvPr/>
        </p:nvSpPr>
        <p:spPr>
          <a:xfrm>
            <a:off x="2145890" y="3356002"/>
            <a:ext cx="6766881" cy="1594604"/>
          </a:xfrm>
          <a:prstGeom prst="rect">
            <a:avLst/>
          </a:prstGeom>
        </p:spPr>
        <p:txBody>
          <a:bodyPr wrap="square">
            <a:spAutoFit/>
          </a:bodyPr>
          <a:lstStyle/>
          <a:p>
            <a:pPr algn="just">
              <a:lnSpc>
                <a:spcPct val="110000"/>
              </a:lnSpc>
              <a:defRPr/>
            </a:pPr>
            <a:r>
              <a:rPr lang="en-US" altLang="zh-CN" b="1" dirty="0">
                <a:latin typeface="+mj-ea"/>
              </a:rPr>
              <a:t>type  semaphore = record</a:t>
            </a:r>
          </a:p>
          <a:p>
            <a:pPr algn="just">
              <a:lnSpc>
                <a:spcPct val="110000"/>
              </a:lnSpc>
              <a:defRPr/>
            </a:pPr>
            <a:r>
              <a:rPr lang="en-US" altLang="zh-CN" b="1" dirty="0">
                <a:latin typeface="+mj-ea"/>
              </a:rPr>
              <a:t>                               value  </a:t>
            </a:r>
            <a:r>
              <a:rPr lang="zh-CN" altLang="en-US" b="1" dirty="0">
                <a:latin typeface="+mj-ea"/>
              </a:rPr>
              <a:t>：</a:t>
            </a:r>
            <a:r>
              <a:rPr lang="en-US" altLang="zh-CN" b="1" dirty="0">
                <a:latin typeface="+mj-ea"/>
              </a:rPr>
              <a:t>integer</a:t>
            </a:r>
            <a:r>
              <a:rPr lang="zh-CN" altLang="en-US" b="1" dirty="0">
                <a:latin typeface="+mj-ea"/>
              </a:rPr>
              <a:t>；</a:t>
            </a:r>
            <a:r>
              <a:rPr lang="en-US" altLang="zh-CN" sz="1800" b="1" dirty="0">
                <a:solidFill>
                  <a:srgbClr val="FFC000"/>
                </a:solidFill>
              </a:rPr>
              <a:t> /*</a:t>
            </a:r>
            <a:r>
              <a:rPr lang="zh-CN" altLang="en-US" sz="1800" b="1" dirty="0">
                <a:solidFill>
                  <a:srgbClr val="FFC000"/>
                </a:solidFill>
              </a:rPr>
              <a:t>信号量的值*</a:t>
            </a:r>
            <a:r>
              <a:rPr lang="en-US" altLang="zh-CN" sz="1800" b="1" dirty="0">
                <a:solidFill>
                  <a:srgbClr val="FFC000"/>
                </a:solidFill>
              </a:rPr>
              <a:t>/</a:t>
            </a:r>
            <a:endParaRPr lang="zh-CN" altLang="en-US" b="1" dirty="0">
              <a:latin typeface="+mj-ea"/>
            </a:endParaRPr>
          </a:p>
          <a:p>
            <a:pPr algn="just">
              <a:lnSpc>
                <a:spcPct val="110000"/>
              </a:lnSpc>
              <a:defRPr/>
            </a:pPr>
            <a:r>
              <a:rPr lang="zh-CN" altLang="en-US" b="1" dirty="0">
                <a:latin typeface="+mj-ea"/>
              </a:rPr>
              <a:t>                               </a:t>
            </a:r>
            <a:r>
              <a:rPr lang="en-US" altLang="zh-CN" b="1" dirty="0">
                <a:latin typeface="+mj-ea"/>
              </a:rPr>
              <a:t>L</a:t>
            </a:r>
            <a:r>
              <a:rPr lang="zh-CN" altLang="en-US" b="1" dirty="0">
                <a:latin typeface="+mj-ea"/>
              </a:rPr>
              <a:t>：</a:t>
            </a:r>
            <a:r>
              <a:rPr lang="en-US" altLang="zh-CN" b="1" dirty="0">
                <a:latin typeface="+mj-ea"/>
              </a:rPr>
              <a:t>list  of  process</a:t>
            </a:r>
            <a:r>
              <a:rPr lang="zh-CN" altLang="en-US" b="1" dirty="0">
                <a:latin typeface="+mj-ea"/>
              </a:rPr>
              <a:t>；</a:t>
            </a:r>
            <a:r>
              <a:rPr lang="en-US" altLang="zh-CN" dirty="0">
                <a:solidFill>
                  <a:srgbClr val="FFC000"/>
                </a:solidFill>
                <a:effectLst/>
              </a:rPr>
              <a:t> /*</a:t>
            </a:r>
            <a:r>
              <a:rPr lang="zh-CN" altLang="en-US" dirty="0">
                <a:solidFill>
                  <a:srgbClr val="FFC000"/>
                </a:solidFill>
                <a:effectLst/>
              </a:rPr>
              <a:t>等待该信号量的阻塞进程*</a:t>
            </a:r>
            <a:r>
              <a:rPr lang="en-US" altLang="zh-CN" dirty="0">
                <a:solidFill>
                  <a:srgbClr val="FFC000"/>
                </a:solidFill>
                <a:effectLst/>
              </a:rPr>
              <a:t>/</a:t>
            </a:r>
            <a:endParaRPr lang="zh-CN" altLang="en-US" b="1" dirty="0">
              <a:latin typeface="+mj-ea"/>
            </a:endParaRPr>
          </a:p>
          <a:p>
            <a:pPr algn="just">
              <a:lnSpc>
                <a:spcPct val="110000"/>
              </a:lnSpc>
              <a:defRPr/>
            </a:pPr>
            <a:r>
              <a:rPr lang="zh-CN" altLang="en-US" b="1" dirty="0">
                <a:latin typeface="+mj-ea"/>
              </a:rPr>
              <a:t>                               </a:t>
            </a:r>
            <a:r>
              <a:rPr lang="en-US" altLang="zh-CN" b="1" dirty="0">
                <a:latin typeface="+mj-ea"/>
              </a:rPr>
              <a:t>end</a:t>
            </a:r>
          </a:p>
        </p:txBody>
      </p:sp>
    </p:spTree>
    <p:extLst>
      <p:ext uri="{BB962C8B-B14F-4D97-AF65-F5344CB8AC3E}">
        <p14:creationId xmlns:p14="http://schemas.microsoft.com/office/powerpoint/2010/main" val="24254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kumimoji="0" lang="en-US" altLang="zh-CN" sz="2700" b="1" i="0" u="none" strike="noStrike" kern="1200" cap="none" spc="0" normalizeH="0" baseline="0" noProof="0" dirty="0">
                <a:ln>
                  <a:noFill/>
                </a:ln>
                <a:solidFill>
                  <a:srgbClr val="0000FF"/>
                </a:solidFill>
                <a:effectLst/>
                <a:uLnTx/>
                <a:uFillTx/>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5" name="矩形 4"/>
          <p:cNvSpPr/>
          <p:nvPr/>
        </p:nvSpPr>
        <p:spPr>
          <a:xfrm>
            <a:off x="1718187" y="2695995"/>
            <a:ext cx="4572000" cy="853567"/>
          </a:xfrm>
          <a:prstGeom prst="rect">
            <a:avLst/>
          </a:prstGeom>
        </p:spPr>
        <p:txBody>
          <a:bodyPr>
            <a:spAutoFit/>
          </a:bodyPr>
          <a:lstStyle/>
          <a:p>
            <a:pPr marL="171450" lvl="0" indent="-171450" defTabSz="685800">
              <a:lnSpc>
                <a:spcPct val="90000"/>
              </a:lnSpc>
              <a:spcBef>
                <a:spcPts val="1350"/>
              </a:spcBef>
              <a:buClr>
                <a:srgbClr val="4A66AC">
                  <a:lumMod val="75000"/>
                </a:srgbClr>
              </a:buClr>
              <a:buSzPct val="100000"/>
              <a:buFont typeface="Wingdings" charset="2"/>
              <a:buChar char="n"/>
              <a:defRPr/>
            </a:pPr>
            <a:r>
              <a:rPr lang="zh-CN" altLang="en-US" sz="2100" b="1" dirty="0">
                <a:solidFill>
                  <a:prstClr val="black"/>
                </a:solidFill>
                <a:latin typeface="微软雅黑" panose="020B0503020204020204" pitchFamily="34" charset="-122"/>
                <a:ea typeface="微软雅黑" panose="020B0503020204020204" pitchFamily="34" charset="-122"/>
              </a:rPr>
              <a:t>记录型信号量的</a:t>
            </a:r>
            <a:r>
              <a:rPr lang="en-US" altLang="zh-CN" sz="2100" b="1" dirty="0">
                <a:solidFill>
                  <a:prstClr val="black"/>
                </a:solidFill>
                <a:latin typeface="微软雅黑" panose="020B0503020204020204" pitchFamily="34" charset="-122"/>
                <a:ea typeface="微软雅黑" panose="020B0503020204020204" pitchFamily="34" charset="-122"/>
              </a:rPr>
              <a:t>wait</a:t>
            </a:r>
            <a:r>
              <a:rPr lang="zh-CN" altLang="en-US" sz="2100" b="1" dirty="0">
                <a:solidFill>
                  <a:prstClr val="black"/>
                </a:solidFill>
                <a:latin typeface="微软雅黑" panose="020B0503020204020204" pitchFamily="34" charset="-122"/>
                <a:ea typeface="微软雅黑" panose="020B0503020204020204" pitchFamily="34" charset="-122"/>
              </a:rPr>
              <a:t>（</a:t>
            </a:r>
            <a:r>
              <a:rPr lang="en-US" altLang="zh-CN" sz="2100" b="1" dirty="0">
                <a:solidFill>
                  <a:prstClr val="black"/>
                </a:solidFill>
                <a:latin typeface="微软雅黑" panose="020B0503020204020204" pitchFamily="34" charset="-122"/>
                <a:ea typeface="微软雅黑" panose="020B0503020204020204" pitchFamily="34" charset="-122"/>
              </a:rPr>
              <a:t>S</a:t>
            </a:r>
            <a:r>
              <a:rPr lang="zh-CN" altLang="en-US" sz="2100" b="1" dirty="0">
                <a:solidFill>
                  <a:prstClr val="black"/>
                </a:solidFill>
                <a:latin typeface="微软雅黑" panose="020B0503020204020204" pitchFamily="34" charset="-122"/>
                <a:ea typeface="微软雅黑" panose="020B0503020204020204" pitchFamily="34" charset="-122"/>
              </a:rPr>
              <a:t>）操作</a:t>
            </a:r>
          </a:p>
          <a:p>
            <a:pPr marL="171450" lvl="0" indent="-171450" algn="just" defTabSz="685800">
              <a:lnSpc>
                <a:spcPct val="90000"/>
              </a:lnSpc>
              <a:spcBef>
                <a:spcPts val="1350"/>
              </a:spcBef>
              <a:buClr>
                <a:srgbClr val="4A66AC">
                  <a:lumMod val="75000"/>
                </a:srgbClr>
              </a:buClr>
              <a:buSzPct val="100000"/>
              <a:defRPr/>
            </a:pPr>
            <a:r>
              <a:rPr lang="zh-CN" altLang="en-US" sz="2100"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6" name="矩形 5"/>
          <p:cNvSpPr/>
          <p:nvPr/>
        </p:nvSpPr>
        <p:spPr>
          <a:xfrm>
            <a:off x="2285999" y="3138225"/>
            <a:ext cx="6248401" cy="3842077"/>
          </a:xfrm>
          <a:prstGeom prst="rect">
            <a:avLst/>
          </a:prstGeom>
        </p:spPr>
        <p:txBody>
          <a:bodyPr wrap="square">
            <a:spAutoFit/>
          </a:bodyPr>
          <a:lstStyle/>
          <a:p>
            <a:pPr marL="171450" lvl="0" indent="-171450" algn="just" defTabSz="685800">
              <a:lnSpc>
                <a:spcPct val="90000"/>
              </a:lnSpc>
              <a:spcBef>
                <a:spcPts val="1350"/>
              </a:spcBef>
              <a:buClr>
                <a:srgbClr val="4A66AC">
                  <a:lumMod val="75000"/>
                </a:srgbClr>
              </a:buClr>
              <a:buSzPct val="100000"/>
              <a:defRPr/>
            </a:pPr>
            <a:r>
              <a:rPr lang="en-US" altLang="zh-CN" b="1" dirty="0">
                <a:solidFill>
                  <a:prstClr val="black"/>
                </a:solidFill>
                <a:latin typeface="微软雅黑" panose="020B0503020204020204" pitchFamily="34" charset="-122"/>
                <a:ea typeface="微软雅黑" panose="020B0503020204020204" pitchFamily="34" charset="-122"/>
              </a:rPr>
              <a:t>procedure  </a:t>
            </a:r>
            <a:r>
              <a:rPr lang="en-US" altLang="zh-CN" b="1" dirty="0">
                <a:solidFill>
                  <a:srgbClr val="0000FF"/>
                </a:solidFill>
                <a:latin typeface="微软雅黑" panose="020B0503020204020204" pitchFamily="34" charset="-122"/>
                <a:ea typeface="微软雅黑" panose="020B0503020204020204" pitchFamily="34" charset="-122"/>
              </a:rPr>
              <a:t>wait</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rPr>
              <a:t>S  </a:t>
            </a:r>
            <a:r>
              <a:rPr lang="zh-CN" altLang="en-US" b="1" dirty="0">
                <a:solidFill>
                  <a:srgbClr val="0000FF"/>
                </a:solidFill>
                <a:latin typeface="微软雅黑" panose="020B0503020204020204" pitchFamily="34" charset="-122"/>
                <a:ea typeface="微软雅黑" panose="020B0503020204020204" pitchFamily="34" charset="-122"/>
              </a:rPr>
              <a:t>）</a:t>
            </a:r>
          </a:p>
          <a:p>
            <a:pPr marL="171450" lvl="0" indent="-171450" algn="just" defTabSz="685800">
              <a:lnSpc>
                <a:spcPct val="90000"/>
              </a:lnSpc>
              <a:spcBef>
                <a:spcPts val="1350"/>
              </a:spcBef>
              <a:buClr>
                <a:srgbClr val="4A66AC">
                  <a:lumMod val="75000"/>
                </a:srgbClr>
              </a:buClr>
              <a:buSzPct val="100000"/>
              <a:defRPr/>
            </a:pP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err="1">
                <a:solidFill>
                  <a:prstClr val="black"/>
                </a:solidFill>
                <a:latin typeface="微软雅黑" panose="020B0503020204020204" pitchFamily="34" charset="-122"/>
                <a:ea typeface="微软雅黑" panose="020B0503020204020204" pitchFamily="34" charset="-122"/>
              </a:rPr>
              <a:t>var</a:t>
            </a:r>
            <a:r>
              <a:rPr lang="en-US" altLang="zh-CN" b="1" dirty="0">
                <a:solidFill>
                  <a:prstClr val="black"/>
                </a:solidFill>
                <a:latin typeface="微软雅黑" panose="020B0503020204020204" pitchFamily="34" charset="-122"/>
                <a:ea typeface="微软雅黑" panose="020B0503020204020204" pitchFamily="34" charset="-122"/>
              </a:rPr>
              <a:t>  S</a:t>
            </a: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a:solidFill>
                  <a:prstClr val="black"/>
                </a:solidFill>
                <a:latin typeface="微软雅黑" panose="020B0503020204020204" pitchFamily="34" charset="-122"/>
                <a:ea typeface="微软雅黑" panose="020B0503020204020204" pitchFamily="34" charset="-122"/>
              </a:rPr>
              <a:t>semaphore</a:t>
            </a:r>
            <a:r>
              <a:rPr lang="zh-CN" altLang="en-US" b="1" dirty="0">
                <a:solidFill>
                  <a:prstClr val="black"/>
                </a:solidFill>
                <a:latin typeface="微软雅黑" panose="020B0503020204020204" pitchFamily="34" charset="-122"/>
                <a:ea typeface="微软雅黑" panose="020B0503020204020204" pitchFamily="34" charset="-122"/>
              </a:rPr>
              <a:t>；</a:t>
            </a:r>
          </a:p>
          <a:p>
            <a:pPr marL="171450" lvl="0" indent="-171450" algn="just" defTabSz="685800">
              <a:lnSpc>
                <a:spcPct val="90000"/>
              </a:lnSpc>
              <a:spcBef>
                <a:spcPts val="1350"/>
              </a:spcBef>
              <a:buClr>
                <a:srgbClr val="4A66AC">
                  <a:lumMod val="75000"/>
                </a:srgbClr>
              </a:buClr>
              <a:buSzPct val="100000"/>
              <a:defRPr/>
            </a:pP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a:solidFill>
                  <a:prstClr val="black"/>
                </a:solidFill>
                <a:latin typeface="微软雅黑" panose="020B0503020204020204" pitchFamily="34" charset="-122"/>
                <a:ea typeface="微软雅黑" panose="020B0503020204020204" pitchFamily="34" charset="-122"/>
              </a:rPr>
              <a:t>begin   </a:t>
            </a:r>
          </a:p>
          <a:p>
            <a:pPr marL="171450" lvl="0" indent="-171450" algn="just" defTabSz="685800">
              <a:lnSpc>
                <a:spcPct val="90000"/>
              </a:lnSpc>
              <a:spcBef>
                <a:spcPts val="1350"/>
              </a:spcBef>
              <a:buClr>
                <a:srgbClr val="4A66AC">
                  <a:lumMod val="75000"/>
                </a:srgbClr>
              </a:buClr>
              <a:buSzPct val="100000"/>
              <a:defRPr/>
            </a:pPr>
            <a:r>
              <a:rPr lang="en-US" altLang="zh-CN" b="1" dirty="0">
                <a:solidFill>
                  <a:prstClr val="black"/>
                </a:solidFill>
                <a:latin typeface="微软雅黑" panose="020B0503020204020204" pitchFamily="34" charset="-122"/>
                <a:ea typeface="微软雅黑" panose="020B0503020204020204" pitchFamily="34" charset="-122"/>
              </a:rPr>
              <a:t>           </a:t>
            </a:r>
            <a:r>
              <a:rPr lang="en-US" altLang="zh-CN" b="1" dirty="0" err="1">
                <a:solidFill>
                  <a:prstClr val="black"/>
                </a:solidFill>
                <a:latin typeface="微软雅黑" panose="020B0503020204020204" pitchFamily="34" charset="-122"/>
                <a:ea typeface="微软雅黑" panose="020B0503020204020204" pitchFamily="34" charset="-122"/>
              </a:rPr>
              <a:t>S.value</a:t>
            </a:r>
            <a:r>
              <a:rPr lang="en-US" altLang="zh-CN" b="1" dirty="0">
                <a:solidFill>
                  <a:prstClr val="black"/>
                </a:solidFill>
                <a:latin typeface="微软雅黑" panose="020B0503020204020204" pitchFamily="34" charset="-122"/>
                <a:ea typeface="微软雅黑" panose="020B0503020204020204" pitchFamily="34" charset="-122"/>
              </a:rPr>
              <a:t>:</a:t>
            </a:r>
            <a:r>
              <a:rPr lang="zh-CN" altLang="en-US" b="1" dirty="0">
                <a:solidFill>
                  <a:prstClr val="black"/>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S.value-1;</a:t>
            </a:r>
          </a:p>
          <a:p>
            <a:pPr marL="171450" lvl="0" indent="-171450" algn="just" defTabSz="685800">
              <a:lnSpc>
                <a:spcPct val="90000"/>
              </a:lnSpc>
              <a:spcBef>
                <a:spcPts val="1350"/>
              </a:spcBef>
              <a:buClr>
                <a:srgbClr val="4A66AC">
                  <a:lumMod val="75000"/>
                </a:srgbClr>
              </a:buClr>
              <a:buSzPct val="100000"/>
              <a:defRPr/>
            </a:pPr>
            <a:r>
              <a:rPr lang="en-US" altLang="zh-CN" b="1" dirty="0">
                <a:solidFill>
                  <a:prstClr val="black"/>
                </a:solidFill>
                <a:latin typeface="微软雅黑" panose="020B0503020204020204" pitchFamily="34" charset="-122"/>
                <a:ea typeface="微软雅黑" panose="020B0503020204020204" pitchFamily="34" charset="-122"/>
              </a:rPr>
              <a:t>           if  </a:t>
            </a:r>
            <a:r>
              <a:rPr lang="en-US" altLang="zh-CN" b="1" dirty="0" err="1">
                <a:solidFill>
                  <a:prstClr val="black"/>
                </a:solidFill>
                <a:latin typeface="微软雅黑" panose="020B0503020204020204" pitchFamily="34" charset="-122"/>
                <a:ea typeface="微软雅黑" panose="020B0503020204020204" pitchFamily="34" charset="-122"/>
              </a:rPr>
              <a:t>S.value</a:t>
            </a:r>
            <a:r>
              <a:rPr lang="zh-CN" altLang="en-US" b="1" dirty="0">
                <a:solidFill>
                  <a:prstClr val="black"/>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0  then  </a:t>
            </a:r>
            <a:r>
              <a:rPr lang="en-US" altLang="zh-CN" b="1" dirty="0">
                <a:solidFill>
                  <a:srgbClr val="0000FF"/>
                </a:solidFill>
                <a:latin typeface="微软雅黑" panose="020B0503020204020204" pitchFamily="34" charset="-122"/>
                <a:ea typeface="微软雅黑" panose="020B0503020204020204" pitchFamily="34" charset="-122"/>
              </a:rPr>
              <a:t>block</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S.L</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a:t>
            </a:r>
          </a:p>
          <a:p>
            <a:pPr marL="171450" lvl="0" indent="-171450" algn="just" defTabSz="685800">
              <a:lnSpc>
                <a:spcPct val="90000"/>
              </a:lnSpc>
              <a:spcBef>
                <a:spcPts val="1350"/>
              </a:spcBef>
              <a:buClr>
                <a:srgbClr val="4A66AC">
                  <a:lumMod val="75000"/>
                </a:srgbClr>
              </a:buClr>
              <a:buSzPct val="100000"/>
              <a:defRPr/>
            </a:pPr>
            <a:r>
              <a:rPr lang="en-US" altLang="zh-CN" b="1" dirty="0">
                <a:solidFill>
                  <a:prstClr val="black"/>
                </a:solidFill>
                <a:latin typeface="微软雅黑" panose="020B0503020204020204" pitchFamily="34" charset="-122"/>
                <a:ea typeface="微软雅黑" panose="020B0503020204020204" pitchFamily="34" charset="-122"/>
              </a:rPr>
              <a:t>       end</a:t>
            </a:r>
          </a:p>
          <a:p>
            <a:pPr marL="171450" indent="-171450" algn="just" defTabSz="685800">
              <a:lnSpc>
                <a:spcPct val="90000"/>
              </a:lnSpc>
              <a:spcBef>
                <a:spcPts val="1350"/>
              </a:spcBef>
              <a:buClr>
                <a:srgbClr val="4A66AC">
                  <a:lumMod val="75000"/>
                </a:srgbClr>
              </a:buClr>
              <a:buSzPct val="100000"/>
              <a:defRPr/>
            </a:pPr>
            <a:r>
              <a:rPr lang="en-US" altLang="zh-CN" b="1" dirty="0">
                <a:solidFill>
                  <a:prstClr val="black"/>
                </a:solidFill>
                <a:latin typeface="微软雅黑" panose="020B0503020204020204" pitchFamily="34" charset="-122"/>
                <a:ea typeface="微软雅黑" panose="020B0503020204020204" pitchFamily="34" charset="-122"/>
              </a:rPr>
              <a:t>// </a:t>
            </a:r>
            <a:r>
              <a:rPr lang="en-US" altLang="zh-CN" b="1" dirty="0" err="1">
                <a:solidFill>
                  <a:prstClr val="black"/>
                </a:solidFill>
                <a:latin typeface="微软雅黑" panose="020B0503020204020204" pitchFamily="34" charset="-122"/>
                <a:ea typeface="微软雅黑" panose="020B0503020204020204" pitchFamily="34" charset="-122"/>
              </a:rPr>
              <a:t>S.value</a:t>
            </a:r>
            <a:r>
              <a:rPr lang="zh-CN" altLang="en-US" b="1" dirty="0">
                <a:solidFill>
                  <a:prstClr val="black"/>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0</a:t>
            </a:r>
            <a:r>
              <a:rPr lang="zh-CN" altLang="en-US" b="1" dirty="0">
                <a:solidFill>
                  <a:prstClr val="black"/>
                </a:solidFill>
                <a:latin typeface="微软雅黑" panose="020B0503020204020204" pitchFamily="34" charset="-122"/>
                <a:ea typeface="微软雅黑" panose="020B0503020204020204" pitchFamily="34" charset="-122"/>
              </a:rPr>
              <a:t>，该类资源已经分配完毕，进程必须放弃处理机，自我阻塞。直到某个从临界区退出的进程执行</a:t>
            </a:r>
            <a:r>
              <a:rPr lang="en-US" altLang="zh-CN" b="1" dirty="0">
                <a:solidFill>
                  <a:prstClr val="black"/>
                </a:solidFill>
                <a:latin typeface="微软雅黑" panose="020B0503020204020204" pitchFamily="34" charset="-122"/>
                <a:ea typeface="微软雅黑" panose="020B0503020204020204" pitchFamily="34" charset="-122"/>
              </a:rPr>
              <a:t>signal(s)</a:t>
            </a:r>
            <a:r>
              <a:rPr lang="zh-CN" altLang="en-US" b="1" dirty="0">
                <a:solidFill>
                  <a:prstClr val="black"/>
                </a:solidFill>
                <a:latin typeface="微软雅黑" panose="020B0503020204020204" pitchFamily="34" charset="-122"/>
                <a:ea typeface="微软雅黑" panose="020B0503020204020204" pitchFamily="34" charset="-122"/>
              </a:rPr>
              <a:t>原语，唤醒它。</a:t>
            </a:r>
          </a:p>
          <a:p>
            <a:pPr marL="171450" lvl="0" indent="-171450" algn="just" defTabSz="685800">
              <a:lnSpc>
                <a:spcPct val="90000"/>
              </a:lnSpc>
              <a:spcBef>
                <a:spcPts val="1350"/>
              </a:spcBef>
              <a:buClr>
                <a:srgbClr val="4A66AC">
                  <a:lumMod val="75000"/>
                </a:srgbClr>
              </a:buClr>
              <a:buSzPct val="100000"/>
              <a:defRPr/>
            </a:pPr>
            <a:endParaRPr lang="zh-CN" altLang="en-US"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347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kumimoji="0" lang="en-US" altLang="zh-CN" sz="2700" b="1" i="0" u="none" strike="noStrike" kern="1200" cap="none" spc="0" normalizeH="0" baseline="0" noProof="0" dirty="0">
                <a:ln>
                  <a:noFill/>
                </a:ln>
                <a:solidFill>
                  <a:srgbClr val="0000FF"/>
                </a:solidFill>
                <a:effectLst/>
                <a:uLnTx/>
                <a:uFillTx/>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5" name="矩形 4"/>
          <p:cNvSpPr/>
          <p:nvPr/>
        </p:nvSpPr>
        <p:spPr>
          <a:xfrm>
            <a:off x="1718187" y="2695995"/>
            <a:ext cx="4572000" cy="383182"/>
          </a:xfrm>
          <a:prstGeom prst="rect">
            <a:avLst/>
          </a:prstGeom>
        </p:spPr>
        <p:txBody>
          <a:bodyPr>
            <a:spAutoFit/>
          </a:bodyPr>
          <a:lstStyle/>
          <a:p>
            <a:pPr marL="171450" lvl="0" indent="-171450" defTabSz="685800">
              <a:lnSpc>
                <a:spcPct val="90000"/>
              </a:lnSpc>
              <a:spcBef>
                <a:spcPts val="1350"/>
              </a:spcBef>
              <a:buClr>
                <a:srgbClr val="4A66AC">
                  <a:lumMod val="75000"/>
                </a:srgbClr>
              </a:buClr>
              <a:buSzPct val="100000"/>
              <a:buFont typeface="Wingdings" charset="2"/>
              <a:buChar char="n"/>
              <a:defRPr/>
            </a:pPr>
            <a:r>
              <a:rPr lang="zh-CN" altLang="en-US" sz="2100" b="1" dirty="0">
                <a:solidFill>
                  <a:prstClr val="black"/>
                </a:solidFill>
                <a:latin typeface="微软雅黑" panose="020B0503020204020204" pitchFamily="34" charset="-122"/>
                <a:ea typeface="微软雅黑" panose="020B0503020204020204" pitchFamily="34" charset="-122"/>
              </a:rPr>
              <a:t>记录型信号量的</a:t>
            </a:r>
            <a:r>
              <a:rPr lang="en-US" altLang="zh-CN" sz="2100" b="1" dirty="0">
                <a:solidFill>
                  <a:srgbClr val="0000FF"/>
                </a:solidFill>
                <a:latin typeface="微软雅黑" panose="020B0503020204020204" pitchFamily="34" charset="-122"/>
                <a:ea typeface="微软雅黑" panose="020B0503020204020204" pitchFamily="34" charset="-122"/>
              </a:rPr>
              <a:t>signal</a:t>
            </a:r>
            <a:r>
              <a:rPr lang="zh-CN" altLang="en-US" sz="2100" b="1" dirty="0">
                <a:solidFill>
                  <a:srgbClr val="0000FF"/>
                </a:solidFill>
                <a:latin typeface="微软雅黑" panose="020B0503020204020204" pitchFamily="34" charset="-122"/>
                <a:ea typeface="微软雅黑" panose="020B0503020204020204" pitchFamily="34" charset="-122"/>
              </a:rPr>
              <a:t>（</a:t>
            </a:r>
            <a:r>
              <a:rPr lang="en-US" altLang="zh-CN" sz="2100" b="1" dirty="0">
                <a:solidFill>
                  <a:srgbClr val="0000FF"/>
                </a:solidFill>
                <a:latin typeface="微软雅黑" panose="020B0503020204020204" pitchFamily="34" charset="-122"/>
                <a:ea typeface="微软雅黑" panose="020B0503020204020204" pitchFamily="34" charset="-122"/>
              </a:rPr>
              <a:t>S</a:t>
            </a:r>
            <a:r>
              <a:rPr lang="zh-CN" altLang="en-US" sz="2100" b="1" dirty="0">
                <a:solidFill>
                  <a:srgbClr val="0000FF"/>
                </a:solidFill>
                <a:latin typeface="微软雅黑" panose="020B0503020204020204" pitchFamily="34" charset="-122"/>
                <a:ea typeface="微软雅黑" panose="020B0503020204020204" pitchFamily="34" charset="-122"/>
              </a:rPr>
              <a:t>）</a:t>
            </a:r>
            <a:r>
              <a:rPr lang="zh-CN" altLang="en-US" sz="2100" b="1" dirty="0">
                <a:solidFill>
                  <a:prstClr val="black"/>
                </a:solidFill>
                <a:latin typeface="微软雅黑" panose="020B0503020204020204" pitchFamily="34" charset="-122"/>
                <a:ea typeface="微软雅黑" panose="020B0503020204020204" pitchFamily="34" charset="-122"/>
              </a:rPr>
              <a:t>操作</a:t>
            </a:r>
          </a:p>
        </p:txBody>
      </p:sp>
      <p:sp>
        <p:nvSpPr>
          <p:cNvPr id="3" name="矩形 2"/>
          <p:cNvSpPr/>
          <p:nvPr/>
        </p:nvSpPr>
        <p:spPr>
          <a:xfrm>
            <a:off x="1102908" y="3079647"/>
            <a:ext cx="7904458" cy="4451475"/>
          </a:xfrm>
          <a:prstGeom prst="rect">
            <a:avLst/>
          </a:prstGeom>
        </p:spPr>
        <p:txBody>
          <a:bodyPr wrap="square">
            <a:spAutoFit/>
          </a:bodyPr>
          <a:lstStyle/>
          <a:p>
            <a:pPr marL="171450" lvl="0" indent="-171450" algn="just" defTabSz="685800">
              <a:lnSpc>
                <a:spcPct val="90000"/>
              </a:lnSpc>
              <a:spcBef>
                <a:spcPts val="1350"/>
              </a:spcBef>
              <a:buClr>
                <a:srgbClr val="4A66AC">
                  <a:lumMod val="75000"/>
                </a:srgbClr>
              </a:buClr>
              <a:buSzPct val="100000"/>
              <a:defRPr/>
            </a:pPr>
            <a:r>
              <a:rPr lang="en-US" altLang="zh-CN" b="1" dirty="0">
                <a:solidFill>
                  <a:prstClr val="black"/>
                </a:solidFill>
                <a:latin typeface="微软雅黑" panose="020B0503020204020204" pitchFamily="34" charset="-122"/>
                <a:ea typeface="微软雅黑" panose="020B0503020204020204" pitchFamily="34" charset="-122"/>
              </a:rPr>
              <a:t>procedure  signal</a:t>
            </a:r>
            <a:r>
              <a:rPr lang="zh-CN" altLang="en-US" b="1" dirty="0">
                <a:solidFill>
                  <a:prstClr val="black"/>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S</a:t>
            </a:r>
            <a:r>
              <a:rPr lang="zh-CN" altLang="en-US" b="1" dirty="0">
                <a:solidFill>
                  <a:prstClr val="black"/>
                </a:solidFill>
                <a:latin typeface="微软雅黑" panose="020B0503020204020204" pitchFamily="34" charset="-122"/>
                <a:ea typeface="微软雅黑" panose="020B0503020204020204" pitchFamily="34" charset="-122"/>
              </a:rPr>
              <a:t>）</a:t>
            </a:r>
          </a:p>
          <a:p>
            <a:pPr marL="171450" lvl="0" indent="-171450" algn="just" defTabSz="685800">
              <a:lnSpc>
                <a:spcPct val="90000"/>
              </a:lnSpc>
              <a:spcBef>
                <a:spcPts val="1350"/>
              </a:spcBef>
              <a:buClr>
                <a:srgbClr val="4A66AC">
                  <a:lumMod val="75000"/>
                </a:srgbClr>
              </a:buClr>
              <a:buSzPct val="100000"/>
              <a:defRPr/>
            </a:pP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err="1">
                <a:solidFill>
                  <a:prstClr val="black"/>
                </a:solidFill>
                <a:latin typeface="微软雅黑" panose="020B0503020204020204" pitchFamily="34" charset="-122"/>
                <a:ea typeface="微软雅黑" panose="020B0503020204020204" pitchFamily="34" charset="-122"/>
              </a:rPr>
              <a:t>var</a:t>
            </a:r>
            <a:r>
              <a:rPr lang="en-US" altLang="zh-CN" b="1" dirty="0">
                <a:solidFill>
                  <a:prstClr val="black"/>
                </a:solidFill>
                <a:latin typeface="微软雅黑" panose="020B0503020204020204" pitchFamily="34" charset="-122"/>
                <a:ea typeface="微软雅黑" panose="020B0503020204020204" pitchFamily="34" charset="-122"/>
              </a:rPr>
              <a:t>  S:semaphore</a:t>
            </a:r>
            <a:r>
              <a:rPr lang="zh-CN" altLang="en-US" b="1" dirty="0">
                <a:solidFill>
                  <a:prstClr val="black"/>
                </a:solidFill>
                <a:latin typeface="微软雅黑" panose="020B0503020204020204" pitchFamily="34" charset="-122"/>
                <a:ea typeface="微软雅黑" panose="020B0503020204020204" pitchFamily="34" charset="-122"/>
              </a:rPr>
              <a:t>； </a:t>
            </a:r>
          </a:p>
          <a:p>
            <a:pPr marL="171450" lvl="0" indent="-171450" algn="just" defTabSz="685800">
              <a:lnSpc>
                <a:spcPct val="90000"/>
              </a:lnSpc>
              <a:spcBef>
                <a:spcPts val="1350"/>
              </a:spcBef>
              <a:buClr>
                <a:srgbClr val="4A66AC">
                  <a:lumMod val="75000"/>
                </a:srgbClr>
              </a:buClr>
              <a:buSzPct val="100000"/>
              <a:defRPr/>
            </a:pP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a:solidFill>
                  <a:prstClr val="black"/>
                </a:solidFill>
                <a:latin typeface="微软雅黑" panose="020B0503020204020204" pitchFamily="34" charset="-122"/>
                <a:ea typeface="微软雅黑" panose="020B0503020204020204" pitchFamily="34" charset="-122"/>
              </a:rPr>
              <a:t>begin</a:t>
            </a:r>
          </a:p>
          <a:p>
            <a:pPr marL="171450" lvl="0" indent="-171450" algn="just" defTabSz="685800">
              <a:lnSpc>
                <a:spcPct val="90000"/>
              </a:lnSpc>
              <a:spcBef>
                <a:spcPts val="1350"/>
              </a:spcBef>
              <a:buClr>
                <a:srgbClr val="4A66AC">
                  <a:lumMod val="75000"/>
                </a:srgbClr>
              </a:buClr>
              <a:buSzPct val="100000"/>
              <a:defRPr/>
            </a:pPr>
            <a:r>
              <a:rPr lang="en-US" altLang="zh-CN" b="1" dirty="0">
                <a:solidFill>
                  <a:prstClr val="black"/>
                </a:solidFill>
                <a:latin typeface="微软雅黑" panose="020B0503020204020204" pitchFamily="34" charset="-122"/>
                <a:ea typeface="微软雅黑" panose="020B0503020204020204" pitchFamily="34" charset="-122"/>
              </a:rPr>
              <a:t>      </a:t>
            </a:r>
            <a:r>
              <a:rPr lang="en-US" altLang="zh-CN" b="1" dirty="0" err="1">
                <a:solidFill>
                  <a:prstClr val="black"/>
                </a:solidFill>
                <a:latin typeface="微软雅黑" panose="020B0503020204020204" pitchFamily="34" charset="-122"/>
                <a:ea typeface="微软雅黑" panose="020B0503020204020204" pitchFamily="34" charset="-122"/>
              </a:rPr>
              <a:t>S.value</a:t>
            </a:r>
            <a:r>
              <a:rPr lang="en-US" altLang="zh-CN" b="1" dirty="0">
                <a:solidFill>
                  <a:prstClr val="black"/>
                </a:solidFill>
                <a:latin typeface="微软雅黑" panose="020B0503020204020204" pitchFamily="34" charset="-122"/>
                <a:ea typeface="微软雅黑" panose="020B0503020204020204" pitchFamily="34" charset="-122"/>
              </a:rPr>
              <a:t>:</a:t>
            </a:r>
            <a:r>
              <a:rPr lang="zh-CN" altLang="en-US" b="1" dirty="0">
                <a:solidFill>
                  <a:prstClr val="black"/>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S.value+1</a:t>
            </a:r>
            <a:r>
              <a:rPr lang="zh-CN" altLang="en-US" b="1" dirty="0">
                <a:solidFill>
                  <a:prstClr val="black"/>
                </a:solidFill>
                <a:latin typeface="微软雅黑" panose="020B0503020204020204" pitchFamily="34" charset="-122"/>
                <a:ea typeface="微软雅黑" panose="020B0503020204020204" pitchFamily="34" charset="-122"/>
              </a:rPr>
              <a:t>；</a:t>
            </a:r>
          </a:p>
          <a:p>
            <a:pPr marL="171450" lvl="0" indent="-171450" algn="just" defTabSz="685800">
              <a:lnSpc>
                <a:spcPct val="90000"/>
              </a:lnSpc>
              <a:spcBef>
                <a:spcPts val="1350"/>
              </a:spcBef>
              <a:buClr>
                <a:srgbClr val="4A66AC">
                  <a:lumMod val="75000"/>
                </a:srgbClr>
              </a:buClr>
              <a:buSzPct val="100000"/>
              <a:defRPr/>
            </a:pP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a:solidFill>
                  <a:prstClr val="black"/>
                </a:solidFill>
                <a:latin typeface="微软雅黑" panose="020B0503020204020204" pitchFamily="34" charset="-122"/>
                <a:ea typeface="微软雅黑" panose="020B0503020204020204" pitchFamily="34" charset="-122"/>
              </a:rPr>
              <a:t>if  S.value≤0  then   </a:t>
            </a:r>
            <a:r>
              <a:rPr lang="en-US" altLang="zh-CN" b="1" dirty="0">
                <a:solidFill>
                  <a:srgbClr val="0000FF"/>
                </a:solidFill>
                <a:latin typeface="微软雅黑" panose="020B0503020204020204" pitchFamily="34" charset="-122"/>
                <a:ea typeface="微软雅黑" panose="020B0503020204020204" pitchFamily="34" charset="-122"/>
              </a:rPr>
              <a:t>wakeup(S.L)</a:t>
            </a:r>
            <a:r>
              <a:rPr lang="zh-CN" altLang="en-US" b="1" dirty="0">
                <a:solidFill>
                  <a:prstClr val="black"/>
                </a:solidFill>
                <a:latin typeface="微软雅黑" panose="020B0503020204020204" pitchFamily="34" charset="-122"/>
                <a:ea typeface="微软雅黑" panose="020B0503020204020204" pitchFamily="34" charset="-122"/>
              </a:rPr>
              <a:t>；</a:t>
            </a:r>
          </a:p>
          <a:p>
            <a:pPr marL="171450" lvl="0" indent="-171450" algn="just" defTabSz="685800">
              <a:lnSpc>
                <a:spcPct val="90000"/>
              </a:lnSpc>
              <a:spcBef>
                <a:spcPts val="1350"/>
              </a:spcBef>
              <a:buClr>
                <a:srgbClr val="4A66AC">
                  <a:lumMod val="75000"/>
                </a:srgbClr>
              </a:buClr>
              <a:buSzPct val="100000"/>
              <a:defRPr/>
            </a:pP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a:solidFill>
                  <a:prstClr val="black"/>
                </a:solidFill>
                <a:latin typeface="微软雅黑" panose="020B0503020204020204" pitchFamily="34" charset="-122"/>
                <a:ea typeface="微软雅黑" panose="020B0503020204020204" pitchFamily="34" charset="-122"/>
              </a:rPr>
              <a:t>end</a:t>
            </a:r>
          </a:p>
          <a:p>
            <a:pPr marL="171450" lvl="0" indent="-171450" algn="just" defTabSz="685800">
              <a:lnSpc>
                <a:spcPct val="90000"/>
              </a:lnSpc>
              <a:spcBef>
                <a:spcPts val="1350"/>
              </a:spcBef>
              <a:buClr>
                <a:srgbClr val="4A66AC">
                  <a:lumMod val="75000"/>
                </a:srgbClr>
              </a:buClr>
              <a:buSzPct val="100000"/>
              <a:defRPr/>
            </a:pPr>
            <a:r>
              <a:rPr lang="en-US" altLang="zh-CN" b="1" dirty="0">
                <a:solidFill>
                  <a:prstClr val="black"/>
                </a:solidFill>
                <a:latin typeface="微软雅黑" panose="020B0503020204020204" pitchFamily="34" charset="-122"/>
                <a:ea typeface="微软雅黑" panose="020B0503020204020204" pitchFamily="34" charset="-122"/>
              </a:rPr>
              <a:t>// S.value≤0 </a:t>
            </a:r>
            <a:r>
              <a:rPr lang="zh-CN" altLang="en-US" b="1" dirty="0">
                <a:solidFill>
                  <a:prstClr val="black"/>
                </a:solidFill>
                <a:latin typeface="微软雅黑" panose="020B0503020204020204" pitchFamily="34" charset="-122"/>
                <a:ea typeface="微软雅黑" panose="020B0503020204020204" pitchFamily="34" charset="-122"/>
              </a:rPr>
              <a:t>，在信号量链表中，仍有等待该资源的进程被阻塞。</a:t>
            </a:r>
            <a:endParaRPr lang="en-US" altLang="zh-CN" b="1" dirty="0">
              <a:solidFill>
                <a:prstClr val="black"/>
              </a:solidFill>
              <a:latin typeface="微软雅黑" panose="020B0503020204020204" pitchFamily="34" charset="-122"/>
              <a:ea typeface="微软雅黑" panose="020B0503020204020204" pitchFamily="34" charset="-122"/>
            </a:endParaRPr>
          </a:p>
          <a:p>
            <a:pPr>
              <a:defRPr/>
            </a:pPr>
            <a:r>
              <a:rPr lang="en-US" altLang="zh-CN" b="1" dirty="0">
                <a:solidFill>
                  <a:prstClr val="black"/>
                </a:solidFill>
                <a:latin typeface="微软雅黑" panose="020B0503020204020204" pitchFamily="34" charset="-122"/>
                <a:ea typeface="微软雅黑" panose="020B0503020204020204" pitchFamily="34" charset="-122"/>
              </a:rPr>
              <a:t>//</a:t>
            </a:r>
            <a:r>
              <a:rPr lang="zh-CN" altLang="en-US" b="1" dirty="0">
                <a:solidFill>
                  <a:prstClr val="black"/>
                </a:solidFill>
                <a:latin typeface="微软雅黑" panose="020B0503020204020204" pitchFamily="34" charset="-122"/>
                <a:ea typeface="微软雅黑" panose="020B0503020204020204" pitchFamily="34" charset="-122"/>
              </a:rPr>
              <a:t>一旦其它某个进程执行了</a:t>
            </a:r>
            <a:r>
              <a:rPr lang="en-US" altLang="zh-CN" b="1" dirty="0">
                <a:solidFill>
                  <a:prstClr val="black"/>
                </a:solidFill>
                <a:latin typeface="微软雅黑" panose="020B0503020204020204" pitchFamily="34" charset="-122"/>
                <a:ea typeface="微软雅黑" panose="020B0503020204020204" pitchFamily="34" charset="-122"/>
              </a:rPr>
              <a:t>signal(s)</a:t>
            </a:r>
            <a:r>
              <a:rPr lang="zh-CN" altLang="en-US" b="1" dirty="0">
                <a:solidFill>
                  <a:prstClr val="black"/>
                </a:solidFill>
                <a:latin typeface="微软雅黑" panose="020B0503020204020204" pitchFamily="34" charset="-122"/>
                <a:ea typeface="微软雅黑" panose="020B0503020204020204" pitchFamily="34" charset="-122"/>
              </a:rPr>
              <a:t>原语中的</a:t>
            </a:r>
            <a:r>
              <a:rPr lang="en-US" altLang="zh-CN" b="1" dirty="0" err="1">
                <a:solidFill>
                  <a:prstClr val="black"/>
                </a:solidFill>
                <a:latin typeface="微软雅黑" panose="020B0503020204020204" pitchFamily="34" charset="-122"/>
                <a:ea typeface="微软雅黑" panose="020B0503020204020204" pitchFamily="34" charset="-122"/>
              </a:rPr>
              <a:t>s.count</a:t>
            </a:r>
            <a:r>
              <a:rPr lang="en-US" altLang="zh-CN" b="1" dirty="0">
                <a:solidFill>
                  <a:prstClr val="black"/>
                </a:solidFill>
                <a:latin typeface="微软雅黑" panose="020B0503020204020204" pitchFamily="34" charset="-122"/>
                <a:ea typeface="微软雅黑" panose="020B0503020204020204" pitchFamily="34" charset="-122"/>
              </a:rPr>
              <a:t> + 1</a:t>
            </a:r>
            <a:r>
              <a:rPr lang="zh-CN" altLang="en-US" b="1" dirty="0">
                <a:solidFill>
                  <a:prstClr val="black"/>
                </a:solidFill>
                <a:latin typeface="微软雅黑" panose="020B0503020204020204" pitchFamily="34" charset="-122"/>
                <a:ea typeface="微软雅黑" panose="020B0503020204020204" pitchFamily="34" charset="-122"/>
              </a:rPr>
              <a:t>操作后，发现</a:t>
            </a:r>
            <a:r>
              <a:rPr lang="en-US" altLang="zh-CN" b="1" dirty="0" err="1">
                <a:solidFill>
                  <a:prstClr val="black"/>
                </a:solidFill>
                <a:latin typeface="微软雅黑" panose="020B0503020204020204" pitchFamily="34" charset="-122"/>
                <a:ea typeface="微软雅黑" panose="020B0503020204020204" pitchFamily="34" charset="-122"/>
              </a:rPr>
              <a:t>s.count</a:t>
            </a:r>
            <a:r>
              <a:rPr lang="en-US" altLang="zh-CN" b="1" dirty="0">
                <a:solidFill>
                  <a:prstClr val="black"/>
                </a:solidFill>
                <a:latin typeface="微软雅黑" panose="020B0503020204020204" pitchFamily="34" charset="-122"/>
                <a:ea typeface="微软雅黑" panose="020B0503020204020204" pitchFamily="34" charset="-122"/>
              </a:rPr>
              <a:t> ≤ 0,</a:t>
            </a:r>
            <a:r>
              <a:rPr lang="zh-CN" altLang="en-US" b="1" dirty="0">
                <a:solidFill>
                  <a:prstClr val="black"/>
                </a:solidFill>
                <a:latin typeface="微软雅黑" panose="020B0503020204020204" pitchFamily="34" charset="-122"/>
                <a:ea typeface="微软雅黑" panose="020B0503020204020204" pitchFamily="34" charset="-122"/>
              </a:rPr>
              <a:t>即阻塞队列中还有被阻塞进程，则调用唤醒原语，把</a:t>
            </a:r>
            <a:r>
              <a:rPr lang="en-US" altLang="zh-CN" b="1" dirty="0" err="1">
                <a:solidFill>
                  <a:prstClr val="black"/>
                </a:solidFill>
                <a:latin typeface="微软雅黑" panose="020B0503020204020204" pitchFamily="34" charset="-122"/>
                <a:ea typeface="微软雅黑" panose="020B0503020204020204" pitchFamily="34" charset="-122"/>
              </a:rPr>
              <a:t>s.queue</a:t>
            </a:r>
            <a:r>
              <a:rPr lang="zh-CN" altLang="en-US" b="1" dirty="0">
                <a:solidFill>
                  <a:prstClr val="black"/>
                </a:solidFill>
                <a:latin typeface="微软雅黑" panose="020B0503020204020204" pitchFamily="34" charset="-122"/>
                <a:ea typeface="微软雅黑" panose="020B0503020204020204" pitchFamily="34" charset="-122"/>
              </a:rPr>
              <a:t>中第一个进程修改为就绪状态，送就绪队列，准备执行临界区代码。</a:t>
            </a:r>
          </a:p>
          <a:p>
            <a:pPr>
              <a:defRPr/>
            </a:pPr>
            <a:endParaRPr lang="zh-CN" altLang="en-US" dirty="0"/>
          </a:p>
          <a:p>
            <a:pPr marL="171450" lvl="0" indent="-171450" algn="just" defTabSz="685800">
              <a:lnSpc>
                <a:spcPct val="90000"/>
              </a:lnSpc>
              <a:spcBef>
                <a:spcPts val="1350"/>
              </a:spcBef>
              <a:buClr>
                <a:srgbClr val="4A66AC">
                  <a:lumMod val="75000"/>
                </a:srgbClr>
              </a:buClr>
              <a:buSzPct val="100000"/>
              <a:defRPr/>
            </a:pPr>
            <a:endParaRPr lang="zh-CN" altLang="en-US"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6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960DEB08-C8BE-46FD-B725-2CD6B37703FE}"/>
              </a:ext>
            </a:extLst>
          </p:cNvPr>
          <p:cNvSpPr>
            <a:spLocks noGrp="1" noRot="1" noChangeArrowheads="1"/>
          </p:cNvSpPr>
          <p:nvPr>
            <p:ph type="title"/>
          </p:nvPr>
        </p:nvSpPr>
        <p:spPr/>
        <p:txBody>
          <a:bodyPr/>
          <a:lstStyle/>
          <a:p>
            <a:pPr eaLnBrk="1" hangingPunct="1">
              <a:defRPr/>
            </a:pPr>
            <a:r>
              <a:rPr lang="zh-CN" altLang="en-US" u="sng" dirty="0">
                <a:ea typeface="仿宋_GB2312" pitchFamily="49" charset="-122"/>
              </a:rPr>
              <a:t>信号量的类型</a:t>
            </a:r>
          </a:p>
        </p:txBody>
      </p:sp>
      <p:sp>
        <p:nvSpPr>
          <p:cNvPr id="551939" name="Rectangle 3">
            <a:extLst>
              <a:ext uri="{FF2B5EF4-FFF2-40B4-BE49-F238E27FC236}">
                <a16:creationId xmlns:a16="http://schemas.microsoft.com/office/drawing/2014/main" id="{853A5D12-77B1-4AE6-996B-6326552030D0}"/>
              </a:ext>
            </a:extLst>
          </p:cNvPr>
          <p:cNvSpPr>
            <a:spLocks noGrp="1" noRot="1" noChangeArrowheads="1"/>
          </p:cNvSpPr>
          <p:nvPr>
            <p:ph idx="1"/>
          </p:nvPr>
        </p:nvSpPr>
        <p:spPr>
          <a:xfrm>
            <a:off x="703711" y="1773191"/>
            <a:ext cx="8077986" cy="4085874"/>
          </a:xfrm>
        </p:spPr>
        <p:txBody>
          <a:bodyPr/>
          <a:lstStyle/>
          <a:p>
            <a:pPr eaLnBrk="1" hangingPunct="1">
              <a:defRPr/>
            </a:pPr>
            <a:r>
              <a:rPr lang="zh-CN" altLang="en-US" dirty="0">
                <a:effectLst>
                  <a:outerShdw blurRad="38100" dist="38100" dir="2700000" algn="tl">
                    <a:srgbClr val="000000"/>
                  </a:outerShdw>
                </a:effectLst>
                <a:ea typeface="仿宋_GB2312" pitchFamily="49" charset="-122"/>
              </a:rPr>
              <a:t>信号量分为：互斥信号量和资源信号量。</a:t>
            </a:r>
          </a:p>
          <a:p>
            <a:pPr>
              <a:defRPr/>
            </a:pPr>
            <a:r>
              <a:rPr lang="zh-CN" altLang="en-US" dirty="0">
                <a:solidFill>
                  <a:srgbClr val="FFC000"/>
                </a:solidFill>
                <a:effectLst>
                  <a:outerShdw blurRad="38100" dist="38100" dir="2700000" algn="tl">
                    <a:srgbClr val="000000"/>
                  </a:outerShdw>
                </a:effectLst>
                <a:ea typeface="仿宋_GB2312" pitchFamily="49" charset="-122"/>
              </a:rPr>
              <a:t>资源信号量：</a:t>
            </a:r>
            <a:r>
              <a:rPr lang="zh-CN" altLang="en-US" dirty="0">
                <a:effectLst>
                  <a:outerShdw blurRad="38100" dist="38100" dir="2700000" algn="tl">
                    <a:srgbClr val="000000"/>
                  </a:outerShdw>
                </a:effectLst>
                <a:ea typeface="仿宋_GB2312" pitchFamily="49" charset="-122"/>
              </a:rPr>
              <a:t>用于申请或归还资源，可以初始化为大于</a:t>
            </a:r>
            <a:r>
              <a:rPr lang="en-US" altLang="zh-CN" dirty="0">
                <a:effectLst>
                  <a:outerShdw blurRad="38100" dist="38100" dir="2700000" algn="tl">
                    <a:srgbClr val="000000"/>
                  </a:outerShdw>
                </a:effectLst>
                <a:ea typeface="仿宋_GB2312" pitchFamily="49" charset="-122"/>
              </a:rPr>
              <a:t>1</a:t>
            </a:r>
            <a:r>
              <a:rPr lang="zh-CN" altLang="en-US" dirty="0">
                <a:effectLst>
                  <a:outerShdw blurRad="38100" dist="38100" dir="2700000" algn="tl">
                    <a:srgbClr val="000000"/>
                  </a:outerShdw>
                </a:effectLst>
                <a:ea typeface="仿宋_GB2312" pitchFamily="49" charset="-122"/>
              </a:rPr>
              <a:t>的正整数，表示系统中某类资源的可用个数。</a:t>
            </a:r>
            <a:endParaRPr lang="en-US" altLang="zh-CN" dirty="0">
              <a:effectLst>
                <a:outerShdw blurRad="38100" dist="38100" dir="2700000" algn="tl">
                  <a:srgbClr val="000000"/>
                </a:outerShdw>
              </a:effectLst>
              <a:ea typeface="仿宋_GB2312" pitchFamily="49" charset="-122"/>
            </a:endParaRPr>
          </a:p>
          <a:p>
            <a:pPr eaLnBrk="1" hangingPunct="1">
              <a:defRPr/>
            </a:pPr>
            <a:r>
              <a:rPr lang="zh-CN" altLang="en-US" dirty="0">
                <a:solidFill>
                  <a:srgbClr val="FFC000"/>
                </a:solidFill>
                <a:effectLst>
                  <a:outerShdw blurRad="38100" dist="38100" dir="2700000" algn="tl">
                    <a:srgbClr val="000000"/>
                  </a:outerShdw>
                </a:effectLst>
                <a:ea typeface="仿宋_GB2312" pitchFamily="49" charset="-122"/>
              </a:rPr>
              <a:t>互斥信号量：</a:t>
            </a:r>
            <a:r>
              <a:rPr lang="zh-CN" altLang="en-US" dirty="0">
                <a:effectLst>
                  <a:outerShdw blurRad="38100" dist="38100" dir="2700000" algn="tl">
                    <a:srgbClr val="000000"/>
                  </a:outerShdw>
                </a:effectLst>
                <a:ea typeface="仿宋_GB2312" pitchFamily="49" charset="-122"/>
              </a:rPr>
              <a:t>用于申请或释放资源的使用权，常初始化为</a:t>
            </a:r>
            <a:r>
              <a:rPr lang="en-US" altLang="zh-CN" dirty="0">
                <a:effectLst>
                  <a:outerShdw blurRad="38100" dist="38100" dir="2700000" algn="tl">
                    <a:srgbClr val="000000"/>
                  </a:outerShdw>
                </a:effectLst>
                <a:ea typeface="仿宋_GB2312" pitchFamily="49" charset="-122"/>
              </a:rPr>
              <a:t>1</a:t>
            </a:r>
            <a:r>
              <a:rPr lang="zh-CN" altLang="en-US" dirty="0">
                <a:effectLst>
                  <a:outerShdw blurRad="38100" dist="38100" dir="2700000" algn="tl">
                    <a:srgbClr val="000000"/>
                  </a:outerShdw>
                </a:effectLst>
                <a:ea typeface="仿宋_GB2312" pitchFamily="49" charset="-122"/>
              </a:rPr>
              <a:t>。</a:t>
            </a:r>
          </a:p>
          <a:p>
            <a:pPr eaLnBrk="1" hangingPunct="1">
              <a:defRPr/>
            </a:pPr>
            <a:r>
              <a:rPr lang="zh-CN" altLang="en-US" sz="2700" dirty="0">
                <a:solidFill>
                  <a:srgbClr val="0000CC"/>
                </a:solidFill>
              </a:rPr>
              <a:t>利用信号量实现进程互斥</a:t>
            </a:r>
            <a:endParaRPr lang="en-US" altLang="zh-CN" sz="2700" dirty="0">
              <a:solidFill>
                <a:srgbClr val="0000CC"/>
              </a:solidFill>
            </a:endParaRPr>
          </a:p>
          <a:p>
            <a:pPr lvl="1" eaLnBrk="1" hangingPunct="1">
              <a:defRPr/>
            </a:pPr>
            <a:r>
              <a:rPr lang="zh-CN" altLang="en-US" sz="1800" dirty="0">
                <a:solidFill>
                  <a:schemeClr val="tx2"/>
                </a:solidFill>
              </a:rPr>
              <a:t>为使多个进程能互斥地访问某临界资源，只须为该资源设置一互斥信号量</a:t>
            </a:r>
            <a:r>
              <a:rPr lang="en-US" altLang="zh-CN" sz="1800" dirty="0" err="1">
                <a:solidFill>
                  <a:schemeClr val="tx2"/>
                </a:solidFill>
              </a:rPr>
              <a:t>mutex</a:t>
            </a:r>
            <a:r>
              <a:rPr lang="zh-CN" altLang="en-US" sz="1800" dirty="0">
                <a:solidFill>
                  <a:schemeClr val="tx2"/>
                </a:solidFill>
              </a:rPr>
              <a:t>，并设其初始值为</a:t>
            </a:r>
            <a:r>
              <a:rPr lang="en-US" altLang="zh-CN" sz="1800" dirty="0">
                <a:solidFill>
                  <a:schemeClr val="tx2"/>
                </a:solidFill>
              </a:rPr>
              <a:t>1</a:t>
            </a:r>
          </a:p>
          <a:p>
            <a:pPr lvl="1" eaLnBrk="1" hangingPunct="1">
              <a:defRPr/>
            </a:pPr>
            <a:r>
              <a:rPr lang="zh-CN" altLang="en-US" sz="1800" dirty="0">
                <a:solidFill>
                  <a:schemeClr val="tx2"/>
                </a:solidFill>
              </a:rPr>
              <a:t>然后将各进程访问该资源的临界区</a:t>
            </a:r>
            <a:r>
              <a:rPr lang="en-US" altLang="zh-CN" sz="1800" dirty="0">
                <a:solidFill>
                  <a:schemeClr val="tx2"/>
                </a:solidFill>
              </a:rPr>
              <a:t>CS</a:t>
            </a:r>
            <a:r>
              <a:rPr lang="zh-CN" altLang="en-US" sz="1800" dirty="0">
                <a:solidFill>
                  <a:schemeClr val="tx2"/>
                </a:solidFill>
              </a:rPr>
              <a:t>置于</a:t>
            </a:r>
            <a:r>
              <a:rPr lang="en-US" altLang="zh-CN" sz="1800" dirty="0">
                <a:solidFill>
                  <a:schemeClr val="tx2"/>
                </a:solidFill>
              </a:rPr>
              <a:t>wait</a:t>
            </a:r>
            <a:r>
              <a:rPr lang="zh-CN" altLang="en-US" sz="1800" dirty="0">
                <a:solidFill>
                  <a:schemeClr val="tx2"/>
                </a:solidFill>
              </a:rPr>
              <a:t>（</a:t>
            </a:r>
            <a:r>
              <a:rPr lang="en-US" altLang="zh-CN" sz="1800" dirty="0" err="1">
                <a:solidFill>
                  <a:schemeClr val="tx2"/>
                </a:solidFill>
              </a:rPr>
              <a:t>mutex</a:t>
            </a:r>
            <a:r>
              <a:rPr lang="zh-CN" altLang="en-US" sz="1800" dirty="0">
                <a:solidFill>
                  <a:schemeClr val="tx2"/>
                </a:solidFill>
              </a:rPr>
              <a:t>）和</a:t>
            </a:r>
            <a:r>
              <a:rPr lang="en-US" altLang="zh-CN" sz="1800" dirty="0">
                <a:solidFill>
                  <a:schemeClr val="tx2"/>
                </a:solidFill>
              </a:rPr>
              <a:t>signal</a:t>
            </a:r>
            <a:r>
              <a:rPr lang="zh-CN" altLang="en-US" sz="1800" dirty="0">
                <a:solidFill>
                  <a:schemeClr val="tx2"/>
                </a:solidFill>
              </a:rPr>
              <a:t>（</a:t>
            </a:r>
            <a:r>
              <a:rPr lang="en-US" altLang="zh-CN" sz="1800" dirty="0" err="1">
                <a:solidFill>
                  <a:schemeClr val="tx2"/>
                </a:solidFill>
              </a:rPr>
              <a:t>mutex</a:t>
            </a:r>
            <a:r>
              <a:rPr lang="zh-CN" altLang="en-US" sz="1800" dirty="0">
                <a:solidFill>
                  <a:schemeClr val="tx2"/>
                </a:solidFill>
              </a:rPr>
              <a:t>）    操作之间即可。</a:t>
            </a:r>
            <a:endParaRPr lang="zh-CN" altLang="en-US" sz="2400" dirty="0">
              <a:effectLst>
                <a:outerShdw blurRad="38100" dist="38100" dir="2700000" algn="tl">
                  <a:srgbClr val="000000"/>
                </a:outerShdw>
              </a:effectLst>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FC4F7FEA-7B17-41D6-9EA0-9C82A25EB6E9}"/>
              </a:ext>
            </a:extLst>
          </p:cNvPr>
          <p:cNvSpPr>
            <a:spLocks noGrp="1" noRot="1" noChangeArrowheads="1"/>
          </p:cNvSpPr>
          <p:nvPr>
            <p:ph type="title"/>
          </p:nvPr>
        </p:nvSpPr>
        <p:spPr/>
        <p:txBody>
          <a:bodyPr/>
          <a:lstStyle/>
          <a:p>
            <a:pPr eaLnBrk="1" hangingPunct="1">
              <a:defRPr/>
            </a:pPr>
            <a:r>
              <a:rPr lang="en-US" altLang="zh-CN" dirty="0" err="1"/>
              <a:t>S.value</a:t>
            </a:r>
            <a:r>
              <a:rPr lang="zh-CN" altLang="en-US" u="sng" dirty="0">
                <a:solidFill>
                  <a:srgbClr val="FFC000"/>
                </a:solidFill>
                <a:ea typeface="仿宋_GB2312" pitchFamily="49" charset="-122"/>
              </a:rPr>
              <a:t>的取值范围</a:t>
            </a:r>
          </a:p>
        </p:txBody>
      </p:sp>
      <p:sp>
        <p:nvSpPr>
          <p:cNvPr id="553987" name="Rectangle 3">
            <a:extLst>
              <a:ext uri="{FF2B5EF4-FFF2-40B4-BE49-F238E27FC236}">
                <a16:creationId xmlns:a16="http://schemas.microsoft.com/office/drawing/2014/main" id="{A70B65FC-9EE6-4845-B3E4-547A856724AB}"/>
              </a:ext>
            </a:extLst>
          </p:cNvPr>
          <p:cNvSpPr>
            <a:spLocks noGrp="1" noRot="1" noChangeArrowheads="1"/>
          </p:cNvSpPr>
          <p:nvPr>
            <p:ph type="body" idx="1"/>
          </p:nvPr>
        </p:nvSpPr>
        <p:spPr/>
        <p:txBody>
          <a:bodyPr/>
          <a:lstStyle/>
          <a:p>
            <a:pPr eaLnBrk="1" hangingPunct="1">
              <a:defRPr/>
            </a:pPr>
            <a:r>
              <a:rPr lang="zh-CN" altLang="en-US" dirty="0">
                <a:effectLst/>
                <a:ea typeface="仿宋_GB2312" pitchFamily="49" charset="-122"/>
              </a:rPr>
              <a:t>当仅有两个并发进程共享临界资源时，互斥信号量仅能取值</a:t>
            </a:r>
            <a:r>
              <a:rPr lang="en-US" altLang="zh-CN" dirty="0">
                <a:effectLst/>
                <a:ea typeface="仿宋_GB2312" pitchFamily="49" charset="-122"/>
              </a:rPr>
              <a:t>0</a:t>
            </a:r>
            <a:r>
              <a:rPr lang="zh-CN" altLang="en-US" dirty="0">
                <a:effectLst/>
                <a:ea typeface="仿宋_GB2312" pitchFamily="49" charset="-122"/>
              </a:rPr>
              <a:t>、</a:t>
            </a:r>
            <a:r>
              <a:rPr lang="en-US" altLang="zh-CN" dirty="0">
                <a:effectLst/>
                <a:ea typeface="仿宋_GB2312" pitchFamily="49" charset="-122"/>
              </a:rPr>
              <a:t>1</a:t>
            </a:r>
            <a:r>
              <a:rPr lang="zh-CN" altLang="en-US" dirty="0">
                <a:effectLst/>
                <a:ea typeface="仿宋_GB2312" pitchFamily="49" charset="-122"/>
              </a:rPr>
              <a:t>、－</a:t>
            </a:r>
            <a:r>
              <a:rPr lang="en-US" altLang="zh-CN" dirty="0">
                <a:effectLst/>
                <a:ea typeface="仿宋_GB2312" pitchFamily="49" charset="-122"/>
              </a:rPr>
              <a:t>1</a:t>
            </a:r>
            <a:r>
              <a:rPr lang="zh-CN" altLang="en-US" dirty="0">
                <a:effectLst/>
                <a:ea typeface="仿宋_GB2312" pitchFamily="49" charset="-122"/>
              </a:rPr>
              <a:t>。其中，</a:t>
            </a:r>
          </a:p>
          <a:p>
            <a:pPr eaLnBrk="1" hangingPunct="1">
              <a:buFont typeface="Wingdings" panose="05000000000000000000" pitchFamily="2" charset="2"/>
              <a:buNone/>
              <a:defRPr/>
            </a:pPr>
            <a:r>
              <a:rPr lang="zh-CN" altLang="en-US" sz="2400" dirty="0">
                <a:effectLst/>
                <a:ea typeface="仿宋_GB2312" pitchFamily="49" charset="-122"/>
              </a:rPr>
              <a:t>	</a:t>
            </a:r>
            <a:r>
              <a:rPr lang="en-US" altLang="zh-CN" sz="2400" dirty="0">
                <a:effectLst/>
                <a:ea typeface="仿宋_GB2312" pitchFamily="49" charset="-122"/>
              </a:rPr>
              <a:t>- </a:t>
            </a:r>
            <a:r>
              <a:rPr lang="en-US" altLang="zh-CN" sz="2400" dirty="0" err="1">
                <a:effectLst/>
              </a:rPr>
              <a:t>S.value</a:t>
            </a:r>
            <a:r>
              <a:rPr lang="en-US" altLang="zh-CN" sz="2400" dirty="0">
                <a:effectLst/>
              </a:rPr>
              <a:t> </a:t>
            </a:r>
            <a:r>
              <a:rPr lang="en-US" altLang="zh-CN" sz="2400" dirty="0">
                <a:effectLst/>
                <a:ea typeface="仿宋_GB2312" pitchFamily="49" charset="-122"/>
              </a:rPr>
              <a:t>=1, </a:t>
            </a:r>
            <a:r>
              <a:rPr lang="zh-CN" altLang="en-US" sz="2400" dirty="0">
                <a:effectLst/>
                <a:ea typeface="仿宋_GB2312" pitchFamily="49" charset="-122"/>
              </a:rPr>
              <a:t>表示无进程进入临界区</a:t>
            </a:r>
          </a:p>
          <a:p>
            <a:pPr eaLnBrk="1" hangingPunct="1">
              <a:buFont typeface="Wingdings" panose="05000000000000000000" pitchFamily="2" charset="2"/>
              <a:buNone/>
              <a:defRPr/>
            </a:pPr>
            <a:r>
              <a:rPr lang="zh-CN" altLang="en-US" sz="2400" dirty="0">
                <a:effectLst/>
                <a:ea typeface="仿宋_GB2312" pitchFamily="49" charset="-122"/>
              </a:rPr>
              <a:t>	</a:t>
            </a:r>
            <a:r>
              <a:rPr lang="en-US" altLang="zh-CN" sz="2400" dirty="0">
                <a:effectLst/>
                <a:ea typeface="仿宋_GB2312" pitchFamily="49" charset="-122"/>
              </a:rPr>
              <a:t>- </a:t>
            </a:r>
            <a:r>
              <a:rPr lang="en-US" altLang="zh-CN" sz="2400" dirty="0" err="1">
                <a:effectLst/>
              </a:rPr>
              <a:t>S.value</a:t>
            </a:r>
            <a:r>
              <a:rPr lang="en-US" altLang="zh-CN" sz="2400" dirty="0">
                <a:effectLst/>
              </a:rPr>
              <a:t> </a:t>
            </a:r>
            <a:r>
              <a:rPr lang="en-US" altLang="zh-CN" sz="2400" dirty="0">
                <a:effectLst/>
                <a:ea typeface="仿宋_GB2312" pitchFamily="49" charset="-122"/>
              </a:rPr>
              <a:t>=0</a:t>
            </a:r>
            <a:r>
              <a:rPr lang="zh-CN" altLang="en-US" sz="2400" dirty="0">
                <a:effectLst/>
                <a:ea typeface="仿宋_GB2312" pitchFamily="49" charset="-122"/>
              </a:rPr>
              <a:t>，表示已有一个进程进入临界区</a:t>
            </a:r>
          </a:p>
          <a:p>
            <a:pPr eaLnBrk="1" hangingPunct="1">
              <a:buFont typeface="Wingdings" panose="05000000000000000000" pitchFamily="2" charset="2"/>
              <a:buNone/>
              <a:defRPr/>
            </a:pPr>
            <a:r>
              <a:rPr lang="zh-CN" altLang="en-US" sz="2400" dirty="0">
                <a:effectLst/>
                <a:ea typeface="仿宋_GB2312" pitchFamily="49" charset="-122"/>
              </a:rPr>
              <a:t>     </a:t>
            </a:r>
            <a:r>
              <a:rPr lang="en-US" altLang="zh-CN" sz="2400" dirty="0">
                <a:effectLst/>
                <a:ea typeface="仿宋_GB2312" pitchFamily="49" charset="-122"/>
              </a:rPr>
              <a:t>- </a:t>
            </a:r>
            <a:r>
              <a:rPr lang="en-US" altLang="zh-CN" sz="2400" dirty="0" err="1">
                <a:effectLst/>
              </a:rPr>
              <a:t>S.value</a:t>
            </a:r>
            <a:r>
              <a:rPr lang="en-US" altLang="zh-CN" sz="2400" dirty="0">
                <a:effectLst/>
              </a:rPr>
              <a:t> </a:t>
            </a:r>
            <a:r>
              <a:rPr lang="en-US" altLang="zh-CN" sz="2400" dirty="0">
                <a:effectLst/>
                <a:ea typeface="仿宋_GB2312" pitchFamily="49" charset="-122"/>
              </a:rPr>
              <a:t>= - 1,</a:t>
            </a:r>
            <a:r>
              <a:rPr lang="zh-CN" altLang="en-US" sz="2400" dirty="0">
                <a:effectLst/>
                <a:ea typeface="仿宋_GB2312" pitchFamily="49" charset="-122"/>
              </a:rPr>
              <a:t>则表示已有一进程正在等待进入临界区</a:t>
            </a:r>
          </a:p>
          <a:p>
            <a:pPr eaLnBrk="1" hangingPunct="1">
              <a:defRPr/>
            </a:pPr>
            <a:endParaRPr lang="zh-CN" altLang="en-US" dirty="0">
              <a:effectLst/>
              <a:ea typeface="仿宋_GB2312" pitchFamily="49" charset="-122"/>
            </a:endParaRPr>
          </a:p>
          <a:p>
            <a:pPr eaLnBrk="1" hangingPunct="1">
              <a:defRPr/>
            </a:pPr>
            <a:r>
              <a:rPr lang="zh-CN" altLang="en-US" dirty="0">
                <a:effectLst/>
                <a:ea typeface="仿宋_GB2312" pitchFamily="49" charset="-122"/>
              </a:rPr>
              <a:t>当用</a:t>
            </a:r>
            <a:r>
              <a:rPr lang="en-US" altLang="zh-CN" dirty="0">
                <a:effectLst/>
                <a:ea typeface="仿宋_GB2312" pitchFamily="49" charset="-122"/>
              </a:rPr>
              <a:t>s</a:t>
            </a:r>
            <a:r>
              <a:rPr lang="zh-CN" altLang="en-US" dirty="0">
                <a:effectLst/>
                <a:ea typeface="仿宋_GB2312" pitchFamily="49" charset="-122"/>
              </a:rPr>
              <a:t>来实现</a:t>
            </a:r>
            <a:r>
              <a:rPr lang="en-US" altLang="zh-CN" dirty="0">
                <a:effectLst/>
                <a:ea typeface="仿宋_GB2312" pitchFamily="49" charset="-122"/>
              </a:rPr>
              <a:t>n</a:t>
            </a:r>
            <a:r>
              <a:rPr lang="zh-CN" altLang="en-US" dirty="0">
                <a:effectLst/>
                <a:ea typeface="仿宋_GB2312" pitchFamily="49" charset="-122"/>
              </a:rPr>
              <a:t>个进程的互斥时，</a:t>
            </a:r>
            <a:r>
              <a:rPr lang="en-US" altLang="zh-CN" dirty="0"/>
              <a:t> </a:t>
            </a:r>
            <a:r>
              <a:rPr lang="en-US" altLang="zh-CN" dirty="0" err="1"/>
              <a:t>S.value</a:t>
            </a:r>
            <a:r>
              <a:rPr lang="zh-CN" altLang="en-US" dirty="0">
                <a:effectLst/>
                <a:ea typeface="仿宋_GB2312" pitchFamily="49" charset="-122"/>
              </a:rPr>
              <a:t>的取值范围为</a:t>
            </a:r>
            <a:r>
              <a:rPr lang="en-US" altLang="zh-CN" dirty="0">
                <a:effectLst/>
                <a:ea typeface="仿宋_GB2312" pitchFamily="49" charset="-122"/>
              </a:rPr>
              <a:t>1</a:t>
            </a:r>
            <a:r>
              <a:rPr lang="zh-CN" altLang="en-US" dirty="0">
                <a:effectLst/>
                <a:ea typeface="仿宋_GB2312" pitchFamily="49" charset="-122"/>
              </a:rPr>
              <a:t>～－（</a:t>
            </a:r>
            <a:r>
              <a:rPr lang="en-US" altLang="zh-CN" dirty="0">
                <a:effectLst/>
                <a:ea typeface="仿宋_GB2312" pitchFamily="49" charset="-122"/>
              </a:rPr>
              <a:t>n-1</a:t>
            </a:r>
            <a:r>
              <a:rPr lang="zh-CN" altLang="en-US" dirty="0">
                <a:effectLst/>
                <a:ea typeface="仿宋_GB2312" pitchFamily="49" charset="-122"/>
              </a:rPr>
              <a:t>）</a:t>
            </a:r>
            <a:r>
              <a:rPr lang="zh-CN" altLang="en-US" dirty="0">
                <a:effectLst/>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25740" y="2800351"/>
            <a:ext cx="7113042" cy="3545858"/>
          </a:xfrm>
        </p:spPr>
        <p:txBody>
          <a:bodyPr/>
          <a:lstStyle/>
          <a:p>
            <a:pPr algn="just" eaLnBrk="1" hangingPunct="1">
              <a:lnSpc>
                <a:spcPct val="110000"/>
              </a:lnSpc>
              <a:buFont typeface="Wingdings" charset="2"/>
              <a:buNone/>
              <a:defRPr/>
            </a:pPr>
            <a:r>
              <a:rPr lang="zh-CN" altLang="en-US" dirty="0">
                <a:latin typeface="+mj-ea"/>
                <a:ea typeface="+mj-ea"/>
              </a:rPr>
              <a:t>典型的进程定义有：</a:t>
            </a:r>
          </a:p>
          <a:p>
            <a:pPr algn="just" eaLnBrk="1" hangingPunct="1">
              <a:lnSpc>
                <a:spcPct val="110000"/>
              </a:lnSpc>
              <a:buFont typeface="Wingdings" charset="2"/>
              <a:buNone/>
              <a:defRPr/>
            </a:pPr>
            <a:r>
              <a:rPr lang="zh-CN" altLang="en-US" dirty="0">
                <a:latin typeface="+mj-ea"/>
                <a:ea typeface="+mj-ea"/>
              </a:rPr>
              <a:t>（</a:t>
            </a:r>
            <a:r>
              <a:rPr lang="en-US" altLang="zh-CN" dirty="0">
                <a:latin typeface="+mj-ea"/>
                <a:ea typeface="+mj-ea"/>
              </a:rPr>
              <a:t>1</a:t>
            </a:r>
            <a:r>
              <a:rPr lang="zh-CN" altLang="en-US" dirty="0">
                <a:latin typeface="+mj-ea"/>
                <a:ea typeface="+mj-ea"/>
              </a:rPr>
              <a:t>）进程是程序的一次</a:t>
            </a:r>
            <a:r>
              <a:rPr lang="zh-CN" altLang="en-US" dirty="0">
                <a:solidFill>
                  <a:srgbClr val="FF0000"/>
                </a:solidFill>
                <a:latin typeface="+mj-ea"/>
                <a:ea typeface="+mj-ea"/>
              </a:rPr>
              <a:t>执行</a:t>
            </a:r>
            <a:r>
              <a:rPr lang="zh-CN" altLang="en-US" dirty="0">
                <a:latin typeface="+mj-ea"/>
                <a:ea typeface="+mj-ea"/>
              </a:rPr>
              <a:t>。</a:t>
            </a:r>
          </a:p>
          <a:p>
            <a:pPr algn="just" eaLnBrk="1" hangingPunct="1">
              <a:lnSpc>
                <a:spcPct val="110000"/>
              </a:lnSpc>
              <a:buFont typeface="Wingdings" charset="2"/>
              <a:buNone/>
              <a:defRPr/>
            </a:pPr>
            <a:r>
              <a:rPr lang="zh-CN" altLang="en-US" dirty="0">
                <a:latin typeface="+mj-ea"/>
                <a:ea typeface="+mj-ea"/>
              </a:rPr>
              <a:t>（</a:t>
            </a:r>
            <a:r>
              <a:rPr lang="en-US" altLang="zh-CN" dirty="0">
                <a:latin typeface="+mj-ea"/>
                <a:ea typeface="+mj-ea"/>
              </a:rPr>
              <a:t>2</a:t>
            </a:r>
            <a:r>
              <a:rPr lang="zh-CN" altLang="en-US" dirty="0">
                <a:latin typeface="+mj-ea"/>
                <a:ea typeface="+mj-ea"/>
              </a:rPr>
              <a:t>）进程是一个程序及其数据在处理机上顺序执行时所发生的</a:t>
            </a:r>
            <a:r>
              <a:rPr lang="zh-CN" altLang="en-US" dirty="0">
                <a:solidFill>
                  <a:srgbClr val="FF0000"/>
                </a:solidFill>
                <a:latin typeface="+mj-ea"/>
                <a:ea typeface="+mj-ea"/>
              </a:rPr>
              <a:t>活动</a:t>
            </a:r>
            <a:r>
              <a:rPr lang="zh-CN" altLang="en-US" dirty="0">
                <a:latin typeface="+mj-ea"/>
                <a:ea typeface="+mj-ea"/>
              </a:rPr>
              <a:t>。</a:t>
            </a:r>
          </a:p>
          <a:p>
            <a:pPr algn="just" eaLnBrk="1" hangingPunct="1">
              <a:lnSpc>
                <a:spcPct val="110000"/>
              </a:lnSpc>
              <a:buFont typeface="Wingdings" charset="2"/>
              <a:buNone/>
              <a:defRPr/>
            </a:pPr>
            <a:r>
              <a:rPr lang="zh-CN" altLang="en-US" dirty="0">
                <a:latin typeface="+mj-ea"/>
                <a:ea typeface="+mj-ea"/>
              </a:rPr>
              <a:t>（</a:t>
            </a:r>
            <a:r>
              <a:rPr lang="en-US" altLang="zh-CN" dirty="0">
                <a:latin typeface="+mj-ea"/>
                <a:ea typeface="+mj-ea"/>
              </a:rPr>
              <a:t>3</a:t>
            </a:r>
            <a:r>
              <a:rPr lang="zh-CN" altLang="en-US" dirty="0">
                <a:latin typeface="+mj-ea"/>
                <a:ea typeface="+mj-ea"/>
              </a:rPr>
              <a:t>）进程是程序在一个数据集合上运行的</a:t>
            </a:r>
            <a:r>
              <a:rPr lang="zh-CN" altLang="en-US" dirty="0">
                <a:solidFill>
                  <a:srgbClr val="FF0000"/>
                </a:solidFill>
                <a:latin typeface="+mj-ea"/>
                <a:ea typeface="+mj-ea"/>
              </a:rPr>
              <a:t>过程</a:t>
            </a:r>
            <a:r>
              <a:rPr lang="zh-CN" altLang="en-US" dirty="0">
                <a:latin typeface="+mj-ea"/>
                <a:ea typeface="+mj-ea"/>
              </a:rPr>
              <a:t>，它是系统进行资源分配和调度的一个独立单位。</a:t>
            </a: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02910" y="2087771"/>
            <a:ext cx="5844779" cy="485775"/>
          </a:xfrm>
        </p:spPr>
        <p:txBody>
          <a:bodyPr/>
          <a:lstStyle/>
          <a:p>
            <a:pPr algn="l" eaLnBrk="1" hangingPunct="1">
              <a:defRPr/>
            </a:pPr>
            <a:r>
              <a:rPr lang="en-US" altLang="zh-CN" sz="2700" dirty="0">
                <a:solidFill>
                  <a:srgbClr val="0000FF"/>
                </a:solidFill>
              </a:rPr>
              <a:t>1. </a:t>
            </a:r>
            <a:r>
              <a:rPr lang="zh-CN" altLang="en-US" sz="2700" dirty="0">
                <a:solidFill>
                  <a:srgbClr val="0000FF"/>
                </a:solidFill>
              </a:rPr>
              <a:t>进程的定义</a:t>
            </a:r>
            <a:r>
              <a:rPr lang="zh-CN" altLang="en-US" sz="2700" dirty="0"/>
              <a:t> </a:t>
            </a:r>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10" y="1289466"/>
            <a:ext cx="5829300" cy="571500"/>
          </a:xfrm>
          <a:prstGeom prst="rect">
            <a:avLst/>
          </a:prstGeom>
        </p:spPr>
        <p:txBody>
          <a:bodyPr/>
          <a:lstStyle/>
          <a:p>
            <a:pPr defTabSz="685800">
              <a:lnSpc>
                <a:spcPct val="90000"/>
              </a:lnSpc>
              <a:spcBef>
                <a:spcPct val="0"/>
              </a:spcBef>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2.2.1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进程的特征与状态</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44954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6947">
                                            <p:txEl>
                                              <p:pRg st="1" end="1"/>
                                            </p:txEl>
                                          </p:spTgt>
                                        </p:tgtEl>
                                        <p:attrNameLst>
                                          <p:attrName>style.visibility</p:attrName>
                                        </p:attrNameLst>
                                      </p:cBhvr>
                                      <p:to>
                                        <p:strVal val="visible"/>
                                      </p:to>
                                    </p:set>
                                    <p:anim calcmode="lin" valueType="num">
                                      <p:cBhvr additive="base">
                                        <p:cTn id="7" dur="500" fill="hold"/>
                                        <p:tgtEl>
                                          <p:spTgt spid="466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6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6947">
                                            <p:txEl>
                                              <p:pRg st="2" end="2"/>
                                            </p:txEl>
                                          </p:spTgt>
                                        </p:tgtEl>
                                        <p:attrNameLst>
                                          <p:attrName>style.visibility</p:attrName>
                                        </p:attrNameLst>
                                      </p:cBhvr>
                                      <p:to>
                                        <p:strVal val="visible"/>
                                      </p:to>
                                    </p:set>
                                    <p:anim calcmode="lin" valueType="num">
                                      <p:cBhvr additive="base">
                                        <p:cTn id="13" dur="500" fill="hold"/>
                                        <p:tgtEl>
                                          <p:spTgt spid="4669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6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6947">
                                            <p:txEl>
                                              <p:pRg st="3" end="3"/>
                                            </p:txEl>
                                          </p:spTgt>
                                        </p:tgtEl>
                                        <p:attrNameLst>
                                          <p:attrName>style.visibility</p:attrName>
                                        </p:attrNameLst>
                                      </p:cBhvr>
                                      <p:to>
                                        <p:strVal val="visible"/>
                                      </p:to>
                                    </p:set>
                                    <p:anim calcmode="lin" valueType="num">
                                      <p:cBhvr additive="base">
                                        <p:cTn id="19" dur="500" fill="hold"/>
                                        <p:tgtEl>
                                          <p:spTgt spid="4669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69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71E1B17E-A26F-4EDC-8829-82268AF8E5F6}"/>
              </a:ext>
            </a:extLst>
          </p:cNvPr>
          <p:cNvSpPr>
            <a:spLocks noGrp="1" noRot="1" noChangeArrowheads="1"/>
          </p:cNvSpPr>
          <p:nvPr>
            <p:ph type="title"/>
          </p:nvPr>
        </p:nvSpPr>
        <p:spPr/>
        <p:txBody>
          <a:bodyPr/>
          <a:lstStyle/>
          <a:p>
            <a:pPr eaLnBrk="1" hangingPunct="1">
              <a:defRPr/>
            </a:pPr>
            <a:r>
              <a:rPr lang="zh-CN" altLang="en-US" u="sng" dirty="0">
                <a:ea typeface="仿宋_GB2312" pitchFamily="49" charset="-122"/>
              </a:rPr>
              <a:t>信号量的物理意义</a:t>
            </a:r>
          </a:p>
        </p:txBody>
      </p:sp>
      <p:sp>
        <p:nvSpPr>
          <p:cNvPr id="552963" name="Rectangle 3">
            <a:extLst>
              <a:ext uri="{FF2B5EF4-FFF2-40B4-BE49-F238E27FC236}">
                <a16:creationId xmlns:a16="http://schemas.microsoft.com/office/drawing/2014/main" id="{7E68DEAC-0AA0-407F-8785-BE26BE539240}"/>
              </a:ext>
            </a:extLst>
          </p:cNvPr>
          <p:cNvSpPr>
            <a:spLocks noGrp="1" noRot="1" noChangeArrowheads="1"/>
          </p:cNvSpPr>
          <p:nvPr>
            <p:ph idx="1"/>
          </p:nvPr>
        </p:nvSpPr>
        <p:spPr/>
        <p:txBody>
          <a:bodyPr/>
          <a:lstStyle/>
          <a:p>
            <a:pPr eaLnBrk="1" hangingPunct="1">
              <a:defRPr/>
            </a:pPr>
            <a:r>
              <a:rPr lang="en-US" altLang="zh-CN" dirty="0" err="1">
                <a:solidFill>
                  <a:srgbClr val="FFC000"/>
                </a:solidFill>
                <a:effectLst>
                  <a:outerShdw blurRad="38100" dist="38100" dir="2700000" algn="tl">
                    <a:srgbClr val="000000"/>
                  </a:outerShdw>
                </a:effectLst>
                <a:ea typeface="仿宋_GB2312" pitchFamily="49" charset="-122"/>
              </a:rPr>
              <a:t>S.value</a:t>
            </a:r>
            <a:r>
              <a:rPr lang="en-US" altLang="zh-CN" dirty="0">
                <a:solidFill>
                  <a:srgbClr val="FFC000"/>
                </a:solidFill>
                <a:effectLst>
                  <a:outerShdw blurRad="38100" dist="38100" dir="2700000" algn="tl">
                    <a:srgbClr val="000000"/>
                  </a:outerShdw>
                </a:effectLst>
                <a:ea typeface="仿宋_GB2312" pitchFamily="49" charset="-122"/>
              </a:rPr>
              <a:t>≥ 0  </a:t>
            </a:r>
            <a:r>
              <a:rPr lang="zh-CN" altLang="en-US" dirty="0">
                <a:effectLst>
                  <a:outerShdw blurRad="38100" dist="38100" dir="2700000" algn="tl">
                    <a:srgbClr val="000000"/>
                  </a:outerShdw>
                </a:effectLst>
                <a:ea typeface="仿宋_GB2312" pitchFamily="49" charset="-122"/>
              </a:rPr>
              <a:t>，表示还可执行</a:t>
            </a:r>
            <a:r>
              <a:rPr lang="en-US" altLang="zh-CN" dirty="0">
                <a:effectLst>
                  <a:outerShdw blurRad="38100" dist="38100" dir="2700000" algn="tl">
                    <a:srgbClr val="000000"/>
                  </a:outerShdw>
                </a:effectLst>
                <a:ea typeface="仿宋_GB2312" pitchFamily="49" charset="-122"/>
              </a:rPr>
              <a:t>wait(s)</a:t>
            </a:r>
            <a:r>
              <a:rPr lang="zh-CN" altLang="en-US" dirty="0">
                <a:effectLst>
                  <a:outerShdw blurRad="38100" dist="38100" dir="2700000" algn="tl">
                    <a:srgbClr val="000000"/>
                  </a:outerShdw>
                </a:effectLst>
                <a:ea typeface="仿宋_GB2312" pitchFamily="49" charset="-122"/>
              </a:rPr>
              <a:t>而不会阻塞的进程数（可用资源数）。</a:t>
            </a:r>
          </a:p>
          <a:p>
            <a:pPr lvl="1" eaLnBrk="1" hangingPunct="1">
              <a:defRPr/>
            </a:pPr>
            <a:r>
              <a:rPr lang="zh-CN" altLang="en-US" dirty="0">
                <a:effectLst>
                  <a:outerShdw blurRad="38100" dist="38100" dir="2700000" algn="tl">
                    <a:srgbClr val="000000"/>
                  </a:outerShdw>
                </a:effectLst>
                <a:ea typeface="仿宋_GB2312" pitchFamily="49" charset="-122"/>
              </a:rPr>
              <a:t>每执行一次</a:t>
            </a:r>
            <a:r>
              <a:rPr lang="en-US" altLang="zh-CN" dirty="0">
                <a:effectLst>
                  <a:outerShdw blurRad="38100" dist="38100" dir="2700000" algn="tl">
                    <a:srgbClr val="000000"/>
                  </a:outerShdw>
                </a:effectLst>
                <a:ea typeface="仿宋_GB2312" pitchFamily="49" charset="-122"/>
              </a:rPr>
              <a:t>wait(s)</a:t>
            </a:r>
            <a:r>
              <a:rPr lang="zh-CN" altLang="en-US" dirty="0">
                <a:effectLst>
                  <a:outerShdw blurRad="38100" dist="38100" dir="2700000" algn="tl">
                    <a:srgbClr val="000000"/>
                  </a:outerShdw>
                </a:effectLst>
                <a:ea typeface="仿宋_GB2312" pitchFamily="49" charset="-122"/>
              </a:rPr>
              <a:t>操作，就意味着请求分配一个单位的资源</a:t>
            </a:r>
          </a:p>
          <a:p>
            <a:pPr eaLnBrk="1" hangingPunct="1">
              <a:defRPr/>
            </a:pPr>
            <a:r>
              <a:rPr lang="en-US" altLang="zh-CN" dirty="0" err="1">
                <a:solidFill>
                  <a:srgbClr val="FFC000"/>
                </a:solidFill>
                <a:effectLst>
                  <a:outerShdw blurRad="38100" dist="38100" dir="2700000" algn="tl">
                    <a:srgbClr val="000000"/>
                  </a:outerShdw>
                </a:effectLst>
                <a:ea typeface="仿宋_GB2312" pitchFamily="49" charset="-122"/>
              </a:rPr>
              <a:t>S.value</a:t>
            </a:r>
            <a:r>
              <a:rPr lang="en-US" altLang="zh-CN" dirty="0">
                <a:solidFill>
                  <a:srgbClr val="FFC000"/>
                </a:solidFill>
                <a:effectLst>
                  <a:outerShdw blurRad="38100" dist="38100" dir="2700000" algn="tl">
                    <a:srgbClr val="000000"/>
                  </a:outerShdw>
                </a:effectLst>
                <a:ea typeface="仿宋_GB2312" pitchFamily="49" charset="-122"/>
              </a:rPr>
              <a:t>&lt; 0  </a:t>
            </a:r>
            <a:r>
              <a:rPr lang="zh-CN" altLang="en-US" dirty="0">
                <a:effectLst>
                  <a:outerShdw blurRad="38100" dist="38100" dir="2700000" algn="tl">
                    <a:srgbClr val="000000"/>
                  </a:outerShdw>
                </a:effectLst>
                <a:ea typeface="仿宋_GB2312" pitchFamily="49" charset="-122"/>
              </a:rPr>
              <a:t>，表示已无资源可用，因此请求该资源的进程被阻塞。</a:t>
            </a:r>
          </a:p>
          <a:p>
            <a:pPr lvl="1" eaLnBrk="1" hangingPunct="1">
              <a:defRPr/>
            </a:pPr>
            <a:r>
              <a:rPr lang="zh-CN" altLang="en-US" dirty="0">
                <a:effectLst>
                  <a:outerShdw blurRad="38100" dist="38100" dir="2700000" algn="tl">
                    <a:srgbClr val="000000"/>
                  </a:outerShdw>
                </a:effectLst>
                <a:ea typeface="仿宋_GB2312" pitchFamily="49" charset="-122"/>
              </a:rPr>
              <a:t>此时，</a:t>
            </a:r>
            <a:r>
              <a:rPr lang="en-US" altLang="zh-CN" dirty="0"/>
              <a:t> </a:t>
            </a:r>
            <a:r>
              <a:rPr lang="en-US" altLang="zh-CN" dirty="0" err="1"/>
              <a:t>S.value</a:t>
            </a:r>
            <a:r>
              <a:rPr lang="zh-CN" altLang="en-US" dirty="0">
                <a:effectLst>
                  <a:outerShdw blurRad="38100" dist="38100" dir="2700000" algn="tl">
                    <a:srgbClr val="000000"/>
                  </a:outerShdw>
                </a:effectLst>
                <a:ea typeface="仿宋_GB2312" pitchFamily="49" charset="-122"/>
              </a:rPr>
              <a:t>的绝对值等于该信号量阻塞队列中的等待进程数。执行一次</a:t>
            </a:r>
            <a:r>
              <a:rPr lang="en-US" altLang="zh-CN" dirty="0">
                <a:effectLst>
                  <a:outerShdw blurRad="38100" dist="38100" dir="2700000" algn="tl">
                    <a:srgbClr val="000000"/>
                  </a:outerShdw>
                </a:effectLst>
                <a:ea typeface="仿宋_GB2312" pitchFamily="49" charset="-122"/>
              </a:rPr>
              <a:t>signal</a:t>
            </a:r>
            <a:r>
              <a:rPr lang="zh-CN" altLang="en-US" dirty="0">
                <a:effectLst>
                  <a:outerShdw blurRad="38100" dist="38100" dir="2700000" algn="tl">
                    <a:srgbClr val="000000"/>
                  </a:outerShdw>
                </a:effectLst>
                <a:ea typeface="仿宋_GB2312" pitchFamily="49" charset="-122"/>
              </a:rPr>
              <a:t>操作，就意味着释放一个单位的资源。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B2FDD-4F07-424E-851F-0AC10FC44A90}"/>
              </a:ext>
            </a:extLst>
          </p:cNvPr>
          <p:cNvSpPr>
            <a:spLocks noGrp="1"/>
          </p:cNvSpPr>
          <p:nvPr>
            <p:ph type="title"/>
          </p:nvPr>
        </p:nvSpPr>
        <p:spPr/>
        <p:txBody>
          <a:bodyPr/>
          <a:lstStyle/>
          <a:p>
            <a:r>
              <a:rPr lang="zh-CN" altLang="en-US" dirty="0"/>
              <a:t>小测试</a:t>
            </a:r>
          </a:p>
        </p:txBody>
      </p:sp>
      <p:sp>
        <p:nvSpPr>
          <p:cNvPr id="3" name="内容占位符 2">
            <a:extLst>
              <a:ext uri="{FF2B5EF4-FFF2-40B4-BE49-F238E27FC236}">
                <a16:creationId xmlns:a16="http://schemas.microsoft.com/office/drawing/2014/main" id="{BF11F632-56A2-4F78-9542-08EDAF9F6D62}"/>
              </a:ext>
            </a:extLst>
          </p:cNvPr>
          <p:cNvSpPr>
            <a:spLocks noGrp="1"/>
          </p:cNvSpPr>
          <p:nvPr>
            <p:ph idx="1"/>
          </p:nvPr>
        </p:nvSpPr>
        <p:spPr/>
        <p:txBody>
          <a:bodyPr/>
          <a:lstStyle/>
          <a:p>
            <a:r>
              <a:rPr lang="en-US" altLang="zh-CN" dirty="0"/>
              <a:t>(     )</a:t>
            </a:r>
            <a:r>
              <a:rPr lang="zh-CN" altLang="zh-CN" dirty="0"/>
              <a:t>是一种能由</a:t>
            </a:r>
            <a:r>
              <a:rPr lang="en-US" altLang="zh-CN" dirty="0"/>
              <a:t>P</a:t>
            </a:r>
            <a:r>
              <a:rPr lang="zh-CN" altLang="zh-CN" dirty="0"/>
              <a:t>和</a:t>
            </a:r>
            <a:r>
              <a:rPr lang="en-US" altLang="zh-CN" dirty="0"/>
              <a:t>V</a:t>
            </a:r>
            <a:r>
              <a:rPr lang="zh-CN" altLang="zh-CN" dirty="0"/>
              <a:t>操作所改变的整型变量。</a:t>
            </a:r>
          </a:p>
          <a:p>
            <a:pPr lvl="1"/>
            <a:r>
              <a:rPr lang="en-US" altLang="zh-CN" dirty="0"/>
              <a:t>A. </a:t>
            </a:r>
            <a:r>
              <a:rPr lang="zh-CN" altLang="zh-CN" dirty="0"/>
              <a:t>控制变量</a:t>
            </a:r>
            <a:r>
              <a:rPr lang="en-US" altLang="zh-CN" dirty="0"/>
              <a:t> B</a:t>
            </a:r>
            <a:r>
              <a:rPr lang="zh-CN" altLang="zh-CN" dirty="0"/>
              <a:t>．锁</a:t>
            </a:r>
            <a:r>
              <a:rPr lang="en-US" altLang="zh-CN" dirty="0"/>
              <a:t> C</a:t>
            </a:r>
            <a:r>
              <a:rPr lang="zh-CN" altLang="zh-CN" dirty="0"/>
              <a:t>．整型信号量</a:t>
            </a:r>
            <a:r>
              <a:rPr lang="en-US" altLang="zh-CN" dirty="0"/>
              <a:t> D</a:t>
            </a:r>
            <a:r>
              <a:rPr lang="zh-CN" altLang="zh-CN" dirty="0"/>
              <a:t>．记录型信号量</a:t>
            </a:r>
          </a:p>
          <a:p>
            <a:pPr lvl="1"/>
            <a:r>
              <a:rPr lang="zh-CN" altLang="zh-CN" dirty="0"/>
              <a:t>答案：</a:t>
            </a:r>
            <a:r>
              <a:rPr lang="en-US" altLang="zh-CN" dirty="0"/>
              <a:t>C</a:t>
            </a:r>
          </a:p>
          <a:p>
            <a:r>
              <a:rPr lang="zh-CN" altLang="en-US" dirty="0"/>
              <a:t>某种资源有</a:t>
            </a:r>
            <a:r>
              <a:rPr lang="en-US" altLang="zh-CN" dirty="0"/>
              <a:t>n</a:t>
            </a:r>
            <a:r>
              <a:rPr lang="zh-CN" altLang="en-US" dirty="0"/>
              <a:t>个可分配对象，现在需要分配给</a:t>
            </a:r>
            <a:r>
              <a:rPr lang="en-US" altLang="zh-CN" dirty="0"/>
              <a:t>m(m&gt;n)</a:t>
            </a:r>
            <a:r>
              <a:rPr lang="zh-CN" altLang="en-US" dirty="0"/>
              <a:t>个进程使用，采用资源信号量实现，则资源信号量的</a:t>
            </a:r>
            <a:r>
              <a:rPr lang="en-US" altLang="zh-CN" dirty="0"/>
              <a:t>value</a:t>
            </a:r>
            <a:r>
              <a:rPr lang="zh-CN" altLang="en-US" dirty="0"/>
              <a:t>取值范围是：</a:t>
            </a:r>
            <a:endParaRPr lang="en-US" altLang="zh-CN" dirty="0"/>
          </a:p>
          <a:p>
            <a:pPr lvl="1"/>
            <a:r>
              <a:rPr lang="en-US" altLang="zh-CN" dirty="0"/>
              <a:t>A</a:t>
            </a:r>
            <a:r>
              <a:rPr lang="zh-CN" altLang="en-US" dirty="0"/>
              <a:t>）</a:t>
            </a:r>
            <a:r>
              <a:rPr lang="en-US" altLang="zh-CN" dirty="0"/>
              <a:t>0~n       B</a:t>
            </a:r>
            <a:r>
              <a:rPr lang="zh-CN" altLang="en-US" dirty="0"/>
              <a:t>）</a:t>
            </a:r>
            <a:r>
              <a:rPr lang="en-US" altLang="zh-CN" dirty="0"/>
              <a:t>0~m        C</a:t>
            </a:r>
            <a:r>
              <a:rPr lang="zh-CN" altLang="en-US" dirty="0"/>
              <a:t>）</a:t>
            </a:r>
            <a:r>
              <a:rPr lang="en-US" altLang="zh-CN" dirty="0"/>
              <a:t>-1 ~  m      D</a:t>
            </a:r>
            <a:r>
              <a:rPr lang="zh-CN" altLang="en-US" dirty="0"/>
              <a:t>）</a:t>
            </a:r>
            <a:r>
              <a:rPr lang="en-US" altLang="zh-CN" dirty="0"/>
              <a:t>-(m-n)  ~ n</a:t>
            </a:r>
          </a:p>
          <a:p>
            <a:pPr lvl="1"/>
            <a:r>
              <a:rPr lang="zh-CN" altLang="en-US" dirty="0"/>
              <a:t>答案：</a:t>
            </a:r>
            <a:r>
              <a:rPr lang="en-US" altLang="zh-CN" dirty="0"/>
              <a:t>D</a:t>
            </a:r>
            <a:endParaRPr lang="zh-CN" altLang="en-US" dirty="0"/>
          </a:p>
        </p:txBody>
      </p:sp>
    </p:spTree>
    <p:extLst>
      <p:ext uri="{BB962C8B-B14F-4D97-AF65-F5344CB8AC3E}">
        <p14:creationId xmlns:p14="http://schemas.microsoft.com/office/powerpoint/2010/main" val="190896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E1CE38-F7AD-4FD0-A60F-58F85E92428A}"/>
              </a:ext>
            </a:extLst>
          </p:cNvPr>
          <p:cNvSpPr>
            <a:spLocks noGrp="1"/>
          </p:cNvSpPr>
          <p:nvPr>
            <p:ph type="title"/>
          </p:nvPr>
        </p:nvSpPr>
        <p:spPr/>
        <p:txBody>
          <a:bodyPr/>
          <a:lstStyle/>
          <a:p>
            <a:pPr>
              <a:defRPr/>
            </a:pPr>
            <a:r>
              <a:rPr lang="zh-CN" altLang="en-US" dirty="0"/>
              <a:t>接口</a:t>
            </a:r>
          </a:p>
        </p:txBody>
      </p:sp>
      <p:sp>
        <p:nvSpPr>
          <p:cNvPr id="555011" name="Rectangle 3">
            <a:extLst>
              <a:ext uri="{FF2B5EF4-FFF2-40B4-BE49-F238E27FC236}">
                <a16:creationId xmlns:a16="http://schemas.microsoft.com/office/drawing/2014/main" id="{BE379F62-BBC4-451A-AC6F-2458CB0F8D7F}"/>
              </a:ext>
            </a:extLst>
          </p:cNvPr>
          <p:cNvSpPr>
            <a:spLocks noGrp="1" noRot="1" noChangeArrowheads="1"/>
          </p:cNvSpPr>
          <p:nvPr>
            <p:ph idx="1"/>
          </p:nvPr>
        </p:nvSpPr>
        <p:spPr/>
        <p:txBody>
          <a:bodyPr/>
          <a:lstStyle/>
          <a:p>
            <a:pPr eaLnBrk="1" hangingPunct="1">
              <a:defRPr/>
            </a:pPr>
            <a:r>
              <a:rPr lang="zh-CN" altLang="en-US" dirty="0">
                <a:effectLst>
                  <a:outerShdw blurRad="38100" dist="38100" dir="2700000" algn="tl">
                    <a:srgbClr val="000000"/>
                  </a:outerShdw>
                </a:effectLst>
                <a:ea typeface="仿宋_GB2312" pitchFamily="49" charset="-122"/>
              </a:rPr>
              <a:t>操作系统内核以系统调用形式提供</a:t>
            </a:r>
            <a:r>
              <a:rPr lang="en-US" altLang="zh-CN" dirty="0">
                <a:effectLst>
                  <a:outerShdw blurRad="38100" dist="38100" dir="2700000" algn="tl">
                    <a:srgbClr val="000000"/>
                  </a:outerShdw>
                </a:effectLst>
                <a:ea typeface="仿宋_GB2312" pitchFamily="49" charset="-122"/>
              </a:rPr>
              <a:t>wait</a:t>
            </a:r>
            <a:r>
              <a:rPr lang="zh-CN" altLang="en-US" dirty="0">
                <a:effectLst>
                  <a:outerShdw blurRad="38100" dist="38100" dir="2700000" algn="tl">
                    <a:srgbClr val="000000"/>
                  </a:outerShdw>
                </a:effectLst>
                <a:ea typeface="仿宋_GB2312" pitchFamily="49" charset="-122"/>
              </a:rPr>
              <a:t>和</a:t>
            </a:r>
            <a:r>
              <a:rPr lang="en-US" altLang="zh-CN" dirty="0">
                <a:effectLst>
                  <a:outerShdw blurRad="38100" dist="38100" dir="2700000" algn="tl">
                    <a:srgbClr val="000000"/>
                  </a:outerShdw>
                </a:effectLst>
                <a:ea typeface="仿宋_GB2312" pitchFamily="49" charset="-122"/>
              </a:rPr>
              <a:t>signal</a:t>
            </a:r>
            <a:r>
              <a:rPr lang="zh-CN" altLang="en-US" dirty="0">
                <a:effectLst>
                  <a:outerShdw blurRad="38100" dist="38100" dir="2700000" algn="tl">
                    <a:srgbClr val="000000"/>
                  </a:outerShdw>
                </a:effectLst>
                <a:ea typeface="仿宋_GB2312" pitchFamily="49" charset="-122"/>
              </a:rPr>
              <a:t>原语，应用程序通过该系统调用实现进程间的互斥。</a:t>
            </a:r>
          </a:p>
          <a:p>
            <a:pPr eaLnBrk="1" hangingPunct="1">
              <a:defRPr/>
            </a:pPr>
            <a:endParaRPr lang="zh-CN" altLang="en-US" dirty="0">
              <a:effectLst>
                <a:outerShdw blurRad="38100" dist="38100" dir="2700000" algn="tl">
                  <a:srgbClr val="000000"/>
                </a:outerShdw>
              </a:effectLst>
              <a:ea typeface="仿宋_GB2312" pitchFamily="49" charset="-122"/>
            </a:endParaRPr>
          </a:p>
          <a:p>
            <a:pPr eaLnBrk="1" hangingPunct="1">
              <a:defRPr/>
            </a:pPr>
            <a:r>
              <a:rPr lang="zh-CN" altLang="en-US" dirty="0">
                <a:solidFill>
                  <a:srgbClr val="FF0000"/>
                </a:solidFill>
                <a:effectLst>
                  <a:outerShdw blurRad="38100" dist="38100" dir="2700000" algn="tl">
                    <a:srgbClr val="000000"/>
                  </a:outerShdw>
                </a:effectLst>
                <a:ea typeface="仿宋_GB2312" pitchFamily="49" charset="-122"/>
              </a:rPr>
              <a:t>工程实践证明，利用信号量方法实现进程互斥是高效的，一直被广泛采用。</a:t>
            </a:r>
            <a:r>
              <a:rPr lang="zh-CN" altLang="en-US" dirty="0">
                <a:solidFill>
                  <a:srgbClr val="FF0000"/>
                </a:solidFil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559BD1FC-1AFF-4036-9066-8509B8FA8B05}"/>
              </a:ext>
            </a:extLst>
          </p:cNvPr>
          <p:cNvSpPr>
            <a:spLocks noGrp="1" noRot="1" noChangeArrowheads="1"/>
          </p:cNvSpPr>
          <p:nvPr>
            <p:ph type="title" idx="4294967295"/>
          </p:nvPr>
        </p:nvSpPr>
        <p:spPr/>
        <p:txBody>
          <a:bodyPr/>
          <a:lstStyle/>
          <a:p>
            <a:pPr eaLnBrk="1" hangingPunct="1">
              <a:defRPr/>
            </a:pPr>
            <a:r>
              <a:rPr lang="en-US" altLang="zh-CN">
                <a:solidFill>
                  <a:schemeClr val="folHlink"/>
                </a:solidFill>
                <a:effectLst>
                  <a:outerShdw blurRad="38100" dist="38100" dir="2700000" algn="tl">
                    <a:srgbClr val="000000"/>
                  </a:outerShdw>
                </a:effectLst>
              </a:rPr>
              <a:t>Linux</a:t>
            </a:r>
            <a:r>
              <a:rPr lang="zh-CN" altLang="en-US">
                <a:solidFill>
                  <a:schemeClr val="folHlink"/>
                </a:solidFill>
                <a:effectLst>
                  <a:outerShdw blurRad="38100" dist="38100" dir="2700000" algn="tl">
                    <a:srgbClr val="000000"/>
                  </a:outerShdw>
                </a:effectLst>
              </a:rPr>
              <a:t>中的信号量</a:t>
            </a:r>
          </a:p>
        </p:txBody>
      </p:sp>
      <p:pic>
        <p:nvPicPr>
          <p:cNvPr id="234499" name="Picture 4">
            <a:extLst>
              <a:ext uri="{FF2B5EF4-FFF2-40B4-BE49-F238E27FC236}">
                <a16:creationId xmlns:a16="http://schemas.microsoft.com/office/drawing/2014/main" id="{BE5FB647-25FC-4744-A50B-F7AB8DD4E10E}"/>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619250" y="2782888"/>
            <a:ext cx="6477000" cy="3886200"/>
          </a:xfrm>
          <a:noFill/>
          <a:extLst>
            <a:ext uri="{909E8E84-426E-40DD-AFC4-6F175D3DCCD1}">
              <a14:hiddenFill xmlns:a14="http://schemas.microsoft.com/office/drawing/2010/main">
                <a:solidFill>
                  <a:srgbClr val="FFFFFF"/>
                </a:solidFill>
              </a14:hiddenFill>
            </a:ext>
          </a:extLst>
        </p:spPr>
      </p:pic>
      <p:sp>
        <p:nvSpPr>
          <p:cNvPr id="150532" name="Text Box 5">
            <a:extLst>
              <a:ext uri="{FF2B5EF4-FFF2-40B4-BE49-F238E27FC236}">
                <a16:creationId xmlns:a16="http://schemas.microsoft.com/office/drawing/2014/main" id="{BD3D9D97-F0E6-487E-BE6E-910832FC7A53}"/>
              </a:ext>
            </a:extLst>
          </p:cNvPr>
          <p:cNvSpPr txBox="1">
            <a:spLocks noChangeArrowheads="1"/>
          </p:cNvSpPr>
          <p:nvPr/>
        </p:nvSpPr>
        <p:spPr bwMode="auto">
          <a:xfrm>
            <a:off x="685800" y="167640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Linux</a:t>
            </a:r>
            <a:r>
              <a:rPr kumimoji="1"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中使用信号量实现进程间对共享资源的互斥访问，</a:t>
            </a:r>
            <a:r>
              <a:rPr kumimoji="1" lang="en-US" altLang="zh-CN"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Down()</a:t>
            </a:r>
            <a:r>
              <a:rPr kumimoji="1"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和</a:t>
            </a:r>
            <a:r>
              <a:rPr kumimoji="1" lang="en-US" altLang="zh-CN"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Up()</a:t>
            </a:r>
            <a:r>
              <a:rPr kumimoji="1"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函数对应于</a:t>
            </a:r>
            <a:r>
              <a:rPr kumimoji="1" lang="en-US" altLang="zh-CN"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1"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操作。</a:t>
            </a:r>
          </a:p>
        </p:txBody>
      </p:sp>
      <p:sp>
        <p:nvSpPr>
          <p:cNvPr id="150533" name="Text Box 7">
            <a:extLst>
              <a:ext uri="{FF2B5EF4-FFF2-40B4-BE49-F238E27FC236}">
                <a16:creationId xmlns:a16="http://schemas.microsoft.com/office/drawing/2014/main" id="{AA508355-BEC7-40D9-9DC7-45216DD435AD}"/>
              </a:ext>
            </a:extLst>
          </p:cNvPr>
          <p:cNvSpPr txBox="1">
            <a:spLocks noChangeArrowheads="1"/>
          </p:cNvSpPr>
          <p:nvPr/>
        </p:nvSpPr>
        <p:spPr bwMode="auto">
          <a:xfrm>
            <a:off x="5257800" y="3933825"/>
            <a:ext cx="2554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3300"/>
                </a:solidFill>
                <a:effectLst/>
                <a:uLnTx/>
                <a:uFillTx/>
                <a:latin typeface="Arial" panose="020B0604020202020204" pitchFamily="34" charset="0"/>
                <a:ea typeface="宋体" panose="02010600030101010101" pitchFamily="2" charset="-122"/>
                <a:cs typeface="+mn-cs"/>
              </a:rPr>
              <a:t>等待的进程数</a:t>
            </a:r>
          </a:p>
        </p:txBody>
      </p:sp>
      <p:sp>
        <p:nvSpPr>
          <p:cNvPr id="150534" name="Text Box 8">
            <a:extLst>
              <a:ext uri="{FF2B5EF4-FFF2-40B4-BE49-F238E27FC236}">
                <a16:creationId xmlns:a16="http://schemas.microsoft.com/office/drawing/2014/main" id="{177AA0B1-2054-4A5C-A1A0-FB47F020B3B7}"/>
              </a:ext>
            </a:extLst>
          </p:cNvPr>
          <p:cNvSpPr txBox="1">
            <a:spLocks noChangeArrowheads="1"/>
          </p:cNvSpPr>
          <p:nvPr/>
        </p:nvSpPr>
        <p:spPr bwMode="auto">
          <a:xfrm>
            <a:off x="5562600" y="34290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3300"/>
                </a:solidFill>
                <a:effectLst/>
                <a:uLnTx/>
                <a:uFillTx/>
                <a:latin typeface="Arial" panose="020B0604020202020204" pitchFamily="34" charset="0"/>
                <a:ea typeface="宋体" panose="02010600030101010101" pitchFamily="2" charset="-122"/>
                <a:cs typeface="+mn-cs"/>
              </a:rPr>
              <a:t>信号量的值</a:t>
            </a:r>
          </a:p>
        </p:txBody>
      </p:sp>
      <p:sp>
        <p:nvSpPr>
          <p:cNvPr id="150535" name="Text Box 9">
            <a:extLst>
              <a:ext uri="{FF2B5EF4-FFF2-40B4-BE49-F238E27FC236}">
                <a16:creationId xmlns:a16="http://schemas.microsoft.com/office/drawing/2014/main" id="{7413F1F8-FF39-4910-9139-BE135907C0A9}"/>
              </a:ext>
            </a:extLst>
          </p:cNvPr>
          <p:cNvSpPr txBox="1">
            <a:spLocks noChangeArrowheads="1"/>
          </p:cNvSpPr>
          <p:nvPr/>
        </p:nvSpPr>
        <p:spPr bwMode="auto">
          <a:xfrm>
            <a:off x="6934200" y="4281488"/>
            <a:ext cx="198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3300"/>
                </a:solidFill>
                <a:effectLst/>
                <a:uLnTx/>
                <a:uFillTx/>
                <a:latin typeface="Arial" panose="020B0604020202020204" pitchFamily="34" charset="0"/>
                <a:ea typeface="宋体" panose="02010600030101010101" pitchFamily="2" charset="-122"/>
                <a:cs typeface="+mn-cs"/>
              </a:rPr>
              <a:t>等待队列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8082"/>
                                        </p:tgtEl>
                                        <p:attrNameLst>
                                          <p:attrName>style.visibility</p:attrName>
                                        </p:attrNameLst>
                                      </p:cBhvr>
                                      <p:to>
                                        <p:strVal val="visible"/>
                                      </p:to>
                                    </p:set>
                                    <p:animEffect transition="in" filter="fade">
                                      <p:cBhvr>
                                        <p:cTn id="7" dur="2000"/>
                                        <p:tgtEl>
                                          <p:spTgt spid="558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fade">
                                      <p:cBhvr>
                                        <p:cTn id="12" dur="2000"/>
                                        <p:tgtEl>
                                          <p:spTgt spid="23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2"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B5F5BCA4-BC69-447D-8552-AC2A52785F8A}"/>
              </a:ext>
            </a:extLst>
          </p:cNvPr>
          <p:cNvSpPr>
            <a:spLocks noChangeArrowheads="1"/>
          </p:cNvSpPr>
          <p:nvPr/>
        </p:nvSpPr>
        <p:spPr bwMode="auto">
          <a:xfrm>
            <a:off x="76200" y="762000"/>
            <a:ext cx="8991600" cy="609600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void OSSemPend (OS_EVENT *pevent, INT16U timeout, INT8U *err)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if (</a:t>
            </a:r>
            <a:r>
              <a:rPr kumimoji="1" lang="en-US" altLang="zh-CN"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pevent-&gt;OSEventCnt &gt; 0) { //</a:t>
            </a:r>
            <a:r>
              <a:rPr kumimoji="1" lang="zh-CN" altLang="en-US"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信号量值大于</a:t>
            </a:r>
            <a:r>
              <a:rPr kumimoji="1" lang="en-US" altLang="zh-CN"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0</a:t>
            </a:r>
            <a:r>
              <a:rPr kumimoji="1" lang="zh-CN" altLang="en-US"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，成功获得信号量并返回</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pevent-&gt;OSEventCnt--;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	*err = OS_NO_ERR;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	return;}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OSTCBCur-&gt;OSTCBStat |= OS_STAT_SEM; //</a:t>
            </a:r>
            <a:r>
              <a:rPr kumimoji="1" lang="zh-CN" altLang="en-US"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设置任务状态为等待信号量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OSTCBCur-&gt;OSTCBDly = timeout; //</a:t>
            </a:r>
            <a:r>
              <a:rPr kumimoji="1" lang="zh-CN" altLang="en-US"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设置等待时限</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OS_EventTaskWait(pevent);//</a:t>
            </a:r>
            <a:r>
              <a:rPr kumimoji="1" lang="zh-CN" altLang="en-US"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将任务放置到信号量的等待列表中</a:t>
            </a:r>
            <a:r>
              <a:rPr kumimoji="1" lang="zh-CN" altLang="en-US"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OS_Sched();</a:t>
            </a: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 //</a:t>
            </a:r>
            <a:r>
              <a:rPr kumimoji="1" lang="zh-CN" altLang="en-US"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内核实施任务调度，系统切换到另一就绪任务执行</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if (OSTCBCur-&gt;OSTCBStat &amp; OS_STAT_SEM) { //</a:t>
            </a:r>
            <a:r>
              <a:rPr kumimoji="1" lang="zh-CN" altLang="en-US"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判断任务恢复执行的原因，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如果等待时限超时但仍然未获得信号量，则返回超时信息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OSEventTO(pevent);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	*err = OS_TIMEOUT;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	return;}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	OSTCBCur-&gt;OSTCBEventPtr = (OS_EVENT *)0;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	*err = OS_NO_ERR;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a:t>
            </a:r>
          </a:p>
        </p:txBody>
      </p:sp>
      <p:sp>
        <p:nvSpPr>
          <p:cNvPr id="151555" name="Text Box 3">
            <a:extLst>
              <a:ext uri="{FF2B5EF4-FFF2-40B4-BE49-F238E27FC236}">
                <a16:creationId xmlns:a16="http://schemas.microsoft.com/office/drawing/2014/main" id="{E4CA670D-EBB7-4ADB-B7E5-42BA2BF80FD9}"/>
              </a:ext>
            </a:extLst>
          </p:cNvPr>
          <p:cNvSpPr txBox="1">
            <a:spLocks noChangeArrowheads="1"/>
          </p:cNvSpPr>
          <p:nvPr/>
        </p:nvSpPr>
        <p:spPr bwMode="auto">
          <a:xfrm>
            <a:off x="304800" y="166688"/>
            <a:ext cx="815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1556" name="Text Box 4">
            <a:extLst>
              <a:ext uri="{FF2B5EF4-FFF2-40B4-BE49-F238E27FC236}">
                <a16:creationId xmlns:a16="http://schemas.microsoft.com/office/drawing/2014/main" id="{13D7305A-5C18-4FE4-A769-6D11EFD76AC3}"/>
              </a:ext>
            </a:extLst>
          </p:cNvPr>
          <p:cNvSpPr txBox="1">
            <a:spLocks noChangeArrowheads="1"/>
          </p:cNvSpPr>
          <p:nvPr/>
        </p:nvSpPr>
        <p:spPr bwMode="auto">
          <a:xfrm>
            <a:off x="381000" y="106363"/>
            <a:ext cx="8305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B2B2B2"/>
                </a:solidFill>
                <a:effectLst/>
                <a:uLnTx/>
                <a:uFillTx/>
                <a:latin typeface="Arial" panose="020B0604020202020204" pitchFamily="34" charset="0"/>
                <a:ea typeface="宋体" panose="02010600030101010101" pitchFamily="2" charset="-122"/>
                <a:cs typeface="+mn-cs"/>
              </a:rPr>
              <a:t>获取信号量源码举例（</a:t>
            </a:r>
            <a:r>
              <a:rPr kumimoji="1" lang="en-US" altLang="zh-CN" sz="3200" b="1" i="0" u="none" strike="noStrike" kern="1200" cap="none" spc="0" normalizeH="0" baseline="0" noProof="0">
                <a:ln>
                  <a:noFill/>
                </a:ln>
                <a:solidFill>
                  <a:srgbClr val="B2B2B2"/>
                </a:solidFill>
                <a:effectLst/>
                <a:uLnTx/>
                <a:uFillTx/>
                <a:latin typeface="Arial" panose="020B0604020202020204" pitchFamily="34" charset="0"/>
                <a:ea typeface="宋体" panose="02010600030101010101" pitchFamily="2" charset="-122"/>
                <a:cs typeface="+mn-cs"/>
              </a:rPr>
              <a:t>UC OS</a:t>
            </a:r>
            <a:r>
              <a:rPr kumimoji="1" lang="zh-CN" altLang="en-US" sz="3200" b="1" i="0" u="none" strike="noStrike" kern="1200" cap="none" spc="0" normalizeH="0" baseline="0" noProof="0">
                <a:ln>
                  <a:noFill/>
                </a:ln>
                <a:solidFill>
                  <a:srgbClr val="B2B2B2"/>
                </a:solidFill>
                <a:effectLst/>
                <a:uLnTx/>
                <a:uFillTx/>
                <a:latin typeface="Arial" panose="020B0604020202020204" pitchFamily="34" charset="0"/>
                <a:ea typeface="宋体" panose="02010600030101010101" pitchFamily="2" charset="-122"/>
                <a:cs typeface="+mn-cs"/>
              </a:rPr>
              <a:t>）</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2DC2D701-187A-4BEC-8515-9FF550F42F48}"/>
              </a:ext>
            </a:extLst>
          </p:cNvPr>
          <p:cNvSpPr>
            <a:spLocks noGrp="1" noRot="1" noChangeArrowheads="1"/>
          </p:cNvSpPr>
          <p:nvPr>
            <p:ph type="title" idx="4294967295"/>
          </p:nvPr>
        </p:nvSpPr>
        <p:spPr>
          <a:xfrm>
            <a:off x="533400" y="228600"/>
            <a:ext cx="8077200" cy="762000"/>
          </a:xfrm>
        </p:spPr>
        <p:txBody>
          <a:bodyPr/>
          <a:lstStyle/>
          <a:p>
            <a:pPr eaLnBrk="1" hangingPunct="1">
              <a:defRPr/>
            </a:pPr>
            <a:r>
              <a:rPr lang="zh-CN" altLang="en-US" sz="3600">
                <a:solidFill>
                  <a:schemeClr val="folHlink"/>
                </a:solidFill>
                <a:effectLst>
                  <a:outerShdw blurRad="38100" dist="38100" dir="2700000" algn="tl">
                    <a:srgbClr val="000000"/>
                  </a:outerShdw>
                </a:effectLst>
              </a:rPr>
              <a:t>释放一个信号量</a:t>
            </a:r>
            <a:r>
              <a:rPr lang="en-US" altLang="zh-CN" sz="3600">
                <a:solidFill>
                  <a:schemeClr val="folHlink"/>
                </a:solidFill>
                <a:effectLst>
                  <a:outerShdw blurRad="38100" dist="38100" dir="2700000" algn="tl">
                    <a:srgbClr val="000000"/>
                  </a:outerShdw>
                </a:effectLst>
              </a:rPr>
              <a:t>OSSemPost() </a:t>
            </a:r>
          </a:p>
        </p:txBody>
      </p:sp>
      <p:sp>
        <p:nvSpPr>
          <p:cNvPr id="152579" name="Rectangle 3">
            <a:extLst>
              <a:ext uri="{FF2B5EF4-FFF2-40B4-BE49-F238E27FC236}">
                <a16:creationId xmlns:a16="http://schemas.microsoft.com/office/drawing/2014/main" id="{72C170C8-05F9-4497-839D-5EF7ECA04370}"/>
              </a:ext>
            </a:extLst>
          </p:cNvPr>
          <p:cNvSpPr>
            <a:spLocks noChangeArrowheads="1"/>
          </p:cNvSpPr>
          <p:nvPr/>
        </p:nvSpPr>
        <p:spPr bwMode="auto">
          <a:xfrm>
            <a:off x="152400" y="1066800"/>
            <a:ext cx="8534400" cy="579120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INT8U OSSemPost (OS_EVENT *pevent)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if (pevent-&gt;OSEventGrp!=0x00)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如果有任务在等待该信号量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OS_EventTaskRdy(pevent, (void *)0, OS_STAT_SEM);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使等待任务列表中优先级最高的任务就绪</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OS_Sched(); //</a:t>
            </a:r>
            <a:r>
              <a:rPr kumimoji="1" lang="zh-CN" altLang="en-US"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内核实施任务调度</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return (OS_NO_ERR);//</a:t>
            </a:r>
            <a:r>
              <a:rPr kumimoji="1" lang="zh-CN" altLang="en-US"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成功返回</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if (pevent-&gt;OSEventCnt &lt; 65535)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如果没有任务等待该信号量，并且信号量的值未溢出</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pevent-&gt;OSEventCnt++; //</a:t>
            </a:r>
            <a:r>
              <a:rPr kumimoji="1" lang="zh-CN" altLang="en-US"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信号量的值加</a:t>
            </a:r>
            <a:r>
              <a:rPr kumimoji="1" lang="en-US" altLang="zh-CN"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	return (OS_NO_ERR);//</a:t>
            </a:r>
            <a:r>
              <a:rPr kumimoji="1" lang="zh-CN" altLang="en-US"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成功返回</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	return (OS_SEM_OVF);//</a:t>
            </a:r>
            <a:r>
              <a:rPr kumimoji="1" lang="zh-CN" altLang="en-US"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信号量溢出</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a:t>
            </a:r>
            <a:r>
              <a:rPr kumimoji="1" lang="en-US" altLang="zh-CN" sz="2400" b="0" i="0" u="none" strike="noStrike" kern="1200" cap="none" spc="0" normalizeH="0" baseline="0" noProof="0">
                <a:ln>
                  <a:noFill/>
                </a:ln>
                <a:solidFill>
                  <a:srgbClr val="111111"/>
                </a:solidFill>
                <a:effectLst/>
                <a:uLnTx/>
                <a:uFillTx/>
                <a:latin typeface="Arial" panose="020B0604020202020204" pitchFamily="34" charset="0"/>
                <a:ea typeface="宋体" panose="02010600030101010101" pitchFamily="2" charset="-122"/>
                <a:cs typeface="+mn-cs"/>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4162"/>
                                        </p:tgtEl>
                                        <p:attrNameLst>
                                          <p:attrName>style.visibility</p:attrName>
                                        </p:attrNameLst>
                                      </p:cBhvr>
                                      <p:to>
                                        <p:strVal val="visible"/>
                                      </p:to>
                                    </p:set>
                                    <p:animEffect transition="in" filter="fade">
                                      <p:cBhvr>
                                        <p:cTn id="7" dur="2000"/>
                                        <p:tgtEl>
                                          <p:spTgt spid="604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2"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a:extLst>
              <a:ext uri="{FF2B5EF4-FFF2-40B4-BE49-F238E27FC236}">
                <a16:creationId xmlns:a16="http://schemas.microsoft.com/office/drawing/2014/main" id="{7C5BD7DD-A085-43A3-A253-2EA01DA26632}"/>
              </a:ext>
            </a:extLst>
          </p:cNvPr>
          <p:cNvSpPr>
            <a:spLocks noGrp="1" noChangeArrowheads="1"/>
          </p:cNvSpPr>
          <p:nvPr>
            <p:ph idx="1"/>
          </p:nvPr>
        </p:nvSpPr>
        <p:spPr/>
        <p:txBody>
          <a:bodyPr/>
          <a:lstStyle/>
          <a:p>
            <a:pPr>
              <a:spcBef>
                <a:spcPts val="900"/>
              </a:spcBef>
            </a:pPr>
            <a:r>
              <a:rPr lang="en-US" altLang="zh-CN" dirty="0"/>
              <a:t>Linux</a:t>
            </a:r>
            <a:r>
              <a:rPr lang="zh-CN" altLang="en-US" dirty="0"/>
              <a:t>信号量</a:t>
            </a:r>
          </a:p>
          <a:p>
            <a:pPr>
              <a:spcBef>
                <a:spcPts val="900"/>
              </a:spcBef>
              <a:buNone/>
            </a:pPr>
            <a:r>
              <a:rPr lang="en-US" altLang="zh-CN" dirty="0"/>
              <a:t>#include&lt;</a:t>
            </a:r>
            <a:r>
              <a:rPr lang="en-US" altLang="zh-CN" dirty="0" err="1"/>
              <a:t>semaphore.h</a:t>
            </a:r>
            <a:r>
              <a:rPr lang="en-US" altLang="zh-CN" dirty="0"/>
              <a:t>&gt;</a:t>
            </a:r>
          </a:p>
          <a:p>
            <a:pPr>
              <a:spcBef>
                <a:spcPts val="900"/>
              </a:spcBef>
              <a:buNone/>
            </a:pPr>
            <a:r>
              <a:rPr lang="zh-CN" altLang="en-US" dirty="0"/>
              <a:t>信号量数据类型：</a:t>
            </a:r>
            <a:r>
              <a:rPr lang="en-US" altLang="zh-CN" dirty="0" err="1"/>
              <a:t>sem_t</a:t>
            </a:r>
            <a:endParaRPr lang="en-US" altLang="zh-CN" dirty="0"/>
          </a:p>
          <a:p>
            <a:pPr>
              <a:spcBef>
                <a:spcPts val="900"/>
              </a:spcBef>
            </a:pPr>
            <a:r>
              <a:rPr lang="zh-CN" altLang="en-US" dirty="0"/>
              <a:t>主要函数：</a:t>
            </a:r>
          </a:p>
          <a:p>
            <a:pPr>
              <a:spcBef>
                <a:spcPts val="900"/>
              </a:spcBef>
              <a:buFont typeface="宋体" panose="02010600030101010101" pitchFamily="2" charset="-122"/>
              <a:buAutoNum type="circleNumDbPlain"/>
            </a:pPr>
            <a:r>
              <a:rPr lang="en-US" altLang="zh-CN" dirty="0" err="1"/>
              <a:t>sem_init</a:t>
            </a:r>
            <a:r>
              <a:rPr lang="en-US" altLang="zh-CN" dirty="0"/>
              <a:t>(</a:t>
            </a:r>
            <a:r>
              <a:rPr lang="en-US" altLang="zh-CN" dirty="0" err="1"/>
              <a:t>sem_t</a:t>
            </a:r>
            <a:r>
              <a:rPr lang="en-US" altLang="zh-CN" dirty="0"/>
              <a:t> *</a:t>
            </a:r>
            <a:r>
              <a:rPr lang="en-US" altLang="zh-CN" dirty="0" err="1"/>
              <a:t>sem</a:t>
            </a:r>
            <a:r>
              <a:rPr lang="en-US" altLang="zh-CN" dirty="0"/>
              <a:t>, int </a:t>
            </a:r>
            <a:r>
              <a:rPr lang="en-US" altLang="zh-CN" dirty="0" err="1"/>
              <a:t>pshared</a:t>
            </a:r>
            <a:r>
              <a:rPr lang="en-US" altLang="zh-CN" dirty="0"/>
              <a:t>, unsigned int value);//</a:t>
            </a:r>
            <a:r>
              <a:rPr lang="zh-CN" altLang="en-US" dirty="0"/>
              <a:t>初始化一个无名信号量</a:t>
            </a:r>
            <a:endParaRPr lang="en-US" altLang="zh-CN" dirty="0"/>
          </a:p>
          <a:p>
            <a:pPr>
              <a:spcBef>
                <a:spcPts val="900"/>
              </a:spcBef>
              <a:buFont typeface="宋体" panose="02010600030101010101" pitchFamily="2" charset="-122"/>
              <a:buAutoNum type="circleNumDbPlain" startAt="2"/>
            </a:pPr>
            <a:r>
              <a:rPr lang="en-US" altLang="zh-CN" dirty="0" err="1"/>
              <a:t>sem_destroy</a:t>
            </a:r>
            <a:r>
              <a:rPr lang="en-US" altLang="zh-CN" dirty="0"/>
              <a:t>(</a:t>
            </a:r>
            <a:r>
              <a:rPr lang="en-US" altLang="zh-CN" dirty="0" err="1"/>
              <a:t>sem_t</a:t>
            </a:r>
            <a:r>
              <a:rPr lang="en-US" altLang="zh-CN" dirty="0"/>
              <a:t> *</a:t>
            </a:r>
            <a:r>
              <a:rPr lang="en-US" altLang="zh-CN" dirty="0" err="1"/>
              <a:t>sem</a:t>
            </a:r>
            <a:r>
              <a:rPr lang="en-US" altLang="zh-CN" dirty="0"/>
              <a:t>);//</a:t>
            </a:r>
            <a:r>
              <a:rPr lang="zh-CN" altLang="en-US" dirty="0"/>
              <a:t>销毁一个无名信号量</a:t>
            </a:r>
          </a:p>
          <a:p>
            <a:pPr>
              <a:spcBef>
                <a:spcPts val="900"/>
              </a:spcBef>
              <a:buNone/>
            </a:pPr>
            <a:r>
              <a:rPr lang="zh-CN" altLang="en-US" dirty="0"/>
              <a:t>返回值：成功返回 0；错误返回 -1，并设置errno 。</a:t>
            </a:r>
          </a:p>
        </p:txBody>
      </p:sp>
      <p:sp>
        <p:nvSpPr>
          <p:cNvPr id="2" name="标题 1">
            <a:extLst>
              <a:ext uri="{FF2B5EF4-FFF2-40B4-BE49-F238E27FC236}">
                <a16:creationId xmlns:a16="http://schemas.microsoft.com/office/drawing/2014/main" id="{683378C4-01E0-4F32-905F-E35E800D3571}"/>
              </a:ext>
            </a:extLst>
          </p:cNvPr>
          <p:cNvSpPr>
            <a:spLocks noGrp="1"/>
          </p:cNvSpPr>
          <p:nvPr>
            <p:ph type="title"/>
          </p:nvPr>
        </p:nvSpPr>
        <p:spPr/>
        <p:txBody>
          <a:bodyPr/>
          <a:lstStyle/>
          <a:p>
            <a:r>
              <a:rPr lang="en-US" altLang="zh-CN" dirty="0"/>
              <a:t>Linux</a:t>
            </a:r>
            <a:r>
              <a:rPr lang="zh-CN" altLang="en-US" dirty="0"/>
              <a:t>信号量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内容占位符 2">
            <a:extLst>
              <a:ext uri="{FF2B5EF4-FFF2-40B4-BE49-F238E27FC236}">
                <a16:creationId xmlns:a16="http://schemas.microsoft.com/office/drawing/2014/main" id="{ACE544CD-7939-4F12-B715-034F2A8C02C1}"/>
              </a:ext>
            </a:extLst>
          </p:cNvPr>
          <p:cNvSpPr>
            <a:spLocks noGrp="1" noChangeArrowheads="1"/>
          </p:cNvSpPr>
          <p:nvPr>
            <p:ph idx="1"/>
          </p:nvPr>
        </p:nvSpPr>
        <p:spPr/>
        <p:txBody>
          <a:bodyPr/>
          <a:lstStyle/>
          <a:p>
            <a:pPr marL="342900" indent="-342900">
              <a:buFont typeface="宋体" panose="02010600030101010101" pitchFamily="2" charset="-122"/>
              <a:buAutoNum type="circleNumDbPlain" startAt="3"/>
            </a:pPr>
            <a:r>
              <a:rPr lang="en-US" altLang="zh-CN"/>
              <a:t>sem_post(sem_t *sem);//</a:t>
            </a:r>
            <a:r>
              <a:rPr lang="zh-CN" altLang="en-US"/>
              <a:t>信号量值加</a:t>
            </a:r>
            <a:r>
              <a:rPr lang="en-US" altLang="zh-CN"/>
              <a:t>1</a:t>
            </a:r>
            <a:r>
              <a:rPr lang="zh-CN" altLang="en-US"/>
              <a:t>。若有线程阻塞于信号量</a:t>
            </a:r>
            <a:r>
              <a:rPr lang="en-US" altLang="zh-CN"/>
              <a:t>sem</a:t>
            </a:r>
            <a:r>
              <a:rPr lang="zh-CN" altLang="en-US"/>
              <a:t>，则调度器会唤醒对应阻塞队列中的某一个线程。</a:t>
            </a:r>
            <a:endParaRPr lang="en-US" altLang="zh-CN"/>
          </a:p>
          <a:p>
            <a:pPr marL="342900" indent="-342900">
              <a:buFont typeface="宋体" panose="02010600030101010101" pitchFamily="2" charset="-122"/>
              <a:buAutoNum type="circleNumDbPlain" startAt="3"/>
            </a:pPr>
            <a:r>
              <a:rPr lang="en-US" altLang="zh-CN"/>
              <a:t>sem_wait(sem_t *sem);//</a:t>
            </a:r>
            <a:r>
              <a:rPr lang="zh-CN" altLang="en-US"/>
              <a:t>若</a:t>
            </a:r>
            <a:r>
              <a:rPr lang="en-US" altLang="zh-CN"/>
              <a:t>sem</a:t>
            </a:r>
            <a:r>
              <a:rPr lang="zh-CN" altLang="en-US"/>
              <a:t>小于</a:t>
            </a:r>
            <a:r>
              <a:rPr lang="en-US" altLang="zh-CN"/>
              <a:t>0</a:t>
            </a:r>
            <a:r>
              <a:rPr lang="zh-CN" altLang="en-US"/>
              <a:t>，则线程阻塞于信号量</a:t>
            </a:r>
            <a:r>
              <a:rPr lang="en-US" altLang="zh-CN"/>
              <a:t>sem</a:t>
            </a:r>
            <a:r>
              <a:rPr lang="zh-CN" altLang="en-US"/>
              <a:t>，直到</a:t>
            </a:r>
            <a:r>
              <a:rPr lang="en-US" altLang="zh-CN"/>
              <a:t>sem</a:t>
            </a:r>
            <a:r>
              <a:rPr lang="zh-CN" altLang="en-US"/>
              <a:t>大于</a:t>
            </a:r>
            <a:r>
              <a:rPr lang="en-US" altLang="zh-CN"/>
              <a:t>0</a:t>
            </a:r>
            <a:r>
              <a:rPr lang="zh-CN" altLang="en-US"/>
              <a:t>。否则信号量值减</a:t>
            </a:r>
            <a:r>
              <a:rPr lang="en-US" altLang="zh-CN"/>
              <a:t>1</a:t>
            </a:r>
            <a:r>
              <a:rPr lang="zh-CN" altLang="en-US"/>
              <a:t>。</a:t>
            </a:r>
            <a:endParaRPr lang="en-US" altLang="zh-CN"/>
          </a:p>
          <a:p>
            <a:pPr marL="342900" indent="-342900">
              <a:buFont typeface="宋体" panose="02010600030101010101" pitchFamily="2" charset="-122"/>
              <a:buAutoNum type="circleNumDbPlain" startAt="3"/>
            </a:pPr>
            <a:r>
              <a:rPr lang="en-US" altLang="zh-CN"/>
              <a:t>sem_trywait(sem_t *sem);//</a:t>
            </a:r>
            <a:r>
              <a:rPr lang="zh-CN" altLang="en-US"/>
              <a:t>功能同</a:t>
            </a:r>
            <a:r>
              <a:rPr lang="en-US" altLang="zh-CN"/>
              <a:t>sem_wait()</a:t>
            </a:r>
            <a:r>
              <a:rPr lang="zh-CN" altLang="en-US"/>
              <a:t>，但此函数不阻塞，若</a:t>
            </a:r>
            <a:r>
              <a:rPr lang="en-US" altLang="zh-CN"/>
              <a:t>sem</a:t>
            </a:r>
            <a:r>
              <a:rPr lang="zh-CN" altLang="en-US"/>
              <a:t>小于</a:t>
            </a:r>
            <a:r>
              <a:rPr lang="en-US" altLang="zh-CN"/>
              <a:t>0</a:t>
            </a:r>
            <a:r>
              <a:rPr lang="zh-CN" altLang="en-US"/>
              <a:t>，直接返回。</a:t>
            </a:r>
          </a:p>
          <a:p>
            <a:pPr marL="342900" indent="-342900">
              <a:buNone/>
            </a:pPr>
            <a:r>
              <a:rPr lang="zh-CN" altLang="en-US"/>
              <a:t>返回值：成功返回0，错误返回-1，并设置errno 。</a:t>
            </a:r>
          </a:p>
        </p:txBody>
      </p:sp>
      <p:sp>
        <p:nvSpPr>
          <p:cNvPr id="2" name="标题 1">
            <a:extLst>
              <a:ext uri="{FF2B5EF4-FFF2-40B4-BE49-F238E27FC236}">
                <a16:creationId xmlns:a16="http://schemas.microsoft.com/office/drawing/2014/main" id="{0ECA8292-42C0-49E3-B7BF-9F718277D289}"/>
              </a:ext>
            </a:extLst>
          </p:cNvPr>
          <p:cNvSpPr>
            <a:spLocks noGrp="1"/>
          </p:cNvSpPr>
          <p:nvPr>
            <p:ph type="title"/>
          </p:nvPr>
        </p:nvSpPr>
        <p:spPr/>
        <p:txBody>
          <a:bodyPr/>
          <a:lstStyle/>
          <a:p>
            <a:r>
              <a:rPr lang="en-US" altLang="zh-CN" dirty="0"/>
              <a:t>Linux</a:t>
            </a:r>
            <a:r>
              <a:rPr lang="zh-CN" altLang="en-US" dirty="0"/>
              <a:t>信号量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a:extLst>
              <a:ext uri="{FF2B5EF4-FFF2-40B4-BE49-F238E27FC236}">
                <a16:creationId xmlns:a16="http://schemas.microsoft.com/office/drawing/2014/main" id="{EF96CC76-561B-4AF0-A978-51B2147CBBE3}"/>
              </a:ext>
            </a:extLst>
          </p:cNvPr>
          <p:cNvSpPr>
            <a:spLocks noGrp="1" noChangeArrowheads="1"/>
          </p:cNvSpPr>
          <p:nvPr>
            <p:ph idx="1"/>
          </p:nvPr>
        </p:nvSpPr>
        <p:spPr/>
        <p:txBody>
          <a:bodyPr/>
          <a:lstStyle/>
          <a:p>
            <a:pPr eaLnBrk="1" hangingPunct="1"/>
            <a:r>
              <a:rPr lang="en-US" altLang="zh-CN"/>
              <a:t>示例</a:t>
            </a:r>
          </a:p>
          <a:p>
            <a:pPr eaLnBrk="1" hangingPunct="1">
              <a:buFont typeface="Wingdings" panose="05000000000000000000" pitchFamily="2" charset="2"/>
              <a:buNone/>
            </a:pPr>
            <a:r>
              <a:rPr lang="en-US" altLang="zh-CN"/>
              <a:t>sem_t sem;</a:t>
            </a:r>
          </a:p>
          <a:p>
            <a:pPr eaLnBrk="1" hangingPunct="1">
              <a:buFont typeface="Wingdings" panose="05000000000000000000" pitchFamily="2" charset="2"/>
              <a:buNone/>
            </a:pPr>
            <a:r>
              <a:rPr lang="en-US" altLang="zh-CN"/>
              <a:t>sem_init(&amp;sem, 0, 1);//</a:t>
            </a:r>
            <a:r>
              <a:rPr lang="zh-CN" altLang="en-US"/>
              <a:t>初始化一个值为</a:t>
            </a:r>
            <a:r>
              <a:rPr lang="en-US" altLang="zh-CN"/>
              <a:t>1</a:t>
            </a:r>
            <a:r>
              <a:rPr lang="zh-CN" altLang="en-US"/>
              <a:t>的信号量</a:t>
            </a:r>
            <a:endParaRPr lang="en-US" altLang="zh-CN"/>
          </a:p>
          <a:p>
            <a:pPr eaLnBrk="1" hangingPunct="1">
              <a:buFont typeface="Wingdings" panose="05000000000000000000" pitchFamily="2" charset="2"/>
              <a:buNone/>
            </a:pPr>
            <a:r>
              <a:rPr lang="en-US" altLang="zh-CN"/>
              <a:t>sem_wait(&amp;sem);//</a:t>
            </a:r>
            <a:r>
              <a:rPr lang="zh-CN" altLang="en-US"/>
              <a:t>获取信号量</a:t>
            </a:r>
            <a:endParaRPr lang="en-US" altLang="zh-CN"/>
          </a:p>
          <a:p>
            <a:pPr eaLnBrk="1" hangingPunct="1">
              <a:buFont typeface="Wingdings" panose="05000000000000000000" pitchFamily="2" charset="2"/>
              <a:buNone/>
            </a:pPr>
            <a:r>
              <a:rPr lang="en-US" altLang="zh-CN"/>
              <a:t>//do somthing</a:t>
            </a:r>
          </a:p>
          <a:p>
            <a:pPr eaLnBrk="1" hangingPunct="1">
              <a:buFont typeface="Wingdings" panose="05000000000000000000" pitchFamily="2" charset="2"/>
              <a:buNone/>
            </a:pPr>
            <a:r>
              <a:rPr lang="en-US" altLang="zh-CN"/>
              <a:t>sem_post(&amp;sem);//</a:t>
            </a:r>
            <a:r>
              <a:rPr lang="zh-CN" altLang="en-US"/>
              <a:t>释放信号量</a:t>
            </a:r>
            <a:endParaRPr lang="en-US" altLang="zh-CN"/>
          </a:p>
          <a:p>
            <a:pPr eaLnBrk="1" hangingPunct="1">
              <a:buFont typeface="Wingdings" panose="05000000000000000000" pitchFamily="2" charset="2"/>
              <a:buNone/>
            </a:pPr>
            <a:r>
              <a:rPr lang="en-US" altLang="zh-CN"/>
              <a:t>sem_destroy(&amp;sem);//</a:t>
            </a:r>
            <a:r>
              <a:rPr lang="zh-CN" altLang="en-US"/>
              <a:t>销毁一个无名信号量</a:t>
            </a:r>
          </a:p>
        </p:txBody>
      </p:sp>
      <p:sp>
        <p:nvSpPr>
          <p:cNvPr id="2" name="标题 1">
            <a:extLst>
              <a:ext uri="{FF2B5EF4-FFF2-40B4-BE49-F238E27FC236}">
                <a16:creationId xmlns:a16="http://schemas.microsoft.com/office/drawing/2014/main" id="{AFBFDA4B-C455-4D3F-A8B1-8087EDA32DBD}"/>
              </a:ext>
            </a:extLst>
          </p:cNvPr>
          <p:cNvSpPr>
            <a:spLocks noGrp="1"/>
          </p:cNvSpPr>
          <p:nvPr>
            <p:ph type="title"/>
          </p:nvPr>
        </p:nvSpPr>
        <p:spPr/>
        <p:txBody>
          <a:bodyPr/>
          <a:lstStyle/>
          <a:p>
            <a:r>
              <a:rPr lang="en-US" altLang="zh-CN" dirty="0"/>
              <a:t>Linux</a:t>
            </a:r>
            <a:r>
              <a:rPr lang="zh-CN" altLang="en-US" dirty="0"/>
              <a:t>信号量函数关系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a:extLst>
              <a:ext uri="{FF2B5EF4-FFF2-40B4-BE49-F238E27FC236}">
                <a16:creationId xmlns:a16="http://schemas.microsoft.com/office/drawing/2014/main" id="{2F846083-9CC9-430D-84FA-F5B65FEE8083}"/>
              </a:ext>
            </a:extLst>
          </p:cNvPr>
          <p:cNvSpPr>
            <a:spLocks noChangeArrowheads="1"/>
          </p:cNvSpPr>
          <p:nvPr/>
        </p:nvSpPr>
        <p:spPr bwMode="auto">
          <a:xfrm>
            <a:off x="897466" y="1302543"/>
            <a:ext cx="7823201" cy="4611291"/>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650" b="1">
                <a:solidFill>
                  <a:srgbClr val="003300"/>
                </a:solidFill>
                <a:latin typeface="Arial" panose="020B0604020202020204" pitchFamily="34" charset="0"/>
              </a:rPr>
              <a:t>program mutualexclusion;</a:t>
            </a:r>
          </a:p>
          <a:p>
            <a:pPr eaLnBrk="1" hangingPunct="1">
              <a:spcBef>
                <a:spcPct val="0"/>
              </a:spcBef>
              <a:buClrTx/>
              <a:buFontTx/>
              <a:buNone/>
            </a:pPr>
            <a:r>
              <a:rPr lang="en-US" altLang="zh-CN" sz="1650" b="1">
                <a:solidFill>
                  <a:srgbClr val="003300"/>
                </a:solidFill>
                <a:latin typeface="Arial" panose="020B0604020202020204" pitchFamily="34" charset="0"/>
              </a:rPr>
              <a:t>const n=…;      /*  </a:t>
            </a:r>
            <a:r>
              <a:rPr lang="zh-CN" altLang="en-US" sz="1650" b="1">
                <a:solidFill>
                  <a:srgbClr val="003300"/>
                </a:solidFill>
                <a:latin typeface="Arial" panose="020B0604020202020204" pitchFamily="34" charset="0"/>
              </a:rPr>
              <a:t>进程数  *</a:t>
            </a:r>
            <a:r>
              <a:rPr lang="en-US" altLang="zh-CN" sz="1650" b="1">
                <a:solidFill>
                  <a:srgbClr val="003300"/>
                </a:solidFill>
                <a:latin typeface="Arial" panose="020B0604020202020204" pitchFamily="34" charset="0"/>
              </a:rPr>
              <a:t>/</a:t>
            </a:r>
          </a:p>
          <a:p>
            <a:pPr eaLnBrk="1" hangingPunct="1">
              <a:spcBef>
                <a:spcPct val="0"/>
              </a:spcBef>
              <a:buClrTx/>
              <a:buFontTx/>
              <a:buNone/>
            </a:pPr>
            <a:r>
              <a:rPr lang="en-US" altLang="zh-CN" sz="1650" b="1">
                <a:solidFill>
                  <a:srgbClr val="003300"/>
                </a:solidFill>
                <a:latin typeface="Arial" panose="020B0604020202020204" pitchFamily="34" charset="0"/>
              </a:rPr>
              <a:t>var s: semaphore(:= 1); /* </a:t>
            </a:r>
            <a:r>
              <a:rPr lang="zh-CN" altLang="en-US" sz="1650" b="1">
                <a:solidFill>
                  <a:srgbClr val="003300"/>
                </a:solidFill>
                <a:latin typeface="Arial" panose="020B0604020202020204" pitchFamily="34" charset="0"/>
              </a:rPr>
              <a:t>定义信号量</a:t>
            </a:r>
            <a:r>
              <a:rPr lang="en-US" altLang="zh-CN" sz="1650" b="1">
                <a:solidFill>
                  <a:srgbClr val="003300"/>
                </a:solidFill>
                <a:latin typeface="Arial" panose="020B0604020202020204" pitchFamily="34" charset="0"/>
              </a:rPr>
              <a:t>s</a:t>
            </a:r>
            <a:r>
              <a:rPr lang="zh-CN" altLang="en-US" sz="1650" b="1">
                <a:solidFill>
                  <a:srgbClr val="003300"/>
                </a:solidFill>
                <a:latin typeface="Arial" panose="020B0604020202020204" pitchFamily="34" charset="0"/>
              </a:rPr>
              <a:t>，</a:t>
            </a:r>
            <a:r>
              <a:rPr lang="en-US" altLang="zh-CN" sz="1650" b="1">
                <a:solidFill>
                  <a:srgbClr val="003300"/>
                </a:solidFill>
                <a:latin typeface="Arial" panose="020B0604020202020204" pitchFamily="34" charset="0"/>
              </a:rPr>
              <a:t>S.value</a:t>
            </a:r>
            <a:r>
              <a:rPr lang="zh-CN" altLang="en-US" sz="1650" b="1">
                <a:solidFill>
                  <a:srgbClr val="003300"/>
                </a:solidFill>
                <a:latin typeface="Arial" panose="020B0604020202020204" pitchFamily="34" charset="0"/>
              </a:rPr>
              <a:t>初始化为</a:t>
            </a:r>
            <a:r>
              <a:rPr lang="en-US" altLang="zh-CN" sz="1650" b="1">
                <a:solidFill>
                  <a:srgbClr val="003300"/>
                </a:solidFill>
                <a:latin typeface="Arial" panose="020B0604020202020204" pitchFamily="34" charset="0"/>
              </a:rPr>
              <a:t>1 */</a:t>
            </a:r>
          </a:p>
          <a:p>
            <a:pPr eaLnBrk="1" hangingPunct="1">
              <a:spcBef>
                <a:spcPct val="0"/>
              </a:spcBef>
              <a:buClrTx/>
              <a:buFontTx/>
              <a:buNone/>
            </a:pPr>
            <a:r>
              <a:rPr lang="en-US" altLang="zh-CN" sz="1650" b="1">
                <a:solidFill>
                  <a:srgbClr val="003300"/>
                </a:solidFill>
                <a:latin typeface="Arial" panose="020B0604020202020204" pitchFamily="34" charset="0"/>
              </a:rPr>
              <a:t>procedure P(i:integer);</a:t>
            </a:r>
          </a:p>
          <a:p>
            <a:pPr eaLnBrk="1" hangingPunct="1">
              <a:spcBef>
                <a:spcPct val="0"/>
              </a:spcBef>
              <a:buClrTx/>
              <a:buFontTx/>
              <a:buNone/>
            </a:pPr>
            <a:r>
              <a:rPr lang="en-US" altLang="zh-CN" sz="1650" b="1">
                <a:solidFill>
                  <a:srgbClr val="003300"/>
                </a:solidFill>
                <a:latin typeface="Arial" panose="020B0604020202020204" pitchFamily="34" charset="0"/>
              </a:rPr>
              <a:t>begin</a:t>
            </a:r>
          </a:p>
          <a:p>
            <a:pPr eaLnBrk="1" hangingPunct="1">
              <a:spcBef>
                <a:spcPct val="0"/>
              </a:spcBef>
              <a:buClrTx/>
              <a:buFontTx/>
              <a:buNone/>
            </a:pPr>
            <a:r>
              <a:rPr lang="en-US" altLang="zh-CN" sz="1650" b="1">
                <a:solidFill>
                  <a:srgbClr val="003300"/>
                </a:solidFill>
                <a:latin typeface="Arial" panose="020B0604020202020204" pitchFamily="34" charset="0"/>
              </a:rPr>
              <a:t>  repeat</a:t>
            </a:r>
          </a:p>
          <a:p>
            <a:pPr eaLnBrk="1" hangingPunct="1">
              <a:spcBef>
                <a:spcPct val="0"/>
              </a:spcBef>
              <a:buClrTx/>
              <a:buFontTx/>
              <a:buNone/>
            </a:pPr>
            <a:r>
              <a:rPr lang="en-US" altLang="zh-CN" sz="1650" b="1">
                <a:solidFill>
                  <a:srgbClr val="003300"/>
                </a:solidFill>
                <a:latin typeface="Arial" panose="020B0604020202020204" pitchFamily="34" charset="0"/>
              </a:rPr>
              <a:t>      </a:t>
            </a:r>
            <a:r>
              <a:rPr lang="en-US" altLang="zh-CN" sz="1650" b="1">
                <a:solidFill>
                  <a:srgbClr val="FF0000"/>
                </a:solidFill>
                <a:latin typeface="Arial" panose="020B0604020202020204" pitchFamily="34" charset="0"/>
              </a:rPr>
              <a:t>wait(s);</a:t>
            </a:r>
          </a:p>
          <a:p>
            <a:pPr eaLnBrk="1" hangingPunct="1">
              <a:spcBef>
                <a:spcPct val="0"/>
              </a:spcBef>
              <a:buClrTx/>
              <a:buFontTx/>
              <a:buNone/>
            </a:pPr>
            <a:r>
              <a:rPr lang="en-US" altLang="zh-CN" sz="1650" b="1">
                <a:solidFill>
                  <a:srgbClr val="FF0000"/>
                </a:solidFill>
                <a:latin typeface="Arial" panose="020B0604020202020204" pitchFamily="34" charset="0"/>
              </a:rPr>
              <a:t>      &lt;</a:t>
            </a:r>
            <a:r>
              <a:rPr lang="zh-CN" altLang="en-US" sz="1650" b="1">
                <a:solidFill>
                  <a:srgbClr val="FF0000"/>
                </a:solidFill>
                <a:latin typeface="Arial" panose="020B0604020202020204" pitchFamily="34" charset="0"/>
              </a:rPr>
              <a:t>临界区</a:t>
            </a:r>
            <a:r>
              <a:rPr lang="en-US" altLang="zh-CN" sz="1650" b="1">
                <a:solidFill>
                  <a:srgbClr val="FF0000"/>
                </a:solidFill>
                <a:latin typeface="Arial" panose="020B0604020202020204" pitchFamily="34" charset="0"/>
              </a:rPr>
              <a:t>&gt;;</a:t>
            </a:r>
          </a:p>
          <a:p>
            <a:pPr eaLnBrk="1" hangingPunct="1">
              <a:spcBef>
                <a:spcPct val="0"/>
              </a:spcBef>
              <a:buClrTx/>
              <a:buFontTx/>
              <a:buNone/>
            </a:pPr>
            <a:r>
              <a:rPr lang="en-US" altLang="zh-CN" sz="1650" b="1">
                <a:solidFill>
                  <a:srgbClr val="FF0000"/>
                </a:solidFill>
                <a:latin typeface="Arial" panose="020B0604020202020204" pitchFamily="34" charset="0"/>
              </a:rPr>
              <a:t>      signal(s);</a:t>
            </a:r>
          </a:p>
          <a:p>
            <a:pPr eaLnBrk="1" hangingPunct="1">
              <a:spcBef>
                <a:spcPct val="0"/>
              </a:spcBef>
              <a:buClrTx/>
              <a:buFontTx/>
              <a:buNone/>
            </a:pPr>
            <a:r>
              <a:rPr lang="en-US" altLang="zh-CN" sz="1650" b="1">
                <a:solidFill>
                  <a:srgbClr val="FF0000"/>
                </a:solidFill>
                <a:latin typeface="Arial" panose="020B0604020202020204" pitchFamily="34" charset="0"/>
              </a:rPr>
              <a:t>      &lt;</a:t>
            </a:r>
            <a:r>
              <a:rPr lang="zh-CN" altLang="en-US" sz="1650" b="1">
                <a:solidFill>
                  <a:srgbClr val="FF0000"/>
                </a:solidFill>
                <a:latin typeface="Arial" panose="020B0604020202020204" pitchFamily="34" charset="0"/>
              </a:rPr>
              <a:t>其余部分</a:t>
            </a:r>
            <a:r>
              <a:rPr lang="en-US" altLang="zh-CN" sz="1650" b="1">
                <a:solidFill>
                  <a:srgbClr val="FF0000"/>
                </a:solidFill>
                <a:latin typeface="Arial" panose="020B0604020202020204" pitchFamily="34" charset="0"/>
              </a:rPr>
              <a:t>&gt;</a:t>
            </a:r>
          </a:p>
          <a:p>
            <a:pPr eaLnBrk="1" hangingPunct="1">
              <a:spcBef>
                <a:spcPct val="0"/>
              </a:spcBef>
              <a:buClrTx/>
              <a:buFontTx/>
              <a:buNone/>
            </a:pPr>
            <a:r>
              <a:rPr lang="en-US" altLang="zh-CN" sz="1650" b="1">
                <a:solidFill>
                  <a:srgbClr val="003300"/>
                </a:solidFill>
                <a:latin typeface="Arial" panose="020B0604020202020204" pitchFamily="34" charset="0"/>
              </a:rPr>
              <a:t>   forever</a:t>
            </a:r>
          </a:p>
          <a:p>
            <a:pPr eaLnBrk="1" hangingPunct="1">
              <a:spcBef>
                <a:spcPct val="0"/>
              </a:spcBef>
              <a:buClrTx/>
              <a:buFontTx/>
              <a:buNone/>
            </a:pPr>
            <a:r>
              <a:rPr lang="en-US" altLang="zh-CN" sz="1650" b="1">
                <a:solidFill>
                  <a:srgbClr val="003300"/>
                </a:solidFill>
                <a:latin typeface="Arial" panose="020B0604020202020204" pitchFamily="34" charset="0"/>
              </a:rPr>
              <a:t> end;</a:t>
            </a:r>
          </a:p>
          <a:p>
            <a:pPr eaLnBrk="1" hangingPunct="1">
              <a:spcBef>
                <a:spcPct val="0"/>
              </a:spcBef>
              <a:buClrTx/>
              <a:buFontTx/>
              <a:buNone/>
            </a:pPr>
            <a:r>
              <a:rPr lang="en-US" altLang="zh-CN" sz="1650" b="1">
                <a:solidFill>
                  <a:srgbClr val="003300"/>
                </a:solidFill>
                <a:latin typeface="Arial" panose="020B0604020202020204" pitchFamily="34" charset="0"/>
              </a:rPr>
              <a:t>begin    /* </a:t>
            </a:r>
            <a:r>
              <a:rPr lang="zh-CN" altLang="en-US" sz="1650" b="1">
                <a:solidFill>
                  <a:srgbClr val="003300"/>
                </a:solidFill>
                <a:latin typeface="Arial" panose="020B0604020202020204" pitchFamily="34" charset="0"/>
              </a:rPr>
              <a:t>主程序 *</a:t>
            </a:r>
            <a:r>
              <a:rPr lang="en-US" altLang="zh-CN" sz="1650" b="1">
                <a:solidFill>
                  <a:srgbClr val="003300"/>
                </a:solidFill>
                <a:latin typeface="Arial" panose="020B0604020202020204" pitchFamily="34" charset="0"/>
              </a:rPr>
              <a:t>/</a:t>
            </a:r>
          </a:p>
          <a:p>
            <a:pPr eaLnBrk="1" hangingPunct="1">
              <a:spcBef>
                <a:spcPct val="0"/>
              </a:spcBef>
              <a:buClrTx/>
              <a:buFontTx/>
              <a:buNone/>
            </a:pPr>
            <a:r>
              <a:rPr lang="en-US" altLang="zh-CN" sz="1650" b="1">
                <a:solidFill>
                  <a:srgbClr val="003300"/>
                </a:solidFill>
                <a:latin typeface="Arial" panose="020B0604020202020204" pitchFamily="34" charset="0"/>
              </a:rPr>
              <a:t>   parbegin</a:t>
            </a:r>
          </a:p>
          <a:p>
            <a:pPr eaLnBrk="1" hangingPunct="1">
              <a:spcBef>
                <a:spcPct val="0"/>
              </a:spcBef>
              <a:buClrTx/>
              <a:buFontTx/>
              <a:buNone/>
            </a:pPr>
            <a:r>
              <a:rPr lang="en-US" altLang="zh-CN" sz="1650" b="1">
                <a:solidFill>
                  <a:srgbClr val="003300"/>
                </a:solidFill>
                <a:latin typeface="Arial" panose="020B0604020202020204" pitchFamily="34" charset="0"/>
              </a:rPr>
              <a:t>    P(1);    P(2);    …    P(n)</a:t>
            </a:r>
          </a:p>
          <a:p>
            <a:pPr eaLnBrk="1" hangingPunct="1">
              <a:spcBef>
                <a:spcPct val="0"/>
              </a:spcBef>
              <a:buClrTx/>
              <a:buFontTx/>
              <a:buNone/>
            </a:pPr>
            <a:r>
              <a:rPr lang="en-US" altLang="zh-CN" sz="1650" b="1">
                <a:solidFill>
                  <a:srgbClr val="003300"/>
                </a:solidFill>
                <a:latin typeface="Arial" panose="020B0604020202020204" pitchFamily="34" charset="0"/>
              </a:rPr>
              <a:t>  parend</a:t>
            </a:r>
          </a:p>
          <a:p>
            <a:pPr eaLnBrk="1" hangingPunct="1">
              <a:spcBef>
                <a:spcPct val="0"/>
              </a:spcBef>
              <a:buClrTx/>
              <a:buFontTx/>
              <a:buNone/>
            </a:pPr>
            <a:r>
              <a:rPr lang="en-US" altLang="zh-CN" sz="1650" b="1">
                <a:solidFill>
                  <a:srgbClr val="003300"/>
                </a:solidFill>
                <a:latin typeface="Arial" panose="020B0604020202020204" pitchFamily="34" charset="0"/>
              </a:rPr>
              <a:t>end.</a:t>
            </a:r>
          </a:p>
        </p:txBody>
      </p:sp>
      <p:sp>
        <p:nvSpPr>
          <p:cNvPr id="113667" name="矩形 1">
            <a:extLst>
              <a:ext uri="{FF2B5EF4-FFF2-40B4-BE49-F238E27FC236}">
                <a16:creationId xmlns:a16="http://schemas.microsoft.com/office/drawing/2014/main" id="{EEFEDD2B-73A4-41F6-A0BF-65FCD4527B36}"/>
              </a:ext>
            </a:extLst>
          </p:cNvPr>
          <p:cNvSpPr>
            <a:spLocks noChangeArrowheads="1"/>
          </p:cNvSpPr>
          <p:nvPr/>
        </p:nvSpPr>
        <p:spPr bwMode="auto">
          <a:xfrm>
            <a:off x="2627710" y="944166"/>
            <a:ext cx="3438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1800" b="1">
                <a:solidFill>
                  <a:srgbClr val="003300"/>
                </a:solidFill>
                <a:latin typeface="Arial" panose="020B0604020202020204" pitchFamily="34" charset="0"/>
              </a:rPr>
              <a:t>利用信号量实现互斥的通用模式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a:extLst>
              <a:ext uri="{FF2B5EF4-FFF2-40B4-BE49-F238E27FC236}">
                <a16:creationId xmlns:a16="http://schemas.microsoft.com/office/drawing/2014/main" id="{208354A0-DDD5-E943-8794-09D5A4A7C3EC}"/>
              </a:ext>
            </a:extLst>
          </p:cNvPr>
          <p:cNvSpPr>
            <a:spLocks noGrp="1" noChangeArrowheads="1"/>
          </p:cNvSpPr>
          <p:nvPr>
            <p:ph idx="1"/>
          </p:nvPr>
        </p:nvSpPr>
        <p:spPr>
          <a:xfrm>
            <a:off x="1094430" y="1967803"/>
            <a:ext cx="7435421" cy="3564731"/>
          </a:xfrm>
        </p:spPr>
        <p:txBody>
          <a:bodyPr/>
          <a:lstStyle/>
          <a:p>
            <a:pPr marL="434579" indent="-434579">
              <a:buNone/>
              <a:defRPr/>
            </a:pPr>
            <a:r>
              <a:rPr lang="en-US" altLang="zh-CN" b="1" dirty="0">
                <a:solidFill>
                  <a:srgbClr val="0000CC"/>
                </a:solidFill>
                <a:latin typeface="+mj-ea"/>
                <a:ea typeface="+mj-ea"/>
              </a:rPr>
              <a:t>2</a:t>
            </a:r>
            <a:r>
              <a:rPr lang="zh-CN" altLang="en-US" b="1" dirty="0">
                <a:solidFill>
                  <a:srgbClr val="0000CC"/>
                </a:solidFill>
                <a:latin typeface="+mj-ea"/>
                <a:ea typeface="+mj-ea"/>
              </a:rPr>
              <a:t>．进程的特征 </a:t>
            </a:r>
            <a:r>
              <a:rPr lang="en-US" altLang="zh-CN" b="1" dirty="0">
                <a:solidFill>
                  <a:srgbClr val="0000CC"/>
                </a:solidFill>
                <a:latin typeface="+mj-ea"/>
                <a:ea typeface="+mj-ea"/>
              </a:rPr>
              <a:t>:</a:t>
            </a:r>
          </a:p>
          <a:p>
            <a:pPr marL="434579" indent="-434579" algn="just">
              <a:lnSpc>
                <a:spcPct val="110000"/>
              </a:lnSpc>
              <a:buNone/>
              <a:defRPr/>
            </a:pPr>
            <a:r>
              <a:rPr lang="en-US" altLang="zh-CN" dirty="0">
                <a:latin typeface="+mj-ea"/>
                <a:ea typeface="+mj-ea"/>
              </a:rPr>
              <a:t>1</a:t>
            </a:r>
            <a:r>
              <a:rPr lang="zh-CN" altLang="en-US" dirty="0">
                <a:latin typeface="+mj-ea"/>
                <a:ea typeface="+mj-ea"/>
              </a:rPr>
              <a:t>）结构特征</a:t>
            </a:r>
          </a:p>
          <a:p>
            <a:pPr marL="434579" indent="-434579" algn="just">
              <a:lnSpc>
                <a:spcPct val="110000"/>
              </a:lnSpc>
              <a:defRPr/>
            </a:pPr>
            <a:r>
              <a:rPr lang="zh-CN" altLang="en-US" dirty="0">
                <a:latin typeface="+mj-ea"/>
                <a:ea typeface="+mj-ea"/>
              </a:rPr>
              <a:t>为使程序（含数据）能独立运行，应为之配置一进程控制块，即</a:t>
            </a:r>
            <a:r>
              <a:rPr lang="en-US" altLang="zh-CN" dirty="0">
                <a:latin typeface="+mj-ea"/>
                <a:ea typeface="+mj-ea"/>
              </a:rPr>
              <a:t>PCB(Process Control Block)</a:t>
            </a:r>
            <a:r>
              <a:rPr lang="zh-CN" altLang="en-US" dirty="0">
                <a:latin typeface="+mj-ea"/>
                <a:ea typeface="+mj-ea"/>
              </a:rPr>
              <a:t>；</a:t>
            </a:r>
          </a:p>
          <a:p>
            <a:pPr marL="434579" indent="-434579" algn="just">
              <a:lnSpc>
                <a:spcPct val="110000"/>
              </a:lnSpc>
              <a:defRPr/>
            </a:pPr>
            <a:r>
              <a:rPr lang="zh-CN" altLang="en-US" dirty="0">
                <a:latin typeface="+mj-ea"/>
                <a:ea typeface="+mj-ea"/>
              </a:rPr>
              <a:t>而由</a:t>
            </a:r>
            <a:r>
              <a:rPr lang="zh-CN" altLang="en-US" dirty="0">
                <a:solidFill>
                  <a:srgbClr val="FF0000"/>
                </a:solidFill>
                <a:latin typeface="+mj-ea"/>
                <a:ea typeface="+mj-ea"/>
              </a:rPr>
              <a:t>程序段</a:t>
            </a:r>
            <a:r>
              <a:rPr lang="zh-CN" altLang="en-US" dirty="0">
                <a:latin typeface="+mj-ea"/>
                <a:ea typeface="+mj-ea"/>
              </a:rPr>
              <a:t>、</a:t>
            </a:r>
            <a:r>
              <a:rPr lang="zh-CN" altLang="en-US" dirty="0">
                <a:solidFill>
                  <a:srgbClr val="FF0000"/>
                </a:solidFill>
                <a:latin typeface="+mj-ea"/>
                <a:ea typeface="+mj-ea"/>
              </a:rPr>
              <a:t>相关的数据段</a:t>
            </a:r>
            <a:r>
              <a:rPr lang="zh-CN" altLang="en-US" dirty="0">
                <a:latin typeface="+mj-ea"/>
                <a:ea typeface="+mj-ea"/>
              </a:rPr>
              <a:t>和</a:t>
            </a:r>
            <a:r>
              <a:rPr lang="en-US" altLang="zh-CN" dirty="0">
                <a:solidFill>
                  <a:srgbClr val="FF0000"/>
                </a:solidFill>
                <a:latin typeface="+mj-ea"/>
                <a:ea typeface="+mj-ea"/>
              </a:rPr>
              <a:t>PCB</a:t>
            </a:r>
            <a:r>
              <a:rPr lang="zh-CN" altLang="en-US" dirty="0">
                <a:latin typeface="+mj-ea"/>
                <a:ea typeface="+mj-ea"/>
              </a:rPr>
              <a:t>三部分便构成了进程实体。</a:t>
            </a:r>
          </a:p>
          <a:p>
            <a:pPr marL="434579" indent="-434579" algn="just">
              <a:lnSpc>
                <a:spcPct val="110000"/>
              </a:lnSpc>
              <a:defRPr/>
            </a:pPr>
            <a:r>
              <a:rPr lang="zh-CN" altLang="en-US" dirty="0">
                <a:latin typeface="+mj-ea"/>
                <a:ea typeface="+mj-ea"/>
              </a:rPr>
              <a:t>所谓创建进程，实质上是创建进程实体中的</a:t>
            </a:r>
            <a:r>
              <a:rPr lang="en-US" altLang="zh-CN" dirty="0">
                <a:latin typeface="+mj-ea"/>
                <a:ea typeface="+mj-ea"/>
              </a:rPr>
              <a:t>PCB</a:t>
            </a:r>
            <a:r>
              <a:rPr lang="zh-CN" altLang="en-US" dirty="0">
                <a:latin typeface="+mj-ea"/>
                <a:ea typeface="+mj-ea"/>
              </a:rPr>
              <a:t>；</a:t>
            </a:r>
            <a:endParaRPr lang="en-US" altLang="zh-CN" dirty="0">
              <a:latin typeface="+mj-ea"/>
              <a:ea typeface="+mj-ea"/>
            </a:endParaRPr>
          </a:p>
          <a:p>
            <a:pPr marL="434579" indent="-434579" algn="just">
              <a:lnSpc>
                <a:spcPct val="110000"/>
              </a:lnSpc>
              <a:defRPr/>
            </a:pPr>
            <a:r>
              <a:rPr lang="zh-CN" altLang="en-US" dirty="0">
                <a:latin typeface="+mj-ea"/>
                <a:ea typeface="+mj-ea"/>
              </a:rPr>
              <a:t>而撤消进程，实质上是撤消进程的</a:t>
            </a:r>
            <a:r>
              <a:rPr lang="en-US" altLang="zh-CN" dirty="0">
                <a:latin typeface="+mj-ea"/>
                <a:ea typeface="+mj-ea"/>
              </a:rPr>
              <a:t>PCB</a:t>
            </a:r>
            <a:r>
              <a:rPr lang="zh-CN" altLang="en-US" dirty="0">
                <a:latin typeface="+mj-ea"/>
                <a:ea typeface="+mj-ea"/>
              </a:rPr>
              <a:t>。     </a:t>
            </a:r>
          </a:p>
        </p:txBody>
      </p:sp>
      <p:sp>
        <p:nvSpPr>
          <p:cNvPr id="34819" name="Rectangle 8">
            <a:extLst>
              <a:ext uri="{FF2B5EF4-FFF2-40B4-BE49-F238E27FC236}">
                <a16:creationId xmlns:a16="http://schemas.microsoft.com/office/drawing/2014/main" id="{8678B993-522F-C146-841E-77A460223C3E}"/>
              </a:ext>
            </a:extLst>
          </p:cNvPr>
          <p:cNvSpPr>
            <a:spLocks noGrp="1" noChangeArrowheads="1"/>
          </p:cNvSpPr>
          <p:nvPr>
            <p:ph type="title"/>
          </p:nvPr>
        </p:nvSpPr>
        <p:spPr>
          <a:xfrm>
            <a:off x="1094430" y="1291257"/>
            <a:ext cx="7330537" cy="549275"/>
          </a:xfrm>
        </p:spPr>
        <p:txBody>
          <a:bodyPr/>
          <a:lstStyle/>
          <a:p>
            <a:pPr algn="l" eaLnBrk="1" hangingPunct="1">
              <a:defRPr/>
            </a:pPr>
            <a:r>
              <a:rPr lang="en-US" altLang="zh-CN" sz="2800" dirty="0"/>
              <a:t>2.2.1 </a:t>
            </a:r>
            <a:r>
              <a:rPr lang="zh-CN" altLang="en-US" sz="2800" dirty="0"/>
              <a:t>进程的特征与状态</a:t>
            </a:r>
          </a:p>
        </p:txBody>
      </p:sp>
      <p:sp>
        <p:nvSpPr>
          <p:cNvPr id="7" name="Rectangle 5">
            <a:extLst>
              <a:ext uri="{FF2B5EF4-FFF2-40B4-BE49-F238E27FC236}">
                <a16:creationId xmlns:a16="http://schemas.microsoft.com/office/drawing/2014/main" id="{5B2DAA34-ED47-2B4B-ACF7-FFDEE2136C5C}"/>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256796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67971">
                                            <p:txEl>
                                              <p:pRg st="1" end="1"/>
                                            </p:txEl>
                                          </p:spTgt>
                                        </p:tgtEl>
                                        <p:attrNameLst>
                                          <p:attrName>style.visibility</p:attrName>
                                        </p:attrNameLst>
                                      </p:cBhvr>
                                      <p:to>
                                        <p:strVal val="visible"/>
                                      </p:to>
                                    </p:set>
                                    <p:anim calcmode="lin" valueType="num">
                                      <p:cBhvr additive="base">
                                        <p:cTn id="7" dur="500" fill="hold"/>
                                        <p:tgtEl>
                                          <p:spTgt spid="46797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7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7971">
                                            <p:txEl>
                                              <p:pRg st="2" end="2"/>
                                            </p:txEl>
                                          </p:spTgt>
                                        </p:tgtEl>
                                        <p:attrNameLst>
                                          <p:attrName>style.visibility</p:attrName>
                                        </p:attrNameLst>
                                      </p:cBhvr>
                                      <p:to>
                                        <p:strVal val="visible"/>
                                      </p:to>
                                    </p:set>
                                    <p:anim calcmode="lin" valueType="num">
                                      <p:cBhvr additive="base">
                                        <p:cTn id="13" dur="500" fill="hold"/>
                                        <p:tgtEl>
                                          <p:spTgt spid="4679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79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7971">
                                            <p:txEl>
                                              <p:pRg st="3" end="3"/>
                                            </p:txEl>
                                          </p:spTgt>
                                        </p:tgtEl>
                                        <p:attrNameLst>
                                          <p:attrName>style.visibility</p:attrName>
                                        </p:attrNameLst>
                                      </p:cBhvr>
                                      <p:to>
                                        <p:strVal val="visible"/>
                                      </p:to>
                                    </p:set>
                                    <p:anim calcmode="lin" valueType="num">
                                      <p:cBhvr additive="base">
                                        <p:cTn id="19" dur="500" fill="hold"/>
                                        <p:tgtEl>
                                          <p:spTgt spid="4679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7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7971">
                                            <p:txEl>
                                              <p:pRg st="4" end="4"/>
                                            </p:txEl>
                                          </p:spTgt>
                                        </p:tgtEl>
                                        <p:attrNameLst>
                                          <p:attrName>style.visibility</p:attrName>
                                        </p:attrNameLst>
                                      </p:cBhvr>
                                      <p:to>
                                        <p:strVal val="visible"/>
                                      </p:to>
                                    </p:set>
                                    <p:anim calcmode="lin" valueType="num">
                                      <p:cBhvr additive="base">
                                        <p:cTn id="25" dur="500" fill="hold"/>
                                        <p:tgtEl>
                                          <p:spTgt spid="4679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79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7971">
                                            <p:txEl>
                                              <p:pRg st="5" end="5"/>
                                            </p:txEl>
                                          </p:spTgt>
                                        </p:tgtEl>
                                        <p:attrNameLst>
                                          <p:attrName>style.visibility</p:attrName>
                                        </p:attrNameLst>
                                      </p:cBhvr>
                                      <p:to>
                                        <p:strVal val="visible"/>
                                      </p:to>
                                    </p:set>
                                    <p:anim calcmode="lin" valueType="num">
                                      <p:cBhvr additive="base">
                                        <p:cTn id="31" dur="500" fill="hold"/>
                                        <p:tgtEl>
                                          <p:spTgt spid="4679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7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3">
            <a:extLst>
              <a:ext uri="{FF2B5EF4-FFF2-40B4-BE49-F238E27FC236}">
                <a16:creationId xmlns:a16="http://schemas.microsoft.com/office/drawing/2014/main" id="{627B35DF-C562-4BA1-A049-F617C461FF19}"/>
              </a:ext>
            </a:extLst>
          </p:cNvPr>
          <p:cNvSpPr>
            <a:spLocks noGrp="1" noChangeArrowheads="1"/>
          </p:cNvSpPr>
          <p:nvPr>
            <p:ph type="title"/>
          </p:nvPr>
        </p:nvSpPr>
        <p:spPr/>
        <p:txBody>
          <a:bodyPr/>
          <a:lstStyle/>
          <a:p>
            <a:pPr eaLnBrk="1" hangingPunct="1">
              <a:defRPr/>
            </a:pPr>
            <a:r>
              <a:rPr lang="en-US" altLang="zh-CN" dirty="0">
                <a:latin typeface="楷体_GB2312" pitchFamily="49" charset="-122"/>
                <a:ea typeface="楷体_GB2312" pitchFamily="49" charset="-122"/>
              </a:rPr>
              <a:t>3  AND</a:t>
            </a:r>
            <a:r>
              <a:rPr lang="zh-CN" altLang="en-US" dirty="0">
                <a:latin typeface="楷体_GB2312" pitchFamily="49" charset="-122"/>
                <a:ea typeface="楷体_GB2312" pitchFamily="49" charset="-122"/>
              </a:rPr>
              <a:t>型信号量</a:t>
            </a:r>
          </a:p>
        </p:txBody>
      </p:sp>
      <p:sp>
        <p:nvSpPr>
          <p:cNvPr id="3" name="内容占位符 2">
            <a:extLst>
              <a:ext uri="{FF2B5EF4-FFF2-40B4-BE49-F238E27FC236}">
                <a16:creationId xmlns:a16="http://schemas.microsoft.com/office/drawing/2014/main" id="{22C11E72-7C32-4645-8A15-865502A769A2}"/>
              </a:ext>
            </a:extLst>
          </p:cNvPr>
          <p:cNvSpPr>
            <a:spLocks noGrp="1"/>
          </p:cNvSpPr>
          <p:nvPr>
            <p:ph idx="1"/>
          </p:nvPr>
        </p:nvSpPr>
        <p:spPr>
          <a:xfrm>
            <a:off x="665608" y="1908658"/>
            <a:ext cx="8077986" cy="3868232"/>
          </a:xfrm>
        </p:spPr>
        <p:txBody>
          <a:bodyPr/>
          <a:lstStyle/>
          <a:p>
            <a:pPr>
              <a:defRPr/>
            </a:pPr>
            <a:r>
              <a:rPr lang="zh-CN" altLang="en-US" dirty="0">
                <a:effectLst>
                  <a:outerShdw blurRad="38100" dist="38100" dir="2700000" algn="tl">
                    <a:srgbClr val="C0C0C0"/>
                  </a:outerShdw>
                </a:effectLst>
                <a:latin typeface="楷体_GB2312" pitchFamily="49" charset="-122"/>
                <a:ea typeface="楷体_GB2312" pitchFamily="49" charset="-122"/>
              </a:rPr>
              <a:t>当不用它时，有可能发生系统死锁。</a:t>
            </a:r>
          </a:p>
          <a:p>
            <a:pPr>
              <a:defRPr/>
            </a:pPr>
            <a:r>
              <a:rPr lang="zh-CN" altLang="en-US" dirty="0">
                <a:effectLst>
                  <a:outerShdw blurRad="38100" dist="38100" dir="2700000" algn="tl">
                    <a:srgbClr val="C0C0C0"/>
                  </a:outerShdw>
                </a:effectLst>
                <a:latin typeface="楷体_GB2312" pitchFamily="49" charset="-122"/>
                <a:ea typeface="楷体_GB2312" pitchFamily="49" charset="-122"/>
              </a:rPr>
              <a:t>死锁：在无外力作用下的一种僵持状态。</a:t>
            </a:r>
          </a:p>
          <a:p>
            <a:pPr>
              <a:defRPr/>
            </a:pPr>
            <a:r>
              <a:rPr lang="en-US" altLang="zh-CN" dirty="0">
                <a:effectLst>
                  <a:outerShdw blurRad="38100" dist="38100" dir="2700000" algn="tl">
                    <a:srgbClr val="C0C0C0"/>
                  </a:outerShdw>
                </a:effectLst>
                <a:latin typeface="楷体_GB2312" pitchFamily="49" charset="-122"/>
                <a:ea typeface="楷体_GB2312" pitchFamily="49" charset="-122"/>
              </a:rPr>
              <a:t>AND</a:t>
            </a:r>
            <a:r>
              <a:rPr lang="zh-CN" altLang="en-US" dirty="0">
                <a:effectLst>
                  <a:outerShdw blurRad="38100" dist="38100" dir="2700000" algn="tl">
                    <a:srgbClr val="C0C0C0"/>
                  </a:outerShdw>
                </a:effectLst>
                <a:latin typeface="楷体_GB2312" pitchFamily="49" charset="-122"/>
                <a:ea typeface="楷体_GB2312" pitchFamily="49" charset="-122"/>
              </a:rPr>
              <a:t>信号量例：</a:t>
            </a:r>
            <a:r>
              <a:rPr lang="en-US" altLang="zh-CN" dirty="0">
                <a:effectLst>
                  <a:outerShdw blurRad="38100" dist="38100" dir="2700000" algn="tl">
                    <a:srgbClr val="C0C0C0"/>
                  </a:outerShdw>
                </a:effectLst>
                <a:latin typeface="楷体_GB2312" pitchFamily="49" charset="-122"/>
                <a:ea typeface="楷体_GB2312" pitchFamily="49" charset="-122"/>
              </a:rPr>
              <a:t>P42.</a:t>
            </a:r>
          </a:p>
          <a:p>
            <a:pPr>
              <a:defRPr/>
            </a:pPr>
            <a:r>
              <a:rPr lang="zh-CN" altLang="en-US" dirty="0">
                <a:effectLst>
                  <a:outerShdw blurRad="38100" dist="38100" dir="2700000" algn="tl">
                    <a:srgbClr val="C0C0C0"/>
                  </a:outerShdw>
                </a:effectLst>
                <a:latin typeface="楷体_GB2312" pitchFamily="49" charset="-122"/>
                <a:ea typeface="楷体_GB2312" pitchFamily="49" charset="-122"/>
              </a:rPr>
              <a:t>特点：要么全分配，要么一个也不分配。</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kumimoji="0" lang="en-US" altLang="zh-CN" sz="2700" b="1" i="0" u="none" strike="noStrike" kern="1200" cap="none" spc="0" normalizeH="0" baseline="0" noProof="0" dirty="0">
                <a:ln>
                  <a:noFill/>
                </a:ln>
                <a:solidFill>
                  <a:srgbClr val="0000FF"/>
                </a:solidFill>
                <a:effectLst/>
                <a:uLnTx/>
                <a:uFillTx/>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5" name="矩形 4"/>
          <p:cNvSpPr/>
          <p:nvPr/>
        </p:nvSpPr>
        <p:spPr>
          <a:xfrm>
            <a:off x="1555954" y="2695995"/>
            <a:ext cx="5302045" cy="424732"/>
          </a:xfrm>
          <a:prstGeom prst="rect">
            <a:avLst/>
          </a:prstGeom>
        </p:spPr>
        <p:txBody>
          <a:bodyPr wrap="square">
            <a:spAutoFit/>
          </a:bodyPr>
          <a:lstStyle/>
          <a:p>
            <a:pPr lvl="0" defTabSz="685800">
              <a:lnSpc>
                <a:spcPct val="90000"/>
              </a:lnSpc>
              <a:spcBef>
                <a:spcPts val="1350"/>
              </a:spcBef>
              <a:buClr>
                <a:srgbClr val="4A66AC">
                  <a:lumMod val="75000"/>
                </a:srgbClr>
              </a:buClr>
              <a:buSzPct val="100000"/>
              <a:defRPr/>
            </a:pPr>
            <a:r>
              <a:rPr lang="zh-CN" altLang="en-US" sz="2400" u="sng" dirty="0">
                <a:solidFill>
                  <a:srgbClr val="0000FF"/>
                </a:solidFill>
              </a:rPr>
              <a:t>整形型信号量与记录型信号量的问题：</a:t>
            </a:r>
            <a:endParaRPr lang="zh-CN" altLang="en-US" sz="2100" b="1" u="sng"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1637072" y="3311839"/>
            <a:ext cx="5375785" cy="1775358"/>
          </a:xfrm>
          <a:prstGeom prst="rect">
            <a:avLst/>
          </a:prstGeom>
        </p:spPr>
        <p:txBody>
          <a:bodyPr wrap="square">
            <a:spAutoFit/>
          </a:bodyPr>
          <a:lstStyle/>
          <a:p>
            <a:pPr marL="171450" lvl="0" indent="-171450" defTabSz="685800">
              <a:lnSpc>
                <a:spcPct val="110000"/>
              </a:lnSpc>
              <a:spcBef>
                <a:spcPts val="135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只能用于共享一个临界资源</a:t>
            </a:r>
          </a:p>
          <a:p>
            <a:pPr marL="171450" lvl="0" indent="-171450" defTabSz="685800">
              <a:lnSpc>
                <a:spcPct val="110000"/>
              </a:lnSpc>
              <a:spcBef>
                <a:spcPts val="135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多个临界资源的情况：访问共享数据</a:t>
            </a:r>
            <a:r>
              <a:rPr lang="en-US" altLang="zh-CN" sz="2100" b="1" dirty="0">
                <a:solidFill>
                  <a:prstClr val="black"/>
                </a:solidFill>
                <a:latin typeface="+mj-ea"/>
                <a:ea typeface="+mj-ea"/>
              </a:rPr>
              <a:t>D</a:t>
            </a:r>
            <a:r>
              <a:rPr lang="zh-CN" altLang="en-US" sz="2100" b="1" dirty="0">
                <a:solidFill>
                  <a:prstClr val="black"/>
                </a:solidFill>
                <a:latin typeface="+mj-ea"/>
                <a:ea typeface="+mj-ea"/>
              </a:rPr>
              <a:t>和</a:t>
            </a:r>
            <a:r>
              <a:rPr lang="en-US" altLang="zh-CN" sz="2100" b="1" dirty="0">
                <a:solidFill>
                  <a:prstClr val="black"/>
                </a:solidFill>
                <a:latin typeface="+mj-ea"/>
                <a:ea typeface="+mj-ea"/>
              </a:rPr>
              <a:t>E</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000" b="1" dirty="0">
                <a:solidFill>
                  <a:prstClr val="black"/>
                </a:solidFill>
                <a:latin typeface="微软雅黑" panose="020B0503020204020204" pitchFamily="34" charset="-122"/>
                <a:ea typeface="微软雅黑" panose="020B0503020204020204" pitchFamily="34" charset="-122"/>
              </a:rPr>
              <a:t>设置互斥型号量</a:t>
            </a:r>
            <a:r>
              <a:rPr lang="en-US" altLang="zh-CN" sz="2000" b="1" dirty="0" err="1">
                <a:solidFill>
                  <a:prstClr val="black"/>
                </a:solidFill>
                <a:latin typeface="微软雅黑" panose="020B0503020204020204" pitchFamily="34" charset="-122"/>
                <a:ea typeface="微软雅黑" panose="020B0503020204020204" pitchFamily="34" charset="-122"/>
              </a:rPr>
              <a:t>Dmutex</a:t>
            </a:r>
            <a:r>
              <a:rPr lang="zh-CN" altLang="en-US" sz="2000" b="1" dirty="0">
                <a:solidFill>
                  <a:prstClr val="black"/>
                </a:solidFill>
                <a:latin typeface="微软雅黑" panose="020B0503020204020204" pitchFamily="34" charset="-122"/>
                <a:ea typeface="微软雅黑" panose="020B0503020204020204" pitchFamily="34" charset="-122"/>
              </a:rPr>
              <a:t>和</a:t>
            </a:r>
            <a:r>
              <a:rPr lang="en-US" altLang="zh-CN" sz="2000" b="1" dirty="0" err="1">
                <a:solidFill>
                  <a:prstClr val="black"/>
                </a:solidFill>
                <a:latin typeface="微软雅黑" panose="020B0503020204020204" pitchFamily="34" charset="-122"/>
                <a:ea typeface="微软雅黑" panose="020B0503020204020204" pitchFamily="34" charset="-122"/>
              </a:rPr>
              <a:t>Emutex</a:t>
            </a:r>
            <a:r>
              <a:rPr lang="zh-CN" altLang="en-US" sz="2000" b="1" dirty="0">
                <a:solidFill>
                  <a:prstClr val="black"/>
                </a:solidFill>
                <a:latin typeface="微软雅黑" panose="020B0503020204020204" pitchFamily="34" charset="-122"/>
                <a:ea typeface="微软雅黑" panose="020B0503020204020204" pitchFamily="34" charset="-122"/>
              </a:rPr>
              <a:t>，初值为</a:t>
            </a:r>
            <a:r>
              <a:rPr lang="en-US" altLang="zh-CN" sz="2000" b="1" dirty="0">
                <a:solidFill>
                  <a:prstClr val="black"/>
                </a:solidFill>
                <a:latin typeface="微软雅黑" panose="020B0503020204020204" pitchFamily="34" charset="-122"/>
                <a:ea typeface="微软雅黑" panose="020B0503020204020204" pitchFamily="34" charset="-122"/>
              </a:rPr>
              <a:t>1</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A</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B</a:t>
            </a:r>
            <a:r>
              <a:rPr lang="zh-CN" altLang="en-US" sz="2000" b="1" dirty="0">
                <a:solidFill>
                  <a:prstClr val="black"/>
                </a:solidFill>
                <a:latin typeface="微软雅黑" panose="020B0503020204020204" pitchFamily="34" charset="-122"/>
                <a:ea typeface="微软雅黑" panose="020B0503020204020204" pitchFamily="34" charset="-122"/>
              </a:rPr>
              <a:t>进程的访问操作如下：</a:t>
            </a:r>
          </a:p>
        </p:txBody>
      </p:sp>
      <p:pic>
        <p:nvPicPr>
          <p:cNvPr id="8" name="Picture 5">
            <a:extLst>
              <a:ext uri="{FF2B5EF4-FFF2-40B4-BE49-F238E27FC236}">
                <a16:creationId xmlns:a16="http://schemas.microsoft.com/office/drawing/2014/main" id="{09492A91-886D-A64B-8213-012845D5A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779" y="5278309"/>
            <a:ext cx="3262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8840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kumimoji="0" lang="en-US" altLang="zh-CN" sz="2700" b="1" i="0" u="none" strike="noStrike" kern="1200" cap="none" spc="0" normalizeH="0" baseline="0" noProof="0" dirty="0">
                <a:ln>
                  <a:noFill/>
                </a:ln>
                <a:solidFill>
                  <a:srgbClr val="0000FF"/>
                </a:solidFill>
                <a:effectLst/>
                <a:uLnTx/>
                <a:uFillTx/>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5" name="矩形 4"/>
          <p:cNvSpPr/>
          <p:nvPr/>
        </p:nvSpPr>
        <p:spPr>
          <a:xfrm>
            <a:off x="1555954" y="2695995"/>
            <a:ext cx="5302045" cy="424732"/>
          </a:xfrm>
          <a:prstGeom prst="rect">
            <a:avLst/>
          </a:prstGeom>
        </p:spPr>
        <p:txBody>
          <a:bodyPr wrap="square">
            <a:spAutoFit/>
          </a:bodyPr>
          <a:lstStyle/>
          <a:p>
            <a:pPr lvl="0" defTabSz="685800">
              <a:lnSpc>
                <a:spcPct val="90000"/>
              </a:lnSpc>
              <a:spcBef>
                <a:spcPts val="1350"/>
              </a:spcBef>
              <a:buClr>
                <a:srgbClr val="4A66AC">
                  <a:lumMod val="75000"/>
                </a:srgbClr>
              </a:buClr>
              <a:buSzPct val="100000"/>
              <a:defRPr/>
            </a:pPr>
            <a:r>
              <a:rPr lang="zh-CN" altLang="en-US" sz="2400" u="sng" dirty="0">
                <a:solidFill>
                  <a:srgbClr val="0000FF"/>
                </a:solidFill>
              </a:rPr>
              <a:t>整形型信号量与记录型信号量的问题：</a:t>
            </a:r>
            <a:endParaRPr lang="zh-CN" altLang="en-US" sz="2100" b="1" u="sng"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1637072" y="3311839"/>
            <a:ext cx="6341805" cy="2211375"/>
          </a:xfrm>
          <a:prstGeom prst="rect">
            <a:avLst/>
          </a:prstGeom>
        </p:spPr>
        <p:txBody>
          <a:bodyPr wrap="square">
            <a:spAutoFit/>
          </a:bodyPr>
          <a:lstStyle/>
          <a:p>
            <a:pPr marL="171450" lvl="0" indent="-171450" defTabSz="685800">
              <a:lnSpc>
                <a:spcPct val="120000"/>
              </a:lnSpc>
              <a:spcBef>
                <a:spcPct val="30000"/>
              </a:spcBef>
              <a:buClr>
                <a:srgbClr val="4A66AC">
                  <a:lumMod val="75000"/>
                </a:srgbClr>
              </a:buClr>
              <a:buSzPct val="100000"/>
              <a:buFont typeface="Wingdings" charset="2"/>
              <a:buChar char="n"/>
              <a:defRPr/>
            </a:pPr>
            <a:r>
              <a:rPr lang="zh-CN" altLang="en-US" sz="2100" b="1" dirty="0">
                <a:solidFill>
                  <a:prstClr val="black"/>
                </a:solidFill>
                <a:ea typeface="华文楷体" pitchFamily="2" charset="-122"/>
              </a:rPr>
              <a:t>进程</a:t>
            </a:r>
            <a:r>
              <a:rPr lang="en-US" altLang="zh-CN" sz="2100" b="1" dirty="0">
                <a:solidFill>
                  <a:prstClr val="black"/>
                </a:solidFill>
                <a:ea typeface="华文楷体" pitchFamily="2" charset="-122"/>
              </a:rPr>
              <a:t>A</a:t>
            </a:r>
            <a:r>
              <a:rPr lang="zh-CN" altLang="en-US" sz="2100" b="1" dirty="0">
                <a:solidFill>
                  <a:prstClr val="black"/>
                </a:solidFill>
                <a:ea typeface="华文楷体" pitchFamily="2" charset="-122"/>
              </a:rPr>
              <a:t>和进程</a:t>
            </a:r>
            <a:r>
              <a:rPr lang="en-US" altLang="zh-CN" sz="2100" b="1" dirty="0">
                <a:solidFill>
                  <a:prstClr val="black"/>
                </a:solidFill>
                <a:ea typeface="华文楷体" pitchFamily="2" charset="-122"/>
              </a:rPr>
              <a:t>B</a:t>
            </a:r>
            <a:r>
              <a:rPr lang="zh-CN" altLang="en-US" sz="2100" b="1" dirty="0">
                <a:solidFill>
                  <a:prstClr val="black"/>
                </a:solidFill>
                <a:ea typeface="华文楷体" pitchFamily="2" charset="-122"/>
              </a:rPr>
              <a:t>按照下述次序交替执行</a:t>
            </a:r>
            <a:r>
              <a:rPr lang="en-US" altLang="zh-CN" sz="2100" b="1" dirty="0">
                <a:solidFill>
                  <a:prstClr val="black"/>
                </a:solidFill>
                <a:ea typeface="华文楷体" pitchFamily="2" charset="-122"/>
              </a:rPr>
              <a:t>wait</a:t>
            </a:r>
            <a:r>
              <a:rPr lang="zh-CN" altLang="en-US" sz="2100" b="1" dirty="0">
                <a:solidFill>
                  <a:prstClr val="black"/>
                </a:solidFill>
                <a:ea typeface="华文楷体" pitchFamily="2" charset="-122"/>
              </a:rPr>
              <a:t>操作：</a:t>
            </a:r>
          </a:p>
          <a:p>
            <a:pPr marL="171450" lvl="0" indent="-171450" defTabSz="685800">
              <a:lnSpc>
                <a:spcPct val="120000"/>
              </a:lnSpc>
              <a:spcBef>
                <a:spcPct val="30000"/>
              </a:spcBef>
              <a:buClr>
                <a:srgbClr val="4A66AC">
                  <a:lumMod val="75000"/>
                </a:srgbClr>
              </a:buClr>
              <a:buSzPct val="100000"/>
              <a:defRPr/>
            </a:pPr>
            <a:r>
              <a:rPr lang="zh-CN" altLang="en-US" sz="2100" b="1" dirty="0">
                <a:solidFill>
                  <a:prstClr val="black"/>
                </a:solidFill>
                <a:ea typeface="华文楷体" pitchFamily="2" charset="-122"/>
              </a:rPr>
              <a:t> </a:t>
            </a:r>
            <a:r>
              <a:rPr lang="zh-CN" altLang="en-US" b="1" dirty="0">
                <a:solidFill>
                  <a:prstClr val="black"/>
                </a:solidFill>
                <a:latin typeface="+mj-ea"/>
                <a:ea typeface="+mj-ea"/>
              </a:rPr>
              <a:t>  </a:t>
            </a:r>
            <a:r>
              <a:rPr lang="en-US" altLang="zh-CN" b="1" dirty="0" err="1">
                <a:solidFill>
                  <a:prstClr val="black"/>
                </a:solidFill>
                <a:latin typeface="+mj-ea"/>
                <a:ea typeface="+mj-ea"/>
              </a:rPr>
              <a:t>processA</a:t>
            </a:r>
            <a:r>
              <a:rPr lang="zh-CN" altLang="en-US" b="1" dirty="0">
                <a:solidFill>
                  <a:prstClr val="black"/>
                </a:solidFill>
                <a:latin typeface="+mj-ea"/>
                <a:ea typeface="+mj-ea"/>
              </a:rPr>
              <a:t>：</a:t>
            </a:r>
            <a:r>
              <a:rPr lang="en-US" altLang="zh-CN" b="1" dirty="0">
                <a:solidFill>
                  <a:prstClr val="black"/>
                </a:solidFill>
                <a:latin typeface="+mj-ea"/>
                <a:ea typeface="+mj-ea"/>
              </a:rPr>
              <a:t>wait(</a:t>
            </a:r>
            <a:r>
              <a:rPr lang="en-US" altLang="zh-CN" b="1" dirty="0" err="1">
                <a:solidFill>
                  <a:prstClr val="black"/>
                </a:solidFill>
                <a:latin typeface="+mj-ea"/>
                <a:ea typeface="+mj-ea"/>
              </a:rPr>
              <a:t>Dmutex</a:t>
            </a:r>
            <a:r>
              <a:rPr lang="en-US" altLang="zh-CN" b="1" dirty="0">
                <a:solidFill>
                  <a:prstClr val="black"/>
                </a:solidFill>
                <a:latin typeface="+mj-ea"/>
                <a:ea typeface="+mj-ea"/>
              </a:rPr>
              <a:t>);    //</a:t>
            </a:r>
            <a:r>
              <a:rPr lang="en-US" altLang="zh-CN" b="1" dirty="0" err="1">
                <a:solidFill>
                  <a:prstClr val="black"/>
                </a:solidFill>
                <a:latin typeface="+mj-ea"/>
                <a:ea typeface="+mj-ea"/>
              </a:rPr>
              <a:t>Dmutex</a:t>
            </a:r>
            <a:r>
              <a:rPr lang="en-US" altLang="zh-CN" b="1" dirty="0">
                <a:solidFill>
                  <a:prstClr val="black"/>
                </a:solidFill>
                <a:latin typeface="+mj-ea"/>
                <a:ea typeface="+mj-ea"/>
              </a:rPr>
              <a:t>=0</a:t>
            </a:r>
          </a:p>
          <a:p>
            <a:pPr marL="171450" lvl="0" indent="-171450" defTabSz="685800">
              <a:lnSpc>
                <a:spcPct val="120000"/>
              </a:lnSpc>
              <a:spcBef>
                <a:spcPct val="30000"/>
              </a:spcBef>
              <a:buClr>
                <a:srgbClr val="4A66AC">
                  <a:lumMod val="75000"/>
                </a:srgbClr>
              </a:buClr>
              <a:buSzPct val="100000"/>
              <a:defRPr/>
            </a:pPr>
            <a:r>
              <a:rPr lang="en-US" altLang="zh-CN" b="1" dirty="0">
                <a:solidFill>
                  <a:prstClr val="black"/>
                </a:solidFill>
                <a:latin typeface="+mj-ea"/>
                <a:ea typeface="+mj-ea"/>
              </a:rPr>
              <a:t>   </a:t>
            </a:r>
            <a:r>
              <a:rPr lang="en-US" altLang="zh-CN" b="1" dirty="0" err="1">
                <a:solidFill>
                  <a:prstClr val="black"/>
                </a:solidFill>
                <a:latin typeface="+mj-ea"/>
                <a:ea typeface="+mj-ea"/>
              </a:rPr>
              <a:t>processB</a:t>
            </a:r>
            <a:r>
              <a:rPr lang="zh-CN" altLang="en-US" b="1" dirty="0">
                <a:solidFill>
                  <a:prstClr val="black"/>
                </a:solidFill>
                <a:latin typeface="+mj-ea"/>
                <a:ea typeface="+mj-ea"/>
              </a:rPr>
              <a:t>：</a:t>
            </a:r>
            <a:r>
              <a:rPr lang="en-US" altLang="zh-CN" b="1" dirty="0">
                <a:solidFill>
                  <a:prstClr val="black"/>
                </a:solidFill>
                <a:latin typeface="+mj-ea"/>
                <a:ea typeface="+mj-ea"/>
              </a:rPr>
              <a:t>wait(</a:t>
            </a:r>
            <a:r>
              <a:rPr lang="en-US" altLang="zh-CN" b="1" dirty="0" err="1">
                <a:solidFill>
                  <a:prstClr val="black"/>
                </a:solidFill>
                <a:latin typeface="+mj-ea"/>
                <a:ea typeface="+mj-ea"/>
              </a:rPr>
              <a:t>Emutex</a:t>
            </a:r>
            <a:r>
              <a:rPr lang="en-US" altLang="zh-CN" b="1" dirty="0">
                <a:solidFill>
                  <a:prstClr val="black"/>
                </a:solidFill>
                <a:latin typeface="+mj-ea"/>
                <a:ea typeface="+mj-ea"/>
              </a:rPr>
              <a:t>);    //</a:t>
            </a:r>
            <a:r>
              <a:rPr lang="en-US" altLang="zh-CN" b="1" dirty="0" err="1">
                <a:solidFill>
                  <a:prstClr val="black"/>
                </a:solidFill>
                <a:latin typeface="+mj-ea"/>
                <a:ea typeface="+mj-ea"/>
              </a:rPr>
              <a:t>Emutex</a:t>
            </a:r>
            <a:r>
              <a:rPr lang="en-US" altLang="zh-CN" b="1" dirty="0">
                <a:solidFill>
                  <a:prstClr val="black"/>
                </a:solidFill>
                <a:latin typeface="+mj-ea"/>
                <a:ea typeface="+mj-ea"/>
              </a:rPr>
              <a:t>=0</a:t>
            </a:r>
          </a:p>
          <a:p>
            <a:pPr marL="171450" lvl="0" indent="-171450" defTabSz="685800">
              <a:lnSpc>
                <a:spcPct val="120000"/>
              </a:lnSpc>
              <a:spcBef>
                <a:spcPct val="30000"/>
              </a:spcBef>
              <a:buClr>
                <a:srgbClr val="4A66AC">
                  <a:lumMod val="75000"/>
                </a:srgbClr>
              </a:buClr>
              <a:buSzPct val="100000"/>
              <a:defRPr/>
            </a:pPr>
            <a:r>
              <a:rPr lang="en-US" altLang="zh-CN" b="1" dirty="0">
                <a:solidFill>
                  <a:prstClr val="black"/>
                </a:solidFill>
                <a:latin typeface="+mj-ea"/>
                <a:ea typeface="+mj-ea"/>
              </a:rPr>
              <a:t>   </a:t>
            </a:r>
            <a:r>
              <a:rPr lang="en-US" altLang="zh-CN" b="1" dirty="0" err="1">
                <a:solidFill>
                  <a:prstClr val="black"/>
                </a:solidFill>
                <a:latin typeface="+mj-ea"/>
                <a:ea typeface="+mj-ea"/>
              </a:rPr>
              <a:t>processA</a:t>
            </a:r>
            <a:r>
              <a:rPr lang="zh-CN" altLang="en-US" b="1" dirty="0">
                <a:solidFill>
                  <a:prstClr val="black"/>
                </a:solidFill>
                <a:latin typeface="+mj-ea"/>
                <a:ea typeface="+mj-ea"/>
              </a:rPr>
              <a:t>：</a:t>
            </a:r>
            <a:r>
              <a:rPr lang="en-US" altLang="zh-CN" b="1" dirty="0">
                <a:solidFill>
                  <a:prstClr val="black"/>
                </a:solidFill>
                <a:latin typeface="+mj-ea"/>
                <a:ea typeface="+mj-ea"/>
              </a:rPr>
              <a:t>wait(</a:t>
            </a:r>
            <a:r>
              <a:rPr lang="en-US" altLang="zh-CN" b="1" dirty="0" err="1">
                <a:solidFill>
                  <a:prstClr val="black"/>
                </a:solidFill>
                <a:latin typeface="+mj-ea"/>
                <a:ea typeface="+mj-ea"/>
              </a:rPr>
              <a:t>Emutex</a:t>
            </a:r>
            <a:r>
              <a:rPr lang="en-US" altLang="zh-CN" b="1" dirty="0">
                <a:solidFill>
                  <a:prstClr val="black"/>
                </a:solidFill>
                <a:latin typeface="+mj-ea"/>
                <a:ea typeface="+mj-ea"/>
              </a:rPr>
              <a:t>);    //</a:t>
            </a:r>
            <a:r>
              <a:rPr lang="en-US" altLang="zh-CN" b="1" dirty="0" err="1">
                <a:solidFill>
                  <a:prstClr val="black"/>
                </a:solidFill>
                <a:latin typeface="+mj-ea"/>
                <a:ea typeface="+mj-ea"/>
              </a:rPr>
              <a:t>Emutex</a:t>
            </a:r>
            <a:r>
              <a:rPr lang="en-US" altLang="zh-CN" b="1" dirty="0">
                <a:solidFill>
                  <a:prstClr val="black"/>
                </a:solidFill>
                <a:latin typeface="+mj-ea"/>
                <a:ea typeface="+mj-ea"/>
              </a:rPr>
              <a:t>=-1</a:t>
            </a:r>
            <a:r>
              <a:rPr lang="zh-CN" altLang="en-US" b="1" dirty="0">
                <a:solidFill>
                  <a:prstClr val="black"/>
                </a:solidFill>
                <a:latin typeface="+mj-ea"/>
                <a:ea typeface="+mj-ea"/>
              </a:rPr>
              <a:t>，</a:t>
            </a:r>
            <a:r>
              <a:rPr lang="en-US" altLang="zh-CN" b="1" dirty="0">
                <a:solidFill>
                  <a:prstClr val="black"/>
                </a:solidFill>
                <a:latin typeface="+mj-ea"/>
                <a:ea typeface="+mj-ea"/>
              </a:rPr>
              <a:t>A</a:t>
            </a:r>
            <a:r>
              <a:rPr lang="zh-CN" altLang="en-US" b="1" dirty="0">
                <a:solidFill>
                  <a:prstClr val="black"/>
                </a:solidFill>
                <a:latin typeface="+mj-ea"/>
                <a:ea typeface="+mj-ea"/>
              </a:rPr>
              <a:t>阻塞</a:t>
            </a:r>
          </a:p>
          <a:p>
            <a:pPr marL="171450" lvl="0" indent="-171450" defTabSz="685800">
              <a:lnSpc>
                <a:spcPct val="120000"/>
              </a:lnSpc>
              <a:spcBef>
                <a:spcPct val="30000"/>
              </a:spcBef>
              <a:buClr>
                <a:srgbClr val="4A66AC">
                  <a:lumMod val="75000"/>
                </a:srgbClr>
              </a:buClr>
              <a:buSzPct val="100000"/>
              <a:defRPr/>
            </a:pPr>
            <a:r>
              <a:rPr lang="zh-CN" altLang="en-US" b="1" dirty="0">
                <a:solidFill>
                  <a:prstClr val="black"/>
                </a:solidFill>
                <a:latin typeface="+mj-ea"/>
                <a:ea typeface="+mj-ea"/>
              </a:rPr>
              <a:t>   </a:t>
            </a:r>
            <a:r>
              <a:rPr lang="en-US" altLang="zh-CN" b="1" dirty="0" err="1">
                <a:solidFill>
                  <a:prstClr val="black"/>
                </a:solidFill>
                <a:latin typeface="+mj-ea"/>
                <a:ea typeface="+mj-ea"/>
              </a:rPr>
              <a:t>processB</a:t>
            </a:r>
            <a:r>
              <a:rPr lang="zh-CN" altLang="en-US" b="1" dirty="0">
                <a:solidFill>
                  <a:prstClr val="black"/>
                </a:solidFill>
                <a:latin typeface="+mj-ea"/>
                <a:ea typeface="+mj-ea"/>
              </a:rPr>
              <a:t>：</a:t>
            </a:r>
            <a:r>
              <a:rPr lang="en-US" altLang="zh-CN" b="1" dirty="0">
                <a:solidFill>
                  <a:prstClr val="black"/>
                </a:solidFill>
                <a:latin typeface="+mj-ea"/>
                <a:ea typeface="+mj-ea"/>
              </a:rPr>
              <a:t>wait(</a:t>
            </a:r>
            <a:r>
              <a:rPr lang="en-US" altLang="zh-CN" b="1" dirty="0" err="1">
                <a:solidFill>
                  <a:prstClr val="black"/>
                </a:solidFill>
                <a:latin typeface="+mj-ea"/>
                <a:ea typeface="+mj-ea"/>
              </a:rPr>
              <a:t>Dmutex</a:t>
            </a:r>
            <a:r>
              <a:rPr lang="en-US" altLang="zh-CN" b="1" dirty="0">
                <a:solidFill>
                  <a:prstClr val="black"/>
                </a:solidFill>
                <a:latin typeface="+mj-ea"/>
                <a:ea typeface="+mj-ea"/>
              </a:rPr>
              <a:t>);    //</a:t>
            </a:r>
            <a:r>
              <a:rPr lang="en-US" altLang="zh-CN" b="1" dirty="0" err="1">
                <a:solidFill>
                  <a:prstClr val="black"/>
                </a:solidFill>
                <a:latin typeface="+mj-ea"/>
                <a:ea typeface="+mj-ea"/>
              </a:rPr>
              <a:t>Dmutex</a:t>
            </a:r>
            <a:r>
              <a:rPr lang="en-US" altLang="zh-CN" b="1" dirty="0">
                <a:solidFill>
                  <a:prstClr val="black"/>
                </a:solidFill>
                <a:latin typeface="+mj-ea"/>
                <a:ea typeface="+mj-ea"/>
              </a:rPr>
              <a:t>=-1</a:t>
            </a:r>
            <a:r>
              <a:rPr lang="zh-CN" altLang="en-US" b="1" dirty="0">
                <a:solidFill>
                  <a:prstClr val="black"/>
                </a:solidFill>
                <a:latin typeface="+mj-ea"/>
                <a:ea typeface="+mj-ea"/>
              </a:rPr>
              <a:t>，</a:t>
            </a:r>
            <a:r>
              <a:rPr lang="en-US" altLang="zh-CN" b="1" dirty="0">
                <a:solidFill>
                  <a:prstClr val="black"/>
                </a:solidFill>
                <a:latin typeface="+mj-ea"/>
                <a:ea typeface="+mj-ea"/>
              </a:rPr>
              <a:t>B</a:t>
            </a:r>
            <a:r>
              <a:rPr lang="zh-CN" altLang="en-US" b="1" dirty="0">
                <a:solidFill>
                  <a:prstClr val="black"/>
                </a:solidFill>
                <a:latin typeface="+mj-ea"/>
                <a:ea typeface="+mj-ea"/>
              </a:rPr>
              <a:t>阻塞</a:t>
            </a:r>
          </a:p>
        </p:txBody>
      </p:sp>
    </p:spTree>
    <p:extLst>
      <p:ext uri="{BB962C8B-B14F-4D97-AF65-F5344CB8AC3E}">
        <p14:creationId xmlns:p14="http://schemas.microsoft.com/office/powerpoint/2010/main" val="293024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3</a:t>
            </a:r>
            <a:r>
              <a:rPr kumimoji="0" lang="en-US" altLang="zh-CN" sz="2700" b="1" i="0" u="none" strike="noStrike" kern="1200" cap="none" spc="0" normalizeH="0" baseline="0" noProof="0" dirty="0">
                <a:ln>
                  <a:noFill/>
                </a:ln>
                <a:solidFill>
                  <a:srgbClr val="0000FF"/>
                </a:solidFill>
                <a:effectLst/>
                <a:uLnTx/>
                <a:uFillTx/>
                <a:latin typeface="+mj-ea"/>
                <a:ea typeface="+mj-ea"/>
              </a:rPr>
              <a:t>.</a:t>
            </a:r>
            <a:r>
              <a:rPr lang="en-US" altLang="zh-CN" sz="2700" dirty="0">
                <a:solidFill>
                  <a:srgbClr val="0000FF"/>
                </a:solidFill>
              </a:rPr>
              <a:t> </a:t>
            </a:r>
            <a:r>
              <a:rPr lang="en-US" altLang="zh-CN" sz="2700" b="1" dirty="0">
                <a:solidFill>
                  <a:srgbClr val="0000FF"/>
                </a:solidFill>
                <a:latin typeface="+mj-ea"/>
                <a:ea typeface="+mj-ea"/>
              </a:rPr>
              <a:t>AND</a:t>
            </a:r>
            <a:r>
              <a:rPr lang="zh-CN" altLang="en-US" sz="2700" b="1" dirty="0">
                <a:solidFill>
                  <a:srgbClr val="0000FF"/>
                </a:solidFill>
                <a:latin typeface="+mj-ea"/>
                <a:ea typeface="+mj-ea"/>
              </a:rPr>
              <a:t>型信号量</a:t>
            </a:r>
          </a:p>
        </p:txBody>
      </p:sp>
      <p:sp>
        <p:nvSpPr>
          <p:cNvPr id="3" name="矩形 2"/>
          <p:cNvSpPr/>
          <p:nvPr/>
        </p:nvSpPr>
        <p:spPr>
          <a:xfrm>
            <a:off x="1585451" y="2492886"/>
            <a:ext cx="6445046" cy="3650743"/>
          </a:xfrm>
          <a:prstGeom prst="rect">
            <a:avLst/>
          </a:prstGeom>
        </p:spPr>
        <p:txBody>
          <a:bodyPr wrap="square">
            <a:spAutoFit/>
          </a:bodyPr>
          <a:lstStyle/>
          <a:p>
            <a:pPr marL="342900" lvl="0" indent="-342900" defTabSz="685800">
              <a:lnSpc>
                <a:spcPct val="110000"/>
              </a:lnSpc>
              <a:spcBef>
                <a:spcPts val="1350"/>
              </a:spcBef>
              <a:buClr>
                <a:srgbClr val="4A66AC">
                  <a:lumMod val="75000"/>
                </a:srgbClr>
              </a:buClr>
              <a:buSzPct val="100000"/>
              <a:buFont typeface="Wingdings" panose="05000000000000000000" pitchFamily="2" charset="2"/>
              <a:buChar char="n"/>
              <a:defRPr/>
            </a:pPr>
            <a:r>
              <a:rPr lang="en-US" altLang="zh-CN" sz="2100" b="1" dirty="0">
                <a:solidFill>
                  <a:srgbClr val="0000FF"/>
                </a:solidFill>
                <a:effectLst>
                  <a:outerShdw blurRad="38100" dist="38100" dir="2700000" algn="tl">
                    <a:srgbClr val="C0C0C0"/>
                  </a:outerShdw>
                </a:effectLst>
                <a:latin typeface="+mj-ea"/>
                <a:ea typeface="+mj-ea"/>
              </a:rPr>
              <a:t>AND</a:t>
            </a:r>
            <a:r>
              <a:rPr lang="zh-CN" altLang="en-US" sz="2100" b="1" dirty="0">
                <a:solidFill>
                  <a:srgbClr val="0000FF"/>
                </a:solidFill>
                <a:effectLst>
                  <a:outerShdw blurRad="38100" dist="38100" dir="2700000" algn="tl">
                    <a:srgbClr val="C0C0C0"/>
                  </a:outerShdw>
                </a:effectLst>
                <a:latin typeface="+mj-ea"/>
                <a:ea typeface="+mj-ea"/>
              </a:rPr>
              <a:t>同步机制的基本思想</a:t>
            </a:r>
            <a:r>
              <a:rPr lang="zh-CN" altLang="en-US" sz="2100" b="1" dirty="0">
                <a:solidFill>
                  <a:srgbClr val="0000FF"/>
                </a:solidFill>
                <a:latin typeface="+mj-ea"/>
                <a:ea typeface="+mj-ea"/>
              </a:rPr>
              <a:t>：</a:t>
            </a:r>
            <a:r>
              <a:rPr lang="zh-CN" altLang="en-US" sz="2100" b="1" dirty="0">
                <a:solidFill>
                  <a:prstClr val="black"/>
                </a:solidFill>
                <a:latin typeface="+mj-ea"/>
                <a:ea typeface="+mj-ea"/>
              </a:rPr>
              <a:t>将进程在整个运行过程中需要的所有资源，一次性全都地分配给进程，待进程使用完后再一起释放。只要尚有一个资源未能分配给进程，其它所有可能为之分配的资源，也不分配给他。 </a:t>
            </a:r>
          </a:p>
          <a:p>
            <a:pPr marL="342900" lvl="0" indent="-342900" defTabSz="685800">
              <a:lnSpc>
                <a:spcPct val="110000"/>
              </a:lnSpc>
              <a:spcBef>
                <a:spcPts val="1350"/>
              </a:spcBef>
              <a:buClr>
                <a:srgbClr val="4A66AC">
                  <a:lumMod val="75000"/>
                </a:srgbClr>
              </a:buClr>
              <a:buSzPct val="100000"/>
              <a:buFont typeface="Wingdings" panose="05000000000000000000" pitchFamily="2" charset="2"/>
              <a:buChar char="n"/>
              <a:defRPr/>
            </a:pPr>
            <a:r>
              <a:rPr lang="zh-CN" altLang="en-US" sz="2100" b="1" dirty="0">
                <a:solidFill>
                  <a:srgbClr val="0000FF"/>
                </a:solidFill>
                <a:effectLst>
                  <a:outerShdw blurRad="38100" dist="38100" dir="2700000" algn="tl">
                    <a:srgbClr val="C0C0C0"/>
                  </a:outerShdw>
                </a:effectLst>
                <a:latin typeface="+mj-ea"/>
                <a:ea typeface="+mj-ea"/>
              </a:rPr>
              <a:t>原子操作</a:t>
            </a:r>
            <a:r>
              <a:rPr lang="zh-CN" altLang="en-US" sz="2100" b="1" dirty="0">
                <a:solidFill>
                  <a:srgbClr val="0000FF"/>
                </a:solidFill>
                <a:latin typeface="+mj-ea"/>
                <a:ea typeface="+mj-ea"/>
              </a:rPr>
              <a:t>：</a:t>
            </a:r>
            <a:r>
              <a:rPr lang="zh-CN" altLang="en-US" sz="2100" b="1" dirty="0">
                <a:solidFill>
                  <a:prstClr val="black"/>
                </a:solidFill>
                <a:latin typeface="+mj-ea"/>
                <a:ea typeface="+mj-ea"/>
              </a:rPr>
              <a:t>要么全部分配到进程，要么一个也不分配。</a:t>
            </a:r>
            <a:endParaRPr lang="en-US" altLang="zh-CN" sz="2100" b="1" dirty="0">
              <a:solidFill>
                <a:prstClr val="black"/>
              </a:solidFill>
              <a:latin typeface="+mj-ea"/>
              <a:ea typeface="+mj-ea"/>
            </a:endParaRPr>
          </a:p>
          <a:p>
            <a:pPr marL="342900" lvl="0" indent="-342900" defTabSz="685800">
              <a:lnSpc>
                <a:spcPct val="110000"/>
              </a:lnSpc>
              <a:spcBef>
                <a:spcPts val="1350"/>
              </a:spcBef>
              <a:buClr>
                <a:srgbClr val="4A66AC">
                  <a:lumMod val="75000"/>
                </a:srgbClr>
              </a:buClr>
              <a:buSzPct val="100000"/>
              <a:buFont typeface="Wingdings" panose="05000000000000000000" pitchFamily="2" charset="2"/>
              <a:buChar char="n"/>
              <a:defRPr/>
            </a:pPr>
            <a:r>
              <a:rPr lang="zh-CN" altLang="en-US" sz="2100" b="1" dirty="0">
                <a:solidFill>
                  <a:prstClr val="black"/>
                </a:solidFill>
                <a:latin typeface="+mj-ea"/>
                <a:ea typeface="+mj-ea"/>
              </a:rPr>
              <a:t>在</a:t>
            </a:r>
            <a:r>
              <a:rPr lang="en-US" altLang="zh-CN" sz="2100" b="1" dirty="0">
                <a:solidFill>
                  <a:prstClr val="black"/>
                </a:solidFill>
                <a:latin typeface="+mj-ea"/>
                <a:ea typeface="+mj-ea"/>
              </a:rPr>
              <a:t>wait</a:t>
            </a:r>
            <a:r>
              <a:rPr lang="zh-CN" altLang="en-US" sz="2100" b="1" dirty="0">
                <a:solidFill>
                  <a:prstClr val="black"/>
                </a:solidFill>
                <a:latin typeface="+mj-ea"/>
                <a:ea typeface="+mj-ea"/>
              </a:rPr>
              <a:t>操作中，增加了一个“</a:t>
            </a:r>
            <a:r>
              <a:rPr lang="en-US" altLang="zh-CN" sz="2100" b="1" dirty="0">
                <a:solidFill>
                  <a:prstClr val="black"/>
                </a:solidFill>
                <a:latin typeface="+mj-ea"/>
                <a:ea typeface="+mj-ea"/>
              </a:rPr>
              <a:t>AND”</a:t>
            </a:r>
            <a:r>
              <a:rPr lang="zh-CN" altLang="en-US" sz="2100" b="1" dirty="0">
                <a:solidFill>
                  <a:prstClr val="black"/>
                </a:solidFill>
                <a:latin typeface="+mj-ea"/>
                <a:ea typeface="+mj-ea"/>
              </a:rPr>
              <a:t>条件，故称为</a:t>
            </a:r>
            <a:r>
              <a:rPr lang="en-US" altLang="zh-CN" sz="2100" b="1" dirty="0">
                <a:solidFill>
                  <a:prstClr val="black"/>
                </a:solidFill>
                <a:latin typeface="+mj-ea"/>
                <a:ea typeface="+mj-ea"/>
              </a:rPr>
              <a:t>AND</a:t>
            </a:r>
            <a:r>
              <a:rPr lang="zh-CN" altLang="en-US" sz="2100" b="1" dirty="0">
                <a:solidFill>
                  <a:prstClr val="black"/>
                </a:solidFill>
                <a:latin typeface="+mj-ea"/>
                <a:ea typeface="+mj-ea"/>
              </a:rPr>
              <a:t>同步，或称为</a:t>
            </a:r>
            <a:r>
              <a:rPr lang="zh-CN" altLang="en-US" sz="2100" b="1" dirty="0">
                <a:solidFill>
                  <a:srgbClr val="0000FF"/>
                </a:solidFill>
                <a:effectLst>
                  <a:outerShdw blurRad="38100" dist="38100" dir="2700000" algn="tl">
                    <a:srgbClr val="C0C0C0"/>
                  </a:outerShdw>
                </a:effectLst>
                <a:latin typeface="+mj-ea"/>
                <a:ea typeface="+mj-ea"/>
              </a:rPr>
              <a:t>同时</a:t>
            </a:r>
            <a:r>
              <a:rPr lang="en-US" altLang="zh-CN" sz="2100" b="1" dirty="0">
                <a:solidFill>
                  <a:srgbClr val="0000FF"/>
                </a:solidFill>
                <a:effectLst>
                  <a:outerShdw blurRad="38100" dist="38100" dir="2700000" algn="tl">
                    <a:srgbClr val="C0C0C0"/>
                  </a:outerShdw>
                </a:effectLst>
                <a:latin typeface="+mj-ea"/>
                <a:ea typeface="+mj-ea"/>
              </a:rPr>
              <a:t>wait</a:t>
            </a:r>
            <a:r>
              <a:rPr lang="zh-CN" altLang="en-US" sz="2100" b="1" dirty="0">
                <a:solidFill>
                  <a:srgbClr val="0000FF"/>
                </a:solidFill>
                <a:effectLst>
                  <a:outerShdw blurRad="38100" dist="38100" dir="2700000" algn="tl">
                    <a:srgbClr val="C0C0C0"/>
                  </a:outerShdw>
                </a:effectLst>
                <a:latin typeface="+mj-ea"/>
                <a:ea typeface="+mj-ea"/>
              </a:rPr>
              <a:t>操作</a:t>
            </a:r>
            <a:r>
              <a:rPr lang="zh-CN" altLang="en-US" sz="2100" b="1" dirty="0">
                <a:solidFill>
                  <a:srgbClr val="0000CC"/>
                </a:solidFill>
                <a:effectLst>
                  <a:outerShdw blurRad="38100" dist="38100" dir="2700000" algn="tl">
                    <a:srgbClr val="C0C0C0"/>
                  </a:outerShdw>
                </a:effectLst>
                <a:latin typeface="+mj-ea"/>
                <a:ea typeface="+mj-ea"/>
              </a:rPr>
              <a:t>。</a:t>
            </a:r>
            <a:endParaRPr lang="en-US" altLang="zh-CN" sz="2100" b="1" dirty="0">
              <a:solidFill>
                <a:prstClr val="black"/>
              </a:solidFill>
              <a:latin typeface="+mj-ea"/>
              <a:ea typeface="+mj-ea"/>
            </a:endParaRPr>
          </a:p>
        </p:txBody>
      </p:sp>
    </p:spTree>
    <p:extLst>
      <p:ext uri="{BB962C8B-B14F-4D97-AF65-F5344CB8AC3E}">
        <p14:creationId xmlns:p14="http://schemas.microsoft.com/office/powerpoint/2010/main" val="224442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3</a:t>
            </a:r>
            <a:r>
              <a:rPr kumimoji="0" lang="en-US" altLang="zh-CN" sz="2700" b="1" i="0" u="none" strike="noStrike" kern="1200" cap="none" spc="0" normalizeH="0" baseline="0" noProof="0" dirty="0">
                <a:ln>
                  <a:noFill/>
                </a:ln>
                <a:solidFill>
                  <a:srgbClr val="0000FF"/>
                </a:solidFill>
                <a:effectLst/>
                <a:uLnTx/>
                <a:uFillTx/>
                <a:latin typeface="+mj-ea"/>
                <a:ea typeface="+mj-ea"/>
              </a:rPr>
              <a:t>.</a:t>
            </a:r>
            <a:r>
              <a:rPr lang="en-US" altLang="zh-CN" sz="2700" dirty="0">
                <a:solidFill>
                  <a:srgbClr val="0000FF"/>
                </a:solidFill>
              </a:rPr>
              <a:t> </a:t>
            </a:r>
            <a:r>
              <a:rPr lang="en-US" altLang="zh-CN" sz="2700" b="1" dirty="0">
                <a:solidFill>
                  <a:srgbClr val="0000FF"/>
                </a:solidFill>
                <a:latin typeface="+mj-ea"/>
                <a:ea typeface="+mj-ea"/>
              </a:rPr>
              <a:t>AND</a:t>
            </a:r>
            <a:r>
              <a:rPr lang="zh-CN" altLang="en-US" sz="2700" b="1" dirty="0">
                <a:solidFill>
                  <a:srgbClr val="0000FF"/>
                </a:solidFill>
                <a:latin typeface="+mj-ea"/>
                <a:ea typeface="+mj-ea"/>
              </a:rPr>
              <a:t>型信号量</a:t>
            </a:r>
          </a:p>
        </p:txBody>
      </p:sp>
      <p:sp>
        <p:nvSpPr>
          <p:cNvPr id="3" name="矩形 2"/>
          <p:cNvSpPr/>
          <p:nvPr/>
        </p:nvSpPr>
        <p:spPr>
          <a:xfrm>
            <a:off x="1585451" y="2632995"/>
            <a:ext cx="6445046" cy="3970318"/>
          </a:xfrm>
          <a:prstGeom prst="rect">
            <a:avLst/>
          </a:prstGeom>
        </p:spPr>
        <p:txBody>
          <a:bodyPr wrap="square">
            <a:spAutoFit/>
          </a:bodyPr>
          <a:lstStyle/>
          <a:p>
            <a:pPr marL="714375" indent="-714375" algn="just">
              <a:buNone/>
              <a:defRPr/>
            </a:pPr>
            <a:r>
              <a:rPr lang="en-US" altLang="zh-CN" b="1" dirty="0" err="1">
                <a:solidFill>
                  <a:srgbClr val="FF0000"/>
                </a:solidFill>
                <a:latin typeface="+mj-ea"/>
                <a:ea typeface="+mj-ea"/>
              </a:rPr>
              <a:t>Swait</a:t>
            </a:r>
            <a:r>
              <a:rPr lang="zh-CN" altLang="en-US" b="1" dirty="0">
                <a:latin typeface="+mj-ea"/>
                <a:ea typeface="+mj-ea"/>
              </a:rPr>
              <a:t>（</a:t>
            </a:r>
            <a:r>
              <a:rPr lang="en-US" altLang="zh-CN" b="1" dirty="0">
                <a:latin typeface="+mj-ea"/>
                <a:ea typeface="+mj-ea"/>
              </a:rPr>
              <a:t>S1</a:t>
            </a:r>
            <a:r>
              <a:rPr lang="zh-CN" altLang="en-US" b="1" dirty="0">
                <a:latin typeface="+mj-ea"/>
                <a:ea typeface="+mj-ea"/>
              </a:rPr>
              <a:t>，</a:t>
            </a:r>
            <a:r>
              <a:rPr lang="en-US" altLang="zh-CN" b="1" dirty="0">
                <a:latin typeface="+mj-ea"/>
                <a:ea typeface="+mj-ea"/>
              </a:rPr>
              <a:t>S2</a:t>
            </a:r>
            <a:r>
              <a:rPr lang="zh-CN" altLang="en-US" b="1" dirty="0">
                <a:latin typeface="+mj-ea"/>
                <a:ea typeface="+mj-ea"/>
              </a:rPr>
              <a:t>，</a:t>
            </a:r>
            <a:r>
              <a:rPr lang="en-US" altLang="zh-CN" b="1" dirty="0">
                <a:latin typeface="+mj-ea"/>
                <a:ea typeface="+mj-ea"/>
              </a:rPr>
              <a:t>···</a:t>
            </a:r>
            <a:r>
              <a:rPr lang="zh-CN" altLang="en-US" b="1" dirty="0">
                <a:latin typeface="+mj-ea"/>
                <a:ea typeface="+mj-ea"/>
              </a:rPr>
              <a:t>，</a:t>
            </a:r>
            <a:r>
              <a:rPr lang="en-US" altLang="zh-CN" b="1" dirty="0">
                <a:latin typeface="+mj-ea"/>
                <a:ea typeface="+mj-ea"/>
              </a:rPr>
              <a:t>Sn </a:t>
            </a:r>
            <a:r>
              <a:rPr lang="zh-CN" altLang="en-US" b="1" dirty="0">
                <a:latin typeface="+mj-ea"/>
                <a:ea typeface="+mj-ea"/>
              </a:rPr>
              <a:t>） </a:t>
            </a:r>
            <a:r>
              <a:rPr lang="en-US" altLang="zh-Hans" b="1" dirty="0">
                <a:latin typeface="+mj-ea"/>
                <a:ea typeface="+mj-ea"/>
              </a:rPr>
              <a:t>{</a:t>
            </a:r>
            <a:endParaRPr lang="zh-CN" altLang="en-US" b="1" dirty="0">
              <a:latin typeface="+mj-ea"/>
              <a:ea typeface="+mj-ea"/>
            </a:endParaRPr>
          </a:p>
          <a:p>
            <a:pPr marL="714375" indent="-714375" algn="just">
              <a:buNone/>
              <a:defRPr/>
            </a:pPr>
            <a:r>
              <a:rPr lang="zh-CN" altLang="en-US" b="1" dirty="0">
                <a:latin typeface="+mj-ea"/>
                <a:ea typeface="+mj-ea"/>
              </a:rPr>
              <a:t>     </a:t>
            </a:r>
            <a:r>
              <a:rPr lang="en-US" altLang="zh-Hans" b="1" dirty="0">
                <a:latin typeface="+mj-ea"/>
                <a:ea typeface="+mj-ea"/>
              </a:rPr>
              <a:t>while</a:t>
            </a:r>
            <a:r>
              <a:rPr lang="zh-Hans" altLang="en-US" b="1" dirty="0">
                <a:latin typeface="+mj-ea"/>
                <a:ea typeface="+mj-ea"/>
              </a:rPr>
              <a:t>（</a:t>
            </a:r>
            <a:r>
              <a:rPr lang="en-US" altLang="zh-Hans" b="1" dirty="0">
                <a:latin typeface="+mj-ea"/>
                <a:ea typeface="+mj-ea"/>
              </a:rPr>
              <a:t>true</a:t>
            </a:r>
            <a:r>
              <a:rPr lang="zh-Hans" altLang="en-US" b="1" dirty="0">
                <a:latin typeface="+mj-ea"/>
                <a:ea typeface="+mj-ea"/>
              </a:rPr>
              <a:t>）</a:t>
            </a:r>
            <a:r>
              <a:rPr lang="en-US" altLang="zh-Hans" b="1" dirty="0">
                <a:latin typeface="+mj-ea"/>
                <a:ea typeface="+mj-ea"/>
              </a:rPr>
              <a:t>{</a:t>
            </a:r>
          </a:p>
          <a:p>
            <a:pPr marL="714375" indent="-714375" algn="just">
              <a:buNone/>
              <a:defRPr/>
            </a:pPr>
            <a:r>
              <a:rPr lang="zh-CN" altLang="en-US" b="1" dirty="0">
                <a:latin typeface="+mj-ea"/>
                <a:ea typeface="+mj-ea"/>
              </a:rPr>
              <a:t> </a:t>
            </a:r>
            <a:r>
              <a:rPr lang="zh-Hans" altLang="en-US" b="1" dirty="0">
                <a:latin typeface="+mj-ea"/>
                <a:ea typeface="+mj-ea"/>
              </a:rPr>
              <a:t>       </a:t>
            </a:r>
            <a:r>
              <a:rPr lang="zh-CN" altLang="en-US" b="1" dirty="0">
                <a:latin typeface="+mj-ea"/>
                <a:ea typeface="+mj-ea"/>
              </a:rPr>
              <a:t> </a:t>
            </a:r>
            <a:r>
              <a:rPr lang="en-US" altLang="zh-CN" b="1" dirty="0">
                <a:latin typeface="+mj-ea"/>
                <a:ea typeface="+mj-ea"/>
              </a:rPr>
              <a:t>if</a:t>
            </a:r>
            <a:r>
              <a:rPr lang="zh-Hans" altLang="en-US" b="1" dirty="0">
                <a:latin typeface="+mj-ea"/>
                <a:ea typeface="+mj-ea"/>
              </a:rPr>
              <a:t>（</a:t>
            </a:r>
            <a:r>
              <a:rPr lang="en-US" altLang="zh-CN" b="1" dirty="0">
                <a:latin typeface="+mj-ea"/>
                <a:ea typeface="+mj-ea"/>
              </a:rPr>
              <a:t> S1≥1 </a:t>
            </a:r>
            <a:r>
              <a:rPr lang="en-US" altLang="zh-CN" b="1" dirty="0">
                <a:solidFill>
                  <a:srgbClr val="0000FF"/>
                </a:solidFill>
                <a:latin typeface="+mj-ea"/>
                <a:ea typeface="+mj-ea"/>
              </a:rPr>
              <a:t>and</a:t>
            </a:r>
            <a:r>
              <a:rPr lang="en-US" altLang="zh-CN" b="1" dirty="0">
                <a:latin typeface="+mj-ea"/>
                <a:ea typeface="+mj-ea"/>
              </a:rPr>
              <a:t> S2≥1 </a:t>
            </a:r>
            <a:r>
              <a:rPr lang="en-US" altLang="zh-CN" b="1" dirty="0">
                <a:solidFill>
                  <a:srgbClr val="0000FF"/>
                </a:solidFill>
                <a:latin typeface="+mj-ea"/>
                <a:ea typeface="+mj-ea"/>
              </a:rPr>
              <a:t>and…and </a:t>
            </a:r>
            <a:r>
              <a:rPr lang="en-US" altLang="zh-CN" b="1" dirty="0">
                <a:latin typeface="+mj-ea"/>
                <a:ea typeface="+mj-ea"/>
              </a:rPr>
              <a:t>Sn≥1 </a:t>
            </a:r>
            <a:r>
              <a:rPr lang="zh-Hans" altLang="en-US" b="1" dirty="0">
                <a:latin typeface="+mj-ea"/>
                <a:ea typeface="+mj-ea"/>
              </a:rPr>
              <a:t>）</a:t>
            </a:r>
            <a:r>
              <a:rPr lang="en-US" altLang="zh-Hans" b="1" dirty="0">
                <a:latin typeface="+mj-ea"/>
                <a:ea typeface="+mj-ea"/>
              </a:rPr>
              <a:t>{</a:t>
            </a:r>
            <a:endParaRPr lang="en-US" altLang="zh-CN" b="1" dirty="0">
              <a:latin typeface="+mj-ea"/>
              <a:ea typeface="+mj-ea"/>
            </a:endParaRPr>
          </a:p>
          <a:p>
            <a:pPr marL="714375" indent="-714375" algn="just">
              <a:buNone/>
              <a:defRPr/>
            </a:pPr>
            <a:r>
              <a:rPr lang="en-US" altLang="zh-CN" b="1" dirty="0">
                <a:latin typeface="+mj-ea"/>
                <a:ea typeface="+mj-ea"/>
              </a:rPr>
              <a:t>            for </a:t>
            </a:r>
            <a:r>
              <a:rPr lang="en-US" altLang="zh-Hans" b="1" dirty="0">
                <a:latin typeface="+mj-ea"/>
                <a:ea typeface="+mj-ea"/>
              </a:rPr>
              <a:t>(</a:t>
            </a:r>
            <a:r>
              <a:rPr lang="en-US" altLang="zh-CN" b="1" dirty="0" err="1">
                <a:latin typeface="+mj-ea"/>
                <a:ea typeface="+mj-ea"/>
              </a:rPr>
              <a:t>i</a:t>
            </a:r>
            <a:r>
              <a:rPr lang="zh-CN" altLang="en-US" b="1" dirty="0">
                <a:latin typeface="+mj-ea"/>
                <a:ea typeface="+mj-ea"/>
              </a:rPr>
              <a:t> </a:t>
            </a:r>
            <a:r>
              <a:rPr lang="en-US" altLang="zh-CN" b="1" dirty="0">
                <a:latin typeface="+mj-ea"/>
                <a:ea typeface="+mj-ea"/>
              </a:rPr>
              <a:t>= 1 </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&lt;=</a:t>
            </a:r>
            <a:r>
              <a:rPr lang="en-US" altLang="zh-CN" b="1" dirty="0">
                <a:latin typeface="+mj-ea"/>
                <a:ea typeface="+mj-ea"/>
              </a:rPr>
              <a:t> n</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a:t>
            </a:r>
            <a:endParaRPr lang="en-US" altLang="zh-CN" b="1" dirty="0">
              <a:latin typeface="+mj-ea"/>
              <a:ea typeface="+mj-ea"/>
            </a:endParaRPr>
          </a:p>
          <a:p>
            <a:pPr marL="714375" indent="-714375" algn="just">
              <a:buNone/>
              <a:defRPr/>
            </a:pPr>
            <a:r>
              <a:rPr lang="en-US" altLang="zh-CN" b="1" dirty="0">
                <a:latin typeface="+mj-ea"/>
                <a:ea typeface="+mj-ea"/>
              </a:rPr>
              <a:t>                     Si</a:t>
            </a:r>
            <a:r>
              <a:rPr lang="zh-CN" altLang="en-US" b="1" dirty="0">
                <a:latin typeface="+mj-ea"/>
                <a:ea typeface="+mj-ea"/>
              </a:rPr>
              <a:t> </a:t>
            </a:r>
            <a:r>
              <a:rPr lang="en-US" altLang="zh-CN" b="1" dirty="0">
                <a:latin typeface="+mj-ea"/>
                <a:ea typeface="+mj-ea"/>
              </a:rPr>
              <a:t>=  Si – 1</a:t>
            </a:r>
            <a:r>
              <a:rPr lang="en-US" altLang="zh-Hans" b="1" dirty="0">
                <a:latin typeface="+mj-ea"/>
                <a:ea typeface="+mj-ea"/>
              </a:rPr>
              <a:t>;</a:t>
            </a:r>
            <a:endParaRPr lang="zh-CN" altLang="en-US" b="1" dirty="0">
              <a:latin typeface="+mj-ea"/>
              <a:ea typeface="+mj-ea"/>
            </a:endParaRPr>
          </a:p>
          <a:p>
            <a:pPr marL="714375" indent="-714375" algn="just">
              <a:buNone/>
              <a:defRPr/>
            </a:pPr>
            <a:r>
              <a:rPr lang="zh-CN" altLang="en-US" b="1" dirty="0">
                <a:latin typeface="+mj-ea"/>
                <a:ea typeface="+mj-ea"/>
              </a:rPr>
              <a:t>             </a:t>
            </a:r>
            <a:r>
              <a:rPr lang="en-US" altLang="zh-Hans" b="1" dirty="0">
                <a:latin typeface="+mj-ea"/>
                <a:ea typeface="+mj-ea"/>
              </a:rPr>
              <a:t>}</a:t>
            </a:r>
          </a:p>
          <a:p>
            <a:pPr marL="714375" indent="-714375" algn="just">
              <a:buNone/>
              <a:defRPr/>
            </a:pPr>
            <a:r>
              <a:rPr lang="zh-Hans" altLang="en-US" b="1" dirty="0">
                <a:latin typeface="+mj-ea"/>
                <a:ea typeface="+mj-ea"/>
              </a:rPr>
              <a:t>             </a:t>
            </a:r>
            <a:r>
              <a:rPr lang="en-US" altLang="zh-Hans" b="1" dirty="0">
                <a:latin typeface="+mj-ea"/>
                <a:ea typeface="+mj-ea"/>
              </a:rPr>
              <a:t>break;</a:t>
            </a:r>
            <a:endParaRPr lang="en-US" altLang="zh-CN" b="1" dirty="0">
              <a:latin typeface="+mj-ea"/>
              <a:ea typeface="+mj-ea"/>
            </a:endParaRPr>
          </a:p>
          <a:p>
            <a:pPr marL="714375" indent="-714375" algn="just">
              <a:buNone/>
              <a:defRPr/>
            </a:pPr>
            <a:r>
              <a:rPr lang="en-US" altLang="zh-CN" b="1" dirty="0">
                <a:latin typeface="+mj-ea"/>
                <a:ea typeface="+mj-ea"/>
              </a:rPr>
              <a:t>        </a:t>
            </a:r>
            <a:r>
              <a:rPr lang="en-US" altLang="zh-Hans" b="1" dirty="0">
                <a:latin typeface="+mj-ea"/>
                <a:ea typeface="+mj-ea"/>
              </a:rPr>
              <a:t>}</a:t>
            </a:r>
            <a:r>
              <a:rPr lang="en-US" altLang="zh-CN" b="1" dirty="0">
                <a:latin typeface="+mj-ea"/>
                <a:ea typeface="+mj-ea"/>
              </a:rPr>
              <a:t>else</a:t>
            </a:r>
            <a:r>
              <a:rPr lang="en-US" altLang="zh-Hans" b="1" dirty="0">
                <a:latin typeface="+mj-ea"/>
                <a:ea typeface="+mj-ea"/>
              </a:rPr>
              <a:t>{</a:t>
            </a:r>
            <a:endParaRPr lang="en-US" altLang="zh-CN" b="1" dirty="0">
              <a:latin typeface="+mj-ea"/>
              <a:ea typeface="+mj-ea"/>
            </a:endParaRPr>
          </a:p>
          <a:p>
            <a:pPr marL="714375" indent="-714375" algn="just">
              <a:buNone/>
              <a:defRPr/>
            </a:pPr>
            <a:r>
              <a:rPr lang="en-US" altLang="zh-CN" b="1" dirty="0">
                <a:latin typeface="+mj-ea"/>
                <a:ea typeface="+mj-ea"/>
              </a:rPr>
              <a:t>               place  the process  in  the waiting  queue  associated  with  the  first  Si  found  with  Si</a:t>
            </a:r>
            <a:r>
              <a:rPr lang="zh-CN" altLang="en-US" b="1" dirty="0">
                <a:latin typeface="+mj-ea"/>
                <a:ea typeface="+mj-ea"/>
              </a:rPr>
              <a:t>＜</a:t>
            </a:r>
            <a:r>
              <a:rPr lang="en-US" altLang="zh-CN" b="1" dirty="0">
                <a:latin typeface="+mj-ea"/>
                <a:ea typeface="+mj-ea"/>
              </a:rPr>
              <a:t>1</a:t>
            </a:r>
            <a:r>
              <a:rPr lang="en-US" altLang="zh-Hans" b="1" dirty="0">
                <a:latin typeface="+mj-ea"/>
                <a:ea typeface="+mj-ea"/>
              </a:rPr>
              <a:t>,</a:t>
            </a:r>
            <a:r>
              <a:rPr lang="zh-CN" altLang="en-US" b="1" dirty="0">
                <a:latin typeface="+mj-ea"/>
                <a:ea typeface="+mj-ea"/>
              </a:rPr>
              <a:t>  </a:t>
            </a:r>
            <a:r>
              <a:rPr lang="en-US" altLang="zh-CN" b="1" dirty="0">
                <a:latin typeface="+mj-ea"/>
                <a:ea typeface="+mj-ea"/>
              </a:rPr>
              <a:t>and  set  the program  count  of  this  process  to  the  beginning  of  </a:t>
            </a:r>
            <a:r>
              <a:rPr lang="en-US" altLang="zh-CN" b="1" dirty="0" err="1">
                <a:latin typeface="+mj-ea"/>
                <a:ea typeface="+mj-ea"/>
              </a:rPr>
              <a:t>Swait</a:t>
            </a:r>
            <a:r>
              <a:rPr lang="en-US" altLang="zh-CN" b="1" dirty="0">
                <a:latin typeface="+mj-ea"/>
                <a:ea typeface="+mj-ea"/>
              </a:rPr>
              <a:t>  operation</a:t>
            </a:r>
          </a:p>
          <a:p>
            <a:pPr marL="714375" indent="-714375">
              <a:buNone/>
              <a:defRPr/>
            </a:pPr>
            <a:r>
              <a:rPr lang="en-US" altLang="zh-CN" b="1" dirty="0">
                <a:latin typeface="+mj-ea"/>
                <a:ea typeface="+mj-ea"/>
              </a:rPr>
              <a:t>       </a:t>
            </a:r>
            <a:r>
              <a:rPr lang="en-US" altLang="zh-Hans" b="1" dirty="0">
                <a:latin typeface="+mj-ea"/>
                <a:ea typeface="+mj-ea"/>
              </a:rPr>
              <a:t>}</a:t>
            </a:r>
          </a:p>
          <a:p>
            <a:pPr marL="714375" indent="-714375">
              <a:buNone/>
              <a:defRPr/>
            </a:pPr>
            <a:r>
              <a:rPr lang="en-US" altLang="zh-Hans" b="1" dirty="0">
                <a:latin typeface="+mj-ea"/>
                <a:ea typeface="+mj-ea"/>
              </a:rPr>
              <a:t>}</a:t>
            </a:r>
            <a:endParaRPr lang="en-US" altLang="zh-CN" b="1" dirty="0">
              <a:latin typeface="+mj-ea"/>
              <a:ea typeface="+mj-ea"/>
            </a:endParaRPr>
          </a:p>
        </p:txBody>
      </p:sp>
    </p:spTree>
    <p:extLst>
      <p:ext uri="{BB962C8B-B14F-4D97-AF65-F5344CB8AC3E}">
        <p14:creationId xmlns:p14="http://schemas.microsoft.com/office/powerpoint/2010/main" val="13058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3</a:t>
            </a:r>
            <a:r>
              <a:rPr kumimoji="0" lang="en-US" altLang="zh-CN" sz="2700" b="1" i="0" u="none" strike="noStrike" kern="1200" cap="none" spc="0" normalizeH="0" baseline="0" noProof="0" dirty="0">
                <a:ln>
                  <a:noFill/>
                </a:ln>
                <a:solidFill>
                  <a:srgbClr val="0000FF"/>
                </a:solidFill>
                <a:effectLst/>
                <a:uLnTx/>
                <a:uFillTx/>
                <a:latin typeface="+mj-ea"/>
                <a:ea typeface="+mj-ea"/>
              </a:rPr>
              <a:t>.</a:t>
            </a:r>
            <a:r>
              <a:rPr lang="en-US" altLang="zh-CN" sz="2700" dirty="0">
                <a:solidFill>
                  <a:srgbClr val="0000FF"/>
                </a:solidFill>
              </a:rPr>
              <a:t> </a:t>
            </a:r>
            <a:r>
              <a:rPr lang="en-US" altLang="zh-CN" sz="2700" b="1" dirty="0">
                <a:solidFill>
                  <a:srgbClr val="0000FF"/>
                </a:solidFill>
                <a:latin typeface="+mj-ea"/>
                <a:ea typeface="+mj-ea"/>
              </a:rPr>
              <a:t>AND</a:t>
            </a:r>
            <a:r>
              <a:rPr lang="zh-CN" altLang="en-US" sz="2700" b="1" dirty="0">
                <a:solidFill>
                  <a:srgbClr val="0000FF"/>
                </a:solidFill>
                <a:latin typeface="+mj-ea"/>
                <a:ea typeface="+mj-ea"/>
              </a:rPr>
              <a:t>型信号量</a:t>
            </a:r>
          </a:p>
        </p:txBody>
      </p:sp>
      <p:sp>
        <p:nvSpPr>
          <p:cNvPr id="3" name="矩形 2"/>
          <p:cNvSpPr/>
          <p:nvPr/>
        </p:nvSpPr>
        <p:spPr>
          <a:xfrm>
            <a:off x="1747683" y="2625622"/>
            <a:ext cx="6445046" cy="2388603"/>
          </a:xfrm>
          <a:prstGeom prst="rect">
            <a:avLst/>
          </a:prstGeom>
        </p:spPr>
        <p:txBody>
          <a:bodyPr wrap="square">
            <a:spAutoFit/>
          </a:bodyPr>
          <a:lstStyle/>
          <a:p>
            <a:pPr marL="434579" indent="-434579" algn="just">
              <a:lnSpc>
                <a:spcPct val="120000"/>
              </a:lnSpc>
              <a:buNone/>
              <a:defRPr/>
            </a:pPr>
            <a:r>
              <a:rPr lang="en-US" altLang="zh-CN" b="1" dirty="0" err="1">
                <a:solidFill>
                  <a:srgbClr val="FF0000"/>
                </a:solidFill>
                <a:latin typeface="+mj-ea"/>
                <a:ea typeface="+mj-ea"/>
              </a:rPr>
              <a:t>Ssignal</a:t>
            </a:r>
            <a:r>
              <a:rPr lang="zh-CN" altLang="en-US" b="1" dirty="0">
                <a:latin typeface="+mj-ea"/>
                <a:ea typeface="+mj-ea"/>
              </a:rPr>
              <a:t>（</a:t>
            </a:r>
            <a:r>
              <a:rPr lang="en-US" altLang="zh-CN" b="1" dirty="0">
                <a:latin typeface="+mj-ea"/>
                <a:ea typeface="+mj-ea"/>
              </a:rPr>
              <a:t>S1</a:t>
            </a:r>
            <a:r>
              <a:rPr lang="zh-CN" altLang="en-US" b="1" dirty="0">
                <a:latin typeface="+mj-ea"/>
                <a:ea typeface="+mj-ea"/>
              </a:rPr>
              <a:t>，</a:t>
            </a:r>
            <a:r>
              <a:rPr lang="en-US" altLang="zh-CN" b="1" dirty="0">
                <a:latin typeface="+mj-ea"/>
                <a:ea typeface="+mj-ea"/>
              </a:rPr>
              <a:t>S2</a:t>
            </a:r>
            <a:r>
              <a:rPr lang="zh-CN" altLang="en-US" b="1" dirty="0">
                <a:latin typeface="+mj-ea"/>
                <a:ea typeface="+mj-ea"/>
              </a:rPr>
              <a:t>，</a:t>
            </a:r>
            <a:r>
              <a:rPr lang="en-US" altLang="zh-CN" b="1" dirty="0">
                <a:latin typeface="+mj-ea"/>
                <a:ea typeface="+mj-ea"/>
              </a:rPr>
              <a:t>···</a:t>
            </a:r>
            <a:r>
              <a:rPr lang="zh-CN" altLang="en-US" b="1" dirty="0">
                <a:latin typeface="+mj-ea"/>
                <a:ea typeface="+mj-ea"/>
              </a:rPr>
              <a:t>，</a:t>
            </a:r>
            <a:r>
              <a:rPr lang="en-US" altLang="zh-CN" b="1" dirty="0">
                <a:latin typeface="+mj-ea"/>
                <a:ea typeface="+mj-ea"/>
              </a:rPr>
              <a:t>Sn</a:t>
            </a:r>
            <a:r>
              <a:rPr lang="zh-CN" altLang="en-US" b="1" dirty="0">
                <a:latin typeface="+mj-ea"/>
                <a:ea typeface="+mj-ea"/>
              </a:rPr>
              <a:t>）</a:t>
            </a:r>
            <a:r>
              <a:rPr lang="en-US" altLang="zh-Hans" b="1" dirty="0">
                <a:latin typeface="+mj-ea"/>
                <a:ea typeface="+mj-ea"/>
              </a:rPr>
              <a:t>{</a:t>
            </a:r>
            <a:endParaRPr lang="zh-CN" altLang="en-US" b="1" dirty="0">
              <a:latin typeface="+mj-ea"/>
              <a:ea typeface="+mj-ea"/>
            </a:endParaRPr>
          </a:p>
          <a:p>
            <a:pPr marL="434579" indent="-434579" algn="just">
              <a:lnSpc>
                <a:spcPct val="120000"/>
              </a:lnSpc>
              <a:buNone/>
              <a:defRPr/>
            </a:pPr>
            <a:r>
              <a:rPr lang="zh-Hans" altLang="en-US" b="1" dirty="0">
                <a:latin typeface="+mj-ea"/>
                <a:ea typeface="+mj-ea"/>
              </a:rPr>
              <a:t>    </a:t>
            </a:r>
            <a:r>
              <a:rPr lang="en-US" altLang="zh-CN" b="1" dirty="0">
                <a:latin typeface="+mj-ea"/>
                <a:ea typeface="+mj-ea"/>
              </a:rPr>
              <a:t>for</a:t>
            </a:r>
            <a:r>
              <a:rPr lang="en-US" altLang="zh-Hans" b="1" dirty="0">
                <a:latin typeface="+mj-ea"/>
                <a:ea typeface="+mj-ea"/>
              </a:rPr>
              <a:t>(</a:t>
            </a:r>
            <a:r>
              <a:rPr lang="en-US" altLang="zh-CN" b="1" dirty="0">
                <a:latin typeface="+mj-ea"/>
                <a:ea typeface="+mj-ea"/>
              </a:rPr>
              <a:t>  </a:t>
            </a:r>
            <a:r>
              <a:rPr lang="en-US" altLang="zh-CN" b="1" dirty="0" err="1">
                <a:latin typeface="+mj-ea"/>
                <a:ea typeface="+mj-ea"/>
              </a:rPr>
              <a:t>i</a:t>
            </a:r>
            <a:r>
              <a:rPr lang="zh-CN" altLang="en-US" b="1" dirty="0">
                <a:latin typeface="+mj-ea"/>
                <a:ea typeface="+mj-ea"/>
              </a:rPr>
              <a:t> </a:t>
            </a:r>
            <a:r>
              <a:rPr lang="en-US" altLang="zh-CN" b="1" dirty="0">
                <a:latin typeface="+mj-ea"/>
                <a:ea typeface="+mj-ea"/>
              </a:rPr>
              <a:t>=</a:t>
            </a:r>
            <a:r>
              <a:rPr lang="zh-CN" altLang="en-US" b="1" dirty="0">
                <a:latin typeface="+mj-ea"/>
                <a:ea typeface="+mj-ea"/>
              </a:rPr>
              <a:t> </a:t>
            </a:r>
            <a:r>
              <a:rPr lang="en-US" altLang="zh-CN" b="1" dirty="0">
                <a:latin typeface="+mj-ea"/>
                <a:ea typeface="+mj-ea"/>
              </a:rPr>
              <a:t>1</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&lt;=</a:t>
            </a:r>
            <a:r>
              <a:rPr lang="en-US" altLang="zh-CN" b="1" dirty="0">
                <a:latin typeface="+mj-ea"/>
                <a:ea typeface="+mj-ea"/>
              </a:rPr>
              <a:t> n</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a:t>
            </a:r>
            <a:r>
              <a:rPr lang="zh-Hans" altLang="en-US" b="1" dirty="0">
                <a:latin typeface="+mj-ea"/>
                <a:ea typeface="+mj-ea"/>
              </a:rPr>
              <a:t> </a:t>
            </a:r>
            <a:r>
              <a:rPr lang="en-US" altLang="zh-Hans" b="1" dirty="0">
                <a:latin typeface="+mj-ea"/>
                <a:ea typeface="+mj-ea"/>
              </a:rPr>
              <a:t>){</a:t>
            </a:r>
            <a:endParaRPr lang="en-US" altLang="zh-CN" b="1" dirty="0">
              <a:latin typeface="+mj-ea"/>
              <a:ea typeface="+mj-ea"/>
            </a:endParaRPr>
          </a:p>
          <a:p>
            <a:pPr marL="434579" indent="-434579" algn="just">
              <a:lnSpc>
                <a:spcPct val="120000"/>
              </a:lnSpc>
              <a:buNone/>
              <a:defRPr/>
            </a:pPr>
            <a:r>
              <a:rPr lang="en-US" altLang="zh-CN" b="1" dirty="0">
                <a:latin typeface="+mj-ea"/>
                <a:ea typeface="+mj-ea"/>
              </a:rPr>
              <a:t>    </a:t>
            </a:r>
            <a:r>
              <a:rPr lang="zh-Hans" altLang="en-US" b="1" dirty="0">
                <a:latin typeface="+mj-ea"/>
                <a:ea typeface="+mj-ea"/>
              </a:rPr>
              <a:t>    </a:t>
            </a:r>
            <a:r>
              <a:rPr lang="en-US" altLang="zh-CN" b="1" dirty="0">
                <a:latin typeface="+mj-ea"/>
                <a:ea typeface="+mj-ea"/>
              </a:rPr>
              <a:t> Si</a:t>
            </a:r>
            <a:r>
              <a:rPr lang="zh-CN" altLang="en-US" b="1" dirty="0">
                <a:latin typeface="+mj-ea"/>
                <a:ea typeface="+mj-ea"/>
              </a:rPr>
              <a:t> </a:t>
            </a:r>
            <a:r>
              <a:rPr lang="en-US" altLang="zh-CN" b="1" dirty="0">
                <a:latin typeface="+mj-ea"/>
                <a:ea typeface="+mj-ea"/>
              </a:rPr>
              <a:t>=</a:t>
            </a:r>
            <a:r>
              <a:rPr lang="zh-CN" altLang="en-US" b="1" dirty="0">
                <a:latin typeface="+mj-ea"/>
                <a:ea typeface="+mj-ea"/>
              </a:rPr>
              <a:t> </a:t>
            </a:r>
            <a:r>
              <a:rPr lang="en-US" altLang="zh-CN" b="1" dirty="0">
                <a:latin typeface="+mj-ea"/>
                <a:ea typeface="+mj-ea"/>
              </a:rPr>
              <a:t>Si+1;</a:t>
            </a:r>
          </a:p>
          <a:p>
            <a:pPr marL="434579" indent="-434579" algn="just">
              <a:lnSpc>
                <a:spcPct val="120000"/>
              </a:lnSpc>
              <a:buNone/>
              <a:defRPr/>
            </a:pPr>
            <a:r>
              <a:rPr lang="en-US" altLang="zh-CN" b="1" dirty="0">
                <a:latin typeface="+mj-ea"/>
                <a:ea typeface="+mj-ea"/>
              </a:rPr>
              <a:t>     </a:t>
            </a:r>
            <a:r>
              <a:rPr lang="zh-Hans" altLang="en-US" b="1" dirty="0">
                <a:latin typeface="+mj-ea"/>
                <a:ea typeface="+mj-ea"/>
              </a:rPr>
              <a:t>    </a:t>
            </a:r>
            <a:r>
              <a:rPr lang="en-US" altLang="zh-CN" b="1" dirty="0">
                <a:latin typeface="+mj-ea"/>
                <a:ea typeface="+mj-ea"/>
              </a:rPr>
              <a:t>Remove  all  the  process  waiting  in  the  queue  associated  with  Si  into  the  ready  queue</a:t>
            </a:r>
            <a:r>
              <a:rPr lang="zh-CN" altLang="en-US" b="1" dirty="0">
                <a:latin typeface="+mj-ea"/>
                <a:ea typeface="+mj-ea"/>
              </a:rPr>
              <a:t>。</a:t>
            </a:r>
            <a:endParaRPr lang="en-US" altLang="zh-CN" b="1" dirty="0">
              <a:latin typeface="+mj-ea"/>
              <a:ea typeface="+mj-ea"/>
            </a:endParaRPr>
          </a:p>
          <a:p>
            <a:pPr marL="434579" indent="-434579" algn="just">
              <a:lnSpc>
                <a:spcPct val="120000"/>
              </a:lnSpc>
              <a:buNone/>
              <a:defRPr/>
            </a:pPr>
            <a:r>
              <a:rPr lang="zh-Hans" altLang="en-US" b="1" dirty="0">
                <a:latin typeface="+mj-ea"/>
                <a:ea typeface="+mj-ea"/>
              </a:rPr>
              <a:t>    </a:t>
            </a:r>
            <a:r>
              <a:rPr lang="en-US" altLang="zh-Hans" b="1" dirty="0">
                <a:latin typeface="+mj-ea"/>
                <a:ea typeface="+mj-ea"/>
              </a:rPr>
              <a:t>}</a:t>
            </a:r>
            <a:endParaRPr lang="zh-CN" altLang="en-US" b="1" dirty="0">
              <a:latin typeface="+mj-ea"/>
              <a:ea typeface="+mj-ea"/>
            </a:endParaRPr>
          </a:p>
          <a:p>
            <a:pPr marL="434579" indent="-434579" algn="just">
              <a:lnSpc>
                <a:spcPct val="120000"/>
              </a:lnSpc>
              <a:buNone/>
              <a:defRPr/>
            </a:pPr>
            <a:r>
              <a:rPr lang="en-US" altLang="zh-Hans" b="1" dirty="0">
                <a:latin typeface="+mj-ea"/>
                <a:ea typeface="+mj-ea"/>
              </a:rPr>
              <a:t>}</a:t>
            </a:r>
            <a:endParaRPr lang="zh-CN" altLang="en-US" b="1" dirty="0">
              <a:latin typeface="+mj-ea"/>
              <a:ea typeface="+mj-ea"/>
            </a:endParaRPr>
          </a:p>
        </p:txBody>
      </p:sp>
    </p:spTree>
    <p:extLst>
      <p:ext uri="{BB962C8B-B14F-4D97-AF65-F5344CB8AC3E}">
        <p14:creationId xmlns:p14="http://schemas.microsoft.com/office/powerpoint/2010/main" val="409694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4. </a:t>
            </a:r>
            <a:r>
              <a:rPr lang="zh-CN" altLang="en-US" sz="2700" b="1" dirty="0">
                <a:solidFill>
                  <a:srgbClr val="0000FF"/>
                </a:solidFill>
                <a:latin typeface="+mj-ea"/>
                <a:ea typeface="+mj-ea"/>
              </a:rPr>
              <a:t>信号量集</a:t>
            </a:r>
          </a:p>
        </p:txBody>
      </p:sp>
      <p:sp>
        <p:nvSpPr>
          <p:cNvPr id="4" name="矩形 3"/>
          <p:cNvSpPr/>
          <p:nvPr/>
        </p:nvSpPr>
        <p:spPr>
          <a:xfrm>
            <a:off x="1783212" y="2571980"/>
            <a:ext cx="6238567" cy="609398"/>
          </a:xfrm>
          <a:prstGeom prst="rect">
            <a:avLst/>
          </a:prstGeom>
        </p:spPr>
        <p:txBody>
          <a:bodyPr wrap="square">
            <a:spAutoFit/>
          </a:bodyPr>
          <a:lstStyle/>
          <a:p>
            <a:pPr marL="285750" indent="-285750">
              <a:lnSpc>
                <a:spcPct val="80000"/>
              </a:lnSpc>
              <a:buClr>
                <a:schemeClr val="bg2">
                  <a:lumMod val="25000"/>
                </a:schemeClr>
              </a:buClr>
              <a:buFont typeface="Wingdings" panose="05000000000000000000" pitchFamily="2" charset="2"/>
              <a:buChar char="n"/>
              <a:defRPr/>
            </a:pPr>
            <a:r>
              <a:rPr lang="zh-CN" altLang="en-US" sz="2100" b="1" dirty="0">
                <a:latin typeface="+mj-ea"/>
                <a:ea typeface="+mj-ea"/>
              </a:rPr>
              <a:t>在每次分配时，采用信号量集来控制，可以分配多个资源。</a:t>
            </a:r>
          </a:p>
        </p:txBody>
      </p:sp>
      <p:sp>
        <p:nvSpPr>
          <p:cNvPr id="5" name="矩形 4"/>
          <p:cNvSpPr/>
          <p:nvPr/>
        </p:nvSpPr>
        <p:spPr>
          <a:xfrm>
            <a:off x="2455607" y="3418293"/>
            <a:ext cx="5877232" cy="3416320"/>
          </a:xfrm>
          <a:prstGeom prst="rect">
            <a:avLst/>
          </a:prstGeom>
        </p:spPr>
        <p:txBody>
          <a:bodyPr wrap="square">
            <a:spAutoFit/>
          </a:bodyPr>
          <a:lstStyle/>
          <a:p>
            <a:pPr marL="575072" indent="-575072" algn="just">
              <a:buNone/>
              <a:defRPr/>
            </a:pPr>
            <a:r>
              <a:rPr lang="en-US" altLang="zh-CN" b="1" dirty="0" err="1">
                <a:solidFill>
                  <a:srgbClr val="FF0000"/>
                </a:solidFill>
                <a:latin typeface="+mj-ea"/>
                <a:ea typeface="+mj-ea"/>
              </a:rPr>
              <a:t>Swait</a:t>
            </a:r>
            <a:r>
              <a:rPr lang="zh-CN" altLang="en-US" b="1" dirty="0">
                <a:latin typeface="+mj-ea"/>
                <a:ea typeface="+mj-ea"/>
              </a:rPr>
              <a:t>（</a:t>
            </a:r>
            <a:r>
              <a:rPr lang="en-US" altLang="zh-CN" b="1" dirty="0">
                <a:latin typeface="+mj-ea"/>
                <a:ea typeface="+mj-ea"/>
              </a:rPr>
              <a:t>S1</a:t>
            </a:r>
            <a:r>
              <a:rPr lang="zh-CN" altLang="en-US" b="1" dirty="0">
                <a:latin typeface="+mj-ea"/>
                <a:ea typeface="+mj-ea"/>
              </a:rPr>
              <a:t>，</a:t>
            </a:r>
            <a:r>
              <a:rPr lang="en-US" altLang="zh-CN" b="1" dirty="0">
                <a:latin typeface="+mj-ea"/>
                <a:ea typeface="+mj-ea"/>
              </a:rPr>
              <a:t>t1</a:t>
            </a:r>
            <a:r>
              <a:rPr lang="zh-CN" altLang="en-US" b="1" dirty="0">
                <a:latin typeface="+mj-ea"/>
                <a:ea typeface="+mj-ea"/>
              </a:rPr>
              <a:t>，</a:t>
            </a:r>
            <a:r>
              <a:rPr lang="en-US" altLang="zh-CN" b="1" dirty="0">
                <a:latin typeface="+mj-ea"/>
                <a:ea typeface="+mj-ea"/>
              </a:rPr>
              <a:t>d1</a:t>
            </a:r>
            <a:r>
              <a:rPr lang="zh-CN" altLang="en-US" b="1" dirty="0">
                <a:latin typeface="+mj-ea"/>
                <a:ea typeface="+mj-ea"/>
              </a:rPr>
              <a:t>，</a:t>
            </a:r>
            <a:r>
              <a:rPr lang="en-US" altLang="zh-CN" b="1" dirty="0">
                <a:latin typeface="+mj-ea"/>
                <a:ea typeface="+mj-ea"/>
              </a:rPr>
              <a:t>…</a:t>
            </a:r>
            <a:r>
              <a:rPr lang="zh-CN" altLang="en-US" b="1" dirty="0">
                <a:latin typeface="+mj-ea"/>
                <a:ea typeface="+mj-ea"/>
              </a:rPr>
              <a:t>，</a:t>
            </a:r>
            <a:r>
              <a:rPr lang="en-US" altLang="zh-CN" b="1" dirty="0">
                <a:latin typeface="+mj-ea"/>
                <a:ea typeface="+mj-ea"/>
              </a:rPr>
              <a:t>Sn</a:t>
            </a:r>
            <a:r>
              <a:rPr lang="zh-CN" altLang="en-US" b="1" dirty="0">
                <a:latin typeface="+mj-ea"/>
                <a:ea typeface="+mj-ea"/>
              </a:rPr>
              <a:t>，</a:t>
            </a:r>
            <a:r>
              <a:rPr lang="en-US" altLang="zh-CN" b="1" dirty="0" err="1">
                <a:latin typeface="+mj-ea"/>
                <a:ea typeface="+mj-ea"/>
              </a:rPr>
              <a:t>tn</a:t>
            </a:r>
            <a:r>
              <a:rPr lang="zh-CN" altLang="en-US" b="1" dirty="0">
                <a:latin typeface="+mj-ea"/>
                <a:ea typeface="+mj-ea"/>
              </a:rPr>
              <a:t>，</a:t>
            </a:r>
            <a:r>
              <a:rPr lang="en-US" altLang="zh-CN" b="1" dirty="0" err="1">
                <a:latin typeface="+mj-ea"/>
                <a:ea typeface="+mj-ea"/>
              </a:rPr>
              <a:t>dn</a:t>
            </a:r>
            <a:r>
              <a:rPr lang="zh-CN" altLang="en-US" b="1" dirty="0">
                <a:latin typeface="+mj-ea"/>
                <a:ea typeface="+mj-ea"/>
              </a:rPr>
              <a:t>）（满足</a:t>
            </a:r>
            <a:r>
              <a:rPr lang="en-US" altLang="zh-CN" b="1" dirty="0" err="1">
                <a:latin typeface="+mj-ea"/>
                <a:ea typeface="+mj-ea"/>
              </a:rPr>
              <a:t>ti</a:t>
            </a:r>
            <a:r>
              <a:rPr lang="en-US" altLang="zh-CN" b="1" dirty="0">
                <a:latin typeface="+mj-ea"/>
                <a:ea typeface="+mj-ea"/>
              </a:rPr>
              <a:t>≥ di</a:t>
            </a:r>
            <a:r>
              <a:rPr lang="zh-CN" altLang="en-US" b="1" dirty="0">
                <a:latin typeface="+mj-ea"/>
                <a:ea typeface="+mj-ea"/>
              </a:rPr>
              <a:t>）    </a:t>
            </a:r>
          </a:p>
          <a:p>
            <a:pPr marL="575072" indent="-575072" algn="just">
              <a:buNone/>
              <a:defRPr/>
            </a:pPr>
            <a:r>
              <a:rPr lang="zh-CN" altLang="en-US" b="1" dirty="0">
                <a:latin typeface="+mj-ea"/>
                <a:ea typeface="+mj-ea"/>
              </a:rPr>
              <a:t>    </a:t>
            </a:r>
            <a:r>
              <a:rPr lang="en-US" altLang="zh-CN" b="1" dirty="0">
                <a:latin typeface="+mj-ea"/>
                <a:ea typeface="+mj-ea"/>
              </a:rPr>
              <a:t>if</a:t>
            </a:r>
            <a:r>
              <a:rPr lang="en-US" altLang="zh-Hans" b="1" dirty="0">
                <a:latin typeface="+mj-ea"/>
                <a:ea typeface="+mj-ea"/>
              </a:rPr>
              <a:t>(</a:t>
            </a:r>
            <a:r>
              <a:rPr lang="en-US" altLang="zh-CN" b="1" dirty="0">
                <a:latin typeface="+mj-ea"/>
                <a:ea typeface="+mj-ea"/>
              </a:rPr>
              <a:t> S1 ≥</a:t>
            </a:r>
            <a:r>
              <a:rPr lang="en-US" altLang="zh-Hans" b="1" dirty="0">
                <a:latin typeface="+mj-ea"/>
                <a:ea typeface="+mj-ea"/>
              </a:rPr>
              <a:t>t1</a:t>
            </a:r>
            <a:r>
              <a:rPr lang="zh-Hans" altLang="en-US" b="1" dirty="0">
                <a:latin typeface="+mj-ea"/>
                <a:ea typeface="+mj-ea"/>
              </a:rPr>
              <a:t> </a:t>
            </a:r>
            <a:r>
              <a:rPr lang="en-US" altLang="zh-Hans" b="1" dirty="0">
                <a:latin typeface="+mj-ea"/>
                <a:ea typeface="+mj-ea"/>
              </a:rPr>
              <a:t>&amp;</a:t>
            </a:r>
            <a:r>
              <a:rPr lang="en-US" altLang="zh-CN" b="1" dirty="0">
                <a:latin typeface="+mj-ea"/>
                <a:ea typeface="+mj-ea"/>
              </a:rPr>
              <a:t>…</a:t>
            </a:r>
            <a:r>
              <a:rPr lang="en-US" altLang="zh-Hans" b="1" dirty="0">
                <a:latin typeface="+mj-ea"/>
                <a:ea typeface="+mj-ea"/>
              </a:rPr>
              <a:t>&amp;</a:t>
            </a:r>
            <a:r>
              <a:rPr lang="en-US" altLang="zh-CN" b="1" dirty="0">
                <a:latin typeface="+mj-ea"/>
                <a:ea typeface="+mj-ea"/>
              </a:rPr>
              <a:t> </a:t>
            </a:r>
            <a:r>
              <a:rPr lang="en-US" altLang="zh-CN" b="1" dirty="0" err="1">
                <a:latin typeface="+mj-ea"/>
                <a:ea typeface="+mj-ea"/>
              </a:rPr>
              <a:t>Sn≥tn</a:t>
            </a:r>
            <a:r>
              <a:rPr lang="en-US" altLang="zh-Hans" b="1" dirty="0">
                <a:latin typeface="+mj-ea"/>
                <a:ea typeface="+mj-ea"/>
              </a:rPr>
              <a:t>){</a:t>
            </a:r>
            <a:r>
              <a:rPr lang="en-US" altLang="zh-CN" b="1" dirty="0">
                <a:latin typeface="+mj-ea"/>
                <a:ea typeface="+mj-ea"/>
              </a:rPr>
              <a:t>  </a:t>
            </a:r>
          </a:p>
          <a:p>
            <a:pPr marL="575072" indent="-575072" algn="just">
              <a:buNone/>
              <a:defRPr/>
            </a:pPr>
            <a:r>
              <a:rPr lang="en-US" altLang="zh-CN" b="1" dirty="0">
                <a:latin typeface="+mj-ea"/>
                <a:ea typeface="+mj-ea"/>
              </a:rPr>
              <a:t>          for</a:t>
            </a:r>
            <a:r>
              <a:rPr lang="en-US" altLang="zh-Hans" b="1" dirty="0">
                <a:latin typeface="+mj-ea"/>
                <a:ea typeface="+mj-ea"/>
              </a:rPr>
              <a:t>(</a:t>
            </a:r>
            <a:r>
              <a:rPr lang="en-US" altLang="zh-CN" b="1" dirty="0">
                <a:latin typeface="+mj-ea"/>
                <a:ea typeface="+mj-ea"/>
              </a:rPr>
              <a:t>  </a:t>
            </a:r>
            <a:r>
              <a:rPr lang="en-US" altLang="zh-CN" b="1" dirty="0" err="1">
                <a:latin typeface="+mj-ea"/>
                <a:ea typeface="+mj-ea"/>
              </a:rPr>
              <a:t>i</a:t>
            </a:r>
            <a:r>
              <a:rPr lang="zh-CN" altLang="en-US" b="1" dirty="0">
                <a:latin typeface="+mj-ea"/>
                <a:ea typeface="+mj-ea"/>
              </a:rPr>
              <a:t> </a:t>
            </a:r>
            <a:r>
              <a:rPr lang="en-US" altLang="zh-CN" b="1" dirty="0">
                <a:latin typeface="+mj-ea"/>
                <a:ea typeface="+mj-ea"/>
              </a:rPr>
              <a:t>=1</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&lt;=n;</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a:t>
            </a:r>
            <a:endParaRPr lang="en-US" altLang="zh-CN" b="1" dirty="0">
              <a:latin typeface="+mj-ea"/>
              <a:ea typeface="+mj-ea"/>
            </a:endParaRPr>
          </a:p>
          <a:p>
            <a:pPr marL="575072" indent="-575072" algn="just">
              <a:buNone/>
              <a:defRPr/>
            </a:pPr>
            <a:r>
              <a:rPr lang="en-US" altLang="zh-CN" b="1" dirty="0">
                <a:latin typeface="+mj-ea"/>
                <a:ea typeface="+mj-ea"/>
              </a:rPr>
              <a:t>                    Si</a:t>
            </a:r>
            <a:r>
              <a:rPr lang="zh-CN" altLang="en-US" b="1" dirty="0">
                <a:latin typeface="+mj-ea"/>
                <a:ea typeface="+mj-ea"/>
              </a:rPr>
              <a:t> ＝</a:t>
            </a:r>
            <a:r>
              <a:rPr lang="en-US" altLang="zh-CN" b="1" dirty="0">
                <a:latin typeface="+mj-ea"/>
                <a:ea typeface="+mj-ea"/>
              </a:rPr>
              <a:t>Si </a:t>
            </a:r>
            <a:r>
              <a:rPr lang="zh-CN" altLang="en-US" b="1" dirty="0">
                <a:latin typeface="+mj-ea"/>
                <a:ea typeface="+mj-ea"/>
              </a:rPr>
              <a:t>－ </a:t>
            </a:r>
            <a:r>
              <a:rPr lang="en-US" altLang="zh-CN" b="1" dirty="0">
                <a:latin typeface="+mj-ea"/>
                <a:ea typeface="+mj-ea"/>
              </a:rPr>
              <a:t>di</a:t>
            </a:r>
            <a:r>
              <a:rPr lang="en-US" altLang="zh-Hans" b="1" dirty="0">
                <a:latin typeface="+mj-ea"/>
                <a:ea typeface="+mj-ea"/>
              </a:rPr>
              <a:t>;</a:t>
            </a:r>
            <a:endParaRPr lang="zh-CN" altLang="en-US" b="1" dirty="0">
              <a:latin typeface="+mj-ea"/>
              <a:ea typeface="+mj-ea"/>
            </a:endParaRPr>
          </a:p>
          <a:p>
            <a:pPr marL="575072" indent="-575072" algn="just">
              <a:buNone/>
              <a:defRPr/>
            </a:pPr>
            <a:r>
              <a:rPr lang="zh-CN" altLang="en-US" b="1" dirty="0">
                <a:latin typeface="+mj-ea"/>
                <a:ea typeface="+mj-ea"/>
              </a:rPr>
              <a:t>          </a:t>
            </a:r>
            <a:r>
              <a:rPr lang="en-US" altLang="zh-Hans" b="1" dirty="0">
                <a:latin typeface="+mj-ea"/>
                <a:ea typeface="+mj-ea"/>
              </a:rPr>
              <a:t>}</a:t>
            </a:r>
            <a:endParaRPr lang="en-US" altLang="zh-CN" b="1" dirty="0">
              <a:latin typeface="+mj-ea"/>
              <a:ea typeface="+mj-ea"/>
            </a:endParaRPr>
          </a:p>
          <a:p>
            <a:pPr marL="575072" indent="-575072" algn="just">
              <a:buNone/>
              <a:defRPr/>
            </a:pPr>
            <a:r>
              <a:rPr lang="en-US" altLang="zh-CN" b="1" dirty="0">
                <a:latin typeface="+mj-ea"/>
                <a:ea typeface="+mj-ea"/>
              </a:rPr>
              <a:t>     </a:t>
            </a:r>
            <a:r>
              <a:rPr lang="en-US" altLang="zh-Hans" b="1" dirty="0">
                <a:latin typeface="+mj-ea"/>
                <a:ea typeface="+mj-ea"/>
              </a:rPr>
              <a:t>}</a:t>
            </a:r>
            <a:r>
              <a:rPr lang="en-US" altLang="zh-CN" b="1" dirty="0">
                <a:latin typeface="+mj-ea"/>
                <a:ea typeface="+mj-ea"/>
              </a:rPr>
              <a:t>else</a:t>
            </a:r>
            <a:r>
              <a:rPr lang="en-US" altLang="zh-Hans" b="1" dirty="0">
                <a:latin typeface="+mj-ea"/>
                <a:ea typeface="+mj-ea"/>
              </a:rPr>
              <a:t>{</a:t>
            </a:r>
            <a:endParaRPr lang="en-US" altLang="zh-CN" b="1" dirty="0">
              <a:latin typeface="+mj-ea"/>
              <a:ea typeface="+mj-ea"/>
            </a:endParaRPr>
          </a:p>
          <a:p>
            <a:pPr marL="575072" indent="-575072">
              <a:buNone/>
              <a:defRPr/>
            </a:pPr>
            <a:r>
              <a:rPr lang="en-US" altLang="zh-CN" b="1" dirty="0">
                <a:latin typeface="+mj-ea"/>
                <a:ea typeface="+mj-ea"/>
              </a:rPr>
              <a:t>          Place  the  executing  process  in  the  waiting  queue  of  the  first Si  with Si</a:t>
            </a:r>
            <a:r>
              <a:rPr lang="zh-CN" altLang="en-US" b="1" dirty="0">
                <a:latin typeface="+mj-ea"/>
                <a:ea typeface="+mj-ea"/>
              </a:rPr>
              <a:t>＜</a:t>
            </a:r>
            <a:r>
              <a:rPr lang="en-US" altLang="zh-CN" b="1" dirty="0" err="1">
                <a:latin typeface="+mj-ea"/>
                <a:ea typeface="+mj-ea"/>
              </a:rPr>
              <a:t>ti</a:t>
            </a:r>
            <a:r>
              <a:rPr lang="en-US" altLang="zh-CN" b="1" dirty="0">
                <a:latin typeface="+mj-ea"/>
                <a:ea typeface="+mj-ea"/>
              </a:rPr>
              <a:t>  and  set  its  program    counter  to  the  beginning  of  the  </a:t>
            </a:r>
            <a:r>
              <a:rPr lang="en-US" altLang="zh-CN" b="1" dirty="0" err="1">
                <a:latin typeface="+mj-ea"/>
                <a:ea typeface="+mj-ea"/>
              </a:rPr>
              <a:t>Swait</a:t>
            </a:r>
            <a:r>
              <a:rPr lang="en-US" altLang="zh-CN" b="1" dirty="0">
                <a:latin typeface="+mj-ea"/>
                <a:ea typeface="+mj-ea"/>
              </a:rPr>
              <a:t>  operation</a:t>
            </a:r>
            <a:r>
              <a:rPr lang="zh-CN" altLang="en-US" b="1" dirty="0">
                <a:latin typeface="+mj-ea"/>
                <a:ea typeface="+mj-ea"/>
              </a:rPr>
              <a:t>。</a:t>
            </a:r>
          </a:p>
          <a:p>
            <a:pPr marL="575072" indent="-575072" algn="just">
              <a:buNone/>
              <a:defRPr/>
            </a:pPr>
            <a:r>
              <a:rPr lang="zh-CN" altLang="en-US" b="1" dirty="0">
                <a:latin typeface="+mj-ea"/>
                <a:ea typeface="+mj-ea"/>
              </a:rPr>
              <a:t>    </a:t>
            </a:r>
            <a:r>
              <a:rPr lang="en-US" altLang="zh-Hans" b="1" dirty="0">
                <a:latin typeface="+mj-ea"/>
                <a:ea typeface="+mj-ea"/>
              </a:rPr>
              <a:t>}//end</a:t>
            </a:r>
            <a:r>
              <a:rPr lang="zh-Hans" altLang="en-US" b="1" dirty="0">
                <a:latin typeface="+mj-ea"/>
                <a:ea typeface="+mj-ea"/>
              </a:rPr>
              <a:t> </a:t>
            </a:r>
            <a:r>
              <a:rPr lang="en-US" altLang="zh-Hans" b="1" dirty="0">
                <a:latin typeface="+mj-ea"/>
                <a:ea typeface="+mj-ea"/>
              </a:rPr>
              <a:t>if</a:t>
            </a:r>
          </a:p>
          <a:p>
            <a:pPr marL="575072" indent="-575072" algn="just">
              <a:buNone/>
              <a:defRPr/>
            </a:pPr>
            <a:r>
              <a:rPr lang="en-US" altLang="zh-Hans" b="1" dirty="0">
                <a:latin typeface="+mj-ea"/>
                <a:ea typeface="+mj-ea"/>
              </a:rPr>
              <a:t>}//end</a:t>
            </a:r>
            <a:r>
              <a:rPr lang="zh-Hans" altLang="en-US" b="1" dirty="0">
                <a:latin typeface="+mj-ea"/>
                <a:ea typeface="+mj-ea"/>
              </a:rPr>
              <a:t> </a:t>
            </a:r>
            <a:r>
              <a:rPr lang="en-US" altLang="zh-Hans" b="1" dirty="0" err="1">
                <a:latin typeface="+mj-ea"/>
                <a:ea typeface="+mj-ea"/>
              </a:rPr>
              <a:t>Swait</a:t>
            </a:r>
            <a:r>
              <a:rPr lang="en-US" altLang="zh-CN" b="1" dirty="0">
                <a:latin typeface="+mj-ea"/>
                <a:ea typeface="+mj-ea"/>
              </a:rPr>
              <a:t> </a:t>
            </a:r>
          </a:p>
        </p:txBody>
      </p:sp>
      <p:sp>
        <p:nvSpPr>
          <p:cNvPr id="8" name="AutoShape 4">
            <a:extLst>
              <a:ext uri="{FF2B5EF4-FFF2-40B4-BE49-F238E27FC236}">
                <a16:creationId xmlns:a16="http://schemas.microsoft.com/office/drawing/2014/main" id="{36D169C4-354F-8345-A351-D3C351BF343F}"/>
              </a:ext>
            </a:extLst>
          </p:cNvPr>
          <p:cNvSpPr>
            <a:spLocks noChangeArrowheads="1"/>
          </p:cNvSpPr>
          <p:nvPr/>
        </p:nvSpPr>
        <p:spPr bwMode="auto">
          <a:xfrm>
            <a:off x="7027607" y="3026401"/>
            <a:ext cx="1565672" cy="457200"/>
          </a:xfrm>
          <a:prstGeom prst="wedgeRoundRectCallout">
            <a:avLst>
              <a:gd name="adj1" fmla="val -106046"/>
              <a:gd name="adj2" fmla="val 7239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dirty="0">
                <a:solidFill>
                  <a:schemeClr val="bg1"/>
                </a:solidFill>
                <a:latin typeface="Times New Roman" charset="0"/>
              </a:rPr>
              <a:t>资源下限值</a:t>
            </a:r>
          </a:p>
        </p:txBody>
      </p:sp>
      <p:sp>
        <p:nvSpPr>
          <p:cNvPr id="9" name="AutoShape 5">
            <a:extLst>
              <a:ext uri="{FF2B5EF4-FFF2-40B4-BE49-F238E27FC236}">
                <a16:creationId xmlns:a16="http://schemas.microsoft.com/office/drawing/2014/main" id="{59CC580F-BC24-B24B-8A1B-0D860E143E5E}"/>
              </a:ext>
            </a:extLst>
          </p:cNvPr>
          <p:cNvSpPr>
            <a:spLocks noChangeArrowheads="1"/>
          </p:cNvSpPr>
          <p:nvPr/>
        </p:nvSpPr>
        <p:spPr bwMode="auto">
          <a:xfrm>
            <a:off x="7450279" y="4169191"/>
            <a:ext cx="1143000" cy="400050"/>
          </a:xfrm>
          <a:prstGeom prst="wedgeRoundRectCallout">
            <a:avLst>
              <a:gd name="adj1" fmla="val -130731"/>
              <a:gd name="adj2" fmla="val -16518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a:solidFill>
                  <a:schemeClr val="bg1"/>
                </a:solidFill>
                <a:latin typeface="Times New Roman" charset="0"/>
              </a:rPr>
              <a:t>需求量</a:t>
            </a:r>
          </a:p>
        </p:txBody>
      </p:sp>
    </p:spTree>
    <p:extLst>
      <p:ext uri="{BB962C8B-B14F-4D97-AF65-F5344CB8AC3E}">
        <p14:creationId xmlns:p14="http://schemas.microsoft.com/office/powerpoint/2010/main" val="203644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ppt_y+#ppt_h/2"/>
                                          </p:val>
                                        </p:tav>
                                        <p:tav tm="100000">
                                          <p:val>
                                            <p:strVal val="#ppt_y"/>
                                          </p:val>
                                        </p:tav>
                                      </p:tavLst>
                                    </p:anim>
                                    <p:anim calcmode="lin" valueType="num">
                                      <p:cBhvr>
                                        <p:cTn id="9" dur="500" fill="hold"/>
                                        <p:tgtEl>
                                          <p:spTgt spid="8"/>
                                        </p:tgtEl>
                                        <p:attrNameLst>
                                          <p:attrName>ppt_w</p:attrName>
                                        </p:attrNameLst>
                                      </p:cBhvr>
                                      <p:tavLst>
                                        <p:tav tm="0">
                                          <p:val>
                                            <p:strVal val="#ppt_w"/>
                                          </p:val>
                                        </p:tav>
                                        <p:tav tm="100000">
                                          <p:val>
                                            <p:strVal val="#ppt_w"/>
                                          </p:val>
                                        </p:tav>
                                      </p:tavLst>
                                    </p:anim>
                                    <p:anim calcmode="lin" valueType="num">
                                      <p:cBhvr>
                                        <p:cTn id="10"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ppt_h/2"/>
                                          </p:val>
                                        </p:tav>
                                        <p:tav tm="100000">
                                          <p:val>
                                            <p:strVal val="#ppt_y"/>
                                          </p:val>
                                        </p:tav>
                                      </p:tavLst>
                                    </p:anim>
                                    <p:anim calcmode="lin" valueType="num">
                                      <p:cBhvr>
                                        <p:cTn id="17" dur="500" fill="hold"/>
                                        <p:tgtEl>
                                          <p:spTgt spid="9"/>
                                        </p:tgtEl>
                                        <p:attrNameLst>
                                          <p:attrName>ppt_w</p:attrName>
                                        </p:attrNameLst>
                                      </p:cBhvr>
                                      <p:tavLst>
                                        <p:tav tm="0">
                                          <p:val>
                                            <p:strVal val="#ppt_w"/>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4. </a:t>
            </a:r>
            <a:r>
              <a:rPr lang="zh-CN" altLang="en-US" sz="2700" b="1" dirty="0">
                <a:solidFill>
                  <a:srgbClr val="0000FF"/>
                </a:solidFill>
                <a:latin typeface="+mj-ea"/>
                <a:ea typeface="+mj-ea"/>
              </a:rPr>
              <a:t>信号量集</a:t>
            </a:r>
          </a:p>
        </p:txBody>
      </p:sp>
      <p:sp>
        <p:nvSpPr>
          <p:cNvPr id="4" name="矩形 3"/>
          <p:cNvSpPr/>
          <p:nvPr/>
        </p:nvSpPr>
        <p:spPr>
          <a:xfrm>
            <a:off x="1783212" y="2571980"/>
            <a:ext cx="6238567" cy="609398"/>
          </a:xfrm>
          <a:prstGeom prst="rect">
            <a:avLst/>
          </a:prstGeom>
        </p:spPr>
        <p:txBody>
          <a:bodyPr wrap="square">
            <a:spAutoFit/>
          </a:bodyPr>
          <a:lstStyle/>
          <a:p>
            <a:pPr marL="285750" indent="-285750">
              <a:lnSpc>
                <a:spcPct val="80000"/>
              </a:lnSpc>
              <a:buClr>
                <a:schemeClr val="bg2">
                  <a:lumMod val="25000"/>
                </a:schemeClr>
              </a:buClr>
              <a:buFont typeface="Wingdings" panose="05000000000000000000" pitchFamily="2" charset="2"/>
              <a:buChar char="n"/>
              <a:defRPr/>
            </a:pPr>
            <a:r>
              <a:rPr lang="zh-CN" altLang="en-US" sz="2100" b="1" dirty="0">
                <a:latin typeface="+mj-ea"/>
                <a:ea typeface="+mj-ea"/>
              </a:rPr>
              <a:t>在每次分配时，采用信号量集来控制，可以分配多个资源。</a:t>
            </a:r>
          </a:p>
        </p:txBody>
      </p:sp>
      <p:sp>
        <p:nvSpPr>
          <p:cNvPr id="5" name="矩形 4"/>
          <p:cNvSpPr/>
          <p:nvPr/>
        </p:nvSpPr>
        <p:spPr>
          <a:xfrm>
            <a:off x="2455607" y="3418293"/>
            <a:ext cx="6334432" cy="2308324"/>
          </a:xfrm>
          <a:prstGeom prst="rect">
            <a:avLst/>
          </a:prstGeom>
        </p:spPr>
        <p:txBody>
          <a:bodyPr wrap="square">
            <a:spAutoFit/>
          </a:bodyPr>
          <a:lstStyle/>
          <a:p>
            <a:pPr algn="just">
              <a:defRPr/>
            </a:pPr>
            <a:r>
              <a:rPr lang="en-US" altLang="zh-CN" b="1" dirty="0">
                <a:solidFill>
                  <a:srgbClr val="FF0000"/>
                </a:solidFill>
                <a:latin typeface="+mj-ea"/>
                <a:ea typeface="+mj-ea"/>
              </a:rPr>
              <a:t> </a:t>
            </a:r>
            <a:r>
              <a:rPr lang="en-US" altLang="zh-CN" b="1" dirty="0" err="1">
                <a:solidFill>
                  <a:srgbClr val="FF0000"/>
                </a:solidFill>
                <a:latin typeface="+mj-ea"/>
                <a:ea typeface="+mj-ea"/>
              </a:rPr>
              <a:t>Ssignal</a:t>
            </a:r>
            <a:r>
              <a:rPr lang="zh-CN" altLang="en-US" b="1" dirty="0">
                <a:latin typeface="+mj-ea"/>
                <a:ea typeface="+mj-ea"/>
              </a:rPr>
              <a:t>（</a:t>
            </a:r>
            <a:r>
              <a:rPr lang="en-US" altLang="zh-CN" b="1" dirty="0">
                <a:latin typeface="+mj-ea"/>
                <a:ea typeface="+mj-ea"/>
              </a:rPr>
              <a:t>S1</a:t>
            </a:r>
            <a:r>
              <a:rPr lang="zh-CN" altLang="en-US" b="1" dirty="0">
                <a:latin typeface="+mj-ea"/>
                <a:ea typeface="+mj-ea"/>
              </a:rPr>
              <a:t>，</a:t>
            </a:r>
            <a:r>
              <a:rPr lang="en-US" altLang="zh-CN" b="1" dirty="0">
                <a:latin typeface="+mj-ea"/>
                <a:ea typeface="+mj-ea"/>
              </a:rPr>
              <a:t>d1</a:t>
            </a:r>
            <a:r>
              <a:rPr lang="zh-CN" altLang="en-US" b="1" dirty="0">
                <a:latin typeface="+mj-ea"/>
                <a:ea typeface="+mj-ea"/>
              </a:rPr>
              <a:t>，</a:t>
            </a:r>
            <a:r>
              <a:rPr lang="en-US" altLang="zh-CN" b="1" dirty="0">
                <a:latin typeface="+mj-ea"/>
                <a:ea typeface="+mj-ea"/>
              </a:rPr>
              <a:t>···</a:t>
            </a:r>
            <a:r>
              <a:rPr lang="zh-CN" altLang="en-US" b="1" dirty="0">
                <a:latin typeface="+mj-ea"/>
                <a:ea typeface="+mj-ea"/>
              </a:rPr>
              <a:t>，</a:t>
            </a:r>
            <a:r>
              <a:rPr lang="en-US" altLang="zh-CN" b="1" dirty="0">
                <a:latin typeface="+mj-ea"/>
                <a:ea typeface="+mj-ea"/>
              </a:rPr>
              <a:t>Sn</a:t>
            </a:r>
            <a:r>
              <a:rPr lang="zh-CN" altLang="en-US" b="1" dirty="0">
                <a:latin typeface="+mj-ea"/>
                <a:ea typeface="+mj-ea"/>
              </a:rPr>
              <a:t>，</a:t>
            </a:r>
            <a:r>
              <a:rPr lang="en-US" altLang="zh-CN" b="1" dirty="0" err="1">
                <a:latin typeface="+mj-ea"/>
                <a:ea typeface="+mj-ea"/>
              </a:rPr>
              <a:t>dn</a:t>
            </a:r>
            <a:r>
              <a:rPr lang="zh-CN" altLang="en-US" b="1" dirty="0">
                <a:latin typeface="+mj-ea"/>
                <a:ea typeface="+mj-ea"/>
              </a:rPr>
              <a:t>）</a:t>
            </a:r>
            <a:r>
              <a:rPr lang="en-US" altLang="zh-Hans" b="1" dirty="0">
                <a:latin typeface="+mj-ea"/>
                <a:ea typeface="+mj-ea"/>
              </a:rPr>
              <a:t>{</a:t>
            </a:r>
            <a:endParaRPr lang="zh-CN" altLang="en-US" b="1" dirty="0">
              <a:latin typeface="+mj-ea"/>
              <a:ea typeface="+mj-ea"/>
            </a:endParaRPr>
          </a:p>
          <a:p>
            <a:pPr algn="just">
              <a:defRPr/>
            </a:pPr>
            <a:r>
              <a:rPr lang="zh-CN" altLang="en-US" b="1" dirty="0">
                <a:latin typeface="+mj-ea"/>
                <a:ea typeface="+mj-ea"/>
              </a:rPr>
              <a:t>    </a:t>
            </a:r>
            <a:r>
              <a:rPr lang="en-US" altLang="zh-CN" b="1" dirty="0">
                <a:latin typeface="+mj-ea"/>
                <a:ea typeface="+mj-ea"/>
              </a:rPr>
              <a:t>for</a:t>
            </a:r>
            <a:r>
              <a:rPr lang="en-US" altLang="zh-Hans" b="1" dirty="0">
                <a:latin typeface="+mj-ea"/>
                <a:ea typeface="+mj-ea"/>
              </a:rPr>
              <a:t>(</a:t>
            </a:r>
            <a:r>
              <a:rPr lang="en-US" altLang="zh-CN" b="1" dirty="0">
                <a:latin typeface="+mj-ea"/>
                <a:ea typeface="+mj-ea"/>
              </a:rPr>
              <a:t> </a:t>
            </a:r>
            <a:r>
              <a:rPr lang="en-US" altLang="zh-CN" b="1" dirty="0" err="1">
                <a:latin typeface="+mj-ea"/>
                <a:ea typeface="+mj-ea"/>
              </a:rPr>
              <a:t>i</a:t>
            </a:r>
            <a:r>
              <a:rPr lang="zh-CN" altLang="en-US" b="1" dirty="0">
                <a:latin typeface="+mj-ea"/>
                <a:ea typeface="+mj-ea"/>
              </a:rPr>
              <a:t> </a:t>
            </a:r>
            <a:r>
              <a:rPr lang="en-US" altLang="zh-CN" b="1" dirty="0">
                <a:latin typeface="+mj-ea"/>
                <a:ea typeface="+mj-ea"/>
              </a:rPr>
              <a:t>=1</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&lt;=</a:t>
            </a:r>
            <a:r>
              <a:rPr lang="en-US" altLang="zh-CN" b="1" dirty="0">
                <a:latin typeface="+mj-ea"/>
                <a:ea typeface="+mj-ea"/>
              </a:rPr>
              <a:t> n</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a:t>
            </a:r>
            <a:r>
              <a:rPr lang="en-US" altLang="zh-CN" b="1" dirty="0">
                <a:latin typeface="+mj-ea"/>
                <a:ea typeface="+mj-ea"/>
              </a:rPr>
              <a:t>  </a:t>
            </a:r>
          </a:p>
          <a:p>
            <a:pPr algn="just">
              <a:defRPr/>
            </a:pPr>
            <a:r>
              <a:rPr lang="en-US" altLang="zh-CN" b="1" dirty="0">
                <a:latin typeface="+mj-ea"/>
                <a:ea typeface="+mj-ea"/>
              </a:rPr>
              <a:t>        Si</a:t>
            </a:r>
            <a:r>
              <a:rPr lang="zh-CN" altLang="en-US" b="1" dirty="0">
                <a:latin typeface="+mj-ea"/>
                <a:ea typeface="+mj-ea"/>
              </a:rPr>
              <a:t> </a:t>
            </a:r>
            <a:r>
              <a:rPr lang="en-US" altLang="zh-CN" b="1" dirty="0">
                <a:latin typeface="+mj-ea"/>
                <a:ea typeface="+mj-ea"/>
              </a:rPr>
              <a:t>= Si + di</a:t>
            </a:r>
            <a:r>
              <a:rPr lang="zh-CN" altLang="en-US" b="1" dirty="0">
                <a:latin typeface="+mj-ea"/>
                <a:ea typeface="+mj-ea"/>
              </a:rPr>
              <a:t>；</a:t>
            </a:r>
          </a:p>
          <a:p>
            <a:pPr algn="just">
              <a:defRPr/>
            </a:pPr>
            <a:r>
              <a:rPr lang="zh-CN" altLang="en-US" b="1" dirty="0">
                <a:latin typeface="+mj-ea"/>
                <a:ea typeface="+mj-ea"/>
              </a:rPr>
              <a:t>        </a:t>
            </a:r>
            <a:r>
              <a:rPr lang="en-US" altLang="zh-CN" b="1" dirty="0">
                <a:latin typeface="+mj-ea"/>
                <a:ea typeface="+mj-ea"/>
              </a:rPr>
              <a:t>Remove  all  the  process  waiting  </a:t>
            </a:r>
          </a:p>
          <a:p>
            <a:pPr algn="just">
              <a:defRPr/>
            </a:pPr>
            <a:r>
              <a:rPr lang="en-US" altLang="zh-CN" b="1" dirty="0">
                <a:latin typeface="+mj-ea"/>
                <a:ea typeface="+mj-ea"/>
              </a:rPr>
              <a:t>        in  the  queue  associated  with  Si  </a:t>
            </a:r>
          </a:p>
          <a:p>
            <a:pPr algn="just">
              <a:defRPr/>
            </a:pPr>
            <a:r>
              <a:rPr lang="en-US" altLang="zh-CN" b="1" dirty="0">
                <a:latin typeface="+mj-ea"/>
                <a:ea typeface="+mj-ea"/>
              </a:rPr>
              <a:t>        into  the  ready  queue</a:t>
            </a:r>
          </a:p>
          <a:p>
            <a:pPr algn="just">
              <a:defRPr/>
            </a:pPr>
            <a:r>
              <a:rPr lang="en-US" altLang="zh-CN" b="1" dirty="0">
                <a:latin typeface="+mj-ea"/>
                <a:ea typeface="+mj-ea"/>
              </a:rPr>
              <a:t>    </a:t>
            </a:r>
            <a:r>
              <a:rPr lang="en-US" altLang="zh-Hans" b="1" dirty="0">
                <a:latin typeface="+mj-ea"/>
                <a:ea typeface="+mj-ea"/>
              </a:rPr>
              <a:t>}</a:t>
            </a:r>
          </a:p>
          <a:p>
            <a:pPr algn="just">
              <a:defRPr/>
            </a:pPr>
            <a:r>
              <a:rPr lang="en-US" altLang="zh-Hans" b="1" dirty="0">
                <a:latin typeface="+mj-ea"/>
                <a:ea typeface="+mj-ea"/>
              </a:rPr>
              <a:t>}</a:t>
            </a:r>
            <a:endParaRPr lang="zh-CN" altLang="en-US" b="1" dirty="0">
              <a:latin typeface="+mj-ea"/>
              <a:ea typeface="+mj-ea"/>
            </a:endParaRPr>
          </a:p>
        </p:txBody>
      </p:sp>
    </p:spTree>
    <p:extLst>
      <p:ext uri="{BB962C8B-B14F-4D97-AF65-F5344CB8AC3E}">
        <p14:creationId xmlns:p14="http://schemas.microsoft.com/office/powerpoint/2010/main" val="266525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4. </a:t>
            </a:r>
            <a:r>
              <a:rPr lang="zh-CN" altLang="en-US" sz="2700" b="1" dirty="0">
                <a:solidFill>
                  <a:srgbClr val="0000FF"/>
                </a:solidFill>
                <a:latin typeface="+mj-ea"/>
                <a:ea typeface="+mj-ea"/>
              </a:rPr>
              <a:t>信号量集（续）</a:t>
            </a:r>
          </a:p>
        </p:txBody>
      </p:sp>
      <p:sp>
        <p:nvSpPr>
          <p:cNvPr id="4" name="矩形 3"/>
          <p:cNvSpPr/>
          <p:nvPr/>
        </p:nvSpPr>
        <p:spPr>
          <a:xfrm>
            <a:off x="1482213" y="2571980"/>
            <a:ext cx="7322573" cy="3227037"/>
          </a:xfrm>
          <a:prstGeom prst="rect">
            <a:avLst/>
          </a:prstGeom>
        </p:spPr>
        <p:txBody>
          <a:bodyPr wrap="square">
            <a:spAutoFit/>
          </a:bodyPr>
          <a:lstStyle/>
          <a:p>
            <a:pPr marL="285750" indent="-285750">
              <a:lnSpc>
                <a:spcPct val="80000"/>
              </a:lnSpc>
              <a:buClr>
                <a:schemeClr val="bg2">
                  <a:lumMod val="25000"/>
                </a:schemeClr>
              </a:buClr>
              <a:buFont typeface="Wingdings" panose="05000000000000000000" pitchFamily="2" charset="2"/>
              <a:buChar char="n"/>
              <a:defRPr/>
            </a:pPr>
            <a:r>
              <a:rPr lang="zh-CN" altLang="en-US" sz="2100" b="1" dirty="0">
                <a:latin typeface="+mj-ea"/>
                <a:ea typeface="+mj-ea"/>
              </a:rPr>
              <a:t>三种特例：</a:t>
            </a:r>
          </a:p>
          <a:p>
            <a:pPr>
              <a:lnSpc>
                <a:spcPct val="110000"/>
              </a:lnSpc>
              <a:spcBef>
                <a:spcPct val="30000"/>
              </a:spcBef>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a:t>
            </a:r>
            <a:r>
              <a:rPr lang="en-US" altLang="zh-CN" sz="2100" b="1" dirty="0" err="1">
                <a:latin typeface="+mj-ea"/>
                <a:ea typeface="+mj-ea"/>
              </a:rPr>
              <a:t>Swait</a:t>
            </a:r>
            <a:r>
              <a:rPr lang="en-US" altLang="zh-CN" sz="2100" b="1" dirty="0">
                <a:latin typeface="+mj-ea"/>
                <a:ea typeface="+mj-ea"/>
              </a:rPr>
              <a:t>(</a:t>
            </a:r>
            <a:r>
              <a:rPr lang="en-US" altLang="zh-CN" sz="2100" b="1" dirty="0" err="1">
                <a:latin typeface="+mj-ea"/>
                <a:ea typeface="+mj-ea"/>
              </a:rPr>
              <a:t>S,d,d</a:t>
            </a:r>
            <a:r>
              <a:rPr lang="en-US" altLang="zh-CN" sz="2100" b="1" dirty="0">
                <a:latin typeface="+mj-ea"/>
                <a:ea typeface="+mj-ea"/>
              </a:rPr>
              <a:t>)</a:t>
            </a:r>
            <a:r>
              <a:rPr lang="zh-CN" altLang="en-US" sz="2100" b="1" dirty="0">
                <a:latin typeface="+mj-ea"/>
                <a:ea typeface="+mj-ea"/>
              </a:rPr>
              <a:t>：允许每次申请</a:t>
            </a:r>
            <a:r>
              <a:rPr lang="en-US" altLang="zh-CN" sz="2100" b="1" dirty="0">
                <a:latin typeface="+mj-ea"/>
                <a:ea typeface="+mj-ea"/>
              </a:rPr>
              <a:t>d</a:t>
            </a:r>
            <a:r>
              <a:rPr lang="zh-CN" altLang="en-US" sz="2100" b="1" dirty="0">
                <a:latin typeface="+mj-ea"/>
                <a:ea typeface="+mj-ea"/>
              </a:rPr>
              <a:t>个资源。</a:t>
            </a:r>
          </a:p>
          <a:p>
            <a:pPr lvl="1">
              <a:lnSpc>
                <a:spcPct val="110000"/>
              </a:lnSpc>
              <a:spcBef>
                <a:spcPct val="30000"/>
              </a:spcBef>
              <a:defRPr/>
            </a:pPr>
            <a:r>
              <a:rPr lang="zh-CN" altLang="en-US" sz="2100" b="1" dirty="0">
                <a:latin typeface="+mj-ea"/>
                <a:ea typeface="+mj-ea"/>
              </a:rPr>
              <a:t>当资源数少于</a:t>
            </a:r>
            <a:r>
              <a:rPr lang="en-US" altLang="zh-CN" sz="2100" b="1" dirty="0">
                <a:latin typeface="+mj-ea"/>
                <a:ea typeface="+mj-ea"/>
              </a:rPr>
              <a:t>d</a:t>
            </a:r>
            <a:r>
              <a:rPr lang="zh-CN" altLang="en-US" sz="2100" b="1" dirty="0">
                <a:latin typeface="+mj-ea"/>
                <a:ea typeface="+mj-ea"/>
              </a:rPr>
              <a:t>时，不予分配。</a:t>
            </a:r>
          </a:p>
          <a:p>
            <a:pPr>
              <a:lnSpc>
                <a:spcPct val="110000"/>
              </a:lnSpc>
              <a:spcBef>
                <a:spcPct val="30000"/>
              </a:spcBef>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a:t>
            </a:r>
            <a:r>
              <a:rPr lang="en-US" altLang="zh-CN" sz="2100" b="1" dirty="0" err="1">
                <a:latin typeface="+mj-ea"/>
                <a:ea typeface="+mj-ea"/>
              </a:rPr>
              <a:t>Swait</a:t>
            </a:r>
            <a:r>
              <a:rPr lang="en-US" altLang="zh-CN" sz="2100" b="1" dirty="0">
                <a:latin typeface="+mj-ea"/>
                <a:ea typeface="+mj-ea"/>
              </a:rPr>
              <a:t> (S,1,1)</a:t>
            </a:r>
            <a:r>
              <a:rPr lang="zh-CN" altLang="en-US" sz="2100" b="1" dirty="0">
                <a:latin typeface="+mj-ea"/>
                <a:ea typeface="+mj-ea"/>
              </a:rPr>
              <a:t>：</a:t>
            </a:r>
            <a:r>
              <a:rPr lang="en-US" altLang="zh-CN" sz="2100" b="1" dirty="0">
                <a:latin typeface="+mj-ea"/>
                <a:ea typeface="+mj-ea"/>
              </a:rPr>
              <a:t>S&gt;1</a:t>
            </a:r>
            <a:r>
              <a:rPr lang="zh-CN" altLang="en-US" sz="2100" b="1" dirty="0">
                <a:latin typeface="+mj-ea"/>
                <a:ea typeface="+mj-ea"/>
              </a:rPr>
              <a:t>，记录型信号量。</a:t>
            </a:r>
          </a:p>
          <a:p>
            <a:pPr lvl="1">
              <a:lnSpc>
                <a:spcPct val="110000"/>
              </a:lnSpc>
              <a:spcBef>
                <a:spcPct val="30000"/>
              </a:spcBef>
              <a:defRPr/>
            </a:pPr>
            <a:r>
              <a:rPr lang="en-US" altLang="zh-CN" sz="2100" b="1" dirty="0">
                <a:latin typeface="+mj-ea"/>
                <a:ea typeface="+mj-ea"/>
              </a:rPr>
              <a:t>S=1</a:t>
            </a:r>
            <a:r>
              <a:rPr lang="zh-CN" altLang="en-US" sz="2100" b="1" dirty="0">
                <a:latin typeface="+mj-ea"/>
                <a:ea typeface="+mj-ea"/>
              </a:rPr>
              <a:t>时，互斥型信号量。</a:t>
            </a:r>
          </a:p>
          <a:p>
            <a:pPr>
              <a:lnSpc>
                <a:spcPct val="110000"/>
              </a:lnSpc>
              <a:spcBef>
                <a:spcPct val="30000"/>
              </a:spcBef>
              <a:defRPr/>
            </a:pPr>
            <a:r>
              <a:rPr lang="zh-CN" altLang="en-US" sz="2100" b="1" dirty="0">
                <a:latin typeface="+mj-ea"/>
                <a:ea typeface="+mj-ea"/>
              </a:rPr>
              <a:t>（</a:t>
            </a:r>
            <a:r>
              <a:rPr lang="en-US" altLang="zh-CN" sz="2100" b="1" dirty="0">
                <a:latin typeface="+mj-ea"/>
                <a:ea typeface="+mj-ea"/>
              </a:rPr>
              <a:t>3</a:t>
            </a:r>
            <a:r>
              <a:rPr lang="zh-CN" altLang="en-US" sz="2100" b="1" dirty="0">
                <a:latin typeface="+mj-ea"/>
                <a:ea typeface="+mj-ea"/>
              </a:rPr>
              <a:t>）</a:t>
            </a:r>
            <a:r>
              <a:rPr lang="en-US" altLang="zh-CN" sz="2100" b="1" dirty="0" err="1">
                <a:latin typeface="+mj-ea"/>
                <a:ea typeface="+mj-ea"/>
              </a:rPr>
              <a:t>Swait</a:t>
            </a:r>
            <a:r>
              <a:rPr lang="en-US" altLang="zh-CN" sz="2100" b="1" dirty="0">
                <a:latin typeface="+mj-ea"/>
                <a:ea typeface="+mj-ea"/>
              </a:rPr>
              <a:t>(S,1,0)</a:t>
            </a:r>
            <a:r>
              <a:rPr lang="zh-CN" altLang="en-US" sz="2100" b="1" dirty="0">
                <a:latin typeface="+mj-ea"/>
                <a:ea typeface="+mj-ea"/>
              </a:rPr>
              <a:t>，可控开关，当</a:t>
            </a:r>
            <a:r>
              <a:rPr lang="en-US" altLang="zh-CN" sz="2100" b="1" dirty="0">
                <a:latin typeface="+mj-ea"/>
                <a:ea typeface="+mj-ea"/>
              </a:rPr>
              <a:t>S&gt;=1</a:t>
            </a:r>
            <a:r>
              <a:rPr lang="zh-CN" altLang="en-US" sz="2100" b="1" dirty="0">
                <a:latin typeface="+mj-ea"/>
                <a:ea typeface="+mj-ea"/>
              </a:rPr>
              <a:t>时，允许进入，</a:t>
            </a:r>
            <a:r>
              <a:rPr lang="en-US" altLang="zh-CN" sz="2100" b="1" dirty="0">
                <a:latin typeface="+mj-ea"/>
                <a:ea typeface="+mj-ea"/>
              </a:rPr>
              <a:t>S&lt;1</a:t>
            </a:r>
            <a:r>
              <a:rPr lang="zh-CN" altLang="en-US" sz="2100" b="1" dirty="0">
                <a:latin typeface="+mj-ea"/>
                <a:ea typeface="+mj-ea"/>
              </a:rPr>
              <a:t>时，不能进入。</a:t>
            </a:r>
          </a:p>
          <a:p>
            <a:pPr marL="285750" indent="-285750">
              <a:lnSpc>
                <a:spcPct val="80000"/>
              </a:lnSpc>
              <a:buClr>
                <a:schemeClr val="bg2">
                  <a:lumMod val="25000"/>
                </a:schemeClr>
              </a:buClr>
              <a:buFont typeface="Wingdings" panose="05000000000000000000" pitchFamily="2" charset="2"/>
              <a:buChar char="n"/>
              <a:defRPr/>
            </a:pPr>
            <a:endParaRPr lang="zh-CN" altLang="en-US" sz="2100" b="1" dirty="0">
              <a:latin typeface="+mj-ea"/>
              <a:ea typeface="+mj-ea"/>
            </a:endParaRPr>
          </a:p>
        </p:txBody>
      </p:sp>
    </p:spTree>
    <p:extLst>
      <p:ext uri="{BB962C8B-B14F-4D97-AF65-F5344CB8AC3E}">
        <p14:creationId xmlns:p14="http://schemas.microsoft.com/office/powerpoint/2010/main" val="128888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012FA895-9F43-4A59-B5E0-0BD9DE8437A6}"/>
              </a:ext>
            </a:extLst>
          </p:cNvPr>
          <p:cNvSpPr>
            <a:spLocks noGrp="1" noChangeArrowheads="1"/>
          </p:cNvSpPr>
          <p:nvPr>
            <p:ph type="body" idx="1"/>
          </p:nvPr>
        </p:nvSpPr>
        <p:spPr>
          <a:xfrm>
            <a:off x="864476" y="2147532"/>
            <a:ext cx="7772400" cy="4419600"/>
          </a:xfrm>
        </p:spPr>
        <p:txBody>
          <a:bodyPr/>
          <a:lstStyle/>
          <a:p>
            <a:pPr algn="just" eaLnBrk="1" hangingPunct="1">
              <a:buFont typeface="Wingdings" panose="05000000000000000000" pitchFamily="2" charset="2"/>
              <a:buNone/>
              <a:defRPr/>
            </a:pPr>
            <a:r>
              <a:rPr lang="en-US" altLang="zh-CN" sz="3200" dirty="0">
                <a:solidFill>
                  <a:srgbClr val="000000"/>
                </a:solidFill>
                <a:cs typeface="+mj-cs"/>
              </a:rPr>
              <a:t> </a:t>
            </a:r>
            <a:r>
              <a:rPr lang="en-US" altLang="zh-CN" sz="3200" dirty="0">
                <a:solidFill>
                  <a:srgbClr val="0000CC"/>
                </a:solidFill>
                <a:cs typeface="+mj-cs"/>
              </a:rPr>
              <a:t>1.</a:t>
            </a:r>
            <a:r>
              <a:rPr lang="zh-CN" altLang="en-US" sz="3200" dirty="0">
                <a:solidFill>
                  <a:srgbClr val="0000CC"/>
                </a:solidFill>
                <a:cs typeface="+mj-cs"/>
              </a:rPr>
              <a:t>利用信号量实现进程互斥</a:t>
            </a:r>
            <a:endParaRPr lang="en-US" altLang="zh-CN" sz="3200" dirty="0">
              <a:solidFill>
                <a:srgbClr val="0000CC"/>
              </a:solidFill>
              <a:cs typeface="+mj-cs"/>
            </a:endParaRPr>
          </a:p>
          <a:p>
            <a:pPr algn="just" eaLnBrk="1" hangingPunct="1">
              <a:buFont typeface="Wingdings" panose="05000000000000000000" pitchFamily="2" charset="2"/>
              <a:buNone/>
              <a:defRPr/>
            </a:pPr>
            <a:endParaRPr lang="en-US" altLang="zh-CN" sz="3200" dirty="0">
              <a:solidFill>
                <a:srgbClr val="0000CC"/>
              </a:solidFill>
              <a:cs typeface="+mj-cs"/>
            </a:endParaRPr>
          </a:p>
          <a:p>
            <a:pPr algn="just" eaLnBrk="1" hangingPunct="1">
              <a:buFont typeface="Wingdings" panose="05000000000000000000" pitchFamily="2" charset="2"/>
              <a:buNone/>
              <a:defRPr/>
            </a:pPr>
            <a:r>
              <a:rPr lang="en-US" altLang="zh-CN" sz="3200" dirty="0">
                <a:solidFill>
                  <a:srgbClr val="0000CC"/>
                </a:solidFill>
                <a:cs typeface="+mj-cs"/>
              </a:rPr>
              <a:t>2. </a:t>
            </a:r>
            <a:r>
              <a:rPr lang="zh-CN" altLang="en-US" sz="3200" dirty="0">
                <a:solidFill>
                  <a:srgbClr val="0000CC"/>
                </a:solidFill>
                <a:cs typeface="+mj-cs"/>
              </a:rPr>
              <a:t>利用信号量实现前趋关系</a:t>
            </a:r>
            <a:r>
              <a:rPr lang="zh-CN" altLang="en-US" sz="3200" dirty="0">
                <a:solidFill>
                  <a:srgbClr val="000000"/>
                </a:solidFill>
                <a:cs typeface="+mj-cs"/>
              </a:rPr>
              <a:t> </a:t>
            </a:r>
            <a:endParaRPr lang="zh-CN" altLang="en-US" dirty="0">
              <a:solidFill>
                <a:srgbClr val="0000CC"/>
              </a:solidFill>
            </a:endParaRPr>
          </a:p>
        </p:txBody>
      </p:sp>
      <p:sp>
        <p:nvSpPr>
          <p:cNvPr id="6" name="Rectangle 4">
            <a:extLst>
              <a:ext uri="{FF2B5EF4-FFF2-40B4-BE49-F238E27FC236}">
                <a16:creationId xmlns:a16="http://schemas.microsoft.com/office/drawing/2014/main" id="{D193C4AA-64B3-4A8E-9023-DA5D1FEC0D76}"/>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信号量的应用</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7" name="Rectangle 5">
            <a:extLst>
              <a:ext uri="{FF2B5EF4-FFF2-40B4-BE49-F238E27FC236}">
                <a16:creationId xmlns:a16="http://schemas.microsoft.com/office/drawing/2014/main" id="{F507B1AF-982E-4C58-85A6-56CB6C8D7CB5}"/>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9" name="Group 3">
            <a:extLst>
              <a:ext uri="{FF2B5EF4-FFF2-40B4-BE49-F238E27FC236}">
                <a16:creationId xmlns:a16="http://schemas.microsoft.com/office/drawing/2014/main" id="{219623D9-E3E7-4D8A-A3E7-0D80FA04F275}"/>
              </a:ext>
            </a:extLst>
          </p:cNvPr>
          <p:cNvGraphicFramePr>
            <a:graphicFrameLocks noGrp="1"/>
          </p:cNvGraphicFramePr>
          <p:nvPr>
            <p:ph idx="1"/>
          </p:nvPr>
        </p:nvGraphicFramePr>
        <p:xfrm>
          <a:off x="2195736" y="1311275"/>
          <a:ext cx="5112568" cy="4824416"/>
        </p:xfrm>
        <a:graphic>
          <a:graphicData uri="http://schemas.openxmlformats.org/drawingml/2006/table">
            <a:tbl>
              <a:tblPr/>
              <a:tblGrid>
                <a:gridCol w="5112568">
                  <a:extLst>
                    <a:ext uri="{9D8B030D-6E8A-4147-A177-3AD203B41FA5}">
                      <a16:colId xmlns:a16="http://schemas.microsoft.com/office/drawing/2014/main" val="20000"/>
                    </a:ext>
                  </a:extLst>
                </a:gridCol>
              </a:tblGrid>
              <a:tr h="52164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进程</a:t>
                      </a:r>
                      <a:r>
                        <a:rPr kumimoji="0" lang="en-US" altLang="zh-CN"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ID</a:t>
                      </a:r>
                      <a:endPar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378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用户</a:t>
                      </a:r>
                      <a:r>
                        <a:rPr kumimoji="0" lang="en-US" altLang="zh-CN"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ID</a:t>
                      </a:r>
                      <a:endPar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5378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进程状态</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5378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调度信息</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78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文件管理</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5378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虚拟内存管理</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378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信号（进程间通信机制）</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5378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时间和定时器</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5378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altLang="zh-CN"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rPr>
                        <a:t>……</a:t>
                      </a:r>
                      <a:endParaRPr kumimoji="0" lang="zh-CN" altLang="en-US" sz="2100" b="1" i="0" u="none" strike="noStrike" kern="1200" cap="none" normalizeH="0" baseline="0" dirty="0">
                        <a:ln>
                          <a:noFill/>
                        </a:ln>
                        <a:solidFill>
                          <a:schemeClr val="tx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
        <p:nvSpPr>
          <p:cNvPr id="6" name="Rectangle 2">
            <a:extLst>
              <a:ext uri="{FF2B5EF4-FFF2-40B4-BE49-F238E27FC236}">
                <a16:creationId xmlns:a16="http://schemas.microsoft.com/office/drawing/2014/main" id="{A7ABC2F1-B50F-437F-8354-73DF0511548A}"/>
              </a:ext>
            </a:extLst>
          </p:cNvPr>
          <p:cNvSpPr>
            <a:spLocks noGrp="1" noChangeArrowheads="1"/>
          </p:cNvSpPr>
          <p:nvPr>
            <p:ph type="title"/>
          </p:nvPr>
        </p:nvSpPr>
        <p:spPr/>
        <p:txBody>
          <a:bodyPr>
            <a:normAutofit fontScale="90000"/>
          </a:bodyPr>
          <a:lstStyle/>
          <a:p>
            <a:pPr eaLnBrk="1" hangingPunct="1">
              <a:defRPr/>
            </a:pPr>
            <a:r>
              <a:rPr lang="zh-CN" altLang="en-US" sz="3200" dirty="0"/>
              <a:t>进程在内核中的表现形式：进程控制块（</a:t>
            </a:r>
            <a:r>
              <a:rPr lang="en-US" altLang="zh-CN" sz="3200" dirty="0"/>
              <a:t>PCB</a:t>
            </a:r>
            <a:r>
              <a:rPr lang="zh-CN" altLang="en-US" sz="32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信号量的应用</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44188"/>
          </a:xfrm>
          <a:prstGeom prst="rect">
            <a:avLst/>
          </a:prstGeom>
        </p:spPr>
        <p:txBody>
          <a:bodyPr wrap="square">
            <a:spAutoFit/>
          </a:bodyPr>
          <a:lstStyle/>
          <a:p>
            <a:pPr algn="just">
              <a:lnSpc>
                <a:spcPct val="120000"/>
              </a:lnSpc>
              <a:spcBef>
                <a:spcPct val="30000"/>
              </a:spcBef>
              <a:defRPr/>
            </a:pPr>
            <a:r>
              <a:rPr lang="en-US" altLang="zh-CN" sz="2700" b="1" dirty="0">
                <a:solidFill>
                  <a:srgbClr val="0000FF"/>
                </a:solidFill>
                <a:latin typeface="+mj-ea"/>
                <a:ea typeface="+mj-ea"/>
              </a:rPr>
              <a:t>1. </a:t>
            </a:r>
            <a:r>
              <a:rPr lang="zh-CN" altLang="en-US" sz="2700" b="1" dirty="0">
                <a:solidFill>
                  <a:srgbClr val="0000FF"/>
                </a:solidFill>
                <a:latin typeface="+mj-ea"/>
                <a:ea typeface="+mj-ea"/>
              </a:rPr>
              <a:t>利用信号量实现进程互斥</a:t>
            </a:r>
          </a:p>
        </p:txBody>
      </p:sp>
      <p:sp>
        <p:nvSpPr>
          <p:cNvPr id="3" name="矩形 2"/>
          <p:cNvSpPr/>
          <p:nvPr/>
        </p:nvSpPr>
        <p:spPr>
          <a:xfrm>
            <a:off x="1791928" y="2489103"/>
            <a:ext cx="5560143" cy="2516073"/>
          </a:xfrm>
          <a:prstGeom prst="rect">
            <a:avLst/>
          </a:prstGeom>
        </p:spPr>
        <p:txBody>
          <a:bodyPr wrap="square">
            <a:spAutoFit/>
          </a:bodyPr>
          <a:lstStyle/>
          <a:p>
            <a:pPr>
              <a:lnSpc>
                <a:spcPct val="120000"/>
              </a:lnSpc>
              <a:spcBef>
                <a:spcPct val="30000"/>
              </a:spcBef>
              <a:defRPr/>
            </a:pPr>
            <a:r>
              <a:rPr lang="zh-CN" altLang="en-US" sz="2100" b="1" dirty="0">
                <a:solidFill>
                  <a:schemeClr val="tx2"/>
                </a:solidFill>
                <a:latin typeface="+mj-ea"/>
                <a:ea typeface="+mj-ea"/>
              </a:rPr>
              <a:t>为使多个进程能互斥地访问某临界资源，只须为该资源设置一互斥信号量</a:t>
            </a:r>
            <a:r>
              <a:rPr lang="en-US" altLang="zh-CN" sz="2100" b="1" dirty="0" err="1">
                <a:solidFill>
                  <a:schemeClr val="tx2"/>
                </a:solidFill>
                <a:latin typeface="+mj-ea"/>
                <a:ea typeface="+mj-ea"/>
              </a:rPr>
              <a:t>mutex</a:t>
            </a:r>
            <a:r>
              <a:rPr lang="zh-CN" altLang="en-US" sz="2100" b="1" dirty="0">
                <a:solidFill>
                  <a:schemeClr val="tx2"/>
                </a:solidFill>
                <a:latin typeface="+mj-ea"/>
                <a:ea typeface="+mj-ea"/>
              </a:rPr>
              <a:t>，并设其初始值为</a:t>
            </a:r>
            <a:r>
              <a:rPr lang="en-US" altLang="zh-CN" sz="2100" b="1" dirty="0">
                <a:solidFill>
                  <a:schemeClr val="tx2"/>
                </a:solidFill>
                <a:latin typeface="+mj-ea"/>
                <a:ea typeface="+mj-ea"/>
              </a:rPr>
              <a:t>1</a:t>
            </a:r>
            <a:r>
              <a:rPr lang="zh-CN" altLang="en-US" sz="2100" b="1" dirty="0">
                <a:solidFill>
                  <a:schemeClr val="tx2"/>
                </a:solidFill>
                <a:latin typeface="+mj-ea"/>
                <a:ea typeface="+mj-ea"/>
              </a:rPr>
              <a:t>，然后将各进程访问该资源的临界区</a:t>
            </a:r>
            <a:r>
              <a:rPr lang="en-US" altLang="zh-CN" sz="2100" b="1" dirty="0">
                <a:solidFill>
                  <a:schemeClr val="tx2"/>
                </a:solidFill>
                <a:latin typeface="+mj-ea"/>
                <a:ea typeface="+mj-ea"/>
              </a:rPr>
              <a:t>CS</a:t>
            </a:r>
            <a:r>
              <a:rPr lang="zh-CN" altLang="en-US" sz="2100" b="1" dirty="0">
                <a:solidFill>
                  <a:schemeClr val="tx2"/>
                </a:solidFill>
                <a:latin typeface="+mj-ea"/>
                <a:ea typeface="+mj-ea"/>
              </a:rPr>
              <a:t>置于</a:t>
            </a:r>
            <a:r>
              <a:rPr lang="en-US" altLang="zh-CN" sz="2100" b="1" dirty="0">
                <a:solidFill>
                  <a:schemeClr val="tx2"/>
                </a:solidFill>
                <a:latin typeface="+mj-ea"/>
                <a:ea typeface="+mj-ea"/>
              </a:rPr>
              <a:t>wait</a:t>
            </a:r>
            <a:r>
              <a:rPr lang="zh-CN" altLang="en-US" sz="2100" b="1" dirty="0">
                <a:solidFill>
                  <a:schemeClr val="tx2"/>
                </a:solidFill>
                <a:latin typeface="+mj-ea"/>
                <a:ea typeface="+mj-ea"/>
              </a:rPr>
              <a:t>（</a:t>
            </a:r>
            <a:r>
              <a:rPr lang="en-US" altLang="zh-CN" sz="2100" b="1" dirty="0" err="1">
                <a:solidFill>
                  <a:schemeClr val="tx2"/>
                </a:solidFill>
                <a:latin typeface="+mj-ea"/>
                <a:ea typeface="+mj-ea"/>
              </a:rPr>
              <a:t>mutex</a:t>
            </a:r>
            <a:r>
              <a:rPr lang="zh-CN" altLang="en-US" sz="2100" b="1" dirty="0">
                <a:solidFill>
                  <a:schemeClr val="tx2"/>
                </a:solidFill>
                <a:latin typeface="+mj-ea"/>
                <a:ea typeface="+mj-ea"/>
              </a:rPr>
              <a:t>）和</a:t>
            </a:r>
            <a:r>
              <a:rPr lang="en-US" altLang="zh-CN" sz="2100" b="1" dirty="0">
                <a:solidFill>
                  <a:schemeClr val="tx2"/>
                </a:solidFill>
                <a:latin typeface="+mj-ea"/>
                <a:ea typeface="+mj-ea"/>
              </a:rPr>
              <a:t>signal</a:t>
            </a:r>
            <a:r>
              <a:rPr lang="zh-CN" altLang="en-US" sz="2100" b="1" dirty="0">
                <a:solidFill>
                  <a:schemeClr val="tx2"/>
                </a:solidFill>
                <a:latin typeface="+mj-ea"/>
                <a:ea typeface="+mj-ea"/>
              </a:rPr>
              <a:t>（</a:t>
            </a:r>
            <a:r>
              <a:rPr lang="en-US" altLang="zh-CN" sz="2100" b="1" dirty="0" err="1">
                <a:solidFill>
                  <a:schemeClr val="tx2"/>
                </a:solidFill>
                <a:latin typeface="+mj-ea"/>
                <a:ea typeface="+mj-ea"/>
              </a:rPr>
              <a:t>mutex</a:t>
            </a:r>
            <a:r>
              <a:rPr lang="zh-CN" altLang="en-US" sz="2100" b="1" dirty="0">
                <a:solidFill>
                  <a:schemeClr val="tx2"/>
                </a:solidFill>
                <a:latin typeface="+mj-ea"/>
                <a:ea typeface="+mj-ea"/>
              </a:rPr>
              <a:t>）操作之间即可。</a:t>
            </a:r>
          </a:p>
          <a:p>
            <a:pPr>
              <a:lnSpc>
                <a:spcPct val="120000"/>
              </a:lnSpc>
              <a:spcBef>
                <a:spcPct val="30000"/>
              </a:spcBef>
              <a:buFont typeface="Wingdings" charset="2"/>
              <a:buChar char="n"/>
              <a:defRPr/>
            </a:pPr>
            <a:r>
              <a:rPr lang="zh-CN" altLang="en-US" sz="2100" b="1" dirty="0">
                <a:solidFill>
                  <a:srgbClr val="0000CC"/>
                </a:solidFill>
                <a:latin typeface="+mj-ea"/>
                <a:ea typeface="+mj-ea"/>
              </a:rPr>
              <a:t>利用信号量实现进程互斥的进程可描述如下： </a:t>
            </a:r>
          </a:p>
        </p:txBody>
      </p:sp>
    </p:spTree>
    <p:extLst>
      <p:ext uri="{BB962C8B-B14F-4D97-AF65-F5344CB8AC3E}">
        <p14:creationId xmlns:p14="http://schemas.microsoft.com/office/powerpoint/2010/main" val="302701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信号量的应用</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44188"/>
          </a:xfrm>
          <a:prstGeom prst="rect">
            <a:avLst/>
          </a:prstGeom>
        </p:spPr>
        <p:txBody>
          <a:bodyPr wrap="square">
            <a:spAutoFit/>
          </a:bodyPr>
          <a:lstStyle/>
          <a:p>
            <a:pPr algn="just">
              <a:lnSpc>
                <a:spcPct val="120000"/>
              </a:lnSpc>
              <a:spcBef>
                <a:spcPct val="30000"/>
              </a:spcBef>
              <a:defRPr/>
            </a:pPr>
            <a:r>
              <a:rPr lang="en-US" altLang="zh-CN" sz="2700" b="1" dirty="0">
                <a:solidFill>
                  <a:srgbClr val="0000FF"/>
                </a:solidFill>
                <a:latin typeface="+mj-ea"/>
                <a:ea typeface="+mj-ea"/>
              </a:rPr>
              <a:t>1. </a:t>
            </a:r>
            <a:r>
              <a:rPr lang="zh-CN" altLang="en-US" sz="2700" b="1" dirty="0">
                <a:solidFill>
                  <a:srgbClr val="0000FF"/>
                </a:solidFill>
                <a:latin typeface="+mj-ea"/>
                <a:ea typeface="+mj-ea"/>
              </a:rPr>
              <a:t>利用信号量实现进程互斥</a:t>
            </a:r>
          </a:p>
        </p:txBody>
      </p:sp>
      <p:sp>
        <p:nvSpPr>
          <p:cNvPr id="3" name="矩形 2"/>
          <p:cNvSpPr/>
          <p:nvPr/>
        </p:nvSpPr>
        <p:spPr>
          <a:xfrm>
            <a:off x="1652871" y="2502873"/>
            <a:ext cx="5560143" cy="447238"/>
          </a:xfrm>
          <a:prstGeom prst="rect">
            <a:avLst/>
          </a:prstGeom>
        </p:spPr>
        <p:txBody>
          <a:bodyPr wrap="square">
            <a:spAutoFit/>
          </a:bodyPr>
          <a:lstStyle/>
          <a:p>
            <a:pPr>
              <a:lnSpc>
                <a:spcPct val="120000"/>
              </a:lnSpc>
              <a:spcBef>
                <a:spcPct val="30000"/>
              </a:spcBef>
              <a:buFont typeface="Wingdings" charset="2"/>
              <a:buChar char="n"/>
              <a:defRPr/>
            </a:pPr>
            <a:r>
              <a:rPr lang="zh-CN" altLang="en-US" sz="2100" b="1" dirty="0">
                <a:solidFill>
                  <a:srgbClr val="0000CC"/>
                </a:solidFill>
                <a:effectLst>
                  <a:outerShdw blurRad="38100" dist="38100" dir="2700000" algn="tl">
                    <a:srgbClr val="C0C0C0"/>
                  </a:outerShdw>
                </a:effectLst>
                <a:latin typeface="+mj-ea"/>
                <a:ea typeface="+mj-ea"/>
              </a:rPr>
              <a:t>利用信号量实现进程互斥的进程可描述如下： </a:t>
            </a:r>
          </a:p>
        </p:txBody>
      </p:sp>
      <p:sp>
        <p:nvSpPr>
          <p:cNvPr id="4" name="矩形 3"/>
          <p:cNvSpPr/>
          <p:nvPr/>
        </p:nvSpPr>
        <p:spPr>
          <a:xfrm>
            <a:off x="1814050" y="2958313"/>
            <a:ext cx="3413114" cy="400110"/>
          </a:xfrm>
          <a:prstGeom prst="rect">
            <a:avLst/>
          </a:prstGeom>
        </p:spPr>
        <p:txBody>
          <a:bodyPr wrap="none">
            <a:spAutoFit/>
          </a:bodyPr>
          <a:lstStyle/>
          <a:p>
            <a:pPr>
              <a:defRPr/>
            </a:pPr>
            <a:r>
              <a:rPr lang="en-US" altLang="zh-CN" sz="2000" b="1" dirty="0">
                <a:latin typeface="+mj-ea"/>
                <a:ea typeface="+mj-ea"/>
              </a:rPr>
              <a:t>1</a:t>
            </a:r>
            <a:r>
              <a:rPr lang="zh-CN" altLang="en-US" sz="2000" b="1" dirty="0">
                <a:latin typeface="+mj-ea"/>
                <a:ea typeface="+mj-ea"/>
              </a:rPr>
              <a:t>）利用信号量实现进程互斥</a:t>
            </a:r>
          </a:p>
        </p:txBody>
      </p:sp>
      <p:sp>
        <p:nvSpPr>
          <p:cNvPr id="5" name="矩形 4"/>
          <p:cNvSpPr/>
          <p:nvPr/>
        </p:nvSpPr>
        <p:spPr>
          <a:xfrm>
            <a:off x="1597562" y="3508070"/>
            <a:ext cx="4572000" cy="3416320"/>
          </a:xfrm>
          <a:prstGeom prst="rect">
            <a:avLst/>
          </a:prstGeom>
        </p:spPr>
        <p:txBody>
          <a:bodyPr>
            <a:spAutoFit/>
          </a:bodyPr>
          <a:lstStyle/>
          <a:p>
            <a:pPr algn="just">
              <a:defRPr/>
            </a:pPr>
            <a:r>
              <a:rPr lang="en-US" altLang="zh-CN" b="1" dirty="0"/>
              <a:t> </a:t>
            </a:r>
            <a:r>
              <a:rPr lang="en-US" altLang="zh-CN" b="1" dirty="0" err="1"/>
              <a:t>Var</a:t>
            </a:r>
            <a:r>
              <a:rPr lang="en-US" altLang="zh-CN" b="1" dirty="0"/>
              <a:t>  </a:t>
            </a:r>
            <a:r>
              <a:rPr lang="en-US" altLang="zh-CN" b="1" dirty="0" err="1"/>
              <a:t>mutex</a:t>
            </a:r>
            <a:r>
              <a:rPr lang="zh-CN" altLang="en-US" b="1" dirty="0"/>
              <a:t>：</a:t>
            </a:r>
            <a:r>
              <a:rPr lang="en-US" altLang="zh-CN" b="1" dirty="0"/>
              <a:t>semaphore:=1</a:t>
            </a:r>
            <a:r>
              <a:rPr lang="zh-CN" altLang="en-US" b="1" dirty="0"/>
              <a:t>；</a:t>
            </a:r>
          </a:p>
          <a:p>
            <a:pPr algn="just">
              <a:defRPr/>
            </a:pPr>
            <a:r>
              <a:rPr lang="zh-CN" altLang="en-US" b="1" dirty="0"/>
              <a:t>          </a:t>
            </a:r>
            <a:r>
              <a:rPr lang="en-US" altLang="zh-CN" b="1" dirty="0"/>
              <a:t>begin</a:t>
            </a:r>
          </a:p>
          <a:p>
            <a:pPr algn="just">
              <a:defRPr/>
            </a:pPr>
            <a:r>
              <a:rPr lang="en-US" altLang="zh-CN" b="1" dirty="0"/>
              <a:t>          </a:t>
            </a:r>
            <a:r>
              <a:rPr lang="en-US" altLang="zh-CN" b="1" dirty="0" err="1"/>
              <a:t>parbegin</a:t>
            </a:r>
            <a:endParaRPr lang="en-US" altLang="zh-CN" b="1" dirty="0"/>
          </a:p>
          <a:p>
            <a:pPr algn="just">
              <a:defRPr/>
            </a:pPr>
            <a:r>
              <a:rPr lang="en-US" altLang="zh-CN" b="1" dirty="0"/>
              <a:t>             process1</a:t>
            </a:r>
            <a:r>
              <a:rPr lang="zh-CN" altLang="en-US" b="1" dirty="0"/>
              <a:t>：</a:t>
            </a:r>
            <a:r>
              <a:rPr lang="en-US" altLang="zh-CN" b="1" dirty="0"/>
              <a:t>begin</a:t>
            </a:r>
          </a:p>
          <a:p>
            <a:pPr algn="just">
              <a:defRPr/>
            </a:pPr>
            <a:r>
              <a:rPr lang="en-US" altLang="zh-CN" b="1" dirty="0"/>
              <a:t>                 repeat</a:t>
            </a:r>
          </a:p>
          <a:p>
            <a:pPr algn="just">
              <a:defRPr/>
            </a:pPr>
            <a:r>
              <a:rPr lang="en-US" altLang="zh-CN" b="1" dirty="0"/>
              <a:t>                      </a:t>
            </a:r>
            <a:r>
              <a:rPr lang="en-US" altLang="zh-CN" b="1" dirty="0">
                <a:solidFill>
                  <a:srgbClr val="0000FF"/>
                </a:solidFill>
              </a:rPr>
              <a:t>wait</a:t>
            </a:r>
            <a:r>
              <a:rPr lang="zh-CN" altLang="en-US" b="1" dirty="0">
                <a:solidFill>
                  <a:srgbClr val="0000FF"/>
                </a:solidFill>
              </a:rPr>
              <a:t>（</a:t>
            </a:r>
            <a:r>
              <a:rPr lang="en-US" altLang="zh-CN" b="1" dirty="0" err="1">
                <a:solidFill>
                  <a:srgbClr val="0000FF"/>
                </a:solidFill>
              </a:rPr>
              <a:t>mutex</a:t>
            </a:r>
            <a:r>
              <a:rPr lang="zh-CN" altLang="en-US" b="1" dirty="0">
                <a:solidFill>
                  <a:srgbClr val="0000FF"/>
                </a:solidFill>
              </a:rPr>
              <a:t>）；</a:t>
            </a:r>
          </a:p>
          <a:p>
            <a:pPr algn="just">
              <a:defRPr/>
            </a:pPr>
            <a:r>
              <a:rPr lang="zh-CN" altLang="en-US" b="1" dirty="0"/>
              <a:t>                      </a:t>
            </a:r>
            <a:r>
              <a:rPr lang="en-US" altLang="zh-CN" b="1" dirty="0">
                <a:solidFill>
                  <a:srgbClr val="FF0000"/>
                </a:solidFill>
              </a:rPr>
              <a:t>critica1  section</a:t>
            </a:r>
          </a:p>
          <a:p>
            <a:pPr algn="just">
              <a:defRPr/>
            </a:pPr>
            <a:r>
              <a:rPr lang="en-US" altLang="zh-CN" b="1" dirty="0"/>
              <a:t>                      </a:t>
            </a:r>
            <a:r>
              <a:rPr lang="en-US" altLang="zh-CN" b="1" dirty="0">
                <a:solidFill>
                  <a:srgbClr val="0000FF"/>
                </a:solidFill>
              </a:rPr>
              <a:t>signal</a:t>
            </a:r>
            <a:r>
              <a:rPr lang="zh-CN" altLang="en-US" b="1" dirty="0">
                <a:solidFill>
                  <a:srgbClr val="0000FF"/>
                </a:solidFill>
              </a:rPr>
              <a:t>（</a:t>
            </a:r>
            <a:r>
              <a:rPr lang="en-US" altLang="zh-CN" b="1" dirty="0" err="1">
                <a:solidFill>
                  <a:srgbClr val="0000FF"/>
                </a:solidFill>
              </a:rPr>
              <a:t>mutex</a:t>
            </a:r>
            <a:r>
              <a:rPr lang="zh-CN" altLang="en-US" b="1" dirty="0">
                <a:solidFill>
                  <a:srgbClr val="0000FF"/>
                </a:solidFill>
              </a:rPr>
              <a:t>）；</a:t>
            </a:r>
          </a:p>
          <a:p>
            <a:pPr algn="just">
              <a:defRPr/>
            </a:pPr>
            <a:r>
              <a:rPr lang="zh-CN" altLang="en-US" b="1" dirty="0"/>
              <a:t>                     </a:t>
            </a:r>
            <a:r>
              <a:rPr lang="en-US" altLang="zh-CN" b="1" dirty="0"/>
              <a:t>remainder  section</a:t>
            </a:r>
          </a:p>
          <a:p>
            <a:pPr algn="just">
              <a:defRPr/>
            </a:pPr>
            <a:r>
              <a:rPr lang="en-US" altLang="zh-CN" b="1" dirty="0"/>
              <a:t>                  until false;</a:t>
            </a:r>
          </a:p>
          <a:p>
            <a:pPr algn="just">
              <a:defRPr/>
            </a:pPr>
            <a:r>
              <a:rPr lang="en-US" altLang="zh-CN" b="1" dirty="0"/>
              <a:t>             end</a:t>
            </a:r>
          </a:p>
          <a:p>
            <a:pPr algn="just">
              <a:defRPr/>
            </a:pPr>
            <a:r>
              <a:rPr lang="en-US" altLang="zh-CN" b="1" dirty="0"/>
              <a:t>             </a:t>
            </a:r>
            <a:endParaRPr lang="zh-CN" altLang="en-US" dirty="0"/>
          </a:p>
        </p:txBody>
      </p:sp>
      <p:sp>
        <p:nvSpPr>
          <p:cNvPr id="8" name="Rectangle 3">
            <a:extLst>
              <a:ext uri="{FF2B5EF4-FFF2-40B4-BE49-F238E27FC236}">
                <a16:creationId xmlns:a16="http://schemas.microsoft.com/office/drawing/2014/main" id="{7A85A29B-B383-A44C-9B1F-03041BB3D12C}"/>
              </a:ext>
            </a:extLst>
          </p:cNvPr>
          <p:cNvSpPr>
            <a:spLocks noChangeArrowheads="1"/>
          </p:cNvSpPr>
          <p:nvPr/>
        </p:nvSpPr>
        <p:spPr bwMode="auto">
          <a:xfrm>
            <a:off x="5227164" y="3330280"/>
            <a:ext cx="32004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buFont typeface="Wingdings" charset="2"/>
              <a:buNone/>
              <a:defRPr/>
            </a:pPr>
            <a:r>
              <a:rPr lang="en-US" altLang="zh-CN" sz="1800" b="1" dirty="0"/>
              <a:t>        process2</a:t>
            </a:r>
            <a:r>
              <a:rPr lang="zh-CN" altLang="en-US" sz="1800" b="1" dirty="0"/>
              <a:t>：</a:t>
            </a:r>
            <a:r>
              <a:rPr lang="en-US" altLang="zh-CN" sz="1800" b="1" dirty="0"/>
              <a:t>begin</a:t>
            </a:r>
          </a:p>
          <a:p>
            <a:pPr algn="just" eaLnBrk="1" hangingPunct="1">
              <a:buFont typeface="Wingdings" charset="2"/>
              <a:buNone/>
              <a:defRPr/>
            </a:pPr>
            <a:r>
              <a:rPr lang="en-US" altLang="zh-CN" sz="1800" b="1" dirty="0"/>
              <a:t>            repeat</a:t>
            </a:r>
          </a:p>
          <a:p>
            <a:pPr algn="just" eaLnBrk="1" hangingPunct="1">
              <a:buFont typeface="Wingdings" charset="2"/>
              <a:buNone/>
              <a:defRPr/>
            </a:pPr>
            <a:r>
              <a:rPr lang="en-US" altLang="zh-CN" sz="1800" b="1" dirty="0"/>
              <a:t>                </a:t>
            </a:r>
            <a:r>
              <a:rPr lang="en-US" altLang="zh-CN" sz="1800" b="1" dirty="0">
                <a:solidFill>
                  <a:srgbClr val="0000FF"/>
                </a:solidFill>
              </a:rPr>
              <a:t>wait</a:t>
            </a:r>
            <a:r>
              <a:rPr lang="zh-CN" altLang="en-US" sz="1800" b="1" dirty="0">
                <a:solidFill>
                  <a:srgbClr val="0000FF"/>
                </a:solidFill>
              </a:rPr>
              <a:t>（</a:t>
            </a:r>
            <a:r>
              <a:rPr lang="en-US" altLang="zh-CN" sz="1800" b="1" dirty="0" err="1">
                <a:solidFill>
                  <a:srgbClr val="0000FF"/>
                </a:solidFill>
              </a:rPr>
              <a:t>mutex</a:t>
            </a:r>
            <a:r>
              <a:rPr lang="zh-CN" altLang="en-US" sz="1800" b="1" dirty="0">
                <a:solidFill>
                  <a:srgbClr val="0000FF"/>
                </a:solidFill>
              </a:rPr>
              <a:t>）</a:t>
            </a:r>
            <a:r>
              <a:rPr lang="en-US" altLang="zh-CN" sz="1800" b="1" dirty="0">
                <a:solidFill>
                  <a:srgbClr val="0000FF"/>
                </a:solidFill>
              </a:rPr>
              <a:t>;</a:t>
            </a:r>
          </a:p>
          <a:p>
            <a:pPr algn="just" eaLnBrk="1" hangingPunct="1">
              <a:buFont typeface="Wingdings" charset="2"/>
              <a:buNone/>
              <a:defRPr/>
            </a:pPr>
            <a:r>
              <a:rPr lang="en-US" altLang="zh-CN" sz="1800" b="1" dirty="0"/>
              <a:t>                </a:t>
            </a:r>
            <a:r>
              <a:rPr lang="en-US" altLang="zh-CN" sz="1800" b="1" dirty="0">
                <a:solidFill>
                  <a:srgbClr val="FF0000"/>
                </a:solidFill>
              </a:rPr>
              <a:t>critical  section</a:t>
            </a:r>
          </a:p>
          <a:p>
            <a:pPr algn="just" eaLnBrk="1" hangingPunct="1">
              <a:buFont typeface="Wingdings" charset="2"/>
              <a:buNone/>
              <a:defRPr/>
            </a:pPr>
            <a:r>
              <a:rPr lang="en-US" altLang="zh-CN" sz="1800" b="1" dirty="0"/>
              <a:t>                </a:t>
            </a:r>
            <a:r>
              <a:rPr lang="en-US" altLang="zh-CN" sz="1800" b="1" dirty="0">
                <a:solidFill>
                  <a:srgbClr val="0000FF"/>
                </a:solidFill>
              </a:rPr>
              <a:t>signal</a:t>
            </a:r>
            <a:r>
              <a:rPr lang="zh-CN" altLang="en-US" sz="1800" b="1" dirty="0">
                <a:solidFill>
                  <a:srgbClr val="0000FF"/>
                </a:solidFill>
              </a:rPr>
              <a:t>（</a:t>
            </a:r>
            <a:r>
              <a:rPr lang="en-US" altLang="zh-CN" sz="1800" b="1" dirty="0" err="1">
                <a:solidFill>
                  <a:srgbClr val="0000FF"/>
                </a:solidFill>
              </a:rPr>
              <a:t>mutex</a:t>
            </a:r>
            <a:r>
              <a:rPr lang="zh-CN" altLang="en-US" sz="1800" b="1" dirty="0">
                <a:solidFill>
                  <a:srgbClr val="0000FF"/>
                </a:solidFill>
              </a:rPr>
              <a:t>）</a:t>
            </a:r>
            <a:r>
              <a:rPr lang="en-US" altLang="zh-CN" sz="1800" b="1" dirty="0">
                <a:solidFill>
                  <a:srgbClr val="0000FF"/>
                </a:solidFill>
              </a:rPr>
              <a:t>;</a:t>
            </a:r>
          </a:p>
          <a:p>
            <a:pPr algn="just" eaLnBrk="1" hangingPunct="1">
              <a:buFont typeface="Wingdings" charset="2"/>
              <a:buNone/>
              <a:defRPr/>
            </a:pPr>
            <a:r>
              <a:rPr lang="en-US" altLang="zh-CN" sz="1800" b="1" dirty="0"/>
              <a:t>                remainder  section</a:t>
            </a:r>
          </a:p>
          <a:p>
            <a:pPr algn="just" eaLnBrk="1" hangingPunct="1">
              <a:buFont typeface="Wingdings" charset="2"/>
              <a:buNone/>
              <a:defRPr/>
            </a:pPr>
            <a:r>
              <a:rPr lang="en-US" altLang="zh-CN" sz="1800" b="1" dirty="0"/>
              <a:t>            until false</a:t>
            </a:r>
            <a:r>
              <a:rPr lang="zh-CN" altLang="en-US" sz="1800" b="1" dirty="0"/>
              <a:t>；</a:t>
            </a:r>
          </a:p>
          <a:p>
            <a:pPr algn="just" eaLnBrk="1" hangingPunct="1">
              <a:buFont typeface="Wingdings" charset="2"/>
              <a:buNone/>
              <a:defRPr/>
            </a:pPr>
            <a:r>
              <a:rPr lang="zh-CN" altLang="en-US" sz="1800" b="1" dirty="0"/>
              <a:t>        </a:t>
            </a:r>
            <a:r>
              <a:rPr lang="en-US" altLang="zh-CN" sz="1800" b="1" dirty="0"/>
              <a:t>end</a:t>
            </a:r>
          </a:p>
          <a:p>
            <a:pPr eaLnBrk="1" hangingPunct="1">
              <a:buFont typeface="Wingdings" charset="2"/>
              <a:buNone/>
              <a:defRPr/>
            </a:pPr>
            <a:r>
              <a:rPr lang="en-US" altLang="zh-CN" sz="1800" b="1" dirty="0"/>
              <a:t>   </a:t>
            </a:r>
            <a:r>
              <a:rPr lang="en-US" altLang="zh-CN" sz="1800" b="1" dirty="0" err="1"/>
              <a:t>parend</a:t>
            </a:r>
            <a:r>
              <a:rPr lang="en-US" altLang="zh-CN" sz="1800" b="1" dirty="0"/>
              <a:t> </a:t>
            </a:r>
          </a:p>
          <a:p>
            <a:pPr eaLnBrk="1" hangingPunct="1">
              <a:buFont typeface="Wingdings" charset="2"/>
              <a:buNone/>
              <a:defRPr/>
            </a:pPr>
            <a:r>
              <a:rPr lang="en-US" altLang="zh-CN" sz="1800" b="1" dirty="0"/>
              <a:t>   end</a:t>
            </a:r>
          </a:p>
        </p:txBody>
      </p:sp>
    </p:spTree>
    <p:extLst>
      <p:ext uri="{BB962C8B-B14F-4D97-AF65-F5344CB8AC3E}">
        <p14:creationId xmlns:p14="http://schemas.microsoft.com/office/powerpoint/2010/main" val="147468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6" name="矩形 5"/>
          <p:cNvSpPr/>
          <p:nvPr/>
        </p:nvSpPr>
        <p:spPr>
          <a:xfrm>
            <a:off x="1941700" y="2473788"/>
            <a:ext cx="5751872" cy="2277034"/>
          </a:xfrm>
          <a:prstGeom prst="rect">
            <a:avLst/>
          </a:prstGeom>
        </p:spPr>
        <p:txBody>
          <a:bodyPr wrap="square">
            <a:spAutoFit/>
          </a:bodyPr>
          <a:lstStyle/>
          <a:p>
            <a:pPr>
              <a:lnSpc>
                <a:spcPct val="120000"/>
              </a:lnSpc>
              <a:buFont typeface="Wingdings" charset="2"/>
              <a:buChar char="n"/>
              <a:defRPr/>
            </a:pPr>
            <a:r>
              <a:rPr lang="en-US" altLang="zh-CN" sz="2000" b="1" dirty="0">
                <a:solidFill>
                  <a:schemeClr val="bg2">
                    <a:lumMod val="25000"/>
                  </a:schemeClr>
                </a:solidFill>
                <a:latin typeface="+mj-ea"/>
                <a:ea typeface="+mj-ea"/>
              </a:rPr>
              <a:t>wait</a:t>
            </a:r>
            <a:r>
              <a:rPr lang="zh-CN" altLang="en-US" sz="2000" b="1" dirty="0">
                <a:solidFill>
                  <a:schemeClr val="bg2">
                    <a:lumMod val="25000"/>
                  </a:schemeClr>
                </a:solidFill>
                <a:latin typeface="+mj-ea"/>
                <a:ea typeface="+mj-ea"/>
              </a:rPr>
              <a:t>（</a:t>
            </a:r>
            <a:r>
              <a:rPr lang="en-US" altLang="zh-CN" sz="2000" b="1" dirty="0" err="1">
                <a:solidFill>
                  <a:schemeClr val="bg2">
                    <a:lumMod val="25000"/>
                  </a:schemeClr>
                </a:solidFill>
                <a:latin typeface="+mj-ea"/>
                <a:ea typeface="+mj-ea"/>
              </a:rPr>
              <a:t>mutex</a:t>
            </a:r>
            <a:r>
              <a:rPr lang="zh-CN" altLang="en-US" sz="2000" b="1" dirty="0">
                <a:solidFill>
                  <a:schemeClr val="bg2">
                    <a:lumMod val="25000"/>
                  </a:schemeClr>
                </a:solidFill>
                <a:latin typeface="+mj-ea"/>
                <a:ea typeface="+mj-ea"/>
              </a:rPr>
              <a:t>）和</a:t>
            </a:r>
            <a:r>
              <a:rPr lang="en-US" altLang="zh-CN" sz="2000" b="1" dirty="0">
                <a:solidFill>
                  <a:schemeClr val="bg2">
                    <a:lumMod val="25000"/>
                  </a:schemeClr>
                </a:solidFill>
                <a:latin typeface="+mj-ea"/>
                <a:ea typeface="+mj-ea"/>
              </a:rPr>
              <a:t>signal</a:t>
            </a:r>
            <a:r>
              <a:rPr lang="zh-CN" altLang="en-US" sz="2000" b="1" dirty="0">
                <a:solidFill>
                  <a:schemeClr val="bg2">
                    <a:lumMod val="25000"/>
                  </a:schemeClr>
                </a:solidFill>
                <a:latin typeface="+mj-ea"/>
                <a:ea typeface="+mj-ea"/>
              </a:rPr>
              <a:t>（</a:t>
            </a:r>
            <a:r>
              <a:rPr lang="en-US" altLang="zh-CN" sz="2000" b="1" dirty="0" err="1">
                <a:solidFill>
                  <a:schemeClr val="bg2">
                    <a:lumMod val="25000"/>
                  </a:schemeClr>
                </a:solidFill>
                <a:latin typeface="+mj-ea"/>
                <a:ea typeface="+mj-ea"/>
              </a:rPr>
              <a:t>mutex</a:t>
            </a:r>
            <a:r>
              <a:rPr lang="zh-CN" altLang="en-US" sz="2000" b="1" dirty="0">
                <a:solidFill>
                  <a:schemeClr val="bg2">
                    <a:lumMod val="25000"/>
                  </a:schemeClr>
                </a:solidFill>
                <a:latin typeface="+mj-ea"/>
                <a:ea typeface="+mj-ea"/>
              </a:rPr>
              <a:t>）必须成对出现；</a:t>
            </a:r>
          </a:p>
          <a:p>
            <a:pPr>
              <a:lnSpc>
                <a:spcPct val="120000"/>
              </a:lnSpc>
              <a:buFont typeface="Wingdings" charset="2"/>
              <a:buChar char="n"/>
              <a:defRPr/>
            </a:pPr>
            <a:r>
              <a:rPr lang="zh-CN" altLang="en-US" sz="2000" b="1" dirty="0">
                <a:solidFill>
                  <a:schemeClr val="bg2">
                    <a:lumMod val="25000"/>
                  </a:schemeClr>
                </a:solidFill>
                <a:latin typeface="+mj-ea"/>
                <a:ea typeface="+mj-ea"/>
              </a:rPr>
              <a:t>缺少</a:t>
            </a:r>
            <a:r>
              <a:rPr lang="en-US" altLang="zh-CN" sz="2000" b="1" dirty="0">
                <a:solidFill>
                  <a:schemeClr val="bg2">
                    <a:lumMod val="25000"/>
                  </a:schemeClr>
                </a:solidFill>
                <a:latin typeface="+mj-ea"/>
                <a:ea typeface="+mj-ea"/>
              </a:rPr>
              <a:t>wait</a:t>
            </a:r>
            <a:r>
              <a:rPr lang="zh-CN" altLang="en-US" sz="2000" b="1" dirty="0">
                <a:solidFill>
                  <a:schemeClr val="bg2">
                    <a:lumMod val="25000"/>
                  </a:schemeClr>
                </a:solidFill>
                <a:latin typeface="+mj-ea"/>
                <a:ea typeface="+mj-ea"/>
              </a:rPr>
              <a:t>（</a:t>
            </a:r>
            <a:r>
              <a:rPr lang="en-US" altLang="zh-CN" sz="2000" b="1" dirty="0" err="1">
                <a:solidFill>
                  <a:schemeClr val="bg2">
                    <a:lumMod val="25000"/>
                  </a:schemeClr>
                </a:solidFill>
                <a:latin typeface="+mj-ea"/>
                <a:ea typeface="+mj-ea"/>
              </a:rPr>
              <a:t>mutex</a:t>
            </a:r>
            <a:r>
              <a:rPr lang="zh-CN" altLang="en-US" sz="2000" b="1" dirty="0">
                <a:solidFill>
                  <a:schemeClr val="bg2">
                    <a:lumMod val="25000"/>
                  </a:schemeClr>
                </a:solidFill>
                <a:latin typeface="+mj-ea"/>
                <a:ea typeface="+mj-ea"/>
              </a:rPr>
              <a:t>）导致系统混乱，不能保证对临界资源的互斥访问；</a:t>
            </a:r>
          </a:p>
          <a:p>
            <a:pPr>
              <a:lnSpc>
                <a:spcPct val="120000"/>
              </a:lnSpc>
              <a:buFont typeface="Wingdings" charset="2"/>
              <a:buChar char="n"/>
              <a:defRPr/>
            </a:pPr>
            <a:r>
              <a:rPr lang="zh-CN" altLang="en-US" sz="2000" b="1" dirty="0">
                <a:solidFill>
                  <a:schemeClr val="bg2">
                    <a:lumMod val="25000"/>
                  </a:schemeClr>
                </a:solidFill>
                <a:latin typeface="+mj-ea"/>
                <a:ea typeface="+mj-ea"/>
              </a:rPr>
              <a:t>缺少</a:t>
            </a:r>
            <a:r>
              <a:rPr lang="en-US" altLang="zh-CN" sz="2000" b="1" dirty="0">
                <a:solidFill>
                  <a:schemeClr val="bg2">
                    <a:lumMod val="25000"/>
                  </a:schemeClr>
                </a:solidFill>
                <a:latin typeface="+mj-ea"/>
                <a:ea typeface="+mj-ea"/>
              </a:rPr>
              <a:t>signal</a:t>
            </a:r>
            <a:r>
              <a:rPr lang="zh-CN" altLang="en-US" sz="2000" b="1" dirty="0">
                <a:solidFill>
                  <a:schemeClr val="bg2">
                    <a:lumMod val="25000"/>
                  </a:schemeClr>
                </a:solidFill>
                <a:latin typeface="+mj-ea"/>
                <a:ea typeface="+mj-ea"/>
              </a:rPr>
              <a:t>（</a:t>
            </a:r>
            <a:r>
              <a:rPr lang="en-US" altLang="zh-CN" sz="2000" b="1" dirty="0" err="1">
                <a:solidFill>
                  <a:schemeClr val="bg2">
                    <a:lumMod val="25000"/>
                  </a:schemeClr>
                </a:solidFill>
                <a:latin typeface="+mj-ea"/>
                <a:ea typeface="+mj-ea"/>
              </a:rPr>
              <a:t>mutex</a:t>
            </a:r>
            <a:r>
              <a:rPr lang="zh-CN" altLang="en-US" sz="2000" b="1" dirty="0">
                <a:solidFill>
                  <a:schemeClr val="bg2">
                    <a:lumMod val="25000"/>
                  </a:schemeClr>
                </a:solidFill>
                <a:latin typeface="+mj-ea"/>
                <a:ea typeface="+mj-ea"/>
              </a:rPr>
              <a:t>）会使临界资源永远不释放，等待该资源的进程不能被唤醒</a:t>
            </a:r>
            <a:r>
              <a:rPr lang="zh-CN" altLang="en-US" b="1" dirty="0">
                <a:solidFill>
                  <a:schemeClr val="bg2">
                    <a:lumMod val="25000"/>
                  </a:schemeClr>
                </a:solidFill>
                <a:latin typeface="+mj-ea"/>
                <a:ea typeface="+mj-ea"/>
              </a:rPr>
              <a:t>。</a:t>
            </a:r>
          </a:p>
        </p:txBody>
      </p:sp>
      <p:sp>
        <p:nvSpPr>
          <p:cNvPr id="7" name="矩形 6"/>
          <p:cNvSpPr/>
          <p:nvPr/>
        </p:nvSpPr>
        <p:spPr>
          <a:xfrm>
            <a:off x="1351766" y="1976727"/>
            <a:ext cx="947400" cy="415498"/>
          </a:xfrm>
          <a:prstGeom prst="rect">
            <a:avLst/>
          </a:prstGeom>
        </p:spPr>
        <p:txBody>
          <a:bodyPr wrap="square">
            <a:spAutoFit/>
          </a:bodyPr>
          <a:lstStyle/>
          <a:p>
            <a:r>
              <a:rPr lang="zh-CN" altLang="en-US" sz="2000" b="1" u="sng" dirty="0">
                <a:solidFill>
                  <a:srgbClr val="0000FF"/>
                </a:solidFill>
                <a:latin typeface="+mj-ea"/>
                <a:ea typeface="+mj-ea"/>
              </a:rPr>
              <a:t>注意</a:t>
            </a:r>
            <a:r>
              <a:rPr lang="zh-CN" altLang="en-US" sz="2000" b="1" dirty="0">
                <a:solidFill>
                  <a:srgbClr val="0000FF"/>
                </a:solidFill>
                <a:latin typeface="+mj-ea"/>
                <a:ea typeface="+mj-ea"/>
              </a:rPr>
              <a:t>：</a:t>
            </a:r>
          </a:p>
        </p:txBody>
      </p:sp>
    </p:spTree>
    <p:extLst>
      <p:ext uri="{BB962C8B-B14F-4D97-AF65-F5344CB8AC3E}">
        <p14:creationId xmlns:p14="http://schemas.microsoft.com/office/powerpoint/2010/main" val="9922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D005C-8038-445A-B1E4-A4C4CAF19948}"/>
              </a:ext>
            </a:extLst>
          </p:cNvPr>
          <p:cNvSpPr>
            <a:spLocks noGrp="1"/>
          </p:cNvSpPr>
          <p:nvPr>
            <p:ph type="title"/>
          </p:nvPr>
        </p:nvSpPr>
        <p:spPr/>
        <p:txBody>
          <a:bodyPr/>
          <a:lstStyle/>
          <a:p>
            <a:pPr>
              <a:defRPr/>
            </a:pPr>
            <a:r>
              <a:rPr lang="zh-CN" altLang="en-US" dirty="0"/>
              <a:t>信号量用于互斥的总结</a:t>
            </a:r>
          </a:p>
        </p:txBody>
      </p:sp>
      <p:sp>
        <p:nvSpPr>
          <p:cNvPr id="126979" name="内容占位符 2">
            <a:extLst>
              <a:ext uri="{FF2B5EF4-FFF2-40B4-BE49-F238E27FC236}">
                <a16:creationId xmlns:a16="http://schemas.microsoft.com/office/drawing/2014/main" id="{83F1F718-D4A6-400A-A666-8D58725D0393}"/>
              </a:ext>
            </a:extLst>
          </p:cNvPr>
          <p:cNvSpPr>
            <a:spLocks noGrp="1" noChangeArrowheads="1"/>
          </p:cNvSpPr>
          <p:nvPr>
            <p:ph idx="1"/>
          </p:nvPr>
        </p:nvSpPr>
        <p:spPr/>
        <p:txBody>
          <a:bodyPr/>
          <a:lstStyle/>
          <a:p>
            <a:r>
              <a:rPr lang="zh-CN" altLang="en-US"/>
              <a:t>确定每个运行实体，即进程；</a:t>
            </a:r>
            <a:endParaRPr lang="en-US" altLang="zh-CN"/>
          </a:p>
          <a:p>
            <a:r>
              <a:rPr lang="zh-CN" altLang="en-US"/>
              <a:t>确定有那些资源需要互斥访问；</a:t>
            </a:r>
            <a:endParaRPr lang="en-US" altLang="zh-CN"/>
          </a:p>
          <a:p>
            <a:r>
              <a:rPr lang="zh-CN" altLang="en-US"/>
              <a:t>为每类资源安排一个信号量；</a:t>
            </a:r>
            <a:endParaRPr lang="en-US" altLang="zh-CN"/>
          </a:p>
          <a:p>
            <a:r>
              <a:rPr lang="zh-CN" altLang="en-US"/>
              <a:t>每个信号量的初值为</a:t>
            </a:r>
            <a:r>
              <a:rPr lang="en-US" altLang="zh-CN"/>
              <a:t>1</a:t>
            </a:r>
            <a:r>
              <a:rPr lang="zh-CN" altLang="en-US"/>
              <a:t>（如果同类资源有多个设为资源个数）；</a:t>
            </a:r>
            <a:endParaRPr lang="en-US" altLang="zh-CN"/>
          </a:p>
          <a:p>
            <a:r>
              <a:rPr lang="zh-CN" altLang="en-US"/>
              <a:t>在访问资源前</a:t>
            </a:r>
            <a:r>
              <a:rPr lang="en-US" altLang="zh-CN"/>
              <a:t>wait</a:t>
            </a:r>
            <a:r>
              <a:rPr lang="zh-CN" altLang="en-US"/>
              <a:t>资源对应的信号量；</a:t>
            </a:r>
            <a:endParaRPr lang="en-US" altLang="zh-CN"/>
          </a:p>
          <a:p>
            <a:r>
              <a:rPr lang="zh-CN" altLang="en-US"/>
              <a:t>在访问完资源后</a:t>
            </a:r>
            <a:r>
              <a:rPr lang="en-US" altLang="zh-CN"/>
              <a:t>signal</a:t>
            </a:r>
            <a:r>
              <a:rPr lang="zh-CN" altLang="en-US"/>
              <a:t>对应资源的信号量；</a:t>
            </a:r>
            <a:endParaRPr lang="en-US" altLang="zh-CN"/>
          </a:p>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2C0CF-5121-4906-B6C1-341884569679}"/>
              </a:ext>
            </a:extLst>
          </p:cNvPr>
          <p:cNvSpPr>
            <a:spLocks noGrp="1"/>
          </p:cNvSpPr>
          <p:nvPr>
            <p:ph type="title"/>
          </p:nvPr>
        </p:nvSpPr>
        <p:spPr/>
        <p:txBody>
          <a:bodyPr/>
          <a:lstStyle/>
          <a:p>
            <a:pPr>
              <a:defRPr/>
            </a:pPr>
            <a:r>
              <a:rPr lang="zh-CN" altLang="en-US" dirty="0"/>
              <a:t>课堂测试</a:t>
            </a:r>
          </a:p>
        </p:txBody>
      </p:sp>
      <p:sp>
        <p:nvSpPr>
          <p:cNvPr id="128003" name="内容占位符 2">
            <a:extLst>
              <a:ext uri="{FF2B5EF4-FFF2-40B4-BE49-F238E27FC236}">
                <a16:creationId xmlns:a16="http://schemas.microsoft.com/office/drawing/2014/main" id="{B85EE67E-1FE9-435D-88E9-1227B6FD9FAC}"/>
              </a:ext>
            </a:extLst>
          </p:cNvPr>
          <p:cNvSpPr>
            <a:spLocks noGrp="1" noChangeArrowheads="1"/>
          </p:cNvSpPr>
          <p:nvPr>
            <p:ph idx="1"/>
          </p:nvPr>
        </p:nvSpPr>
        <p:spPr/>
        <p:txBody>
          <a:bodyPr/>
          <a:lstStyle/>
          <a:p>
            <a:r>
              <a:rPr lang="zh-CN" altLang="en-US"/>
              <a:t>银行个人账户互斥访问的实现？</a:t>
            </a:r>
            <a:endParaRPr lang="en-US" altLang="zh-CN"/>
          </a:p>
          <a:p>
            <a:pPr lvl="1"/>
            <a:r>
              <a:rPr lang="zh-CN" altLang="en-US"/>
              <a:t>问题：个人账户保存在内存中，多个进程共享该数据结构，如何实现对个人账户的互斥访问？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5EFF4B3-F8E6-4604-8570-1303EFDF48F9}"/>
              </a:ext>
            </a:extLst>
          </p:cNvPr>
          <p:cNvSpPr>
            <a:spLocks noGrp="1"/>
          </p:cNvSpPr>
          <p:nvPr>
            <p:ph type="title"/>
          </p:nvPr>
        </p:nvSpPr>
        <p:spPr/>
        <p:txBody>
          <a:bodyPr/>
          <a:lstStyle/>
          <a:p>
            <a:r>
              <a:rPr lang="zh-CN" altLang="en-US" dirty="0"/>
              <a:t>课堂测试示例</a:t>
            </a:r>
          </a:p>
        </p:txBody>
      </p:sp>
      <p:sp>
        <p:nvSpPr>
          <p:cNvPr id="5" name="内容占位符 4">
            <a:extLst>
              <a:ext uri="{FF2B5EF4-FFF2-40B4-BE49-F238E27FC236}">
                <a16:creationId xmlns:a16="http://schemas.microsoft.com/office/drawing/2014/main" id="{29CAE033-941B-45DB-855A-048E943CB27B}"/>
              </a:ext>
            </a:extLst>
          </p:cNvPr>
          <p:cNvSpPr>
            <a:spLocks noGrp="1"/>
          </p:cNvSpPr>
          <p:nvPr>
            <p:ph idx="1"/>
          </p:nvPr>
        </p:nvSpPr>
        <p:spPr>
          <a:xfrm>
            <a:off x="428626" y="1568451"/>
            <a:ext cx="8249382" cy="4041793"/>
          </a:xfrm>
        </p:spPr>
        <p:txBody>
          <a:bodyPr/>
          <a:lstStyle/>
          <a:p>
            <a:r>
              <a:rPr lang="zh-CN" altLang="en-US" dirty="0"/>
              <a:t>为个人账户设置一个信号量</a:t>
            </a:r>
            <a:r>
              <a:rPr lang="en-US" altLang="zh-CN" dirty="0"/>
              <a:t>S</a:t>
            </a:r>
            <a:r>
              <a:rPr lang="zh-CN" altLang="en-US" dirty="0"/>
              <a:t>，每个访问进程的流程大致如下：</a:t>
            </a:r>
            <a:endParaRPr lang="en-US" altLang="zh-CN" dirty="0"/>
          </a:p>
          <a:p>
            <a:pPr marL="205740" lvl="1" indent="0">
              <a:buNone/>
            </a:pPr>
            <a:r>
              <a:rPr lang="en-US" altLang="zh-CN" dirty="0"/>
              <a:t>process()</a:t>
            </a:r>
          </a:p>
          <a:p>
            <a:pPr marL="205740" lvl="1" indent="0">
              <a:buNone/>
            </a:pPr>
            <a:r>
              <a:rPr lang="en-US" altLang="zh-CN" dirty="0"/>
              <a:t>{</a:t>
            </a:r>
          </a:p>
          <a:p>
            <a:pPr marL="377190" lvl="2" indent="0">
              <a:buNone/>
            </a:pPr>
            <a:r>
              <a:rPr lang="en-US" altLang="zh-CN" dirty="0"/>
              <a:t>	</a:t>
            </a:r>
            <a:r>
              <a:rPr lang="zh-CN" altLang="en-US" dirty="0"/>
              <a:t>其他处理；</a:t>
            </a:r>
            <a:endParaRPr lang="en-US" altLang="zh-CN" dirty="0"/>
          </a:p>
          <a:p>
            <a:pPr marL="377190" lvl="2" indent="0">
              <a:buNone/>
            </a:pPr>
            <a:r>
              <a:rPr lang="en-US" altLang="zh-CN" dirty="0"/>
              <a:t>	wait(S</a:t>
            </a:r>
            <a:r>
              <a:rPr lang="zh-CN" altLang="en-US" dirty="0"/>
              <a:t>）</a:t>
            </a:r>
            <a:endParaRPr lang="en-US" altLang="zh-CN" dirty="0"/>
          </a:p>
          <a:p>
            <a:pPr marL="377190" lvl="2" indent="0">
              <a:buNone/>
            </a:pPr>
            <a:r>
              <a:rPr lang="en-US" altLang="zh-CN" dirty="0"/>
              <a:t>	</a:t>
            </a:r>
            <a:r>
              <a:rPr lang="zh-CN" altLang="en-US" dirty="0"/>
              <a:t>读或者写个人账户，完成用户账户操作</a:t>
            </a:r>
            <a:endParaRPr lang="en-US" altLang="zh-CN" dirty="0"/>
          </a:p>
          <a:p>
            <a:pPr marL="377190" lvl="2" indent="0">
              <a:buNone/>
            </a:pPr>
            <a:r>
              <a:rPr lang="en-US" altLang="zh-CN" dirty="0"/>
              <a:t>	signal(S)</a:t>
            </a:r>
          </a:p>
          <a:p>
            <a:pPr marL="377190" lvl="2" indent="0">
              <a:buNone/>
            </a:pPr>
            <a:r>
              <a:rPr lang="en-US" altLang="zh-CN" dirty="0"/>
              <a:t>	</a:t>
            </a:r>
            <a:r>
              <a:rPr lang="zh-CN" altLang="en-US" dirty="0"/>
              <a:t>其他操作；</a:t>
            </a:r>
            <a:endParaRPr lang="en-US" altLang="zh-CN" dirty="0"/>
          </a:p>
          <a:p>
            <a:pPr marL="205740" lvl="1" indent="0">
              <a:buNone/>
            </a:pPr>
            <a:r>
              <a:rPr lang="en-US" altLang="zh-CN" dirty="0"/>
              <a:t>} </a:t>
            </a:r>
            <a:endParaRPr lang="zh-CN" altLang="en-US" dirty="0"/>
          </a:p>
        </p:txBody>
      </p:sp>
    </p:spTree>
    <p:extLst>
      <p:ext uri="{BB962C8B-B14F-4D97-AF65-F5344CB8AC3E}">
        <p14:creationId xmlns:p14="http://schemas.microsoft.com/office/powerpoint/2010/main" val="188089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信号量的应用</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gn="just">
              <a:lnSpc>
                <a:spcPct val="120000"/>
              </a:lnSpc>
              <a:spcBef>
                <a:spcPct val="30000"/>
              </a:spcBef>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利用信号量实现前趋关系</a:t>
            </a:r>
          </a:p>
        </p:txBody>
      </p:sp>
      <p:grpSp>
        <p:nvGrpSpPr>
          <p:cNvPr id="9" name="Group 6">
            <a:extLst>
              <a:ext uri="{FF2B5EF4-FFF2-40B4-BE49-F238E27FC236}">
                <a16:creationId xmlns:a16="http://schemas.microsoft.com/office/drawing/2014/main" id="{D640AFDC-3D60-3049-BACF-3DFB360A9D70}"/>
              </a:ext>
            </a:extLst>
          </p:cNvPr>
          <p:cNvGrpSpPr>
            <a:grpSpLocks/>
          </p:cNvGrpSpPr>
          <p:nvPr/>
        </p:nvGrpSpPr>
        <p:grpSpPr bwMode="auto">
          <a:xfrm>
            <a:off x="2171701" y="2713704"/>
            <a:ext cx="4536281" cy="3456385"/>
            <a:chOff x="703" y="890"/>
            <a:chExt cx="3810" cy="2903"/>
          </a:xfrm>
        </p:grpSpPr>
        <p:sp>
          <p:nvSpPr>
            <p:cNvPr id="10" name="Oval 7">
              <a:extLst>
                <a:ext uri="{FF2B5EF4-FFF2-40B4-BE49-F238E27FC236}">
                  <a16:creationId xmlns:a16="http://schemas.microsoft.com/office/drawing/2014/main" id="{268F61E8-497D-CF4E-96D2-214F02DA26E0}"/>
                </a:ext>
              </a:extLst>
            </p:cNvPr>
            <p:cNvSpPr>
              <a:spLocks noChangeArrowheads="1"/>
            </p:cNvSpPr>
            <p:nvPr/>
          </p:nvSpPr>
          <p:spPr bwMode="auto">
            <a:xfrm>
              <a:off x="3016" y="890"/>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latin typeface="Tahoma" charset="0"/>
                </a:rPr>
                <a:t>S1</a:t>
              </a:r>
            </a:p>
          </p:txBody>
        </p:sp>
        <p:sp>
          <p:nvSpPr>
            <p:cNvPr id="11" name="Oval 8">
              <a:extLst>
                <a:ext uri="{FF2B5EF4-FFF2-40B4-BE49-F238E27FC236}">
                  <a16:creationId xmlns:a16="http://schemas.microsoft.com/office/drawing/2014/main" id="{6CF12BC3-24B1-5547-A0DF-61EB07C18658}"/>
                </a:ext>
              </a:extLst>
            </p:cNvPr>
            <p:cNvSpPr>
              <a:spLocks noChangeArrowheads="1"/>
            </p:cNvSpPr>
            <p:nvPr/>
          </p:nvSpPr>
          <p:spPr bwMode="auto">
            <a:xfrm>
              <a:off x="1791" y="1525"/>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latin typeface="Tahoma" charset="0"/>
                </a:rPr>
                <a:t>S2</a:t>
              </a:r>
            </a:p>
          </p:txBody>
        </p:sp>
        <p:sp>
          <p:nvSpPr>
            <p:cNvPr id="12" name="Oval 9">
              <a:extLst>
                <a:ext uri="{FF2B5EF4-FFF2-40B4-BE49-F238E27FC236}">
                  <a16:creationId xmlns:a16="http://schemas.microsoft.com/office/drawing/2014/main" id="{799A95C2-3A65-204C-8D87-EDFCD3C052E2}"/>
                </a:ext>
              </a:extLst>
            </p:cNvPr>
            <p:cNvSpPr>
              <a:spLocks noChangeArrowheads="1"/>
            </p:cNvSpPr>
            <p:nvPr/>
          </p:nvSpPr>
          <p:spPr bwMode="auto">
            <a:xfrm>
              <a:off x="4059" y="1933"/>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latin typeface="Tahoma" charset="0"/>
                </a:rPr>
                <a:t>S3</a:t>
              </a:r>
            </a:p>
          </p:txBody>
        </p:sp>
        <p:sp>
          <p:nvSpPr>
            <p:cNvPr id="13" name="Oval 10">
              <a:extLst>
                <a:ext uri="{FF2B5EF4-FFF2-40B4-BE49-F238E27FC236}">
                  <a16:creationId xmlns:a16="http://schemas.microsoft.com/office/drawing/2014/main" id="{7AEED823-E544-CF43-B359-EB762B64DCAB}"/>
                </a:ext>
              </a:extLst>
            </p:cNvPr>
            <p:cNvSpPr>
              <a:spLocks noChangeArrowheads="1"/>
            </p:cNvSpPr>
            <p:nvPr/>
          </p:nvSpPr>
          <p:spPr bwMode="auto">
            <a:xfrm>
              <a:off x="703" y="2432"/>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latin typeface="Tahoma" charset="0"/>
                </a:rPr>
                <a:t>S4</a:t>
              </a:r>
            </a:p>
          </p:txBody>
        </p:sp>
        <p:sp>
          <p:nvSpPr>
            <p:cNvPr id="14" name="Oval 11">
              <a:extLst>
                <a:ext uri="{FF2B5EF4-FFF2-40B4-BE49-F238E27FC236}">
                  <a16:creationId xmlns:a16="http://schemas.microsoft.com/office/drawing/2014/main" id="{1C28DBB6-EBE8-4E43-B86E-B4B2F888A42D}"/>
                </a:ext>
              </a:extLst>
            </p:cNvPr>
            <p:cNvSpPr>
              <a:spLocks noChangeArrowheads="1"/>
            </p:cNvSpPr>
            <p:nvPr/>
          </p:nvSpPr>
          <p:spPr bwMode="auto">
            <a:xfrm>
              <a:off x="2200" y="2478"/>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latin typeface="Tahoma" charset="0"/>
                </a:rPr>
                <a:t>S5</a:t>
              </a:r>
            </a:p>
          </p:txBody>
        </p:sp>
        <p:sp>
          <p:nvSpPr>
            <p:cNvPr id="15" name="Oval 12">
              <a:extLst>
                <a:ext uri="{FF2B5EF4-FFF2-40B4-BE49-F238E27FC236}">
                  <a16:creationId xmlns:a16="http://schemas.microsoft.com/office/drawing/2014/main" id="{499606C6-8898-2743-BAF9-34C107F5B644}"/>
                </a:ext>
              </a:extLst>
            </p:cNvPr>
            <p:cNvSpPr>
              <a:spLocks noChangeArrowheads="1"/>
            </p:cNvSpPr>
            <p:nvPr/>
          </p:nvSpPr>
          <p:spPr bwMode="auto">
            <a:xfrm>
              <a:off x="1791" y="3385"/>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latin typeface="Tahoma" charset="0"/>
                </a:rPr>
                <a:t>S6</a:t>
              </a:r>
            </a:p>
          </p:txBody>
        </p:sp>
        <p:sp>
          <p:nvSpPr>
            <p:cNvPr id="16" name="Line 13">
              <a:extLst>
                <a:ext uri="{FF2B5EF4-FFF2-40B4-BE49-F238E27FC236}">
                  <a16:creationId xmlns:a16="http://schemas.microsoft.com/office/drawing/2014/main" id="{3FB4C743-8319-B14A-A7BD-0B1D4C147563}"/>
                </a:ext>
              </a:extLst>
            </p:cNvPr>
            <p:cNvSpPr>
              <a:spLocks noChangeShapeType="1"/>
            </p:cNvSpPr>
            <p:nvPr/>
          </p:nvSpPr>
          <p:spPr bwMode="auto">
            <a:xfrm flipH="1">
              <a:off x="2200" y="1207"/>
              <a:ext cx="861" cy="3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7" name="Line 14">
              <a:extLst>
                <a:ext uri="{FF2B5EF4-FFF2-40B4-BE49-F238E27FC236}">
                  <a16:creationId xmlns:a16="http://schemas.microsoft.com/office/drawing/2014/main" id="{72977F31-D8D7-2644-897F-70BABF730007}"/>
                </a:ext>
              </a:extLst>
            </p:cNvPr>
            <p:cNvSpPr>
              <a:spLocks noChangeShapeType="1"/>
            </p:cNvSpPr>
            <p:nvPr/>
          </p:nvSpPr>
          <p:spPr bwMode="auto">
            <a:xfrm>
              <a:off x="3470" y="1162"/>
              <a:ext cx="725" cy="77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8" name="Line 15">
              <a:extLst>
                <a:ext uri="{FF2B5EF4-FFF2-40B4-BE49-F238E27FC236}">
                  <a16:creationId xmlns:a16="http://schemas.microsoft.com/office/drawing/2014/main" id="{3D841130-1BCC-144B-9470-E363CD0E7245}"/>
                </a:ext>
              </a:extLst>
            </p:cNvPr>
            <p:cNvSpPr>
              <a:spLocks noChangeShapeType="1"/>
            </p:cNvSpPr>
            <p:nvPr/>
          </p:nvSpPr>
          <p:spPr bwMode="auto">
            <a:xfrm flipH="1">
              <a:off x="1020" y="1842"/>
              <a:ext cx="771" cy="59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9" name="Line 16">
              <a:extLst>
                <a:ext uri="{FF2B5EF4-FFF2-40B4-BE49-F238E27FC236}">
                  <a16:creationId xmlns:a16="http://schemas.microsoft.com/office/drawing/2014/main" id="{3CC20A1D-628A-7A41-A58E-22723FF75F27}"/>
                </a:ext>
              </a:extLst>
            </p:cNvPr>
            <p:cNvSpPr>
              <a:spLocks noChangeShapeType="1"/>
            </p:cNvSpPr>
            <p:nvPr/>
          </p:nvSpPr>
          <p:spPr bwMode="auto">
            <a:xfrm>
              <a:off x="2109" y="1933"/>
              <a:ext cx="272" cy="54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0" name="Line 17">
              <a:extLst>
                <a:ext uri="{FF2B5EF4-FFF2-40B4-BE49-F238E27FC236}">
                  <a16:creationId xmlns:a16="http://schemas.microsoft.com/office/drawing/2014/main" id="{C64BBB6B-F309-1045-AD90-A8A91046F0EA}"/>
                </a:ext>
              </a:extLst>
            </p:cNvPr>
            <p:cNvSpPr>
              <a:spLocks noChangeShapeType="1"/>
            </p:cNvSpPr>
            <p:nvPr/>
          </p:nvSpPr>
          <p:spPr bwMode="auto">
            <a:xfrm>
              <a:off x="1066" y="2795"/>
              <a:ext cx="771" cy="63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1" name="Line 18">
              <a:extLst>
                <a:ext uri="{FF2B5EF4-FFF2-40B4-BE49-F238E27FC236}">
                  <a16:creationId xmlns:a16="http://schemas.microsoft.com/office/drawing/2014/main" id="{E7823857-5FEA-0F4D-BED2-5B2B8703CD67}"/>
                </a:ext>
              </a:extLst>
            </p:cNvPr>
            <p:cNvSpPr>
              <a:spLocks noChangeShapeType="1"/>
            </p:cNvSpPr>
            <p:nvPr/>
          </p:nvSpPr>
          <p:spPr bwMode="auto">
            <a:xfrm flipH="1">
              <a:off x="2154" y="2886"/>
              <a:ext cx="227" cy="49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2" name="Line 19">
              <a:extLst>
                <a:ext uri="{FF2B5EF4-FFF2-40B4-BE49-F238E27FC236}">
                  <a16:creationId xmlns:a16="http://schemas.microsoft.com/office/drawing/2014/main" id="{EA878C1C-E766-B44E-B8BF-91D86B018F70}"/>
                </a:ext>
              </a:extLst>
            </p:cNvPr>
            <p:cNvSpPr>
              <a:spLocks noChangeShapeType="1"/>
            </p:cNvSpPr>
            <p:nvPr/>
          </p:nvSpPr>
          <p:spPr bwMode="auto">
            <a:xfrm flipH="1">
              <a:off x="2245" y="2296"/>
              <a:ext cx="1905" cy="12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3" name="Text Box 20">
              <a:extLst>
                <a:ext uri="{FF2B5EF4-FFF2-40B4-BE49-F238E27FC236}">
                  <a16:creationId xmlns:a16="http://schemas.microsoft.com/office/drawing/2014/main" id="{C070A7F7-B0CF-3A42-AE97-1B4749EECE18}"/>
                </a:ext>
              </a:extLst>
            </p:cNvPr>
            <p:cNvSpPr txBox="1">
              <a:spLocks noChangeArrowheads="1"/>
            </p:cNvSpPr>
            <p:nvPr/>
          </p:nvSpPr>
          <p:spPr bwMode="auto">
            <a:xfrm>
              <a:off x="2504" y="1137"/>
              <a:ext cx="27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a</a:t>
              </a:r>
            </a:p>
          </p:txBody>
        </p:sp>
        <p:sp>
          <p:nvSpPr>
            <p:cNvPr id="24" name="Text Box 21">
              <a:extLst>
                <a:ext uri="{FF2B5EF4-FFF2-40B4-BE49-F238E27FC236}">
                  <a16:creationId xmlns:a16="http://schemas.microsoft.com/office/drawing/2014/main" id="{6462462E-DA10-6747-BADB-9AA328F25E00}"/>
                </a:ext>
              </a:extLst>
            </p:cNvPr>
            <p:cNvSpPr txBox="1">
              <a:spLocks noChangeArrowheads="1"/>
            </p:cNvSpPr>
            <p:nvPr/>
          </p:nvSpPr>
          <p:spPr bwMode="auto">
            <a:xfrm>
              <a:off x="3787" y="1174"/>
              <a:ext cx="2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b</a:t>
              </a:r>
            </a:p>
          </p:txBody>
        </p:sp>
        <p:sp>
          <p:nvSpPr>
            <p:cNvPr id="25" name="Text Box 22">
              <a:extLst>
                <a:ext uri="{FF2B5EF4-FFF2-40B4-BE49-F238E27FC236}">
                  <a16:creationId xmlns:a16="http://schemas.microsoft.com/office/drawing/2014/main" id="{3DAE8853-932C-804D-B03D-2EBBCD750DBC}"/>
                </a:ext>
              </a:extLst>
            </p:cNvPr>
            <p:cNvSpPr txBox="1">
              <a:spLocks noChangeArrowheads="1"/>
            </p:cNvSpPr>
            <p:nvPr/>
          </p:nvSpPr>
          <p:spPr bwMode="auto">
            <a:xfrm>
              <a:off x="1338" y="1809"/>
              <a:ext cx="26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c</a:t>
              </a:r>
            </a:p>
          </p:txBody>
        </p:sp>
        <p:sp>
          <p:nvSpPr>
            <p:cNvPr id="26" name="Text Box 23">
              <a:extLst>
                <a:ext uri="{FF2B5EF4-FFF2-40B4-BE49-F238E27FC236}">
                  <a16:creationId xmlns:a16="http://schemas.microsoft.com/office/drawing/2014/main" id="{162E7FAA-0979-7846-9416-23FB5068AF9A}"/>
                </a:ext>
              </a:extLst>
            </p:cNvPr>
            <p:cNvSpPr txBox="1">
              <a:spLocks noChangeArrowheads="1"/>
            </p:cNvSpPr>
            <p:nvPr/>
          </p:nvSpPr>
          <p:spPr bwMode="auto">
            <a:xfrm>
              <a:off x="2245" y="1946"/>
              <a:ext cx="2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d</a:t>
              </a:r>
            </a:p>
          </p:txBody>
        </p:sp>
        <p:sp>
          <p:nvSpPr>
            <p:cNvPr id="27" name="Text Box 24">
              <a:extLst>
                <a:ext uri="{FF2B5EF4-FFF2-40B4-BE49-F238E27FC236}">
                  <a16:creationId xmlns:a16="http://schemas.microsoft.com/office/drawing/2014/main" id="{A2F04867-28AE-0748-82BE-7B39DB51DE61}"/>
                </a:ext>
              </a:extLst>
            </p:cNvPr>
            <p:cNvSpPr txBox="1">
              <a:spLocks noChangeArrowheads="1"/>
            </p:cNvSpPr>
            <p:nvPr/>
          </p:nvSpPr>
          <p:spPr bwMode="auto">
            <a:xfrm>
              <a:off x="3288" y="2490"/>
              <a:ext cx="27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e</a:t>
              </a:r>
            </a:p>
          </p:txBody>
        </p:sp>
        <p:sp>
          <p:nvSpPr>
            <p:cNvPr id="28" name="Text Box 25">
              <a:extLst>
                <a:ext uri="{FF2B5EF4-FFF2-40B4-BE49-F238E27FC236}">
                  <a16:creationId xmlns:a16="http://schemas.microsoft.com/office/drawing/2014/main" id="{D56CD1ED-9FA3-6D49-B405-AEE522C38382}"/>
                </a:ext>
              </a:extLst>
            </p:cNvPr>
            <p:cNvSpPr txBox="1">
              <a:spLocks noChangeArrowheads="1"/>
            </p:cNvSpPr>
            <p:nvPr/>
          </p:nvSpPr>
          <p:spPr bwMode="auto">
            <a:xfrm>
              <a:off x="2109" y="2853"/>
              <a:ext cx="2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g</a:t>
              </a:r>
            </a:p>
          </p:txBody>
        </p:sp>
        <p:sp>
          <p:nvSpPr>
            <p:cNvPr id="29" name="Text Box 26">
              <a:extLst>
                <a:ext uri="{FF2B5EF4-FFF2-40B4-BE49-F238E27FC236}">
                  <a16:creationId xmlns:a16="http://schemas.microsoft.com/office/drawing/2014/main" id="{F1E0201E-7B84-804A-A93F-DD7D00A25C30}"/>
                </a:ext>
              </a:extLst>
            </p:cNvPr>
            <p:cNvSpPr txBox="1">
              <a:spLocks noChangeArrowheads="1"/>
            </p:cNvSpPr>
            <p:nvPr/>
          </p:nvSpPr>
          <p:spPr bwMode="auto">
            <a:xfrm>
              <a:off x="1202" y="2989"/>
              <a:ext cx="22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f</a:t>
              </a:r>
            </a:p>
          </p:txBody>
        </p:sp>
      </p:grpSp>
    </p:spTree>
    <p:extLst>
      <p:ext uri="{BB962C8B-B14F-4D97-AF65-F5344CB8AC3E}">
        <p14:creationId xmlns:p14="http://schemas.microsoft.com/office/powerpoint/2010/main" val="301825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信号量的应用</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590931"/>
          </a:xfrm>
          <a:prstGeom prst="rect">
            <a:avLst/>
          </a:prstGeom>
        </p:spPr>
        <p:txBody>
          <a:bodyPr wrap="square">
            <a:spAutoFit/>
          </a:bodyPr>
          <a:lstStyle/>
          <a:p>
            <a:pPr algn="just">
              <a:lnSpc>
                <a:spcPct val="120000"/>
              </a:lnSpc>
              <a:spcBef>
                <a:spcPct val="30000"/>
              </a:spcBef>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利用信号量实现前趋关系</a:t>
            </a:r>
          </a:p>
        </p:txBody>
      </p:sp>
      <p:sp>
        <p:nvSpPr>
          <p:cNvPr id="30" name="Rectangle 2">
            <a:extLst>
              <a:ext uri="{FF2B5EF4-FFF2-40B4-BE49-F238E27FC236}">
                <a16:creationId xmlns:a16="http://schemas.microsoft.com/office/drawing/2014/main" id="{ED381A59-68CA-C54D-858F-0D50BAEBCECD}"/>
              </a:ext>
            </a:extLst>
          </p:cNvPr>
          <p:cNvSpPr>
            <a:spLocks noGrp="1" noChangeArrowheads="1"/>
          </p:cNvSpPr>
          <p:nvPr>
            <p:ph/>
          </p:nvPr>
        </p:nvSpPr>
        <p:spPr>
          <a:xfrm>
            <a:off x="1314451" y="2421004"/>
            <a:ext cx="7173246" cy="4357688"/>
          </a:xfrm>
        </p:spPr>
        <p:txBody>
          <a:bodyPr/>
          <a:lstStyle/>
          <a:p>
            <a:pPr algn="just" eaLnBrk="1" hangingPunct="1">
              <a:lnSpc>
                <a:spcPct val="100000"/>
              </a:lnSpc>
              <a:buFont typeface="Wingdings" charset="2"/>
              <a:buNone/>
              <a:defRPr/>
            </a:pPr>
            <a:r>
              <a:rPr lang="en-US" altLang="zh-CN" sz="1800" b="1" dirty="0"/>
              <a:t>p1( ){ S1</a:t>
            </a:r>
            <a:r>
              <a:rPr lang="zh-CN" altLang="en-US" sz="1800" b="1" dirty="0"/>
              <a:t>； </a:t>
            </a:r>
            <a:r>
              <a:rPr lang="en-US" altLang="zh-CN" sz="1800" b="1" dirty="0">
                <a:solidFill>
                  <a:srgbClr val="0000FF"/>
                </a:solidFill>
              </a:rPr>
              <a:t>signal</a:t>
            </a:r>
            <a:r>
              <a:rPr lang="zh-CN" altLang="en-US" sz="1800" b="1" dirty="0">
                <a:solidFill>
                  <a:srgbClr val="0000FF"/>
                </a:solidFill>
              </a:rPr>
              <a:t>（</a:t>
            </a:r>
            <a:r>
              <a:rPr lang="en-US" altLang="zh-CN" sz="1800" b="1" dirty="0">
                <a:solidFill>
                  <a:srgbClr val="0000FF"/>
                </a:solidFill>
              </a:rPr>
              <a:t>a</a:t>
            </a:r>
            <a:r>
              <a:rPr lang="zh-CN" altLang="en-US" sz="1800" b="1" dirty="0">
                <a:solidFill>
                  <a:srgbClr val="0000FF"/>
                </a:solidFill>
              </a:rPr>
              <a:t>）</a:t>
            </a:r>
            <a:r>
              <a:rPr lang="zh-CN" altLang="en-US" sz="1800" b="1" dirty="0"/>
              <a:t>；</a:t>
            </a:r>
            <a:r>
              <a:rPr lang="en-US" altLang="zh-CN" sz="1800" b="1" dirty="0">
                <a:solidFill>
                  <a:srgbClr val="0000FF"/>
                </a:solidFill>
              </a:rPr>
              <a:t>signal</a:t>
            </a:r>
            <a:r>
              <a:rPr lang="zh-CN" altLang="en-US" sz="1800" b="1" dirty="0">
                <a:solidFill>
                  <a:srgbClr val="0000FF"/>
                </a:solidFill>
              </a:rPr>
              <a:t>（</a:t>
            </a:r>
            <a:r>
              <a:rPr lang="en-US" altLang="zh-CN" sz="1800" b="1" dirty="0">
                <a:solidFill>
                  <a:srgbClr val="0000FF"/>
                </a:solidFill>
              </a:rPr>
              <a:t>b</a:t>
            </a:r>
            <a:r>
              <a:rPr lang="zh-CN" altLang="en-US" sz="1800" b="1" dirty="0">
                <a:solidFill>
                  <a:srgbClr val="0000FF"/>
                </a:solidFill>
              </a:rPr>
              <a:t>）</a:t>
            </a:r>
            <a:r>
              <a:rPr lang="zh-CN" altLang="en-US" sz="1800" b="1" dirty="0"/>
              <a:t>；</a:t>
            </a:r>
            <a:r>
              <a:rPr lang="en-US" altLang="zh-CN" sz="1800" b="1" dirty="0"/>
              <a:t>}</a:t>
            </a:r>
            <a:endParaRPr lang="zh-CN" altLang="en-US" sz="1800" b="1" dirty="0"/>
          </a:p>
          <a:p>
            <a:pPr algn="just" eaLnBrk="1" hangingPunct="1">
              <a:lnSpc>
                <a:spcPct val="100000"/>
              </a:lnSpc>
              <a:buFont typeface="Wingdings" charset="2"/>
              <a:buNone/>
              <a:defRPr/>
            </a:pPr>
            <a:r>
              <a:rPr lang="en-US" altLang="zh-CN" sz="1800" b="1" dirty="0"/>
              <a:t>p2( ){ </a:t>
            </a:r>
            <a:r>
              <a:rPr lang="en-US" altLang="zh-CN" sz="1800" b="1" dirty="0">
                <a:solidFill>
                  <a:srgbClr val="FF0000"/>
                </a:solidFill>
              </a:rPr>
              <a:t>wait(a);</a:t>
            </a:r>
            <a:r>
              <a:rPr lang="en-US" altLang="zh-CN" sz="1800" b="1" dirty="0"/>
              <a:t> S2</a:t>
            </a:r>
            <a:r>
              <a:rPr lang="zh-CN" altLang="en-US" sz="1800" b="1" dirty="0"/>
              <a:t>；</a:t>
            </a:r>
            <a:r>
              <a:rPr lang="en-US" altLang="zh-CN" sz="1800" b="1" dirty="0">
                <a:solidFill>
                  <a:srgbClr val="0000FF"/>
                </a:solidFill>
              </a:rPr>
              <a:t>signal</a:t>
            </a:r>
            <a:r>
              <a:rPr lang="zh-CN" altLang="en-US" sz="1800" b="1" dirty="0">
                <a:solidFill>
                  <a:srgbClr val="0000FF"/>
                </a:solidFill>
              </a:rPr>
              <a:t>（</a:t>
            </a:r>
            <a:r>
              <a:rPr lang="en-US" altLang="zh-CN" sz="1800" b="1" dirty="0">
                <a:solidFill>
                  <a:srgbClr val="0000FF"/>
                </a:solidFill>
              </a:rPr>
              <a:t>c</a:t>
            </a:r>
            <a:r>
              <a:rPr lang="zh-CN" altLang="en-US" sz="1800" b="1" dirty="0">
                <a:solidFill>
                  <a:srgbClr val="0000FF"/>
                </a:solidFill>
              </a:rPr>
              <a:t>）；</a:t>
            </a:r>
            <a:r>
              <a:rPr lang="en-US" altLang="zh-CN" sz="1800" b="1" dirty="0">
                <a:solidFill>
                  <a:srgbClr val="0000FF"/>
                </a:solidFill>
              </a:rPr>
              <a:t>signal</a:t>
            </a:r>
            <a:r>
              <a:rPr lang="zh-CN" altLang="en-US" sz="1800" b="1" dirty="0">
                <a:solidFill>
                  <a:srgbClr val="0000FF"/>
                </a:solidFill>
              </a:rPr>
              <a:t>（</a:t>
            </a:r>
            <a:r>
              <a:rPr lang="en-US" altLang="zh-CN" sz="1800" b="1" dirty="0">
                <a:solidFill>
                  <a:srgbClr val="0000FF"/>
                </a:solidFill>
              </a:rPr>
              <a:t>d</a:t>
            </a:r>
            <a:r>
              <a:rPr lang="zh-CN" altLang="en-US" sz="1800" b="1" dirty="0">
                <a:solidFill>
                  <a:srgbClr val="0000FF"/>
                </a:solidFill>
              </a:rPr>
              <a:t>）</a:t>
            </a:r>
            <a:r>
              <a:rPr lang="en-US" altLang="zh-CN" sz="1800" b="1" dirty="0">
                <a:solidFill>
                  <a:srgbClr val="0000FF"/>
                </a:solidFill>
              </a:rPr>
              <a:t>;</a:t>
            </a:r>
            <a:r>
              <a:rPr lang="en-US" altLang="zh-CN" sz="1800" b="1" dirty="0"/>
              <a:t> }</a:t>
            </a:r>
            <a:endParaRPr lang="zh-CN" altLang="en-US" sz="1800" b="1" dirty="0"/>
          </a:p>
          <a:p>
            <a:pPr algn="just" eaLnBrk="1" hangingPunct="1">
              <a:lnSpc>
                <a:spcPct val="100000"/>
              </a:lnSpc>
              <a:buFont typeface="Wingdings" charset="2"/>
              <a:buNone/>
              <a:defRPr/>
            </a:pPr>
            <a:r>
              <a:rPr lang="en-US" altLang="zh-CN" sz="1800" b="1" dirty="0"/>
              <a:t>p3( ){ </a:t>
            </a:r>
            <a:r>
              <a:rPr lang="en-US" altLang="zh-CN" sz="1800" b="1" dirty="0">
                <a:solidFill>
                  <a:srgbClr val="FF0000"/>
                </a:solidFill>
              </a:rPr>
              <a:t>wait</a:t>
            </a:r>
            <a:r>
              <a:rPr lang="zh-CN" altLang="en-US" sz="1800" b="1" dirty="0">
                <a:solidFill>
                  <a:srgbClr val="FF0000"/>
                </a:solidFill>
              </a:rPr>
              <a:t>（</a:t>
            </a:r>
            <a:r>
              <a:rPr lang="en-US" altLang="zh-CN" sz="1800" b="1" dirty="0">
                <a:solidFill>
                  <a:srgbClr val="FF0000"/>
                </a:solidFill>
              </a:rPr>
              <a:t>b</a:t>
            </a:r>
            <a:r>
              <a:rPr lang="zh-CN" altLang="en-US" sz="1800" b="1" dirty="0">
                <a:solidFill>
                  <a:srgbClr val="FF0000"/>
                </a:solidFill>
              </a:rPr>
              <a:t>）</a:t>
            </a:r>
            <a:r>
              <a:rPr lang="zh-CN" altLang="en-US" sz="1800" b="1" dirty="0"/>
              <a:t>；</a:t>
            </a:r>
            <a:r>
              <a:rPr lang="en-US" altLang="zh-CN" sz="1800" b="1" dirty="0"/>
              <a:t>S3</a:t>
            </a:r>
            <a:r>
              <a:rPr lang="zh-CN" altLang="en-US" sz="1800" b="1" dirty="0"/>
              <a:t>；</a:t>
            </a:r>
            <a:r>
              <a:rPr lang="en-US" altLang="zh-CN" sz="1800" b="1" dirty="0">
                <a:solidFill>
                  <a:srgbClr val="0000FF"/>
                </a:solidFill>
              </a:rPr>
              <a:t>signal</a:t>
            </a:r>
            <a:r>
              <a:rPr lang="zh-CN" altLang="en-US" sz="1800" b="1" dirty="0">
                <a:solidFill>
                  <a:srgbClr val="0000FF"/>
                </a:solidFill>
              </a:rPr>
              <a:t>（</a:t>
            </a:r>
            <a:r>
              <a:rPr lang="en-US" altLang="zh-CN" sz="1800" b="1" dirty="0">
                <a:solidFill>
                  <a:srgbClr val="0000FF"/>
                </a:solidFill>
              </a:rPr>
              <a:t>e</a:t>
            </a:r>
            <a:r>
              <a:rPr lang="zh-CN" altLang="en-US" sz="1800" b="1" dirty="0">
                <a:solidFill>
                  <a:srgbClr val="0000FF"/>
                </a:solidFill>
              </a:rPr>
              <a:t>）；</a:t>
            </a:r>
            <a:r>
              <a:rPr lang="en-US" altLang="zh-CN" sz="1800" b="1" dirty="0"/>
              <a:t>}</a:t>
            </a:r>
            <a:endParaRPr lang="zh-CN" altLang="en-US" sz="1800" b="1" dirty="0"/>
          </a:p>
          <a:p>
            <a:pPr algn="just" eaLnBrk="1" hangingPunct="1">
              <a:lnSpc>
                <a:spcPct val="100000"/>
              </a:lnSpc>
              <a:buFont typeface="Wingdings" charset="2"/>
              <a:buNone/>
              <a:defRPr/>
            </a:pPr>
            <a:r>
              <a:rPr lang="en-US" altLang="zh-CN" sz="1800" b="1" dirty="0"/>
              <a:t>p4( ){ </a:t>
            </a:r>
            <a:r>
              <a:rPr lang="en-US" altLang="zh-CN" sz="1800" b="1" dirty="0">
                <a:solidFill>
                  <a:srgbClr val="FF0000"/>
                </a:solidFill>
              </a:rPr>
              <a:t>wait</a:t>
            </a:r>
            <a:r>
              <a:rPr lang="zh-CN" altLang="en-US" sz="1800" b="1" dirty="0">
                <a:solidFill>
                  <a:srgbClr val="FF0000"/>
                </a:solidFill>
              </a:rPr>
              <a:t>（</a:t>
            </a:r>
            <a:r>
              <a:rPr lang="en-US" altLang="zh-CN" sz="1800" b="1" dirty="0">
                <a:solidFill>
                  <a:srgbClr val="FF0000"/>
                </a:solidFill>
              </a:rPr>
              <a:t>c</a:t>
            </a:r>
            <a:r>
              <a:rPr lang="zh-CN" altLang="en-US" sz="1800" b="1" dirty="0">
                <a:solidFill>
                  <a:srgbClr val="FF0000"/>
                </a:solidFill>
              </a:rPr>
              <a:t>）</a:t>
            </a:r>
            <a:r>
              <a:rPr lang="zh-CN" altLang="en-US" sz="1800" b="1" dirty="0"/>
              <a:t>；</a:t>
            </a:r>
            <a:r>
              <a:rPr lang="en-US" altLang="zh-CN" sz="1800" b="1" dirty="0"/>
              <a:t>S4</a:t>
            </a:r>
            <a:r>
              <a:rPr lang="zh-CN" altLang="en-US" sz="1800" b="1" dirty="0"/>
              <a:t>；</a:t>
            </a:r>
            <a:r>
              <a:rPr lang="en-US" altLang="zh-CN" sz="1800" b="1" dirty="0">
                <a:solidFill>
                  <a:srgbClr val="0000FF"/>
                </a:solidFill>
              </a:rPr>
              <a:t>signal</a:t>
            </a:r>
            <a:r>
              <a:rPr lang="zh-CN" altLang="en-US" sz="1800" b="1" dirty="0">
                <a:solidFill>
                  <a:srgbClr val="0000FF"/>
                </a:solidFill>
              </a:rPr>
              <a:t>（</a:t>
            </a:r>
            <a:r>
              <a:rPr lang="en-US" altLang="zh-CN" sz="1800" b="1" dirty="0">
                <a:solidFill>
                  <a:srgbClr val="0000FF"/>
                </a:solidFill>
              </a:rPr>
              <a:t>f</a:t>
            </a:r>
            <a:r>
              <a:rPr lang="zh-CN" altLang="en-US" sz="1800" b="1" dirty="0">
                <a:solidFill>
                  <a:srgbClr val="0000FF"/>
                </a:solidFill>
              </a:rPr>
              <a:t>）</a:t>
            </a:r>
            <a:r>
              <a:rPr lang="zh-CN" altLang="en-US" sz="1800" b="1" dirty="0"/>
              <a:t>；</a:t>
            </a:r>
            <a:r>
              <a:rPr lang="en-US" altLang="zh-CN" sz="1800" b="1" dirty="0"/>
              <a:t>}</a:t>
            </a:r>
            <a:endParaRPr lang="zh-CN" altLang="en-US" sz="1800" b="1" dirty="0"/>
          </a:p>
          <a:p>
            <a:pPr algn="just" eaLnBrk="1" hangingPunct="1">
              <a:lnSpc>
                <a:spcPct val="100000"/>
              </a:lnSpc>
              <a:buFont typeface="Wingdings" charset="2"/>
              <a:buNone/>
              <a:defRPr/>
            </a:pPr>
            <a:r>
              <a:rPr lang="en-US" altLang="zh-CN" sz="1800" b="1" dirty="0"/>
              <a:t>p5( ){ </a:t>
            </a:r>
            <a:r>
              <a:rPr lang="en-US" altLang="zh-CN" sz="1800" b="1" dirty="0">
                <a:solidFill>
                  <a:srgbClr val="FF0000"/>
                </a:solidFill>
              </a:rPr>
              <a:t>wait</a:t>
            </a:r>
            <a:r>
              <a:rPr lang="zh-CN" altLang="en-US" sz="1800" b="1" dirty="0">
                <a:solidFill>
                  <a:srgbClr val="FF0000"/>
                </a:solidFill>
              </a:rPr>
              <a:t>（</a:t>
            </a:r>
            <a:r>
              <a:rPr lang="en-US" altLang="zh-CN" sz="1800" b="1" dirty="0">
                <a:solidFill>
                  <a:srgbClr val="FF0000"/>
                </a:solidFill>
              </a:rPr>
              <a:t>d</a:t>
            </a:r>
            <a:r>
              <a:rPr lang="zh-CN" altLang="en-US" sz="1800" b="1" dirty="0">
                <a:solidFill>
                  <a:srgbClr val="FF0000"/>
                </a:solidFill>
              </a:rPr>
              <a:t>）</a:t>
            </a:r>
            <a:r>
              <a:rPr lang="zh-CN" altLang="en-US" sz="1800" b="1" dirty="0"/>
              <a:t>；</a:t>
            </a:r>
            <a:r>
              <a:rPr lang="en-US" altLang="zh-CN" sz="1800" b="1" dirty="0"/>
              <a:t>S5</a:t>
            </a:r>
            <a:r>
              <a:rPr lang="zh-CN" altLang="en-US" sz="1800" b="1" dirty="0"/>
              <a:t>；</a:t>
            </a:r>
            <a:r>
              <a:rPr lang="en-US" altLang="zh-CN" sz="1800" b="1" dirty="0">
                <a:solidFill>
                  <a:srgbClr val="0000FF"/>
                </a:solidFill>
              </a:rPr>
              <a:t>signal</a:t>
            </a:r>
            <a:r>
              <a:rPr lang="zh-CN" altLang="en-US" sz="1800" b="1" dirty="0">
                <a:solidFill>
                  <a:srgbClr val="0000FF"/>
                </a:solidFill>
              </a:rPr>
              <a:t>（</a:t>
            </a:r>
            <a:r>
              <a:rPr lang="en-US" altLang="zh-CN" sz="1800" b="1" dirty="0">
                <a:solidFill>
                  <a:srgbClr val="0000FF"/>
                </a:solidFill>
              </a:rPr>
              <a:t>g</a:t>
            </a:r>
            <a:r>
              <a:rPr lang="zh-CN" altLang="en-US" sz="1800" b="1" dirty="0">
                <a:solidFill>
                  <a:srgbClr val="0000FF"/>
                </a:solidFill>
              </a:rPr>
              <a:t>）</a:t>
            </a:r>
            <a:r>
              <a:rPr lang="zh-CN" altLang="en-US" sz="1800" b="1" dirty="0"/>
              <a:t>；</a:t>
            </a:r>
            <a:r>
              <a:rPr lang="en-US" altLang="zh-CN" sz="1800" b="1" dirty="0"/>
              <a:t>}</a:t>
            </a:r>
            <a:endParaRPr lang="zh-CN" altLang="en-US" sz="1800" b="1" dirty="0"/>
          </a:p>
          <a:p>
            <a:pPr algn="just" eaLnBrk="1" hangingPunct="1">
              <a:lnSpc>
                <a:spcPct val="100000"/>
              </a:lnSpc>
              <a:buFont typeface="Wingdings" charset="2"/>
              <a:buNone/>
              <a:defRPr/>
            </a:pPr>
            <a:r>
              <a:rPr lang="en-US" altLang="zh-CN" sz="1800" b="1" dirty="0"/>
              <a:t>p6( ){ </a:t>
            </a:r>
            <a:r>
              <a:rPr lang="en-US" altLang="zh-CN" sz="1800" b="1" dirty="0">
                <a:solidFill>
                  <a:srgbClr val="FF0000"/>
                </a:solidFill>
              </a:rPr>
              <a:t>wait</a:t>
            </a:r>
            <a:r>
              <a:rPr lang="zh-CN" altLang="en-US" sz="1800" b="1" dirty="0">
                <a:solidFill>
                  <a:srgbClr val="FF0000"/>
                </a:solidFill>
              </a:rPr>
              <a:t>（</a:t>
            </a:r>
            <a:r>
              <a:rPr lang="en-US" altLang="zh-CN" sz="1800" b="1" dirty="0">
                <a:solidFill>
                  <a:srgbClr val="FF0000"/>
                </a:solidFill>
              </a:rPr>
              <a:t>e</a:t>
            </a:r>
            <a:r>
              <a:rPr lang="zh-CN" altLang="en-US" sz="1800" b="1" dirty="0">
                <a:solidFill>
                  <a:srgbClr val="FF0000"/>
                </a:solidFill>
              </a:rPr>
              <a:t>）；</a:t>
            </a:r>
            <a:r>
              <a:rPr lang="en-US" altLang="zh-CN" sz="1800" b="1" dirty="0">
                <a:solidFill>
                  <a:srgbClr val="FF0000"/>
                </a:solidFill>
              </a:rPr>
              <a:t>wait</a:t>
            </a:r>
            <a:r>
              <a:rPr lang="zh-CN" altLang="en-US" sz="1800" b="1" dirty="0">
                <a:solidFill>
                  <a:srgbClr val="FF0000"/>
                </a:solidFill>
              </a:rPr>
              <a:t>（</a:t>
            </a:r>
            <a:r>
              <a:rPr lang="en-US" altLang="zh-CN" sz="1800" b="1" dirty="0">
                <a:solidFill>
                  <a:srgbClr val="FF0000"/>
                </a:solidFill>
              </a:rPr>
              <a:t>f</a:t>
            </a:r>
            <a:r>
              <a:rPr lang="zh-CN" altLang="en-US" sz="1800" b="1" dirty="0">
                <a:solidFill>
                  <a:srgbClr val="FF0000"/>
                </a:solidFill>
              </a:rPr>
              <a:t>）；</a:t>
            </a:r>
            <a:r>
              <a:rPr lang="en-US" altLang="zh-CN" sz="1800" b="1" dirty="0">
                <a:solidFill>
                  <a:srgbClr val="FF0000"/>
                </a:solidFill>
              </a:rPr>
              <a:t>wait</a:t>
            </a:r>
            <a:r>
              <a:rPr lang="zh-CN" altLang="en-US" sz="1800" b="1" dirty="0">
                <a:solidFill>
                  <a:srgbClr val="FF0000"/>
                </a:solidFill>
              </a:rPr>
              <a:t>（</a:t>
            </a:r>
            <a:r>
              <a:rPr lang="en-US" altLang="zh-CN" sz="1800" b="1" dirty="0">
                <a:solidFill>
                  <a:srgbClr val="FF0000"/>
                </a:solidFill>
              </a:rPr>
              <a:t>g</a:t>
            </a:r>
            <a:r>
              <a:rPr lang="zh-CN" altLang="en-US" sz="1800" b="1" dirty="0">
                <a:solidFill>
                  <a:srgbClr val="FF0000"/>
                </a:solidFill>
              </a:rPr>
              <a:t>）；</a:t>
            </a:r>
            <a:r>
              <a:rPr lang="en-US" altLang="zh-CN" sz="1800" b="1" dirty="0"/>
              <a:t>S6</a:t>
            </a:r>
            <a:r>
              <a:rPr lang="zh-CN" altLang="en-US" sz="1800" b="1" dirty="0"/>
              <a:t>；</a:t>
            </a:r>
            <a:r>
              <a:rPr lang="en-US" altLang="zh-CN" sz="1800" b="1" dirty="0"/>
              <a:t>}</a:t>
            </a:r>
          </a:p>
          <a:p>
            <a:pPr algn="just" eaLnBrk="1" hangingPunct="1">
              <a:lnSpc>
                <a:spcPct val="100000"/>
              </a:lnSpc>
              <a:buFont typeface="Wingdings" charset="2"/>
              <a:buNone/>
              <a:defRPr/>
            </a:pPr>
            <a:endParaRPr lang="en-US" altLang="zh-CN" sz="1800" b="1" dirty="0"/>
          </a:p>
          <a:p>
            <a:pPr algn="just" eaLnBrk="1" hangingPunct="1">
              <a:lnSpc>
                <a:spcPct val="100000"/>
              </a:lnSpc>
              <a:buFont typeface="Wingdings" charset="2"/>
              <a:buNone/>
              <a:defRPr/>
            </a:pPr>
            <a:r>
              <a:rPr lang="en-US" altLang="zh-CN" sz="1800" b="1" dirty="0"/>
              <a:t>void main( ){</a:t>
            </a:r>
          </a:p>
          <a:p>
            <a:pPr algn="just" eaLnBrk="1" hangingPunct="1">
              <a:lnSpc>
                <a:spcPct val="100000"/>
              </a:lnSpc>
              <a:buFont typeface="Wingdings" charset="2"/>
              <a:buNone/>
              <a:defRPr/>
            </a:pPr>
            <a:r>
              <a:rPr lang="en-US" altLang="zh-CN" sz="1800" b="1" dirty="0"/>
              <a:t>    semaphore </a:t>
            </a:r>
            <a:r>
              <a:rPr lang="en-US" altLang="zh-CN" sz="1800" b="1" dirty="0" err="1"/>
              <a:t>a,b,c,d,e,f,g</a:t>
            </a:r>
            <a:r>
              <a:rPr lang="en-US" altLang="zh-CN" sz="1800" b="1" dirty="0"/>
              <a:t>;</a:t>
            </a:r>
          </a:p>
          <a:p>
            <a:pPr algn="just" eaLnBrk="1" hangingPunct="1">
              <a:lnSpc>
                <a:spcPct val="100000"/>
              </a:lnSpc>
              <a:buFont typeface="Wingdings" charset="2"/>
              <a:buNone/>
              <a:defRPr/>
            </a:pPr>
            <a:r>
              <a:rPr lang="en-US" altLang="zh-CN" sz="1800" b="1" dirty="0"/>
              <a:t>    </a:t>
            </a:r>
            <a:r>
              <a:rPr lang="en-US" altLang="zh-CN" sz="1800" b="1" dirty="0" err="1"/>
              <a:t>a.value</a:t>
            </a:r>
            <a:r>
              <a:rPr lang="en-US" altLang="zh-CN" sz="1800" b="1" dirty="0"/>
              <a:t>=</a:t>
            </a:r>
            <a:r>
              <a:rPr lang="en-US" altLang="zh-CN" sz="1800" b="1" dirty="0" err="1"/>
              <a:t>b.value</a:t>
            </a:r>
            <a:r>
              <a:rPr lang="en-US" altLang="zh-CN" sz="1800" b="1" dirty="0"/>
              <a:t>=</a:t>
            </a:r>
            <a:r>
              <a:rPr lang="en-US" altLang="zh-CN" sz="1800" b="1" dirty="0" err="1"/>
              <a:t>c.value</a:t>
            </a:r>
            <a:r>
              <a:rPr lang="en-US" altLang="zh-CN" sz="1800" b="1" dirty="0"/>
              <a:t>=0;</a:t>
            </a:r>
          </a:p>
          <a:p>
            <a:pPr algn="just" eaLnBrk="1" hangingPunct="1">
              <a:lnSpc>
                <a:spcPct val="100000"/>
              </a:lnSpc>
              <a:buFont typeface="Wingdings" charset="2"/>
              <a:buNone/>
              <a:defRPr/>
            </a:pPr>
            <a:r>
              <a:rPr lang="en-US" altLang="zh-CN" sz="1800" b="1" dirty="0"/>
              <a:t>    </a:t>
            </a:r>
            <a:r>
              <a:rPr lang="en-US" altLang="zh-CN" sz="1800" b="1" dirty="0" err="1"/>
              <a:t>d.value</a:t>
            </a:r>
            <a:r>
              <a:rPr lang="en-US" altLang="zh-CN" sz="1800" b="1" dirty="0"/>
              <a:t>=</a:t>
            </a:r>
            <a:r>
              <a:rPr lang="en-US" altLang="zh-CN" sz="1800" b="1" dirty="0" err="1"/>
              <a:t>e.value</a:t>
            </a:r>
            <a:r>
              <a:rPr lang="en-US" altLang="zh-CN" sz="1800" b="1" dirty="0"/>
              <a:t>=</a:t>
            </a:r>
            <a:r>
              <a:rPr lang="en-US" altLang="zh-CN" sz="1800" b="1" dirty="0" err="1"/>
              <a:t>f.value</a:t>
            </a:r>
            <a:r>
              <a:rPr lang="en-US" altLang="zh-CN" sz="1800" b="1" dirty="0"/>
              <a:t>=</a:t>
            </a:r>
            <a:r>
              <a:rPr lang="en-US" altLang="zh-CN" sz="1800" b="1" dirty="0" err="1"/>
              <a:t>g.value</a:t>
            </a:r>
            <a:r>
              <a:rPr lang="en-US" altLang="zh-CN" sz="1800" b="1" dirty="0"/>
              <a:t>=0;</a:t>
            </a:r>
          </a:p>
          <a:p>
            <a:pPr algn="just" eaLnBrk="1" hangingPunct="1">
              <a:lnSpc>
                <a:spcPct val="100000"/>
              </a:lnSpc>
              <a:buFont typeface="Wingdings" charset="2"/>
              <a:buNone/>
              <a:defRPr/>
            </a:pPr>
            <a:r>
              <a:rPr lang="en-US" altLang="zh-CN" sz="1800" b="1" dirty="0"/>
              <a:t>    </a:t>
            </a:r>
            <a:r>
              <a:rPr lang="en-US" altLang="zh-CN" sz="1800" b="1" dirty="0" err="1"/>
              <a:t>cobegin</a:t>
            </a:r>
            <a:endParaRPr lang="en-US" altLang="zh-CN" sz="1800" b="1" dirty="0"/>
          </a:p>
          <a:p>
            <a:pPr algn="just" eaLnBrk="1" hangingPunct="1">
              <a:lnSpc>
                <a:spcPct val="100000"/>
              </a:lnSpc>
              <a:buFont typeface="Wingdings" charset="2"/>
              <a:buNone/>
              <a:defRPr/>
            </a:pPr>
            <a:r>
              <a:rPr lang="en-US" altLang="zh-CN" sz="1800" b="1" dirty="0"/>
              <a:t>         p1(</a:t>
            </a:r>
            <a:r>
              <a:rPr lang="zh-CN" altLang="en-US" sz="1800" b="1" dirty="0"/>
              <a:t> </a:t>
            </a:r>
            <a:r>
              <a:rPr lang="en-US" altLang="zh-CN" sz="1800" b="1" dirty="0"/>
              <a:t>);</a:t>
            </a:r>
            <a:r>
              <a:rPr lang="zh-CN" altLang="en-US" sz="1800" b="1" dirty="0"/>
              <a:t> </a:t>
            </a:r>
            <a:r>
              <a:rPr lang="en-US" altLang="zh-CN" sz="1800" b="1" dirty="0"/>
              <a:t>p2(</a:t>
            </a:r>
            <a:r>
              <a:rPr lang="zh-CN" altLang="en-US" sz="1800" b="1" dirty="0"/>
              <a:t> </a:t>
            </a:r>
            <a:r>
              <a:rPr lang="en-US" altLang="zh-CN" sz="1800" b="1" dirty="0"/>
              <a:t>);</a:t>
            </a:r>
            <a:r>
              <a:rPr lang="zh-CN" altLang="en-US" sz="1800" b="1" dirty="0"/>
              <a:t> </a:t>
            </a:r>
            <a:r>
              <a:rPr lang="en-US" altLang="zh-CN" sz="1800" b="1" dirty="0"/>
              <a:t>p3(</a:t>
            </a:r>
            <a:r>
              <a:rPr lang="zh-CN" altLang="en-US" sz="1800" b="1" dirty="0"/>
              <a:t> </a:t>
            </a:r>
            <a:r>
              <a:rPr lang="en-US" altLang="zh-CN" sz="1800" b="1" dirty="0"/>
              <a:t>);</a:t>
            </a:r>
            <a:r>
              <a:rPr lang="zh-CN" altLang="en-US" sz="1800" b="1" dirty="0"/>
              <a:t> </a:t>
            </a:r>
            <a:r>
              <a:rPr lang="en-US" altLang="zh-CN" sz="1800" b="1" dirty="0"/>
              <a:t>p4(</a:t>
            </a:r>
            <a:r>
              <a:rPr lang="zh-CN" altLang="en-US" sz="1800" b="1" dirty="0"/>
              <a:t> </a:t>
            </a:r>
            <a:r>
              <a:rPr lang="en-US" altLang="zh-CN" sz="1800" b="1" dirty="0"/>
              <a:t>);</a:t>
            </a:r>
            <a:r>
              <a:rPr lang="zh-CN" altLang="en-US" sz="1800" b="1" dirty="0"/>
              <a:t> </a:t>
            </a:r>
            <a:r>
              <a:rPr lang="en-US" altLang="zh-CN" sz="1800" b="1" dirty="0"/>
              <a:t>p5(</a:t>
            </a:r>
            <a:r>
              <a:rPr lang="zh-CN" altLang="en-US" sz="1800" b="1" dirty="0"/>
              <a:t> </a:t>
            </a:r>
            <a:r>
              <a:rPr lang="en-US" altLang="zh-CN" sz="1800" b="1" dirty="0"/>
              <a:t>);</a:t>
            </a:r>
            <a:r>
              <a:rPr lang="zh-CN" altLang="en-US" sz="1800" b="1" dirty="0"/>
              <a:t> </a:t>
            </a:r>
            <a:r>
              <a:rPr lang="en-US" altLang="zh-CN" sz="1800" b="1" dirty="0"/>
              <a:t>p6(</a:t>
            </a:r>
            <a:r>
              <a:rPr lang="zh-CN" altLang="en-US" sz="1800" b="1" dirty="0"/>
              <a:t> </a:t>
            </a:r>
            <a:r>
              <a:rPr lang="en-US" altLang="zh-CN" sz="1800" b="1" dirty="0"/>
              <a:t>);</a:t>
            </a:r>
          </a:p>
          <a:p>
            <a:pPr algn="just" eaLnBrk="1" hangingPunct="1">
              <a:lnSpc>
                <a:spcPct val="100000"/>
              </a:lnSpc>
              <a:buFont typeface="Wingdings" charset="2"/>
              <a:buNone/>
              <a:defRPr/>
            </a:pPr>
            <a:r>
              <a:rPr lang="en-US" altLang="zh-CN" sz="1800" b="1" dirty="0"/>
              <a:t>    </a:t>
            </a:r>
            <a:r>
              <a:rPr lang="en-US" altLang="zh-CN" sz="1800" b="1" dirty="0" err="1"/>
              <a:t>coend</a:t>
            </a:r>
            <a:r>
              <a:rPr lang="en-US" altLang="zh-CN" sz="1800" b="1" dirty="0"/>
              <a:t>;</a:t>
            </a:r>
          </a:p>
          <a:p>
            <a:pPr algn="just" eaLnBrk="1" hangingPunct="1">
              <a:lnSpc>
                <a:spcPct val="100000"/>
              </a:lnSpc>
              <a:buFont typeface="Wingdings" charset="2"/>
              <a:buNone/>
              <a:defRPr/>
            </a:pPr>
            <a:r>
              <a:rPr lang="en-US" altLang="zh-CN" sz="1800" b="1" dirty="0"/>
              <a:t>}</a:t>
            </a:r>
            <a:endParaRPr lang="zh-CN" altLang="en-US" sz="1800" b="1" dirty="0"/>
          </a:p>
        </p:txBody>
      </p:sp>
      <p:grpSp>
        <p:nvGrpSpPr>
          <p:cNvPr id="31" name="Group 3">
            <a:extLst>
              <a:ext uri="{FF2B5EF4-FFF2-40B4-BE49-F238E27FC236}">
                <a16:creationId xmlns:a16="http://schemas.microsoft.com/office/drawing/2014/main" id="{C3BF5B80-F1DE-4C46-96C9-3718041BEFBF}"/>
              </a:ext>
            </a:extLst>
          </p:cNvPr>
          <p:cNvGrpSpPr>
            <a:grpSpLocks/>
          </p:cNvGrpSpPr>
          <p:nvPr/>
        </p:nvGrpSpPr>
        <p:grpSpPr bwMode="auto">
          <a:xfrm>
            <a:off x="6335486" y="3569110"/>
            <a:ext cx="2727398" cy="2748695"/>
            <a:chOff x="703" y="890"/>
            <a:chExt cx="3810" cy="2903"/>
          </a:xfrm>
        </p:grpSpPr>
        <p:sp>
          <p:nvSpPr>
            <p:cNvPr id="32" name="Oval 4">
              <a:extLst>
                <a:ext uri="{FF2B5EF4-FFF2-40B4-BE49-F238E27FC236}">
                  <a16:creationId xmlns:a16="http://schemas.microsoft.com/office/drawing/2014/main" id="{F24B6726-8827-FC4E-94D4-5AF61E86D34E}"/>
                </a:ext>
              </a:extLst>
            </p:cNvPr>
            <p:cNvSpPr>
              <a:spLocks noChangeArrowheads="1"/>
            </p:cNvSpPr>
            <p:nvPr/>
          </p:nvSpPr>
          <p:spPr bwMode="auto">
            <a:xfrm>
              <a:off x="3015" y="890"/>
              <a:ext cx="456"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900">
                  <a:latin typeface="Tahoma" charset="0"/>
                </a:rPr>
                <a:t>S1</a:t>
              </a:r>
            </a:p>
          </p:txBody>
        </p:sp>
        <p:sp>
          <p:nvSpPr>
            <p:cNvPr id="33" name="Oval 5">
              <a:extLst>
                <a:ext uri="{FF2B5EF4-FFF2-40B4-BE49-F238E27FC236}">
                  <a16:creationId xmlns:a16="http://schemas.microsoft.com/office/drawing/2014/main" id="{A526C21D-7830-A34E-AEDA-C833B9672BA8}"/>
                </a:ext>
              </a:extLst>
            </p:cNvPr>
            <p:cNvSpPr>
              <a:spLocks noChangeArrowheads="1"/>
            </p:cNvSpPr>
            <p:nvPr/>
          </p:nvSpPr>
          <p:spPr bwMode="auto">
            <a:xfrm>
              <a:off x="1792" y="1524"/>
              <a:ext cx="454" cy="41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900">
                  <a:latin typeface="Tahoma" charset="0"/>
                </a:rPr>
                <a:t>S2</a:t>
              </a:r>
            </a:p>
          </p:txBody>
        </p:sp>
        <p:sp>
          <p:nvSpPr>
            <p:cNvPr id="34" name="Oval 6">
              <a:extLst>
                <a:ext uri="{FF2B5EF4-FFF2-40B4-BE49-F238E27FC236}">
                  <a16:creationId xmlns:a16="http://schemas.microsoft.com/office/drawing/2014/main" id="{1830AEE9-F031-4B4D-9D47-1DA965FC410D}"/>
                </a:ext>
              </a:extLst>
            </p:cNvPr>
            <p:cNvSpPr>
              <a:spLocks noChangeArrowheads="1"/>
            </p:cNvSpPr>
            <p:nvPr/>
          </p:nvSpPr>
          <p:spPr bwMode="auto">
            <a:xfrm>
              <a:off x="4059" y="1934"/>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900" dirty="0">
                  <a:latin typeface="Tahoma" charset="0"/>
                </a:rPr>
                <a:t>S3</a:t>
              </a:r>
            </a:p>
          </p:txBody>
        </p:sp>
        <p:sp>
          <p:nvSpPr>
            <p:cNvPr id="35" name="Oval 7">
              <a:extLst>
                <a:ext uri="{FF2B5EF4-FFF2-40B4-BE49-F238E27FC236}">
                  <a16:creationId xmlns:a16="http://schemas.microsoft.com/office/drawing/2014/main" id="{6A1431F6-D730-6B4D-A5C1-B337CD915CDC}"/>
                </a:ext>
              </a:extLst>
            </p:cNvPr>
            <p:cNvSpPr>
              <a:spLocks noChangeArrowheads="1"/>
            </p:cNvSpPr>
            <p:nvPr/>
          </p:nvSpPr>
          <p:spPr bwMode="auto">
            <a:xfrm>
              <a:off x="703" y="2431"/>
              <a:ext cx="454" cy="41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900">
                  <a:latin typeface="Tahoma" charset="0"/>
                </a:rPr>
                <a:t>S4</a:t>
              </a:r>
            </a:p>
          </p:txBody>
        </p:sp>
        <p:sp>
          <p:nvSpPr>
            <p:cNvPr id="36" name="Oval 8">
              <a:extLst>
                <a:ext uri="{FF2B5EF4-FFF2-40B4-BE49-F238E27FC236}">
                  <a16:creationId xmlns:a16="http://schemas.microsoft.com/office/drawing/2014/main" id="{5D0590DB-0B38-F141-97AF-66DF183E1266}"/>
                </a:ext>
              </a:extLst>
            </p:cNvPr>
            <p:cNvSpPr>
              <a:spLocks noChangeArrowheads="1"/>
            </p:cNvSpPr>
            <p:nvPr/>
          </p:nvSpPr>
          <p:spPr bwMode="auto">
            <a:xfrm>
              <a:off x="2201" y="2478"/>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900">
                  <a:latin typeface="Tahoma" charset="0"/>
                </a:rPr>
                <a:t>S5</a:t>
              </a:r>
            </a:p>
          </p:txBody>
        </p:sp>
        <p:sp>
          <p:nvSpPr>
            <p:cNvPr id="37" name="Oval 9">
              <a:extLst>
                <a:ext uri="{FF2B5EF4-FFF2-40B4-BE49-F238E27FC236}">
                  <a16:creationId xmlns:a16="http://schemas.microsoft.com/office/drawing/2014/main" id="{91AC2F5B-9411-2B48-92EE-6723D73604E5}"/>
                </a:ext>
              </a:extLst>
            </p:cNvPr>
            <p:cNvSpPr>
              <a:spLocks noChangeArrowheads="1"/>
            </p:cNvSpPr>
            <p:nvPr/>
          </p:nvSpPr>
          <p:spPr bwMode="auto">
            <a:xfrm>
              <a:off x="1792" y="3385"/>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900">
                  <a:latin typeface="Tahoma" charset="0"/>
                </a:rPr>
                <a:t>S6</a:t>
              </a:r>
            </a:p>
          </p:txBody>
        </p:sp>
        <p:sp>
          <p:nvSpPr>
            <p:cNvPr id="38" name="Line 10">
              <a:extLst>
                <a:ext uri="{FF2B5EF4-FFF2-40B4-BE49-F238E27FC236}">
                  <a16:creationId xmlns:a16="http://schemas.microsoft.com/office/drawing/2014/main" id="{993DBB7C-0482-EF42-AA05-B973646745F6}"/>
                </a:ext>
              </a:extLst>
            </p:cNvPr>
            <p:cNvSpPr>
              <a:spLocks noChangeShapeType="1"/>
            </p:cNvSpPr>
            <p:nvPr/>
          </p:nvSpPr>
          <p:spPr bwMode="auto">
            <a:xfrm flipH="1">
              <a:off x="2201" y="1206"/>
              <a:ext cx="861" cy="36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9" name="Line 11">
              <a:extLst>
                <a:ext uri="{FF2B5EF4-FFF2-40B4-BE49-F238E27FC236}">
                  <a16:creationId xmlns:a16="http://schemas.microsoft.com/office/drawing/2014/main" id="{D8106FA0-4D28-1A4C-908D-296A093F2FAF}"/>
                </a:ext>
              </a:extLst>
            </p:cNvPr>
            <p:cNvSpPr>
              <a:spLocks noChangeShapeType="1"/>
            </p:cNvSpPr>
            <p:nvPr/>
          </p:nvSpPr>
          <p:spPr bwMode="auto">
            <a:xfrm>
              <a:off x="3471" y="1161"/>
              <a:ext cx="724" cy="77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40" name="Line 12">
              <a:extLst>
                <a:ext uri="{FF2B5EF4-FFF2-40B4-BE49-F238E27FC236}">
                  <a16:creationId xmlns:a16="http://schemas.microsoft.com/office/drawing/2014/main" id="{BA537A4E-9C6F-2E48-BF52-A788C0E2ECF5}"/>
                </a:ext>
              </a:extLst>
            </p:cNvPr>
            <p:cNvSpPr>
              <a:spLocks noChangeShapeType="1"/>
            </p:cNvSpPr>
            <p:nvPr/>
          </p:nvSpPr>
          <p:spPr bwMode="auto">
            <a:xfrm flipH="1">
              <a:off x="1021" y="1842"/>
              <a:ext cx="771" cy="58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41" name="Line 13">
              <a:extLst>
                <a:ext uri="{FF2B5EF4-FFF2-40B4-BE49-F238E27FC236}">
                  <a16:creationId xmlns:a16="http://schemas.microsoft.com/office/drawing/2014/main" id="{D4B93FD3-FE0D-E343-BD28-08D67E01B75B}"/>
                </a:ext>
              </a:extLst>
            </p:cNvPr>
            <p:cNvSpPr>
              <a:spLocks noChangeShapeType="1"/>
            </p:cNvSpPr>
            <p:nvPr/>
          </p:nvSpPr>
          <p:spPr bwMode="auto">
            <a:xfrm>
              <a:off x="2109" y="1934"/>
              <a:ext cx="270" cy="5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42" name="Line 14">
              <a:extLst>
                <a:ext uri="{FF2B5EF4-FFF2-40B4-BE49-F238E27FC236}">
                  <a16:creationId xmlns:a16="http://schemas.microsoft.com/office/drawing/2014/main" id="{8EF943D9-7995-5E4E-9C68-E6173DA96238}"/>
                </a:ext>
              </a:extLst>
            </p:cNvPr>
            <p:cNvSpPr>
              <a:spLocks noChangeShapeType="1"/>
            </p:cNvSpPr>
            <p:nvPr/>
          </p:nvSpPr>
          <p:spPr bwMode="auto">
            <a:xfrm>
              <a:off x="1065" y="2794"/>
              <a:ext cx="771" cy="6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43" name="Line 15">
              <a:extLst>
                <a:ext uri="{FF2B5EF4-FFF2-40B4-BE49-F238E27FC236}">
                  <a16:creationId xmlns:a16="http://schemas.microsoft.com/office/drawing/2014/main" id="{820A1CE4-F86E-3544-B028-B88A54103D5C}"/>
                </a:ext>
              </a:extLst>
            </p:cNvPr>
            <p:cNvSpPr>
              <a:spLocks noChangeShapeType="1"/>
            </p:cNvSpPr>
            <p:nvPr/>
          </p:nvSpPr>
          <p:spPr bwMode="auto">
            <a:xfrm flipH="1">
              <a:off x="2154" y="2886"/>
              <a:ext cx="226" cy="49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44" name="Line 16">
              <a:extLst>
                <a:ext uri="{FF2B5EF4-FFF2-40B4-BE49-F238E27FC236}">
                  <a16:creationId xmlns:a16="http://schemas.microsoft.com/office/drawing/2014/main" id="{246047B6-BF0C-D549-AE52-0A14CAEC46B1}"/>
                </a:ext>
              </a:extLst>
            </p:cNvPr>
            <p:cNvSpPr>
              <a:spLocks noChangeShapeType="1"/>
            </p:cNvSpPr>
            <p:nvPr/>
          </p:nvSpPr>
          <p:spPr bwMode="auto">
            <a:xfrm flipH="1">
              <a:off x="2246" y="2297"/>
              <a:ext cx="1905" cy="12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45" name="Text Box 17">
              <a:extLst>
                <a:ext uri="{FF2B5EF4-FFF2-40B4-BE49-F238E27FC236}">
                  <a16:creationId xmlns:a16="http://schemas.microsoft.com/office/drawing/2014/main" id="{D07D1303-BE3C-0441-B0C2-2D37B6C8FF6D}"/>
                </a:ext>
              </a:extLst>
            </p:cNvPr>
            <p:cNvSpPr txBox="1">
              <a:spLocks noChangeArrowheads="1"/>
            </p:cNvSpPr>
            <p:nvPr/>
          </p:nvSpPr>
          <p:spPr bwMode="auto">
            <a:xfrm>
              <a:off x="2486" y="1415"/>
              <a:ext cx="512"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900">
                  <a:latin typeface="Tahoma" charset="0"/>
                </a:rPr>
                <a:t>a</a:t>
              </a:r>
            </a:p>
          </p:txBody>
        </p:sp>
        <p:sp>
          <p:nvSpPr>
            <p:cNvPr id="46" name="Text Box 18">
              <a:extLst>
                <a:ext uri="{FF2B5EF4-FFF2-40B4-BE49-F238E27FC236}">
                  <a16:creationId xmlns:a16="http://schemas.microsoft.com/office/drawing/2014/main" id="{B0FB506C-925A-E64C-A999-50F309CE12DA}"/>
                </a:ext>
              </a:extLst>
            </p:cNvPr>
            <p:cNvSpPr txBox="1">
              <a:spLocks noChangeArrowheads="1"/>
            </p:cNvSpPr>
            <p:nvPr/>
          </p:nvSpPr>
          <p:spPr bwMode="auto">
            <a:xfrm>
              <a:off x="3774" y="1452"/>
              <a:ext cx="518"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900">
                  <a:latin typeface="Tahoma" charset="0"/>
                </a:rPr>
                <a:t>b</a:t>
              </a:r>
            </a:p>
          </p:txBody>
        </p:sp>
        <p:sp>
          <p:nvSpPr>
            <p:cNvPr id="47" name="Text Box 19">
              <a:extLst>
                <a:ext uri="{FF2B5EF4-FFF2-40B4-BE49-F238E27FC236}">
                  <a16:creationId xmlns:a16="http://schemas.microsoft.com/office/drawing/2014/main" id="{4E345456-9908-D643-8AD8-A6D7FCB1E0A9}"/>
                </a:ext>
              </a:extLst>
            </p:cNvPr>
            <p:cNvSpPr txBox="1">
              <a:spLocks noChangeArrowheads="1"/>
            </p:cNvSpPr>
            <p:nvPr/>
          </p:nvSpPr>
          <p:spPr bwMode="auto">
            <a:xfrm>
              <a:off x="1313" y="2088"/>
              <a:ext cx="495"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900">
                  <a:latin typeface="Tahoma" charset="0"/>
                </a:rPr>
                <a:t>c</a:t>
              </a:r>
            </a:p>
          </p:txBody>
        </p:sp>
        <p:sp>
          <p:nvSpPr>
            <p:cNvPr id="48" name="Text Box 20">
              <a:extLst>
                <a:ext uri="{FF2B5EF4-FFF2-40B4-BE49-F238E27FC236}">
                  <a16:creationId xmlns:a16="http://schemas.microsoft.com/office/drawing/2014/main" id="{92F4C060-BA1F-F147-98CB-D3D00CBAD888}"/>
                </a:ext>
              </a:extLst>
            </p:cNvPr>
            <p:cNvSpPr txBox="1">
              <a:spLocks noChangeArrowheads="1"/>
            </p:cNvSpPr>
            <p:nvPr/>
          </p:nvSpPr>
          <p:spPr bwMode="auto">
            <a:xfrm>
              <a:off x="2231" y="2222"/>
              <a:ext cx="518"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900">
                  <a:latin typeface="Tahoma" charset="0"/>
                </a:rPr>
                <a:t>d</a:t>
              </a:r>
            </a:p>
          </p:txBody>
        </p:sp>
        <p:sp>
          <p:nvSpPr>
            <p:cNvPr id="49" name="Text Box 21">
              <a:extLst>
                <a:ext uri="{FF2B5EF4-FFF2-40B4-BE49-F238E27FC236}">
                  <a16:creationId xmlns:a16="http://schemas.microsoft.com/office/drawing/2014/main" id="{1DFE90D3-1E22-084E-A1AB-DFE7A6262A33}"/>
                </a:ext>
              </a:extLst>
            </p:cNvPr>
            <p:cNvSpPr txBox="1">
              <a:spLocks noChangeArrowheads="1"/>
            </p:cNvSpPr>
            <p:nvPr/>
          </p:nvSpPr>
          <p:spPr bwMode="auto">
            <a:xfrm>
              <a:off x="3268" y="2767"/>
              <a:ext cx="512"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900">
                  <a:latin typeface="Tahoma" charset="0"/>
                </a:rPr>
                <a:t>e</a:t>
              </a:r>
            </a:p>
          </p:txBody>
        </p:sp>
        <p:sp>
          <p:nvSpPr>
            <p:cNvPr id="50" name="Text Box 22">
              <a:extLst>
                <a:ext uri="{FF2B5EF4-FFF2-40B4-BE49-F238E27FC236}">
                  <a16:creationId xmlns:a16="http://schemas.microsoft.com/office/drawing/2014/main" id="{F4F18923-DD3A-1A4D-9B0A-6663D85BBB19}"/>
                </a:ext>
              </a:extLst>
            </p:cNvPr>
            <p:cNvSpPr txBox="1">
              <a:spLocks noChangeArrowheads="1"/>
            </p:cNvSpPr>
            <p:nvPr/>
          </p:nvSpPr>
          <p:spPr bwMode="auto">
            <a:xfrm>
              <a:off x="2095" y="3130"/>
              <a:ext cx="518"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900">
                  <a:latin typeface="Tahoma" charset="0"/>
                </a:rPr>
                <a:t>g</a:t>
              </a:r>
            </a:p>
          </p:txBody>
        </p:sp>
        <p:sp>
          <p:nvSpPr>
            <p:cNvPr id="51" name="Text Box 23">
              <a:extLst>
                <a:ext uri="{FF2B5EF4-FFF2-40B4-BE49-F238E27FC236}">
                  <a16:creationId xmlns:a16="http://schemas.microsoft.com/office/drawing/2014/main" id="{E7A73E48-6A29-9D44-ACD7-B3803CCAE318}"/>
                </a:ext>
              </a:extLst>
            </p:cNvPr>
            <p:cNvSpPr txBox="1">
              <a:spLocks noChangeArrowheads="1"/>
            </p:cNvSpPr>
            <p:nvPr/>
          </p:nvSpPr>
          <p:spPr bwMode="auto">
            <a:xfrm>
              <a:off x="1162" y="3266"/>
              <a:ext cx="462"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900">
                  <a:latin typeface="Tahoma" charset="0"/>
                </a:rPr>
                <a:t>f</a:t>
              </a:r>
            </a:p>
          </p:txBody>
        </p:sp>
      </p:grpSp>
    </p:spTree>
    <p:extLst>
      <p:ext uri="{BB962C8B-B14F-4D97-AF65-F5344CB8AC3E}">
        <p14:creationId xmlns:p14="http://schemas.microsoft.com/office/powerpoint/2010/main" val="247931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blinds(vertical)">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blinds(vertical)">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blinds(vertical)">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blinds(vertical)">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blinds(vertical)">
                                      <p:cBhvr>
                                        <p:cTn id="27" dur="500"/>
                                        <p:tgtEl>
                                          <p:spTgt spid="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30">
                                            <p:txEl>
                                              <p:pRg st="5" end="5"/>
                                            </p:txEl>
                                          </p:spTgt>
                                        </p:tgtEl>
                                        <p:attrNameLst>
                                          <p:attrName>style.visibility</p:attrName>
                                        </p:attrNameLst>
                                      </p:cBhvr>
                                      <p:to>
                                        <p:strVal val="visible"/>
                                      </p:to>
                                    </p:set>
                                    <p:animEffect transition="in" filter="blinds(vertical)">
                                      <p:cBhvr>
                                        <p:cTn id="32" dur="500"/>
                                        <p:tgtEl>
                                          <p:spTgt spid="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30">
                                            <p:txEl>
                                              <p:pRg st="7" end="7"/>
                                            </p:txEl>
                                          </p:spTgt>
                                        </p:tgtEl>
                                        <p:attrNameLst>
                                          <p:attrName>style.visibility</p:attrName>
                                        </p:attrNameLst>
                                      </p:cBhvr>
                                      <p:to>
                                        <p:strVal val="visible"/>
                                      </p:to>
                                    </p:set>
                                    <p:animEffect transition="in" filter="blinds(vertical)">
                                      <p:cBhvr>
                                        <p:cTn id="37" dur="500"/>
                                        <p:tgtEl>
                                          <p:spTgt spid="3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30">
                                            <p:txEl>
                                              <p:pRg st="8" end="8"/>
                                            </p:txEl>
                                          </p:spTgt>
                                        </p:tgtEl>
                                        <p:attrNameLst>
                                          <p:attrName>style.visibility</p:attrName>
                                        </p:attrNameLst>
                                      </p:cBhvr>
                                      <p:to>
                                        <p:strVal val="visible"/>
                                      </p:to>
                                    </p:set>
                                    <p:animEffect transition="in" filter="blinds(vertical)">
                                      <p:cBhvr>
                                        <p:cTn id="42" dur="500"/>
                                        <p:tgtEl>
                                          <p:spTgt spid="3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30">
                                            <p:txEl>
                                              <p:pRg st="9" end="9"/>
                                            </p:txEl>
                                          </p:spTgt>
                                        </p:tgtEl>
                                        <p:attrNameLst>
                                          <p:attrName>style.visibility</p:attrName>
                                        </p:attrNameLst>
                                      </p:cBhvr>
                                      <p:to>
                                        <p:strVal val="visible"/>
                                      </p:to>
                                    </p:set>
                                    <p:animEffect transition="in" filter="blinds(vertical)">
                                      <p:cBhvr>
                                        <p:cTn id="47" dur="500"/>
                                        <p:tgtEl>
                                          <p:spTgt spid="3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30">
                                            <p:txEl>
                                              <p:pRg st="10" end="10"/>
                                            </p:txEl>
                                          </p:spTgt>
                                        </p:tgtEl>
                                        <p:attrNameLst>
                                          <p:attrName>style.visibility</p:attrName>
                                        </p:attrNameLst>
                                      </p:cBhvr>
                                      <p:to>
                                        <p:strVal val="visible"/>
                                      </p:to>
                                    </p:set>
                                    <p:animEffect transition="in" filter="blinds(vertical)">
                                      <p:cBhvr>
                                        <p:cTn id="52" dur="500"/>
                                        <p:tgtEl>
                                          <p:spTgt spid="3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30">
                                            <p:txEl>
                                              <p:pRg st="11" end="11"/>
                                            </p:txEl>
                                          </p:spTgt>
                                        </p:tgtEl>
                                        <p:attrNameLst>
                                          <p:attrName>style.visibility</p:attrName>
                                        </p:attrNameLst>
                                      </p:cBhvr>
                                      <p:to>
                                        <p:strVal val="visible"/>
                                      </p:to>
                                    </p:set>
                                    <p:animEffect transition="in" filter="blinds(vertical)">
                                      <p:cBhvr>
                                        <p:cTn id="57" dur="500"/>
                                        <p:tgtEl>
                                          <p:spTgt spid="30">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nodeType="clickEffect">
                                  <p:stCondLst>
                                    <p:cond delay="0"/>
                                  </p:stCondLst>
                                  <p:childTnLst>
                                    <p:set>
                                      <p:cBhvr>
                                        <p:cTn id="61" dur="1" fill="hold">
                                          <p:stCondLst>
                                            <p:cond delay="0"/>
                                          </p:stCondLst>
                                        </p:cTn>
                                        <p:tgtEl>
                                          <p:spTgt spid="30">
                                            <p:txEl>
                                              <p:pRg st="12" end="12"/>
                                            </p:txEl>
                                          </p:spTgt>
                                        </p:tgtEl>
                                        <p:attrNameLst>
                                          <p:attrName>style.visibility</p:attrName>
                                        </p:attrNameLst>
                                      </p:cBhvr>
                                      <p:to>
                                        <p:strVal val="visible"/>
                                      </p:to>
                                    </p:set>
                                    <p:animEffect transition="in" filter="blinds(vertical)">
                                      <p:cBhvr>
                                        <p:cTn id="62" dur="500"/>
                                        <p:tgtEl>
                                          <p:spTgt spid="30">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nodeType="clickEffect">
                                  <p:stCondLst>
                                    <p:cond delay="0"/>
                                  </p:stCondLst>
                                  <p:childTnLst>
                                    <p:set>
                                      <p:cBhvr>
                                        <p:cTn id="66" dur="1" fill="hold">
                                          <p:stCondLst>
                                            <p:cond delay="0"/>
                                          </p:stCondLst>
                                        </p:cTn>
                                        <p:tgtEl>
                                          <p:spTgt spid="30">
                                            <p:txEl>
                                              <p:pRg st="13" end="13"/>
                                            </p:txEl>
                                          </p:spTgt>
                                        </p:tgtEl>
                                        <p:attrNameLst>
                                          <p:attrName>style.visibility</p:attrName>
                                        </p:attrNameLst>
                                      </p:cBhvr>
                                      <p:to>
                                        <p:strVal val="visible"/>
                                      </p:to>
                                    </p:set>
                                    <p:animEffect transition="in" filter="blinds(vertical)">
                                      <p:cBhvr>
                                        <p:cTn id="67" dur="500"/>
                                        <p:tgtEl>
                                          <p:spTgt spid="30">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nodeType="clickEffect">
                                  <p:stCondLst>
                                    <p:cond delay="0"/>
                                  </p:stCondLst>
                                  <p:childTnLst>
                                    <p:set>
                                      <p:cBhvr>
                                        <p:cTn id="71" dur="1" fill="hold">
                                          <p:stCondLst>
                                            <p:cond delay="0"/>
                                          </p:stCondLst>
                                        </p:cTn>
                                        <p:tgtEl>
                                          <p:spTgt spid="30">
                                            <p:txEl>
                                              <p:pRg st="14" end="14"/>
                                            </p:txEl>
                                          </p:spTgt>
                                        </p:tgtEl>
                                        <p:attrNameLst>
                                          <p:attrName>style.visibility</p:attrName>
                                        </p:attrNameLst>
                                      </p:cBhvr>
                                      <p:to>
                                        <p:strVal val="visible"/>
                                      </p:to>
                                    </p:set>
                                    <p:animEffect transition="in" filter="blinds(vertical)">
                                      <p:cBhvr>
                                        <p:cTn id="72" dur="500"/>
                                        <p:tgtEl>
                                          <p:spTgt spid="3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10A5D-8CE8-4751-A475-29BBC2AC178A}"/>
              </a:ext>
            </a:extLst>
          </p:cNvPr>
          <p:cNvSpPr>
            <a:spLocks noGrp="1"/>
          </p:cNvSpPr>
          <p:nvPr>
            <p:ph type="title"/>
          </p:nvPr>
        </p:nvSpPr>
        <p:spPr/>
        <p:txBody>
          <a:bodyPr/>
          <a:lstStyle/>
          <a:p>
            <a:pPr>
              <a:defRPr/>
            </a:pPr>
            <a:r>
              <a:rPr lang="zh-CN" altLang="en-US" dirty="0"/>
              <a:t>课堂测试：实现如下前趋图的同步</a:t>
            </a:r>
          </a:p>
        </p:txBody>
      </p:sp>
      <p:grpSp>
        <p:nvGrpSpPr>
          <p:cNvPr id="132099" name="组合 79">
            <a:extLst>
              <a:ext uri="{FF2B5EF4-FFF2-40B4-BE49-F238E27FC236}">
                <a16:creationId xmlns:a16="http://schemas.microsoft.com/office/drawing/2014/main" id="{81C335E3-D034-4F71-A4EA-7C66D9E67528}"/>
              </a:ext>
            </a:extLst>
          </p:cNvPr>
          <p:cNvGrpSpPr>
            <a:grpSpLocks/>
          </p:cNvGrpSpPr>
          <p:nvPr/>
        </p:nvGrpSpPr>
        <p:grpSpPr bwMode="auto">
          <a:xfrm>
            <a:off x="2195514" y="1788583"/>
            <a:ext cx="5023247" cy="3696223"/>
            <a:chOff x="-107950" y="1196975"/>
            <a:chExt cx="5472038" cy="4373651"/>
          </a:xfrm>
        </p:grpSpPr>
        <p:sp>
          <p:nvSpPr>
            <p:cNvPr id="132100" name="AutoShape 3">
              <a:extLst>
                <a:ext uri="{FF2B5EF4-FFF2-40B4-BE49-F238E27FC236}">
                  <a16:creationId xmlns:a16="http://schemas.microsoft.com/office/drawing/2014/main" id="{C9D91ED9-AA8C-41A7-9CDD-F9030B3FA2F4}"/>
                </a:ext>
              </a:extLst>
            </p:cNvPr>
            <p:cNvSpPr>
              <a:spLocks noChangeAspect="1" noChangeArrowheads="1" noTextEdit="1"/>
            </p:cNvSpPr>
            <p:nvPr/>
          </p:nvSpPr>
          <p:spPr bwMode="auto">
            <a:xfrm>
              <a:off x="-107950" y="1196975"/>
              <a:ext cx="5472038"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350"/>
            </a:p>
          </p:txBody>
        </p:sp>
        <p:sp>
          <p:nvSpPr>
            <p:cNvPr id="132101" name="Freeform 5">
              <a:extLst>
                <a:ext uri="{FF2B5EF4-FFF2-40B4-BE49-F238E27FC236}">
                  <a16:creationId xmlns:a16="http://schemas.microsoft.com/office/drawing/2014/main" id="{5827FF53-CE05-475B-BDFE-FD4349D6C90E}"/>
                </a:ext>
              </a:extLst>
            </p:cNvPr>
            <p:cNvSpPr>
              <a:spLocks/>
            </p:cNvSpPr>
            <p:nvPr/>
          </p:nvSpPr>
          <p:spPr bwMode="auto">
            <a:xfrm>
              <a:off x="107950" y="2486025"/>
              <a:ext cx="449263" cy="449263"/>
            </a:xfrm>
            <a:custGeom>
              <a:avLst/>
              <a:gdLst>
                <a:gd name="T0" fmla="*/ 0 w 283"/>
                <a:gd name="T1" fmla="*/ 2147483646 h 283"/>
                <a:gd name="T2" fmla="*/ 2147483646 w 283"/>
                <a:gd name="T3" fmla="*/ 2147483646 h 283"/>
                <a:gd name="T4" fmla="*/ 2147483646 w 283"/>
                <a:gd name="T5" fmla="*/ 2147483646 h 283"/>
                <a:gd name="T6" fmla="*/ 2147483646 w 283"/>
                <a:gd name="T7" fmla="*/ 0 h 283"/>
                <a:gd name="T8" fmla="*/ 2147483646 w 283"/>
                <a:gd name="T9" fmla="*/ 2147483646 h 283"/>
                <a:gd name="T10" fmla="*/ 2147483646 w 283"/>
                <a:gd name="T11" fmla="*/ 2147483646 h 283"/>
                <a:gd name="T12" fmla="*/ 2147483646 w 283"/>
                <a:gd name="T13" fmla="*/ 2147483646 h 283"/>
                <a:gd name="T14" fmla="*/ 2147483646 w 283"/>
                <a:gd name="T15" fmla="*/ 2147483646 h 283"/>
                <a:gd name="T16" fmla="*/ 2147483646 w 283"/>
                <a:gd name="T17" fmla="*/ 2147483646 h 283"/>
                <a:gd name="T18" fmla="*/ 2147483646 w 283"/>
                <a:gd name="T19" fmla="*/ 2147483646 h 283"/>
                <a:gd name="T20" fmla="*/ 2147483646 w 283"/>
                <a:gd name="T21" fmla="*/ 2147483646 h 283"/>
                <a:gd name="T22" fmla="*/ 2147483646 w 283"/>
                <a:gd name="T23" fmla="*/ 2147483646 h 283"/>
                <a:gd name="T24" fmla="*/ 0 w 283"/>
                <a:gd name="T25" fmla="*/ 2147483646 h 2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3" h="283">
                  <a:moveTo>
                    <a:pt x="0" y="147"/>
                  </a:moveTo>
                  <a:lnTo>
                    <a:pt x="12" y="74"/>
                  </a:lnTo>
                  <a:lnTo>
                    <a:pt x="61" y="12"/>
                  </a:lnTo>
                  <a:lnTo>
                    <a:pt x="135" y="0"/>
                  </a:lnTo>
                  <a:lnTo>
                    <a:pt x="209" y="12"/>
                  </a:lnTo>
                  <a:lnTo>
                    <a:pt x="271" y="74"/>
                  </a:lnTo>
                  <a:lnTo>
                    <a:pt x="283" y="147"/>
                  </a:lnTo>
                  <a:lnTo>
                    <a:pt x="271" y="209"/>
                  </a:lnTo>
                  <a:lnTo>
                    <a:pt x="209" y="270"/>
                  </a:lnTo>
                  <a:lnTo>
                    <a:pt x="135" y="283"/>
                  </a:lnTo>
                  <a:lnTo>
                    <a:pt x="61" y="270"/>
                  </a:lnTo>
                  <a:lnTo>
                    <a:pt x="12" y="209"/>
                  </a:lnTo>
                  <a:lnTo>
                    <a:pt x="0" y="14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2102" name="Rectangle 6">
              <a:extLst>
                <a:ext uri="{FF2B5EF4-FFF2-40B4-BE49-F238E27FC236}">
                  <a16:creationId xmlns:a16="http://schemas.microsoft.com/office/drawing/2014/main" id="{77321847-C9BF-413E-BAB6-6F05102D423B}"/>
                </a:ext>
              </a:extLst>
            </p:cNvPr>
            <p:cNvSpPr>
              <a:spLocks noChangeArrowheads="1"/>
            </p:cNvSpPr>
            <p:nvPr/>
          </p:nvSpPr>
          <p:spPr bwMode="auto">
            <a:xfrm>
              <a:off x="204788" y="2563813"/>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03" name="Rectangle 7">
              <a:extLst>
                <a:ext uri="{FF2B5EF4-FFF2-40B4-BE49-F238E27FC236}">
                  <a16:creationId xmlns:a16="http://schemas.microsoft.com/office/drawing/2014/main" id="{2EBCA283-9E71-4B78-BED5-AC21775623F2}"/>
                </a:ext>
              </a:extLst>
            </p:cNvPr>
            <p:cNvSpPr>
              <a:spLocks noChangeArrowheads="1"/>
            </p:cNvSpPr>
            <p:nvPr/>
          </p:nvSpPr>
          <p:spPr bwMode="auto">
            <a:xfrm>
              <a:off x="341313" y="2720975"/>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a:solidFill>
                    <a:srgbClr val="000000"/>
                  </a:solidFill>
                  <a:latin typeface="Times" panose="02020603050405020304" pitchFamily="18" charset="0"/>
                </a:rPr>
                <a:t>1</a:t>
              </a:r>
              <a:endParaRPr lang="zh-CN" altLang="zh-CN" sz="1800">
                <a:latin typeface="Tahoma" panose="020B0604030504040204" pitchFamily="34" charset="0"/>
              </a:endParaRPr>
            </a:p>
          </p:txBody>
        </p:sp>
        <p:sp>
          <p:nvSpPr>
            <p:cNvPr id="132104" name="Freeform 8">
              <a:extLst>
                <a:ext uri="{FF2B5EF4-FFF2-40B4-BE49-F238E27FC236}">
                  <a16:creationId xmlns:a16="http://schemas.microsoft.com/office/drawing/2014/main" id="{199DB21A-0B13-4A3A-AB38-E84866D3860D}"/>
                </a:ext>
              </a:extLst>
            </p:cNvPr>
            <p:cNvSpPr>
              <a:spLocks/>
            </p:cNvSpPr>
            <p:nvPr/>
          </p:nvSpPr>
          <p:spPr bwMode="auto">
            <a:xfrm>
              <a:off x="1300163" y="2486025"/>
              <a:ext cx="469900" cy="449263"/>
            </a:xfrm>
            <a:custGeom>
              <a:avLst/>
              <a:gdLst>
                <a:gd name="T0" fmla="*/ 0 w 296"/>
                <a:gd name="T1" fmla="*/ 2147483646 h 283"/>
                <a:gd name="T2" fmla="*/ 2147483646 w 296"/>
                <a:gd name="T3" fmla="*/ 2147483646 h 283"/>
                <a:gd name="T4" fmla="*/ 2147483646 w 296"/>
                <a:gd name="T5" fmla="*/ 2147483646 h 283"/>
                <a:gd name="T6" fmla="*/ 2147483646 w 296"/>
                <a:gd name="T7" fmla="*/ 0 h 283"/>
                <a:gd name="T8" fmla="*/ 2147483646 w 296"/>
                <a:gd name="T9" fmla="*/ 2147483646 h 283"/>
                <a:gd name="T10" fmla="*/ 2147483646 w 296"/>
                <a:gd name="T11" fmla="*/ 2147483646 h 283"/>
                <a:gd name="T12" fmla="*/ 2147483646 w 296"/>
                <a:gd name="T13" fmla="*/ 2147483646 h 283"/>
                <a:gd name="T14" fmla="*/ 2147483646 w 296"/>
                <a:gd name="T15" fmla="*/ 2147483646 h 283"/>
                <a:gd name="T16" fmla="*/ 2147483646 w 296"/>
                <a:gd name="T17" fmla="*/ 2147483646 h 283"/>
                <a:gd name="T18" fmla="*/ 2147483646 w 296"/>
                <a:gd name="T19" fmla="*/ 2147483646 h 283"/>
                <a:gd name="T20" fmla="*/ 2147483646 w 296"/>
                <a:gd name="T21" fmla="*/ 2147483646 h 283"/>
                <a:gd name="T22" fmla="*/ 2147483646 w 296"/>
                <a:gd name="T23" fmla="*/ 2147483646 h 283"/>
                <a:gd name="T24" fmla="*/ 0 w 296"/>
                <a:gd name="T25" fmla="*/ 2147483646 h 2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6" h="283">
                  <a:moveTo>
                    <a:pt x="0" y="147"/>
                  </a:moveTo>
                  <a:lnTo>
                    <a:pt x="25" y="74"/>
                  </a:lnTo>
                  <a:lnTo>
                    <a:pt x="74" y="12"/>
                  </a:lnTo>
                  <a:lnTo>
                    <a:pt x="148" y="0"/>
                  </a:lnTo>
                  <a:lnTo>
                    <a:pt x="222" y="12"/>
                  </a:lnTo>
                  <a:lnTo>
                    <a:pt x="271" y="74"/>
                  </a:lnTo>
                  <a:lnTo>
                    <a:pt x="296" y="147"/>
                  </a:lnTo>
                  <a:lnTo>
                    <a:pt x="271" y="209"/>
                  </a:lnTo>
                  <a:lnTo>
                    <a:pt x="222" y="270"/>
                  </a:lnTo>
                  <a:lnTo>
                    <a:pt x="148" y="283"/>
                  </a:lnTo>
                  <a:lnTo>
                    <a:pt x="74" y="270"/>
                  </a:lnTo>
                  <a:lnTo>
                    <a:pt x="25" y="209"/>
                  </a:lnTo>
                  <a:lnTo>
                    <a:pt x="0" y="14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2105" name="Rectangle 9">
              <a:extLst>
                <a:ext uri="{FF2B5EF4-FFF2-40B4-BE49-F238E27FC236}">
                  <a16:creationId xmlns:a16="http://schemas.microsoft.com/office/drawing/2014/main" id="{396DA01E-6081-4903-B8FA-95234F6F905C}"/>
                </a:ext>
              </a:extLst>
            </p:cNvPr>
            <p:cNvSpPr>
              <a:spLocks noChangeArrowheads="1"/>
            </p:cNvSpPr>
            <p:nvPr/>
          </p:nvSpPr>
          <p:spPr bwMode="auto">
            <a:xfrm>
              <a:off x="1417638" y="2563813"/>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06" name="Rectangle 10">
              <a:extLst>
                <a:ext uri="{FF2B5EF4-FFF2-40B4-BE49-F238E27FC236}">
                  <a16:creationId xmlns:a16="http://schemas.microsoft.com/office/drawing/2014/main" id="{3A68FBEA-D1CA-4538-B86B-9FC8DADC359E}"/>
                </a:ext>
              </a:extLst>
            </p:cNvPr>
            <p:cNvSpPr>
              <a:spLocks noChangeArrowheads="1"/>
            </p:cNvSpPr>
            <p:nvPr/>
          </p:nvSpPr>
          <p:spPr bwMode="auto">
            <a:xfrm>
              <a:off x="1554163" y="2720975"/>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a:solidFill>
                    <a:srgbClr val="000000"/>
                  </a:solidFill>
                  <a:latin typeface="Times" panose="02020603050405020304" pitchFamily="18" charset="0"/>
                </a:rPr>
                <a:t>3</a:t>
              </a:r>
              <a:endParaRPr lang="zh-CN" altLang="zh-CN" sz="1800">
                <a:latin typeface="Tahoma" panose="020B0604030504040204" pitchFamily="34" charset="0"/>
              </a:endParaRPr>
            </a:p>
          </p:txBody>
        </p:sp>
        <p:sp>
          <p:nvSpPr>
            <p:cNvPr id="132107" name="Freeform 11">
              <a:extLst>
                <a:ext uri="{FF2B5EF4-FFF2-40B4-BE49-F238E27FC236}">
                  <a16:creationId xmlns:a16="http://schemas.microsoft.com/office/drawing/2014/main" id="{D3C230ED-8432-4C7E-9F58-6510EC00094D}"/>
                </a:ext>
              </a:extLst>
            </p:cNvPr>
            <p:cNvSpPr>
              <a:spLocks/>
            </p:cNvSpPr>
            <p:nvPr/>
          </p:nvSpPr>
          <p:spPr bwMode="auto">
            <a:xfrm>
              <a:off x="3295650" y="2486025"/>
              <a:ext cx="450850" cy="449263"/>
            </a:xfrm>
            <a:custGeom>
              <a:avLst/>
              <a:gdLst>
                <a:gd name="T0" fmla="*/ 0 w 284"/>
                <a:gd name="T1" fmla="*/ 2147483646 h 283"/>
                <a:gd name="T2" fmla="*/ 2147483646 w 284"/>
                <a:gd name="T3" fmla="*/ 2147483646 h 283"/>
                <a:gd name="T4" fmla="*/ 2147483646 w 284"/>
                <a:gd name="T5" fmla="*/ 2147483646 h 283"/>
                <a:gd name="T6" fmla="*/ 2147483646 w 284"/>
                <a:gd name="T7" fmla="*/ 0 h 283"/>
                <a:gd name="T8" fmla="*/ 2147483646 w 284"/>
                <a:gd name="T9" fmla="*/ 2147483646 h 283"/>
                <a:gd name="T10" fmla="*/ 2147483646 w 284"/>
                <a:gd name="T11" fmla="*/ 2147483646 h 283"/>
                <a:gd name="T12" fmla="*/ 2147483646 w 284"/>
                <a:gd name="T13" fmla="*/ 2147483646 h 283"/>
                <a:gd name="T14" fmla="*/ 2147483646 w 284"/>
                <a:gd name="T15" fmla="*/ 2147483646 h 283"/>
                <a:gd name="T16" fmla="*/ 2147483646 w 284"/>
                <a:gd name="T17" fmla="*/ 2147483646 h 283"/>
                <a:gd name="T18" fmla="*/ 2147483646 w 284"/>
                <a:gd name="T19" fmla="*/ 2147483646 h 283"/>
                <a:gd name="T20" fmla="*/ 2147483646 w 284"/>
                <a:gd name="T21" fmla="*/ 2147483646 h 283"/>
                <a:gd name="T22" fmla="*/ 2147483646 w 284"/>
                <a:gd name="T23" fmla="*/ 2147483646 h 283"/>
                <a:gd name="T24" fmla="*/ 0 w 284"/>
                <a:gd name="T25" fmla="*/ 2147483646 h 2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4" h="283">
                  <a:moveTo>
                    <a:pt x="0" y="147"/>
                  </a:moveTo>
                  <a:lnTo>
                    <a:pt x="13" y="74"/>
                  </a:lnTo>
                  <a:lnTo>
                    <a:pt x="62" y="12"/>
                  </a:lnTo>
                  <a:lnTo>
                    <a:pt x="136" y="0"/>
                  </a:lnTo>
                  <a:lnTo>
                    <a:pt x="210" y="12"/>
                  </a:lnTo>
                  <a:lnTo>
                    <a:pt x="271" y="74"/>
                  </a:lnTo>
                  <a:lnTo>
                    <a:pt x="284" y="147"/>
                  </a:lnTo>
                  <a:lnTo>
                    <a:pt x="271" y="209"/>
                  </a:lnTo>
                  <a:lnTo>
                    <a:pt x="210" y="270"/>
                  </a:lnTo>
                  <a:lnTo>
                    <a:pt x="136" y="283"/>
                  </a:lnTo>
                  <a:lnTo>
                    <a:pt x="62" y="270"/>
                  </a:lnTo>
                  <a:lnTo>
                    <a:pt x="13" y="209"/>
                  </a:lnTo>
                  <a:lnTo>
                    <a:pt x="0" y="14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2108" name="Rectangle 12">
              <a:extLst>
                <a:ext uri="{FF2B5EF4-FFF2-40B4-BE49-F238E27FC236}">
                  <a16:creationId xmlns:a16="http://schemas.microsoft.com/office/drawing/2014/main" id="{427BC9C9-6529-4F3A-B299-05C76BAA1484}"/>
                </a:ext>
              </a:extLst>
            </p:cNvPr>
            <p:cNvSpPr>
              <a:spLocks noChangeArrowheads="1"/>
            </p:cNvSpPr>
            <p:nvPr/>
          </p:nvSpPr>
          <p:spPr bwMode="auto">
            <a:xfrm>
              <a:off x="3394075" y="2563813"/>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09" name="Rectangle 13">
              <a:extLst>
                <a:ext uri="{FF2B5EF4-FFF2-40B4-BE49-F238E27FC236}">
                  <a16:creationId xmlns:a16="http://schemas.microsoft.com/office/drawing/2014/main" id="{D0B5E3CB-8E80-4745-962A-2B797DCB904B}"/>
                </a:ext>
              </a:extLst>
            </p:cNvPr>
            <p:cNvSpPr>
              <a:spLocks noChangeArrowheads="1"/>
            </p:cNvSpPr>
            <p:nvPr/>
          </p:nvSpPr>
          <p:spPr bwMode="auto">
            <a:xfrm>
              <a:off x="3530600" y="2720975"/>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dirty="0">
                  <a:solidFill>
                    <a:srgbClr val="000000"/>
                  </a:solidFill>
                  <a:latin typeface="Times" panose="02020603050405020304" pitchFamily="18" charset="0"/>
                </a:rPr>
                <a:t>8</a:t>
              </a:r>
              <a:endParaRPr lang="zh-CN" altLang="zh-CN" sz="1800" dirty="0">
                <a:latin typeface="Tahoma" panose="020B0604030504040204" pitchFamily="34" charset="0"/>
              </a:endParaRPr>
            </a:p>
          </p:txBody>
        </p:sp>
        <p:sp>
          <p:nvSpPr>
            <p:cNvPr id="132110" name="Freeform 14">
              <a:extLst>
                <a:ext uri="{FF2B5EF4-FFF2-40B4-BE49-F238E27FC236}">
                  <a16:creationId xmlns:a16="http://schemas.microsoft.com/office/drawing/2014/main" id="{5AD52809-171C-40AE-BE72-816FB1970904}"/>
                </a:ext>
              </a:extLst>
            </p:cNvPr>
            <p:cNvSpPr>
              <a:spLocks/>
            </p:cNvSpPr>
            <p:nvPr/>
          </p:nvSpPr>
          <p:spPr bwMode="auto">
            <a:xfrm>
              <a:off x="4529138" y="2486025"/>
              <a:ext cx="468313" cy="449263"/>
            </a:xfrm>
            <a:custGeom>
              <a:avLst/>
              <a:gdLst>
                <a:gd name="T0" fmla="*/ 0 w 295"/>
                <a:gd name="T1" fmla="*/ 2147483646 h 283"/>
                <a:gd name="T2" fmla="*/ 2147483646 w 295"/>
                <a:gd name="T3" fmla="*/ 2147483646 h 283"/>
                <a:gd name="T4" fmla="*/ 2147483646 w 295"/>
                <a:gd name="T5" fmla="*/ 2147483646 h 283"/>
                <a:gd name="T6" fmla="*/ 2147483646 w 295"/>
                <a:gd name="T7" fmla="*/ 0 h 283"/>
                <a:gd name="T8" fmla="*/ 2147483646 w 295"/>
                <a:gd name="T9" fmla="*/ 2147483646 h 283"/>
                <a:gd name="T10" fmla="*/ 2147483646 w 295"/>
                <a:gd name="T11" fmla="*/ 2147483646 h 283"/>
                <a:gd name="T12" fmla="*/ 2147483646 w 295"/>
                <a:gd name="T13" fmla="*/ 2147483646 h 283"/>
                <a:gd name="T14" fmla="*/ 2147483646 w 295"/>
                <a:gd name="T15" fmla="*/ 2147483646 h 283"/>
                <a:gd name="T16" fmla="*/ 2147483646 w 295"/>
                <a:gd name="T17" fmla="*/ 2147483646 h 283"/>
                <a:gd name="T18" fmla="*/ 2147483646 w 295"/>
                <a:gd name="T19" fmla="*/ 2147483646 h 283"/>
                <a:gd name="T20" fmla="*/ 2147483646 w 295"/>
                <a:gd name="T21" fmla="*/ 2147483646 h 283"/>
                <a:gd name="T22" fmla="*/ 2147483646 w 295"/>
                <a:gd name="T23" fmla="*/ 2147483646 h 283"/>
                <a:gd name="T24" fmla="*/ 0 w 295"/>
                <a:gd name="T25" fmla="*/ 2147483646 h 2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5" h="283">
                  <a:moveTo>
                    <a:pt x="0" y="147"/>
                  </a:moveTo>
                  <a:lnTo>
                    <a:pt x="24" y="74"/>
                  </a:lnTo>
                  <a:lnTo>
                    <a:pt x="73" y="12"/>
                  </a:lnTo>
                  <a:lnTo>
                    <a:pt x="147" y="0"/>
                  </a:lnTo>
                  <a:lnTo>
                    <a:pt x="221" y="12"/>
                  </a:lnTo>
                  <a:lnTo>
                    <a:pt x="271" y="74"/>
                  </a:lnTo>
                  <a:lnTo>
                    <a:pt x="295" y="147"/>
                  </a:lnTo>
                  <a:lnTo>
                    <a:pt x="271" y="209"/>
                  </a:lnTo>
                  <a:lnTo>
                    <a:pt x="221" y="270"/>
                  </a:lnTo>
                  <a:lnTo>
                    <a:pt x="147" y="283"/>
                  </a:lnTo>
                  <a:lnTo>
                    <a:pt x="73" y="270"/>
                  </a:lnTo>
                  <a:lnTo>
                    <a:pt x="24" y="209"/>
                  </a:lnTo>
                  <a:lnTo>
                    <a:pt x="0" y="14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2111" name="Rectangle 15">
              <a:extLst>
                <a:ext uri="{FF2B5EF4-FFF2-40B4-BE49-F238E27FC236}">
                  <a16:creationId xmlns:a16="http://schemas.microsoft.com/office/drawing/2014/main" id="{77BA8904-36E3-4E25-A9E6-BE0B1BA3E0D2}"/>
                </a:ext>
              </a:extLst>
            </p:cNvPr>
            <p:cNvSpPr>
              <a:spLocks noChangeArrowheads="1"/>
            </p:cNvSpPr>
            <p:nvPr/>
          </p:nvSpPr>
          <p:spPr bwMode="auto">
            <a:xfrm>
              <a:off x="4645025" y="2563813"/>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12" name="Rectangle 16">
              <a:extLst>
                <a:ext uri="{FF2B5EF4-FFF2-40B4-BE49-F238E27FC236}">
                  <a16:creationId xmlns:a16="http://schemas.microsoft.com/office/drawing/2014/main" id="{92BA0AC8-7559-4D95-9937-4B0630F97A41}"/>
                </a:ext>
              </a:extLst>
            </p:cNvPr>
            <p:cNvSpPr>
              <a:spLocks noChangeArrowheads="1"/>
            </p:cNvSpPr>
            <p:nvPr/>
          </p:nvSpPr>
          <p:spPr bwMode="auto">
            <a:xfrm>
              <a:off x="4783138" y="2720975"/>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a:solidFill>
                    <a:srgbClr val="000000"/>
                  </a:solidFill>
                  <a:latin typeface="Times" panose="02020603050405020304" pitchFamily="18" charset="0"/>
                </a:rPr>
                <a:t>9</a:t>
              </a:r>
              <a:endParaRPr lang="zh-CN" altLang="zh-CN" sz="1800">
                <a:latin typeface="Tahoma" panose="020B0604030504040204" pitchFamily="34" charset="0"/>
              </a:endParaRPr>
            </a:p>
          </p:txBody>
        </p:sp>
        <p:sp>
          <p:nvSpPr>
            <p:cNvPr id="132113" name="Freeform 17">
              <a:extLst>
                <a:ext uri="{FF2B5EF4-FFF2-40B4-BE49-F238E27FC236}">
                  <a16:creationId xmlns:a16="http://schemas.microsoft.com/office/drawing/2014/main" id="{F4DFECF1-AC1C-4E50-8362-E9FDDB421566}"/>
                </a:ext>
              </a:extLst>
            </p:cNvPr>
            <p:cNvSpPr>
              <a:spLocks/>
            </p:cNvSpPr>
            <p:nvPr/>
          </p:nvSpPr>
          <p:spPr bwMode="auto">
            <a:xfrm>
              <a:off x="1300163" y="3676650"/>
              <a:ext cx="469900" cy="468313"/>
            </a:xfrm>
            <a:custGeom>
              <a:avLst/>
              <a:gdLst>
                <a:gd name="T0" fmla="*/ 0 w 296"/>
                <a:gd name="T1" fmla="*/ 2147483646 h 295"/>
                <a:gd name="T2" fmla="*/ 2147483646 w 296"/>
                <a:gd name="T3" fmla="*/ 2147483646 h 295"/>
                <a:gd name="T4" fmla="*/ 2147483646 w 296"/>
                <a:gd name="T5" fmla="*/ 2147483646 h 295"/>
                <a:gd name="T6" fmla="*/ 2147483646 w 296"/>
                <a:gd name="T7" fmla="*/ 0 h 295"/>
                <a:gd name="T8" fmla="*/ 2147483646 w 296"/>
                <a:gd name="T9" fmla="*/ 2147483646 h 295"/>
                <a:gd name="T10" fmla="*/ 2147483646 w 296"/>
                <a:gd name="T11" fmla="*/ 2147483646 h 295"/>
                <a:gd name="T12" fmla="*/ 2147483646 w 296"/>
                <a:gd name="T13" fmla="*/ 2147483646 h 295"/>
                <a:gd name="T14" fmla="*/ 2147483646 w 296"/>
                <a:gd name="T15" fmla="*/ 2147483646 h 295"/>
                <a:gd name="T16" fmla="*/ 2147483646 w 296"/>
                <a:gd name="T17" fmla="*/ 2147483646 h 295"/>
                <a:gd name="T18" fmla="*/ 2147483646 w 296"/>
                <a:gd name="T19" fmla="*/ 2147483646 h 295"/>
                <a:gd name="T20" fmla="*/ 2147483646 w 296"/>
                <a:gd name="T21" fmla="*/ 2147483646 h 295"/>
                <a:gd name="T22" fmla="*/ 2147483646 w 296"/>
                <a:gd name="T23" fmla="*/ 2147483646 h 295"/>
                <a:gd name="T24" fmla="*/ 0 w 296"/>
                <a:gd name="T25" fmla="*/ 2147483646 h 2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6" h="295">
                  <a:moveTo>
                    <a:pt x="0" y="148"/>
                  </a:moveTo>
                  <a:lnTo>
                    <a:pt x="25" y="74"/>
                  </a:lnTo>
                  <a:lnTo>
                    <a:pt x="74" y="25"/>
                  </a:lnTo>
                  <a:lnTo>
                    <a:pt x="148" y="0"/>
                  </a:lnTo>
                  <a:lnTo>
                    <a:pt x="222" y="25"/>
                  </a:lnTo>
                  <a:lnTo>
                    <a:pt x="271" y="74"/>
                  </a:lnTo>
                  <a:lnTo>
                    <a:pt x="296" y="148"/>
                  </a:lnTo>
                  <a:lnTo>
                    <a:pt x="271" y="221"/>
                  </a:lnTo>
                  <a:lnTo>
                    <a:pt x="222" y="271"/>
                  </a:lnTo>
                  <a:lnTo>
                    <a:pt x="148" y="295"/>
                  </a:lnTo>
                  <a:lnTo>
                    <a:pt x="74" y="271"/>
                  </a:lnTo>
                  <a:lnTo>
                    <a:pt x="25" y="221"/>
                  </a:lnTo>
                  <a:lnTo>
                    <a:pt x="0" y="14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2114" name="Rectangle 18">
              <a:extLst>
                <a:ext uri="{FF2B5EF4-FFF2-40B4-BE49-F238E27FC236}">
                  <a16:creationId xmlns:a16="http://schemas.microsoft.com/office/drawing/2014/main" id="{BD85A75B-CBCB-4F55-8B06-79BB48CA91D0}"/>
                </a:ext>
              </a:extLst>
            </p:cNvPr>
            <p:cNvSpPr>
              <a:spLocks noChangeArrowheads="1"/>
            </p:cNvSpPr>
            <p:nvPr/>
          </p:nvSpPr>
          <p:spPr bwMode="auto">
            <a:xfrm>
              <a:off x="1417638" y="3754438"/>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15" name="Rectangle 19">
              <a:extLst>
                <a:ext uri="{FF2B5EF4-FFF2-40B4-BE49-F238E27FC236}">
                  <a16:creationId xmlns:a16="http://schemas.microsoft.com/office/drawing/2014/main" id="{8E4D4ADA-89CF-4F39-AD82-8805E25FC764}"/>
                </a:ext>
              </a:extLst>
            </p:cNvPr>
            <p:cNvSpPr>
              <a:spLocks noChangeArrowheads="1"/>
            </p:cNvSpPr>
            <p:nvPr/>
          </p:nvSpPr>
          <p:spPr bwMode="auto">
            <a:xfrm>
              <a:off x="1554163" y="3911600"/>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a:solidFill>
                    <a:srgbClr val="000000"/>
                  </a:solidFill>
                  <a:latin typeface="Times" panose="02020603050405020304" pitchFamily="18" charset="0"/>
                </a:rPr>
                <a:t>4</a:t>
              </a:r>
              <a:endParaRPr lang="zh-CN" altLang="zh-CN" sz="1800">
                <a:latin typeface="Tahoma" panose="020B0604030504040204" pitchFamily="34" charset="0"/>
              </a:endParaRPr>
            </a:p>
          </p:txBody>
        </p:sp>
        <p:sp>
          <p:nvSpPr>
            <p:cNvPr id="132116" name="Freeform 20">
              <a:extLst>
                <a:ext uri="{FF2B5EF4-FFF2-40B4-BE49-F238E27FC236}">
                  <a16:creationId xmlns:a16="http://schemas.microsoft.com/office/drawing/2014/main" id="{380D07FA-FF23-48B8-BB59-B8898420FBEC}"/>
                </a:ext>
              </a:extLst>
            </p:cNvPr>
            <p:cNvSpPr>
              <a:spLocks/>
            </p:cNvSpPr>
            <p:nvPr/>
          </p:nvSpPr>
          <p:spPr bwMode="auto">
            <a:xfrm>
              <a:off x="1300163" y="1274763"/>
              <a:ext cx="469900" cy="468313"/>
            </a:xfrm>
            <a:custGeom>
              <a:avLst/>
              <a:gdLst>
                <a:gd name="T0" fmla="*/ 0 w 296"/>
                <a:gd name="T1" fmla="*/ 2147483646 h 295"/>
                <a:gd name="T2" fmla="*/ 2147483646 w 296"/>
                <a:gd name="T3" fmla="*/ 2147483646 h 295"/>
                <a:gd name="T4" fmla="*/ 2147483646 w 296"/>
                <a:gd name="T5" fmla="*/ 2147483646 h 295"/>
                <a:gd name="T6" fmla="*/ 2147483646 w 296"/>
                <a:gd name="T7" fmla="*/ 0 h 295"/>
                <a:gd name="T8" fmla="*/ 2147483646 w 296"/>
                <a:gd name="T9" fmla="*/ 2147483646 h 295"/>
                <a:gd name="T10" fmla="*/ 2147483646 w 296"/>
                <a:gd name="T11" fmla="*/ 2147483646 h 295"/>
                <a:gd name="T12" fmla="*/ 2147483646 w 296"/>
                <a:gd name="T13" fmla="*/ 2147483646 h 295"/>
                <a:gd name="T14" fmla="*/ 2147483646 w 296"/>
                <a:gd name="T15" fmla="*/ 2147483646 h 295"/>
                <a:gd name="T16" fmla="*/ 2147483646 w 296"/>
                <a:gd name="T17" fmla="*/ 2147483646 h 295"/>
                <a:gd name="T18" fmla="*/ 2147483646 w 296"/>
                <a:gd name="T19" fmla="*/ 2147483646 h 295"/>
                <a:gd name="T20" fmla="*/ 2147483646 w 296"/>
                <a:gd name="T21" fmla="*/ 2147483646 h 295"/>
                <a:gd name="T22" fmla="*/ 2147483646 w 296"/>
                <a:gd name="T23" fmla="*/ 2147483646 h 295"/>
                <a:gd name="T24" fmla="*/ 0 w 296"/>
                <a:gd name="T25" fmla="*/ 2147483646 h 2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6" h="295">
                  <a:moveTo>
                    <a:pt x="0" y="148"/>
                  </a:moveTo>
                  <a:lnTo>
                    <a:pt x="25" y="74"/>
                  </a:lnTo>
                  <a:lnTo>
                    <a:pt x="74" y="25"/>
                  </a:lnTo>
                  <a:lnTo>
                    <a:pt x="148" y="0"/>
                  </a:lnTo>
                  <a:lnTo>
                    <a:pt x="222" y="25"/>
                  </a:lnTo>
                  <a:lnTo>
                    <a:pt x="271" y="74"/>
                  </a:lnTo>
                  <a:lnTo>
                    <a:pt x="296" y="148"/>
                  </a:lnTo>
                  <a:lnTo>
                    <a:pt x="271" y="222"/>
                  </a:lnTo>
                  <a:lnTo>
                    <a:pt x="222" y="271"/>
                  </a:lnTo>
                  <a:lnTo>
                    <a:pt x="148" y="295"/>
                  </a:lnTo>
                  <a:lnTo>
                    <a:pt x="74" y="271"/>
                  </a:lnTo>
                  <a:lnTo>
                    <a:pt x="25" y="222"/>
                  </a:lnTo>
                  <a:lnTo>
                    <a:pt x="0" y="14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2117" name="Rectangle 21">
              <a:extLst>
                <a:ext uri="{FF2B5EF4-FFF2-40B4-BE49-F238E27FC236}">
                  <a16:creationId xmlns:a16="http://schemas.microsoft.com/office/drawing/2014/main" id="{32921C21-8B0A-4949-945C-C0B26BA13B85}"/>
                </a:ext>
              </a:extLst>
            </p:cNvPr>
            <p:cNvSpPr>
              <a:spLocks noChangeArrowheads="1"/>
            </p:cNvSpPr>
            <p:nvPr/>
          </p:nvSpPr>
          <p:spPr bwMode="auto">
            <a:xfrm>
              <a:off x="1417638" y="1352550"/>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18" name="Rectangle 22">
              <a:extLst>
                <a:ext uri="{FF2B5EF4-FFF2-40B4-BE49-F238E27FC236}">
                  <a16:creationId xmlns:a16="http://schemas.microsoft.com/office/drawing/2014/main" id="{7CD79B91-013D-4A0C-B1EE-3AF043BA3C27}"/>
                </a:ext>
              </a:extLst>
            </p:cNvPr>
            <p:cNvSpPr>
              <a:spLocks noChangeArrowheads="1"/>
            </p:cNvSpPr>
            <p:nvPr/>
          </p:nvSpPr>
          <p:spPr bwMode="auto">
            <a:xfrm>
              <a:off x="1554163" y="1528763"/>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a:solidFill>
                    <a:srgbClr val="000000"/>
                  </a:solidFill>
                  <a:latin typeface="Times" panose="02020603050405020304" pitchFamily="18" charset="0"/>
                </a:rPr>
                <a:t>2</a:t>
              </a:r>
              <a:endParaRPr lang="zh-CN" altLang="zh-CN" sz="1800">
                <a:latin typeface="Tahoma" panose="020B0604030504040204" pitchFamily="34" charset="0"/>
              </a:endParaRPr>
            </a:p>
          </p:txBody>
        </p:sp>
        <p:sp>
          <p:nvSpPr>
            <p:cNvPr id="132119" name="Line 23">
              <a:extLst>
                <a:ext uri="{FF2B5EF4-FFF2-40B4-BE49-F238E27FC236}">
                  <a16:creationId xmlns:a16="http://schemas.microsoft.com/office/drawing/2014/main" id="{0C96F684-B672-4A09-BEA2-E3AC69636270}"/>
                </a:ext>
              </a:extLst>
            </p:cNvPr>
            <p:cNvSpPr>
              <a:spLocks noChangeShapeType="1"/>
            </p:cNvSpPr>
            <p:nvPr/>
          </p:nvSpPr>
          <p:spPr bwMode="auto">
            <a:xfrm>
              <a:off x="557213" y="2719388"/>
              <a:ext cx="7429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20" name="Freeform 24">
              <a:extLst>
                <a:ext uri="{FF2B5EF4-FFF2-40B4-BE49-F238E27FC236}">
                  <a16:creationId xmlns:a16="http://schemas.microsoft.com/office/drawing/2014/main" id="{A7B16619-DFF7-4E7F-B51B-B3B9C0C5BEBE}"/>
                </a:ext>
              </a:extLst>
            </p:cNvPr>
            <p:cNvSpPr>
              <a:spLocks/>
            </p:cNvSpPr>
            <p:nvPr/>
          </p:nvSpPr>
          <p:spPr bwMode="auto">
            <a:xfrm>
              <a:off x="1065213" y="2660650"/>
              <a:ext cx="234950" cy="98425"/>
            </a:xfrm>
            <a:custGeom>
              <a:avLst/>
              <a:gdLst>
                <a:gd name="T0" fmla="*/ 0 w 148"/>
                <a:gd name="T1" fmla="*/ 0 h 62"/>
                <a:gd name="T2" fmla="*/ 2147483646 w 148"/>
                <a:gd name="T3" fmla="*/ 2147483646 h 62"/>
                <a:gd name="T4" fmla="*/ 0 w 148"/>
                <a:gd name="T5" fmla="*/ 2147483646 h 62"/>
                <a:gd name="T6" fmla="*/ 2147483646 w 148"/>
                <a:gd name="T7" fmla="*/ 2147483646 h 62"/>
                <a:gd name="T8" fmla="*/ 0 w 148"/>
                <a:gd name="T9" fmla="*/ 0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62">
                  <a:moveTo>
                    <a:pt x="0" y="0"/>
                  </a:moveTo>
                  <a:lnTo>
                    <a:pt x="25" y="37"/>
                  </a:lnTo>
                  <a:lnTo>
                    <a:pt x="0" y="62"/>
                  </a:lnTo>
                  <a:lnTo>
                    <a:pt x="148" y="37"/>
                  </a:lnTo>
                  <a:lnTo>
                    <a:pt x="0" y="0"/>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21" name="Line 25">
              <a:extLst>
                <a:ext uri="{FF2B5EF4-FFF2-40B4-BE49-F238E27FC236}">
                  <a16:creationId xmlns:a16="http://schemas.microsoft.com/office/drawing/2014/main" id="{62BC5B20-EF19-45A1-9017-FB4C9BCCF700}"/>
                </a:ext>
              </a:extLst>
            </p:cNvPr>
            <p:cNvSpPr>
              <a:spLocks noChangeShapeType="1"/>
            </p:cNvSpPr>
            <p:nvPr/>
          </p:nvSpPr>
          <p:spPr bwMode="auto">
            <a:xfrm flipH="1">
              <a:off x="1711325" y="2212975"/>
              <a:ext cx="606425" cy="3508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22" name="Line 26">
              <a:extLst>
                <a:ext uri="{FF2B5EF4-FFF2-40B4-BE49-F238E27FC236}">
                  <a16:creationId xmlns:a16="http://schemas.microsoft.com/office/drawing/2014/main" id="{4FFB62E0-7B0C-4B51-ACCB-F93318A101CE}"/>
                </a:ext>
              </a:extLst>
            </p:cNvPr>
            <p:cNvSpPr>
              <a:spLocks noChangeShapeType="1"/>
            </p:cNvSpPr>
            <p:nvPr/>
          </p:nvSpPr>
          <p:spPr bwMode="auto">
            <a:xfrm flipH="1">
              <a:off x="458788" y="1646238"/>
              <a:ext cx="881063" cy="877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23" name="Line 27">
              <a:extLst>
                <a:ext uri="{FF2B5EF4-FFF2-40B4-BE49-F238E27FC236}">
                  <a16:creationId xmlns:a16="http://schemas.microsoft.com/office/drawing/2014/main" id="{685F22B4-01C9-4DE1-B93C-06675DB6B93F}"/>
                </a:ext>
              </a:extLst>
            </p:cNvPr>
            <p:cNvSpPr>
              <a:spLocks noChangeShapeType="1"/>
            </p:cNvSpPr>
            <p:nvPr/>
          </p:nvSpPr>
          <p:spPr bwMode="auto">
            <a:xfrm flipH="1" flipV="1">
              <a:off x="1770063" y="1547813"/>
              <a:ext cx="1565275" cy="1016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24" name="Freeform 28">
              <a:extLst>
                <a:ext uri="{FF2B5EF4-FFF2-40B4-BE49-F238E27FC236}">
                  <a16:creationId xmlns:a16="http://schemas.microsoft.com/office/drawing/2014/main" id="{BA90CD99-8960-4B11-9083-9F7F663710F2}"/>
                </a:ext>
              </a:extLst>
            </p:cNvPr>
            <p:cNvSpPr>
              <a:spLocks/>
            </p:cNvSpPr>
            <p:nvPr/>
          </p:nvSpPr>
          <p:spPr bwMode="auto">
            <a:xfrm>
              <a:off x="2141538" y="1763713"/>
              <a:ext cx="215900" cy="174625"/>
            </a:xfrm>
            <a:custGeom>
              <a:avLst/>
              <a:gdLst>
                <a:gd name="T0" fmla="*/ 2147483646 w 136"/>
                <a:gd name="T1" fmla="*/ 0 h 110"/>
                <a:gd name="T2" fmla="*/ 2147483646 w 136"/>
                <a:gd name="T3" fmla="*/ 2147483646 h 110"/>
                <a:gd name="T4" fmla="*/ 0 w 136"/>
                <a:gd name="T5" fmla="*/ 2147483646 h 110"/>
                <a:gd name="T6" fmla="*/ 2147483646 w 136"/>
                <a:gd name="T7" fmla="*/ 2147483646 h 110"/>
                <a:gd name="T8" fmla="*/ 214748364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25" y="0"/>
                  </a:moveTo>
                  <a:lnTo>
                    <a:pt x="37" y="49"/>
                  </a:lnTo>
                  <a:lnTo>
                    <a:pt x="0" y="49"/>
                  </a:lnTo>
                  <a:lnTo>
                    <a:pt x="136" y="110"/>
                  </a:lnTo>
                  <a:lnTo>
                    <a:pt x="25" y="0"/>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25" name="Freeform 29">
              <a:extLst>
                <a:ext uri="{FF2B5EF4-FFF2-40B4-BE49-F238E27FC236}">
                  <a16:creationId xmlns:a16="http://schemas.microsoft.com/office/drawing/2014/main" id="{D5B9DE43-93A3-457F-8F29-C5531F9563D7}"/>
                </a:ext>
              </a:extLst>
            </p:cNvPr>
            <p:cNvSpPr>
              <a:spLocks/>
            </p:cNvSpPr>
            <p:nvPr/>
          </p:nvSpPr>
          <p:spPr bwMode="auto">
            <a:xfrm>
              <a:off x="1144588" y="1646238"/>
              <a:ext cx="214313" cy="195263"/>
            </a:xfrm>
            <a:custGeom>
              <a:avLst/>
              <a:gdLst>
                <a:gd name="T0" fmla="*/ 0 w 135"/>
                <a:gd name="T1" fmla="*/ 2147483646 h 123"/>
                <a:gd name="T2" fmla="*/ 2147483646 w 135"/>
                <a:gd name="T3" fmla="*/ 2147483646 h 123"/>
                <a:gd name="T4" fmla="*/ 2147483646 w 135"/>
                <a:gd name="T5" fmla="*/ 2147483646 h 123"/>
                <a:gd name="T6" fmla="*/ 2147483646 w 135"/>
                <a:gd name="T7" fmla="*/ 0 h 123"/>
                <a:gd name="T8" fmla="*/ 0 w 135"/>
                <a:gd name="T9" fmla="*/ 2147483646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123">
                  <a:moveTo>
                    <a:pt x="0" y="86"/>
                  </a:moveTo>
                  <a:lnTo>
                    <a:pt x="49" y="86"/>
                  </a:lnTo>
                  <a:lnTo>
                    <a:pt x="49" y="123"/>
                  </a:lnTo>
                  <a:lnTo>
                    <a:pt x="135" y="0"/>
                  </a:lnTo>
                  <a:lnTo>
                    <a:pt x="0" y="86"/>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26" name="Freeform 30">
              <a:extLst>
                <a:ext uri="{FF2B5EF4-FFF2-40B4-BE49-F238E27FC236}">
                  <a16:creationId xmlns:a16="http://schemas.microsoft.com/office/drawing/2014/main" id="{3F87BF95-3FE4-4BA8-9D1C-58826A97D9ED}"/>
                </a:ext>
              </a:extLst>
            </p:cNvPr>
            <p:cNvSpPr>
              <a:spLocks/>
            </p:cNvSpPr>
            <p:nvPr/>
          </p:nvSpPr>
          <p:spPr bwMode="auto">
            <a:xfrm>
              <a:off x="2298700" y="1879600"/>
              <a:ext cx="449263" cy="469900"/>
            </a:xfrm>
            <a:custGeom>
              <a:avLst/>
              <a:gdLst>
                <a:gd name="T0" fmla="*/ 0 w 283"/>
                <a:gd name="T1" fmla="*/ 2147483646 h 296"/>
                <a:gd name="T2" fmla="*/ 2147483646 w 283"/>
                <a:gd name="T3" fmla="*/ 2147483646 h 296"/>
                <a:gd name="T4" fmla="*/ 2147483646 w 283"/>
                <a:gd name="T5" fmla="*/ 2147483646 h 296"/>
                <a:gd name="T6" fmla="*/ 2147483646 w 283"/>
                <a:gd name="T7" fmla="*/ 0 h 296"/>
                <a:gd name="T8" fmla="*/ 2147483646 w 283"/>
                <a:gd name="T9" fmla="*/ 2147483646 h 296"/>
                <a:gd name="T10" fmla="*/ 2147483646 w 283"/>
                <a:gd name="T11" fmla="*/ 2147483646 h 296"/>
                <a:gd name="T12" fmla="*/ 2147483646 w 283"/>
                <a:gd name="T13" fmla="*/ 2147483646 h 296"/>
                <a:gd name="T14" fmla="*/ 2147483646 w 283"/>
                <a:gd name="T15" fmla="*/ 2147483646 h 296"/>
                <a:gd name="T16" fmla="*/ 2147483646 w 283"/>
                <a:gd name="T17" fmla="*/ 2147483646 h 296"/>
                <a:gd name="T18" fmla="*/ 2147483646 w 283"/>
                <a:gd name="T19" fmla="*/ 2147483646 h 296"/>
                <a:gd name="T20" fmla="*/ 2147483646 w 283"/>
                <a:gd name="T21" fmla="*/ 2147483646 h 296"/>
                <a:gd name="T22" fmla="*/ 2147483646 w 283"/>
                <a:gd name="T23" fmla="*/ 2147483646 h 296"/>
                <a:gd name="T24" fmla="*/ 0 w 283"/>
                <a:gd name="T25" fmla="*/ 2147483646 h 2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3" h="296">
                  <a:moveTo>
                    <a:pt x="0" y="148"/>
                  </a:moveTo>
                  <a:lnTo>
                    <a:pt x="12" y="74"/>
                  </a:lnTo>
                  <a:lnTo>
                    <a:pt x="74" y="25"/>
                  </a:lnTo>
                  <a:lnTo>
                    <a:pt x="148" y="0"/>
                  </a:lnTo>
                  <a:lnTo>
                    <a:pt x="209" y="25"/>
                  </a:lnTo>
                  <a:lnTo>
                    <a:pt x="271" y="74"/>
                  </a:lnTo>
                  <a:lnTo>
                    <a:pt x="283" y="148"/>
                  </a:lnTo>
                  <a:lnTo>
                    <a:pt x="271" y="222"/>
                  </a:lnTo>
                  <a:lnTo>
                    <a:pt x="209" y="271"/>
                  </a:lnTo>
                  <a:lnTo>
                    <a:pt x="148" y="296"/>
                  </a:lnTo>
                  <a:lnTo>
                    <a:pt x="74" y="271"/>
                  </a:lnTo>
                  <a:lnTo>
                    <a:pt x="12" y="222"/>
                  </a:lnTo>
                  <a:lnTo>
                    <a:pt x="0" y="148"/>
                  </a:lnTo>
                  <a:close/>
                </a:path>
              </a:pathLst>
            </a:custGeom>
            <a:solidFill>
              <a:srgbClr val="FFFFFF"/>
            </a:solidFill>
            <a:ln w="19050">
              <a:solidFill>
                <a:srgbClr val="000000"/>
              </a:solidFill>
              <a:prstDash val="solid"/>
              <a:round/>
              <a:headEnd/>
              <a:tailEnd/>
            </a:ln>
          </p:spPr>
          <p:txBody>
            <a:bodyPr/>
            <a:lstStyle/>
            <a:p>
              <a:endParaRPr lang="zh-CN" altLang="en-US" sz="1350"/>
            </a:p>
          </p:txBody>
        </p:sp>
        <p:sp>
          <p:nvSpPr>
            <p:cNvPr id="132127" name="Rectangle 31">
              <a:extLst>
                <a:ext uri="{FF2B5EF4-FFF2-40B4-BE49-F238E27FC236}">
                  <a16:creationId xmlns:a16="http://schemas.microsoft.com/office/drawing/2014/main" id="{A5853B92-8F80-45CC-9678-0F67EAF1BAB0}"/>
                </a:ext>
              </a:extLst>
            </p:cNvPr>
            <p:cNvSpPr>
              <a:spLocks noChangeArrowheads="1"/>
            </p:cNvSpPr>
            <p:nvPr/>
          </p:nvSpPr>
          <p:spPr bwMode="auto">
            <a:xfrm>
              <a:off x="2395538" y="1957388"/>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28" name="Rectangle 32">
              <a:extLst>
                <a:ext uri="{FF2B5EF4-FFF2-40B4-BE49-F238E27FC236}">
                  <a16:creationId xmlns:a16="http://schemas.microsoft.com/office/drawing/2014/main" id="{7280BE93-3C7B-453D-A4A7-A6DB0B5893D4}"/>
                </a:ext>
              </a:extLst>
            </p:cNvPr>
            <p:cNvSpPr>
              <a:spLocks noChangeArrowheads="1"/>
            </p:cNvSpPr>
            <p:nvPr/>
          </p:nvSpPr>
          <p:spPr bwMode="auto">
            <a:xfrm>
              <a:off x="2533650" y="2114550"/>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a:solidFill>
                    <a:srgbClr val="000000"/>
                  </a:solidFill>
                  <a:latin typeface="Times" panose="02020603050405020304" pitchFamily="18" charset="0"/>
                </a:rPr>
                <a:t>5</a:t>
              </a:r>
              <a:endParaRPr lang="zh-CN" altLang="zh-CN" sz="1800">
                <a:latin typeface="Tahoma" panose="020B0604030504040204" pitchFamily="34" charset="0"/>
              </a:endParaRPr>
            </a:p>
          </p:txBody>
        </p:sp>
        <p:sp>
          <p:nvSpPr>
            <p:cNvPr id="132129" name="Freeform 33">
              <a:extLst>
                <a:ext uri="{FF2B5EF4-FFF2-40B4-BE49-F238E27FC236}">
                  <a16:creationId xmlns:a16="http://schemas.microsoft.com/office/drawing/2014/main" id="{59762134-4B07-4B26-B5BE-D94AB1701EED}"/>
                </a:ext>
              </a:extLst>
            </p:cNvPr>
            <p:cNvSpPr>
              <a:spLocks/>
            </p:cNvSpPr>
            <p:nvPr/>
          </p:nvSpPr>
          <p:spPr bwMode="auto">
            <a:xfrm>
              <a:off x="3100388" y="2408238"/>
              <a:ext cx="234950" cy="155575"/>
            </a:xfrm>
            <a:custGeom>
              <a:avLst/>
              <a:gdLst>
                <a:gd name="T0" fmla="*/ 2147483646 w 148"/>
                <a:gd name="T1" fmla="*/ 0 h 98"/>
                <a:gd name="T2" fmla="*/ 2147483646 w 148"/>
                <a:gd name="T3" fmla="*/ 2147483646 h 98"/>
                <a:gd name="T4" fmla="*/ 0 w 148"/>
                <a:gd name="T5" fmla="*/ 2147483646 h 98"/>
                <a:gd name="T6" fmla="*/ 2147483646 w 148"/>
                <a:gd name="T7" fmla="*/ 2147483646 h 98"/>
                <a:gd name="T8" fmla="*/ 2147483646 w 148"/>
                <a:gd name="T9" fmla="*/ 0 h 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98">
                  <a:moveTo>
                    <a:pt x="37" y="0"/>
                  </a:moveTo>
                  <a:lnTo>
                    <a:pt x="37" y="36"/>
                  </a:lnTo>
                  <a:lnTo>
                    <a:pt x="0" y="49"/>
                  </a:lnTo>
                  <a:lnTo>
                    <a:pt x="148" y="98"/>
                  </a:lnTo>
                  <a:lnTo>
                    <a:pt x="37" y="0"/>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30" name="Line 34">
              <a:extLst>
                <a:ext uri="{FF2B5EF4-FFF2-40B4-BE49-F238E27FC236}">
                  <a16:creationId xmlns:a16="http://schemas.microsoft.com/office/drawing/2014/main" id="{EEE6727F-C729-42CF-934A-369AF9A1A40E}"/>
                </a:ext>
              </a:extLst>
            </p:cNvPr>
            <p:cNvSpPr>
              <a:spLocks noChangeShapeType="1"/>
            </p:cNvSpPr>
            <p:nvPr/>
          </p:nvSpPr>
          <p:spPr bwMode="auto">
            <a:xfrm>
              <a:off x="3746500" y="2719388"/>
              <a:ext cx="7826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31" name="Freeform 35">
              <a:extLst>
                <a:ext uri="{FF2B5EF4-FFF2-40B4-BE49-F238E27FC236}">
                  <a16:creationId xmlns:a16="http://schemas.microsoft.com/office/drawing/2014/main" id="{7E16D58B-2421-4331-A1D1-BF859CC8CBAF}"/>
                </a:ext>
              </a:extLst>
            </p:cNvPr>
            <p:cNvSpPr>
              <a:spLocks/>
            </p:cNvSpPr>
            <p:nvPr/>
          </p:nvSpPr>
          <p:spPr bwMode="auto">
            <a:xfrm>
              <a:off x="4294188" y="2660650"/>
              <a:ext cx="234950" cy="98425"/>
            </a:xfrm>
            <a:custGeom>
              <a:avLst/>
              <a:gdLst>
                <a:gd name="T0" fmla="*/ 0 w 148"/>
                <a:gd name="T1" fmla="*/ 0 h 62"/>
                <a:gd name="T2" fmla="*/ 2147483646 w 148"/>
                <a:gd name="T3" fmla="*/ 2147483646 h 62"/>
                <a:gd name="T4" fmla="*/ 0 w 148"/>
                <a:gd name="T5" fmla="*/ 2147483646 h 62"/>
                <a:gd name="T6" fmla="*/ 2147483646 w 148"/>
                <a:gd name="T7" fmla="*/ 2147483646 h 62"/>
                <a:gd name="T8" fmla="*/ 0 w 148"/>
                <a:gd name="T9" fmla="*/ 0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62">
                  <a:moveTo>
                    <a:pt x="0" y="0"/>
                  </a:moveTo>
                  <a:lnTo>
                    <a:pt x="24" y="37"/>
                  </a:lnTo>
                  <a:lnTo>
                    <a:pt x="0" y="62"/>
                  </a:lnTo>
                  <a:lnTo>
                    <a:pt x="148" y="37"/>
                  </a:lnTo>
                  <a:lnTo>
                    <a:pt x="0" y="0"/>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32" name="Line 36">
              <a:extLst>
                <a:ext uri="{FF2B5EF4-FFF2-40B4-BE49-F238E27FC236}">
                  <a16:creationId xmlns:a16="http://schemas.microsoft.com/office/drawing/2014/main" id="{057D4623-17E0-45B4-9BCF-3F8F4D295718}"/>
                </a:ext>
              </a:extLst>
            </p:cNvPr>
            <p:cNvSpPr>
              <a:spLocks noChangeShapeType="1"/>
            </p:cNvSpPr>
            <p:nvPr/>
          </p:nvSpPr>
          <p:spPr bwMode="auto">
            <a:xfrm>
              <a:off x="458788" y="2895600"/>
              <a:ext cx="881063" cy="8794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33" name="Line 37">
              <a:extLst>
                <a:ext uri="{FF2B5EF4-FFF2-40B4-BE49-F238E27FC236}">
                  <a16:creationId xmlns:a16="http://schemas.microsoft.com/office/drawing/2014/main" id="{E4ED3000-07A2-4956-91E7-599409E8733B}"/>
                </a:ext>
              </a:extLst>
            </p:cNvPr>
            <p:cNvSpPr>
              <a:spLocks noChangeShapeType="1"/>
            </p:cNvSpPr>
            <p:nvPr/>
          </p:nvSpPr>
          <p:spPr bwMode="auto">
            <a:xfrm flipH="1">
              <a:off x="1711325" y="2855913"/>
              <a:ext cx="1624013" cy="919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34" name="Freeform 38">
              <a:extLst>
                <a:ext uri="{FF2B5EF4-FFF2-40B4-BE49-F238E27FC236}">
                  <a16:creationId xmlns:a16="http://schemas.microsoft.com/office/drawing/2014/main" id="{E4456339-5CA3-440A-B039-26DAB0295CC4}"/>
                </a:ext>
              </a:extLst>
            </p:cNvPr>
            <p:cNvSpPr>
              <a:spLocks/>
            </p:cNvSpPr>
            <p:nvPr/>
          </p:nvSpPr>
          <p:spPr bwMode="auto">
            <a:xfrm>
              <a:off x="2298700" y="3071813"/>
              <a:ext cx="449263" cy="468313"/>
            </a:xfrm>
            <a:custGeom>
              <a:avLst/>
              <a:gdLst>
                <a:gd name="T0" fmla="*/ 0 w 283"/>
                <a:gd name="T1" fmla="*/ 2147483646 h 295"/>
                <a:gd name="T2" fmla="*/ 2147483646 w 283"/>
                <a:gd name="T3" fmla="*/ 2147483646 h 295"/>
                <a:gd name="T4" fmla="*/ 2147483646 w 283"/>
                <a:gd name="T5" fmla="*/ 2147483646 h 295"/>
                <a:gd name="T6" fmla="*/ 2147483646 w 283"/>
                <a:gd name="T7" fmla="*/ 0 h 295"/>
                <a:gd name="T8" fmla="*/ 2147483646 w 283"/>
                <a:gd name="T9" fmla="*/ 2147483646 h 295"/>
                <a:gd name="T10" fmla="*/ 2147483646 w 283"/>
                <a:gd name="T11" fmla="*/ 2147483646 h 295"/>
                <a:gd name="T12" fmla="*/ 2147483646 w 283"/>
                <a:gd name="T13" fmla="*/ 2147483646 h 295"/>
                <a:gd name="T14" fmla="*/ 2147483646 w 283"/>
                <a:gd name="T15" fmla="*/ 2147483646 h 295"/>
                <a:gd name="T16" fmla="*/ 2147483646 w 283"/>
                <a:gd name="T17" fmla="*/ 2147483646 h 295"/>
                <a:gd name="T18" fmla="*/ 2147483646 w 283"/>
                <a:gd name="T19" fmla="*/ 2147483646 h 295"/>
                <a:gd name="T20" fmla="*/ 2147483646 w 283"/>
                <a:gd name="T21" fmla="*/ 2147483646 h 295"/>
                <a:gd name="T22" fmla="*/ 2147483646 w 283"/>
                <a:gd name="T23" fmla="*/ 2147483646 h 295"/>
                <a:gd name="T24" fmla="*/ 0 w 283"/>
                <a:gd name="T25" fmla="*/ 2147483646 h 2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3" h="295">
                  <a:moveTo>
                    <a:pt x="0" y="147"/>
                  </a:moveTo>
                  <a:lnTo>
                    <a:pt x="12" y="74"/>
                  </a:lnTo>
                  <a:lnTo>
                    <a:pt x="74" y="24"/>
                  </a:lnTo>
                  <a:lnTo>
                    <a:pt x="148" y="0"/>
                  </a:lnTo>
                  <a:lnTo>
                    <a:pt x="209" y="24"/>
                  </a:lnTo>
                  <a:lnTo>
                    <a:pt x="271" y="74"/>
                  </a:lnTo>
                  <a:lnTo>
                    <a:pt x="283" y="147"/>
                  </a:lnTo>
                  <a:lnTo>
                    <a:pt x="271" y="221"/>
                  </a:lnTo>
                  <a:lnTo>
                    <a:pt x="209" y="270"/>
                  </a:lnTo>
                  <a:lnTo>
                    <a:pt x="148" y="295"/>
                  </a:lnTo>
                  <a:lnTo>
                    <a:pt x="74" y="270"/>
                  </a:lnTo>
                  <a:lnTo>
                    <a:pt x="12" y="221"/>
                  </a:lnTo>
                  <a:lnTo>
                    <a:pt x="0" y="147"/>
                  </a:lnTo>
                  <a:close/>
                </a:path>
              </a:pathLst>
            </a:custGeom>
            <a:solidFill>
              <a:srgbClr val="FFFFFF"/>
            </a:solidFill>
            <a:ln w="19050">
              <a:solidFill>
                <a:srgbClr val="000000"/>
              </a:solidFill>
              <a:prstDash val="solid"/>
              <a:round/>
              <a:headEnd/>
              <a:tailEnd/>
            </a:ln>
          </p:spPr>
          <p:txBody>
            <a:bodyPr/>
            <a:lstStyle/>
            <a:p>
              <a:endParaRPr lang="zh-CN" altLang="en-US" sz="1350"/>
            </a:p>
          </p:txBody>
        </p:sp>
        <p:sp>
          <p:nvSpPr>
            <p:cNvPr id="132135" name="Rectangle 39">
              <a:extLst>
                <a:ext uri="{FF2B5EF4-FFF2-40B4-BE49-F238E27FC236}">
                  <a16:creationId xmlns:a16="http://schemas.microsoft.com/office/drawing/2014/main" id="{42CF9A40-AFD1-429B-A6FC-30D8497B8182}"/>
                </a:ext>
              </a:extLst>
            </p:cNvPr>
            <p:cNvSpPr>
              <a:spLocks noChangeArrowheads="1"/>
            </p:cNvSpPr>
            <p:nvPr/>
          </p:nvSpPr>
          <p:spPr bwMode="auto">
            <a:xfrm>
              <a:off x="2395538" y="3149600"/>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36" name="Rectangle 40">
              <a:extLst>
                <a:ext uri="{FF2B5EF4-FFF2-40B4-BE49-F238E27FC236}">
                  <a16:creationId xmlns:a16="http://schemas.microsoft.com/office/drawing/2014/main" id="{2206218D-AE9D-4D85-B131-ADA63CEA42B1}"/>
                </a:ext>
              </a:extLst>
            </p:cNvPr>
            <p:cNvSpPr>
              <a:spLocks noChangeArrowheads="1"/>
            </p:cNvSpPr>
            <p:nvPr/>
          </p:nvSpPr>
          <p:spPr bwMode="auto">
            <a:xfrm>
              <a:off x="2533650" y="3325813"/>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a:solidFill>
                    <a:srgbClr val="000000"/>
                  </a:solidFill>
                  <a:latin typeface="Times" panose="02020603050405020304" pitchFamily="18" charset="0"/>
                </a:rPr>
                <a:t>6</a:t>
              </a:r>
              <a:endParaRPr lang="zh-CN" altLang="zh-CN" sz="1800">
                <a:latin typeface="Tahoma" panose="020B0604030504040204" pitchFamily="34" charset="0"/>
              </a:endParaRPr>
            </a:p>
          </p:txBody>
        </p:sp>
        <p:sp>
          <p:nvSpPr>
            <p:cNvPr id="132137" name="Freeform 41">
              <a:extLst>
                <a:ext uri="{FF2B5EF4-FFF2-40B4-BE49-F238E27FC236}">
                  <a16:creationId xmlns:a16="http://schemas.microsoft.com/office/drawing/2014/main" id="{795520EC-F0B2-4EA5-B38D-CE731399B088}"/>
                </a:ext>
              </a:extLst>
            </p:cNvPr>
            <p:cNvSpPr>
              <a:spLocks/>
            </p:cNvSpPr>
            <p:nvPr/>
          </p:nvSpPr>
          <p:spPr bwMode="auto">
            <a:xfrm>
              <a:off x="2082800" y="3422650"/>
              <a:ext cx="234950" cy="157163"/>
            </a:xfrm>
            <a:custGeom>
              <a:avLst/>
              <a:gdLst>
                <a:gd name="T0" fmla="*/ 0 w 148"/>
                <a:gd name="T1" fmla="*/ 2147483646 h 99"/>
                <a:gd name="T2" fmla="*/ 2147483646 w 148"/>
                <a:gd name="T3" fmla="*/ 2147483646 h 99"/>
                <a:gd name="T4" fmla="*/ 2147483646 w 148"/>
                <a:gd name="T5" fmla="*/ 2147483646 h 99"/>
                <a:gd name="T6" fmla="*/ 2147483646 w 148"/>
                <a:gd name="T7" fmla="*/ 0 h 99"/>
                <a:gd name="T8" fmla="*/ 0 w 148"/>
                <a:gd name="T9" fmla="*/ 2147483646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99">
                  <a:moveTo>
                    <a:pt x="0" y="49"/>
                  </a:moveTo>
                  <a:lnTo>
                    <a:pt x="49" y="62"/>
                  </a:lnTo>
                  <a:lnTo>
                    <a:pt x="37" y="99"/>
                  </a:lnTo>
                  <a:lnTo>
                    <a:pt x="148" y="0"/>
                  </a:lnTo>
                  <a:lnTo>
                    <a:pt x="0" y="49"/>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38" name="Freeform 42">
              <a:extLst>
                <a:ext uri="{FF2B5EF4-FFF2-40B4-BE49-F238E27FC236}">
                  <a16:creationId xmlns:a16="http://schemas.microsoft.com/office/drawing/2014/main" id="{C35F3DA1-8351-4CE5-BD4D-3EC64D500B43}"/>
                </a:ext>
              </a:extLst>
            </p:cNvPr>
            <p:cNvSpPr>
              <a:spLocks/>
            </p:cNvSpPr>
            <p:nvPr/>
          </p:nvSpPr>
          <p:spPr bwMode="auto">
            <a:xfrm>
              <a:off x="3100388" y="2855913"/>
              <a:ext cx="234950" cy="157163"/>
            </a:xfrm>
            <a:custGeom>
              <a:avLst/>
              <a:gdLst>
                <a:gd name="T0" fmla="*/ 0 w 148"/>
                <a:gd name="T1" fmla="*/ 2147483646 h 99"/>
                <a:gd name="T2" fmla="*/ 2147483646 w 148"/>
                <a:gd name="T3" fmla="*/ 2147483646 h 99"/>
                <a:gd name="T4" fmla="*/ 2147483646 w 148"/>
                <a:gd name="T5" fmla="*/ 2147483646 h 99"/>
                <a:gd name="T6" fmla="*/ 2147483646 w 148"/>
                <a:gd name="T7" fmla="*/ 0 h 99"/>
                <a:gd name="T8" fmla="*/ 0 w 148"/>
                <a:gd name="T9" fmla="*/ 2147483646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99">
                  <a:moveTo>
                    <a:pt x="0" y="50"/>
                  </a:moveTo>
                  <a:lnTo>
                    <a:pt x="37" y="62"/>
                  </a:lnTo>
                  <a:lnTo>
                    <a:pt x="25" y="99"/>
                  </a:lnTo>
                  <a:lnTo>
                    <a:pt x="148" y="0"/>
                  </a:lnTo>
                  <a:lnTo>
                    <a:pt x="0" y="50"/>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39" name="Line 43">
              <a:extLst>
                <a:ext uri="{FF2B5EF4-FFF2-40B4-BE49-F238E27FC236}">
                  <a16:creationId xmlns:a16="http://schemas.microsoft.com/office/drawing/2014/main" id="{724DFEC8-1ABF-443B-B06D-49EBA235ED45}"/>
                </a:ext>
              </a:extLst>
            </p:cNvPr>
            <p:cNvSpPr>
              <a:spLocks noChangeShapeType="1"/>
            </p:cNvSpPr>
            <p:nvPr/>
          </p:nvSpPr>
          <p:spPr bwMode="auto">
            <a:xfrm flipV="1">
              <a:off x="2728913" y="2895600"/>
              <a:ext cx="1897063" cy="15224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40" name="Freeform 44">
              <a:extLst>
                <a:ext uri="{FF2B5EF4-FFF2-40B4-BE49-F238E27FC236}">
                  <a16:creationId xmlns:a16="http://schemas.microsoft.com/office/drawing/2014/main" id="{D0DA3750-ECD1-4469-957E-FF9F45F2EDF7}"/>
                </a:ext>
              </a:extLst>
            </p:cNvPr>
            <p:cNvSpPr>
              <a:spLocks/>
            </p:cNvSpPr>
            <p:nvPr/>
          </p:nvSpPr>
          <p:spPr bwMode="auto">
            <a:xfrm>
              <a:off x="2298700" y="4281488"/>
              <a:ext cx="449263" cy="449263"/>
            </a:xfrm>
            <a:custGeom>
              <a:avLst/>
              <a:gdLst>
                <a:gd name="T0" fmla="*/ 0 w 283"/>
                <a:gd name="T1" fmla="*/ 2147483646 h 283"/>
                <a:gd name="T2" fmla="*/ 2147483646 w 283"/>
                <a:gd name="T3" fmla="*/ 2147483646 h 283"/>
                <a:gd name="T4" fmla="*/ 2147483646 w 283"/>
                <a:gd name="T5" fmla="*/ 2147483646 h 283"/>
                <a:gd name="T6" fmla="*/ 2147483646 w 283"/>
                <a:gd name="T7" fmla="*/ 0 h 283"/>
                <a:gd name="T8" fmla="*/ 2147483646 w 283"/>
                <a:gd name="T9" fmla="*/ 2147483646 h 283"/>
                <a:gd name="T10" fmla="*/ 2147483646 w 283"/>
                <a:gd name="T11" fmla="*/ 2147483646 h 283"/>
                <a:gd name="T12" fmla="*/ 2147483646 w 283"/>
                <a:gd name="T13" fmla="*/ 2147483646 h 283"/>
                <a:gd name="T14" fmla="*/ 2147483646 w 283"/>
                <a:gd name="T15" fmla="*/ 2147483646 h 283"/>
                <a:gd name="T16" fmla="*/ 2147483646 w 283"/>
                <a:gd name="T17" fmla="*/ 2147483646 h 283"/>
                <a:gd name="T18" fmla="*/ 2147483646 w 283"/>
                <a:gd name="T19" fmla="*/ 2147483646 h 283"/>
                <a:gd name="T20" fmla="*/ 2147483646 w 283"/>
                <a:gd name="T21" fmla="*/ 2147483646 h 283"/>
                <a:gd name="T22" fmla="*/ 2147483646 w 283"/>
                <a:gd name="T23" fmla="*/ 2147483646 h 283"/>
                <a:gd name="T24" fmla="*/ 0 w 283"/>
                <a:gd name="T25" fmla="*/ 2147483646 h 2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3" h="283">
                  <a:moveTo>
                    <a:pt x="0" y="148"/>
                  </a:moveTo>
                  <a:lnTo>
                    <a:pt x="12" y="74"/>
                  </a:lnTo>
                  <a:lnTo>
                    <a:pt x="74" y="13"/>
                  </a:lnTo>
                  <a:lnTo>
                    <a:pt x="148" y="0"/>
                  </a:lnTo>
                  <a:lnTo>
                    <a:pt x="209" y="13"/>
                  </a:lnTo>
                  <a:lnTo>
                    <a:pt x="271" y="74"/>
                  </a:lnTo>
                  <a:lnTo>
                    <a:pt x="283" y="148"/>
                  </a:lnTo>
                  <a:lnTo>
                    <a:pt x="271" y="222"/>
                  </a:lnTo>
                  <a:lnTo>
                    <a:pt x="209" y="271"/>
                  </a:lnTo>
                  <a:lnTo>
                    <a:pt x="148" y="283"/>
                  </a:lnTo>
                  <a:lnTo>
                    <a:pt x="74" y="271"/>
                  </a:lnTo>
                  <a:lnTo>
                    <a:pt x="12" y="222"/>
                  </a:lnTo>
                  <a:lnTo>
                    <a:pt x="0" y="148"/>
                  </a:lnTo>
                  <a:close/>
                </a:path>
              </a:pathLst>
            </a:custGeom>
            <a:solidFill>
              <a:srgbClr val="FFFFFF"/>
            </a:solidFill>
            <a:ln w="19050">
              <a:solidFill>
                <a:srgbClr val="000000"/>
              </a:solidFill>
              <a:prstDash val="solid"/>
              <a:round/>
              <a:headEnd/>
              <a:tailEnd/>
            </a:ln>
          </p:spPr>
          <p:txBody>
            <a:bodyPr/>
            <a:lstStyle/>
            <a:p>
              <a:endParaRPr lang="zh-CN" altLang="en-US" sz="1350"/>
            </a:p>
          </p:txBody>
        </p:sp>
        <p:sp>
          <p:nvSpPr>
            <p:cNvPr id="132141" name="Rectangle 45">
              <a:extLst>
                <a:ext uri="{FF2B5EF4-FFF2-40B4-BE49-F238E27FC236}">
                  <a16:creationId xmlns:a16="http://schemas.microsoft.com/office/drawing/2014/main" id="{B55FFFDB-4B0F-4B19-8995-F29D7119C7C2}"/>
                </a:ext>
              </a:extLst>
            </p:cNvPr>
            <p:cNvSpPr>
              <a:spLocks noChangeArrowheads="1"/>
            </p:cNvSpPr>
            <p:nvPr/>
          </p:nvSpPr>
          <p:spPr bwMode="auto">
            <a:xfrm>
              <a:off x="2395538" y="4359275"/>
              <a:ext cx="116998"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P</a:t>
              </a:r>
              <a:endParaRPr lang="zh-CN" altLang="zh-CN" sz="1800">
                <a:latin typeface="Tahoma" panose="020B0604030504040204" pitchFamily="34" charset="0"/>
              </a:endParaRPr>
            </a:p>
          </p:txBody>
        </p:sp>
        <p:sp>
          <p:nvSpPr>
            <p:cNvPr id="132142" name="Rectangle 46">
              <a:extLst>
                <a:ext uri="{FF2B5EF4-FFF2-40B4-BE49-F238E27FC236}">
                  <a16:creationId xmlns:a16="http://schemas.microsoft.com/office/drawing/2014/main" id="{47B55CE5-31B5-4ACC-A3F9-6D3B5F3D8916}"/>
                </a:ext>
              </a:extLst>
            </p:cNvPr>
            <p:cNvSpPr>
              <a:spLocks noChangeArrowheads="1"/>
            </p:cNvSpPr>
            <p:nvPr/>
          </p:nvSpPr>
          <p:spPr bwMode="auto">
            <a:xfrm>
              <a:off x="2533650" y="4516438"/>
              <a:ext cx="73341" cy="19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050">
                  <a:solidFill>
                    <a:srgbClr val="000000"/>
                  </a:solidFill>
                  <a:latin typeface="Times" panose="02020603050405020304" pitchFamily="18" charset="0"/>
                </a:rPr>
                <a:t>7</a:t>
              </a:r>
              <a:endParaRPr lang="zh-CN" altLang="zh-CN" sz="1800">
                <a:latin typeface="Tahoma" panose="020B0604030504040204" pitchFamily="34" charset="0"/>
              </a:endParaRPr>
            </a:p>
          </p:txBody>
        </p:sp>
        <p:sp>
          <p:nvSpPr>
            <p:cNvPr id="132143" name="Line 47">
              <a:extLst>
                <a:ext uri="{FF2B5EF4-FFF2-40B4-BE49-F238E27FC236}">
                  <a16:creationId xmlns:a16="http://schemas.microsoft.com/office/drawing/2014/main" id="{E7F6D1D4-93EC-4D0E-B722-FAFA763003E9}"/>
                </a:ext>
              </a:extLst>
            </p:cNvPr>
            <p:cNvSpPr>
              <a:spLocks noChangeShapeType="1"/>
            </p:cNvSpPr>
            <p:nvPr/>
          </p:nvSpPr>
          <p:spPr bwMode="auto">
            <a:xfrm flipH="1" flipV="1">
              <a:off x="1711325" y="4048125"/>
              <a:ext cx="606425" cy="369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2144" name="Freeform 48">
              <a:extLst>
                <a:ext uri="{FF2B5EF4-FFF2-40B4-BE49-F238E27FC236}">
                  <a16:creationId xmlns:a16="http://schemas.microsoft.com/office/drawing/2014/main" id="{78A7EAEC-3D08-488F-B5BC-30B9820C0042}"/>
                </a:ext>
              </a:extLst>
            </p:cNvPr>
            <p:cNvSpPr>
              <a:spLocks/>
            </p:cNvSpPr>
            <p:nvPr/>
          </p:nvSpPr>
          <p:spPr bwMode="auto">
            <a:xfrm>
              <a:off x="2082800" y="4262438"/>
              <a:ext cx="234950" cy="155575"/>
            </a:xfrm>
            <a:custGeom>
              <a:avLst/>
              <a:gdLst>
                <a:gd name="T0" fmla="*/ 2147483646 w 148"/>
                <a:gd name="T1" fmla="*/ 0 h 98"/>
                <a:gd name="T2" fmla="*/ 2147483646 w 148"/>
                <a:gd name="T3" fmla="*/ 2147483646 h 98"/>
                <a:gd name="T4" fmla="*/ 0 w 148"/>
                <a:gd name="T5" fmla="*/ 2147483646 h 98"/>
                <a:gd name="T6" fmla="*/ 2147483646 w 148"/>
                <a:gd name="T7" fmla="*/ 2147483646 h 98"/>
                <a:gd name="T8" fmla="*/ 2147483646 w 148"/>
                <a:gd name="T9" fmla="*/ 0 h 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98">
                  <a:moveTo>
                    <a:pt x="25" y="0"/>
                  </a:moveTo>
                  <a:lnTo>
                    <a:pt x="37" y="37"/>
                  </a:lnTo>
                  <a:lnTo>
                    <a:pt x="0" y="49"/>
                  </a:lnTo>
                  <a:lnTo>
                    <a:pt x="148" y="98"/>
                  </a:lnTo>
                  <a:lnTo>
                    <a:pt x="25" y="0"/>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45" name="Freeform 49">
              <a:extLst>
                <a:ext uri="{FF2B5EF4-FFF2-40B4-BE49-F238E27FC236}">
                  <a16:creationId xmlns:a16="http://schemas.microsoft.com/office/drawing/2014/main" id="{1047631E-E643-4325-A49E-2E27D2F30AC3}"/>
                </a:ext>
              </a:extLst>
            </p:cNvPr>
            <p:cNvSpPr>
              <a:spLocks/>
            </p:cNvSpPr>
            <p:nvPr/>
          </p:nvSpPr>
          <p:spPr bwMode="auto">
            <a:xfrm>
              <a:off x="4411663" y="2876550"/>
              <a:ext cx="214313" cy="195263"/>
            </a:xfrm>
            <a:custGeom>
              <a:avLst/>
              <a:gdLst>
                <a:gd name="T0" fmla="*/ 0 w 135"/>
                <a:gd name="T1" fmla="*/ 2147483646 h 123"/>
                <a:gd name="T2" fmla="*/ 2147483646 w 135"/>
                <a:gd name="T3" fmla="*/ 2147483646 h 123"/>
                <a:gd name="T4" fmla="*/ 2147483646 w 135"/>
                <a:gd name="T5" fmla="*/ 2147483646 h 123"/>
                <a:gd name="T6" fmla="*/ 2147483646 w 135"/>
                <a:gd name="T7" fmla="*/ 0 h 123"/>
                <a:gd name="T8" fmla="*/ 0 w 135"/>
                <a:gd name="T9" fmla="*/ 2147483646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123">
                  <a:moveTo>
                    <a:pt x="0" y="86"/>
                  </a:moveTo>
                  <a:lnTo>
                    <a:pt x="37" y="86"/>
                  </a:lnTo>
                  <a:lnTo>
                    <a:pt x="37" y="123"/>
                  </a:lnTo>
                  <a:lnTo>
                    <a:pt x="135" y="0"/>
                  </a:lnTo>
                  <a:lnTo>
                    <a:pt x="0" y="86"/>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46" name="Rectangle 63">
              <a:extLst>
                <a:ext uri="{FF2B5EF4-FFF2-40B4-BE49-F238E27FC236}">
                  <a16:creationId xmlns:a16="http://schemas.microsoft.com/office/drawing/2014/main" id="{18F8F07E-382F-413C-9A95-5ECC5BEE2AFB}"/>
                </a:ext>
              </a:extLst>
            </p:cNvPr>
            <p:cNvSpPr>
              <a:spLocks noChangeArrowheads="1"/>
            </p:cNvSpPr>
            <p:nvPr/>
          </p:nvSpPr>
          <p:spPr bwMode="auto">
            <a:xfrm>
              <a:off x="947738" y="5276850"/>
              <a:ext cx="69849"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a:t>
              </a:r>
              <a:endParaRPr lang="zh-CN" altLang="zh-CN" sz="1800">
                <a:latin typeface="Tahoma" panose="020B0604030504040204" pitchFamily="34" charset="0"/>
              </a:endParaRPr>
            </a:p>
          </p:txBody>
        </p:sp>
        <p:sp>
          <p:nvSpPr>
            <p:cNvPr id="132147" name="Rectangle 64">
              <a:extLst>
                <a:ext uri="{FF2B5EF4-FFF2-40B4-BE49-F238E27FC236}">
                  <a16:creationId xmlns:a16="http://schemas.microsoft.com/office/drawing/2014/main" id="{AABC1966-AC43-462D-9711-F6B7966E4EFB}"/>
                </a:ext>
              </a:extLst>
            </p:cNvPr>
            <p:cNvSpPr>
              <a:spLocks noChangeArrowheads="1"/>
            </p:cNvSpPr>
            <p:nvPr/>
          </p:nvSpPr>
          <p:spPr bwMode="auto">
            <a:xfrm>
              <a:off x="1027113" y="5276850"/>
              <a:ext cx="104773"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i="1">
                  <a:solidFill>
                    <a:srgbClr val="000000"/>
                  </a:solidFill>
                  <a:latin typeface="Times" panose="02020603050405020304" pitchFamily="18" charset="0"/>
                </a:rPr>
                <a:t>a</a:t>
              </a:r>
              <a:endParaRPr lang="zh-CN" altLang="zh-CN" sz="1800">
                <a:latin typeface="Tahoma" panose="020B0604030504040204" pitchFamily="34" charset="0"/>
              </a:endParaRPr>
            </a:p>
          </p:txBody>
        </p:sp>
        <p:sp>
          <p:nvSpPr>
            <p:cNvPr id="132148" name="Rectangle 65">
              <a:extLst>
                <a:ext uri="{FF2B5EF4-FFF2-40B4-BE49-F238E27FC236}">
                  <a16:creationId xmlns:a16="http://schemas.microsoft.com/office/drawing/2014/main" id="{789C5256-EC65-4E81-81BB-ED5CB3AFFD9E}"/>
                </a:ext>
              </a:extLst>
            </p:cNvPr>
            <p:cNvSpPr>
              <a:spLocks noChangeArrowheads="1"/>
            </p:cNvSpPr>
            <p:nvPr/>
          </p:nvSpPr>
          <p:spPr bwMode="auto">
            <a:xfrm>
              <a:off x="1163638" y="5276850"/>
              <a:ext cx="122235"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Times" panose="02020603050405020304" pitchFamily="18" charset="0"/>
                </a:rPr>
                <a:t>) </a:t>
              </a:r>
              <a:endParaRPr lang="zh-CN" altLang="zh-CN" sz="1800">
                <a:latin typeface="Tahoma" panose="020B0604030504040204" pitchFamily="34" charset="0"/>
              </a:endParaRPr>
            </a:p>
          </p:txBody>
        </p:sp>
        <p:sp>
          <p:nvSpPr>
            <p:cNvPr id="132149" name="Rectangle 66">
              <a:extLst>
                <a:ext uri="{FF2B5EF4-FFF2-40B4-BE49-F238E27FC236}">
                  <a16:creationId xmlns:a16="http://schemas.microsoft.com/office/drawing/2014/main" id="{0E9B4606-2902-4F82-BC86-C4A4ECF0FF07}"/>
                </a:ext>
              </a:extLst>
            </p:cNvPr>
            <p:cNvSpPr>
              <a:spLocks noChangeArrowheads="1"/>
            </p:cNvSpPr>
            <p:nvPr/>
          </p:nvSpPr>
          <p:spPr bwMode="auto">
            <a:xfrm>
              <a:off x="1300163" y="5297488"/>
              <a:ext cx="2095464" cy="2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1500">
                  <a:solidFill>
                    <a:srgbClr val="000000"/>
                  </a:solidFill>
                  <a:latin typeface="宋体" panose="02010600030101010101" pitchFamily="2" charset="-122"/>
                </a:rPr>
                <a:t>具有九个结点的前趋图</a:t>
              </a:r>
              <a:endParaRPr lang="zh-CN" altLang="zh-CN" sz="1800">
                <a:latin typeface="Tahoma" panose="020B0604030504040204" pitchFamily="34" charset="0"/>
              </a:endParaRPr>
            </a:p>
          </p:txBody>
        </p:sp>
        <p:sp>
          <p:nvSpPr>
            <p:cNvPr id="132150" name="Freeform 71">
              <a:extLst>
                <a:ext uri="{FF2B5EF4-FFF2-40B4-BE49-F238E27FC236}">
                  <a16:creationId xmlns:a16="http://schemas.microsoft.com/office/drawing/2014/main" id="{771359E0-616A-49C9-9388-F10C570AEF39}"/>
                </a:ext>
              </a:extLst>
            </p:cNvPr>
            <p:cNvSpPr>
              <a:spLocks/>
            </p:cNvSpPr>
            <p:nvPr/>
          </p:nvSpPr>
          <p:spPr bwMode="auto">
            <a:xfrm>
              <a:off x="2082800" y="2212975"/>
              <a:ext cx="234950" cy="155575"/>
            </a:xfrm>
            <a:custGeom>
              <a:avLst/>
              <a:gdLst>
                <a:gd name="T0" fmla="*/ 0 w 148"/>
                <a:gd name="T1" fmla="*/ 2147483646 h 98"/>
                <a:gd name="T2" fmla="*/ 2147483646 w 148"/>
                <a:gd name="T3" fmla="*/ 2147483646 h 98"/>
                <a:gd name="T4" fmla="*/ 2147483646 w 148"/>
                <a:gd name="T5" fmla="*/ 2147483646 h 98"/>
                <a:gd name="T6" fmla="*/ 2147483646 w 148"/>
                <a:gd name="T7" fmla="*/ 0 h 98"/>
                <a:gd name="T8" fmla="*/ 0 w 148"/>
                <a:gd name="T9" fmla="*/ 2147483646 h 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98">
                  <a:moveTo>
                    <a:pt x="0" y="49"/>
                  </a:moveTo>
                  <a:lnTo>
                    <a:pt x="37" y="61"/>
                  </a:lnTo>
                  <a:lnTo>
                    <a:pt x="25" y="98"/>
                  </a:lnTo>
                  <a:lnTo>
                    <a:pt x="148" y="0"/>
                  </a:lnTo>
                  <a:lnTo>
                    <a:pt x="0" y="49"/>
                  </a:lnTo>
                  <a:close/>
                </a:path>
              </a:pathLst>
            </a:custGeom>
            <a:solidFill>
              <a:srgbClr val="000000"/>
            </a:solidFill>
            <a:ln w="19050">
              <a:solidFill>
                <a:srgbClr val="000000"/>
              </a:solidFill>
              <a:prstDash val="solid"/>
              <a:round/>
              <a:headEnd/>
              <a:tailEnd/>
            </a:ln>
          </p:spPr>
          <p:txBody>
            <a:bodyPr/>
            <a:lstStyle/>
            <a:p>
              <a:endParaRPr lang="zh-CN" altLang="en-US" sz="1350"/>
            </a:p>
          </p:txBody>
        </p:sp>
        <p:sp>
          <p:nvSpPr>
            <p:cNvPr id="132151" name="Freeform 72">
              <a:extLst>
                <a:ext uri="{FF2B5EF4-FFF2-40B4-BE49-F238E27FC236}">
                  <a16:creationId xmlns:a16="http://schemas.microsoft.com/office/drawing/2014/main" id="{7A52DD16-805D-4430-9232-4E7F0A3F66B3}"/>
                </a:ext>
              </a:extLst>
            </p:cNvPr>
            <p:cNvSpPr>
              <a:spLocks/>
            </p:cNvSpPr>
            <p:nvPr/>
          </p:nvSpPr>
          <p:spPr bwMode="auto">
            <a:xfrm>
              <a:off x="1144588" y="3559175"/>
              <a:ext cx="195263" cy="215900"/>
            </a:xfrm>
            <a:custGeom>
              <a:avLst/>
              <a:gdLst>
                <a:gd name="T0" fmla="*/ 2147483646 w 123"/>
                <a:gd name="T1" fmla="*/ 0 h 136"/>
                <a:gd name="T2" fmla="*/ 2147483646 w 123"/>
                <a:gd name="T3" fmla="*/ 2147483646 h 136"/>
                <a:gd name="T4" fmla="*/ 0 w 123"/>
                <a:gd name="T5" fmla="*/ 2147483646 h 136"/>
                <a:gd name="T6" fmla="*/ 2147483646 w 123"/>
                <a:gd name="T7" fmla="*/ 2147483646 h 136"/>
                <a:gd name="T8" fmla="*/ 2147483646 w 123"/>
                <a:gd name="T9" fmla="*/ 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36">
                  <a:moveTo>
                    <a:pt x="37" y="0"/>
                  </a:moveTo>
                  <a:lnTo>
                    <a:pt x="37" y="49"/>
                  </a:lnTo>
                  <a:lnTo>
                    <a:pt x="0" y="49"/>
                  </a:lnTo>
                  <a:lnTo>
                    <a:pt x="123" y="136"/>
                  </a:lnTo>
                  <a:lnTo>
                    <a:pt x="37" y="0"/>
                  </a:lnTo>
                  <a:close/>
                </a:path>
              </a:pathLst>
            </a:custGeom>
            <a:solidFill>
              <a:srgbClr val="000000"/>
            </a:solidFill>
            <a:ln w="19050">
              <a:solidFill>
                <a:srgbClr val="000000"/>
              </a:solidFill>
              <a:prstDash val="solid"/>
              <a:round/>
              <a:headEnd/>
              <a:tailEnd/>
            </a:ln>
          </p:spPr>
          <p:txBody>
            <a:bodyPr/>
            <a:lstStyle/>
            <a:p>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2.4.5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管程机制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4" name="矩形 3"/>
          <p:cNvSpPr/>
          <p:nvPr/>
        </p:nvSpPr>
        <p:spPr>
          <a:xfrm>
            <a:off x="1102909" y="1997652"/>
            <a:ext cx="7657633" cy="2806922"/>
          </a:xfrm>
          <a:prstGeom prst="rect">
            <a:avLst/>
          </a:prstGeom>
        </p:spPr>
        <p:txBody>
          <a:bodyPr wrap="square">
            <a:spAutoFit/>
          </a:bodyPr>
          <a:lstStyle/>
          <a:p>
            <a:pPr marL="342900" indent="-342900">
              <a:lnSpc>
                <a:spcPct val="120000"/>
              </a:lnSpc>
              <a:buClr>
                <a:schemeClr val="bg2">
                  <a:lumMod val="25000"/>
                </a:schemeClr>
              </a:buClr>
              <a:buFont typeface="Wingdings" panose="05000000000000000000" pitchFamily="2" charset="2"/>
              <a:buChar char="n"/>
              <a:defRPr/>
            </a:pPr>
            <a:r>
              <a:rPr lang="zh-CN" altLang="en-US" sz="2100" b="1" dirty="0">
                <a:latin typeface="+mj-ea"/>
                <a:ea typeface="+mj-ea"/>
              </a:rPr>
              <a:t>当共享资源用共享数据结构表示时，资源管理程序可用对该数据结构进行操作的一组过程来表示</a:t>
            </a:r>
            <a:r>
              <a:rPr lang="en-US" altLang="zh-CN" sz="2100" b="1" dirty="0">
                <a:latin typeface="+mj-ea"/>
                <a:ea typeface="+mj-ea"/>
              </a:rPr>
              <a:t>(</a:t>
            </a:r>
            <a:r>
              <a:rPr lang="zh-CN" altLang="en-US" sz="2100" b="1" dirty="0">
                <a:latin typeface="+mj-ea"/>
                <a:ea typeface="+mj-ea"/>
              </a:rPr>
              <a:t>例如，资源的请求和释放过程</a:t>
            </a:r>
            <a:r>
              <a:rPr lang="en-US" altLang="zh-CN" sz="2100" b="1" dirty="0">
                <a:latin typeface="+mj-ea"/>
                <a:ea typeface="+mj-ea"/>
              </a:rPr>
              <a:t>request</a:t>
            </a:r>
            <a:r>
              <a:rPr lang="zh-CN" altLang="en-US" sz="2100" b="1" dirty="0">
                <a:latin typeface="+mj-ea"/>
                <a:ea typeface="+mj-ea"/>
              </a:rPr>
              <a:t>和</a:t>
            </a:r>
            <a:r>
              <a:rPr lang="en-US" altLang="zh-CN" sz="2100" b="1" dirty="0">
                <a:latin typeface="+mj-ea"/>
                <a:ea typeface="+mj-ea"/>
              </a:rPr>
              <a:t>release)</a:t>
            </a:r>
            <a:r>
              <a:rPr lang="zh-CN" altLang="en-US" sz="2100" b="1" dirty="0">
                <a:latin typeface="+mj-ea"/>
                <a:ea typeface="+mj-ea"/>
              </a:rPr>
              <a:t>，我们把这样一组相关的数据结构和过程一并称为管程。 </a:t>
            </a:r>
          </a:p>
          <a:p>
            <a:pPr marL="342900" indent="-342900">
              <a:lnSpc>
                <a:spcPct val="120000"/>
              </a:lnSpc>
              <a:buClr>
                <a:schemeClr val="bg2">
                  <a:lumMod val="25000"/>
                </a:schemeClr>
              </a:buClr>
              <a:buFont typeface="Wingdings" panose="05000000000000000000" pitchFamily="2" charset="2"/>
              <a:buChar char="n"/>
              <a:defRPr/>
            </a:pPr>
            <a:r>
              <a:rPr lang="en-US" altLang="zh-CN" sz="2100" b="1" dirty="0" err="1">
                <a:latin typeface="+mj-ea"/>
                <a:ea typeface="+mj-ea"/>
              </a:rPr>
              <a:t>Hansan</a:t>
            </a:r>
            <a:r>
              <a:rPr lang="zh-CN" altLang="en-US" sz="2100" b="1" dirty="0">
                <a:latin typeface="+mj-ea"/>
                <a:ea typeface="+mj-ea"/>
              </a:rPr>
              <a:t>为管程所下的定义是：“一个管程定义了一个数据结构和能为并发进程所执行（在该数据结构上）的一组操作，这组操作能同步进程和改变管程中的数据”。 </a:t>
            </a:r>
          </a:p>
        </p:txBody>
      </p:sp>
    </p:spTree>
    <p:extLst>
      <p:ext uri="{BB962C8B-B14F-4D97-AF65-F5344CB8AC3E}">
        <p14:creationId xmlns:p14="http://schemas.microsoft.com/office/powerpoint/2010/main" val="108794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a:extLst>
              <a:ext uri="{FF2B5EF4-FFF2-40B4-BE49-F238E27FC236}">
                <a16:creationId xmlns:a16="http://schemas.microsoft.com/office/drawing/2014/main" id="{208354A0-DDD5-E943-8794-09D5A4A7C3EC}"/>
              </a:ext>
            </a:extLst>
          </p:cNvPr>
          <p:cNvSpPr>
            <a:spLocks noGrp="1" noChangeArrowheads="1"/>
          </p:cNvSpPr>
          <p:nvPr>
            <p:ph idx="1"/>
          </p:nvPr>
        </p:nvSpPr>
        <p:spPr>
          <a:xfrm>
            <a:off x="1094430" y="1967804"/>
            <a:ext cx="7435421" cy="693510"/>
          </a:xfrm>
        </p:spPr>
        <p:txBody>
          <a:bodyPr/>
          <a:lstStyle/>
          <a:p>
            <a:pPr marL="434579" indent="-434579">
              <a:buNone/>
              <a:defRPr/>
            </a:pPr>
            <a:r>
              <a:rPr lang="en-US" altLang="zh-CN" b="1" dirty="0">
                <a:solidFill>
                  <a:srgbClr val="0000CC"/>
                </a:solidFill>
                <a:latin typeface="+mj-ea"/>
                <a:ea typeface="+mj-ea"/>
              </a:rPr>
              <a:t>2</a:t>
            </a:r>
            <a:r>
              <a:rPr lang="zh-CN" altLang="en-US" b="1" dirty="0">
                <a:solidFill>
                  <a:srgbClr val="0000CC"/>
                </a:solidFill>
                <a:latin typeface="+mj-ea"/>
                <a:ea typeface="+mj-ea"/>
              </a:rPr>
              <a:t>．进程的特征 </a:t>
            </a:r>
            <a:r>
              <a:rPr lang="en-US" altLang="zh-CN" b="1" dirty="0">
                <a:solidFill>
                  <a:srgbClr val="0000CC"/>
                </a:solidFill>
                <a:latin typeface="+mj-ea"/>
                <a:ea typeface="+mj-ea"/>
              </a:rPr>
              <a:t>:</a:t>
            </a:r>
          </a:p>
        </p:txBody>
      </p:sp>
      <p:sp>
        <p:nvSpPr>
          <p:cNvPr id="34819" name="Rectangle 8">
            <a:extLst>
              <a:ext uri="{FF2B5EF4-FFF2-40B4-BE49-F238E27FC236}">
                <a16:creationId xmlns:a16="http://schemas.microsoft.com/office/drawing/2014/main" id="{8678B993-522F-C146-841E-77A460223C3E}"/>
              </a:ext>
            </a:extLst>
          </p:cNvPr>
          <p:cNvSpPr>
            <a:spLocks noGrp="1" noChangeArrowheads="1"/>
          </p:cNvSpPr>
          <p:nvPr>
            <p:ph type="title"/>
          </p:nvPr>
        </p:nvSpPr>
        <p:spPr>
          <a:xfrm>
            <a:off x="1094430" y="1291257"/>
            <a:ext cx="7330537" cy="549275"/>
          </a:xfrm>
        </p:spPr>
        <p:txBody>
          <a:bodyPr/>
          <a:lstStyle/>
          <a:p>
            <a:pPr algn="l" eaLnBrk="1" hangingPunct="1">
              <a:defRPr/>
            </a:pPr>
            <a:r>
              <a:rPr lang="en-US" altLang="zh-CN" sz="2800" dirty="0"/>
              <a:t>2.2.1 </a:t>
            </a:r>
            <a:r>
              <a:rPr lang="zh-CN" altLang="en-US" sz="2800" dirty="0"/>
              <a:t>进程的特征与状态</a:t>
            </a:r>
          </a:p>
        </p:txBody>
      </p:sp>
      <p:sp>
        <p:nvSpPr>
          <p:cNvPr id="7" name="Rectangle 5">
            <a:extLst>
              <a:ext uri="{FF2B5EF4-FFF2-40B4-BE49-F238E27FC236}">
                <a16:creationId xmlns:a16="http://schemas.microsoft.com/office/drawing/2014/main" id="{5B2DAA34-ED47-2B4B-ACF7-FFDEE2136C5C}"/>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6" name="Rectangle 2">
            <a:extLst>
              <a:ext uri="{FF2B5EF4-FFF2-40B4-BE49-F238E27FC236}">
                <a16:creationId xmlns:a16="http://schemas.microsoft.com/office/drawing/2014/main" id="{0594D877-B491-244F-8CFF-10D65D616D3F}"/>
              </a:ext>
            </a:extLst>
          </p:cNvPr>
          <p:cNvSpPr>
            <a:spLocks noGrp="1" noChangeArrowheads="1"/>
          </p:cNvSpPr>
          <p:nvPr/>
        </p:nvSpPr>
        <p:spPr>
          <a:xfrm>
            <a:off x="1094429" y="2661314"/>
            <a:ext cx="7708377" cy="3200400"/>
          </a:xfr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eaLnBrk="1" hangingPunct="1">
              <a:lnSpc>
                <a:spcPct val="100000"/>
              </a:lnSpc>
              <a:spcBef>
                <a:spcPct val="30000"/>
              </a:spcBef>
              <a:buFont typeface="Wingdings" charset="2"/>
              <a:buNone/>
              <a:defRPr/>
            </a:pPr>
            <a:r>
              <a:rPr lang="en-US" altLang="zh-CN" sz="2400" b="1" dirty="0"/>
              <a:t>2</a:t>
            </a:r>
            <a:r>
              <a:rPr lang="zh-CN" altLang="en-US" sz="2400" b="1" dirty="0"/>
              <a:t>）动态性</a:t>
            </a:r>
          </a:p>
          <a:p>
            <a:pPr algn="just" eaLnBrk="1" hangingPunct="1">
              <a:lnSpc>
                <a:spcPct val="100000"/>
              </a:lnSpc>
              <a:spcBef>
                <a:spcPct val="30000"/>
              </a:spcBef>
              <a:buFont typeface="Wingdings" charset="2"/>
              <a:buChar char="n"/>
              <a:defRPr/>
            </a:pPr>
            <a:r>
              <a:rPr lang="zh-CN" altLang="en-US" sz="2400" b="1" dirty="0"/>
              <a:t>进程的实质是进程实体的一次执行过程，因此，动态性是进程的最基本的特征。</a:t>
            </a:r>
          </a:p>
          <a:p>
            <a:pPr algn="just" eaLnBrk="1" hangingPunct="1">
              <a:lnSpc>
                <a:spcPct val="100000"/>
              </a:lnSpc>
              <a:spcBef>
                <a:spcPct val="30000"/>
              </a:spcBef>
              <a:buFont typeface="Wingdings" charset="2"/>
              <a:buChar char="n"/>
              <a:defRPr/>
            </a:pPr>
            <a:r>
              <a:rPr lang="zh-CN" altLang="en-US" sz="2400" b="1" dirty="0"/>
              <a:t>动态性表现：</a:t>
            </a:r>
            <a:r>
              <a:rPr lang="zh-CN" altLang="en-US" sz="2400" b="1" dirty="0">
                <a:solidFill>
                  <a:srgbClr val="FF0000"/>
                </a:solidFill>
                <a:latin typeface="Courier New" charset="0"/>
              </a:rPr>
              <a:t>“</a:t>
            </a:r>
            <a:r>
              <a:rPr lang="zh-CN" altLang="en-US" sz="2400" b="1" dirty="0">
                <a:solidFill>
                  <a:srgbClr val="FF0000"/>
                </a:solidFill>
              </a:rPr>
              <a:t>它由创建而产生，由调度而执行，由撤消而消亡</a:t>
            </a:r>
            <a:r>
              <a:rPr lang="zh-CN" altLang="en-US" sz="2400" b="1" dirty="0">
                <a:solidFill>
                  <a:srgbClr val="FF0000"/>
                </a:solidFill>
                <a:latin typeface="Courier New" charset="0"/>
              </a:rPr>
              <a:t>”</a:t>
            </a:r>
            <a:r>
              <a:rPr lang="zh-CN" altLang="en-US" sz="2400" b="1" dirty="0"/>
              <a:t>。</a:t>
            </a:r>
            <a:endParaRPr lang="en-US" altLang="zh-CN" sz="2400" b="1" dirty="0"/>
          </a:p>
          <a:p>
            <a:pPr lvl="1" algn="just">
              <a:lnSpc>
                <a:spcPct val="100000"/>
              </a:lnSpc>
              <a:spcBef>
                <a:spcPct val="30000"/>
              </a:spcBef>
              <a:buFont typeface="Wingdings" panose="05000000000000000000" pitchFamily="2" charset="2"/>
              <a:buChar char="Ø"/>
              <a:defRPr/>
            </a:pPr>
            <a:r>
              <a:rPr lang="zh-CN" altLang="en-US" sz="2250" b="1" dirty="0"/>
              <a:t>可见，进程实体有一定的生命期。</a:t>
            </a:r>
          </a:p>
          <a:p>
            <a:pPr marR="0" lvl="0" algn="just" fontAlgn="base">
              <a:lnSpc>
                <a:spcPct val="100000"/>
              </a:lnSpc>
              <a:spcBef>
                <a:spcPct val="30000"/>
              </a:spcBef>
              <a:spcAft>
                <a:spcPct val="0"/>
              </a:spcAft>
              <a:buFont typeface="Wingdings" charset="2"/>
              <a:buChar char="n"/>
              <a:tabLst/>
              <a:defRPr/>
            </a:pPr>
            <a:r>
              <a:rPr lang="zh-CN" altLang="en-US" sz="2400" b="1" dirty="0"/>
              <a:t>对比：程序是一组有序指令的集合，其本身并不具有运动的含义，因而是静态的。</a:t>
            </a:r>
            <a:endParaRPr lang="en-US" altLang="zh-CN" sz="2400" b="1" dirty="0"/>
          </a:p>
          <a:p>
            <a:pPr marL="742950" marR="0" lvl="1" indent="-285750" algn="just" defTabSz="914400" rtl="0" eaLnBrk="1" fontAlgn="base" latinLnBrk="0" hangingPunct="1">
              <a:lnSpc>
                <a:spcPct val="100000"/>
              </a:lnSpc>
              <a:spcBef>
                <a:spcPct val="20000"/>
              </a:spcBef>
              <a:spcAft>
                <a:spcPct val="0"/>
              </a:spcAft>
              <a:buClr>
                <a:srgbClr val="00CC99"/>
              </a:buClr>
              <a:buSzTx/>
              <a:buFont typeface="Wingdings" panose="05000000000000000000" pitchFamily="2" charset="2"/>
              <a:buChar char="Ø"/>
              <a:tabLst/>
              <a:defRPr/>
            </a:pPr>
            <a:r>
              <a:rPr kumimoji="0" lang="zh-CN" altLang="en-US" sz="2400" b="1" i="0" u="none" strike="noStrike" kern="0" cap="none" spc="0" normalizeH="0" baseline="0" noProof="0" dirty="0">
                <a:ln>
                  <a:noFill/>
                </a:ln>
                <a:solidFill>
                  <a:srgbClr val="00CC99"/>
                </a:solidFill>
                <a:effectLst>
                  <a:outerShdw blurRad="38100" dist="38100" dir="2700000" algn="tl">
                    <a:srgbClr val="C0C0C0"/>
                  </a:outerShdw>
                </a:effectLst>
                <a:uLnTx/>
                <a:uFillTx/>
                <a:latin typeface="Times New Roman"/>
                <a:ea typeface="宋体"/>
              </a:rPr>
              <a:t>程序为剧本，而进程是剧本的一次演绎。</a:t>
            </a:r>
          </a:p>
        </p:txBody>
      </p:sp>
    </p:spTree>
    <p:extLst>
      <p:ext uri="{BB962C8B-B14F-4D97-AF65-F5344CB8AC3E}">
        <p14:creationId xmlns:p14="http://schemas.microsoft.com/office/powerpoint/2010/main" val="56744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2.4.5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管程机制（续）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4" name="矩形 3"/>
          <p:cNvSpPr/>
          <p:nvPr/>
        </p:nvSpPr>
        <p:spPr>
          <a:xfrm>
            <a:off x="1225740" y="1944914"/>
            <a:ext cx="6172201" cy="2973122"/>
          </a:xfrm>
          <a:prstGeom prst="rect">
            <a:avLst/>
          </a:prstGeom>
        </p:spPr>
        <p:txBody>
          <a:bodyPr wrap="square">
            <a:spAutoFit/>
          </a:bodyPr>
          <a:lstStyle/>
          <a:p>
            <a:pPr>
              <a:lnSpc>
                <a:spcPct val="120000"/>
              </a:lnSpc>
              <a:spcBef>
                <a:spcPct val="30000"/>
              </a:spcBef>
              <a:buClr>
                <a:schemeClr val="bg2">
                  <a:lumMod val="25000"/>
                </a:schemeClr>
              </a:buClr>
              <a:buFont typeface="Wingdings" charset="2"/>
              <a:buChar char="n"/>
              <a:defRPr/>
            </a:pPr>
            <a:r>
              <a:rPr lang="zh-CN" altLang="en-US" sz="2100" b="1" dirty="0">
                <a:latin typeface="+mj-ea"/>
                <a:ea typeface="+mj-ea"/>
              </a:rPr>
              <a:t>如图</a:t>
            </a:r>
            <a:r>
              <a:rPr lang="en-US" altLang="zh-CN" sz="2100" b="1" dirty="0">
                <a:latin typeface="+mj-ea"/>
                <a:ea typeface="+mj-ea"/>
              </a:rPr>
              <a:t>2-15</a:t>
            </a:r>
            <a:r>
              <a:rPr lang="zh-CN" altLang="en-US" sz="2100" b="1" dirty="0">
                <a:latin typeface="+mj-ea"/>
                <a:ea typeface="+mj-ea"/>
              </a:rPr>
              <a:t>所示，管程由</a:t>
            </a:r>
            <a:r>
              <a:rPr lang="en-US" altLang="zh-CN" sz="2100" b="1" dirty="0">
                <a:latin typeface="+mj-ea"/>
                <a:ea typeface="+mj-ea"/>
              </a:rPr>
              <a:t>4</a:t>
            </a:r>
            <a:r>
              <a:rPr lang="zh-CN" altLang="en-US" sz="2100" b="1" dirty="0">
                <a:latin typeface="+mj-ea"/>
                <a:ea typeface="+mj-ea"/>
              </a:rPr>
              <a:t>部分组成：</a:t>
            </a:r>
          </a:p>
          <a:p>
            <a:pPr lvl="1">
              <a:lnSpc>
                <a:spcPct val="120000"/>
              </a:lnSpc>
              <a:spcBef>
                <a:spcPct val="30000"/>
              </a:spcBef>
              <a:defRPr/>
            </a:pPr>
            <a:r>
              <a:rPr lang="en-US" altLang="zh-CN" sz="2100" b="1" dirty="0">
                <a:effectLst>
                  <a:outerShdw blurRad="38100" dist="38100" dir="2700000" algn="tl">
                    <a:srgbClr val="C0C0C0"/>
                  </a:outerShdw>
                </a:effectLst>
                <a:latin typeface="+mj-ea"/>
                <a:ea typeface="+mj-ea"/>
              </a:rPr>
              <a:t>1</a:t>
            </a:r>
            <a:r>
              <a:rPr lang="zh-CN" altLang="en-US" sz="2100" b="1" dirty="0">
                <a:effectLst>
                  <a:outerShdw blurRad="38100" dist="38100" dir="2700000" algn="tl">
                    <a:srgbClr val="C0C0C0"/>
                  </a:outerShdw>
                </a:effectLst>
                <a:latin typeface="+mj-ea"/>
                <a:ea typeface="+mj-ea"/>
              </a:rPr>
              <a:t>）管程的名字；</a:t>
            </a:r>
            <a:endParaRPr lang="en-US" altLang="zh-CN" sz="2100" b="1" dirty="0">
              <a:effectLst>
                <a:outerShdw blurRad="38100" dist="38100" dir="2700000" algn="tl">
                  <a:srgbClr val="C0C0C0"/>
                </a:outerShdw>
              </a:effectLst>
              <a:latin typeface="+mj-ea"/>
              <a:ea typeface="+mj-ea"/>
            </a:endParaRPr>
          </a:p>
          <a:p>
            <a:pPr lvl="1">
              <a:lnSpc>
                <a:spcPct val="120000"/>
              </a:lnSpc>
              <a:spcBef>
                <a:spcPct val="30000"/>
              </a:spcBef>
              <a:defRPr/>
            </a:pPr>
            <a:r>
              <a:rPr lang="en-US" altLang="zh-CN" sz="2100" b="1" dirty="0">
                <a:effectLst>
                  <a:outerShdw blurRad="38100" dist="38100" dir="2700000" algn="tl">
                    <a:srgbClr val="C0C0C0"/>
                  </a:outerShdw>
                </a:effectLst>
                <a:latin typeface="+mj-ea"/>
                <a:ea typeface="+mj-ea"/>
              </a:rPr>
              <a:t>2</a:t>
            </a:r>
            <a:r>
              <a:rPr lang="zh-CN" altLang="en-US" sz="2100" b="1" dirty="0">
                <a:effectLst>
                  <a:outerShdw blurRad="38100" dist="38100" dir="2700000" algn="tl">
                    <a:srgbClr val="C0C0C0"/>
                  </a:outerShdw>
                </a:effectLst>
                <a:latin typeface="+mj-ea"/>
                <a:ea typeface="+mj-ea"/>
              </a:rPr>
              <a:t>）局部于管程的共享变量说明；</a:t>
            </a:r>
          </a:p>
          <a:p>
            <a:pPr lvl="1">
              <a:lnSpc>
                <a:spcPct val="120000"/>
              </a:lnSpc>
              <a:spcBef>
                <a:spcPct val="30000"/>
              </a:spcBef>
              <a:defRPr/>
            </a:pPr>
            <a:r>
              <a:rPr lang="en-US" altLang="zh-CN" sz="2100" b="1" dirty="0">
                <a:effectLst>
                  <a:outerShdw blurRad="38100" dist="38100" dir="2700000" algn="tl">
                    <a:srgbClr val="C0C0C0"/>
                  </a:outerShdw>
                </a:effectLst>
                <a:latin typeface="+mj-ea"/>
                <a:ea typeface="+mj-ea"/>
              </a:rPr>
              <a:t>3</a:t>
            </a:r>
            <a:r>
              <a:rPr lang="zh-CN" altLang="en-US" sz="2100" b="1" dirty="0">
                <a:effectLst>
                  <a:outerShdw blurRad="38100" dist="38100" dir="2700000" algn="tl">
                    <a:srgbClr val="C0C0C0"/>
                  </a:outerShdw>
                </a:effectLst>
                <a:latin typeface="+mj-ea"/>
                <a:ea typeface="+mj-ea"/>
              </a:rPr>
              <a:t>）对该数据结构进行操作的一组过程；</a:t>
            </a:r>
          </a:p>
          <a:p>
            <a:pPr lvl="1">
              <a:lnSpc>
                <a:spcPct val="120000"/>
              </a:lnSpc>
              <a:spcBef>
                <a:spcPct val="30000"/>
              </a:spcBef>
              <a:defRPr/>
            </a:pPr>
            <a:r>
              <a:rPr lang="en-US" altLang="zh-CN" sz="2100" b="1" dirty="0">
                <a:effectLst>
                  <a:outerShdw blurRad="38100" dist="38100" dir="2700000" algn="tl">
                    <a:srgbClr val="C0C0C0"/>
                  </a:outerShdw>
                </a:effectLst>
                <a:latin typeface="+mj-ea"/>
                <a:ea typeface="+mj-ea"/>
              </a:rPr>
              <a:t>4</a:t>
            </a:r>
            <a:r>
              <a:rPr lang="zh-CN" altLang="en-US" sz="2100" b="1" dirty="0">
                <a:effectLst>
                  <a:outerShdw blurRad="38100" dist="38100" dir="2700000" algn="tl">
                    <a:srgbClr val="C0C0C0"/>
                  </a:outerShdw>
                </a:effectLst>
                <a:latin typeface="+mj-ea"/>
                <a:ea typeface="+mj-ea"/>
              </a:rPr>
              <a:t>）对局部于管程的数据设置初始值的语句</a:t>
            </a:r>
            <a:r>
              <a:rPr lang="zh-CN" altLang="en-US" sz="2400" b="1" dirty="0">
                <a:effectLst>
                  <a:outerShdw blurRad="38100" dist="38100" dir="2700000" algn="tl">
                    <a:srgbClr val="C0C0C0"/>
                  </a:outerShdw>
                </a:effectLst>
              </a:rPr>
              <a:t>。</a:t>
            </a:r>
          </a:p>
          <a:p>
            <a:pPr>
              <a:lnSpc>
                <a:spcPct val="120000"/>
              </a:lnSpc>
              <a:spcBef>
                <a:spcPct val="30000"/>
              </a:spcBef>
              <a:buFont typeface="Wingdings" charset="2"/>
              <a:buChar char="n"/>
              <a:defRPr/>
            </a:pPr>
            <a:r>
              <a:rPr lang="en-US" altLang="zh-CN" sz="2100" b="1" dirty="0">
                <a:latin typeface="+mj-ea"/>
                <a:ea typeface="+mj-ea"/>
              </a:rPr>
              <a:t>Monitor</a:t>
            </a:r>
            <a:r>
              <a:rPr lang="zh-CN" altLang="en-US" sz="2100" b="1" dirty="0">
                <a:latin typeface="+mj-ea"/>
                <a:ea typeface="+mj-ea"/>
              </a:rPr>
              <a:t>（管程）</a:t>
            </a:r>
            <a:r>
              <a:rPr lang="en-US" altLang="zh-CN" sz="2100" b="1" dirty="0">
                <a:latin typeface="+mj-ea"/>
                <a:ea typeface="+mj-ea"/>
              </a:rPr>
              <a:t>—— </a:t>
            </a:r>
            <a:r>
              <a:rPr lang="zh-CN" altLang="en-US" sz="2100" b="1" dirty="0">
                <a:latin typeface="+mj-ea"/>
                <a:ea typeface="+mj-ea"/>
              </a:rPr>
              <a:t>面向对象方法  </a:t>
            </a:r>
          </a:p>
        </p:txBody>
      </p:sp>
      <p:pic>
        <p:nvPicPr>
          <p:cNvPr id="5" name="Picture 4">
            <a:extLst>
              <a:ext uri="{FF2B5EF4-FFF2-40B4-BE49-F238E27FC236}">
                <a16:creationId xmlns:a16="http://schemas.microsoft.com/office/drawing/2014/main" id="{D2914476-DA7D-C445-AAA5-226BA2255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225" y="540947"/>
            <a:ext cx="3017093" cy="280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3715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2.4.5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管程机制（续）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4" name="矩形 3"/>
          <p:cNvSpPr/>
          <p:nvPr/>
        </p:nvSpPr>
        <p:spPr>
          <a:xfrm>
            <a:off x="1225740" y="1944914"/>
            <a:ext cx="6172201" cy="964880"/>
          </a:xfrm>
          <a:prstGeom prst="rect">
            <a:avLst/>
          </a:prstGeom>
        </p:spPr>
        <p:txBody>
          <a:bodyPr wrap="square">
            <a:spAutoFit/>
          </a:bodyPr>
          <a:lstStyle/>
          <a:p>
            <a:pPr>
              <a:lnSpc>
                <a:spcPct val="120000"/>
              </a:lnSpc>
              <a:spcBef>
                <a:spcPct val="30000"/>
              </a:spcBef>
              <a:buClr>
                <a:schemeClr val="bg2">
                  <a:lumMod val="25000"/>
                </a:schemeClr>
              </a:buClr>
              <a:defRPr/>
            </a:pPr>
            <a:r>
              <a:rPr lang="zh-CN" altLang="en-US" sz="2100" b="1" u="sng" dirty="0">
                <a:solidFill>
                  <a:srgbClr val="0000FF"/>
                </a:solidFill>
                <a:latin typeface="+mj-ea"/>
                <a:ea typeface="+mj-ea"/>
              </a:rPr>
              <a:t>管程的主要特点：</a:t>
            </a:r>
            <a:endParaRPr lang="en-US" altLang="zh-CN" sz="2100" b="1" u="sng" dirty="0">
              <a:solidFill>
                <a:srgbClr val="0000FF"/>
              </a:solidFill>
              <a:latin typeface="+mj-ea"/>
              <a:ea typeface="+mj-ea"/>
            </a:endParaRPr>
          </a:p>
          <a:p>
            <a:pPr>
              <a:lnSpc>
                <a:spcPct val="120000"/>
              </a:lnSpc>
              <a:spcBef>
                <a:spcPct val="30000"/>
              </a:spcBef>
              <a:buClr>
                <a:schemeClr val="bg2">
                  <a:lumMod val="25000"/>
                </a:schemeClr>
              </a:buClr>
              <a:defRPr/>
            </a:pPr>
            <a:endParaRPr lang="en-US" altLang="zh-CN" sz="2100" b="1" dirty="0">
              <a:effectLst>
                <a:outerShdw blurRad="38100" dist="38100" dir="2700000" algn="tl">
                  <a:srgbClr val="C0C0C0"/>
                </a:outerShdw>
              </a:effectLst>
              <a:latin typeface="+mj-ea"/>
              <a:ea typeface="+mj-ea"/>
            </a:endParaRPr>
          </a:p>
        </p:txBody>
      </p:sp>
      <p:sp>
        <p:nvSpPr>
          <p:cNvPr id="2" name="矩形 1"/>
          <p:cNvSpPr/>
          <p:nvPr/>
        </p:nvSpPr>
        <p:spPr>
          <a:xfrm>
            <a:off x="1225741" y="2600362"/>
            <a:ext cx="7245597" cy="2497607"/>
          </a:xfrm>
          <a:prstGeom prst="rect">
            <a:avLst/>
          </a:prstGeom>
        </p:spPr>
        <p:txBody>
          <a:bodyPr wrap="square">
            <a:spAutoFit/>
          </a:bodyPr>
          <a:lstStyle/>
          <a:p>
            <a:pPr>
              <a:lnSpc>
                <a:spcPct val="110000"/>
              </a:lnSpc>
              <a:buClr>
                <a:schemeClr val="bg2">
                  <a:lumMod val="25000"/>
                </a:schemeClr>
              </a:buClr>
              <a:buFont typeface="Wingdings" charset="2"/>
              <a:buChar char="n"/>
              <a:defRPr/>
            </a:pPr>
            <a:r>
              <a:rPr lang="zh-CN" altLang="en-US" sz="2400" b="1" dirty="0">
                <a:latin typeface="+mj-ea"/>
                <a:ea typeface="+mj-ea"/>
              </a:rPr>
              <a:t>局部数据变量只能被管程的过程访问，任何外部过程都不能访问。</a:t>
            </a:r>
          </a:p>
          <a:p>
            <a:pPr>
              <a:lnSpc>
                <a:spcPct val="110000"/>
              </a:lnSpc>
              <a:buClr>
                <a:schemeClr val="bg2">
                  <a:lumMod val="25000"/>
                </a:schemeClr>
              </a:buClr>
              <a:buFont typeface="Wingdings" charset="2"/>
              <a:buChar char="n"/>
              <a:defRPr/>
            </a:pPr>
            <a:r>
              <a:rPr lang="zh-CN" altLang="en-US" sz="2400" b="1" dirty="0">
                <a:latin typeface="+mj-ea"/>
                <a:ea typeface="+mj-ea"/>
              </a:rPr>
              <a:t>一个进程通过调用管程的一个过程进入管程。</a:t>
            </a:r>
          </a:p>
          <a:p>
            <a:pPr>
              <a:lnSpc>
                <a:spcPct val="110000"/>
              </a:lnSpc>
              <a:buClr>
                <a:schemeClr val="bg2">
                  <a:lumMod val="25000"/>
                </a:schemeClr>
              </a:buClr>
              <a:buFont typeface="Wingdings" charset="2"/>
              <a:buChar char="n"/>
              <a:defRPr/>
            </a:pPr>
            <a:r>
              <a:rPr lang="zh-CN" altLang="en-US" sz="2400" b="1" dirty="0">
                <a:latin typeface="+mj-ea"/>
                <a:ea typeface="+mj-ea"/>
              </a:rPr>
              <a:t>在任何时候，只能有一个进程在管程中执行，调用管程的任何其他进程都被挂起，以等待管程变成可用的。</a:t>
            </a:r>
            <a:r>
              <a:rPr lang="zh-CN" altLang="en-US" sz="2400" b="1" dirty="0"/>
              <a:t>从而实现</a:t>
            </a:r>
            <a:r>
              <a:rPr lang="zh-CN" altLang="en-US" sz="2400" b="1" dirty="0">
                <a:solidFill>
                  <a:srgbClr val="FF0000"/>
                </a:solidFill>
              </a:rPr>
              <a:t>进程互斥</a:t>
            </a:r>
            <a:r>
              <a:rPr lang="zh-CN" altLang="en-US" sz="2400" b="1" dirty="0"/>
              <a:t>。</a:t>
            </a:r>
            <a:r>
              <a:rPr lang="zh-CN" altLang="en-US" sz="2400" b="1" dirty="0">
                <a:latin typeface="+mj-ea"/>
                <a:ea typeface="+mj-ea"/>
              </a:rPr>
              <a:t> </a:t>
            </a:r>
          </a:p>
        </p:txBody>
      </p:sp>
    </p:spTree>
    <p:extLst>
      <p:ext uri="{BB962C8B-B14F-4D97-AF65-F5344CB8AC3E}">
        <p14:creationId xmlns:p14="http://schemas.microsoft.com/office/powerpoint/2010/main" val="110013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54257D2-76EA-4D8E-9C9C-DBB30D5EC7CF}"/>
              </a:ext>
            </a:extLst>
          </p:cNvPr>
          <p:cNvSpPr txBox="1">
            <a:spLocks noChangeArrowheads="1"/>
          </p:cNvSpPr>
          <p:nvPr/>
        </p:nvSpPr>
        <p:spPr>
          <a:xfrm>
            <a:off x="874987" y="762000"/>
            <a:ext cx="7772400" cy="5502166"/>
          </a:xfrm>
          <a:prstGeom prst="rect">
            <a:avLst/>
          </a:prstGeom>
          <a:solidFill>
            <a:schemeClr val="bg1"/>
          </a:solidFill>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342900" indent="-342900" algn="l">
              <a:buFont typeface="Arial" panose="020B0604020202020204" pitchFamily="34" charset="0"/>
              <a:buChar char="•"/>
              <a:defRPr/>
            </a:pPr>
            <a:r>
              <a:rPr lang="zh-CN" altLang="en-US" dirty="0"/>
              <a:t>为进行并发处理，管程必须包含同步工具。 </a:t>
            </a:r>
          </a:p>
          <a:p>
            <a:pPr marL="342900" indent="-342900" algn="l">
              <a:buFont typeface="Arial" panose="020B0604020202020204" pitchFamily="34" charset="0"/>
              <a:buChar char="•"/>
              <a:defRPr/>
            </a:pPr>
            <a:r>
              <a:rPr lang="zh-CN" altLang="en-US" dirty="0"/>
              <a:t>   例如，假设一个进程调用了管程，它在管程中时，须被挂起，直到满足某些条件时才恢复。这就需要一种机制，使得该进程不仅被挂起，而且能释放这个管程，以便某些别的进程可以进入。以后，当条件满足并且管程再次可用时，需要恢复该进程并允许它在挂起点重新进入管程。 </a:t>
            </a:r>
          </a:p>
          <a:p>
            <a:pPr marL="342900" indent="-342900" algn="l">
              <a:buFont typeface="Arial" panose="020B0604020202020204" pitchFamily="34" charset="0"/>
              <a:buChar char="•"/>
              <a:defRPr/>
            </a:pPr>
            <a:r>
              <a:rPr lang="zh-CN" altLang="en-US" dirty="0"/>
              <a:t>管程通过使用条件变量提供对同步的支持，这些条件变量包含在管程中，并且只有在管程中才能被访问 ，每个条件维护一个链表：</a:t>
            </a:r>
            <a:endParaRPr lang="en-US" altLang="zh-CN" dirty="0"/>
          </a:p>
          <a:p>
            <a:pPr marL="342900" indent="-342900" algn="l">
              <a:buFont typeface="Arial" panose="020B0604020202020204" pitchFamily="34" charset="0"/>
              <a:buChar char="•"/>
              <a:defRPr/>
            </a:pPr>
            <a:endParaRPr lang="zh-CN" altLang="en-US" dirty="0"/>
          </a:p>
          <a:p>
            <a:pPr algn="l">
              <a:defRPr/>
            </a:pPr>
            <a:r>
              <a:rPr lang="zh-CN" altLang="en-US" dirty="0">
                <a:solidFill>
                  <a:srgbClr val="FF0000"/>
                </a:solidFill>
              </a:rPr>
              <a:t>  ①</a:t>
            </a:r>
            <a:r>
              <a:rPr lang="en-US" altLang="zh-CN" dirty="0" err="1">
                <a:solidFill>
                  <a:srgbClr val="FF0000"/>
                </a:solidFill>
              </a:rPr>
              <a:t>x.wait</a:t>
            </a:r>
            <a:r>
              <a:rPr lang="zh-CN" altLang="en-US" dirty="0">
                <a:solidFill>
                  <a:srgbClr val="FF0000"/>
                </a:solidFill>
              </a:rPr>
              <a:t>：调用进程的执行在条件</a:t>
            </a:r>
            <a:r>
              <a:rPr lang="en-US" altLang="zh-CN" dirty="0">
                <a:solidFill>
                  <a:srgbClr val="FF0000"/>
                </a:solidFill>
              </a:rPr>
              <a:t>x</a:t>
            </a:r>
            <a:r>
              <a:rPr lang="zh-CN" altLang="en-US" dirty="0">
                <a:solidFill>
                  <a:srgbClr val="FF0000"/>
                </a:solidFill>
              </a:rPr>
              <a:t>上挂起，插入</a:t>
            </a:r>
            <a:r>
              <a:rPr lang="en-US" altLang="zh-CN" dirty="0">
                <a:solidFill>
                  <a:srgbClr val="FF0000"/>
                </a:solidFill>
              </a:rPr>
              <a:t>x</a:t>
            </a:r>
            <a:r>
              <a:rPr lang="zh-CN" altLang="en-US" dirty="0">
                <a:solidFill>
                  <a:srgbClr val="FF0000"/>
                </a:solidFill>
              </a:rPr>
              <a:t>等待队列，并释放管程给另一个进程使用。</a:t>
            </a:r>
            <a:endParaRPr lang="en-US" altLang="zh-CN" dirty="0">
              <a:solidFill>
                <a:srgbClr val="FF0000"/>
              </a:solidFill>
            </a:endParaRPr>
          </a:p>
          <a:p>
            <a:pPr algn="l">
              <a:defRPr/>
            </a:pPr>
            <a:r>
              <a:rPr lang="zh-CN" altLang="en-US" dirty="0">
                <a:solidFill>
                  <a:srgbClr val="FF0000"/>
                </a:solidFill>
              </a:rPr>
              <a:t>  ②</a:t>
            </a:r>
            <a:r>
              <a:rPr lang="en-US" altLang="zh-CN" dirty="0" err="1">
                <a:solidFill>
                  <a:srgbClr val="FF0000"/>
                </a:solidFill>
              </a:rPr>
              <a:t>x.signal</a:t>
            </a:r>
            <a:r>
              <a:rPr lang="zh-CN" altLang="en-US" dirty="0">
                <a:solidFill>
                  <a:srgbClr val="FF0000"/>
                </a:solidFill>
              </a:rPr>
              <a:t>：恢复在</a:t>
            </a:r>
            <a:r>
              <a:rPr lang="en-US" altLang="zh-CN" dirty="0">
                <a:solidFill>
                  <a:srgbClr val="FF0000"/>
                </a:solidFill>
              </a:rPr>
              <a:t>x</a:t>
            </a:r>
            <a:r>
              <a:rPr lang="zh-CN" altLang="en-US" dirty="0">
                <a:solidFill>
                  <a:srgbClr val="FF0000"/>
                </a:solidFill>
              </a:rPr>
              <a:t>条件挂起的进程的执行。如果有多个这样的进程，选择其中一个；如果没有这样的进程，什么也不做。</a:t>
            </a:r>
          </a:p>
        </p:txBody>
      </p:sp>
    </p:spTree>
    <p:extLst>
      <p:ext uri="{BB962C8B-B14F-4D97-AF65-F5344CB8AC3E}">
        <p14:creationId xmlns:p14="http://schemas.microsoft.com/office/powerpoint/2010/main" val="422061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3" descr="C:\Documents and Settings\luo\My Documents\My Pictures\未命名15.bmp">
            <a:extLst>
              <a:ext uri="{FF2B5EF4-FFF2-40B4-BE49-F238E27FC236}">
                <a16:creationId xmlns:a16="http://schemas.microsoft.com/office/drawing/2014/main" id="{0C210117-C129-4A6D-950E-1D9CD5D08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325438"/>
            <a:ext cx="5726113" cy="620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8C8B77-130E-4976-8E2E-F81547C0D6FF}"/>
              </a:ext>
            </a:extLst>
          </p:cNvPr>
          <p:cNvSpPr>
            <a:spLocks noGrp="1"/>
          </p:cNvSpPr>
          <p:nvPr>
            <p:ph idx="1"/>
          </p:nvPr>
        </p:nvSpPr>
        <p:spPr>
          <a:xfrm>
            <a:off x="712178" y="1680058"/>
            <a:ext cx="8077986" cy="3868232"/>
          </a:xfrm>
        </p:spPr>
        <p:txBody>
          <a:bodyPr/>
          <a:lstStyle/>
          <a:p>
            <a:pPr>
              <a:spcBef>
                <a:spcPts val="450"/>
              </a:spcBef>
            </a:pPr>
            <a:r>
              <a:rPr lang="zh-CN" altLang="en-US" dirty="0"/>
              <a:t>信号量的含义：整型信号量和记录型信号量，是除了初始化外只能进行</a:t>
            </a:r>
            <a:r>
              <a:rPr lang="en-US" altLang="zh-CN" dirty="0"/>
              <a:t>wait</a:t>
            </a:r>
            <a:r>
              <a:rPr lang="zh-CN" altLang="en-US" dirty="0"/>
              <a:t>和</a:t>
            </a:r>
            <a:r>
              <a:rPr lang="en-US" altLang="zh-CN" dirty="0"/>
              <a:t>signal</a:t>
            </a:r>
            <a:r>
              <a:rPr lang="zh-CN" altLang="en-US" dirty="0"/>
              <a:t>的变量。理解</a:t>
            </a:r>
            <a:r>
              <a:rPr lang="en-US" altLang="zh-CN" dirty="0"/>
              <a:t>wait</a:t>
            </a:r>
            <a:r>
              <a:rPr lang="zh-CN" altLang="en-US" dirty="0"/>
              <a:t>和</a:t>
            </a:r>
            <a:r>
              <a:rPr lang="en-US" altLang="zh-CN" dirty="0"/>
              <a:t>signal</a:t>
            </a:r>
            <a:r>
              <a:rPr lang="zh-CN" altLang="en-US" dirty="0"/>
              <a:t>的实现。</a:t>
            </a:r>
            <a:endParaRPr lang="en-US" altLang="zh-CN" dirty="0"/>
          </a:p>
          <a:p>
            <a:pPr>
              <a:spcBef>
                <a:spcPts val="450"/>
              </a:spcBef>
            </a:pPr>
            <a:r>
              <a:rPr lang="zh-CN" altLang="en-US" dirty="0"/>
              <a:t>信号量的物理意义：一个信号量</a:t>
            </a:r>
            <a:r>
              <a:rPr lang="en-US" altLang="zh-CN" dirty="0"/>
              <a:t>S</a:t>
            </a:r>
            <a:r>
              <a:rPr lang="zh-CN" altLang="en-US" dirty="0"/>
              <a:t>对应通常对应一类临界资源。</a:t>
            </a:r>
            <a:r>
              <a:rPr lang="en-US" altLang="zh-CN" dirty="0" err="1"/>
              <a:t>S.value</a:t>
            </a:r>
            <a:r>
              <a:rPr lang="zh-CN" altLang="en-US" dirty="0"/>
              <a:t>的含义？</a:t>
            </a:r>
            <a:r>
              <a:rPr lang="en-US" altLang="zh-CN" dirty="0"/>
              <a:t>Wait</a:t>
            </a:r>
            <a:r>
              <a:rPr lang="zh-CN" altLang="en-US" dirty="0"/>
              <a:t>是消耗资源，</a:t>
            </a:r>
            <a:r>
              <a:rPr lang="en-US" altLang="zh-CN" dirty="0"/>
              <a:t>signal</a:t>
            </a:r>
            <a:r>
              <a:rPr lang="zh-CN" altLang="en-US" dirty="0"/>
              <a:t>是释放资源。</a:t>
            </a:r>
            <a:endParaRPr lang="en-US" altLang="zh-CN" dirty="0"/>
          </a:p>
          <a:p>
            <a:pPr>
              <a:spcBef>
                <a:spcPts val="450"/>
              </a:spcBef>
            </a:pPr>
            <a:r>
              <a:rPr lang="zh-CN" altLang="en-US" dirty="0"/>
              <a:t>用信号量实现互斥：一个临界资源一个信号量，初值为</a:t>
            </a:r>
            <a:r>
              <a:rPr lang="en-US" altLang="zh-CN" dirty="0"/>
              <a:t>1</a:t>
            </a:r>
            <a:r>
              <a:rPr lang="zh-CN" altLang="en-US" dirty="0"/>
              <a:t>，进入临界区</a:t>
            </a:r>
            <a:r>
              <a:rPr lang="en-US" altLang="zh-CN" dirty="0"/>
              <a:t>wait</a:t>
            </a:r>
            <a:r>
              <a:rPr lang="zh-CN" altLang="en-US" dirty="0"/>
              <a:t>，退出临界区</a:t>
            </a:r>
            <a:r>
              <a:rPr lang="en-US" altLang="zh-CN" dirty="0"/>
              <a:t>signal</a:t>
            </a:r>
            <a:r>
              <a:rPr lang="zh-CN" altLang="en-US" dirty="0"/>
              <a:t>，必须成对出现。</a:t>
            </a:r>
            <a:endParaRPr lang="en-US" altLang="zh-CN" dirty="0"/>
          </a:p>
          <a:p>
            <a:pPr>
              <a:spcBef>
                <a:spcPts val="450"/>
              </a:spcBef>
            </a:pPr>
            <a:r>
              <a:rPr lang="zh-CN" altLang="en-US" dirty="0"/>
              <a:t>用信号量实现前趋关系：是同步关系，每个关系设置一个信号量，初值为</a:t>
            </a:r>
            <a:r>
              <a:rPr lang="en-US" altLang="zh-CN" dirty="0"/>
              <a:t>0</a:t>
            </a:r>
            <a:r>
              <a:rPr lang="zh-CN" altLang="en-US" dirty="0"/>
              <a:t>，后继进程</a:t>
            </a:r>
            <a:r>
              <a:rPr lang="en-US" altLang="zh-CN" dirty="0"/>
              <a:t>wait</a:t>
            </a:r>
            <a:r>
              <a:rPr lang="zh-CN" altLang="en-US" dirty="0"/>
              <a:t>，前趋进程</a:t>
            </a:r>
            <a:r>
              <a:rPr lang="en-US" altLang="zh-CN" dirty="0"/>
              <a:t>signal</a:t>
            </a:r>
            <a:r>
              <a:rPr lang="zh-CN" altLang="en-US" dirty="0"/>
              <a:t>。</a:t>
            </a:r>
            <a:endParaRPr lang="en-US" altLang="zh-CN" dirty="0"/>
          </a:p>
          <a:p>
            <a:pPr>
              <a:spcBef>
                <a:spcPts val="450"/>
              </a:spcBef>
            </a:pPr>
            <a:r>
              <a:rPr lang="zh-CN" altLang="en-US" dirty="0"/>
              <a:t>用信号量实现资源使用：资源使用的信号量初始化为开始资源数，使用时</a:t>
            </a:r>
            <a:r>
              <a:rPr lang="en-US" altLang="zh-CN" dirty="0"/>
              <a:t>wait</a:t>
            </a:r>
            <a:r>
              <a:rPr lang="zh-CN" altLang="en-US" dirty="0"/>
              <a:t>，释放时</a:t>
            </a:r>
            <a:r>
              <a:rPr lang="en-US" altLang="zh-CN" dirty="0"/>
              <a:t>signal</a:t>
            </a:r>
            <a:r>
              <a:rPr lang="zh-CN" altLang="en-US" dirty="0"/>
              <a:t>。</a:t>
            </a:r>
          </a:p>
        </p:txBody>
      </p:sp>
      <p:sp>
        <p:nvSpPr>
          <p:cNvPr id="3" name="标题 2">
            <a:extLst>
              <a:ext uri="{FF2B5EF4-FFF2-40B4-BE49-F238E27FC236}">
                <a16:creationId xmlns:a16="http://schemas.microsoft.com/office/drawing/2014/main" id="{0A963105-7D71-47FB-8112-6474DC7E537F}"/>
              </a:ext>
            </a:extLst>
          </p:cNvPr>
          <p:cNvSpPr>
            <a:spLocks noGrp="1"/>
          </p:cNvSpPr>
          <p:nvPr>
            <p:ph type="title"/>
          </p:nvPr>
        </p:nvSpPr>
        <p:spPr/>
        <p:txBody>
          <a:bodyPr/>
          <a:lstStyle/>
          <a:p>
            <a:r>
              <a:rPr lang="zh-CN" altLang="en-US" dirty="0"/>
              <a:t>信号量机制总结</a:t>
            </a:r>
          </a:p>
        </p:txBody>
      </p:sp>
    </p:spTree>
    <p:extLst>
      <p:ext uri="{BB962C8B-B14F-4D97-AF65-F5344CB8AC3E}">
        <p14:creationId xmlns:p14="http://schemas.microsoft.com/office/powerpoint/2010/main" val="180651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1843" y="718844"/>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1238363" y="2646292"/>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j-cs"/>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4011700" y="718844"/>
            <a:ext cx="4681924" cy="46866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2.1 </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前趋图和程序执行</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2.2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进程的描述</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2.3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进程控制</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2.4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进程同步</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2.5 </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经典进程的同步问题</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2.6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进程通信</a:t>
            </a:r>
          </a:p>
        </p:txBody>
      </p:sp>
    </p:spTree>
    <p:custDataLst>
      <p:tags r:id="rId1"/>
    </p:custDataLst>
    <p:extLst>
      <p:ext uri="{BB962C8B-B14F-4D97-AF65-F5344CB8AC3E}">
        <p14:creationId xmlns:p14="http://schemas.microsoft.com/office/powerpoint/2010/main" val="232990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zh-CN" altLang="en-US" sz="2800" b="1" dirty="0">
                <a:solidFill>
                  <a:srgbClr val="4A66AC">
                    <a:lumMod val="75000"/>
                  </a:srgbClr>
                </a:solidFill>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2.5</a:t>
            </a:r>
            <a:r>
              <a:rPr kumimoji="1" lang="en-US" altLang="zh-CN" sz="3200" b="1" i="0" u="none" strike="noStrike" kern="1200" cap="none" spc="0" normalizeH="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 </a:t>
            </a:r>
            <a:r>
              <a:rPr lang="zh-CN" altLang="en-US" b="1" dirty="0">
                <a:latin typeface="楷体_GB2312" charset="0"/>
                <a:ea typeface="楷体_GB2312" charset="0"/>
              </a:rPr>
              <a:t>经典进程同步问题 </a:t>
            </a:r>
            <a:endPar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endParaRPr>
          </a:p>
        </p:txBody>
      </p:sp>
      <p:sp>
        <p:nvSpPr>
          <p:cNvPr id="6" name="Rectangle 3">
            <a:extLst>
              <a:ext uri="{FF2B5EF4-FFF2-40B4-BE49-F238E27FC236}">
                <a16:creationId xmlns:a16="http://schemas.microsoft.com/office/drawing/2014/main" id="{03FA18DD-0C1D-3B4B-ACBC-BFA10353701C}"/>
              </a:ext>
            </a:extLst>
          </p:cNvPr>
          <p:cNvSpPr>
            <a:spLocks noGrp="1" noChangeArrowheads="1"/>
          </p:cNvSpPr>
          <p:nvPr>
            <p:ph idx="1"/>
          </p:nvPr>
        </p:nvSpPr>
        <p:spPr>
          <a:xfrm>
            <a:off x="3001336" y="2249590"/>
            <a:ext cx="4916090" cy="2357438"/>
          </a:xfrm>
        </p:spPr>
        <p:txBody>
          <a:bodyPr/>
          <a:lstStyle/>
          <a:p>
            <a:pPr eaLnBrk="1" hangingPunct="1">
              <a:buFont typeface="Wingdings" charset="2"/>
              <a:buChar char="n"/>
              <a:defRPr/>
            </a:pPr>
            <a:r>
              <a:rPr lang="zh-CN" altLang="en-US" sz="2100" b="1" dirty="0">
                <a:effectLst>
                  <a:outerShdw blurRad="38100" dist="38100" dir="2700000" algn="tl">
                    <a:srgbClr val="C0C0C0"/>
                  </a:outerShdw>
                </a:effectLst>
                <a:latin typeface="+mj-ea"/>
                <a:ea typeface="+mj-ea"/>
              </a:rPr>
              <a:t>生产者－－消费者问题</a:t>
            </a:r>
          </a:p>
          <a:p>
            <a:pPr eaLnBrk="1" hangingPunct="1">
              <a:buFont typeface="Wingdings" charset="2"/>
              <a:buChar char="n"/>
              <a:defRPr/>
            </a:pPr>
            <a:r>
              <a:rPr lang="zh-CN" altLang="en-US" sz="2100" b="1" dirty="0">
                <a:effectLst>
                  <a:outerShdw blurRad="38100" dist="38100" dir="2700000" algn="tl">
                    <a:srgbClr val="C0C0C0"/>
                  </a:outerShdw>
                </a:effectLst>
                <a:latin typeface="+mj-ea"/>
                <a:ea typeface="+mj-ea"/>
              </a:rPr>
              <a:t>哲学家进餐问题</a:t>
            </a:r>
          </a:p>
          <a:p>
            <a:pPr eaLnBrk="1" hangingPunct="1">
              <a:buFont typeface="Wingdings" charset="2"/>
              <a:buChar char="n"/>
              <a:defRPr/>
            </a:pPr>
            <a:r>
              <a:rPr lang="zh-CN" altLang="en-US" sz="2100" b="1" dirty="0">
                <a:effectLst>
                  <a:outerShdw blurRad="38100" dist="38100" dir="2700000" algn="tl">
                    <a:srgbClr val="C0C0C0"/>
                  </a:outerShdw>
                </a:effectLst>
                <a:latin typeface="+mj-ea"/>
                <a:ea typeface="+mj-ea"/>
              </a:rPr>
              <a:t>读者－－写者问题 </a:t>
            </a:r>
          </a:p>
        </p:txBody>
      </p:sp>
    </p:spTree>
    <p:extLst>
      <p:ext uri="{BB962C8B-B14F-4D97-AF65-F5344CB8AC3E}">
        <p14:creationId xmlns:p14="http://schemas.microsoft.com/office/powerpoint/2010/main" val="102128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3" name="矩形 2"/>
          <p:cNvSpPr/>
          <p:nvPr/>
        </p:nvSpPr>
        <p:spPr>
          <a:xfrm>
            <a:off x="1496960" y="2120168"/>
            <a:ext cx="6968613" cy="4351769"/>
          </a:xfrm>
          <a:prstGeom prst="rect">
            <a:avLst/>
          </a:prstGeom>
        </p:spPr>
        <p:txBody>
          <a:bodyPr wrap="square">
            <a:spAutoFit/>
          </a:bodyPr>
          <a:lstStyle/>
          <a:p>
            <a:pPr>
              <a:lnSpc>
                <a:spcPct val="150000"/>
              </a:lnSpc>
              <a:buClr>
                <a:schemeClr val="bg2">
                  <a:lumMod val="25000"/>
                </a:schemeClr>
              </a:buClr>
              <a:buFont typeface="Wingdings" charset="2"/>
              <a:buChar char="n"/>
              <a:defRPr/>
            </a:pPr>
            <a:r>
              <a:rPr lang="zh-CN" altLang="en-US" sz="2100" b="1" dirty="0">
                <a:latin typeface="+mj-ea"/>
                <a:ea typeface="+mj-ea"/>
              </a:rPr>
              <a:t>生产者与消费者是一个广义的概念，可以代表一类具有相同属性的进程。</a:t>
            </a:r>
          </a:p>
          <a:p>
            <a:pPr>
              <a:lnSpc>
                <a:spcPct val="150000"/>
              </a:lnSpc>
              <a:buClr>
                <a:schemeClr val="bg2">
                  <a:lumMod val="25000"/>
                </a:schemeClr>
              </a:buClr>
              <a:buFont typeface="Wingdings" charset="2"/>
              <a:buChar char="n"/>
              <a:defRPr/>
            </a:pPr>
            <a:r>
              <a:rPr lang="zh-CN" altLang="en-US" sz="2100" b="1" dirty="0">
                <a:latin typeface="+mj-ea"/>
                <a:ea typeface="+mj-ea"/>
              </a:rPr>
              <a:t>生产者和消费者进程共享一个大小固定的缓冲区，其中，</a:t>
            </a:r>
            <a:endParaRPr lang="en-US" altLang="zh-CN" sz="2100" b="1" dirty="0">
              <a:latin typeface="+mj-ea"/>
              <a:ea typeface="+mj-ea"/>
            </a:endParaRPr>
          </a:p>
          <a:p>
            <a:pPr lvl="1">
              <a:lnSpc>
                <a:spcPct val="150000"/>
              </a:lnSpc>
              <a:buClr>
                <a:schemeClr val="bg2">
                  <a:lumMod val="25000"/>
                </a:schemeClr>
              </a:buClr>
              <a:buFont typeface="Wingdings" charset="2"/>
              <a:buChar char="n"/>
              <a:defRPr/>
            </a:pPr>
            <a:r>
              <a:rPr lang="zh-CN" altLang="en-US" sz="2100" b="1" dirty="0">
                <a:latin typeface="+mj-ea"/>
                <a:ea typeface="+mj-ea"/>
              </a:rPr>
              <a:t>一个或多个生产者生产数据，并将生产的数据存入缓冲区，</a:t>
            </a:r>
            <a:endParaRPr lang="en-US" altLang="zh-CN" sz="2100" b="1" dirty="0">
              <a:latin typeface="+mj-ea"/>
              <a:ea typeface="+mj-ea"/>
            </a:endParaRPr>
          </a:p>
          <a:p>
            <a:pPr lvl="1">
              <a:lnSpc>
                <a:spcPct val="150000"/>
              </a:lnSpc>
              <a:buClr>
                <a:schemeClr val="bg2">
                  <a:lumMod val="25000"/>
                </a:schemeClr>
              </a:buClr>
              <a:buFont typeface="Wingdings" charset="2"/>
              <a:buChar char="n"/>
              <a:defRPr/>
            </a:pPr>
            <a:r>
              <a:rPr lang="zh-CN" altLang="en-US" sz="2100" b="1" dirty="0">
                <a:latin typeface="+mj-ea"/>
                <a:ea typeface="+mj-ea"/>
              </a:rPr>
              <a:t>并有一个消费者从缓冲区中取数据</a:t>
            </a:r>
            <a:r>
              <a:rPr lang="zh-CN" altLang="en-US" sz="2100" dirty="0">
                <a:effectLst>
                  <a:outerShdw blurRad="38100" dist="38100" dir="2700000" algn="tl">
                    <a:srgbClr val="C0C0C0"/>
                  </a:outerShdw>
                </a:effectLst>
                <a:latin typeface="+mj-ea"/>
                <a:ea typeface="+mj-ea"/>
              </a:rPr>
              <a:t>。</a:t>
            </a:r>
            <a:r>
              <a:rPr lang="zh-CN" altLang="en-US" sz="2100" dirty="0">
                <a:latin typeface="+mj-ea"/>
                <a:ea typeface="+mj-ea"/>
              </a:rPr>
              <a:t> </a:t>
            </a:r>
            <a:endParaRPr lang="en-US" altLang="zh-CN" sz="2100" dirty="0">
              <a:latin typeface="+mj-ea"/>
              <a:ea typeface="+mj-ea"/>
            </a:endParaRPr>
          </a:p>
          <a:p>
            <a:pPr>
              <a:lnSpc>
                <a:spcPct val="150000"/>
              </a:lnSpc>
              <a:buClr>
                <a:schemeClr val="bg2">
                  <a:lumMod val="25000"/>
                </a:schemeClr>
              </a:buClr>
              <a:defRPr/>
            </a:pPr>
            <a:r>
              <a:rPr lang="zh-CN" altLang="en-US" sz="2000" b="1" dirty="0"/>
              <a:t>例如， 在输入时，输入进程是生产者，计算进程是消费者；而在输出时，则计算进程是生产者，而打印进程是消费者。 </a:t>
            </a:r>
          </a:p>
          <a:p>
            <a:pPr lvl="1">
              <a:lnSpc>
                <a:spcPct val="150000"/>
              </a:lnSpc>
              <a:buClr>
                <a:schemeClr val="bg2">
                  <a:lumMod val="25000"/>
                </a:schemeClr>
              </a:buClr>
              <a:buFont typeface="Wingdings" charset="2"/>
              <a:buChar char="n"/>
              <a:defRPr/>
            </a:pPr>
            <a:endParaRPr lang="zh-CN" altLang="en-US" sz="2100" dirty="0">
              <a:latin typeface="+mj-ea"/>
              <a:ea typeface="+mj-ea"/>
            </a:endParaRPr>
          </a:p>
        </p:txBody>
      </p:sp>
    </p:spTree>
    <p:extLst>
      <p:ext uri="{BB962C8B-B14F-4D97-AF65-F5344CB8AC3E}">
        <p14:creationId xmlns:p14="http://schemas.microsoft.com/office/powerpoint/2010/main" val="153343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消费者问题（续）</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3" name="矩形 2"/>
          <p:cNvSpPr/>
          <p:nvPr/>
        </p:nvSpPr>
        <p:spPr>
          <a:xfrm>
            <a:off x="1496961" y="2120168"/>
            <a:ext cx="6916994" cy="2128275"/>
          </a:xfrm>
          <a:prstGeom prst="rect">
            <a:avLst/>
          </a:prstGeom>
        </p:spPr>
        <p:txBody>
          <a:bodyPr wrap="square">
            <a:spAutoFit/>
          </a:bodyPr>
          <a:lstStyle/>
          <a:p>
            <a:pPr>
              <a:lnSpc>
                <a:spcPct val="150000"/>
              </a:lnSpc>
              <a:spcBef>
                <a:spcPct val="30000"/>
              </a:spcBef>
              <a:buClr>
                <a:schemeClr val="bg2">
                  <a:lumMod val="25000"/>
                </a:schemeClr>
              </a:buClr>
              <a:buFont typeface="Wingdings" charset="2"/>
              <a:buChar char="n"/>
              <a:defRPr/>
            </a:pPr>
            <a:r>
              <a:rPr lang="zh-CN" altLang="en-US" sz="2100" b="1" dirty="0">
                <a:latin typeface="+mj-ea"/>
                <a:ea typeface="+mj-ea"/>
              </a:rPr>
              <a:t>假设缓冲区的大小为</a:t>
            </a:r>
            <a:r>
              <a:rPr lang="en-US" altLang="zh-CN" sz="2100" b="1" dirty="0">
                <a:latin typeface="+mj-ea"/>
                <a:ea typeface="+mj-ea"/>
              </a:rPr>
              <a:t>n</a:t>
            </a:r>
            <a:r>
              <a:rPr lang="zh-CN" altLang="en-US" sz="2100" b="1" dirty="0">
                <a:latin typeface="+mj-ea"/>
                <a:ea typeface="+mj-ea"/>
              </a:rPr>
              <a:t>（存储单元的个数），它可以被生产者和消费者循环使用。</a:t>
            </a:r>
          </a:p>
          <a:p>
            <a:pPr>
              <a:lnSpc>
                <a:spcPct val="150000"/>
              </a:lnSpc>
              <a:spcBef>
                <a:spcPct val="30000"/>
              </a:spcBef>
              <a:buClr>
                <a:schemeClr val="bg2">
                  <a:lumMod val="25000"/>
                </a:schemeClr>
              </a:buClr>
              <a:buFont typeface="Wingdings" charset="2"/>
              <a:buChar char="n"/>
              <a:defRPr/>
            </a:pPr>
            <a:r>
              <a:rPr lang="zh-CN" altLang="en-US" sz="2100" b="1" dirty="0">
                <a:latin typeface="+mj-ea"/>
                <a:ea typeface="+mj-ea"/>
              </a:rPr>
              <a:t>分别设置两个指针</a:t>
            </a:r>
            <a:r>
              <a:rPr lang="en-US" altLang="zh-CN" sz="2100" b="1" dirty="0">
                <a:latin typeface="+mj-ea"/>
                <a:ea typeface="+mj-ea"/>
              </a:rPr>
              <a:t>in</a:t>
            </a:r>
            <a:r>
              <a:rPr lang="zh-CN" altLang="en-US" sz="2100" b="1" dirty="0">
                <a:latin typeface="+mj-ea"/>
                <a:ea typeface="+mj-ea"/>
              </a:rPr>
              <a:t>和</a:t>
            </a:r>
            <a:r>
              <a:rPr lang="en-US" altLang="zh-CN" sz="2100" b="1" dirty="0">
                <a:latin typeface="+mj-ea"/>
                <a:ea typeface="+mj-ea"/>
              </a:rPr>
              <a:t>out</a:t>
            </a:r>
            <a:r>
              <a:rPr lang="zh-CN" altLang="en-US" sz="2100" b="1" dirty="0">
                <a:latin typeface="+mj-ea"/>
                <a:ea typeface="+mj-ea"/>
              </a:rPr>
              <a:t>，指向生产者将存放数据的存储单元和消费者将取数据的存储单元，如图</a:t>
            </a:r>
          </a:p>
        </p:txBody>
      </p:sp>
    </p:spTree>
    <p:extLst>
      <p:ext uri="{BB962C8B-B14F-4D97-AF65-F5344CB8AC3E}">
        <p14:creationId xmlns:p14="http://schemas.microsoft.com/office/powerpoint/2010/main" val="258296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消费者问题（续）</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grpSp>
        <p:nvGrpSpPr>
          <p:cNvPr id="5" name="Group 2">
            <a:extLst>
              <a:ext uri="{FF2B5EF4-FFF2-40B4-BE49-F238E27FC236}">
                <a16:creationId xmlns:a16="http://schemas.microsoft.com/office/drawing/2014/main" id="{CB66F7CF-7B76-6D4D-9B62-827FD4F2DC15}"/>
              </a:ext>
            </a:extLst>
          </p:cNvPr>
          <p:cNvGrpSpPr>
            <a:grpSpLocks/>
          </p:cNvGrpSpPr>
          <p:nvPr/>
        </p:nvGrpSpPr>
        <p:grpSpPr bwMode="auto">
          <a:xfrm>
            <a:off x="2914650" y="2171701"/>
            <a:ext cx="3200400" cy="1307306"/>
            <a:chOff x="2697" y="8928"/>
            <a:chExt cx="4500" cy="1872"/>
          </a:xfrm>
        </p:grpSpPr>
        <p:grpSp>
          <p:nvGrpSpPr>
            <p:cNvPr id="6" name="Group 3">
              <a:extLst>
                <a:ext uri="{FF2B5EF4-FFF2-40B4-BE49-F238E27FC236}">
                  <a16:creationId xmlns:a16="http://schemas.microsoft.com/office/drawing/2014/main" id="{D1AACCE3-FB10-8C4B-98F3-031197663C54}"/>
                </a:ext>
              </a:extLst>
            </p:cNvPr>
            <p:cNvGrpSpPr>
              <a:grpSpLocks/>
            </p:cNvGrpSpPr>
            <p:nvPr/>
          </p:nvGrpSpPr>
          <p:grpSpPr bwMode="auto">
            <a:xfrm>
              <a:off x="2697" y="8928"/>
              <a:ext cx="4500" cy="936"/>
              <a:chOff x="2697" y="9552"/>
              <a:chExt cx="4500" cy="936"/>
            </a:xfrm>
          </p:grpSpPr>
          <p:grpSp>
            <p:nvGrpSpPr>
              <p:cNvPr id="14" name="Group 4">
                <a:extLst>
                  <a:ext uri="{FF2B5EF4-FFF2-40B4-BE49-F238E27FC236}">
                    <a16:creationId xmlns:a16="http://schemas.microsoft.com/office/drawing/2014/main" id="{2F6822EE-2B1F-1C46-959B-D0ECC911C086}"/>
                  </a:ext>
                </a:extLst>
              </p:cNvPr>
              <p:cNvGrpSpPr>
                <a:grpSpLocks/>
              </p:cNvGrpSpPr>
              <p:nvPr/>
            </p:nvGrpSpPr>
            <p:grpSpPr bwMode="auto">
              <a:xfrm>
                <a:off x="3777" y="10020"/>
                <a:ext cx="2700" cy="468"/>
                <a:chOff x="3777" y="9240"/>
                <a:chExt cx="2700" cy="468"/>
              </a:xfrm>
            </p:grpSpPr>
            <p:sp>
              <p:nvSpPr>
                <p:cNvPr id="43" name="Line 5">
                  <a:extLst>
                    <a:ext uri="{FF2B5EF4-FFF2-40B4-BE49-F238E27FC236}">
                      <a16:creationId xmlns:a16="http://schemas.microsoft.com/office/drawing/2014/main" id="{E2411605-7B59-9C4D-AA80-424980E36444}"/>
                    </a:ext>
                  </a:extLst>
                </p:cNvPr>
                <p:cNvSpPr>
                  <a:spLocks noChangeShapeType="1"/>
                </p:cNvSpPr>
                <p:nvPr/>
              </p:nvSpPr>
              <p:spPr bwMode="auto">
                <a:xfrm>
                  <a:off x="37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 name="Line 6">
                  <a:extLst>
                    <a:ext uri="{FF2B5EF4-FFF2-40B4-BE49-F238E27FC236}">
                      <a16:creationId xmlns:a16="http://schemas.microsoft.com/office/drawing/2014/main" id="{EC265345-F178-0E49-989B-8AB4AD7A9B47}"/>
                    </a:ext>
                  </a:extLst>
                </p:cNvPr>
                <p:cNvSpPr>
                  <a:spLocks noChangeShapeType="1"/>
                </p:cNvSpPr>
                <p:nvPr/>
              </p:nvSpPr>
              <p:spPr bwMode="auto">
                <a:xfrm>
                  <a:off x="41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 name="Line 7">
                  <a:extLst>
                    <a:ext uri="{FF2B5EF4-FFF2-40B4-BE49-F238E27FC236}">
                      <a16:creationId xmlns:a16="http://schemas.microsoft.com/office/drawing/2014/main" id="{085E09D9-5CAF-A447-B34F-C7D6B9493224}"/>
                    </a:ext>
                  </a:extLst>
                </p:cNvPr>
                <p:cNvSpPr>
                  <a:spLocks noChangeShapeType="1"/>
                </p:cNvSpPr>
                <p:nvPr/>
              </p:nvSpPr>
              <p:spPr bwMode="auto">
                <a:xfrm>
                  <a:off x="44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 name="Line 8">
                  <a:extLst>
                    <a:ext uri="{FF2B5EF4-FFF2-40B4-BE49-F238E27FC236}">
                      <a16:creationId xmlns:a16="http://schemas.microsoft.com/office/drawing/2014/main" id="{194EDB92-9EC8-D349-AB41-82FB7886D250}"/>
                    </a:ext>
                  </a:extLst>
                </p:cNvPr>
                <p:cNvSpPr>
                  <a:spLocks noChangeShapeType="1"/>
                </p:cNvSpPr>
                <p:nvPr/>
              </p:nvSpPr>
              <p:spPr bwMode="auto">
                <a:xfrm>
                  <a:off x="48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7" name="Line 9">
                  <a:extLst>
                    <a:ext uri="{FF2B5EF4-FFF2-40B4-BE49-F238E27FC236}">
                      <a16:creationId xmlns:a16="http://schemas.microsoft.com/office/drawing/2014/main" id="{5FD6D53F-67F4-534C-936C-DBEB16B3801C}"/>
                    </a:ext>
                  </a:extLst>
                </p:cNvPr>
                <p:cNvSpPr>
                  <a:spLocks noChangeShapeType="1"/>
                </p:cNvSpPr>
                <p:nvPr/>
              </p:nvSpPr>
              <p:spPr bwMode="auto">
                <a:xfrm>
                  <a:off x="5937" y="9552"/>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5" name="Group 10">
                <a:extLst>
                  <a:ext uri="{FF2B5EF4-FFF2-40B4-BE49-F238E27FC236}">
                    <a16:creationId xmlns:a16="http://schemas.microsoft.com/office/drawing/2014/main" id="{F35FF69D-1AB5-D442-AF72-59B7A112EC81}"/>
                  </a:ext>
                </a:extLst>
              </p:cNvPr>
              <p:cNvGrpSpPr>
                <a:grpSpLocks/>
              </p:cNvGrpSpPr>
              <p:nvPr/>
            </p:nvGrpSpPr>
            <p:grpSpPr bwMode="auto">
              <a:xfrm>
                <a:off x="2697" y="9552"/>
                <a:ext cx="4500" cy="936"/>
                <a:chOff x="2697" y="8772"/>
                <a:chExt cx="4500" cy="936"/>
              </a:xfrm>
            </p:grpSpPr>
            <p:grpSp>
              <p:nvGrpSpPr>
                <p:cNvPr id="16" name="Group 11">
                  <a:extLst>
                    <a:ext uri="{FF2B5EF4-FFF2-40B4-BE49-F238E27FC236}">
                      <a16:creationId xmlns:a16="http://schemas.microsoft.com/office/drawing/2014/main" id="{EE52E51D-8E95-C343-8B2F-33310897AC93}"/>
                    </a:ext>
                  </a:extLst>
                </p:cNvPr>
                <p:cNvGrpSpPr>
                  <a:grpSpLocks/>
                </p:cNvGrpSpPr>
                <p:nvPr/>
              </p:nvGrpSpPr>
              <p:grpSpPr bwMode="auto">
                <a:xfrm>
                  <a:off x="3777" y="9240"/>
                  <a:ext cx="360" cy="468"/>
                  <a:chOff x="3777" y="9240"/>
                  <a:chExt cx="360" cy="468"/>
                </a:xfrm>
              </p:grpSpPr>
              <p:sp>
                <p:nvSpPr>
                  <p:cNvPr id="39" name="Line 12">
                    <a:extLst>
                      <a:ext uri="{FF2B5EF4-FFF2-40B4-BE49-F238E27FC236}">
                        <a16:creationId xmlns:a16="http://schemas.microsoft.com/office/drawing/2014/main" id="{7617BF69-6486-7844-80AD-FFE0F79F973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 name="Line 13">
                    <a:extLst>
                      <a:ext uri="{FF2B5EF4-FFF2-40B4-BE49-F238E27FC236}">
                        <a16:creationId xmlns:a16="http://schemas.microsoft.com/office/drawing/2014/main" id="{A2BCA9C7-5168-294A-B660-D44E7BCCCC34}"/>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 name="Line 14">
                    <a:extLst>
                      <a:ext uri="{FF2B5EF4-FFF2-40B4-BE49-F238E27FC236}">
                        <a16:creationId xmlns:a16="http://schemas.microsoft.com/office/drawing/2014/main" id="{0F8FCBB5-4E08-774E-8351-2887DAF67090}"/>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 name="Line 15">
                    <a:extLst>
                      <a:ext uri="{FF2B5EF4-FFF2-40B4-BE49-F238E27FC236}">
                        <a16:creationId xmlns:a16="http://schemas.microsoft.com/office/drawing/2014/main" id="{FFBB7D6B-3587-744B-9125-516ABA0ECEFE}"/>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7" name="Group 16">
                  <a:extLst>
                    <a:ext uri="{FF2B5EF4-FFF2-40B4-BE49-F238E27FC236}">
                      <a16:creationId xmlns:a16="http://schemas.microsoft.com/office/drawing/2014/main" id="{AD332C72-0BA8-5941-8603-F9C3B493EF23}"/>
                    </a:ext>
                  </a:extLst>
                </p:cNvPr>
                <p:cNvGrpSpPr>
                  <a:grpSpLocks/>
                </p:cNvGrpSpPr>
                <p:nvPr/>
              </p:nvGrpSpPr>
              <p:grpSpPr bwMode="auto">
                <a:xfrm>
                  <a:off x="4137" y="9240"/>
                  <a:ext cx="360" cy="468"/>
                  <a:chOff x="3777" y="9240"/>
                  <a:chExt cx="360" cy="468"/>
                </a:xfrm>
              </p:grpSpPr>
              <p:sp>
                <p:nvSpPr>
                  <p:cNvPr id="35" name="Line 17">
                    <a:extLst>
                      <a:ext uri="{FF2B5EF4-FFF2-40B4-BE49-F238E27FC236}">
                        <a16:creationId xmlns:a16="http://schemas.microsoft.com/office/drawing/2014/main" id="{E4176219-985E-C54E-8412-63E82BAEACBE}"/>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 name="Line 18">
                    <a:extLst>
                      <a:ext uri="{FF2B5EF4-FFF2-40B4-BE49-F238E27FC236}">
                        <a16:creationId xmlns:a16="http://schemas.microsoft.com/office/drawing/2014/main" id="{15626629-4971-4149-B538-979763AE0B7C}"/>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 name="Line 19">
                    <a:extLst>
                      <a:ext uri="{FF2B5EF4-FFF2-40B4-BE49-F238E27FC236}">
                        <a16:creationId xmlns:a16="http://schemas.microsoft.com/office/drawing/2014/main" id="{96E3BB46-2487-1540-B8B8-5F7B00A0924F}"/>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8" name="Line 20">
                    <a:extLst>
                      <a:ext uri="{FF2B5EF4-FFF2-40B4-BE49-F238E27FC236}">
                        <a16:creationId xmlns:a16="http://schemas.microsoft.com/office/drawing/2014/main" id="{F74D7ED9-A2B3-1542-85E8-486C41845844}"/>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8" name="Group 21">
                  <a:extLst>
                    <a:ext uri="{FF2B5EF4-FFF2-40B4-BE49-F238E27FC236}">
                      <a16:creationId xmlns:a16="http://schemas.microsoft.com/office/drawing/2014/main" id="{085B48B8-5156-4C41-B1CF-F712BB723321}"/>
                    </a:ext>
                  </a:extLst>
                </p:cNvPr>
                <p:cNvGrpSpPr>
                  <a:grpSpLocks/>
                </p:cNvGrpSpPr>
                <p:nvPr/>
              </p:nvGrpSpPr>
              <p:grpSpPr bwMode="auto">
                <a:xfrm>
                  <a:off x="4497" y="9240"/>
                  <a:ext cx="360" cy="468"/>
                  <a:chOff x="3777" y="9240"/>
                  <a:chExt cx="360" cy="468"/>
                </a:xfrm>
              </p:grpSpPr>
              <p:sp>
                <p:nvSpPr>
                  <p:cNvPr id="31" name="Line 22">
                    <a:extLst>
                      <a:ext uri="{FF2B5EF4-FFF2-40B4-BE49-F238E27FC236}">
                        <a16:creationId xmlns:a16="http://schemas.microsoft.com/office/drawing/2014/main" id="{8C0619BA-3B9A-6648-9775-632A41E8F9EC}"/>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2" name="Line 23">
                    <a:extLst>
                      <a:ext uri="{FF2B5EF4-FFF2-40B4-BE49-F238E27FC236}">
                        <a16:creationId xmlns:a16="http://schemas.microsoft.com/office/drawing/2014/main" id="{5339D850-3765-2B43-B491-3E0FD4EB456B}"/>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 name="Line 24">
                    <a:extLst>
                      <a:ext uri="{FF2B5EF4-FFF2-40B4-BE49-F238E27FC236}">
                        <a16:creationId xmlns:a16="http://schemas.microsoft.com/office/drawing/2014/main" id="{2417CD56-223A-8243-B055-6F5E048A0467}"/>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 name="Line 25">
                    <a:extLst>
                      <a:ext uri="{FF2B5EF4-FFF2-40B4-BE49-F238E27FC236}">
                        <a16:creationId xmlns:a16="http://schemas.microsoft.com/office/drawing/2014/main" id="{FE49D233-9CB7-DF43-A6BF-0FA6C232FCE5}"/>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9" name="Group 26">
                  <a:extLst>
                    <a:ext uri="{FF2B5EF4-FFF2-40B4-BE49-F238E27FC236}">
                      <a16:creationId xmlns:a16="http://schemas.microsoft.com/office/drawing/2014/main" id="{00C8371A-F48C-AB47-8452-A15E69DA0AFF}"/>
                    </a:ext>
                  </a:extLst>
                </p:cNvPr>
                <p:cNvGrpSpPr>
                  <a:grpSpLocks/>
                </p:cNvGrpSpPr>
                <p:nvPr/>
              </p:nvGrpSpPr>
              <p:grpSpPr bwMode="auto">
                <a:xfrm>
                  <a:off x="2697" y="8772"/>
                  <a:ext cx="4500" cy="936"/>
                  <a:chOff x="2697" y="8772"/>
                  <a:chExt cx="4500" cy="936"/>
                </a:xfrm>
              </p:grpSpPr>
              <p:grpSp>
                <p:nvGrpSpPr>
                  <p:cNvPr id="20" name="Group 27">
                    <a:extLst>
                      <a:ext uri="{FF2B5EF4-FFF2-40B4-BE49-F238E27FC236}">
                        <a16:creationId xmlns:a16="http://schemas.microsoft.com/office/drawing/2014/main" id="{EE4BF0C6-8BA8-7D48-AD39-4DE5648F153A}"/>
                      </a:ext>
                    </a:extLst>
                  </p:cNvPr>
                  <p:cNvGrpSpPr>
                    <a:grpSpLocks/>
                  </p:cNvGrpSpPr>
                  <p:nvPr/>
                </p:nvGrpSpPr>
                <p:grpSpPr bwMode="auto">
                  <a:xfrm>
                    <a:off x="2697" y="9240"/>
                    <a:ext cx="4500" cy="468"/>
                    <a:chOff x="2697" y="9240"/>
                    <a:chExt cx="4500" cy="468"/>
                  </a:xfrm>
                </p:grpSpPr>
                <p:sp>
                  <p:nvSpPr>
                    <p:cNvPr id="22" name="Line 28">
                      <a:extLst>
                        <a:ext uri="{FF2B5EF4-FFF2-40B4-BE49-F238E27FC236}">
                          <a16:creationId xmlns:a16="http://schemas.microsoft.com/office/drawing/2014/main" id="{85FE671D-4978-6C40-B60F-90989FDDCB2B}"/>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 name="Line 29">
                      <a:extLst>
                        <a:ext uri="{FF2B5EF4-FFF2-40B4-BE49-F238E27FC236}">
                          <a16:creationId xmlns:a16="http://schemas.microsoft.com/office/drawing/2014/main" id="{B91A717B-535F-BC40-8EB5-50E6E739337F}"/>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 name="Line 30">
                      <a:extLst>
                        <a:ext uri="{FF2B5EF4-FFF2-40B4-BE49-F238E27FC236}">
                          <a16:creationId xmlns:a16="http://schemas.microsoft.com/office/drawing/2014/main" id="{7CAB3DFE-579A-B741-B293-C7D86407B241}"/>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 name="Line 31">
                      <a:extLst>
                        <a:ext uri="{FF2B5EF4-FFF2-40B4-BE49-F238E27FC236}">
                          <a16:creationId xmlns:a16="http://schemas.microsoft.com/office/drawing/2014/main" id="{C0237029-CA91-CF4E-89C5-BD3BF3A7CE41}"/>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6" name="Line 32">
                      <a:extLst>
                        <a:ext uri="{FF2B5EF4-FFF2-40B4-BE49-F238E27FC236}">
                          <a16:creationId xmlns:a16="http://schemas.microsoft.com/office/drawing/2014/main" id="{09833F5A-2B2B-A74C-BC6C-6DA42E6896FF}"/>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 name="Line 33">
                      <a:extLst>
                        <a:ext uri="{FF2B5EF4-FFF2-40B4-BE49-F238E27FC236}">
                          <a16:creationId xmlns:a16="http://schemas.microsoft.com/office/drawing/2014/main" id="{EE98CF5A-DDA1-E941-B4CB-95B050877BC3}"/>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8" name="Line 34">
                      <a:extLst>
                        <a:ext uri="{FF2B5EF4-FFF2-40B4-BE49-F238E27FC236}">
                          <a16:creationId xmlns:a16="http://schemas.microsoft.com/office/drawing/2014/main" id="{2401198F-5E40-874B-8DF3-CA305DE918DE}"/>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 name="Line 35">
                      <a:extLst>
                        <a:ext uri="{FF2B5EF4-FFF2-40B4-BE49-F238E27FC236}">
                          <a16:creationId xmlns:a16="http://schemas.microsoft.com/office/drawing/2014/main" id="{FBB5D9C2-A8F3-B342-9E59-5C7DCE051F6E}"/>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 name="Line 36">
                      <a:extLst>
                        <a:ext uri="{FF2B5EF4-FFF2-40B4-BE49-F238E27FC236}">
                          <a16:creationId xmlns:a16="http://schemas.microsoft.com/office/drawing/2014/main" id="{EEC2F212-F1DE-704C-94DB-FD03129F04DE}"/>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1" name="Text Box 37">
                    <a:extLst>
                      <a:ext uri="{FF2B5EF4-FFF2-40B4-BE49-F238E27FC236}">
                        <a16:creationId xmlns:a16="http://schemas.microsoft.com/office/drawing/2014/main" id="{6E1014CC-203F-F348-BE85-91396C516B8C}"/>
                      </a:ext>
                    </a:extLst>
                  </p:cNvPr>
                  <p:cNvSpPr txBox="1">
                    <a:spLocks noChangeArrowheads="1"/>
                  </p:cNvSpPr>
                  <p:nvPr/>
                </p:nvSpPr>
                <p:spPr bwMode="auto">
                  <a:xfrm>
                    <a:off x="2697" y="8772"/>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0  1  2   3   4  5  6  7                n-1</a:t>
                    </a:r>
                  </a:p>
                </p:txBody>
              </p:sp>
            </p:grpSp>
          </p:grpSp>
        </p:grpSp>
        <p:grpSp>
          <p:nvGrpSpPr>
            <p:cNvPr id="7" name="Group 38">
              <a:extLst>
                <a:ext uri="{FF2B5EF4-FFF2-40B4-BE49-F238E27FC236}">
                  <a16:creationId xmlns:a16="http://schemas.microsoft.com/office/drawing/2014/main" id="{655E7960-81B1-A94A-9AB9-07453428D0F1}"/>
                </a:ext>
              </a:extLst>
            </p:cNvPr>
            <p:cNvGrpSpPr>
              <a:grpSpLocks/>
            </p:cNvGrpSpPr>
            <p:nvPr/>
          </p:nvGrpSpPr>
          <p:grpSpPr bwMode="auto">
            <a:xfrm>
              <a:off x="3597" y="9864"/>
              <a:ext cx="717" cy="624"/>
              <a:chOff x="3597" y="9864"/>
              <a:chExt cx="717" cy="624"/>
            </a:xfrm>
          </p:grpSpPr>
          <p:sp>
            <p:nvSpPr>
              <p:cNvPr id="12" name="Line 39">
                <a:extLst>
                  <a:ext uri="{FF2B5EF4-FFF2-40B4-BE49-F238E27FC236}">
                    <a16:creationId xmlns:a16="http://schemas.microsoft.com/office/drawing/2014/main" id="{E49E822F-4502-A845-A123-F1B47C00E467}"/>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3" name="Text Box 40">
                <a:extLst>
                  <a:ext uri="{FF2B5EF4-FFF2-40B4-BE49-F238E27FC236}">
                    <a16:creationId xmlns:a16="http://schemas.microsoft.com/office/drawing/2014/main" id="{085A52A1-AB76-B644-A2C1-6BA9AD5F7971}"/>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out</a:t>
                </a:r>
              </a:p>
            </p:txBody>
          </p:sp>
        </p:grpSp>
        <p:grpSp>
          <p:nvGrpSpPr>
            <p:cNvPr id="8" name="Group 41">
              <a:extLst>
                <a:ext uri="{FF2B5EF4-FFF2-40B4-BE49-F238E27FC236}">
                  <a16:creationId xmlns:a16="http://schemas.microsoft.com/office/drawing/2014/main" id="{730520A2-1ED1-3442-8CE0-6B9A1D701DE3}"/>
                </a:ext>
              </a:extLst>
            </p:cNvPr>
            <p:cNvGrpSpPr>
              <a:grpSpLocks/>
            </p:cNvGrpSpPr>
            <p:nvPr/>
          </p:nvGrpSpPr>
          <p:grpSpPr bwMode="auto">
            <a:xfrm>
              <a:off x="4857" y="9864"/>
              <a:ext cx="540" cy="624"/>
              <a:chOff x="4857" y="9864"/>
              <a:chExt cx="540" cy="624"/>
            </a:xfrm>
          </p:grpSpPr>
          <p:sp>
            <p:nvSpPr>
              <p:cNvPr id="10" name="Line 42">
                <a:extLst>
                  <a:ext uri="{FF2B5EF4-FFF2-40B4-BE49-F238E27FC236}">
                    <a16:creationId xmlns:a16="http://schemas.microsoft.com/office/drawing/2014/main" id="{933889D6-135D-6641-B50E-62106A607DC3}"/>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 name="Text Box 43">
                <a:extLst>
                  <a:ext uri="{FF2B5EF4-FFF2-40B4-BE49-F238E27FC236}">
                    <a16:creationId xmlns:a16="http://schemas.microsoft.com/office/drawing/2014/main" id="{BF0704CB-72F3-FB4B-B19C-B8979ED6D573}"/>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500" b="1">
                    <a:latin typeface="Times New Roman" panose="02020603050405020304" pitchFamily="18" charset="0"/>
                  </a:rPr>
                  <a:t>in</a:t>
                </a:r>
              </a:p>
            </p:txBody>
          </p:sp>
        </p:grpSp>
        <p:sp>
          <p:nvSpPr>
            <p:cNvPr id="9" name="Text Box 44">
              <a:extLst>
                <a:ext uri="{FF2B5EF4-FFF2-40B4-BE49-F238E27FC236}">
                  <a16:creationId xmlns:a16="http://schemas.microsoft.com/office/drawing/2014/main" id="{CBE874F6-70C9-3D4B-9130-CCF4C85F108D}"/>
                </a:ext>
              </a:extLst>
            </p:cNvPr>
            <p:cNvSpPr txBox="1">
              <a:spLocks noChangeArrowheads="1"/>
            </p:cNvSpPr>
            <p:nvPr/>
          </p:nvSpPr>
          <p:spPr bwMode="auto">
            <a:xfrm>
              <a:off x="4317" y="103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latin typeface="Times New Roman" panose="02020603050405020304" pitchFamily="18" charset="0"/>
                </a:rPr>
                <a:t>(a)</a:t>
              </a:r>
            </a:p>
          </p:txBody>
        </p:sp>
      </p:grpSp>
      <p:grpSp>
        <p:nvGrpSpPr>
          <p:cNvPr id="48" name="Group 45">
            <a:extLst>
              <a:ext uri="{FF2B5EF4-FFF2-40B4-BE49-F238E27FC236}">
                <a16:creationId xmlns:a16="http://schemas.microsoft.com/office/drawing/2014/main" id="{960EF540-7C4F-724E-B5C0-76B7644EEF2D}"/>
              </a:ext>
            </a:extLst>
          </p:cNvPr>
          <p:cNvGrpSpPr>
            <a:grpSpLocks/>
          </p:cNvGrpSpPr>
          <p:nvPr/>
        </p:nvGrpSpPr>
        <p:grpSpPr bwMode="auto">
          <a:xfrm>
            <a:off x="2914650" y="3370661"/>
            <a:ext cx="3200400" cy="1197769"/>
            <a:chOff x="2697" y="11580"/>
            <a:chExt cx="4500" cy="1716"/>
          </a:xfrm>
        </p:grpSpPr>
        <p:grpSp>
          <p:nvGrpSpPr>
            <p:cNvPr id="49" name="Group 46">
              <a:extLst>
                <a:ext uri="{FF2B5EF4-FFF2-40B4-BE49-F238E27FC236}">
                  <a16:creationId xmlns:a16="http://schemas.microsoft.com/office/drawing/2014/main" id="{0F130E9D-6BF9-A34E-B057-6287D76C7352}"/>
                </a:ext>
              </a:extLst>
            </p:cNvPr>
            <p:cNvGrpSpPr>
              <a:grpSpLocks/>
            </p:cNvGrpSpPr>
            <p:nvPr/>
          </p:nvGrpSpPr>
          <p:grpSpPr bwMode="auto">
            <a:xfrm>
              <a:off x="5037" y="12516"/>
              <a:ext cx="717" cy="624"/>
              <a:chOff x="3597" y="9864"/>
              <a:chExt cx="717" cy="624"/>
            </a:xfrm>
          </p:grpSpPr>
          <p:sp>
            <p:nvSpPr>
              <p:cNvPr id="105" name="Line 47">
                <a:extLst>
                  <a:ext uri="{FF2B5EF4-FFF2-40B4-BE49-F238E27FC236}">
                    <a16:creationId xmlns:a16="http://schemas.microsoft.com/office/drawing/2014/main" id="{5A88830C-4AF0-2047-B600-9F8F410E8FA3}"/>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06" name="Text Box 48">
                <a:extLst>
                  <a:ext uri="{FF2B5EF4-FFF2-40B4-BE49-F238E27FC236}">
                    <a16:creationId xmlns:a16="http://schemas.microsoft.com/office/drawing/2014/main" id="{13B9D5B7-0B2E-704D-BD35-677B438364D8}"/>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out</a:t>
                </a:r>
              </a:p>
            </p:txBody>
          </p:sp>
        </p:grpSp>
        <p:grpSp>
          <p:nvGrpSpPr>
            <p:cNvPr id="50" name="Group 49">
              <a:extLst>
                <a:ext uri="{FF2B5EF4-FFF2-40B4-BE49-F238E27FC236}">
                  <a16:creationId xmlns:a16="http://schemas.microsoft.com/office/drawing/2014/main" id="{96BBC528-6B7F-2A46-B712-3BBB8BA06EF6}"/>
                </a:ext>
              </a:extLst>
            </p:cNvPr>
            <p:cNvGrpSpPr>
              <a:grpSpLocks/>
            </p:cNvGrpSpPr>
            <p:nvPr/>
          </p:nvGrpSpPr>
          <p:grpSpPr bwMode="auto">
            <a:xfrm>
              <a:off x="3417" y="12516"/>
              <a:ext cx="540" cy="624"/>
              <a:chOff x="4857" y="9864"/>
              <a:chExt cx="540" cy="624"/>
            </a:xfrm>
          </p:grpSpPr>
          <p:sp>
            <p:nvSpPr>
              <p:cNvPr id="103" name="Line 50">
                <a:extLst>
                  <a:ext uri="{FF2B5EF4-FFF2-40B4-BE49-F238E27FC236}">
                    <a16:creationId xmlns:a16="http://schemas.microsoft.com/office/drawing/2014/main" id="{F5682751-6433-7946-A64E-E1A339FDA2A6}"/>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04" name="Text Box 51">
                <a:extLst>
                  <a:ext uri="{FF2B5EF4-FFF2-40B4-BE49-F238E27FC236}">
                    <a16:creationId xmlns:a16="http://schemas.microsoft.com/office/drawing/2014/main" id="{417370CF-72C0-F544-9320-153E2AAA53DD}"/>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in</a:t>
                </a:r>
              </a:p>
            </p:txBody>
          </p:sp>
        </p:grpSp>
        <p:grpSp>
          <p:nvGrpSpPr>
            <p:cNvPr id="51" name="Group 52">
              <a:extLst>
                <a:ext uri="{FF2B5EF4-FFF2-40B4-BE49-F238E27FC236}">
                  <a16:creationId xmlns:a16="http://schemas.microsoft.com/office/drawing/2014/main" id="{67BEB0BF-FBA3-8642-A157-3D81F171DDE8}"/>
                </a:ext>
              </a:extLst>
            </p:cNvPr>
            <p:cNvGrpSpPr>
              <a:grpSpLocks/>
            </p:cNvGrpSpPr>
            <p:nvPr/>
          </p:nvGrpSpPr>
          <p:grpSpPr bwMode="auto">
            <a:xfrm>
              <a:off x="2697" y="11580"/>
              <a:ext cx="4500" cy="1716"/>
              <a:chOff x="2697" y="11580"/>
              <a:chExt cx="4500" cy="1716"/>
            </a:xfrm>
          </p:grpSpPr>
          <p:grpSp>
            <p:nvGrpSpPr>
              <p:cNvPr id="52" name="Group 53">
                <a:extLst>
                  <a:ext uri="{FF2B5EF4-FFF2-40B4-BE49-F238E27FC236}">
                    <a16:creationId xmlns:a16="http://schemas.microsoft.com/office/drawing/2014/main" id="{C65C7E0E-5207-D147-A6AD-29C2560D0EDE}"/>
                  </a:ext>
                </a:extLst>
              </p:cNvPr>
              <p:cNvGrpSpPr>
                <a:grpSpLocks/>
              </p:cNvGrpSpPr>
              <p:nvPr/>
            </p:nvGrpSpPr>
            <p:grpSpPr bwMode="auto">
              <a:xfrm>
                <a:off x="2697" y="11580"/>
                <a:ext cx="4500" cy="936"/>
                <a:chOff x="2697" y="12048"/>
                <a:chExt cx="4500" cy="936"/>
              </a:xfrm>
            </p:grpSpPr>
            <p:grpSp>
              <p:nvGrpSpPr>
                <p:cNvPr id="54" name="Group 54">
                  <a:extLst>
                    <a:ext uri="{FF2B5EF4-FFF2-40B4-BE49-F238E27FC236}">
                      <a16:creationId xmlns:a16="http://schemas.microsoft.com/office/drawing/2014/main" id="{4621DCD2-C2BA-3F4E-B522-1775DBF757C5}"/>
                    </a:ext>
                  </a:extLst>
                </p:cNvPr>
                <p:cNvGrpSpPr>
                  <a:grpSpLocks/>
                </p:cNvGrpSpPr>
                <p:nvPr/>
              </p:nvGrpSpPr>
              <p:grpSpPr bwMode="auto">
                <a:xfrm>
                  <a:off x="2697" y="12516"/>
                  <a:ext cx="4500" cy="468"/>
                  <a:chOff x="2697" y="11268"/>
                  <a:chExt cx="4500" cy="468"/>
                </a:xfrm>
              </p:grpSpPr>
              <p:grpSp>
                <p:nvGrpSpPr>
                  <p:cNvPr id="72" name="Group 55">
                    <a:extLst>
                      <a:ext uri="{FF2B5EF4-FFF2-40B4-BE49-F238E27FC236}">
                        <a16:creationId xmlns:a16="http://schemas.microsoft.com/office/drawing/2014/main" id="{26238D50-F3AB-CA4D-8A64-FD2883264ACE}"/>
                      </a:ext>
                    </a:extLst>
                  </p:cNvPr>
                  <p:cNvGrpSpPr>
                    <a:grpSpLocks/>
                  </p:cNvGrpSpPr>
                  <p:nvPr/>
                </p:nvGrpSpPr>
                <p:grpSpPr bwMode="auto">
                  <a:xfrm>
                    <a:off x="5217" y="11268"/>
                    <a:ext cx="360" cy="468"/>
                    <a:chOff x="3777" y="9240"/>
                    <a:chExt cx="360" cy="468"/>
                  </a:xfrm>
                </p:grpSpPr>
                <p:sp>
                  <p:nvSpPr>
                    <p:cNvPr id="99" name="Line 56">
                      <a:extLst>
                        <a:ext uri="{FF2B5EF4-FFF2-40B4-BE49-F238E27FC236}">
                          <a16:creationId xmlns:a16="http://schemas.microsoft.com/office/drawing/2014/main" id="{558879AB-3CA2-5643-B7C9-B90C9C99C3BA}"/>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0" name="Line 57">
                      <a:extLst>
                        <a:ext uri="{FF2B5EF4-FFF2-40B4-BE49-F238E27FC236}">
                          <a16:creationId xmlns:a16="http://schemas.microsoft.com/office/drawing/2014/main" id="{821DD9B8-9B87-5247-8CCE-2D7C7E814473}"/>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1" name="Line 58">
                      <a:extLst>
                        <a:ext uri="{FF2B5EF4-FFF2-40B4-BE49-F238E27FC236}">
                          <a16:creationId xmlns:a16="http://schemas.microsoft.com/office/drawing/2014/main" id="{D8174855-D2B3-9B40-96E1-EDDCEBE74A66}"/>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 name="Line 59">
                      <a:extLst>
                        <a:ext uri="{FF2B5EF4-FFF2-40B4-BE49-F238E27FC236}">
                          <a16:creationId xmlns:a16="http://schemas.microsoft.com/office/drawing/2014/main" id="{F7887EAA-03D4-DE43-8C39-5DF21903A93E}"/>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3" name="Group 60">
                    <a:extLst>
                      <a:ext uri="{FF2B5EF4-FFF2-40B4-BE49-F238E27FC236}">
                        <a16:creationId xmlns:a16="http://schemas.microsoft.com/office/drawing/2014/main" id="{770E60EB-9BB6-D147-940E-1E3681083F99}"/>
                      </a:ext>
                    </a:extLst>
                  </p:cNvPr>
                  <p:cNvGrpSpPr>
                    <a:grpSpLocks/>
                  </p:cNvGrpSpPr>
                  <p:nvPr/>
                </p:nvGrpSpPr>
                <p:grpSpPr bwMode="auto">
                  <a:xfrm>
                    <a:off x="2697" y="11268"/>
                    <a:ext cx="360" cy="468"/>
                    <a:chOff x="3777" y="9240"/>
                    <a:chExt cx="360" cy="468"/>
                  </a:xfrm>
                </p:grpSpPr>
                <p:sp>
                  <p:nvSpPr>
                    <p:cNvPr id="95" name="Line 61">
                      <a:extLst>
                        <a:ext uri="{FF2B5EF4-FFF2-40B4-BE49-F238E27FC236}">
                          <a16:creationId xmlns:a16="http://schemas.microsoft.com/office/drawing/2014/main" id="{25677DF8-BA9A-A34E-852C-C73BDFFEFE18}"/>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6" name="Line 62">
                      <a:extLst>
                        <a:ext uri="{FF2B5EF4-FFF2-40B4-BE49-F238E27FC236}">
                          <a16:creationId xmlns:a16="http://schemas.microsoft.com/office/drawing/2014/main" id="{AE0C70F3-4F84-2843-89EB-CC47A872358A}"/>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7" name="Line 63">
                      <a:extLst>
                        <a:ext uri="{FF2B5EF4-FFF2-40B4-BE49-F238E27FC236}">
                          <a16:creationId xmlns:a16="http://schemas.microsoft.com/office/drawing/2014/main" id="{C3934E7E-7E45-6445-9FC9-CBE47A6F2407}"/>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8" name="Line 64">
                      <a:extLst>
                        <a:ext uri="{FF2B5EF4-FFF2-40B4-BE49-F238E27FC236}">
                          <a16:creationId xmlns:a16="http://schemas.microsoft.com/office/drawing/2014/main" id="{548FB7A9-0B2C-5F4F-ADAF-BBBE709D91A9}"/>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4" name="Group 65">
                    <a:extLst>
                      <a:ext uri="{FF2B5EF4-FFF2-40B4-BE49-F238E27FC236}">
                        <a16:creationId xmlns:a16="http://schemas.microsoft.com/office/drawing/2014/main" id="{553C9826-50D8-7447-B51E-76FCEFC6416A}"/>
                      </a:ext>
                    </a:extLst>
                  </p:cNvPr>
                  <p:cNvGrpSpPr>
                    <a:grpSpLocks/>
                  </p:cNvGrpSpPr>
                  <p:nvPr/>
                </p:nvGrpSpPr>
                <p:grpSpPr bwMode="auto">
                  <a:xfrm>
                    <a:off x="3057" y="11268"/>
                    <a:ext cx="360" cy="468"/>
                    <a:chOff x="3777" y="9240"/>
                    <a:chExt cx="360" cy="468"/>
                  </a:xfrm>
                </p:grpSpPr>
                <p:sp>
                  <p:nvSpPr>
                    <p:cNvPr id="91" name="Line 66">
                      <a:extLst>
                        <a:ext uri="{FF2B5EF4-FFF2-40B4-BE49-F238E27FC236}">
                          <a16:creationId xmlns:a16="http://schemas.microsoft.com/office/drawing/2014/main" id="{B9E2DDE7-C872-B349-A307-7DEDC37F9CA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 name="Line 67">
                      <a:extLst>
                        <a:ext uri="{FF2B5EF4-FFF2-40B4-BE49-F238E27FC236}">
                          <a16:creationId xmlns:a16="http://schemas.microsoft.com/office/drawing/2014/main" id="{2421AE09-49F9-D043-BB56-B81E1C6DAB3E}"/>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3" name="Line 68">
                      <a:extLst>
                        <a:ext uri="{FF2B5EF4-FFF2-40B4-BE49-F238E27FC236}">
                          <a16:creationId xmlns:a16="http://schemas.microsoft.com/office/drawing/2014/main" id="{441243DE-2CE3-D34F-9F15-7915DFDEE107}"/>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4" name="Line 69">
                      <a:extLst>
                        <a:ext uri="{FF2B5EF4-FFF2-40B4-BE49-F238E27FC236}">
                          <a16:creationId xmlns:a16="http://schemas.microsoft.com/office/drawing/2014/main" id="{9337BFE6-BF08-C041-ACE1-9F5C2AFBF004}"/>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5" name="Group 70">
                    <a:extLst>
                      <a:ext uri="{FF2B5EF4-FFF2-40B4-BE49-F238E27FC236}">
                        <a16:creationId xmlns:a16="http://schemas.microsoft.com/office/drawing/2014/main" id="{A65F2A23-3EA9-5C41-A259-C0489DC8A7F4}"/>
                      </a:ext>
                    </a:extLst>
                  </p:cNvPr>
                  <p:cNvGrpSpPr>
                    <a:grpSpLocks/>
                  </p:cNvGrpSpPr>
                  <p:nvPr/>
                </p:nvGrpSpPr>
                <p:grpSpPr bwMode="auto">
                  <a:xfrm>
                    <a:off x="5577" y="11268"/>
                    <a:ext cx="360" cy="468"/>
                    <a:chOff x="3777" y="9240"/>
                    <a:chExt cx="360" cy="468"/>
                  </a:xfrm>
                </p:grpSpPr>
                <p:sp>
                  <p:nvSpPr>
                    <p:cNvPr id="87" name="Line 71">
                      <a:extLst>
                        <a:ext uri="{FF2B5EF4-FFF2-40B4-BE49-F238E27FC236}">
                          <a16:creationId xmlns:a16="http://schemas.microsoft.com/office/drawing/2014/main" id="{9F4C29A3-23A2-D34D-A6F4-F9EEEAADB87F}"/>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8" name="Line 72">
                      <a:extLst>
                        <a:ext uri="{FF2B5EF4-FFF2-40B4-BE49-F238E27FC236}">
                          <a16:creationId xmlns:a16="http://schemas.microsoft.com/office/drawing/2014/main" id="{47DAF42B-1B0D-4A4B-93D2-F72373EAF965}"/>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9" name="Line 73">
                      <a:extLst>
                        <a:ext uri="{FF2B5EF4-FFF2-40B4-BE49-F238E27FC236}">
                          <a16:creationId xmlns:a16="http://schemas.microsoft.com/office/drawing/2014/main" id="{261091E1-9D56-8846-A2BB-98C4587E9F0F}"/>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0" name="Line 74">
                      <a:extLst>
                        <a:ext uri="{FF2B5EF4-FFF2-40B4-BE49-F238E27FC236}">
                          <a16:creationId xmlns:a16="http://schemas.microsoft.com/office/drawing/2014/main" id="{670353EE-1103-3B48-A536-DDC459F23D7B}"/>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6" name="Group 75">
                    <a:extLst>
                      <a:ext uri="{FF2B5EF4-FFF2-40B4-BE49-F238E27FC236}">
                        <a16:creationId xmlns:a16="http://schemas.microsoft.com/office/drawing/2014/main" id="{F03803A2-8C79-3C45-B841-350282C25599}"/>
                      </a:ext>
                    </a:extLst>
                  </p:cNvPr>
                  <p:cNvGrpSpPr>
                    <a:grpSpLocks/>
                  </p:cNvGrpSpPr>
                  <p:nvPr/>
                </p:nvGrpSpPr>
                <p:grpSpPr bwMode="auto">
                  <a:xfrm>
                    <a:off x="6477" y="11268"/>
                    <a:ext cx="360" cy="468"/>
                    <a:chOff x="3777" y="9240"/>
                    <a:chExt cx="360" cy="468"/>
                  </a:xfrm>
                </p:grpSpPr>
                <p:sp>
                  <p:nvSpPr>
                    <p:cNvPr id="83" name="Line 76">
                      <a:extLst>
                        <a:ext uri="{FF2B5EF4-FFF2-40B4-BE49-F238E27FC236}">
                          <a16:creationId xmlns:a16="http://schemas.microsoft.com/office/drawing/2014/main" id="{A4294999-6E82-1046-B5D3-1A1013121762}"/>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4" name="Line 77">
                      <a:extLst>
                        <a:ext uri="{FF2B5EF4-FFF2-40B4-BE49-F238E27FC236}">
                          <a16:creationId xmlns:a16="http://schemas.microsoft.com/office/drawing/2014/main" id="{660CD075-B11F-2840-BE2E-4926E0C38940}"/>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5" name="Line 78">
                      <a:extLst>
                        <a:ext uri="{FF2B5EF4-FFF2-40B4-BE49-F238E27FC236}">
                          <a16:creationId xmlns:a16="http://schemas.microsoft.com/office/drawing/2014/main" id="{D9B6229F-3C91-7542-886C-6244E076A8E2}"/>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6" name="Line 79">
                      <a:extLst>
                        <a:ext uri="{FF2B5EF4-FFF2-40B4-BE49-F238E27FC236}">
                          <a16:creationId xmlns:a16="http://schemas.microsoft.com/office/drawing/2014/main" id="{3F69CF5A-48F4-4749-A64E-201041EEE1AC}"/>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7" name="Group 80">
                    <a:extLst>
                      <a:ext uri="{FF2B5EF4-FFF2-40B4-BE49-F238E27FC236}">
                        <a16:creationId xmlns:a16="http://schemas.microsoft.com/office/drawing/2014/main" id="{7BEF5806-47BA-2740-A2BB-8C1EC9527E38}"/>
                      </a:ext>
                    </a:extLst>
                  </p:cNvPr>
                  <p:cNvGrpSpPr>
                    <a:grpSpLocks/>
                  </p:cNvGrpSpPr>
                  <p:nvPr/>
                </p:nvGrpSpPr>
                <p:grpSpPr bwMode="auto">
                  <a:xfrm>
                    <a:off x="6837" y="11268"/>
                    <a:ext cx="360" cy="468"/>
                    <a:chOff x="3777" y="9240"/>
                    <a:chExt cx="360" cy="468"/>
                  </a:xfrm>
                </p:grpSpPr>
                <p:sp>
                  <p:nvSpPr>
                    <p:cNvPr id="79" name="Line 81">
                      <a:extLst>
                        <a:ext uri="{FF2B5EF4-FFF2-40B4-BE49-F238E27FC236}">
                          <a16:creationId xmlns:a16="http://schemas.microsoft.com/office/drawing/2014/main" id="{C89C7CCB-1D99-794D-B330-1C0A196E80B9}"/>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0" name="Line 82">
                      <a:extLst>
                        <a:ext uri="{FF2B5EF4-FFF2-40B4-BE49-F238E27FC236}">
                          <a16:creationId xmlns:a16="http://schemas.microsoft.com/office/drawing/2014/main" id="{E21565D4-032B-A04B-A432-C131C515F71E}"/>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 name="Line 83">
                      <a:extLst>
                        <a:ext uri="{FF2B5EF4-FFF2-40B4-BE49-F238E27FC236}">
                          <a16:creationId xmlns:a16="http://schemas.microsoft.com/office/drawing/2014/main" id="{208E15AE-6186-BB4F-B39C-7A584F7D9162}"/>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 name="Line 84">
                      <a:extLst>
                        <a:ext uri="{FF2B5EF4-FFF2-40B4-BE49-F238E27FC236}">
                          <a16:creationId xmlns:a16="http://schemas.microsoft.com/office/drawing/2014/main" id="{288CAB9C-2F31-0840-B701-3E9C099FB83A}"/>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78" name="Line 85">
                    <a:extLst>
                      <a:ext uri="{FF2B5EF4-FFF2-40B4-BE49-F238E27FC236}">
                        <a16:creationId xmlns:a16="http://schemas.microsoft.com/office/drawing/2014/main" id="{C3801A86-0861-994A-8601-72B3E35B37CD}"/>
                      </a:ext>
                    </a:extLst>
                  </p:cNvPr>
                  <p:cNvSpPr>
                    <a:spLocks noChangeShapeType="1"/>
                  </p:cNvSpPr>
                  <p:nvPr/>
                </p:nvSpPr>
                <p:spPr bwMode="auto">
                  <a:xfrm>
                    <a:off x="5937" y="11580"/>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55" name="Group 86">
                  <a:extLst>
                    <a:ext uri="{FF2B5EF4-FFF2-40B4-BE49-F238E27FC236}">
                      <a16:creationId xmlns:a16="http://schemas.microsoft.com/office/drawing/2014/main" id="{34C581B1-C6D9-B44F-A1B9-3CBAD64B8B30}"/>
                    </a:ext>
                  </a:extLst>
                </p:cNvPr>
                <p:cNvGrpSpPr>
                  <a:grpSpLocks/>
                </p:cNvGrpSpPr>
                <p:nvPr/>
              </p:nvGrpSpPr>
              <p:grpSpPr bwMode="auto">
                <a:xfrm>
                  <a:off x="2697" y="12048"/>
                  <a:ext cx="4500" cy="936"/>
                  <a:chOff x="2697" y="10800"/>
                  <a:chExt cx="4500" cy="936"/>
                </a:xfrm>
              </p:grpSpPr>
              <p:grpSp>
                <p:nvGrpSpPr>
                  <p:cNvPr id="56" name="Group 87">
                    <a:extLst>
                      <a:ext uri="{FF2B5EF4-FFF2-40B4-BE49-F238E27FC236}">
                        <a16:creationId xmlns:a16="http://schemas.microsoft.com/office/drawing/2014/main" id="{E220F984-0182-9F40-A293-47BB0FF07849}"/>
                      </a:ext>
                    </a:extLst>
                  </p:cNvPr>
                  <p:cNvGrpSpPr>
                    <a:grpSpLocks/>
                  </p:cNvGrpSpPr>
                  <p:nvPr/>
                </p:nvGrpSpPr>
                <p:grpSpPr bwMode="auto">
                  <a:xfrm>
                    <a:off x="2697" y="10800"/>
                    <a:ext cx="4500" cy="936"/>
                    <a:chOff x="2697" y="8772"/>
                    <a:chExt cx="4500" cy="936"/>
                  </a:xfrm>
                </p:grpSpPr>
                <p:grpSp>
                  <p:nvGrpSpPr>
                    <p:cNvPr id="61" name="Group 88">
                      <a:extLst>
                        <a:ext uri="{FF2B5EF4-FFF2-40B4-BE49-F238E27FC236}">
                          <a16:creationId xmlns:a16="http://schemas.microsoft.com/office/drawing/2014/main" id="{FF56E8A3-29A8-B948-9439-104E7EDE6F3B}"/>
                        </a:ext>
                      </a:extLst>
                    </p:cNvPr>
                    <p:cNvGrpSpPr>
                      <a:grpSpLocks/>
                    </p:cNvGrpSpPr>
                    <p:nvPr/>
                  </p:nvGrpSpPr>
                  <p:grpSpPr bwMode="auto">
                    <a:xfrm>
                      <a:off x="2697" y="9240"/>
                      <a:ext cx="4500" cy="468"/>
                      <a:chOff x="2697" y="9240"/>
                      <a:chExt cx="4500" cy="468"/>
                    </a:xfrm>
                  </p:grpSpPr>
                  <p:sp>
                    <p:nvSpPr>
                      <p:cNvPr id="63" name="Line 89">
                        <a:extLst>
                          <a:ext uri="{FF2B5EF4-FFF2-40B4-BE49-F238E27FC236}">
                            <a16:creationId xmlns:a16="http://schemas.microsoft.com/office/drawing/2014/main" id="{17C3B8AE-895A-594A-B92C-1100501FB3E7}"/>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4" name="Line 90">
                        <a:extLst>
                          <a:ext uri="{FF2B5EF4-FFF2-40B4-BE49-F238E27FC236}">
                            <a16:creationId xmlns:a16="http://schemas.microsoft.com/office/drawing/2014/main" id="{C609EBA6-73FE-6649-92C3-B0C3B911322D}"/>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5" name="Line 91">
                        <a:extLst>
                          <a:ext uri="{FF2B5EF4-FFF2-40B4-BE49-F238E27FC236}">
                            <a16:creationId xmlns:a16="http://schemas.microsoft.com/office/drawing/2014/main" id="{3BB6491F-8FD3-7C40-A51A-001E51544758}"/>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6" name="Line 92">
                        <a:extLst>
                          <a:ext uri="{FF2B5EF4-FFF2-40B4-BE49-F238E27FC236}">
                            <a16:creationId xmlns:a16="http://schemas.microsoft.com/office/drawing/2014/main" id="{F53F4CB6-0EB9-1148-AC67-39FD522A39BE}"/>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7" name="Line 93">
                        <a:extLst>
                          <a:ext uri="{FF2B5EF4-FFF2-40B4-BE49-F238E27FC236}">
                            <a16:creationId xmlns:a16="http://schemas.microsoft.com/office/drawing/2014/main" id="{135BC350-A479-B740-B53C-06CB66C871B8}"/>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8" name="Line 94">
                        <a:extLst>
                          <a:ext uri="{FF2B5EF4-FFF2-40B4-BE49-F238E27FC236}">
                            <a16:creationId xmlns:a16="http://schemas.microsoft.com/office/drawing/2014/main" id="{9B886895-321C-244E-9965-4408E49FAE02}"/>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9" name="Line 95">
                        <a:extLst>
                          <a:ext uri="{FF2B5EF4-FFF2-40B4-BE49-F238E27FC236}">
                            <a16:creationId xmlns:a16="http://schemas.microsoft.com/office/drawing/2014/main" id="{10582AD1-DB99-274E-BD5A-0F9D7EC36844}"/>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0" name="Line 96">
                        <a:extLst>
                          <a:ext uri="{FF2B5EF4-FFF2-40B4-BE49-F238E27FC236}">
                            <a16:creationId xmlns:a16="http://schemas.microsoft.com/office/drawing/2014/main" id="{C8EC87F6-12A1-D948-BA0A-7887201EF125}"/>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1" name="Line 97">
                        <a:extLst>
                          <a:ext uri="{FF2B5EF4-FFF2-40B4-BE49-F238E27FC236}">
                            <a16:creationId xmlns:a16="http://schemas.microsoft.com/office/drawing/2014/main" id="{696A617B-47C8-414F-8D9B-22BB56C2D5FF}"/>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62" name="Text Box 98">
                      <a:extLst>
                        <a:ext uri="{FF2B5EF4-FFF2-40B4-BE49-F238E27FC236}">
                          <a16:creationId xmlns:a16="http://schemas.microsoft.com/office/drawing/2014/main" id="{FECF5412-C41C-544F-9024-7CB8FE231A5C}"/>
                        </a:ext>
                      </a:extLst>
                    </p:cNvPr>
                    <p:cNvSpPr txBox="1">
                      <a:spLocks noChangeArrowheads="1"/>
                    </p:cNvSpPr>
                    <p:nvPr/>
                  </p:nvSpPr>
                  <p:spPr bwMode="auto">
                    <a:xfrm>
                      <a:off x="2697" y="8772"/>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0  1  2   3   4  5  6  7                n-1</a:t>
                      </a:r>
                    </a:p>
                  </p:txBody>
                </p:sp>
              </p:grpSp>
              <p:sp>
                <p:nvSpPr>
                  <p:cNvPr id="57" name="Line 99">
                    <a:extLst>
                      <a:ext uri="{FF2B5EF4-FFF2-40B4-BE49-F238E27FC236}">
                        <a16:creationId xmlns:a16="http://schemas.microsoft.com/office/drawing/2014/main" id="{A91AC251-74E5-7742-8CAB-FB6B376446C1}"/>
                      </a:ext>
                    </a:extLst>
                  </p:cNvPr>
                  <p:cNvSpPr>
                    <a:spLocks noChangeShapeType="1"/>
                  </p:cNvSpPr>
                  <p:nvPr/>
                </p:nvSpPr>
                <p:spPr bwMode="auto">
                  <a:xfrm>
                    <a:off x="377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 name="Line 100">
                    <a:extLst>
                      <a:ext uri="{FF2B5EF4-FFF2-40B4-BE49-F238E27FC236}">
                        <a16:creationId xmlns:a16="http://schemas.microsoft.com/office/drawing/2014/main" id="{341F5016-804E-D243-921A-6337D3FCF513}"/>
                      </a:ext>
                    </a:extLst>
                  </p:cNvPr>
                  <p:cNvSpPr>
                    <a:spLocks noChangeShapeType="1"/>
                  </p:cNvSpPr>
                  <p:nvPr/>
                </p:nvSpPr>
                <p:spPr bwMode="auto">
                  <a:xfrm>
                    <a:off x="413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9" name="Line 101">
                    <a:extLst>
                      <a:ext uri="{FF2B5EF4-FFF2-40B4-BE49-F238E27FC236}">
                        <a16:creationId xmlns:a16="http://schemas.microsoft.com/office/drawing/2014/main" id="{DFEF61FC-1001-D146-8BA3-B5438ECC8832}"/>
                      </a:ext>
                    </a:extLst>
                  </p:cNvPr>
                  <p:cNvSpPr>
                    <a:spLocks noChangeShapeType="1"/>
                  </p:cNvSpPr>
                  <p:nvPr/>
                </p:nvSpPr>
                <p:spPr bwMode="auto">
                  <a:xfrm>
                    <a:off x="449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 name="Line 102">
                    <a:extLst>
                      <a:ext uri="{FF2B5EF4-FFF2-40B4-BE49-F238E27FC236}">
                        <a16:creationId xmlns:a16="http://schemas.microsoft.com/office/drawing/2014/main" id="{74979CD5-DC63-3E4D-AED9-AE9E140FAF37}"/>
                      </a:ext>
                    </a:extLst>
                  </p:cNvPr>
                  <p:cNvSpPr>
                    <a:spLocks noChangeShapeType="1"/>
                  </p:cNvSpPr>
                  <p:nvPr/>
                </p:nvSpPr>
                <p:spPr bwMode="auto">
                  <a:xfrm>
                    <a:off x="485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sp>
            <p:nvSpPr>
              <p:cNvPr id="53" name="Text Box 103">
                <a:extLst>
                  <a:ext uri="{FF2B5EF4-FFF2-40B4-BE49-F238E27FC236}">
                    <a16:creationId xmlns:a16="http://schemas.microsoft.com/office/drawing/2014/main" id="{7862013C-7583-6B44-B741-927997F3CFAD}"/>
                  </a:ext>
                </a:extLst>
              </p:cNvPr>
              <p:cNvSpPr txBox="1">
                <a:spLocks noChangeArrowheads="1"/>
              </p:cNvSpPr>
              <p:nvPr/>
            </p:nvSpPr>
            <p:spPr bwMode="auto">
              <a:xfrm>
                <a:off x="4137" y="128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latin typeface="Times New Roman" panose="02020603050405020304" pitchFamily="18" charset="0"/>
                  </a:rPr>
                  <a:t>(b)</a:t>
                </a:r>
              </a:p>
            </p:txBody>
          </p:sp>
        </p:grpSp>
      </p:grpSp>
      <p:sp>
        <p:nvSpPr>
          <p:cNvPr id="107" name="Text Box 104">
            <a:extLst>
              <a:ext uri="{FF2B5EF4-FFF2-40B4-BE49-F238E27FC236}">
                <a16:creationId xmlns:a16="http://schemas.microsoft.com/office/drawing/2014/main" id="{55AE9051-092E-CA42-A5CD-468DBF8005F6}"/>
              </a:ext>
            </a:extLst>
          </p:cNvPr>
          <p:cNvSpPr txBox="1">
            <a:spLocks noChangeArrowheads="1"/>
          </p:cNvSpPr>
          <p:nvPr/>
        </p:nvSpPr>
        <p:spPr bwMode="auto">
          <a:xfrm>
            <a:off x="2114550" y="4631532"/>
            <a:ext cx="4400550" cy="119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500" b="1">
                <a:latin typeface="Times New Roman" panose="02020603050405020304" pitchFamily="18" charset="0"/>
              </a:rPr>
              <a:t>  </a:t>
            </a:r>
            <a:r>
              <a:rPr lang="zh-CN" altLang="en-US" sz="1500" b="1">
                <a:latin typeface="Times New Roman" panose="02020603050405020304" pitchFamily="18" charset="0"/>
              </a:rPr>
              <a:t>其中，</a:t>
            </a:r>
            <a:r>
              <a:rPr lang="en-US" altLang="zh-CN" sz="1500" b="1">
                <a:latin typeface="Times New Roman" panose="02020603050405020304" pitchFamily="18" charset="0"/>
              </a:rPr>
              <a:t>in</a:t>
            </a:r>
            <a:r>
              <a:rPr lang="zh-CN" altLang="en-US" sz="1500" b="1">
                <a:latin typeface="Times New Roman" panose="02020603050405020304" pitchFamily="18" charset="0"/>
              </a:rPr>
              <a:t>表示存数据位置，</a:t>
            </a:r>
            <a:r>
              <a:rPr lang="en-US" altLang="zh-CN" sz="1500" b="1">
                <a:latin typeface="Times New Roman" panose="02020603050405020304" pitchFamily="18" charset="0"/>
              </a:rPr>
              <a:t>out</a:t>
            </a:r>
            <a:r>
              <a:rPr lang="zh-CN" altLang="en-US" sz="1500" b="1">
                <a:latin typeface="Times New Roman" panose="02020603050405020304" pitchFamily="18" charset="0"/>
              </a:rPr>
              <a:t>表示取数据位置</a:t>
            </a:r>
          </a:p>
          <a:p>
            <a:pPr algn="just">
              <a:spcBef>
                <a:spcPct val="0"/>
              </a:spcBef>
              <a:buClrTx/>
              <a:buSzTx/>
              <a:buFontTx/>
              <a:buNone/>
            </a:pPr>
            <a:r>
              <a:rPr lang="zh-CN" altLang="en-US" sz="1500" b="1">
                <a:latin typeface="Times New Roman" panose="02020603050405020304" pitchFamily="18" charset="0"/>
              </a:rPr>
              <a:t>    </a:t>
            </a:r>
          </a:p>
          <a:p>
            <a:pPr algn="just">
              <a:spcBef>
                <a:spcPct val="0"/>
              </a:spcBef>
              <a:buClrTx/>
              <a:buSzTx/>
              <a:buFontTx/>
              <a:buNone/>
            </a:pPr>
            <a:r>
              <a:rPr lang="zh-CN" altLang="en-US" sz="1500" b="1">
                <a:latin typeface="Times New Roman" panose="02020603050405020304" pitchFamily="18" charset="0"/>
              </a:rPr>
              <a:t>             ：被占用单元 ，      ：空存储单元</a:t>
            </a:r>
          </a:p>
          <a:p>
            <a:pPr algn="just">
              <a:spcBef>
                <a:spcPct val="0"/>
              </a:spcBef>
              <a:buClrTx/>
              <a:buSzTx/>
              <a:buFontTx/>
              <a:buNone/>
            </a:pPr>
            <a:endParaRPr lang="zh-CN" altLang="en-US" sz="1500" b="1">
              <a:latin typeface="Times New Roman" panose="02020603050405020304" pitchFamily="18" charset="0"/>
            </a:endParaRPr>
          </a:p>
          <a:p>
            <a:pPr algn="just">
              <a:spcBef>
                <a:spcPct val="0"/>
              </a:spcBef>
              <a:buClrTx/>
              <a:buSzTx/>
              <a:buFontTx/>
              <a:buNone/>
            </a:pPr>
            <a:r>
              <a:rPr lang="zh-CN" altLang="en-US" sz="1500" b="1">
                <a:latin typeface="Times New Roman" panose="02020603050405020304" pitchFamily="18" charset="0"/>
              </a:rPr>
              <a:t>         </a:t>
            </a:r>
          </a:p>
        </p:txBody>
      </p:sp>
      <p:grpSp>
        <p:nvGrpSpPr>
          <p:cNvPr id="108" name="Group 105">
            <a:extLst>
              <a:ext uri="{FF2B5EF4-FFF2-40B4-BE49-F238E27FC236}">
                <a16:creationId xmlns:a16="http://schemas.microsoft.com/office/drawing/2014/main" id="{4EFBC1FB-C1D0-1B45-BA86-2E3543375880}"/>
              </a:ext>
            </a:extLst>
          </p:cNvPr>
          <p:cNvGrpSpPr>
            <a:grpSpLocks/>
          </p:cNvGrpSpPr>
          <p:nvPr/>
        </p:nvGrpSpPr>
        <p:grpSpPr bwMode="auto">
          <a:xfrm>
            <a:off x="2514600" y="5086351"/>
            <a:ext cx="238125" cy="326231"/>
            <a:chOff x="1687" y="2768"/>
            <a:chExt cx="200" cy="274"/>
          </a:xfrm>
        </p:grpSpPr>
        <p:sp>
          <p:nvSpPr>
            <p:cNvPr id="109" name="Rectangle 106">
              <a:extLst>
                <a:ext uri="{FF2B5EF4-FFF2-40B4-BE49-F238E27FC236}">
                  <a16:creationId xmlns:a16="http://schemas.microsoft.com/office/drawing/2014/main" id="{A3405C0B-42C4-8442-9345-0BB24CCC1455}"/>
                </a:ext>
              </a:extLst>
            </p:cNvPr>
            <p:cNvSpPr>
              <a:spLocks noChangeArrowheads="1"/>
            </p:cNvSpPr>
            <p:nvPr/>
          </p:nvSpPr>
          <p:spPr bwMode="auto">
            <a:xfrm>
              <a:off x="1687" y="2768"/>
              <a:ext cx="200" cy="2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10" name="Line 107">
              <a:extLst>
                <a:ext uri="{FF2B5EF4-FFF2-40B4-BE49-F238E27FC236}">
                  <a16:creationId xmlns:a16="http://schemas.microsoft.com/office/drawing/2014/main" id="{1C4AD81A-7EC9-6B41-B130-CB07EC6719A2}"/>
                </a:ext>
              </a:extLst>
            </p:cNvPr>
            <p:cNvSpPr>
              <a:spLocks noChangeShapeType="1"/>
            </p:cNvSpPr>
            <p:nvPr/>
          </p:nvSpPr>
          <p:spPr bwMode="auto">
            <a:xfrm flipH="1">
              <a:off x="1687" y="2768"/>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1" name="Line 108">
              <a:extLst>
                <a:ext uri="{FF2B5EF4-FFF2-40B4-BE49-F238E27FC236}">
                  <a16:creationId xmlns:a16="http://schemas.microsoft.com/office/drawing/2014/main" id="{1C117C4B-831E-6F40-9BE8-4F3FC73D1AAA}"/>
                </a:ext>
              </a:extLst>
            </p:cNvPr>
            <p:cNvSpPr>
              <a:spLocks noChangeShapeType="1"/>
            </p:cNvSpPr>
            <p:nvPr/>
          </p:nvSpPr>
          <p:spPr bwMode="auto">
            <a:xfrm flipH="1">
              <a:off x="1687" y="2768"/>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2" name="Line 109">
              <a:extLst>
                <a:ext uri="{FF2B5EF4-FFF2-40B4-BE49-F238E27FC236}">
                  <a16:creationId xmlns:a16="http://schemas.microsoft.com/office/drawing/2014/main" id="{4341706A-4330-B34A-8B9B-19DF866C2856}"/>
                </a:ext>
              </a:extLst>
            </p:cNvPr>
            <p:cNvSpPr>
              <a:spLocks noChangeShapeType="1"/>
            </p:cNvSpPr>
            <p:nvPr/>
          </p:nvSpPr>
          <p:spPr bwMode="auto">
            <a:xfrm flipH="1">
              <a:off x="1687" y="2859"/>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3" name="Line 110">
              <a:extLst>
                <a:ext uri="{FF2B5EF4-FFF2-40B4-BE49-F238E27FC236}">
                  <a16:creationId xmlns:a16="http://schemas.microsoft.com/office/drawing/2014/main" id="{B66E9BBE-F626-BA4D-AAFB-A22A72086DF2}"/>
                </a:ext>
              </a:extLst>
            </p:cNvPr>
            <p:cNvSpPr>
              <a:spLocks noChangeShapeType="1"/>
            </p:cNvSpPr>
            <p:nvPr/>
          </p:nvSpPr>
          <p:spPr bwMode="auto">
            <a:xfrm flipH="1">
              <a:off x="1787" y="2951"/>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114" name="Rectangle 111">
            <a:extLst>
              <a:ext uri="{FF2B5EF4-FFF2-40B4-BE49-F238E27FC236}">
                <a16:creationId xmlns:a16="http://schemas.microsoft.com/office/drawing/2014/main" id="{01EC118C-1C3A-9942-B316-9FF4DFA4AB04}"/>
              </a:ext>
            </a:extLst>
          </p:cNvPr>
          <p:cNvSpPr>
            <a:spLocks noChangeArrowheads="1"/>
          </p:cNvSpPr>
          <p:nvPr/>
        </p:nvSpPr>
        <p:spPr bwMode="auto">
          <a:xfrm>
            <a:off x="4171951" y="5086351"/>
            <a:ext cx="236935" cy="326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Tree>
    <p:extLst>
      <p:ext uri="{BB962C8B-B14F-4D97-AF65-F5344CB8AC3E}">
        <p14:creationId xmlns:p14="http://schemas.microsoft.com/office/powerpoint/2010/main" val="23365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5344" y="757754"/>
            <a:ext cx="3255481" cy="1170653"/>
          </a:xfrm>
        </p:spPr>
        <p:txBody>
          <a:bodyPr>
            <a:normAutofit/>
          </a:bodyPr>
          <a:lstStyle/>
          <a:p>
            <a:r>
              <a:rPr lang="zh-CN" altLang="en-US" sz="3000" dirty="0">
                <a:sym typeface="+mn-lt"/>
              </a:rPr>
              <a:t>上章回顾</a:t>
            </a:r>
          </a:p>
        </p:txBody>
      </p:sp>
      <p:sp>
        <p:nvSpPr>
          <p:cNvPr id="7" name="Rectangle 3">
            <a:extLst>
              <a:ext uri="{FF2B5EF4-FFF2-40B4-BE49-F238E27FC236}">
                <a16:creationId xmlns:a16="http://schemas.microsoft.com/office/drawing/2014/main" id="{221BD053-CCDC-634C-AE47-432DC26E3948}"/>
              </a:ext>
            </a:extLst>
          </p:cNvPr>
          <p:cNvSpPr txBox="1">
            <a:spLocks noChangeArrowheads="1"/>
          </p:cNvSpPr>
          <p:nvPr/>
        </p:nvSpPr>
        <p:spPr>
          <a:xfrm>
            <a:off x="445770" y="2536963"/>
            <a:ext cx="2754630" cy="2824324"/>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的目标和作用</a:t>
            </a:r>
          </a:p>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的发展过程</a:t>
            </a:r>
          </a:p>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的基本特性</a:t>
            </a:r>
          </a:p>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的主要功能</a:t>
            </a:r>
          </a:p>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的结构设计</a:t>
            </a:r>
          </a:p>
        </p:txBody>
      </p:sp>
      <p:sp>
        <p:nvSpPr>
          <p:cNvPr id="8" name="AutoShape 4">
            <a:extLst>
              <a:ext uri="{FF2B5EF4-FFF2-40B4-BE49-F238E27FC236}">
                <a16:creationId xmlns:a16="http://schemas.microsoft.com/office/drawing/2014/main" id="{E4CF54B5-53A5-754E-A896-377DD00DA9CC}"/>
              </a:ext>
            </a:extLst>
          </p:cNvPr>
          <p:cNvSpPr>
            <a:spLocks noChangeArrowheads="1"/>
          </p:cNvSpPr>
          <p:nvPr/>
        </p:nvSpPr>
        <p:spPr bwMode="auto">
          <a:xfrm>
            <a:off x="3881094" y="3726571"/>
            <a:ext cx="540544" cy="323850"/>
          </a:xfrm>
          <a:prstGeom prst="right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9" name="Rectangle 5">
            <a:extLst>
              <a:ext uri="{FF2B5EF4-FFF2-40B4-BE49-F238E27FC236}">
                <a16:creationId xmlns:a16="http://schemas.microsoft.com/office/drawing/2014/main" id="{26C0FBAB-CDF0-334E-89F4-CE96A10E8332}"/>
              </a:ext>
            </a:extLst>
          </p:cNvPr>
          <p:cNvSpPr>
            <a:spLocks noChangeArrowheads="1"/>
          </p:cNvSpPr>
          <p:nvPr/>
        </p:nvSpPr>
        <p:spPr bwMode="auto">
          <a:xfrm>
            <a:off x="5219701" y="2888456"/>
            <a:ext cx="2584847" cy="281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10000"/>
              </a:lnSpc>
              <a:spcBef>
                <a:spcPct val="30000"/>
              </a:spcBef>
              <a:buFont typeface="Wingdings" charset="2"/>
              <a:buNone/>
              <a:defRPr/>
            </a:pPr>
            <a:r>
              <a:rPr lang="en-US" altLang="zh-CN" sz="2400" b="1" dirty="0">
                <a:solidFill>
                  <a:schemeClr val="bg2">
                    <a:lumMod val="25000"/>
                  </a:schemeClr>
                </a:solidFill>
                <a:latin typeface="+mj-ea"/>
                <a:ea typeface="+mj-ea"/>
              </a:rPr>
              <a:t>1</a:t>
            </a:r>
            <a:r>
              <a:rPr lang="zh-CN" altLang="en-US" sz="2400" b="1" dirty="0">
                <a:solidFill>
                  <a:schemeClr val="bg2">
                    <a:lumMod val="25000"/>
                  </a:schemeClr>
                </a:solidFill>
                <a:latin typeface="+mj-ea"/>
                <a:ea typeface="+mj-ea"/>
              </a:rPr>
              <a:t>）并发性</a:t>
            </a:r>
          </a:p>
          <a:p>
            <a:pPr eaLnBrk="1" hangingPunct="1">
              <a:lnSpc>
                <a:spcPct val="110000"/>
              </a:lnSpc>
              <a:spcBef>
                <a:spcPct val="30000"/>
              </a:spcBef>
              <a:buFont typeface="Wingdings" charset="2"/>
              <a:buNone/>
              <a:defRPr/>
            </a:pPr>
            <a:r>
              <a:rPr lang="en-US" altLang="zh-CN" sz="2400" b="1" dirty="0">
                <a:solidFill>
                  <a:schemeClr val="bg2">
                    <a:lumMod val="25000"/>
                  </a:schemeClr>
                </a:solidFill>
                <a:latin typeface="+mj-ea"/>
                <a:ea typeface="+mj-ea"/>
              </a:rPr>
              <a:t>2</a:t>
            </a:r>
            <a:r>
              <a:rPr lang="zh-CN" altLang="en-US" sz="2400" b="1" dirty="0">
                <a:solidFill>
                  <a:schemeClr val="bg2">
                    <a:lumMod val="25000"/>
                  </a:schemeClr>
                </a:solidFill>
                <a:latin typeface="+mj-ea"/>
                <a:ea typeface="+mj-ea"/>
              </a:rPr>
              <a:t>）共享性</a:t>
            </a:r>
          </a:p>
          <a:p>
            <a:pPr eaLnBrk="1" hangingPunct="1">
              <a:lnSpc>
                <a:spcPct val="110000"/>
              </a:lnSpc>
              <a:spcBef>
                <a:spcPct val="30000"/>
              </a:spcBef>
              <a:buFont typeface="Wingdings" charset="2"/>
              <a:buNone/>
              <a:defRPr/>
            </a:pPr>
            <a:r>
              <a:rPr lang="en-US" altLang="zh-CN" sz="2400" b="1" dirty="0">
                <a:solidFill>
                  <a:schemeClr val="bg2">
                    <a:lumMod val="25000"/>
                  </a:schemeClr>
                </a:solidFill>
                <a:latin typeface="+mj-ea"/>
                <a:ea typeface="+mj-ea"/>
              </a:rPr>
              <a:t>3</a:t>
            </a:r>
            <a:r>
              <a:rPr lang="zh-CN" altLang="en-US" sz="2400" b="1" dirty="0">
                <a:solidFill>
                  <a:schemeClr val="bg2">
                    <a:lumMod val="25000"/>
                  </a:schemeClr>
                </a:solidFill>
                <a:latin typeface="+mj-ea"/>
                <a:ea typeface="+mj-ea"/>
              </a:rPr>
              <a:t>）虚拟技术</a:t>
            </a:r>
          </a:p>
          <a:p>
            <a:pPr eaLnBrk="1" hangingPunct="1">
              <a:lnSpc>
                <a:spcPct val="110000"/>
              </a:lnSpc>
              <a:spcBef>
                <a:spcPct val="30000"/>
              </a:spcBef>
              <a:buFont typeface="Wingdings" charset="2"/>
              <a:buNone/>
              <a:defRPr/>
            </a:pPr>
            <a:r>
              <a:rPr lang="en-US" altLang="zh-CN" sz="2400" b="1" dirty="0">
                <a:solidFill>
                  <a:schemeClr val="bg2">
                    <a:lumMod val="25000"/>
                  </a:schemeClr>
                </a:solidFill>
                <a:latin typeface="+mj-ea"/>
                <a:ea typeface="+mj-ea"/>
              </a:rPr>
              <a:t>4</a:t>
            </a:r>
            <a:r>
              <a:rPr lang="zh-CN" altLang="en-US" sz="2400" b="1" dirty="0">
                <a:solidFill>
                  <a:schemeClr val="bg2">
                    <a:lumMod val="25000"/>
                  </a:schemeClr>
                </a:solidFill>
                <a:latin typeface="+mj-ea"/>
                <a:ea typeface="+mj-ea"/>
              </a:rPr>
              <a:t>）异步性</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checkerboard(across)">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checkerboard(across)">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checkerboard(across)">
                                      <p:cBhvr>
                                        <p:cTn id="25" dur="500"/>
                                        <p:tgtEl>
                                          <p:spTgt spid="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checkerboard(across)">
                                      <p:cBhvr>
                                        <p:cTn id="3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a:extLst>
              <a:ext uri="{FF2B5EF4-FFF2-40B4-BE49-F238E27FC236}">
                <a16:creationId xmlns:a16="http://schemas.microsoft.com/office/drawing/2014/main" id="{208354A0-DDD5-E943-8794-09D5A4A7C3EC}"/>
              </a:ext>
            </a:extLst>
          </p:cNvPr>
          <p:cNvSpPr>
            <a:spLocks noGrp="1" noChangeArrowheads="1"/>
          </p:cNvSpPr>
          <p:nvPr>
            <p:ph idx="1"/>
          </p:nvPr>
        </p:nvSpPr>
        <p:spPr>
          <a:xfrm>
            <a:off x="1094430" y="1967804"/>
            <a:ext cx="7435421" cy="693510"/>
          </a:xfrm>
        </p:spPr>
        <p:txBody>
          <a:bodyPr/>
          <a:lstStyle/>
          <a:p>
            <a:pPr marL="434579" indent="-434579">
              <a:buNone/>
              <a:defRPr/>
            </a:pPr>
            <a:r>
              <a:rPr lang="en-US" altLang="zh-CN" b="1" dirty="0">
                <a:solidFill>
                  <a:srgbClr val="0000CC"/>
                </a:solidFill>
                <a:latin typeface="+mj-ea"/>
                <a:ea typeface="+mj-ea"/>
              </a:rPr>
              <a:t>2</a:t>
            </a:r>
            <a:r>
              <a:rPr lang="zh-CN" altLang="en-US" b="1" dirty="0">
                <a:solidFill>
                  <a:srgbClr val="0000CC"/>
                </a:solidFill>
                <a:latin typeface="+mj-ea"/>
                <a:ea typeface="+mj-ea"/>
              </a:rPr>
              <a:t>．进程的特征 </a:t>
            </a:r>
            <a:r>
              <a:rPr lang="en-US" altLang="zh-CN" b="1" dirty="0">
                <a:solidFill>
                  <a:srgbClr val="0000CC"/>
                </a:solidFill>
                <a:latin typeface="+mj-ea"/>
                <a:ea typeface="+mj-ea"/>
              </a:rPr>
              <a:t>:</a:t>
            </a:r>
          </a:p>
        </p:txBody>
      </p:sp>
      <p:sp>
        <p:nvSpPr>
          <p:cNvPr id="34819" name="Rectangle 8">
            <a:extLst>
              <a:ext uri="{FF2B5EF4-FFF2-40B4-BE49-F238E27FC236}">
                <a16:creationId xmlns:a16="http://schemas.microsoft.com/office/drawing/2014/main" id="{8678B993-522F-C146-841E-77A460223C3E}"/>
              </a:ext>
            </a:extLst>
          </p:cNvPr>
          <p:cNvSpPr>
            <a:spLocks noGrp="1" noChangeArrowheads="1"/>
          </p:cNvSpPr>
          <p:nvPr>
            <p:ph type="title"/>
          </p:nvPr>
        </p:nvSpPr>
        <p:spPr>
          <a:xfrm>
            <a:off x="1094430" y="1291257"/>
            <a:ext cx="7330537" cy="549275"/>
          </a:xfrm>
        </p:spPr>
        <p:txBody>
          <a:bodyPr/>
          <a:lstStyle/>
          <a:p>
            <a:pPr algn="l" eaLnBrk="1" hangingPunct="1">
              <a:defRPr/>
            </a:pPr>
            <a:r>
              <a:rPr lang="en-US" altLang="zh-CN" sz="2800" dirty="0"/>
              <a:t>2.2.1 </a:t>
            </a:r>
            <a:r>
              <a:rPr lang="zh-CN" altLang="en-US" sz="2800" dirty="0"/>
              <a:t>进程的特征与状态</a:t>
            </a:r>
          </a:p>
        </p:txBody>
      </p:sp>
      <p:sp>
        <p:nvSpPr>
          <p:cNvPr id="7" name="Rectangle 5">
            <a:extLst>
              <a:ext uri="{FF2B5EF4-FFF2-40B4-BE49-F238E27FC236}">
                <a16:creationId xmlns:a16="http://schemas.microsoft.com/office/drawing/2014/main" id="{5B2DAA34-ED47-2B4B-ACF7-FFDEE2136C5C}"/>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8" name="Rectangle 2">
            <a:extLst>
              <a:ext uri="{FF2B5EF4-FFF2-40B4-BE49-F238E27FC236}">
                <a16:creationId xmlns:a16="http://schemas.microsoft.com/office/drawing/2014/main" id="{858EDDD6-E5AE-3344-B478-485781FB3CCE}"/>
              </a:ext>
            </a:extLst>
          </p:cNvPr>
          <p:cNvSpPr txBox="1">
            <a:spLocks noChangeArrowheads="1"/>
          </p:cNvSpPr>
          <p:nvPr/>
        </p:nvSpPr>
        <p:spPr>
          <a:xfrm>
            <a:off x="1094430" y="2661314"/>
            <a:ext cx="7694728" cy="35433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spcBef>
                <a:spcPct val="40000"/>
              </a:spcBef>
              <a:buFont typeface="Wingdings" charset="2"/>
              <a:buNone/>
              <a:defRPr/>
            </a:pPr>
            <a:r>
              <a:rPr lang="en-US" altLang="zh-CN" sz="2100" dirty="0">
                <a:solidFill>
                  <a:schemeClr val="tx1"/>
                </a:solidFill>
              </a:rPr>
              <a:t> 3</a:t>
            </a:r>
            <a:r>
              <a:rPr lang="zh-CN" altLang="en-US" sz="2100" dirty="0">
                <a:solidFill>
                  <a:schemeClr val="tx1"/>
                </a:solidFill>
              </a:rPr>
              <a:t>）并发性：这是指多个进程实体同存于内存中，且能在一段时间内同时运行。</a:t>
            </a:r>
          </a:p>
          <a:p>
            <a:pPr algn="just">
              <a:lnSpc>
                <a:spcPct val="120000"/>
              </a:lnSpc>
              <a:spcBef>
                <a:spcPct val="40000"/>
              </a:spcBef>
              <a:buFont typeface="Wingdings" charset="2"/>
              <a:buNone/>
              <a:defRPr/>
            </a:pPr>
            <a:r>
              <a:rPr lang="zh-CN" altLang="en-US" sz="2100" dirty="0">
                <a:solidFill>
                  <a:schemeClr val="tx1"/>
                </a:solidFill>
              </a:rPr>
              <a:t> </a:t>
            </a:r>
            <a:r>
              <a:rPr lang="en-US" altLang="zh-CN" sz="2100" dirty="0">
                <a:solidFill>
                  <a:schemeClr val="tx1"/>
                </a:solidFill>
              </a:rPr>
              <a:t>4</a:t>
            </a:r>
            <a:r>
              <a:rPr lang="zh-CN" altLang="en-US" sz="2100" dirty="0">
                <a:solidFill>
                  <a:schemeClr val="tx1"/>
                </a:solidFill>
              </a:rPr>
              <a:t>）独立性：指进程实体是一个能独立运行、独立分配资源和独立接受调度的基本单位；</a:t>
            </a:r>
          </a:p>
          <a:p>
            <a:pPr algn="just">
              <a:lnSpc>
                <a:spcPct val="120000"/>
              </a:lnSpc>
              <a:spcBef>
                <a:spcPct val="40000"/>
              </a:spcBef>
              <a:buFont typeface="Wingdings" charset="2"/>
              <a:buNone/>
              <a:defRPr/>
            </a:pPr>
            <a:r>
              <a:rPr lang="zh-CN" altLang="en-US" sz="2100" dirty="0">
                <a:solidFill>
                  <a:schemeClr val="tx1"/>
                </a:solidFill>
              </a:rPr>
              <a:t> </a:t>
            </a:r>
            <a:r>
              <a:rPr lang="en-US" altLang="zh-CN" sz="2100" dirty="0">
                <a:solidFill>
                  <a:schemeClr val="tx1"/>
                </a:solidFill>
              </a:rPr>
              <a:t>5</a:t>
            </a:r>
            <a:r>
              <a:rPr lang="zh-CN" altLang="en-US" sz="2100" dirty="0">
                <a:solidFill>
                  <a:schemeClr val="tx1"/>
                </a:solidFill>
              </a:rPr>
              <a:t>）异步性：指进程按各自独立的、不可预知的速度向前推进，或说进程实体按异步方式运行。</a:t>
            </a:r>
          </a:p>
        </p:txBody>
      </p:sp>
      <p:sp>
        <p:nvSpPr>
          <p:cNvPr id="9" name="文本框 8">
            <a:extLst>
              <a:ext uri="{FF2B5EF4-FFF2-40B4-BE49-F238E27FC236}">
                <a16:creationId xmlns:a16="http://schemas.microsoft.com/office/drawing/2014/main" id="{DEF3DF75-DD64-42A0-827D-E73826E226FD}"/>
              </a:ext>
            </a:extLst>
          </p:cNvPr>
          <p:cNvSpPr txBox="1"/>
          <p:nvPr/>
        </p:nvSpPr>
        <p:spPr>
          <a:xfrm>
            <a:off x="772157" y="5703377"/>
            <a:ext cx="7599685" cy="1015663"/>
          </a:xfrm>
          <a:prstGeom prst="rect">
            <a:avLst/>
          </a:prstGeom>
          <a:noFill/>
        </p:spPr>
        <p:txBody>
          <a:bodyPr wrap="square">
            <a:spAutoFit/>
          </a:bodyPr>
          <a:lstStyle/>
          <a:p>
            <a:pPr marL="342900" indent="-342900">
              <a:buFont typeface="Wingdings" panose="05000000000000000000" pitchFamily="2" charset="2"/>
              <a:buChar char="ü"/>
            </a:pPr>
            <a:r>
              <a:rPr lang="zh-CN" altLang="en-US" sz="2000" b="0" dirty="0"/>
              <a:t>在引入了进程实体的概念后，我们可以把传统</a:t>
            </a:r>
            <a:r>
              <a:rPr lang="en-US" altLang="zh-CN" sz="2000" b="0" dirty="0"/>
              <a:t>OS</a:t>
            </a:r>
            <a:r>
              <a:rPr lang="zh-CN" altLang="en-US" sz="2000" b="0" dirty="0"/>
              <a:t>中的</a:t>
            </a:r>
            <a:r>
              <a:rPr lang="zh-CN" altLang="en-US" sz="2000" b="0" dirty="0">
                <a:solidFill>
                  <a:srgbClr val="FF0000"/>
                </a:solidFill>
              </a:rPr>
              <a:t>进程定义</a:t>
            </a:r>
            <a:r>
              <a:rPr lang="zh-CN" altLang="en-US" sz="2000" b="0" dirty="0"/>
              <a:t>为：</a:t>
            </a:r>
            <a:r>
              <a:rPr lang="zh-CN" altLang="en-US" sz="2000" b="0" dirty="0">
                <a:solidFill>
                  <a:srgbClr val="FF0000"/>
                </a:solidFill>
                <a:latin typeface="Courier New" panose="02070309020205020404" pitchFamily="49" charset="0"/>
              </a:rPr>
              <a:t>“</a:t>
            </a:r>
            <a:r>
              <a:rPr lang="zh-CN" altLang="en-US" sz="2000" b="0" dirty="0">
                <a:solidFill>
                  <a:srgbClr val="FF0000"/>
                </a:solidFill>
              </a:rPr>
              <a:t>进程是进程实体的运行过程，是系统进行资源分配和调度的一个独立单位”</a:t>
            </a:r>
            <a:r>
              <a:rPr lang="zh-CN" altLang="en-US" sz="2000" b="0" dirty="0"/>
              <a:t>。</a:t>
            </a:r>
            <a:endParaRPr lang="zh-CN" altLang="en-US" sz="2000" dirty="0"/>
          </a:p>
        </p:txBody>
      </p:sp>
    </p:spTree>
    <p:extLst>
      <p:ext uri="{BB962C8B-B14F-4D97-AF65-F5344CB8AC3E}">
        <p14:creationId xmlns:p14="http://schemas.microsoft.com/office/powerpoint/2010/main" val="312189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a:extLst>
              <a:ext uri="{FF2B5EF4-FFF2-40B4-BE49-F238E27FC236}">
                <a16:creationId xmlns:a16="http://schemas.microsoft.com/office/drawing/2014/main" id="{E64528EF-B645-4428-A6EB-002FB4D6DA9D}"/>
              </a:ext>
            </a:extLst>
          </p:cNvPr>
          <p:cNvSpPr>
            <a:spLocks noGrp="1" noRot="1" noChangeArrowheads="1"/>
          </p:cNvSpPr>
          <p:nvPr>
            <p:ph idx="1"/>
          </p:nvPr>
        </p:nvSpPr>
        <p:spPr/>
        <p:txBody>
          <a:bodyPr/>
          <a:lstStyle/>
          <a:p>
            <a:r>
              <a:rPr lang="zh-CN" altLang="en-US" dirty="0"/>
              <a:t>试想，</a:t>
            </a:r>
            <a:r>
              <a:rPr lang="zh-CN" altLang="en-US" dirty="0">
                <a:solidFill>
                  <a:srgbClr val="FF0000"/>
                </a:solidFill>
              </a:rPr>
              <a:t>如果不控制生产者与消费者，将会产生什么结果？</a:t>
            </a:r>
          </a:p>
          <a:p>
            <a:r>
              <a:rPr lang="zh-CN" altLang="en-US" dirty="0"/>
              <a:t>生产者和消费者可能同时进入缓冲区，甚至可能同时读</a:t>
            </a:r>
            <a:r>
              <a:rPr lang="en-US" altLang="zh-CN" dirty="0"/>
              <a:t>/</a:t>
            </a:r>
            <a:r>
              <a:rPr lang="zh-CN" altLang="en-US" dirty="0"/>
              <a:t>写一个存储单元，将导致执行结果不确定。</a:t>
            </a:r>
          </a:p>
          <a:p>
            <a:r>
              <a:rPr lang="zh-CN" altLang="en-US" dirty="0"/>
              <a:t>这显然是不允许的。</a:t>
            </a:r>
            <a:endParaRPr lang="en-US" altLang="zh-CN" dirty="0"/>
          </a:p>
        </p:txBody>
      </p:sp>
      <p:sp>
        <p:nvSpPr>
          <p:cNvPr id="610306" name="Rectangle 2">
            <a:extLst>
              <a:ext uri="{FF2B5EF4-FFF2-40B4-BE49-F238E27FC236}">
                <a16:creationId xmlns:a16="http://schemas.microsoft.com/office/drawing/2014/main" id="{607CBD4E-E0DD-4D5F-87D4-3FAFC146654A}"/>
              </a:ext>
            </a:extLst>
          </p:cNvPr>
          <p:cNvSpPr>
            <a:spLocks noGrp="1" noRot="1" noChangeArrowheads="1"/>
          </p:cNvSpPr>
          <p:nvPr>
            <p:ph type="title"/>
          </p:nvPr>
        </p:nvSpPr>
        <p:spPr/>
        <p:txBody>
          <a:bodyPr/>
          <a:lstStyle/>
          <a:p>
            <a:r>
              <a:rPr lang="zh-CN" altLang="en-US" dirty="0"/>
              <a:t>不控制生产者</a:t>
            </a:r>
            <a:r>
              <a:rPr lang="en-US" altLang="zh-CN" dirty="0"/>
              <a:t>/</a:t>
            </a:r>
            <a:r>
              <a:rPr lang="zh-CN" altLang="en-US" dirty="0"/>
              <a:t>消费者？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0307">
                                            <p:txEl>
                                              <p:pRg st="1" end="1"/>
                                            </p:txEl>
                                          </p:spTgt>
                                        </p:tgtEl>
                                        <p:attrNameLst>
                                          <p:attrName>style.visibility</p:attrName>
                                        </p:attrNameLst>
                                      </p:cBhvr>
                                      <p:to>
                                        <p:strVal val="visible"/>
                                      </p:to>
                                    </p:set>
                                    <p:animEffect transition="in" filter="fade">
                                      <p:cBhvr>
                                        <p:cTn id="7" dur="500"/>
                                        <p:tgtEl>
                                          <p:spTgt spid="61030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0307">
                                            <p:txEl>
                                              <p:pRg st="2" end="2"/>
                                            </p:txEl>
                                          </p:spTgt>
                                        </p:tgtEl>
                                        <p:attrNameLst>
                                          <p:attrName>style.visibility</p:attrName>
                                        </p:attrNameLst>
                                      </p:cBhvr>
                                      <p:to>
                                        <p:strVal val="visible"/>
                                      </p:to>
                                    </p:set>
                                    <p:animEffect transition="in" filter="fade">
                                      <p:cBhvr>
                                        <p:cTn id="10" dur="500"/>
                                        <p:tgtEl>
                                          <p:spTgt spid="610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a:extLst>
              <a:ext uri="{FF2B5EF4-FFF2-40B4-BE49-F238E27FC236}">
                <a16:creationId xmlns:a16="http://schemas.microsoft.com/office/drawing/2014/main" id="{B613C49C-9FE5-4658-B5B9-6ACDB0A17212}"/>
              </a:ext>
            </a:extLst>
          </p:cNvPr>
          <p:cNvSpPr>
            <a:spLocks noGrp="1" noRot="1" noChangeArrowheads="1"/>
          </p:cNvSpPr>
          <p:nvPr>
            <p:ph idx="1"/>
          </p:nvPr>
        </p:nvSpPr>
        <p:spPr/>
        <p:txBody>
          <a:bodyPr/>
          <a:lstStyle/>
          <a:p>
            <a:r>
              <a:rPr lang="zh-CN" altLang="en-US" dirty="0"/>
              <a:t>必须使生产者和消费者</a:t>
            </a:r>
            <a:r>
              <a:rPr lang="zh-CN" altLang="en-US" dirty="0">
                <a:solidFill>
                  <a:srgbClr val="FF0000"/>
                </a:solidFill>
              </a:rPr>
              <a:t>互斥进入缓冲区</a:t>
            </a:r>
            <a:r>
              <a:rPr lang="zh-CN" altLang="en-US" dirty="0"/>
              <a:t>。即，某时刻只允许一个实体（生产者或消费者）访问缓冲区，生产者互斥消费者和其它任何生产者。</a:t>
            </a:r>
          </a:p>
          <a:p>
            <a:endParaRPr lang="en-US" altLang="zh-CN" dirty="0"/>
          </a:p>
          <a:p>
            <a:r>
              <a:rPr lang="zh-CN" altLang="en-US" dirty="0"/>
              <a:t>生产者不能向满缓冲区写数据，消费者也不能在空缓冲区中取数据，即生产者与消费者必须</a:t>
            </a:r>
            <a:r>
              <a:rPr lang="zh-CN" altLang="en-US" dirty="0">
                <a:solidFill>
                  <a:srgbClr val="FF0000"/>
                </a:solidFill>
              </a:rPr>
              <a:t>同步</a:t>
            </a:r>
            <a:r>
              <a:rPr lang="zh-CN" altLang="en-US" dirty="0"/>
              <a:t>。</a:t>
            </a:r>
          </a:p>
        </p:txBody>
      </p:sp>
      <p:sp>
        <p:nvSpPr>
          <p:cNvPr id="147458" name="Rectangle 2">
            <a:extLst>
              <a:ext uri="{FF2B5EF4-FFF2-40B4-BE49-F238E27FC236}">
                <a16:creationId xmlns:a16="http://schemas.microsoft.com/office/drawing/2014/main" id="{067C3C60-1098-4DA0-ABD1-1DD84F727449}"/>
              </a:ext>
            </a:extLst>
          </p:cNvPr>
          <p:cNvSpPr>
            <a:spLocks noGrp="1" noRot="1" noChangeArrowheads="1"/>
          </p:cNvSpPr>
          <p:nvPr>
            <p:ph type="title"/>
          </p:nvPr>
        </p:nvSpPr>
        <p:spPr/>
        <p:txBody>
          <a:bodyPr/>
          <a:lstStyle/>
          <a:p>
            <a:r>
              <a:rPr lang="zh-CN" altLang="en-US" dirty="0"/>
              <a:t>生产者</a:t>
            </a:r>
            <a:r>
              <a:rPr lang="en-US" altLang="zh-CN" dirty="0"/>
              <a:t>/</a:t>
            </a:r>
            <a:r>
              <a:rPr lang="zh-CN" altLang="en-US" dirty="0"/>
              <a:t>消费者：必须同步</a:t>
            </a:r>
            <a:r>
              <a:rPr lang="en-US" altLang="zh-CN" dirty="0"/>
              <a:t>/</a:t>
            </a:r>
            <a:r>
              <a:rPr lang="zh-CN" altLang="en-US" dirty="0"/>
              <a:t>互斥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a:extLst>
              <a:ext uri="{FF2B5EF4-FFF2-40B4-BE49-F238E27FC236}">
                <a16:creationId xmlns:a16="http://schemas.microsoft.com/office/drawing/2014/main" id="{C96E75F4-7CDD-4249-A79C-38D9FEC49408}"/>
              </a:ext>
            </a:extLst>
          </p:cNvPr>
          <p:cNvSpPr>
            <a:spLocks noGrp="1" noRot="1" noChangeArrowheads="1"/>
          </p:cNvSpPr>
          <p:nvPr>
            <p:ph type="body" idx="1"/>
          </p:nvPr>
        </p:nvSpPr>
        <p:spPr/>
        <p:txBody>
          <a:bodyPr/>
          <a:lstStyle/>
          <a:p>
            <a:r>
              <a:rPr lang="zh-CN" altLang="en-US"/>
              <a:t>互斥信号量</a:t>
            </a:r>
            <a:r>
              <a:rPr lang="en-US" altLang="zh-CN"/>
              <a:t>mutex</a:t>
            </a:r>
            <a:r>
              <a:rPr lang="zh-CN" altLang="en-US"/>
              <a:t>：实现诸进程对缓冲池的互斥使用；</a:t>
            </a:r>
          </a:p>
          <a:p>
            <a:r>
              <a:rPr lang="zh-CN" altLang="en-US"/>
              <a:t>资源信号量</a:t>
            </a:r>
            <a:r>
              <a:rPr lang="en-US" altLang="zh-CN"/>
              <a:t>empty</a:t>
            </a:r>
            <a:r>
              <a:rPr lang="zh-CN" altLang="en-US"/>
              <a:t>：表示缓冲池中空缓冲区的数量；</a:t>
            </a:r>
          </a:p>
          <a:p>
            <a:r>
              <a:rPr lang="zh-CN" altLang="en-US"/>
              <a:t>资源信号量</a:t>
            </a:r>
            <a:r>
              <a:rPr lang="en-US" altLang="zh-CN"/>
              <a:t>full</a:t>
            </a:r>
            <a:r>
              <a:rPr lang="zh-CN" altLang="en-US"/>
              <a:t>：表示满缓冲区的数量</a:t>
            </a:r>
            <a:r>
              <a:rPr lang="en-US" altLang="zh-CN"/>
              <a:t>;</a:t>
            </a:r>
          </a:p>
          <a:p>
            <a:r>
              <a:rPr lang="zh-CN" altLang="en-US"/>
              <a:t>只要缓冲池未满，生产者便可将消息送入缓冲池；</a:t>
            </a:r>
          </a:p>
          <a:p>
            <a:r>
              <a:rPr lang="zh-CN" altLang="en-US"/>
              <a:t>只要缓冲池未空，消费者便可从缓冲池中取走一个消息。</a:t>
            </a:r>
          </a:p>
        </p:txBody>
      </p:sp>
      <p:sp>
        <p:nvSpPr>
          <p:cNvPr id="3" name="标题 2">
            <a:extLst>
              <a:ext uri="{FF2B5EF4-FFF2-40B4-BE49-F238E27FC236}">
                <a16:creationId xmlns:a16="http://schemas.microsoft.com/office/drawing/2014/main" id="{9468B557-07DA-4332-89B4-457421DE428C}"/>
              </a:ext>
            </a:extLst>
          </p:cNvPr>
          <p:cNvSpPr>
            <a:spLocks noGrp="1"/>
          </p:cNvSpPr>
          <p:nvPr>
            <p:ph type="title"/>
          </p:nvPr>
        </p:nvSpPr>
        <p:spPr/>
        <p:txBody>
          <a:bodyPr/>
          <a:lstStyle/>
          <a:p>
            <a:r>
              <a:rPr lang="zh-CN" altLang="en-US" dirty="0"/>
              <a:t>信号量的设置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消费者问题（续）</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115" name="Text Box 2">
            <a:extLst>
              <a:ext uri="{FF2B5EF4-FFF2-40B4-BE49-F238E27FC236}">
                <a16:creationId xmlns:a16="http://schemas.microsoft.com/office/drawing/2014/main" id="{ADA63E37-BA3B-2F44-BA2A-6F7924505F73}"/>
              </a:ext>
            </a:extLst>
          </p:cNvPr>
          <p:cNvSpPr txBox="1">
            <a:spLocks noChangeArrowheads="1"/>
          </p:cNvSpPr>
          <p:nvPr/>
        </p:nvSpPr>
        <p:spPr bwMode="auto">
          <a:xfrm>
            <a:off x="2409826" y="6343135"/>
            <a:ext cx="821531" cy="25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solidFill>
                  <a:srgbClr val="003300"/>
                </a:solidFill>
                <a:latin typeface="Times New Roman" panose="02020603050405020304" pitchFamily="18" charset="0"/>
              </a:rPr>
              <a:t>(a)  </a:t>
            </a:r>
            <a:r>
              <a:rPr lang="zh-CN" altLang="en-US" sz="1350" b="1">
                <a:solidFill>
                  <a:srgbClr val="003300"/>
                </a:solidFill>
                <a:latin typeface="Times New Roman" panose="02020603050405020304" pitchFamily="18" charset="0"/>
              </a:rPr>
              <a:t>生产者</a:t>
            </a:r>
          </a:p>
        </p:txBody>
      </p:sp>
      <p:sp>
        <p:nvSpPr>
          <p:cNvPr id="116" name="Text Box 3">
            <a:extLst>
              <a:ext uri="{FF2B5EF4-FFF2-40B4-BE49-F238E27FC236}">
                <a16:creationId xmlns:a16="http://schemas.microsoft.com/office/drawing/2014/main" id="{0B325191-1E3C-034C-BC71-84B3760B9D5B}"/>
              </a:ext>
            </a:extLst>
          </p:cNvPr>
          <p:cNvSpPr txBox="1">
            <a:spLocks noChangeArrowheads="1"/>
          </p:cNvSpPr>
          <p:nvPr/>
        </p:nvSpPr>
        <p:spPr bwMode="auto">
          <a:xfrm>
            <a:off x="5386387" y="6228835"/>
            <a:ext cx="10715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a:solidFill>
                  <a:srgbClr val="003300"/>
                </a:solidFill>
                <a:latin typeface="Times New Roman" panose="02020603050405020304" pitchFamily="18" charset="0"/>
              </a:rPr>
              <a:t>(b)  </a:t>
            </a:r>
            <a:r>
              <a:rPr lang="zh-CN" altLang="en-US" sz="1200" b="1">
                <a:solidFill>
                  <a:srgbClr val="003300"/>
                </a:solidFill>
                <a:latin typeface="Times New Roman" panose="02020603050405020304" pitchFamily="18" charset="0"/>
              </a:rPr>
              <a:t>消费者</a:t>
            </a:r>
          </a:p>
        </p:txBody>
      </p:sp>
      <p:sp>
        <p:nvSpPr>
          <p:cNvPr id="117" name="Text Box 4">
            <a:extLst>
              <a:ext uri="{FF2B5EF4-FFF2-40B4-BE49-F238E27FC236}">
                <a16:creationId xmlns:a16="http://schemas.microsoft.com/office/drawing/2014/main" id="{F8B543CC-854F-D44A-AD9D-214B666887FB}"/>
              </a:ext>
            </a:extLst>
          </p:cNvPr>
          <p:cNvSpPr txBox="1">
            <a:spLocks noChangeArrowheads="1"/>
          </p:cNvSpPr>
          <p:nvPr/>
        </p:nvSpPr>
        <p:spPr bwMode="auto">
          <a:xfrm>
            <a:off x="5694760" y="2065219"/>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无</a:t>
            </a:r>
          </a:p>
        </p:txBody>
      </p:sp>
      <p:sp>
        <p:nvSpPr>
          <p:cNvPr id="118" name="Line 5">
            <a:extLst>
              <a:ext uri="{FF2B5EF4-FFF2-40B4-BE49-F238E27FC236}">
                <a16:creationId xmlns:a16="http://schemas.microsoft.com/office/drawing/2014/main" id="{8298EDFF-317F-AF49-80D6-C30A6B6A6CBC}"/>
              </a:ext>
            </a:extLst>
          </p:cNvPr>
          <p:cNvSpPr>
            <a:spLocks noChangeShapeType="1"/>
          </p:cNvSpPr>
          <p:nvPr/>
        </p:nvSpPr>
        <p:spPr bwMode="auto">
          <a:xfrm>
            <a:off x="5797154" y="2284295"/>
            <a:ext cx="103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9" name="Line 6">
            <a:extLst>
              <a:ext uri="{FF2B5EF4-FFF2-40B4-BE49-F238E27FC236}">
                <a16:creationId xmlns:a16="http://schemas.microsoft.com/office/drawing/2014/main" id="{103938FF-AB34-8841-856E-FF954B82B29B}"/>
              </a:ext>
            </a:extLst>
          </p:cNvPr>
          <p:cNvSpPr>
            <a:spLocks noChangeShapeType="1"/>
          </p:cNvSpPr>
          <p:nvPr/>
        </p:nvSpPr>
        <p:spPr bwMode="auto">
          <a:xfrm>
            <a:off x="6516291" y="1846145"/>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20" name="Text Box 7">
            <a:extLst>
              <a:ext uri="{FF2B5EF4-FFF2-40B4-BE49-F238E27FC236}">
                <a16:creationId xmlns:a16="http://schemas.microsoft.com/office/drawing/2014/main" id="{7E88D31E-3045-D04E-9270-9F52A8622B44}"/>
              </a:ext>
            </a:extLst>
          </p:cNvPr>
          <p:cNvSpPr txBox="1">
            <a:spLocks noChangeArrowheads="1"/>
          </p:cNvSpPr>
          <p:nvPr/>
        </p:nvSpPr>
        <p:spPr bwMode="auto">
          <a:xfrm>
            <a:off x="6000750" y="2079507"/>
            <a:ext cx="1428750" cy="414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等待资源，阻塞</a:t>
            </a:r>
          </a:p>
        </p:txBody>
      </p:sp>
      <p:sp>
        <p:nvSpPr>
          <p:cNvPr id="121" name="Line 8">
            <a:extLst>
              <a:ext uri="{FF2B5EF4-FFF2-40B4-BE49-F238E27FC236}">
                <a16:creationId xmlns:a16="http://schemas.microsoft.com/office/drawing/2014/main" id="{2114079E-F24D-0C4E-9A55-2F786E2D09E9}"/>
              </a:ext>
            </a:extLst>
          </p:cNvPr>
          <p:cNvSpPr>
            <a:spLocks noChangeShapeType="1"/>
          </p:cNvSpPr>
          <p:nvPr/>
        </p:nvSpPr>
        <p:spPr bwMode="auto">
          <a:xfrm flipV="1">
            <a:off x="5900738" y="1846145"/>
            <a:ext cx="0" cy="438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22" name="Line 9">
            <a:extLst>
              <a:ext uri="{FF2B5EF4-FFF2-40B4-BE49-F238E27FC236}">
                <a16:creationId xmlns:a16="http://schemas.microsoft.com/office/drawing/2014/main" id="{8B535C90-EFEC-1242-85BF-30E2D7C0DBE2}"/>
              </a:ext>
            </a:extLst>
          </p:cNvPr>
          <p:cNvSpPr>
            <a:spLocks noChangeShapeType="1"/>
          </p:cNvSpPr>
          <p:nvPr/>
        </p:nvSpPr>
        <p:spPr bwMode="auto">
          <a:xfrm>
            <a:off x="5900737" y="1846145"/>
            <a:ext cx="6155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23" name="Line 10">
            <a:extLst>
              <a:ext uri="{FF2B5EF4-FFF2-40B4-BE49-F238E27FC236}">
                <a16:creationId xmlns:a16="http://schemas.microsoft.com/office/drawing/2014/main" id="{BF293EBD-7F3D-3241-8D98-359C82B708DB}"/>
              </a:ext>
            </a:extLst>
          </p:cNvPr>
          <p:cNvSpPr>
            <a:spLocks noChangeShapeType="1"/>
          </p:cNvSpPr>
          <p:nvPr/>
        </p:nvSpPr>
        <p:spPr bwMode="auto">
          <a:xfrm>
            <a:off x="6515100" y="2479557"/>
            <a:ext cx="1191" cy="133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24" name="Text Box 11">
            <a:extLst>
              <a:ext uri="{FF2B5EF4-FFF2-40B4-BE49-F238E27FC236}">
                <a16:creationId xmlns:a16="http://schemas.microsoft.com/office/drawing/2014/main" id="{04B19D72-AB46-6545-992B-14FED620F1B8}"/>
              </a:ext>
            </a:extLst>
          </p:cNvPr>
          <p:cNvSpPr txBox="1">
            <a:spLocks noChangeArrowheads="1"/>
          </p:cNvSpPr>
          <p:nvPr/>
        </p:nvSpPr>
        <p:spPr bwMode="auto">
          <a:xfrm>
            <a:off x="6207919" y="2628438"/>
            <a:ext cx="741751" cy="3130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被唤醒</a:t>
            </a:r>
          </a:p>
        </p:txBody>
      </p:sp>
      <p:sp>
        <p:nvSpPr>
          <p:cNvPr id="125" name="Line 12">
            <a:extLst>
              <a:ext uri="{FF2B5EF4-FFF2-40B4-BE49-F238E27FC236}">
                <a16:creationId xmlns:a16="http://schemas.microsoft.com/office/drawing/2014/main" id="{AA94119C-2E08-9045-AC00-5250F687BC6E}"/>
              </a:ext>
            </a:extLst>
          </p:cNvPr>
          <p:cNvSpPr>
            <a:spLocks noChangeShapeType="1"/>
          </p:cNvSpPr>
          <p:nvPr/>
        </p:nvSpPr>
        <p:spPr bwMode="auto">
          <a:xfrm>
            <a:off x="6516291" y="2941519"/>
            <a:ext cx="0" cy="109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26" name="Line 13">
            <a:extLst>
              <a:ext uri="{FF2B5EF4-FFF2-40B4-BE49-F238E27FC236}">
                <a16:creationId xmlns:a16="http://schemas.microsoft.com/office/drawing/2014/main" id="{241584E7-5E8F-3349-ACB6-A82F8700B649}"/>
              </a:ext>
            </a:extLst>
          </p:cNvPr>
          <p:cNvSpPr>
            <a:spLocks noChangeShapeType="1"/>
          </p:cNvSpPr>
          <p:nvPr/>
        </p:nvSpPr>
        <p:spPr bwMode="auto">
          <a:xfrm flipH="1">
            <a:off x="5387580" y="2722445"/>
            <a:ext cx="6155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27" name="Text Box 14">
            <a:extLst>
              <a:ext uri="{FF2B5EF4-FFF2-40B4-BE49-F238E27FC236}">
                <a16:creationId xmlns:a16="http://schemas.microsoft.com/office/drawing/2014/main" id="{86537EC2-D624-C74A-A8D5-99B80FADC159}"/>
              </a:ext>
            </a:extLst>
          </p:cNvPr>
          <p:cNvSpPr txBox="1">
            <a:spLocks noChangeArrowheads="1"/>
          </p:cNvSpPr>
          <p:nvPr/>
        </p:nvSpPr>
        <p:spPr bwMode="auto">
          <a:xfrm>
            <a:off x="5592366" y="2831982"/>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否</a:t>
            </a:r>
          </a:p>
        </p:txBody>
      </p:sp>
      <p:sp>
        <p:nvSpPr>
          <p:cNvPr id="128" name="Line 15">
            <a:extLst>
              <a:ext uri="{FF2B5EF4-FFF2-40B4-BE49-F238E27FC236}">
                <a16:creationId xmlns:a16="http://schemas.microsoft.com/office/drawing/2014/main" id="{A63A401E-77F7-E448-BC25-96E49481B14E}"/>
              </a:ext>
            </a:extLst>
          </p:cNvPr>
          <p:cNvSpPr>
            <a:spLocks noChangeShapeType="1"/>
          </p:cNvSpPr>
          <p:nvPr/>
        </p:nvSpPr>
        <p:spPr bwMode="auto">
          <a:xfrm flipH="1">
            <a:off x="6400801" y="3160594"/>
            <a:ext cx="13097" cy="1190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29" name="Line 16">
            <a:extLst>
              <a:ext uri="{FF2B5EF4-FFF2-40B4-BE49-F238E27FC236}">
                <a16:creationId xmlns:a16="http://schemas.microsoft.com/office/drawing/2014/main" id="{FF3C4581-62A8-1043-96B8-084506103F76}"/>
              </a:ext>
            </a:extLst>
          </p:cNvPr>
          <p:cNvSpPr>
            <a:spLocks noChangeShapeType="1"/>
          </p:cNvSpPr>
          <p:nvPr/>
        </p:nvSpPr>
        <p:spPr bwMode="auto">
          <a:xfrm>
            <a:off x="5694760" y="3160595"/>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0" name="Line 17">
            <a:extLst>
              <a:ext uri="{FF2B5EF4-FFF2-40B4-BE49-F238E27FC236}">
                <a16:creationId xmlns:a16="http://schemas.microsoft.com/office/drawing/2014/main" id="{46D87D52-186E-014B-9995-8588FE9002C0}"/>
              </a:ext>
            </a:extLst>
          </p:cNvPr>
          <p:cNvSpPr>
            <a:spLocks noChangeShapeType="1"/>
          </p:cNvSpPr>
          <p:nvPr/>
        </p:nvSpPr>
        <p:spPr bwMode="auto">
          <a:xfrm>
            <a:off x="6413897" y="3708282"/>
            <a:ext cx="0" cy="2202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31" name="Text Box 18">
            <a:extLst>
              <a:ext uri="{FF2B5EF4-FFF2-40B4-BE49-F238E27FC236}">
                <a16:creationId xmlns:a16="http://schemas.microsoft.com/office/drawing/2014/main" id="{D8EC0F72-5181-E548-8DBF-5F8B3BE27CB8}"/>
              </a:ext>
            </a:extLst>
          </p:cNvPr>
          <p:cNvSpPr txBox="1">
            <a:spLocks noChangeArrowheads="1"/>
          </p:cNvSpPr>
          <p:nvPr/>
        </p:nvSpPr>
        <p:spPr bwMode="auto">
          <a:xfrm>
            <a:off x="6105524" y="3946409"/>
            <a:ext cx="726193" cy="3107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被唤醒</a:t>
            </a:r>
          </a:p>
        </p:txBody>
      </p:sp>
      <p:sp>
        <p:nvSpPr>
          <p:cNvPr id="132" name="Line 19">
            <a:extLst>
              <a:ext uri="{FF2B5EF4-FFF2-40B4-BE49-F238E27FC236}">
                <a16:creationId xmlns:a16="http://schemas.microsoft.com/office/drawing/2014/main" id="{BE86FC9C-B79C-B84A-AC87-23F3A39DD2D3}"/>
              </a:ext>
            </a:extLst>
          </p:cNvPr>
          <p:cNvSpPr>
            <a:spLocks noChangeShapeType="1"/>
          </p:cNvSpPr>
          <p:nvPr/>
        </p:nvSpPr>
        <p:spPr bwMode="auto">
          <a:xfrm>
            <a:off x="6413897" y="4257160"/>
            <a:ext cx="0" cy="109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3" name="Line 20">
            <a:extLst>
              <a:ext uri="{FF2B5EF4-FFF2-40B4-BE49-F238E27FC236}">
                <a16:creationId xmlns:a16="http://schemas.microsoft.com/office/drawing/2014/main" id="{14535B98-C256-5C46-A090-B9C07459E26D}"/>
              </a:ext>
            </a:extLst>
          </p:cNvPr>
          <p:cNvSpPr>
            <a:spLocks noChangeShapeType="1"/>
          </p:cNvSpPr>
          <p:nvPr/>
        </p:nvSpPr>
        <p:spPr bwMode="auto">
          <a:xfrm flipH="1">
            <a:off x="6003131" y="4366698"/>
            <a:ext cx="4107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4" name="Line 21">
            <a:extLst>
              <a:ext uri="{FF2B5EF4-FFF2-40B4-BE49-F238E27FC236}">
                <a16:creationId xmlns:a16="http://schemas.microsoft.com/office/drawing/2014/main" id="{0B70CEF3-0814-A946-91A0-35F1C02D7581}"/>
              </a:ext>
            </a:extLst>
          </p:cNvPr>
          <p:cNvSpPr>
            <a:spLocks noChangeShapeType="1"/>
          </p:cNvSpPr>
          <p:nvPr/>
        </p:nvSpPr>
        <p:spPr bwMode="auto">
          <a:xfrm flipV="1">
            <a:off x="6003131" y="3817819"/>
            <a:ext cx="0" cy="5488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5" name="Line 22">
            <a:extLst>
              <a:ext uri="{FF2B5EF4-FFF2-40B4-BE49-F238E27FC236}">
                <a16:creationId xmlns:a16="http://schemas.microsoft.com/office/drawing/2014/main" id="{3488B766-2C0C-E44F-BFAF-D807E21AC368}"/>
              </a:ext>
            </a:extLst>
          </p:cNvPr>
          <p:cNvSpPr>
            <a:spLocks noChangeShapeType="1"/>
          </p:cNvSpPr>
          <p:nvPr/>
        </p:nvSpPr>
        <p:spPr bwMode="auto">
          <a:xfrm flipH="1">
            <a:off x="5387580" y="3817820"/>
            <a:ext cx="6155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36" name="Line 23">
            <a:extLst>
              <a:ext uri="{FF2B5EF4-FFF2-40B4-BE49-F238E27FC236}">
                <a16:creationId xmlns:a16="http://schemas.microsoft.com/office/drawing/2014/main" id="{CB3AB97E-9750-B247-A323-236E17B5A9D0}"/>
              </a:ext>
            </a:extLst>
          </p:cNvPr>
          <p:cNvSpPr>
            <a:spLocks noChangeShapeType="1"/>
          </p:cNvSpPr>
          <p:nvPr/>
        </p:nvSpPr>
        <p:spPr bwMode="auto">
          <a:xfrm flipH="1">
            <a:off x="6003132" y="3051057"/>
            <a:ext cx="513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7" name="Line 24">
            <a:extLst>
              <a:ext uri="{FF2B5EF4-FFF2-40B4-BE49-F238E27FC236}">
                <a16:creationId xmlns:a16="http://schemas.microsoft.com/office/drawing/2014/main" id="{29EE9AC2-51E2-5C44-859B-3BF242030F82}"/>
              </a:ext>
            </a:extLst>
          </p:cNvPr>
          <p:cNvSpPr>
            <a:spLocks noChangeShapeType="1"/>
          </p:cNvSpPr>
          <p:nvPr/>
        </p:nvSpPr>
        <p:spPr bwMode="auto">
          <a:xfrm flipV="1">
            <a:off x="6003131" y="2722444"/>
            <a:ext cx="0" cy="328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8" name="AutoShape 25">
            <a:extLst>
              <a:ext uri="{FF2B5EF4-FFF2-40B4-BE49-F238E27FC236}">
                <a16:creationId xmlns:a16="http://schemas.microsoft.com/office/drawing/2014/main" id="{BDBE6CB6-68C3-CB43-9A01-E37862157F61}"/>
              </a:ext>
            </a:extLst>
          </p:cNvPr>
          <p:cNvSpPr>
            <a:spLocks noChangeArrowheads="1"/>
          </p:cNvSpPr>
          <p:nvPr/>
        </p:nvSpPr>
        <p:spPr bwMode="auto">
          <a:xfrm>
            <a:off x="4770836" y="1955682"/>
            <a:ext cx="1026319" cy="657225"/>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200" b="1">
              <a:solidFill>
                <a:srgbClr val="003300"/>
              </a:solidFill>
            </a:endParaRPr>
          </a:p>
        </p:txBody>
      </p:sp>
      <p:sp>
        <p:nvSpPr>
          <p:cNvPr id="139" name="Text Box 26">
            <a:extLst>
              <a:ext uri="{FF2B5EF4-FFF2-40B4-BE49-F238E27FC236}">
                <a16:creationId xmlns:a16="http://schemas.microsoft.com/office/drawing/2014/main" id="{40465CB9-3B46-784F-A6E3-128911869F60}"/>
              </a:ext>
            </a:extLst>
          </p:cNvPr>
          <p:cNvSpPr txBox="1">
            <a:spLocks noChangeArrowheads="1"/>
          </p:cNvSpPr>
          <p:nvPr/>
        </p:nvSpPr>
        <p:spPr bwMode="auto">
          <a:xfrm>
            <a:off x="4975622" y="2122369"/>
            <a:ext cx="7191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是否有</a:t>
            </a:r>
          </a:p>
          <a:p>
            <a:pPr algn="just">
              <a:spcBef>
                <a:spcPct val="0"/>
              </a:spcBef>
              <a:buClrTx/>
              <a:buSzTx/>
              <a:buFontTx/>
              <a:buNone/>
            </a:pPr>
            <a:r>
              <a:rPr lang="zh-CN" altLang="en-US" sz="1200" b="1">
                <a:solidFill>
                  <a:srgbClr val="003300"/>
                </a:solidFill>
                <a:latin typeface="Times New Roman" panose="02020603050405020304" pitchFamily="18" charset="0"/>
              </a:rPr>
              <a:t>数据单元</a:t>
            </a:r>
          </a:p>
        </p:txBody>
      </p:sp>
      <p:sp>
        <p:nvSpPr>
          <p:cNvPr id="140" name="Text Box 27">
            <a:extLst>
              <a:ext uri="{FF2B5EF4-FFF2-40B4-BE49-F238E27FC236}">
                <a16:creationId xmlns:a16="http://schemas.microsoft.com/office/drawing/2014/main" id="{8E07A601-C619-5540-A2D6-5F6CF304C010}"/>
              </a:ext>
            </a:extLst>
          </p:cNvPr>
          <p:cNvSpPr txBox="1">
            <a:spLocks noChangeArrowheads="1"/>
          </p:cNvSpPr>
          <p:nvPr/>
        </p:nvSpPr>
        <p:spPr bwMode="auto">
          <a:xfrm>
            <a:off x="4873228" y="5571610"/>
            <a:ext cx="719138"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消费数据</a:t>
            </a:r>
          </a:p>
        </p:txBody>
      </p:sp>
      <p:sp>
        <p:nvSpPr>
          <p:cNvPr id="141" name="Line 28">
            <a:extLst>
              <a:ext uri="{FF2B5EF4-FFF2-40B4-BE49-F238E27FC236}">
                <a16:creationId xmlns:a16="http://schemas.microsoft.com/office/drawing/2014/main" id="{15C5A046-D5E5-A34B-B282-8C56BE6240EE}"/>
              </a:ext>
            </a:extLst>
          </p:cNvPr>
          <p:cNvSpPr>
            <a:spLocks noChangeShapeType="1"/>
          </p:cNvSpPr>
          <p:nvPr/>
        </p:nvSpPr>
        <p:spPr bwMode="auto">
          <a:xfrm>
            <a:off x="5283994" y="1736607"/>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42" name="Line 29">
            <a:extLst>
              <a:ext uri="{FF2B5EF4-FFF2-40B4-BE49-F238E27FC236}">
                <a16:creationId xmlns:a16="http://schemas.microsoft.com/office/drawing/2014/main" id="{20619254-4FC5-BD44-BD06-2BFE098F10F3}"/>
              </a:ext>
            </a:extLst>
          </p:cNvPr>
          <p:cNvSpPr>
            <a:spLocks noChangeShapeType="1"/>
          </p:cNvSpPr>
          <p:nvPr/>
        </p:nvSpPr>
        <p:spPr bwMode="auto">
          <a:xfrm>
            <a:off x="5283994" y="2612907"/>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43" name="AutoShape 30">
            <a:extLst>
              <a:ext uri="{FF2B5EF4-FFF2-40B4-BE49-F238E27FC236}">
                <a16:creationId xmlns:a16="http://schemas.microsoft.com/office/drawing/2014/main" id="{23FBD161-379A-A945-AB0B-A094BAB601AB}"/>
              </a:ext>
            </a:extLst>
          </p:cNvPr>
          <p:cNvSpPr>
            <a:spLocks noChangeArrowheads="1"/>
          </p:cNvSpPr>
          <p:nvPr/>
        </p:nvSpPr>
        <p:spPr bwMode="auto">
          <a:xfrm>
            <a:off x="4873230" y="2831982"/>
            <a:ext cx="844153" cy="54768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200" b="1">
              <a:solidFill>
                <a:srgbClr val="003300"/>
              </a:solidFill>
            </a:endParaRPr>
          </a:p>
        </p:txBody>
      </p:sp>
      <p:sp>
        <p:nvSpPr>
          <p:cNvPr id="144" name="Text Box 31">
            <a:extLst>
              <a:ext uri="{FF2B5EF4-FFF2-40B4-BE49-F238E27FC236}">
                <a16:creationId xmlns:a16="http://schemas.microsoft.com/office/drawing/2014/main" id="{886E5984-11EB-B444-8FA1-BD201B0AC5C4}"/>
              </a:ext>
            </a:extLst>
          </p:cNvPr>
          <p:cNvSpPr txBox="1">
            <a:spLocks noChangeArrowheads="1"/>
          </p:cNvSpPr>
          <p:nvPr/>
        </p:nvSpPr>
        <p:spPr bwMode="auto">
          <a:xfrm>
            <a:off x="5089923" y="2879607"/>
            <a:ext cx="51077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是否</a:t>
            </a:r>
          </a:p>
          <a:p>
            <a:pPr algn="just">
              <a:spcBef>
                <a:spcPct val="0"/>
              </a:spcBef>
              <a:buClrTx/>
              <a:buSzTx/>
              <a:buFontTx/>
              <a:buNone/>
            </a:pPr>
            <a:r>
              <a:rPr lang="zh-CN" altLang="en-US" sz="1200" b="1">
                <a:solidFill>
                  <a:srgbClr val="003300"/>
                </a:solidFill>
                <a:latin typeface="Times New Roman" panose="02020603050405020304" pitchFamily="18" charset="0"/>
              </a:rPr>
              <a:t>可用</a:t>
            </a:r>
          </a:p>
        </p:txBody>
      </p:sp>
      <p:sp>
        <p:nvSpPr>
          <p:cNvPr id="145" name="Text Box 32">
            <a:extLst>
              <a:ext uri="{FF2B5EF4-FFF2-40B4-BE49-F238E27FC236}">
                <a16:creationId xmlns:a16="http://schemas.microsoft.com/office/drawing/2014/main" id="{F539C1F6-4D7D-C64F-817A-72ADB1A2D346}"/>
              </a:ext>
            </a:extLst>
          </p:cNvPr>
          <p:cNvSpPr txBox="1">
            <a:spLocks noChangeArrowheads="1"/>
          </p:cNvSpPr>
          <p:nvPr/>
        </p:nvSpPr>
        <p:spPr bwMode="auto">
          <a:xfrm>
            <a:off x="4885136" y="3928548"/>
            <a:ext cx="829865"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取一条数据</a:t>
            </a:r>
          </a:p>
        </p:txBody>
      </p:sp>
      <p:sp>
        <p:nvSpPr>
          <p:cNvPr id="146" name="Line 33">
            <a:extLst>
              <a:ext uri="{FF2B5EF4-FFF2-40B4-BE49-F238E27FC236}">
                <a16:creationId xmlns:a16="http://schemas.microsoft.com/office/drawing/2014/main" id="{307C13B6-640F-9C4B-BA70-F10E07508682}"/>
              </a:ext>
            </a:extLst>
          </p:cNvPr>
          <p:cNvSpPr>
            <a:spLocks noChangeShapeType="1"/>
          </p:cNvSpPr>
          <p:nvPr/>
        </p:nvSpPr>
        <p:spPr bwMode="auto">
          <a:xfrm>
            <a:off x="5283994" y="3379669"/>
            <a:ext cx="0" cy="5488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47" name="Line 34">
            <a:extLst>
              <a:ext uri="{FF2B5EF4-FFF2-40B4-BE49-F238E27FC236}">
                <a16:creationId xmlns:a16="http://schemas.microsoft.com/office/drawing/2014/main" id="{8D76FBB6-FA50-FD4D-8606-FB39E7B0248C}"/>
              </a:ext>
            </a:extLst>
          </p:cNvPr>
          <p:cNvSpPr>
            <a:spLocks noChangeShapeType="1"/>
          </p:cNvSpPr>
          <p:nvPr/>
        </p:nvSpPr>
        <p:spPr bwMode="auto">
          <a:xfrm>
            <a:off x="5283994" y="4257161"/>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48" name="Line 35">
            <a:extLst>
              <a:ext uri="{FF2B5EF4-FFF2-40B4-BE49-F238E27FC236}">
                <a16:creationId xmlns:a16="http://schemas.microsoft.com/office/drawing/2014/main" id="{FFE50DB0-D032-794B-849C-0A30013879AD}"/>
              </a:ext>
            </a:extLst>
          </p:cNvPr>
          <p:cNvSpPr>
            <a:spLocks noChangeShapeType="1"/>
          </p:cNvSpPr>
          <p:nvPr/>
        </p:nvSpPr>
        <p:spPr bwMode="auto">
          <a:xfrm>
            <a:off x="5283994" y="5900223"/>
            <a:ext cx="0" cy="21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49" name="Line 36">
            <a:extLst>
              <a:ext uri="{FF2B5EF4-FFF2-40B4-BE49-F238E27FC236}">
                <a16:creationId xmlns:a16="http://schemas.microsoft.com/office/drawing/2014/main" id="{00412F42-0CA2-2840-8715-FC86CC0B5DE1}"/>
              </a:ext>
            </a:extLst>
          </p:cNvPr>
          <p:cNvSpPr>
            <a:spLocks noChangeShapeType="1"/>
          </p:cNvSpPr>
          <p:nvPr/>
        </p:nvSpPr>
        <p:spPr bwMode="auto">
          <a:xfrm flipH="1">
            <a:off x="4668442" y="6119298"/>
            <a:ext cx="6155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50" name="Line 38">
            <a:extLst>
              <a:ext uri="{FF2B5EF4-FFF2-40B4-BE49-F238E27FC236}">
                <a16:creationId xmlns:a16="http://schemas.microsoft.com/office/drawing/2014/main" id="{5A5DAA0A-110F-C548-9AFE-74B64A558C44}"/>
              </a:ext>
            </a:extLst>
          </p:cNvPr>
          <p:cNvSpPr>
            <a:spLocks noChangeShapeType="1"/>
          </p:cNvSpPr>
          <p:nvPr/>
        </p:nvSpPr>
        <p:spPr bwMode="auto">
          <a:xfrm>
            <a:off x="4668441" y="1846145"/>
            <a:ext cx="5131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51" name="Text Box 39">
            <a:extLst>
              <a:ext uri="{FF2B5EF4-FFF2-40B4-BE49-F238E27FC236}">
                <a16:creationId xmlns:a16="http://schemas.microsoft.com/office/drawing/2014/main" id="{67DF9150-D2BA-BC48-A4B7-48242747580A}"/>
              </a:ext>
            </a:extLst>
          </p:cNvPr>
          <p:cNvSpPr txBox="1">
            <a:spLocks noChangeArrowheads="1"/>
          </p:cNvSpPr>
          <p:nvPr/>
        </p:nvSpPr>
        <p:spPr bwMode="auto">
          <a:xfrm>
            <a:off x="4976814" y="2612907"/>
            <a:ext cx="307181"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有</a:t>
            </a:r>
          </a:p>
        </p:txBody>
      </p:sp>
      <p:sp>
        <p:nvSpPr>
          <p:cNvPr id="152" name="Text Box 40">
            <a:extLst>
              <a:ext uri="{FF2B5EF4-FFF2-40B4-BE49-F238E27FC236}">
                <a16:creationId xmlns:a16="http://schemas.microsoft.com/office/drawing/2014/main" id="{42814A1F-29E4-C046-85DC-EE95DD7B2073}"/>
              </a:ext>
            </a:extLst>
          </p:cNvPr>
          <p:cNvSpPr txBox="1">
            <a:spLocks noChangeArrowheads="1"/>
          </p:cNvSpPr>
          <p:nvPr/>
        </p:nvSpPr>
        <p:spPr bwMode="auto">
          <a:xfrm>
            <a:off x="5029201" y="3489207"/>
            <a:ext cx="307181"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是</a:t>
            </a:r>
          </a:p>
        </p:txBody>
      </p:sp>
      <p:sp>
        <p:nvSpPr>
          <p:cNvPr id="153" name="Text Box 41">
            <a:extLst>
              <a:ext uri="{FF2B5EF4-FFF2-40B4-BE49-F238E27FC236}">
                <a16:creationId xmlns:a16="http://schemas.microsoft.com/office/drawing/2014/main" id="{503B832E-E75C-F645-9646-2E2687BDFF0D}"/>
              </a:ext>
            </a:extLst>
          </p:cNvPr>
          <p:cNvSpPr txBox="1">
            <a:spLocks noChangeArrowheads="1"/>
          </p:cNvSpPr>
          <p:nvPr/>
        </p:nvSpPr>
        <p:spPr bwMode="auto">
          <a:xfrm>
            <a:off x="4873229" y="4508381"/>
            <a:ext cx="1021555" cy="2964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dirty="0">
                <a:solidFill>
                  <a:srgbClr val="003300"/>
                </a:solidFill>
                <a:latin typeface="Times New Roman" panose="02020603050405020304" pitchFamily="18" charset="0"/>
              </a:rPr>
              <a:t>归还使用权</a:t>
            </a:r>
          </a:p>
        </p:txBody>
      </p:sp>
      <p:sp>
        <p:nvSpPr>
          <p:cNvPr id="154" name="Line 42">
            <a:extLst>
              <a:ext uri="{FF2B5EF4-FFF2-40B4-BE49-F238E27FC236}">
                <a16:creationId xmlns:a16="http://schemas.microsoft.com/office/drawing/2014/main" id="{8BE1C99E-F289-AB4A-BF21-E9D34E83C4FC}"/>
              </a:ext>
            </a:extLst>
          </p:cNvPr>
          <p:cNvSpPr>
            <a:spLocks noChangeShapeType="1"/>
          </p:cNvSpPr>
          <p:nvPr/>
        </p:nvSpPr>
        <p:spPr bwMode="auto">
          <a:xfrm>
            <a:off x="5283994" y="4804848"/>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55" name="Text Box 43">
            <a:extLst>
              <a:ext uri="{FF2B5EF4-FFF2-40B4-BE49-F238E27FC236}">
                <a16:creationId xmlns:a16="http://schemas.microsoft.com/office/drawing/2014/main" id="{D168AFA5-4943-9D49-85B1-A8498E6E78F2}"/>
              </a:ext>
            </a:extLst>
          </p:cNvPr>
          <p:cNvSpPr txBox="1">
            <a:spLocks noChangeArrowheads="1"/>
          </p:cNvSpPr>
          <p:nvPr/>
        </p:nvSpPr>
        <p:spPr bwMode="auto">
          <a:xfrm>
            <a:off x="4873228" y="5023923"/>
            <a:ext cx="1356122" cy="3702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a:solidFill>
                  <a:srgbClr val="003300"/>
                </a:solidFill>
                <a:latin typeface="Times New Roman" panose="02020603050405020304" pitchFamily="18" charset="0"/>
              </a:rPr>
              <a:t>Empty</a:t>
            </a:r>
            <a:r>
              <a:rPr lang="zh-CN" altLang="en-US" sz="1200" b="1">
                <a:solidFill>
                  <a:srgbClr val="003300"/>
                </a:solidFill>
                <a:latin typeface="Times New Roman" panose="02020603050405020304" pitchFamily="18" charset="0"/>
              </a:rPr>
              <a:t>信号量加</a:t>
            </a:r>
            <a:r>
              <a:rPr lang="en-US" altLang="zh-CN" sz="1200" b="1">
                <a:solidFill>
                  <a:srgbClr val="003300"/>
                </a:solidFill>
                <a:latin typeface="Times New Roman" panose="02020603050405020304" pitchFamily="18" charset="0"/>
              </a:rPr>
              <a:t>1</a:t>
            </a:r>
          </a:p>
          <a:p>
            <a:pPr algn="just">
              <a:spcBef>
                <a:spcPct val="0"/>
              </a:spcBef>
              <a:buClrTx/>
              <a:buSzTx/>
              <a:buFontTx/>
              <a:buNone/>
            </a:pPr>
            <a:r>
              <a:rPr lang="zh-CN" altLang="en-US" sz="1200" b="1">
                <a:solidFill>
                  <a:srgbClr val="003300"/>
                </a:solidFill>
                <a:latin typeface="Times New Roman" panose="02020603050405020304" pitchFamily="18" charset="0"/>
              </a:rPr>
              <a:t>唤醒一个生产者</a:t>
            </a:r>
          </a:p>
        </p:txBody>
      </p:sp>
      <p:sp>
        <p:nvSpPr>
          <p:cNvPr id="156" name="Line 44">
            <a:extLst>
              <a:ext uri="{FF2B5EF4-FFF2-40B4-BE49-F238E27FC236}">
                <a16:creationId xmlns:a16="http://schemas.microsoft.com/office/drawing/2014/main" id="{013ABC71-68E4-B946-A0DC-CCE6A8E3BFFF}"/>
              </a:ext>
            </a:extLst>
          </p:cNvPr>
          <p:cNvSpPr>
            <a:spLocks noChangeShapeType="1"/>
          </p:cNvSpPr>
          <p:nvPr/>
        </p:nvSpPr>
        <p:spPr bwMode="auto">
          <a:xfrm>
            <a:off x="3744516" y="4585773"/>
            <a:ext cx="0" cy="109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57" name="Line 45">
            <a:extLst>
              <a:ext uri="{FF2B5EF4-FFF2-40B4-BE49-F238E27FC236}">
                <a16:creationId xmlns:a16="http://schemas.microsoft.com/office/drawing/2014/main" id="{FA286568-4CFC-604A-BCA6-B77C73864989}"/>
              </a:ext>
            </a:extLst>
          </p:cNvPr>
          <p:cNvSpPr>
            <a:spLocks noChangeShapeType="1"/>
          </p:cNvSpPr>
          <p:nvPr/>
        </p:nvSpPr>
        <p:spPr bwMode="auto">
          <a:xfrm flipH="1">
            <a:off x="2614612" y="4257161"/>
            <a:ext cx="7191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58" name="Line 46">
            <a:extLst>
              <a:ext uri="{FF2B5EF4-FFF2-40B4-BE49-F238E27FC236}">
                <a16:creationId xmlns:a16="http://schemas.microsoft.com/office/drawing/2014/main" id="{8C7D4683-5346-C645-B499-AE2A37BAE332}"/>
              </a:ext>
            </a:extLst>
          </p:cNvPr>
          <p:cNvSpPr>
            <a:spLocks noChangeShapeType="1"/>
          </p:cNvSpPr>
          <p:nvPr/>
        </p:nvSpPr>
        <p:spPr bwMode="auto">
          <a:xfrm>
            <a:off x="3846910" y="1955682"/>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59" name="Text Box 47">
            <a:extLst>
              <a:ext uri="{FF2B5EF4-FFF2-40B4-BE49-F238E27FC236}">
                <a16:creationId xmlns:a16="http://schemas.microsoft.com/office/drawing/2014/main" id="{573AF25B-0390-5D4E-8200-78EA2BCC6AAE}"/>
              </a:ext>
            </a:extLst>
          </p:cNvPr>
          <p:cNvSpPr txBox="1">
            <a:spLocks noChangeArrowheads="1"/>
          </p:cNvSpPr>
          <p:nvPr/>
        </p:nvSpPr>
        <p:spPr bwMode="auto">
          <a:xfrm>
            <a:off x="3314700" y="2193807"/>
            <a:ext cx="1200150" cy="419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等待资源，阻塞</a:t>
            </a:r>
          </a:p>
        </p:txBody>
      </p:sp>
      <p:sp>
        <p:nvSpPr>
          <p:cNvPr id="160" name="Text Box 48">
            <a:extLst>
              <a:ext uri="{FF2B5EF4-FFF2-40B4-BE49-F238E27FC236}">
                <a16:creationId xmlns:a16="http://schemas.microsoft.com/office/drawing/2014/main" id="{40E6343A-7053-4E4A-8E1E-CFBFC98AA0B0}"/>
              </a:ext>
            </a:extLst>
          </p:cNvPr>
          <p:cNvSpPr txBox="1">
            <a:spLocks noChangeArrowheads="1"/>
          </p:cNvSpPr>
          <p:nvPr/>
        </p:nvSpPr>
        <p:spPr bwMode="auto">
          <a:xfrm>
            <a:off x="3332561" y="3709473"/>
            <a:ext cx="953690" cy="4274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阻塞</a:t>
            </a:r>
          </a:p>
          <a:p>
            <a:pPr algn="just">
              <a:spcBef>
                <a:spcPct val="0"/>
              </a:spcBef>
              <a:buClrTx/>
              <a:buSzTx/>
              <a:buFontTx/>
              <a:buNone/>
            </a:pPr>
            <a:r>
              <a:rPr lang="zh-CN" altLang="en-US" sz="1200" b="1">
                <a:solidFill>
                  <a:srgbClr val="003300"/>
                </a:solidFill>
                <a:latin typeface="Times New Roman" panose="02020603050405020304" pitchFamily="18" charset="0"/>
              </a:rPr>
              <a:t>等待使用权</a:t>
            </a:r>
          </a:p>
        </p:txBody>
      </p:sp>
      <p:sp>
        <p:nvSpPr>
          <p:cNvPr id="161" name="Line 49">
            <a:extLst>
              <a:ext uri="{FF2B5EF4-FFF2-40B4-BE49-F238E27FC236}">
                <a16:creationId xmlns:a16="http://schemas.microsoft.com/office/drawing/2014/main" id="{59D82A6B-C4C0-8848-863C-9313DE39F958}"/>
              </a:ext>
            </a:extLst>
          </p:cNvPr>
          <p:cNvSpPr>
            <a:spLocks noChangeShapeType="1"/>
          </p:cNvSpPr>
          <p:nvPr/>
        </p:nvSpPr>
        <p:spPr bwMode="auto">
          <a:xfrm flipV="1">
            <a:off x="3257550" y="1955682"/>
            <a:ext cx="0" cy="985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62" name="Line 50">
            <a:extLst>
              <a:ext uri="{FF2B5EF4-FFF2-40B4-BE49-F238E27FC236}">
                <a16:creationId xmlns:a16="http://schemas.microsoft.com/office/drawing/2014/main" id="{D8E93356-58BA-8544-937C-087073863CF8}"/>
              </a:ext>
            </a:extLst>
          </p:cNvPr>
          <p:cNvSpPr>
            <a:spLocks noChangeShapeType="1"/>
          </p:cNvSpPr>
          <p:nvPr/>
        </p:nvSpPr>
        <p:spPr bwMode="auto">
          <a:xfrm>
            <a:off x="3230167" y="1955682"/>
            <a:ext cx="616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63" name="Text Box 51">
            <a:extLst>
              <a:ext uri="{FF2B5EF4-FFF2-40B4-BE49-F238E27FC236}">
                <a16:creationId xmlns:a16="http://schemas.microsoft.com/office/drawing/2014/main" id="{BAEF7AA1-CF98-2347-AB69-9AA331098C51}"/>
              </a:ext>
            </a:extLst>
          </p:cNvPr>
          <p:cNvSpPr txBox="1">
            <a:spLocks noChangeArrowheads="1"/>
          </p:cNvSpPr>
          <p:nvPr/>
        </p:nvSpPr>
        <p:spPr bwMode="auto">
          <a:xfrm>
            <a:off x="3538537" y="2722444"/>
            <a:ext cx="615554"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被唤醒</a:t>
            </a:r>
          </a:p>
        </p:txBody>
      </p:sp>
      <p:sp>
        <p:nvSpPr>
          <p:cNvPr id="164" name="Line 52">
            <a:extLst>
              <a:ext uri="{FF2B5EF4-FFF2-40B4-BE49-F238E27FC236}">
                <a16:creationId xmlns:a16="http://schemas.microsoft.com/office/drawing/2014/main" id="{754F0361-81B5-754A-BF44-94E0D85E29B8}"/>
              </a:ext>
            </a:extLst>
          </p:cNvPr>
          <p:cNvSpPr>
            <a:spLocks noChangeShapeType="1"/>
          </p:cNvSpPr>
          <p:nvPr/>
        </p:nvSpPr>
        <p:spPr bwMode="auto">
          <a:xfrm>
            <a:off x="3846910" y="3051057"/>
            <a:ext cx="0" cy="3298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65" name="Line 53">
            <a:extLst>
              <a:ext uri="{FF2B5EF4-FFF2-40B4-BE49-F238E27FC236}">
                <a16:creationId xmlns:a16="http://schemas.microsoft.com/office/drawing/2014/main" id="{A90F527D-CCC1-8C4B-8DBE-B509E79FAE1A}"/>
              </a:ext>
            </a:extLst>
          </p:cNvPr>
          <p:cNvSpPr>
            <a:spLocks noChangeShapeType="1"/>
          </p:cNvSpPr>
          <p:nvPr/>
        </p:nvSpPr>
        <p:spPr bwMode="auto">
          <a:xfrm flipH="1">
            <a:off x="2717006" y="3380861"/>
            <a:ext cx="11299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66" name="Text Box 54">
            <a:extLst>
              <a:ext uri="{FF2B5EF4-FFF2-40B4-BE49-F238E27FC236}">
                <a16:creationId xmlns:a16="http://schemas.microsoft.com/office/drawing/2014/main" id="{74A45344-2A68-4144-B954-9D2CC01D4939}"/>
              </a:ext>
            </a:extLst>
          </p:cNvPr>
          <p:cNvSpPr txBox="1">
            <a:spLocks noChangeArrowheads="1"/>
          </p:cNvSpPr>
          <p:nvPr/>
        </p:nvSpPr>
        <p:spPr bwMode="auto">
          <a:xfrm>
            <a:off x="2858691" y="3508257"/>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否</a:t>
            </a:r>
          </a:p>
        </p:txBody>
      </p:sp>
      <p:sp>
        <p:nvSpPr>
          <p:cNvPr id="167" name="Line 55">
            <a:extLst>
              <a:ext uri="{FF2B5EF4-FFF2-40B4-BE49-F238E27FC236}">
                <a16:creationId xmlns:a16="http://schemas.microsoft.com/office/drawing/2014/main" id="{8D9B0C66-42A3-3E40-BF5E-3BA25C4DA642}"/>
              </a:ext>
            </a:extLst>
          </p:cNvPr>
          <p:cNvSpPr>
            <a:spLocks noChangeShapeType="1"/>
          </p:cNvSpPr>
          <p:nvPr/>
        </p:nvSpPr>
        <p:spPr bwMode="auto">
          <a:xfrm>
            <a:off x="3064670" y="3798770"/>
            <a:ext cx="1023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68" name="Line 56">
            <a:extLst>
              <a:ext uri="{FF2B5EF4-FFF2-40B4-BE49-F238E27FC236}">
                <a16:creationId xmlns:a16="http://schemas.microsoft.com/office/drawing/2014/main" id="{54EA8190-0ED5-3642-AF15-D649023C9528}"/>
              </a:ext>
            </a:extLst>
          </p:cNvPr>
          <p:cNvSpPr>
            <a:spLocks noChangeShapeType="1"/>
          </p:cNvSpPr>
          <p:nvPr/>
        </p:nvSpPr>
        <p:spPr bwMode="auto">
          <a:xfrm>
            <a:off x="3886200" y="3579694"/>
            <a:ext cx="0" cy="157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69" name="Line 57">
            <a:extLst>
              <a:ext uri="{FF2B5EF4-FFF2-40B4-BE49-F238E27FC236}">
                <a16:creationId xmlns:a16="http://schemas.microsoft.com/office/drawing/2014/main" id="{C0E91987-0C8E-634A-9850-F606057EF711}"/>
              </a:ext>
            </a:extLst>
          </p:cNvPr>
          <p:cNvSpPr>
            <a:spLocks noChangeShapeType="1"/>
          </p:cNvSpPr>
          <p:nvPr/>
        </p:nvSpPr>
        <p:spPr bwMode="auto">
          <a:xfrm flipV="1">
            <a:off x="3167063" y="3579695"/>
            <a:ext cx="0" cy="21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0" name="Line 58">
            <a:extLst>
              <a:ext uri="{FF2B5EF4-FFF2-40B4-BE49-F238E27FC236}">
                <a16:creationId xmlns:a16="http://schemas.microsoft.com/office/drawing/2014/main" id="{2AB299D6-38C4-0643-8712-536B2E6F787B}"/>
              </a:ext>
            </a:extLst>
          </p:cNvPr>
          <p:cNvSpPr>
            <a:spLocks noChangeShapeType="1"/>
          </p:cNvSpPr>
          <p:nvPr/>
        </p:nvSpPr>
        <p:spPr bwMode="auto">
          <a:xfrm>
            <a:off x="3167062" y="3579695"/>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 name="Line 59">
            <a:extLst>
              <a:ext uri="{FF2B5EF4-FFF2-40B4-BE49-F238E27FC236}">
                <a16:creationId xmlns:a16="http://schemas.microsoft.com/office/drawing/2014/main" id="{7983BF48-4B75-8448-9B08-7C787B5ECB05}"/>
              </a:ext>
            </a:extLst>
          </p:cNvPr>
          <p:cNvSpPr>
            <a:spLocks noChangeShapeType="1"/>
          </p:cNvSpPr>
          <p:nvPr/>
        </p:nvSpPr>
        <p:spPr bwMode="auto">
          <a:xfrm>
            <a:off x="3829051" y="4136907"/>
            <a:ext cx="17860" cy="120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72" name="Text Box 60">
            <a:extLst>
              <a:ext uri="{FF2B5EF4-FFF2-40B4-BE49-F238E27FC236}">
                <a16:creationId xmlns:a16="http://schemas.microsoft.com/office/drawing/2014/main" id="{28CCDF7B-E30D-AF4C-8532-C9DAAF982B16}"/>
              </a:ext>
            </a:extLst>
          </p:cNvPr>
          <p:cNvSpPr txBox="1">
            <a:spLocks noChangeArrowheads="1"/>
          </p:cNvSpPr>
          <p:nvPr/>
        </p:nvSpPr>
        <p:spPr bwMode="auto">
          <a:xfrm>
            <a:off x="3436143" y="4265494"/>
            <a:ext cx="717947" cy="3202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被唤醒</a:t>
            </a:r>
          </a:p>
        </p:txBody>
      </p:sp>
      <p:sp>
        <p:nvSpPr>
          <p:cNvPr id="173" name="Line 61">
            <a:extLst>
              <a:ext uri="{FF2B5EF4-FFF2-40B4-BE49-F238E27FC236}">
                <a16:creationId xmlns:a16="http://schemas.microsoft.com/office/drawing/2014/main" id="{8336DA4F-861B-0E47-9F93-4D1CABD110EC}"/>
              </a:ext>
            </a:extLst>
          </p:cNvPr>
          <p:cNvSpPr>
            <a:spLocks noChangeShapeType="1"/>
          </p:cNvSpPr>
          <p:nvPr/>
        </p:nvSpPr>
        <p:spPr bwMode="auto">
          <a:xfrm flipH="1">
            <a:off x="3333750" y="4695311"/>
            <a:ext cx="4107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4" name="Line 62">
            <a:extLst>
              <a:ext uri="{FF2B5EF4-FFF2-40B4-BE49-F238E27FC236}">
                <a16:creationId xmlns:a16="http://schemas.microsoft.com/office/drawing/2014/main" id="{C0DC1B40-D7E4-3B4F-913A-BF648C0EC9FF}"/>
              </a:ext>
            </a:extLst>
          </p:cNvPr>
          <p:cNvSpPr>
            <a:spLocks noChangeShapeType="1"/>
          </p:cNvSpPr>
          <p:nvPr/>
        </p:nvSpPr>
        <p:spPr bwMode="auto">
          <a:xfrm flipV="1">
            <a:off x="3333750" y="4257161"/>
            <a:ext cx="0" cy="438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5" name="AutoShape 63">
            <a:extLst>
              <a:ext uri="{FF2B5EF4-FFF2-40B4-BE49-F238E27FC236}">
                <a16:creationId xmlns:a16="http://schemas.microsoft.com/office/drawing/2014/main" id="{42036DBD-2495-2B46-B3BE-9B5B62279F06}"/>
              </a:ext>
            </a:extLst>
          </p:cNvPr>
          <p:cNvSpPr>
            <a:spLocks noChangeArrowheads="1"/>
          </p:cNvSpPr>
          <p:nvPr/>
        </p:nvSpPr>
        <p:spPr bwMode="auto">
          <a:xfrm>
            <a:off x="2000250" y="2593857"/>
            <a:ext cx="1257300" cy="657225"/>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200" b="1">
              <a:solidFill>
                <a:srgbClr val="003300"/>
              </a:solidFill>
            </a:endParaRPr>
          </a:p>
        </p:txBody>
      </p:sp>
      <p:sp>
        <p:nvSpPr>
          <p:cNvPr id="176" name="Text Box 64">
            <a:extLst>
              <a:ext uri="{FF2B5EF4-FFF2-40B4-BE49-F238E27FC236}">
                <a16:creationId xmlns:a16="http://schemas.microsoft.com/office/drawing/2014/main" id="{8FC32B00-F80F-A744-9314-8BCCB8EB919F}"/>
              </a:ext>
            </a:extLst>
          </p:cNvPr>
          <p:cNvSpPr txBox="1">
            <a:spLocks noChangeArrowheads="1"/>
          </p:cNvSpPr>
          <p:nvPr/>
        </p:nvSpPr>
        <p:spPr bwMode="auto">
          <a:xfrm>
            <a:off x="2306241" y="2722444"/>
            <a:ext cx="7191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ea typeface="仿宋_GB2312" pitchFamily="49" charset="-122"/>
              </a:rPr>
              <a:t>是否有空</a:t>
            </a:r>
          </a:p>
          <a:p>
            <a:pPr algn="just">
              <a:spcBef>
                <a:spcPct val="0"/>
              </a:spcBef>
              <a:buClrTx/>
              <a:buSzTx/>
              <a:buFontTx/>
              <a:buNone/>
            </a:pPr>
            <a:r>
              <a:rPr lang="zh-CN" altLang="en-US" sz="1200" b="1">
                <a:solidFill>
                  <a:srgbClr val="003300"/>
                </a:solidFill>
                <a:latin typeface="Times New Roman" panose="02020603050405020304" pitchFamily="18" charset="0"/>
                <a:ea typeface="仿宋_GB2312" pitchFamily="49" charset="-122"/>
              </a:rPr>
              <a:t>存储单元</a:t>
            </a:r>
          </a:p>
        </p:txBody>
      </p:sp>
      <p:sp>
        <p:nvSpPr>
          <p:cNvPr id="177" name="Text Box 65">
            <a:extLst>
              <a:ext uri="{FF2B5EF4-FFF2-40B4-BE49-F238E27FC236}">
                <a16:creationId xmlns:a16="http://schemas.microsoft.com/office/drawing/2014/main" id="{F20A445B-3741-704B-AC5F-0940FE139E0E}"/>
              </a:ext>
            </a:extLst>
          </p:cNvPr>
          <p:cNvSpPr txBox="1">
            <a:spLocks noChangeArrowheads="1"/>
          </p:cNvSpPr>
          <p:nvPr/>
        </p:nvSpPr>
        <p:spPr bwMode="auto">
          <a:xfrm>
            <a:off x="2060973" y="2065219"/>
            <a:ext cx="1082278"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生产一条数据</a:t>
            </a:r>
          </a:p>
        </p:txBody>
      </p:sp>
      <p:sp>
        <p:nvSpPr>
          <p:cNvPr id="178" name="Line 66">
            <a:extLst>
              <a:ext uri="{FF2B5EF4-FFF2-40B4-BE49-F238E27FC236}">
                <a16:creationId xmlns:a16="http://schemas.microsoft.com/office/drawing/2014/main" id="{ADC65829-0B05-594B-9206-4B90250022AE}"/>
              </a:ext>
            </a:extLst>
          </p:cNvPr>
          <p:cNvSpPr>
            <a:spLocks noChangeShapeType="1"/>
          </p:cNvSpPr>
          <p:nvPr/>
        </p:nvSpPr>
        <p:spPr bwMode="auto">
          <a:xfrm>
            <a:off x="2614613" y="2393832"/>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79" name="Line 67">
            <a:extLst>
              <a:ext uri="{FF2B5EF4-FFF2-40B4-BE49-F238E27FC236}">
                <a16:creationId xmlns:a16="http://schemas.microsoft.com/office/drawing/2014/main" id="{A2D41600-554E-C34E-AC56-314057781BF4}"/>
              </a:ext>
            </a:extLst>
          </p:cNvPr>
          <p:cNvSpPr>
            <a:spLocks noChangeShapeType="1"/>
          </p:cNvSpPr>
          <p:nvPr/>
        </p:nvSpPr>
        <p:spPr bwMode="auto">
          <a:xfrm>
            <a:off x="2614613" y="1736607"/>
            <a:ext cx="0" cy="328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80" name="Line 68">
            <a:extLst>
              <a:ext uri="{FF2B5EF4-FFF2-40B4-BE49-F238E27FC236}">
                <a16:creationId xmlns:a16="http://schemas.microsoft.com/office/drawing/2014/main" id="{DFB4DBA6-A193-7948-B20D-69A28059586A}"/>
              </a:ext>
            </a:extLst>
          </p:cNvPr>
          <p:cNvSpPr>
            <a:spLocks noChangeShapeType="1"/>
          </p:cNvSpPr>
          <p:nvPr/>
        </p:nvSpPr>
        <p:spPr bwMode="auto">
          <a:xfrm>
            <a:off x="2614613" y="3270132"/>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81" name="AutoShape 69">
            <a:extLst>
              <a:ext uri="{FF2B5EF4-FFF2-40B4-BE49-F238E27FC236}">
                <a16:creationId xmlns:a16="http://schemas.microsoft.com/office/drawing/2014/main" id="{16BE61FC-BA82-B943-AED9-2E1BF628141E}"/>
              </a:ext>
            </a:extLst>
          </p:cNvPr>
          <p:cNvSpPr>
            <a:spLocks noChangeArrowheads="1"/>
          </p:cNvSpPr>
          <p:nvPr/>
        </p:nvSpPr>
        <p:spPr bwMode="auto">
          <a:xfrm>
            <a:off x="2203849" y="3489207"/>
            <a:ext cx="821531" cy="548879"/>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200" b="1">
              <a:solidFill>
                <a:srgbClr val="003300"/>
              </a:solidFill>
            </a:endParaRPr>
          </a:p>
        </p:txBody>
      </p:sp>
      <p:sp>
        <p:nvSpPr>
          <p:cNvPr id="182" name="Text Box 70">
            <a:extLst>
              <a:ext uri="{FF2B5EF4-FFF2-40B4-BE49-F238E27FC236}">
                <a16:creationId xmlns:a16="http://schemas.microsoft.com/office/drawing/2014/main" id="{58439DAC-0069-FF45-BD76-ED7D11929606}"/>
              </a:ext>
            </a:extLst>
          </p:cNvPr>
          <p:cNvSpPr txBox="1">
            <a:spLocks noChangeArrowheads="1"/>
          </p:cNvSpPr>
          <p:nvPr/>
        </p:nvSpPr>
        <p:spPr bwMode="auto">
          <a:xfrm>
            <a:off x="2363391" y="3508257"/>
            <a:ext cx="551259"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ea typeface="仿宋_GB2312" pitchFamily="49" charset="-122"/>
              </a:rPr>
              <a:t>是否</a:t>
            </a:r>
          </a:p>
          <a:p>
            <a:pPr algn="just">
              <a:spcBef>
                <a:spcPct val="0"/>
              </a:spcBef>
              <a:buClrTx/>
              <a:buSzTx/>
              <a:buFontTx/>
              <a:buNone/>
            </a:pPr>
            <a:r>
              <a:rPr lang="zh-CN" altLang="en-US" sz="1200" b="1">
                <a:solidFill>
                  <a:srgbClr val="003300"/>
                </a:solidFill>
                <a:latin typeface="Times New Roman" panose="02020603050405020304" pitchFamily="18" charset="0"/>
                <a:ea typeface="仿宋_GB2312" pitchFamily="49" charset="-122"/>
              </a:rPr>
              <a:t>可用</a:t>
            </a:r>
          </a:p>
        </p:txBody>
      </p:sp>
      <p:sp>
        <p:nvSpPr>
          <p:cNvPr id="183" name="Text Box 71">
            <a:extLst>
              <a:ext uri="{FF2B5EF4-FFF2-40B4-BE49-F238E27FC236}">
                <a16:creationId xmlns:a16="http://schemas.microsoft.com/office/drawing/2014/main" id="{2DEA5F09-48EB-4C41-93E9-650DAFED369E}"/>
              </a:ext>
            </a:extLst>
          </p:cNvPr>
          <p:cNvSpPr txBox="1">
            <a:spLocks noChangeArrowheads="1"/>
          </p:cNvSpPr>
          <p:nvPr/>
        </p:nvSpPr>
        <p:spPr bwMode="auto">
          <a:xfrm>
            <a:off x="2306241" y="3160594"/>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有</a:t>
            </a:r>
          </a:p>
        </p:txBody>
      </p:sp>
      <p:sp>
        <p:nvSpPr>
          <p:cNvPr id="184" name="Text Box 72">
            <a:extLst>
              <a:ext uri="{FF2B5EF4-FFF2-40B4-BE49-F238E27FC236}">
                <a16:creationId xmlns:a16="http://schemas.microsoft.com/office/drawing/2014/main" id="{66B96E55-DEA9-BF4B-A8F4-63E7526AF8AB}"/>
              </a:ext>
            </a:extLst>
          </p:cNvPr>
          <p:cNvSpPr txBox="1">
            <a:spLocks noChangeArrowheads="1"/>
          </p:cNvSpPr>
          <p:nvPr/>
        </p:nvSpPr>
        <p:spPr bwMode="auto">
          <a:xfrm>
            <a:off x="2057400" y="4476235"/>
            <a:ext cx="1076325"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存入一条数据</a:t>
            </a:r>
          </a:p>
        </p:txBody>
      </p:sp>
      <p:sp>
        <p:nvSpPr>
          <p:cNvPr id="185" name="Line 73">
            <a:extLst>
              <a:ext uri="{FF2B5EF4-FFF2-40B4-BE49-F238E27FC236}">
                <a16:creationId xmlns:a16="http://schemas.microsoft.com/office/drawing/2014/main" id="{32EC6E6F-A367-474A-85BA-9FC2B9F13507}"/>
              </a:ext>
            </a:extLst>
          </p:cNvPr>
          <p:cNvSpPr>
            <a:spLocks noChangeShapeType="1"/>
          </p:cNvSpPr>
          <p:nvPr/>
        </p:nvSpPr>
        <p:spPr bwMode="auto">
          <a:xfrm>
            <a:off x="2619375" y="4039277"/>
            <a:ext cx="1191" cy="4369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86" name="Text Box 74">
            <a:extLst>
              <a:ext uri="{FF2B5EF4-FFF2-40B4-BE49-F238E27FC236}">
                <a16:creationId xmlns:a16="http://schemas.microsoft.com/office/drawing/2014/main" id="{40FB89B7-BF9C-AA48-A28C-3CADFF76AB8C}"/>
              </a:ext>
            </a:extLst>
          </p:cNvPr>
          <p:cNvSpPr txBox="1">
            <a:spLocks noChangeArrowheads="1"/>
          </p:cNvSpPr>
          <p:nvPr/>
        </p:nvSpPr>
        <p:spPr bwMode="auto">
          <a:xfrm>
            <a:off x="2057400" y="5023923"/>
            <a:ext cx="1076325"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归还使用权</a:t>
            </a:r>
          </a:p>
        </p:txBody>
      </p:sp>
      <p:sp>
        <p:nvSpPr>
          <p:cNvPr id="187" name="Line 75">
            <a:extLst>
              <a:ext uri="{FF2B5EF4-FFF2-40B4-BE49-F238E27FC236}">
                <a16:creationId xmlns:a16="http://schemas.microsoft.com/office/drawing/2014/main" id="{F4A33204-37A1-5041-AFFB-C3DB79A20C6F}"/>
              </a:ext>
            </a:extLst>
          </p:cNvPr>
          <p:cNvSpPr>
            <a:spLocks noChangeShapeType="1"/>
          </p:cNvSpPr>
          <p:nvPr/>
        </p:nvSpPr>
        <p:spPr bwMode="auto">
          <a:xfrm>
            <a:off x="2620566" y="4804848"/>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88" name="Line 76">
            <a:extLst>
              <a:ext uri="{FF2B5EF4-FFF2-40B4-BE49-F238E27FC236}">
                <a16:creationId xmlns:a16="http://schemas.microsoft.com/office/drawing/2014/main" id="{9B5C663E-B612-F542-A2A4-5D3B1350D3A9}"/>
              </a:ext>
            </a:extLst>
          </p:cNvPr>
          <p:cNvSpPr>
            <a:spLocks noChangeShapeType="1"/>
          </p:cNvSpPr>
          <p:nvPr/>
        </p:nvSpPr>
        <p:spPr bwMode="auto">
          <a:xfrm>
            <a:off x="2620566" y="6032382"/>
            <a:ext cx="0" cy="21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89" name="Line 77">
            <a:extLst>
              <a:ext uri="{FF2B5EF4-FFF2-40B4-BE49-F238E27FC236}">
                <a16:creationId xmlns:a16="http://schemas.microsoft.com/office/drawing/2014/main" id="{F01A9A38-FB89-0F41-9A8D-B17F6D01A0C4}"/>
              </a:ext>
            </a:extLst>
          </p:cNvPr>
          <p:cNvSpPr>
            <a:spLocks noChangeShapeType="1"/>
          </p:cNvSpPr>
          <p:nvPr/>
        </p:nvSpPr>
        <p:spPr bwMode="auto">
          <a:xfrm flipH="1">
            <a:off x="1771650" y="6251457"/>
            <a:ext cx="857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0" name="Line 78">
            <a:extLst>
              <a:ext uri="{FF2B5EF4-FFF2-40B4-BE49-F238E27FC236}">
                <a16:creationId xmlns:a16="http://schemas.microsoft.com/office/drawing/2014/main" id="{14785E6D-0FB5-1E4C-A035-9B10C0EA0C4E}"/>
              </a:ext>
            </a:extLst>
          </p:cNvPr>
          <p:cNvSpPr>
            <a:spLocks noChangeShapeType="1"/>
          </p:cNvSpPr>
          <p:nvPr/>
        </p:nvSpPr>
        <p:spPr bwMode="auto">
          <a:xfrm flipV="1">
            <a:off x="1771650" y="1955682"/>
            <a:ext cx="0" cy="4295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91" name="Line 79">
            <a:extLst>
              <a:ext uri="{FF2B5EF4-FFF2-40B4-BE49-F238E27FC236}">
                <a16:creationId xmlns:a16="http://schemas.microsoft.com/office/drawing/2014/main" id="{93EF4717-7704-C14D-9977-499389B1D0F1}"/>
              </a:ext>
            </a:extLst>
          </p:cNvPr>
          <p:cNvSpPr>
            <a:spLocks noChangeShapeType="1"/>
          </p:cNvSpPr>
          <p:nvPr/>
        </p:nvSpPr>
        <p:spPr bwMode="auto">
          <a:xfrm>
            <a:off x="1771651" y="1955682"/>
            <a:ext cx="5131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92" name="Text Box 80">
            <a:extLst>
              <a:ext uri="{FF2B5EF4-FFF2-40B4-BE49-F238E27FC236}">
                <a16:creationId xmlns:a16="http://schemas.microsoft.com/office/drawing/2014/main" id="{760E3150-D837-7841-AF0E-B55C1E168862}"/>
              </a:ext>
            </a:extLst>
          </p:cNvPr>
          <p:cNvSpPr txBox="1">
            <a:spLocks noChangeArrowheads="1"/>
          </p:cNvSpPr>
          <p:nvPr/>
        </p:nvSpPr>
        <p:spPr bwMode="auto">
          <a:xfrm>
            <a:off x="2313386" y="4038085"/>
            <a:ext cx="307181"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是</a:t>
            </a:r>
          </a:p>
        </p:txBody>
      </p:sp>
      <p:sp>
        <p:nvSpPr>
          <p:cNvPr id="193" name="Line 81">
            <a:extLst>
              <a:ext uri="{FF2B5EF4-FFF2-40B4-BE49-F238E27FC236}">
                <a16:creationId xmlns:a16="http://schemas.microsoft.com/office/drawing/2014/main" id="{ACA7997C-9FB3-F849-81E8-975DCC5295B3}"/>
              </a:ext>
            </a:extLst>
          </p:cNvPr>
          <p:cNvSpPr>
            <a:spLocks noChangeShapeType="1"/>
          </p:cNvSpPr>
          <p:nvPr/>
        </p:nvSpPr>
        <p:spPr bwMode="auto">
          <a:xfrm>
            <a:off x="2620566" y="5352536"/>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94" name="Text Box 82">
            <a:extLst>
              <a:ext uri="{FF2B5EF4-FFF2-40B4-BE49-F238E27FC236}">
                <a16:creationId xmlns:a16="http://schemas.microsoft.com/office/drawing/2014/main" id="{C4BC95FE-AC4E-4D44-B144-A176C7CAEDDF}"/>
              </a:ext>
            </a:extLst>
          </p:cNvPr>
          <p:cNvSpPr txBox="1">
            <a:spLocks noChangeArrowheads="1"/>
          </p:cNvSpPr>
          <p:nvPr/>
        </p:nvSpPr>
        <p:spPr bwMode="auto">
          <a:xfrm>
            <a:off x="2000250" y="5571610"/>
            <a:ext cx="1314450" cy="451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a:solidFill>
                  <a:srgbClr val="003300"/>
                </a:solidFill>
                <a:latin typeface="Times New Roman" panose="02020603050405020304" pitchFamily="18" charset="0"/>
              </a:rPr>
              <a:t>Full</a:t>
            </a:r>
            <a:r>
              <a:rPr lang="zh-CN" altLang="en-US" sz="1200" b="1">
                <a:solidFill>
                  <a:srgbClr val="003300"/>
                </a:solidFill>
                <a:latin typeface="Times New Roman" panose="02020603050405020304" pitchFamily="18" charset="0"/>
              </a:rPr>
              <a:t>信号量加</a:t>
            </a:r>
            <a:r>
              <a:rPr lang="en-US" altLang="zh-CN" sz="1200" b="1">
                <a:solidFill>
                  <a:srgbClr val="003300"/>
                </a:solidFill>
                <a:latin typeface="Times New Roman" panose="02020603050405020304" pitchFamily="18" charset="0"/>
              </a:rPr>
              <a:t>1</a:t>
            </a:r>
          </a:p>
          <a:p>
            <a:pPr algn="just">
              <a:spcBef>
                <a:spcPct val="0"/>
              </a:spcBef>
              <a:buClrTx/>
              <a:buSzTx/>
              <a:buFontTx/>
              <a:buNone/>
            </a:pPr>
            <a:r>
              <a:rPr lang="zh-CN" altLang="en-US" sz="1200" b="1">
                <a:solidFill>
                  <a:srgbClr val="003300"/>
                </a:solidFill>
                <a:latin typeface="Times New Roman" panose="02020603050405020304" pitchFamily="18" charset="0"/>
              </a:rPr>
              <a:t>唤醒一个消费者</a:t>
            </a:r>
          </a:p>
        </p:txBody>
      </p:sp>
      <p:sp>
        <p:nvSpPr>
          <p:cNvPr id="195" name="Text Box 83">
            <a:extLst>
              <a:ext uri="{FF2B5EF4-FFF2-40B4-BE49-F238E27FC236}">
                <a16:creationId xmlns:a16="http://schemas.microsoft.com/office/drawing/2014/main" id="{6B0450FC-25AA-9246-8DB2-7C4267863917}"/>
              </a:ext>
            </a:extLst>
          </p:cNvPr>
          <p:cNvSpPr txBox="1">
            <a:spLocks noChangeArrowheads="1"/>
          </p:cNvSpPr>
          <p:nvPr/>
        </p:nvSpPr>
        <p:spPr bwMode="auto">
          <a:xfrm>
            <a:off x="3143250" y="6422907"/>
            <a:ext cx="3600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500" b="1">
                <a:solidFill>
                  <a:srgbClr val="003300"/>
                </a:solidFill>
                <a:latin typeface="Times New Roman" panose="02020603050405020304" pitchFamily="18" charset="0"/>
              </a:rPr>
              <a:t>图  生产者</a:t>
            </a:r>
            <a:r>
              <a:rPr lang="en-US" altLang="zh-CN" sz="1500" b="1">
                <a:solidFill>
                  <a:srgbClr val="003300"/>
                </a:solidFill>
                <a:latin typeface="Times New Roman" panose="02020603050405020304" pitchFamily="18" charset="0"/>
              </a:rPr>
              <a:t>/</a:t>
            </a:r>
            <a:r>
              <a:rPr lang="zh-CN" altLang="en-US" sz="1500" b="1">
                <a:solidFill>
                  <a:srgbClr val="003300"/>
                </a:solidFill>
                <a:latin typeface="Times New Roman" panose="02020603050405020304" pitchFamily="18" charset="0"/>
              </a:rPr>
              <a:t>消费者执行流程图</a:t>
            </a:r>
          </a:p>
        </p:txBody>
      </p:sp>
      <p:sp>
        <p:nvSpPr>
          <p:cNvPr id="196" name="Line 84">
            <a:extLst>
              <a:ext uri="{FF2B5EF4-FFF2-40B4-BE49-F238E27FC236}">
                <a16:creationId xmlns:a16="http://schemas.microsoft.com/office/drawing/2014/main" id="{6ADA72BA-508B-CB40-821A-FB778B4252F9}"/>
              </a:ext>
            </a:extLst>
          </p:cNvPr>
          <p:cNvSpPr>
            <a:spLocks noChangeShapeType="1"/>
          </p:cNvSpPr>
          <p:nvPr/>
        </p:nvSpPr>
        <p:spPr bwMode="auto">
          <a:xfrm>
            <a:off x="5257800" y="5394207"/>
            <a:ext cx="0" cy="1714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97" name="Line 85">
            <a:extLst>
              <a:ext uri="{FF2B5EF4-FFF2-40B4-BE49-F238E27FC236}">
                <a16:creationId xmlns:a16="http://schemas.microsoft.com/office/drawing/2014/main" id="{8797E35A-E553-D543-ABA6-BCBF2CCC73B5}"/>
              </a:ext>
            </a:extLst>
          </p:cNvPr>
          <p:cNvSpPr>
            <a:spLocks noChangeShapeType="1"/>
          </p:cNvSpPr>
          <p:nvPr/>
        </p:nvSpPr>
        <p:spPr bwMode="auto">
          <a:xfrm>
            <a:off x="3811191" y="2593857"/>
            <a:ext cx="17859" cy="120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98" name="Text Box 86">
            <a:extLst>
              <a:ext uri="{FF2B5EF4-FFF2-40B4-BE49-F238E27FC236}">
                <a16:creationId xmlns:a16="http://schemas.microsoft.com/office/drawing/2014/main" id="{CDD975E2-03EB-A640-9915-408DA3A96113}"/>
              </a:ext>
            </a:extLst>
          </p:cNvPr>
          <p:cNvSpPr txBox="1">
            <a:spLocks noChangeArrowheads="1"/>
          </p:cNvSpPr>
          <p:nvPr/>
        </p:nvSpPr>
        <p:spPr bwMode="auto">
          <a:xfrm>
            <a:off x="2914651" y="2479557"/>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无</a:t>
            </a:r>
          </a:p>
        </p:txBody>
      </p:sp>
      <p:sp>
        <p:nvSpPr>
          <p:cNvPr id="199" name="Text Box 87">
            <a:extLst>
              <a:ext uri="{FF2B5EF4-FFF2-40B4-BE49-F238E27FC236}">
                <a16:creationId xmlns:a16="http://schemas.microsoft.com/office/drawing/2014/main" id="{4A419B0D-39AC-694C-A2B1-2B82740DEB1A}"/>
              </a:ext>
            </a:extLst>
          </p:cNvPr>
          <p:cNvSpPr txBox="1">
            <a:spLocks noChangeArrowheads="1"/>
          </p:cNvSpPr>
          <p:nvPr/>
        </p:nvSpPr>
        <p:spPr bwMode="auto">
          <a:xfrm>
            <a:off x="6000750" y="3279658"/>
            <a:ext cx="953691" cy="4274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solidFill>
                  <a:srgbClr val="003300"/>
                </a:solidFill>
                <a:latin typeface="Times New Roman" panose="02020603050405020304" pitchFamily="18" charset="0"/>
              </a:rPr>
              <a:t>阻塞</a:t>
            </a:r>
          </a:p>
          <a:p>
            <a:pPr algn="just">
              <a:spcBef>
                <a:spcPct val="0"/>
              </a:spcBef>
              <a:buClrTx/>
              <a:buSzTx/>
              <a:buFontTx/>
              <a:buNone/>
            </a:pPr>
            <a:r>
              <a:rPr lang="zh-CN" altLang="en-US" sz="1200" b="1">
                <a:solidFill>
                  <a:srgbClr val="003300"/>
                </a:solidFill>
                <a:latin typeface="Times New Roman" panose="02020603050405020304" pitchFamily="18" charset="0"/>
              </a:rPr>
              <a:t>等待使用权</a:t>
            </a:r>
          </a:p>
        </p:txBody>
      </p:sp>
      <p:cxnSp>
        <p:nvCxnSpPr>
          <p:cNvPr id="200" name="直接连接符 90">
            <a:extLst>
              <a:ext uri="{FF2B5EF4-FFF2-40B4-BE49-F238E27FC236}">
                <a16:creationId xmlns:a16="http://schemas.microsoft.com/office/drawing/2014/main" id="{5C768BE0-3290-E348-83E2-AE6A0CC15E3E}"/>
              </a:ext>
            </a:extLst>
          </p:cNvPr>
          <p:cNvCxnSpPr>
            <a:cxnSpLocks noChangeShapeType="1"/>
            <a:stCxn id="150" idx="0"/>
            <a:endCxn id="149" idx="1"/>
          </p:cNvCxnSpPr>
          <p:nvPr/>
        </p:nvCxnSpPr>
        <p:spPr bwMode="auto">
          <a:xfrm rot="5400000">
            <a:off x="2532461" y="3983318"/>
            <a:ext cx="4273153" cy="11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884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blinds(horizontal)">
                                      <p:cBhvr>
                                        <p:cTn id="10" dur="500"/>
                                        <p:tgtEl>
                                          <p:spTgt spid="117"/>
                                        </p:tgtEl>
                                      </p:cBhvr>
                                    </p:animEffect>
                                  </p:childTnLst>
                                </p:cTn>
                              </p:par>
                              <p:par>
                                <p:cTn id="11" presetID="3" presetClass="entr" presetSubtype="1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blinds(horizontal)">
                                      <p:cBhvr>
                                        <p:cTn id="13" dur="500"/>
                                        <p:tgtEl>
                                          <p:spTgt spid="118"/>
                                        </p:tgtEl>
                                      </p:cBhvr>
                                    </p:animEffect>
                                  </p:childTnLst>
                                </p:cTn>
                              </p:par>
                              <p:par>
                                <p:cTn id="14" presetID="3" presetClass="entr" presetSubtype="10" fill="hold" nodeType="with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blinds(horizontal)">
                                      <p:cBhvr>
                                        <p:cTn id="16" dur="500"/>
                                        <p:tgtEl>
                                          <p:spTgt spid="1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animEffect transition="in" filter="blinds(horizontal)">
                                      <p:cBhvr>
                                        <p:cTn id="19" dur="500"/>
                                        <p:tgtEl>
                                          <p:spTgt spid="120"/>
                                        </p:tgtEl>
                                      </p:cBhvr>
                                    </p:animEffect>
                                  </p:childTnLst>
                                </p:cTn>
                              </p:par>
                              <p:par>
                                <p:cTn id="20" presetID="3" presetClass="entr" presetSubtype="10" fill="hold" nodeType="with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blinds(horizontal)">
                                      <p:cBhvr>
                                        <p:cTn id="22" dur="500"/>
                                        <p:tgtEl>
                                          <p:spTgt spid="121"/>
                                        </p:tgtEl>
                                      </p:cBhvr>
                                    </p:animEffect>
                                  </p:childTnLst>
                                </p:cTn>
                              </p:par>
                              <p:par>
                                <p:cTn id="23" presetID="3" presetClass="entr" presetSubtype="1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blinds(horizontal)">
                                      <p:cBhvr>
                                        <p:cTn id="25" dur="500"/>
                                        <p:tgtEl>
                                          <p:spTgt spid="122"/>
                                        </p:tgtEl>
                                      </p:cBhvr>
                                    </p:animEffect>
                                  </p:childTnLst>
                                </p:cTn>
                              </p:par>
                              <p:par>
                                <p:cTn id="26" presetID="3" presetClass="entr" presetSubtype="10" fill="hold" nodeType="with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blinds(horizontal)">
                                      <p:cBhvr>
                                        <p:cTn id="28" dur="500"/>
                                        <p:tgtEl>
                                          <p:spTgt spid="12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4"/>
                                        </p:tgtEl>
                                        <p:attrNameLst>
                                          <p:attrName>style.visibility</p:attrName>
                                        </p:attrNameLst>
                                      </p:cBhvr>
                                      <p:to>
                                        <p:strVal val="visible"/>
                                      </p:to>
                                    </p:set>
                                    <p:animEffect transition="in" filter="blinds(horizontal)">
                                      <p:cBhvr>
                                        <p:cTn id="31" dur="500"/>
                                        <p:tgtEl>
                                          <p:spTgt spid="124"/>
                                        </p:tgtEl>
                                      </p:cBhvr>
                                    </p:animEffect>
                                  </p:childTnLst>
                                </p:cTn>
                              </p:par>
                              <p:par>
                                <p:cTn id="32" presetID="3" presetClass="entr" presetSubtype="10"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blinds(horizontal)">
                                      <p:cBhvr>
                                        <p:cTn id="34" dur="500"/>
                                        <p:tgtEl>
                                          <p:spTgt spid="125"/>
                                        </p:tgtEl>
                                      </p:cBhvr>
                                    </p:animEffect>
                                  </p:childTnLst>
                                </p:cTn>
                              </p:par>
                              <p:par>
                                <p:cTn id="35" presetID="3" presetClass="entr" presetSubtype="10" fill="hold" nodeType="with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blinds(horizontal)">
                                      <p:cBhvr>
                                        <p:cTn id="37" dur="500"/>
                                        <p:tgtEl>
                                          <p:spTgt spid="12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27"/>
                                        </p:tgtEl>
                                        <p:attrNameLst>
                                          <p:attrName>style.visibility</p:attrName>
                                        </p:attrNameLst>
                                      </p:cBhvr>
                                      <p:to>
                                        <p:strVal val="visible"/>
                                      </p:to>
                                    </p:set>
                                    <p:animEffect transition="in" filter="blinds(horizontal)">
                                      <p:cBhvr>
                                        <p:cTn id="40" dur="500"/>
                                        <p:tgtEl>
                                          <p:spTgt spid="127"/>
                                        </p:tgtEl>
                                      </p:cBhvr>
                                    </p:animEffect>
                                  </p:childTnLst>
                                </p:cTn>
                              </p:par>
                              <p:par>
                                <p:cTn id="41" presetID="3" presetClass="entr" presetSubtype="1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blinds(horizontal)">
                                      <p:cBhvr>
                                        <p:cTn id="43" dur="500"/>
                                        <p:tgtEl>
                                          <p:spTgt spid="128"/>
                                        </p:tgtEl>
                                      </p:cBhvr>
                                    </p:animEffect>
                                  </p:childTnLst>
                                </p:cTn>
                              </p:par>
                              <p:par>
                                <p:cTn id="44" presetID="3" presetClass="entr" presetSubtype="10" fill="hold" nodeType="withEffect">
                                  <p:stCondLst>
                                    <p:cond delay="0"/>
                                  </p:stCondLst>
                                  <p:childTnLst>
                                    <p:set>
                                      <p:cBhvr>
                                        <p:cTn id="45" dur="1" fill="hold">
                                          <p:stCondLst>
                                            <p:cond delay="0"/>
                                          </p:stCondLst>
                                        </p:cTn>
                                        <p:tgtEl>
                                          <p:spTgt spid="129"/>
                                        </p:tgtEl>
                                        <p:attrNameLst>
                                          <p:attrName>style.visibility</p:attrName>
                                        </p:attrNameLst>
                                      </p:cBhvr>
                                      <p:to>
                                        <p:strVal val="visible"/>
                                      </p:to>
                                    </p:set>
                                    <p:animEffect transition="in" filter="blinds(horizontal)">
                                      <p:cBhvr>
                                        <p:cTn id="46" dur="500"/>
                                        <p:tgtEl>
                                          <p:spTgt spid="129"/>
                                        </p:tgtEl>
                                      </p:cBhvr>
                                    </p:animEffect>
                                  </p:childTnLst>
                                </p:cTn>
                              </p:par>
                              <p:par>
                                <p:cTn id="47" presetID="3" presetClass="entr" presetSubtype="10" fill="hold"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blinds(horizontal)">
                                      <p:cBhvr>
                                        <p:cTn id="49" dur="500"/>
                                        <p:tgtEl>
                                          <p:spTgt spid="13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31"/>
                                        </p:tgtEl>
                                        <p:attrNameLst>
                                          <p:attrName>style.visibility</p:attrName>
                                        </p:attrNameLst>
                                      </p:cBhvr>
                                      <p:to>
                                        <p:strVal val="visible"/>
                                      </p:to>
                                    </p:set>
                                    <p:animEffect transition="in" filter="blinds(horizontal)">
                                      <p:cBhvr>
                                        <p:cTn id="52" dur="500"/>
                                        <p:tgtEl>
                                          <p:spTgt spid="131"/>
                                        </p:tgtEl>
                                      </p:cBhvr>
                                    </p:animEffect>
                                  </p:childTnLst>
                                </p:cTn>
                              </p:par>
                              <p:par>
                                <p:cTn id="53" presetID="3" presetClass="entr" presetSubtype="10" fill="hold" nodeType="withEffect">
                                  <p:stCondLst>
                                    <p:cond delay="0"/>
                                  </p:stCondLst>
                                  <p:childTnLst>
                                    <p:set>
                                      <p:cBhvr>
                                        <p:cTn id="54" dur="1" fill="hold">
                                          <p:stCondLst>
                                            <p:cond delay="0"/>
                                          </p:stCondLst>
                                        </p:cTn>
                                        <p:tgtEl>
                                          <p:spTgt spid="132"/>
                                        </p:tgtEl>
                                        <p:attrNameLst>
                                          <p:attrName>style.visibility</p:attrName>
                                        </p:attrNameLst>
                                      </p:cBhvr>
                                      <p:to>
                                        <p:strVal val="visible"/>
                                      </p:to>
                                    </p:set>
                                    <p:animEffect transition="in" filter="blinds(horizontal)">
                                      <p:cBhvr>
                                        <p:cTn id="55" dur="500"/>
                                        <p:tgtEl>
                                          <p:spTgt spid="132"/>
                                        </p:tgtEl>
                                      </p:cBhvr>
                                    </p:animEffect>
                                  </p:childTnLst>
                                </p:cTn>
                              </p:par>
                              <p:par>
                                <p:cTn id="56" presetID="3" presetClass="entr" presetSubtype="10" fill="hold" nodeType="withEffect">
                                  <p:stCondLst>
                                    <p:cond delay="0"/>
                                  </p:stCondLst>
                                  <p:childTnLst>
                                    <p:set>
                                      <p:cBhvr>
                                        <p:cTn id="57" dur="1" fill="hold">
                                          <p:stCondLst>
                                            <p:cond delay="0"/>
                                          </p:stCondLst>
                                        </p:cTn>
                                        <p:tgtEl>
                                          <p:spTgt spid="133"/>
                                        </p:tgtEl>
                                        <p:attrNameLst>
                                          <p:attrName>style.visibility</p:attrName>
                                        </p:attrNameLst>
                                      </p:cBhvr>
                                      <p:to>
                                        <p:strVal val="visible"/>
                                      </p:to>
                                    </p:set>
                                    <p:animEffect transition="in" filter="blinds(horizontal)">
                                      <p:cBhvr>
                                        <p:cTn id="58" dur="500"/>
                                        <p:tgtEl>
                                          <p:spTgt spid="133"/>
                                        </p:tgtEl>
                                      </p:cBhvr>
                                    </p:animEffect>
                                  </p:childTnLst>
                                </p:cTn>
                              </p:par>
                              <p:par>
                                <p:cTn id="59" presetID="3" presetClass="entr" presetSubtype="10" fill="hold" nodeType="with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blinds(horizontal)">
                                      <p:cBhvr>
                                        <p:cTn id="61" dur="500"/>
                                        <p:tgtEl>
                                          <p:spTgt spid="134"/>
                                        </p:tgtEl>
                                      </p:cBhvr>
                                    </p:animEffect>
                                  </p:childTnLst>
                                </p:cTn>
                              </p:par>
                              <p:par>
                                <p:cTn id="62" presetID="3" presetClass="entr" presetSubtype="10" fill="hold" nodeType="withEffect">
                                  <p:stCondLst>
                                    <p:cond delay="0"/>
                                  </p:stCondLst>
                                  <p:childTnLst>
                                    <p:set>
                                      <p:cBhvr>
                                        <p:cTn id="63" dur="1" fill="hold">
                                          <p:stCondLst>
                                            <p:cond delay="0"/>
                                          </p:stCondLst>
                                        </p:cTn>
                                        <p:tgtEl>
                                          <p:spTgt spid="135"/>
                                        </p:tgtEl>
                                        <p:attrNameLst>
                                          <p:attrName>style.visibility</p:attrName>
                                        </p:attrNameLst>
                                      </p:cBhvr>
                                      <p:to>
                                        <p:strVal val="visible"/>
                                      </p:to>
                                    </p:set>
                                    <p:animEffect transition="in" filter="blinds(horizontal)">
                                      <p:cBhvr>
                                        <p:cTn id="64" dur="500"/>
                                        <p:tgtEl>
                                          <p:spTgt spid="135"/>
                                        </p:tgtEl>
                                      </p:cBhvr>
                                    </p:animEffect>
                                  </p:childTnLst>
                                </p:cTn>
                              </p:par>
                              <p:par>
                                <p:cTn id="65" presetID="3" presetClass="entr" presetSubtype="10" fill="hold" nodeType="withEffect">
                                  <p:stCondLst>
                                    <p:cond delay="0"/>
                                  </p:stCondLst>
                                  <p:childTnLst>
                                    <p:set>
                                      <p:cBhvr>
                                        <p:cTn id="66" dur="1" fill="hold">
                                          <p:stCondLst>
                                            <p:cond delay="0"/>
                                          </p:stCondLst>
                                        </p:cTn>
                                        <p:tgtEl>
                                          <p:spTgt spid="136"/>
                                        </p:tgtEl>
                                        <p:attrNameLst>
                                          <p:attrName>style.visibility</p:attrName>
                                        </p:attrNameLst>
                                      </p:cBhvr>
                                      <p:to>
                                        <p:strVal val="visible"/>
                                      </p:to>
                                    </p:set>
                                    <p:animEffect transition="in" filter="blinds(horizontal)">
                                      <p:cBhvr>
                                        <p:cTn id="67" dur="500"/>
                                        <p:tgtEl>
                                          <p:spTgt spid="136"/>
                                        </p:tgtEl>
                                      </p:cBhvr>
                                    </p:animEffect>
                                  </p:childTnLst>
                                </p:cTn>
                              </p:par>
                              <p:par>
                                <p:cTn id="68" presetID="3" presetClass="entr" presetSubtype="10" fill="hold" nodeType="withEffect">
                                  <p:stCondLst>
                                    <p:cond delay="0"/>
                                  </p:stCondLst>
                                  <p:childTnLst>
                                    <p:set>
                                      <p:cBhvr>
                                        <p:cTn id="69" dur="1" fill="hold">
                                          <p:stCondLst>
                                            <p:cond delay="0"/>
                                          </p:stCondLst>
                                        </p:cTn>
                                        <p:tgtEl>
                                          <p:spTgt spid="137"/>
                                        </p:tgtEl>
                                        <p:attrNameLst>
                                          <p:attrName>style.visibility</p:attrName>
                                        </p:attrNameLst>
                                      </p:cBhvr>
                                      <p:to>
                                        <p:strVal val="visible"/>
                                      </p:to>
                                    </p:set>
                                    <p:animEffect transition="in" filter="blinds(horizontal)">
                                      <p:cBhvr>
                                        <p:cTn id="70" dur="500"/>
                                        <p:tgtEl>
                                          <p:spTgt spid="13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animEffect transition="in" filter="blinds(horizontal)">
                                      <p:cBhvr>
                                        <p:cTn id="73" dur="500"/>
                                        <p:tgtEl>
                                          <p:spTgt spid="13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39"/>
                                        </p:tgtEl>
                                        <p:attrNameLst>
                                          <p:attrName>style.visibility</p:attrName>
                                        </p:attrNameLst>
                                      </p:cBhvr>
                                      <p:to>
                                        <p:strVal val="visible"/>
                                      </p:to>
                                    </p:set>
                                    <p:animEffect transition="in" filter="blinds(horizontal)">
                                      <p:cBhvr>
                                        <p:cTn id="76" dur="500"/>
                                        <p:tgtEl>
                                          <p:spTgt spid="13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blinds(horizontal)">
                                      <p:cBhvr>
                                        <p:cTn id="79" dur="500"/>
                                        <p:tgtEl>
                                          <p:spTgt spid="140"/>
                                        </p:tgtEl>
                                      </p:cBhvr>
                                    </p:animEffect>
                                  </p:childTnLst>
                                </p:cTn>
                              </p:par>
                              <p:par>
                                <p:cTn id="80" presetID="3" presetClass="entr" presetSubtype="10" fill="hold" nodeType="withEffect">
                                  <p:stCondLst>
                                    <p:cond delay="0"/>
                                  </p:stCondLst>
                                  <p:childTnLst>
                                    <p:set>
                                      <p:cBhvr>
                                        <p:cTn id="81" dur="1" fill="hold">
                                          <p:stCondLst>
                                            <p:cond delay="0"/>
                                          </p:stCondLst>
                                        </p:cTn>
                                        <p:tgtEl>
                                          <p:spTgt spid="141"/>
                                        </p:tgtEl>
                                        <p:attrNameLst>
                                          <p:attrName>style.visibility</p:attrName>
                                        </p:attrNameLst>
                                      </p:cBhvr>
                                      <p:to>
                                        <p:strVal val="visible"/>
                                      </p:to>
                                    </p:set>
                                    <p:animEffect transition="in" filter="blinds(horizontal)">
                                      <p:cBhvr>
                                        <p:cTn id="82" dur="500"/>
                                        <p:tgtEl>
                                          <p:spTgt spid="141"/>
                                        </p:tgtEl>
                                      </p:cBhvr>
                                    </p:animEffect>
                                  </p:childTnLst>
                                </p:cTn>
                              </p:par>
                              <p:par>
                                <p:cTn id="83" presetID="3" presetClass="entr" presetSubtype="10" fill="hold" nodeType="withEffect">
                                  <p:stCondLst>
                                    <p:cond delay="0"/>
                                  </p:stCondLst>
                                  <p:childTnLst>
                                    <p:set>
                                      <p:cBhvr>
                                        <p:cTn id="84" dur="1" fill="hold">
                                          <p:stCondLst>
                                            <p:cond delay="0"/>
                                          </p:stCondLst>
                                        </p:cTn>
                                        <p:tgtEl>
                                          <p:spTgt spid="142"/>
                                        </p:tgtEl>
                                        <p:attrNameLst>
                                          <p:attrName>style.visibility</p:attrName>
                                        </p:attrNameLst>
                                      </p:cBhvr>
                                      <p:to>
                                        <p:strVal val="visible"/>
                                      </p:to>
                                    </p:set>
                                    <p:animEffect transition="in" filter="blinds(horizontal)">
                                      <p:cBhvr>
                                        <p:cTn id="85" dur="500"/>
                                        <p:tgtEl>
                                          <p:spTgt spid="142"/>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blinds(horizontal)">
                                      <p:cBhvr>
                                        <p:cTn id="88" dur="500"/>
                                        <p:tgtEl>
                                          <p:spTgt spid="14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blinds(horizontal)">
                                      <p:cBhvr>
                                        <p:cTn id="91" dur="500"/>
                                        <p:tgtEl>
                                          <p:spTgt spid="14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45"/>
                                        </p:tgtEl>
                                        <p:attrNameLst>
                                          <p:attrName>style.visibility</p:attrName>
                                        </p:attrNameLst>
                                      </p:cBhvr>
                                      <p:to>
                                        <p:strVal val="visible"/>
                                      </p:to>
                                    </p:set>
                                    <p:animEffect transition="in" filter="blinds(horizontal)">
                                      <p:cBhvr>
                                        <p:cTn id="94" dur="500"/>
                                        <p:tgtEl>
                                          <p:spTgt spid="145"/>
                                        </p:tgtEl>
                                      </p:cBhvr>
                                    </p:animEffect>
                                  </p:childTnLst>
                                </p:cTn>
                              </p:par>
                              <p:par>
                                <p:cTn id="95" presetID="3" presetClass="entr" presetSubtype="10" fill="hold" nodeType="withEffect">
                                  <p:stCondLst>
                                    <p:cond delay="0"/>
                                  </p:stCondLst>
                                  <p:childTnLst>
                                    <p:set>
                                      <p:cBhvr>
                                        <p:cTn id="96" dur="1" fill="hold">
                                          <p:stCondLst>
                                            <p:cond delay="0"/>
                                          </p:stCondLst>
                                        </p:cTn>
                                        <p:tgtEl>
                                          <p:spTgt spid="146"/>
                                        </p:tgtEl>
                                        <p:attrNameLst>
                                          <p:attrName>style.visibility</p:attrName>
                                        </p:attrNameLst>
                                      </p:cBhvr>
                                      <p:to>
                                        <p:strVal val="visible"/>
                                      </p:to>
                                    </p:set>
                                    <p:animEffect transition="in" filter="blinds(horizontal)">
                                      <p:cBhvr>
                                        <p:cTn id="97" dur="500"/>
                                        <p:tgtEl>
                                          <p:spTgt spid="146"/>
                                        </p:tgtEl>
                                      </p:cBhvr>
                                    </p:animEffect>
                                  </p:childTnLst>
                                </p:cTn>
                              </p:par>
                              <p:par>
                                <p:cTn id="98" presetID="3" presetClass="entr" presetSubtype="10" fill="hold" nodeType="withEffect">
                                  <p:stCondLst>
                                    <p:cond delay="0"/>
                                  </p:stCondLst>
                                  <p:childTnLst>
                                    <p:set>
                                      <p:cBhvr>
                                        <p:cTn id="99" dur="1" fill="hold">
                                          <p:stCondLst>
                                            <p:cond delay="0"/>
                                          </p:stCondLst>
                                        </p:cTn>
                                        <p:tgtEl>
                                          <p:spTgt spid="147"/>
                                        </p:tgtEl>
                                        <p:attrNameLst>
                                          <p:attrName>style.visibility</p:attrName>
                                        </p:attrNameLst>
                                      </p:cBhvr>
                                      <p:to>
                                        <p:strVal val="visible"/>
                                      </p:to>
                                    </p:set>
                                    <p:animEffect transition="in" filter="blinds(horizontal)">
                                      <p:cBhvr>
                                        <p:cTn id="100" dur="500"/>
                                        <p:tgtEl>
                                          <p:spTgt spid="147"/>
                                        </p:tgtEl>
                                      </p:cBhvr>
                                    </p:animEffect>
                                  </p:childTnLst>
                                </p:cTn>
                              </p:par>
                              <p:par>
                                <p:cTn id="101" presetID="3" presetClass="entr" presetSubtype="10" fill="hold" nodeType="with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blinds(horizontal)">
                                      <p:cBhvr>
                                        <p:cTn id="103" dur="500"/>
                                        <p:tgtEl>
                                          <p:spTgt spid="148"/>
                                        </p:tgtEl>
                                      </p:cBhvr>
                                    </p:animEffect>
                                  </p:childTnLst>
                                </p:cTn>
                              </p:par>
                              <p:par>
                                <p:cTn id="104" presetID="3" presetClass="entr" presetSubtype="10" fill="hold" nodeType="withEffect">
                                  <p:stCondLst>
                                    <p:cond delay="0"/>
                                  </p:stCondLst>
                                  <p:childTnLst>
                                    <p:set>
                                      <p:cBhvr>
                                        <p:cTn id="105" dur="1" fill="hold">
                                          <p:stCondLst>
                                            <p:cond delay="0"/>
                                          </p:stCondLst>
                                        </p:cTn>
                                        <p:tgtEl>
                                          <p:spTgt spid="149"/>
                                        </p:tgtEl>
                                        <p:attrNameLst>
                                          <p:attrName>style.visibility</p:attrName>
                                        </p:attrNameLst>
                                      </p:cBhvr>
                                      <p:to>
                                        <p:strVal val="visible"/>
                                      </p:to>
                                    </p:set>
                                    <p:animEffect transition="in" filter="blinds(horizontal)">
                                      <p:cBhvr>
                                        <p:cTn id="106" dur="500"/>
                                        <p:tgtEl>
                                          <p:spTgt spid="149"/>
                                        </p:tgtEl>
                                      </p:cBhvr>
                                    </p:animEffect>
                                  </p:childTnLst>
                                </p:cTn>
                              </p:par>
                              <p:par>
                                <p:cTn id="107" presetID="3" presetClass="entr" presetSubtype="1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animEffect transition="in" filter="blinds(horizontal)">
                                      <p:cBhvr>
                                        <p:cTn id="109" dur="500"/>
                                        <p:tgtEl>
                                          <p:spTgt spid="150"/>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51"/>
                                        </p:tgtEl>
                                        <p:attrNameLst>
                                          <p:attrName>style.visibility</p:attrName>
                                        </p:attrNameLst>
                                      </p:cBhvr>
                                      <p:to>
                                        <p:strVal val="visible"/>
                                      </p:to>
                                    </p:set>
                                    <p:animEffect transition="in" filter="blinds(horizontal)">
                                      <p:cBhvr>
                                        <p:cTn id="112" dur="500"/>
                                        <p:tgtEl>
                                          <p:spTgt spid="151"/>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52"/>
                                        </p:tgtEl>
                                        <p:attrNameLst>
                                          <p:attrName>style.visibility</p:attrName>
                                        </p:attrNameLst>
                                      </p:cBhvr>
                                      <p:to>
                                        <p:strVal val="visible"/>
                                      </p:to>
                                    </p:set>
                                    <p:animEffect transition="in" filter="blinds(horizontal)">
                                      <p:cBhvr>
                                        <p:cTn id="115" dur="500"/>
                                        <p:tgtEl>
                                          <p:spTgt spid="152"/>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53"/>
                                        </p:tgtEl>
                                        <p:attrNameLst>
                                          <p:attrName>style.visibility</p:attrName>
                                        </p:attrNameLst>
                                      </p:cBhvr>
                                      <p:to>
                                        <p:strVal val="visible"/>
                                      </p:to>
                                    </p:set>
                                    <p:animEffect transition="in" filter="blinds(horizontal)">
                                      <p:cBhvr>
                                        <p:cTn id="118" dur="500"/>
                                        <p:tgtEl>
                                          <p:spTgt spid="153"/>
                                        </p:tgtEl>
                                      </p:cBhvr>
                                    </p:animEffect>
                                  </p:childTnLst>
                                </p:cTn>
                              </p:par>
                              <p:par>
                                <p:cTn id="119" presetID="3" presetClass="entr" presetSubtype="10" fill="hold" nodeType="withEffect">
                                  <p:stCondLst>
                                    <p:cond delay="0"/>
                                  </p:stCondLst>
                                  <p:childTnLst>
                                    <p:set>
                                      <p:cBhvr>
                                        <p:cTn id="120" dur="1" fill="hold">
                                          <p:stCondLst>
                                            <p:cond delay="0"/>
                                          </p:stCondLst>
                                        </p:cTn>
                                        <p:tgtEl>
                                          <p:spTgt spid="154"/>
                                        </p:tgtEl>
                                        <p:attrNameLst>
                                          <p:attrName>style.visibility</p:attrName>
                                        </p:attrNameLst>
                                      </p:cBhvr>
                                      <p:to>
                                        <p:strVal val="visible"/>
                                      </p:to>
                                    </p:set>
                                    <p:animEffect transition="in" filter="blinds(horizontal)">
                                      <p:cBhvr>
                                        <p:cTn id="121" dur="500"/>
                                        <p:tgtEl>
                                          <p:spTgt spid="154"/>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blinds(horizontal)">
                                      <p:cBhvr>
                                        <p:cTn id="124" dur="500"/>
                                        <p:tgtEl>
                                          <p:spTgt spid="155"/>
                                        </p:tgtEl>
                                      </p:cBhvr>
                                    </p:animEffect>
                                  </p:childTnLst>
                                </p:cTn>
                              </p:par>
                              <p:par>
                                <p:cTn id="125" presetID="3" presetClass="entr" presetSubtype="10" fill="hold" nodeType="withEffect">
                                  <p:stCondLst>
                                    <p:cond delay="0"/>
                                  </p:stCondLst>
                                  <p:childTnLst>
                                    <p:set>
                                      <p:cBhvr>
                                        <p:cTn id="126" dur="1" fill="hold">
                                          <p:stCondLst>
                                            <p:cond delay="0"/>
                                          </p:stCondLst>
                                        </p:cTn>
                                        <p:tgtEl>
                                          <p:spTgt spid="196"/>
                                        </p:tgtEl>
                                        <p:attrNameLst>
                                          <p:attrName>style.visibility</p:attrName>
                                        </p:attrNameLst>
                                      </p:cBhvr>
                                      <p:to>
                                        <p:strVal val="visible"/>
                                      </p:to>
                                    </p:set>
                                    <p:animEffect transition="in" filter="blinds(horizontal)">
                                      <p:cBhvr>
                                        <p:cTn id="127" dur="500"/>
                                        <p:tgtEl>
                                          <p:spTgt spid="196"/>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99"/>
                                        </p:tgtEl>
                                        <p:attrNameLst>
                                          <p:attrName>style.visibility</p:attrName>
                                        </p:attrNameLst>
                                      </p:cBhvr>
                                      <p:to>
                                        <p:strVal val="visible"/>
                                      </p:to>
                                    </p:set>
                                    <p:animEffect transition="in" filter="blinds(horizontal)">
                                      <p:cBhvr>
                                        <p:cTn id="130" dur="500"/>
                                        <p:tgtEl>
                                          <p:spTgt spid="199"/>
                                        </p:tgtEl>
                                      </p:cBhvr>
                                    </p:animEffect>
                                  </p:childTnLst>
                                </p:cTn>
                              </p:par>
                              <p:par>
                                <p:cTn id="131" presetID="3" presetClass="entr" presetSubtype="10" fill="hold" nodeType="withEffect">
                                  <p:stCondLst>
                                    <p:cond delay="0"/>
                                  </p:stCondLst>
                                  <p:childTnLst>
                                    <p:set>
                                      <p:cBhvr>
                                        <p:cTn id="132" dur="1" fill="hold">
                                          <p:stCondLst>
                                            <p:cond delay="0"/>
                                          </p:stCondLst>
                                        </p:cTn>
                                        <p:tgtEl>
                                          <p:spTgt spid="200"/>
                                        </p:tgtEl>
                                        <p:attrNameLst>
                                          <p:attrName>style.visibility</p:attrName>
                                        </p:attrNameLst>
                                      </p:cBhvr>
                                      <p:to>
                                        <p:strVal val="visible"/>
                                      </p:to>
                                    </p:set>
                                    <p:animEffect transition="in" filter="blinds(horizontal)">
                                      <p:cBhvr>
                                        <p:cTn id="133"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20" grpId="0" animBg="1"/>
      <p:bldP spid="124" grpId="0" animBg="1"/>
      <p:bldP spid="127" grpId="0"/>
      <p:bldP spid="131" grpId="0" animBg="1"/>
      <p:bldP spid="138" grpId="0" animBg="1"/>
      <p:bldP spid="139" grpId="0"/>
      <p:bldP spid="140" grpId="0" animBg="1"/>
      <p:bldP spid="143" grpId="0" animBg="1"/>
      <p:bldP spid="144" grpId="0"/>
      <p:bldP spid="145" grpId="0" animBg="1"/>
      <p:bldP spid="151" grpId="0"/>
      <p:bldP spid="152" grpId="0"/>
      <p:bldP spid="153" grpId="0" animBg="1"/>
      <p:bldP spid="155" grpId="0" animBg="1"/>
      <p:bldP spid="199"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消费者问题（续）</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2" name="矩形 1"/>
          <p:cNvSpPr/>
          <p:nvPr/>
        </p:nvSpPr>
        <p:spPr>
          <a:xfrm>
            <a:off x="1402720" y="1893205"/>
            <a:ext cx="7307828" cy="507831"/>
          </a:xfrm>
          <a:prstGeom prst="rect">
            <a:avLst/>
          </a:prstGeom>
        </p:spPr>
        <p:txBody>
          <a:bodyPr wrap="square">
            <a:spAutoFit/>
          </a:bodyPr>
          <a:lstStyle/>
          <a:p>
            <a:r>
              <a:rPr lang="en-US" altLang="zh-CN" sz="2700" b="1" dirty="0">
                <a:solidFill>
                  <a:srgbClr val="0000FF"/>
                </a:solidFill>
                <a:latin typeface="+mj-ea"/>
                <a:ea typeface="+mj-ea"/>
              </a:rPr>
              <a:t>1.</a:t>
            </a:r>
            <a:r>
              <a:rPr lang="zh-CN" altLang="en-US" sz="2700" b="1" dirty="0">
                <a:solidFill>
                  <a:srgbClr val="0000FF"/>
                </a:solidFill>
                <a:latin typeface="+mj-ea"/>
                <a:ea typeface="+mj-ea"/>
              </a:rPr>
              <a:t>利用记录型信号量解决生产者一消费者问题</a:t>
            </a:r>
            <a:endParaRPr lang="zh-CN" altLang="en-US" sz="2700" b="1" dirty="0">
              <a:latin typeface="+mj-ea"/>
              <a:ea typeface="+mj-ea"/>
            </a:endParaRPr>
          </a:p>
        </p:txBody>
      </p:sp>
      <p:sp>
        <p:nvSpPr>
          <p:cNvPr id="3" name="矩形 2"/>
          <p:cNvSpPr/>
          <p:nvPr/>
        </p:nvSpPr>
        <p:spPr>
          <a:xfrm>
            <a:off x="1651820" y="2718036"/>
            <a:ext cx="4572000" cy="3748719"/>
          </a:xfrm>
          <a:prstGeom prst="rect">
            <a:avLst/>
          </a:prstGeom>
        </p:spPr>
        <p:txBody>
          <a:bodyPr>
            <a:spAutoFit/>
          </a:bodyPr>
          <a:lstStyle/>
          <a:p>
            <a:pPr>
              <a:lnSpc>
                <a:spcPct val="120000"/>
              </a:lnSpc>
              <a:defRPr/>
            </a:pPr>
            <a:r>
              <a:rPr lang="en-US" altLang="zh-CN" b="1" dirty="0">
                <a:ea typeface="楷体_GB2312" charset="0"/>
              </a:rPr>
              <a:t> </a:t>
            </a:r>
            <a:r>
              <a:rPr lang="en-US" altLang="zh-CN" b="1" dirty="0" err="1">
                <a:latin typeface="+mj-ea"/>
                <a:ea typeface="+mj-ea"/>
              </a:rPr>
              <a:t>int</a:t>
            </a:r>
            <a:r>
              <a:rPr lang="en-US" altLang="zh-CN" b="1" dirty="0">
                <a:latin typeface="+mj-ea"/>
                <a:ea typeface="+mj-ea"/>
              </a:rPr>
              <a:t>  in=0, out=0;</a:t>
            </a:r>
          </a:p>
          <a:p>
            <a:pPr>
              <a:lnSpc>
                <a:spcPct val="120000"/>
              </a:lnSpc>
              <a:defRPr/>
            </a:pPr>
            <a:r>
              <a:rPr lang="en-US" altLang="zh-CN" b="1" dirty="0">
                <a:latin typeface="+mj-ea"/>
                <a:ea typeface="+mj-ea"/>
              </a:rPr>
              <a:t> item    buffer [n];</a:t>
            </a:r>
          </a:p>
          <a:p>
            <a:pPr>
              <a:lnSpc>
                <a:spcPct val="120000"/>
              </a:lnSpc>
              <a:defRPr/>
            </a:pPr>
            <a:r>
              <a:rPr lang="en-US" altLang="zh-CN" b="1" dirty="0">
                <a:latin typeface="+mj-ea"/>
                <a:ea typeface="+mj-ea"/>
              </a:rPr>
              <a:t> semaphore	</a:t>
            </a:r>
            <a:r>
              <a:rPr lang="en-US" altLang="zh-CN" b="1" dirty="0" err="1">
                <a:latin typeface="+mj-ea"/>
                <a:ea typeface="+mj-ea"/>
              </a:rPr>
              <a:t>mutex</a:t>
            </a:r>
            <a:r>
              <a:rPr lang="en-US" altLang="zh-CN" b="1" dirty="0">
                <a:latin typeface="+mj-ea"/>
                <a:ea typeface="+mj-ea"/>
              </a:rPr>
              <a:t>=1, empty=n, full=0;   </a:t>
            </a:r>
          </a:p>
          <a:p>
            <a:pPr>
              <a:lnSpc>
                <a:spcPct val="120000"/>
              </a:lnSpc>
              <a:defRPr/>
            </a:pPr>
            <a:r>
              <a:rPr lang="en-US" altLang="zh-CN" b="1" dirty="0">
                <a:latin typeface="+mj-ea"/>
                <a:ea typeface="+mj-ea"/>
              </a:rPr>
              <a:t> void producer();</a:t>
            </a:r>
          </a:p>
          <a:p>
            <a:pPr>
              <a:lnSpc>
                <a:spcPct val="120000"/>
              </a:lnSpc>
              <a:defRPr/>
            </a:pPr>
            <a:r>
              <a:rPr lang="en-US" altLang="zh-CN" b="1" dirty="0">
                <a:latin typeface="+mj-ea"/>
                <a:ea typeface="+mj-ea"/>
              </a:rPr>
              <a:t> void consumer();</a:t>
            </a:r>
          </a:p>
          <a:p>
            <a:pPr>
              <a:lnSpc>
                <a:spcPct val="120000"/>
              </a:lnSpc>
              <a:defRPr/>
            </a:pPr>
            <a:r>
              <a:rPr lang="en-US" altLang="zh-CN" b="1" dirty="0">
                <a:latin typeface="+mj-ea"/>
                <a:ea typeface="+mj-ea"/>
              </a:rPr>
              <a:t> void main(){</a:t>
            </a:r>
          </a:p>
          <a:p>
            <a:pPr>
              <a:lnSpc>
                <a:spcPct val="120000"/>
              </a:lnSpc>
              <a:defRPr/>
            </a:pPr>
            <a:r>
              <a:rPr lang="en-US" altLang="zh-CN" b="1" dirty="0">
                <a:latin typeface="+mj-ea"/>
                <a:ea typeface="+mj-ea"/>
              </a:rPr>
              <a:t>      </a:t>
            </a:r>
            <a:r>
              <a:rPr lang="en-US" altLang="zh-CN" b="1" dirty="0" err="1">
                <a:latin typeface="+mj-ea"/>
                <a:ea typeface="+mj-ea"/>
              </a:rPr>
              <a:t>cobegin</a:t>
            </a:r>
            <a:endParaRPr lang="en-US" altLang="zh-CN" b="1" dirty="0">
              <a:latin typeface="+mj-ea"/>
              <a:ea typeface="+mj-ea"/>
            </a:endParaRPr>
          </a:p>
          <a:p>
            <a:pPr>
              <a:lnSpc>
                <a:spcPct val="120000"/>
              </a:lnSpc>
              <a:defRPr/>
            </a:pPr>
            <a:r>
              <a:rPr lang="en-US" altLang="zh-CN" b="1" dirty="0">
                <a:latin typeface="+mj-ea"/>
                <a:ea typeface="+mj-ea"/>
              </a:rPr>
              <a:t>             producer(); consumer();</a:t>
            </a:r>
          </a:p>
          <a:p>
            <a:pPr>
              <a:lnSpc>
                <a:spcPct val="120000"/>
              </a:lnSpc>
              <a:defRPr/>
            </a:pPr>
            <a:r>
              <a:rPr lang="en-US" altLang="zh-CN" b="1" dirty="0">
                <a:latin typeface="+mj-ea"/>
                <a:ea typeface="+mj-ea"/>
              </a:rPr>
              <a:t>      </a:t>
            </a:r>
            <a:r>
              <a:rPr lang="en-US" altLang="zh-CN" b="1" dirty="0" err="1">
                <a:latin typeface="+mj-ea"/>
                <a:ea typeface="+mj-ea"/>
              </a:rPr>
              <a:t>coend</a:t>
            </a:r>
            <a:endParaRPr lang="en-US" altLang="zh-CN" b="1" dirty="0">
              <a:latin typeface="+mj-ea"/>
              <a:ea typeface="+mj-ea"/>
            </a:endParaRPr>
          </a:p>
          <a:p>
            <a:pPr>
              <a:lnSpc>
                <a:spcPct val="120000"/>
              </a:lnSpc>
              <a:defRPr/>
            </a:pPr>
            <a:r>
              <a:rPr lang="en-US" altLang="zh-CN" b="1" dirty="0">
                <a:latin typeface="+mj-ea"/>
                <a:ea typeface="+mj-ea"/>
              </a:rPr>
              <a:t>}</a:t>
            </a:r>
          </a:p>
        </p:txBody>
      </p:sp>
      <p:sp>
        <p:nvSpPr>
          <p:cNvPr id="4" name="矩形 3"/>
          <p:cNvSpPr/>
          <p:nvPr/>
        </p:nvSpPr>
        <p:spPr>
          <a:xfrm>
            <a:off x="6129582" y="3086746"/>
            <a:ext cx="2403986" cy="2086725"/>
          </a:xfrm>
          <a:prstGeom prst="rect">
            <a:avLst/>
          </a:prstGeom>
        </p:spPr>
        <p:txBody>
          <a:bodyPr wrap="square">
            <a:spAutoFit/>
          </a:bodyPr>
          <a:lstStyle/>
          <a:p>
            <a:pPr>
              <a:lnSpc>
                <a:spcPct val="120000"/>
              </a:lnSpc>
              <a:spcBef>
                <a:spcPct val="0"/>
              </a:spcBef>
            </a:pPr>
            <a:r>
              <a:rPr lang="en-US" altLang="zh-CN" b="1" dirty="0">
                <a:solidFill>
                  <a:srgbClr val="FF0000"/>
                </a:solidFill>
                <a:ea typeface="楷体_GB2312" pitchFamily="49" charset="-122"/>
              </a:rPr>
              <a:t>//</a:t>
            </a:r>
            <a:r>
              <a:rPr lang="en-US" altLang="zh-CN" b="1" dirty="0" err="1">
                <a:solidFill>
                  <a:srgbClr val="FF0000"/>
                </a:solidFill>
                <a:ea typeface="楷体_GB2312" pitchFamily="49" charset="-122"/>
              </a:rPr>
              <a:t>mutex</a:t>
            </a:r>
            <a:r>
              <a:rPr lang="zh-CN" altLang="en-US" b="1" dirty="0">
                <a:solidFill>
                  <a:srgbClr val="FF0000"/>
                </a:solidFill>
                <a:ea typeface="楷体_GB2312" pitchFamily="49" charset="-122"/>
              </a:rPr>
              <a:t>：使诸进程互斥地访问缓冲区（</a:t>
            </a:r>
            <a:r>
              <a:rPr lang="en-US" altLang="zh-CN" b="1" dirty="0">
                <a:solidFill>
                  <a:srgbClr val="FF0000"/>
                </a:solidFill>
                <a:ea typeface="楷体_GB2312" pitchFamily="49" charset="-122"/>
              </a:rPr>
              <a:t>n</a:t>
            </a:r>
            <a:r>
              <a:rPr lang="zh-CN" altLang="en-US" b="1" dirty="0">
                <a:solidFill>
                  <a:srgbClr val="FF0000"/>
                </a:solidFill>
                <a:ea typeface="楷体_GB2312" pitchFamily="49" charset="-122"/>
              </a:rPr>
              <a:t>个缓冲区）</a:t>
            </a:r>
            <a:endParaRPr lang="en-US" altLang="zh-CN" b="1" dirty="0">
              <a:solidFill>
                <a:srgbClr val="FF0000"/>
              </a:solidFill>
              <a:ea typeface="楷体_GB2312" pitchFamily="49" charset="-122"/>
            </a:endParaRPr>
          </a:p>
          <a:p>
            <a:pPr>
              <a:lnSpc>
                <a:spcPct val="120000"/>
              </a:lnSpc>
              <a:spcBef>
                <a:spcPct val="0"/>
              </a:spcBef>
            </a:pPr>
            <a:endParaRPr lang="zh-CN" altLang="en-US" b="1" dirty="0">
              <a:solidFill>
                <a:srgbClr val="FF0000"/>
              </a:solidFill>
              <a:ea typeface="楷体_GB2312" pitchFamily="49" charset="-122"/>
            </a:endParaRPr>
          </a:p>
          <a:p>
            <a:pPr>
              <a:lnSpc>
                <a:spcPct val="120000"/>
              </a:lnSpc>
              <a:spcBef>
                <a:spcPct val="0"/>
              </a:spcBef>
            </a:pPr>
            <a:r>
              <a:rPr lang="en-US" altLang="zh-CN" b="1" dirty="0">
                <a:solidFill>
                  <a:srgbClr val="FF0000"/>
                </a:solidFill>
                <a:ea typeface="楷体_GB2312" pitchFamily="49" charset="-122"/>
              </a:rPr>
              <a:t>//empty</a:t>
            </a:r>
            <a:r>
              <a:rPr lang="zh-CN" altLang="en-US" b="1" dirty="0">
                <a:solidFill>
                  <a:srgbClr val="FF0000"/>
                </a:solidFill>
                <a:ea typeface="楷体_GB2312" pitchFamily="49" charset="-122"/>
              </a:rPr>
              <a:t>、 </a:t>
            </a:r>
            <a:r>
              <a:rPr lang="en-US" altLang="zh-CN" b="1" dirty="0">
                <a:solidFill>
                  <a:srgbClr val="FF0000"/>
                </a:solidFill>
                <a:ea typeface="楷体_GB2312" pitchFamily="49" charset="-122"/>
              </a:rPr>
              <a:t>full</a:t>
            </a:r>
            <a:r>
              <a:rPr lang="zh-CN" altLang="en-US" b="1" dirty="0">
                <a:solidFill>
                  <a:srgbClr val="FF0000"/>
                </a:solidFill>
                <a:ea typeface="楷体_GB2312" pitchFamily="49" charset="-122"/>
              </a:rPr>
              <a:t>：空、满缓冲区数量</a:t>
            </a:r>
          </a:p>
        </p:txBody>
      </p:sp>
    </p:spTree>
    <p:extLst>
      <p:ext uri="{BB962C8B-B14F-4D97-AF65-F5344CB8AC3E}">
        <p14:creationId xmlns:p14="http://schemas.microsoft.com/office/powerpoint/2010/main" val="406823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消费者问题（续）</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1523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2" name="矩形 1"/>
          <p:cNvSpPr/>
          <p:nvPr/>
        </p:nvSpPr>
        <p:spPr>
          <a:xfrm>
            <a:off x="1417469" y="1884196"/>
            <a:ext cx="7307828" cy="507831"/>
          </a:xfrm>
          <a:prstGeom prst="rect">
            <a:avLst/>
          </a:prstGeom>
        </p:spPr>
        <p:txBody>
          <a:bodyPr wrap="square">
            <a:spAutoFit/>
          </a:bodyPr>
          <a:lstStyle/>
          <a:p>
            <a:r>
              <a:rPr lang="en-US" altLang="zh-CN" sz="2700" b="1" dirty="0">
                <a:solidFill>
                  <a:srgbClr val="0000FF"/>
                </a:solidFill>
                <a:latin typeface="+mj-ea"/>
                <a:ea typeface="+mj-ea"/>
              </a:rPr>
              <a:t>1.</a:t>
            </a:r>
            <a:r>
              <a:rPr lang="zh-CN" altLang="en-US" sz="2700" b="1" dirty="0">
                <a:solidFill>
                  <a:srgbClr val="0000FF"/>
                </a:solidFill>
                <a:latin typeface="+mj-ea"/>
                <a:ea typeface="+mj-ea"/>
              </a:rPr>
              <a:t>利用记录型信号量解决生产者一消费者问题</a:t>
            </a:r>
            <a:endParaRPr lang="zh-CN" altLang="en-US" sz="2700" b="1" dirty="0">
              <a:latin typeface="+mj-ea"/>
              <a:ea typeface="+mj-ea"/>
            </a:endParaRPr>
          </a:p>
        </p:txBody>
      </p:sp>
      <p:sp>
        <p:nvSpPr>
          <p:cNvPr id="5" name="矩形 4"/>
          <p:cNvSpPr/>
          <p:nvPr/>
        </p:nvSpPr>
        <p:spPr>
          <a:xfrm>
            <a:off x="388206" y="2600362"/>
            <a:ext cx="4572000" cy="4108369"/>
          </a:xfrm>
          <a:prstGeom prst="rect">
            <a:avLst/>
          </a:prstGeom>
        </p:spPr>
        <p:txBody>
          <a:bodyPr>
            <a:spAutoFit/>
          </a:bodyPr>
          <a:lstStyle/>
          <a:p>
            <a:pPr marL="342900" indent="-342900">
              <a:buNone/>
              <a:defRPr/>
            </a:pPr>
            <a:r>
              <a:rPr lang="en-US" altLang="zh-CN" b="1" dirty="0">
                <a:latin typeface="+mj-ea"/>
                <a:ea typeface="+mj-ea"/>
              </a:rPr>
              <a:t>void producer( ){</a:t>
            </a:r>
          </a:p>
          <a:p>
            <a:pPr marL="342900" indent="-342900">
              <a:buNone/>
              <a:defRPr/>
            </a:pPr>
            <a:r>
              <a:rPr lang="en-US" altLang="zh-CN" b="1" dirty="0">
                <a:latin typeface="+mj-ea"/>
                <a:ea typeface="+mj-ea"/>
              </a:rPr>
              <a:t>    do{</a:t>
            </a:r>
          </a:p>
          <a:p>
            <a:pPr marL="342900" indent="-342900">
              <a:buNone/>
              <a:defRPr/>
            </a:pPr>
            <a:r>
              <a:rPr lang="en-US" altLang="zh-CN" b="1" dirty="0">
                <a:latin typeface="+mj-ea"/>
                <a:ea typeface="+mj-ea"/>
              </a:rPr>
              <a:t>      			…</a:t>
            </a:r>
          </a:p>
          <a:p>
            <a:pPr marL="342900" indent="-342900">
              <a:buNone/>
              <a:defRPr/>
            </a:pPr>
            <a:r>
              <a:rPr lang="en-US" altLang="zh-CN" b="1" dirty="0">
                <a:latin typeface="+mj-ea"/>
                <a:ea typeface="+mj-ea"/>
              </a:rPr>
              <a:t>		Produce an item in </a:t>
            </a:r>
            <a:r>
              <a:rPr lang="en-US" altLang="zh-CN" b="1" dirty="0" err="1">
                <a:latin typeface="+mj-ea"/>
                <a:ea typeface="+mj-ea"/>
              </a:rPr>
              <a:t>nextp</a:t>
            </a:r>
            <a:r>
              <a:rPr lang="en-US" altLang="zh-CN" b="1" dirty="0">
                <a:latin typeface="+mj-ea"/>
                <a:ea typeface="+mj-ea"/>
              </a:rPr>
              <a:t>;</a:t>
            </a:r>
          </a:p>
          <a:p>
            <a:pPr marL="342900" indent="-342900">
              <a:buNone/>
              <a:defRPr/>
            </a:pPr>
            <a:r>
              <a:rPr lang="en-US" altLang="zh-CN" b="1" dirty="0">
                <a:latin typeface="+mj-ea"/>
                <a:ea typeface="+mj-ea"/>
              </a:rPr>
              <a:t>              		…</a:t>
            </a:r>
          </a:p>
          <a:p>
            <a:pPr marL="971550" lvl="2" indent="-285750">
              <a:lnSpc>
                <a:spcPct val="120000"/>
              </a:lnSpc>
              <a:buNone/>
              <a:defRPr/>
            </a:pPr>
            <a:r>
              <a:rPr lang="en-US" altLang="zh-CN" b="1" dirty="0">
                <a:solidFill>
                  <a:srgbClr val="FF0000"/>
                </a:solidFill>
                <a:latin typeface="+mj-ea"/>
                <a:ea typeface="+mj-ea"/>
              </a:rPr>
              <a:t>wait(empty);</a:t>
            </a:r>
          </a:p>
          <a:p>
            <a:pPr marL="971550" lvl="2" indent="-285750">
              <a:lnSpc>
                <a:spcPct val="120000"/>
              </a:lnSpc>
              <a:buNone/>
              <a:defRPr/>
            </a:pPr>
            <a:r>
              <a:rPr lang="en-US" altLang="zh-CN" b="1" dirty="0">
                <a:solidFill>
                  <a:srgbClr val="0000FF"/>
                </a:solidFill>
                <a:latin typeface="+mj-ea"/>
                <a:ea typeface="+mj-ea"/>
              </a:rPr>
              <a:t>wait(</a:t>
            </a:r>
            <a:r>
              <a:rPr lang="en-US" altLang="zh-CN" b="1" dirty="0" err="1">
                <a:solidFill>
                  <a:srgbClr val="0000FF"/>
                </a:solidFill>
                <a:latin typeface="+mj-ea"/>
                <a:ea typeface="+mj-ea"/>
              </a:rPr>
              <a:t>mutex</a:t>
            </a:r>
            <a:r>
              <a:rPr lang="en-US" altLang="zh-CN" b="1" dirty="0">
                <a:solidFill>
                  <a:srgbClr val="0000FF"/>
                </a:solidFill>
                <a:latin typeface="+mj-ea"/>
                <a:ea typeface="+mj-ea"/>
              </a:rPr>
              <a:t>);</a:t>
            </a:r>
          </a:p>
          <a:p>
            <a:pPr marL="971550" lvl="2" indent="-285750">
              <a:lnSpc>
                <a:spcPct val="120000"/>
              </a:lnSpc>
              <a:buNone/>
              <a:defRPr/>
            </a:pPr>
            <a:r>
              <a:rPr lang="en-US" altLang="zh-CN" b="1" dirty="0">
                <a:latin typeface="+mj-ea"/>
                <a:ea typeface="+mj-ea"/>
              </a:rPr>
              <a:t>buffer(in):=</a:t>
            </a:r>
            <a:r>
              <a:rPr lang="en-US" altLang="zh-CN" b="1" dirty="0" err="1">
                <a:latin typeface="+mj-ea"/>
                <a:ea typeface="+mj-ea"/>
              </a:rPr>
              <a:t>nextp</a:t>
            </a:r>
            <a:r>
              <a:rPr lang="en-US" altLang="zh-CN" b="1" dirty="0">
                <a:latin typeface="+mj-ea"/>
                <a:ea typeface="+mj-ea"/>
              </a:rPr>
              <a:t>;</a:t>
            </a:r>
          </a:p>
          <a:p>
            <a:pPr marL="971550" lvl="2" indent="-285750">
              <a:lnSpc>
                <a:spcPct val="120000"/>
              </a:lnSpc>
              <a:buNone/>
              <a:defRPr/>
            </a:pPr>
            <a:r>
              <a:rPr lang="en-US" altLang="zh-CN" b="1" dirty="0">
                <a:latin typeface="+mj-ea"/>
                <a:ea typeface="+mj-ea"/>
              </a:rPr>
              <a:t>in:=(in+1) mod n;</a:t>
            </a:r>
          </a:p>
          <a:p>
            <a:pPr marL="971550" lvl="2" indent="-285750">
              <a:lnSpc>
                <a:spcPct val="120000"/>
              </a:lnSpc>
              <a:buNone/>
              <a:defRPr/>
            </a:pPr>
            <a:r>
              <a:rPr lang="en-US" altLang="zh-CN" b="1" dirty="0">
                <a:solidFill>
                  <a:srgbClr val="0000FF"/>
                </a:solidFill>
                <a:latin typeface="+mj-ea"/>
                <a:ea typeface="+mj-ea"/>
              </a:rPr>
              <a:t>signal(</a:t>
            </a:r>
            <a:r>
              <a:rPr lang="en-US" altLang="zh-CN" b="1" dirty="0" err="1">
                <a:solidFill>
                  <a:srgbClr val="0000FF"/>
                </a:solidFill>
                <a:latin typeface="+mj-ea"/>
                <a:ea typeface="+mj-ea"/>
              </a:rPr>
              <a:t>mutex</a:t>
            </a:r>
            <a:r>
              <a:rPr lang="en-US" altLang="zh-CN" b="1" dirty="0">
                <a:solidFill>
                  <a:srgbClr val="0000FF"/>
                </a:solidFill>
                <a:latin typeface="+mj-ea"/>
                <a:ea typeface="+mj-ea"/>
              </a:rPr>
              <a:t>);</a:t>
            </a:r>
          </a:p>
          <a:p>
            <a:pPr marL="971550" lvl="2" indent="-285750">
              <a:lnSpc>
                <a:spcPct val="120000"/>
              </a:lnSpc>
              <a:buNone/>
              <a:defRPr/>
            </a:pPr>
            <a:r>
              <a:rPr lang="en-US" altLang="zh-CN" b="1" dirty="0">
                <a:solidFill>
                  <a:srgbClr val="FF0000"/>
                </a:solidFill>
                <a:latin typeface="+mj-ea"/>
                <a:ea typeface="+mj-ea"/>
              </a:rPr>
              <a:t>signal(full);</a:t>
            </a:r>
          </a:p>
          <a:p>
            <a:pPr marL="971550" lvl="2" indent="-773906">
              <a:lnSpc>
                <a:spcPct val="120000"/>
              </a:lnSpc>
              <a:buNone/>
              <a:defRPr/>
            </a:pPr>
            <a:r>
              <a:rPr lang="en-US" altLang="zh-CN" b="1" dirty="0">
                <a:latin typeface="+mj-ea"/>
                <a:ea typeface="+mj-ea"/>
              </a:rPr>
              <a:t>}while(TRUE);</a:t>
            </a:r>
          </a:p>
          <a:p>
            <a:pPr marL="685800" lvl="1" indent="-615554">
              <a:lnSpc>
                <a:spcPct val="120000"/>
              </a:lnSpc>
              <a:buNone/>
              <a:defRPr/>
            </a:pPr>
            <a:r>
              <a:rPr lang="en-US" altLang="zh-CN" b="1" dirty="0">
                <a:latin typeface="+mj-ea"/>
                <a:ea typeface="+mj-ea"/>
              </a:rPr>
              <a:t>}</a:t>
            </a:r>
          </a:p>
        </p:txBody>
      </p:sp>
      <p:sp>
        <p:nvSpPr>
          <p:cNvPr id="8" name="Rectangle 10">
            <a:extLst>
              <a:ext uri="{FF2B5EF4-FFF2-40B4-BE49-F238E27FC236}">
                <a16:creationId xmlns:a16="http://schemas.microsoft.com/office/drawing/2014/main" id="{F0B8C7D4-8A9F-0A40-9A56-684A9D05B634}"/>
              </a:ext>
            </a:extLst>
          </p:cNvPr>
          <p:cNvSpPr>
            <a:spLocks noChangeArrowheads="1"/>
          </p:cNvSpPr>
          <p:nvPr/>
        </p:nvSpPr>
        <p:spPr bwMode="auto">
          <a:xfrm>
            <a:off x="5024263" y="2600362"/>
            <a:ext cx="371475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457200" indent="-457200">
              <a:spcBef>
                <a:spcPct val="20000"/>
              </a:spcBef>
              <a:buClr>
                <a:schemeClr val="bg2"/>
              </a:buClr>
              <a:buSzPct val="75000"/>
              <a:buFont typeface="Wingdings" charset="2"/>
              <a:buChar char="n"/>
              <a:defRPr sz="3200">
                <a:solidFill>
                  <a:schemeClr val="tx1"/>
                </a:solidFill>
                <a:latin typeface="Arial" charset="0"/>
                <a:ea typeface="宋体" charset="0"/>
              </a:defRPr>
            </a:lvl1pPr>
            <a:lvl2pPr marL="914400" indent="-45720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295400" indent="-381000">
              <a:spcBef>
                <a:spcPct val="20000"/>
              </a:spcBef>
              <a:buClr>
                <a:schemeClr val="bg2"/>
              </a:buClr>
              <a:buSzPct val="65000"/>
              <a:buFont typeface="Wingdings" charset="2"/>
              <a:buChar char="n"/>
              <a:defRPr sz="2400">
                <a:solidFill>
                  <a:schemeClr val="tx1"/>
                </a:solidFill>
                <a:latin typeface="Arial" charset="0"/>
                <a:ea typeface="宋体" charset="0"/>
              </a:defRPr>
            </a:lvl3pPr>
            <a:lvl4pPr marL="1714500" indent="-3429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171700" indent="-342900">
              <a:spcBef>
                <a:spcPct val="20000"/>
              </a:spcBef>
              <a:buClr>
                <a:schemeClr val="bg2"/>
              </a:buClr>
              <a:buFont typeface="Wingdings" charset="2"/>
              <a:buChar char="§"/>
              <a:defRPr sz="2000">
                <a:solidFill>
                  <a:schemeClr val="tx1"/>
                </a:solidFill>
                <a:latin typeface="Arial" charset="0"/>
                <a:ea typeface="宋体" charset="0"/>
              </a:defRPr>
            </a:lvl5pPr>
            <a:lvl6pPr marL="2628900" indent="-3429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3086100" indent="-3429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543300" indent="-3429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4000500" indent="-3429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15000"/>
              </a:lnSpc>
              <a:spcBef>
                <a:spcPct val="0"/>
              </a:spcBef>
              <a:buFont typeface="Wingdings" charset="2"/>
              <a:buNone/>
              <a:defRPr/>
            </a:pPr>
            <a:r>
              <a:rPr lang="en-US" altLang="zh-CN" sz="1800" b="1" dirty="0">
                <a:latin typeface="+mj-ea"/>
                <a:ea typeface="+mj-ea"/>
              </a:rPr>
              <a:t>void consumer{</a:t>
            </a:r>
          </a:p>
          <a:p>
            <a:pPr eaLnBrk="1" hangingPunct="1">
              <a:lnSpc>
                <a:spcPct val="115000"/>
              </a:lnSpc>
              <a:spcBef>
                <a:spcPct val="0"/>
              </a:spcBef>
              <a:buFont typeface="Wingdings" charset="2"/>
              <a:buNone/>
              <a:defRPr/>
            </a:pPr>
            <a:r>
              <a:rPr lang="en-US" altLang="zh-CN" sz="1800" b="1" dirty="0">
                <a:latin typeface="+mj-ea"/>
                <a:ea typeface="+mj-ea"/>
              </a:rPr>
              <a:t>	do{</a:t>
            </a:r>
          </a:p>
          <a:p>
            <a:pPr eaLnBrk="1" hangingPunct="1">
              <a:lnSpc>
                <a:spcPct val="115000"/>
              </a:lnSpc>
              <a:spcBef>
                <a:spcPct val="0"/>
              </a:spcBef>
              <a:buFont typeface="Wingdings" charset="2"/>
              <a:buNone/>
              <a:defRPr/>
            </a:pPr>
            <a:r>
              <a:rPr lang="en-US" altLang="zh-CN" sz="1800" b="1" dirty="0">
                <a:latin typeface="+mj-ea"/>
                <a:ea typeface="+mj-ea"/>
              </a:rPr>
              <a:t>	      </a:t>
            </a:r>
            <a:r>
              <a:rPr lang="en-US" altLang="zh-CN" sz="1800" b="1" dirty="0">
                <a:solidFill>
                  <a:srgbClr val="FF0000"/>
                </a:solidFill>
                <a:latin typeface="+mj-ea"/>
                <a:ea typeface="+mj-ea"/>
              </a:rPr>
              <a:t>wait(full);</a:t>
            </a:r>
          </a:p>
          <a:p>
            <a:pPr lvl="2" eaLnBrk="1" hangingPunct="1">
              <a:lnSpc>
                <a:spcPct val="115000"/>
              </a:lnSpc>
              <a:spcBef>
                <a:spcPct val="0"/>
              </a:spcBef>
              <a:buFont typeface="Wingdings" charset="2"/>
              <a:buNone/>
              <a:defRPr/>
            </a:pPr>
            <a:r>
              <a:rPr lang="en-US" altLang="zh-CN" sz="1800" b="1" dirty="0">
                <a:solidFill>
                  <a:srgbClr val="0000FF"/>
                </a:solidFill>
                <a:latin typeface="+mj-ea"/>
                <a:ea typeface="+mj-ea"/>
              </a:rPr>
              <a:t>wait(</a:t>
            </a:r>
            <a:r>
              <a:rPr lang="en-US" altLang="zh-CN" sz="1800" b="1" dirty="0" err="1">
                <a:solidFill>
                  <a:srgbClr val="0000FF"/>
                </a:solidFill>
                <a:latin typeface="+mj-ea"/>
                <a:ea typeface="+mj-ea"/>
              </a:rPr>
              <a:t>mutex</a:t>
            </a:r>
            <a:r>
              <a:rPr lang="en-US" altLang="zh-CN" sz="1800" b="1" dirty="0">
                <a:solidFill>
                  <a:srgbClr val="0000FF"/>
                </a:solidFill>
                <a:latin typeface="+mj-ea"/>
                <a:ea typeface="+mj-ea"/>
              </a:rPr>
              <a:t>);</a:t>
            </a:r>
          </a:p>
          <a:p>
            <a:pPr lvl="2" eaLnBrk="1" hangingPunct="1">
              <a:lnSpc>
                <a:spcPct val="115000"/>
              </a:lnSpc>
              <a:spcBef>
                <a:spcPct val="0"/>
              </a:spcBef>
              <a:buFont typeface="Wingdings" charset="2"/>
              <a:buNone/>
              <a:defRPr/>
            </a:pPr>
            <a:r>
              <a:rPr lang="en-US" altLang="zh-CN" sz="1800" b="1" dirty="0" err="1">
                <a:latin typeface="+mj-ea"/>
                <a:ea typeface="+mj-ea"/>
              </a:rPr>
              <a:t>nextc</a:t>
            </a:r>
            <a:r>
              <a:rPr lang="en-US" altLang="zh-CN" sz="1800" b="1" dirty="0">
                <a:latin typeface="+mj-ea"/>
                <a:ea typeface="+mj-ea"/>
              </a:rPr>
              <a:t>:=buffer(out);</a:t>
            </a:r>
          </a:p>
          <a:p>
            <a:pPr lvl="2" eaLnBrk="1" hangingPunct="1">
              <a:lnSpc>
                <a:spcPct val="115000"/>
              </a:lnSpc>
              <a:spcBef>
                <a:spcPct val="0"/>
              </a:spcBef>
              <a:buFont typeface="Wingdings" charset="2"/>
              <a:buNone/>
              <a:defRPr/>
            </a:pPr>
            <a:r>
              <a:rPr lang="en-US" altLang="zh-CN" sz="1800" b="1" dirty="0">
                <a:latin typeface="+mj-ea"/>
                <a:ea typeface="+mj-ea"/>
              </a:rPr>
              <a:t>out:=(out+1) mod n;</a:t>
            </a:r>
          </a:p>
          <a:p>
            <a:pPr lvl="2" eaLnBrk="1" hangingPunct="1">
              <a:lnSpc>
                <a:spcPct val="115000"/>
              </a:lnSpc>
              <a:spcBef>
                <a:spcPct val="0"/>
              </a:spcBef>
              <a:buFont typeface="Wingdings" charset="2"/>
              <a:buNone/>
              <a:defRPr/>
            </a:pPr>
            <a:r>
              <a:rPr lang="en-US" altLang="zh-CN" sz="1800" b="1" dirty="0">
                <a:solidFill>
                  <a:srgbClr val="0000FF"/>
                </a:solidFill>
                <a:latin typeface="+mj-ea"/>
                <a:ea typeface="+mj-ea"/>
              </a:rPr>
              <a:t>signal(</a:t>
            </a:r>
            <a:r>
              <a:rPr lang="en-US" altLang="zh-CN" sz="1800" b="1" dirty="0" err="1">
                <a:solidFill>
                  <a:srgbClr val="0000FF"/>
                </a:solidFill>
                <a:latin typeface="+mj-ea"/>
                <a:ea typeface="+mj-ea"/>
              </a:rPr>
              <a:t>mutex</a:t>
            </a:r>
            <a:r>
              <a:rPr lang="en-US" altLang="zh-CN" sz="1800" b="1" dirty="0">
                <a:solidFill>
                  <a:srgbClr val="0000FF"/>
                </a:solidFill>
                <a:latin typeface="+mj-ea"/>
                <a:ea typeface="+mj-ea"/>
              </a:rPr>
              <a:t>);</a:t>
            </a:r>
          </a:p>
          <a:p>
            <a:pPr lvl="2" eaLnBrk="1" hangingPunct="1">
              <a:lnSpc>
                <a:spcPct val="115000"/>
              </a:lnSpc>
              <a:spcBef>
                <a:spcPct val="0"/>
              </a:spcBef>
              <a:buFont typeface="Wingdings" charset="2"/>
              <a:buNone/>
              <a:defRPr/>
            </a:pPr>
            <a:r>
              <a:rPr lang="en-US" altLang="zh-CN" sz="1800" b="1" dirty="0">
                <a:solidFill>
                  <a:srgbClr val="FF0000"/>
                </a:solidFill>
                <a:latin typeface="+mj-ea"/>
                <a:ea typeface="+mj-ea"/>
              </a:rPr>
              <a:t>signal(empty);</a:t>
            </a:r>
          </a:p>
          <a:p>
            <a:pPr lvl="2" eaLnBrk="1" hangingPunct="1">
              <a:lnSpc>
                <a:spcPct val="115000"/>
              </a:lnSpc>
              <a:spcBef>
                <a:spcPct val="0"/>
              </a:spcBef>
              <a:buFont typeface="Wingdings" charset="2"/>
              <a:buNone/>
              <a:defRPr/>
            </a:pPr>
            <a:r>
              <a:rPr lang="en-US" altLang="zh-CN" sz="1800" b="1" dirty="0">
                <a:latin typeface="+mj-ea"/>
                <a:ea typeface="+mj-ea"/>
              </a:rPr>
              <a:t>Consumer the item in </a:t>
            </a:r>
            <a:r>
              <a:rPr lang="en-US" altLang="zh-CN" sz="1800" b="1" dirty="0" err="1">
                <a:latin typeface="+mj-ea"/>
                <a:ea typeface="+mj-ea"/>
              </a:rPr>
              <a:t>nextc</a:t>
            </a:r>
            <a:r>
              <a:rPr lang="en-US" altLang="zh-CN" sz="1800" b="1" dirty="0">
                <a:latin typeface="+mj-ea"/>
                <a:ea typeface="+mj-ea"/>
              </a:rPr>
              <a:t>;</a:t>
            </a:r>
          </a:p>
          <a:p>
            <a:pPr lvl="1" eaLnBrk="1" hangingPunct="1">
              <a:lnSpc>
                <a:spcPct val="115000"/>
              </a:lnSpc>
              <a:spcBef>
                <a:spcPct val="0"/>
              </a:spcBef>
              <a:buFont typeface="Wingdings" charset="2"/>
              <a:buNone/>
              <a:defRPr/>
            </a:pPr>
            <a:r>
              <a:rPr lang="en-US" altLang="zh-CN" sz="1800" b="1" dirty="0">
                <a:latin typeface="+mj-ea"/>
                <a:ea typeface="+mj-ea"/>
              </a:rPr>
              <a:t>     ……</a:t>
            </a:r>
          </a:p>
          <a:p>
            <a:pPr lvl="1" eaLnBrk="1" hangingPunct="1">
              <a:lnSpc>
                <a:spcPct val="115000"/>
              </a:lnSpc>
              <a:spcBef>
                <a:spcPct val="0"/>
              </a:spcBef>
              <a:buFont typeface="Wingdings" charset="2"/>
              <a:buNone/>
              <a:defRPr/>
            </a:pPr>
            <a:r>
              <a:rPr lang="en-US" altLang="zh-CN" sz="1800" b="1" dirty="0">
                <a:latin typeface="+mj-ea"/>
                <a:ea typeface="+mj-ea"/>
              </a:rPr>
              <a:t>}while(TRUE);</a:t>
            </a:r>
          </a:p>
          <a:p>
            <a:pPr eaLnBrk="1" hangingPunct="1">
              <a:lnSpc>
                <a:spcPct val="115000"/>
              </a:lnSpc>
              <a:spcBef>
                <a:spcPct val="0"/>
              </a:spcBef>
              <a:buFont typeface="Wingdings" charset="2"/>
              <a:buNone/>
              <a:defRPr/>
            </a:pPr>
            <a:r>
              <a:rPr lang="en-US" altLang="zh-CN" sz="1800" b="1" dirty="0">
                <a:latin typeface="+mj-ea"/>
                <a:ea typeface="+mj-ea"/>
              </a:rPr>
              <a:t>}</a:t>
            </a:r>
          </a:p>
        </p:txBody>
      </p:sp>
      <p:sp>
        <p:nvSpPr>
          <p:cNvPr id="9" name="Line 7">
            <a:extLst>
              <a:ext uri="{FF2B5EF4-FFF2-40B4-BE49-F238E27FC236}">
                <a16:creationId xmlns:a16="http://schemas.microsoft.com/office/drawing/2014/main" id="{2F0FC935-EF7A-FF4E-B242-4A9D992B1F1C}"/>
              </a:ext>
            </a:extLst>
          </p:cNvPr>
          <p:cNvSpPr>
            <a:spLocks noChangeShapeType="1"/>
          </p:cNvSpPr>
          <p:nvPr/>
        </p:nvSpPr>
        <p:spPr bwMode="auto">
          <a:xfrm flipH="1" flipV="1">
            <a:off x="2722178" y="4256689"/>
            <a:ext cx="3271571" cy="740756"/>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0" name="Line 6">
            <a:extLst>
              <a:ext uri="{FF2B5EF4-FFF2-40B4-BE49-F238E27FC236}">
                <a16:creationId xmlns:a16="http://schemas.microsoft.com/office/drawing/2014/main" id="{51159CE1-0C4A-134D-89B2-8D06884A2F6F}"/>
              </a:ext>
            </a:extLst>
          </p:cNvPr>
          <p:cNvSpPr>
            <a:spLocks noChangeShapeType="1"/>
          </p:cNvSpPr>
          <p:nvPr/>
        </p:nvSpPr>
        <p:spPr bwMode="auto">
          <a:xfrm flipV="1">
            <a:off x="2575034" y="3524863"/>
            <a:ext cx="3418716" cy="2423991"/>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211582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ppt_x-#ppt_w/2"/>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消费者问题（续）</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2" name="矩形 1"/>
          <p:cNvSpPr/>
          <p:nvPr/>
        </p:nvSpPr>
        <p:spPr>
          <a:xfrm>
            <a:off x="1402720" y="1735767"/>
            <a:ext cx="7579047" cy="507831"/>
          </a:xfrm>
          <a:prstGeom prst="rect">
            <a:avLst/>
          </a:prstGeom>
        </p:spPr>
        <p:txBody>
          <a:bodyPr wrap="square">
            <a:spAutoFit/>
          </a:bodyPr>
          <a:lstStyle/>
          <a:p>
            <a:r>
              <a:rPr lang="en-US" altLang="zh-CN" sz="2700" b="1" dirty="0">
                <a:solidFill>
                  <a:srgbClr val="0000FF"/>
                </a:solidFill>
                <a:latin typeface="+mj-ea"/>
                <a:ea typeface="+mj-ea"/>
              </a:rPr>
              <a:t>2.</a:t>
            </a:r>
            <a:r>
              <a:rPr lang="zh-CN" altLang="en-US" sz="2700" b="1" dirty="0">
                <a:solidFill>
                  <a:srgbClr val="0000FF"/>
                </a:solidFill>
                <a:latin typeface="+mj-ea"/>
                <a:ea typeface="+mj-ea"/>
              </a:rPr>
              <a:t>利用</a:t>
            </a:r>
            <a:r>
              <a:rPr lang="en-US" altLang="zh-CN" sz="2700" b="1" dirty="0">
                <a:solidFill>
                  <a:srgbClr val="0000FF"/>
                </a:solidFill>
                <a:latin typeface="+mj-ea"/>
                <a:ea typeface="+mj-ea"/>
              </a:rPr>
              <a:t>AND</a:t>
            </a:r>
            <a:r>
              <a:rPr lang="zh-CN" altLang="en-US" sz="2700" b="1" dirty="0">
                <a:solidFill>
                  <a:srgbClr val="0000FF"/>
                </a:solidFill>
                <a:latin typeface="+mj-ea"/>
                <a:ea typeface="+mj-ea"/>
              </a:rPr>
              <a:t>信号量解决生产者</a:t>
            </a:r>
            <a:r>
              <a:rPr lang="en-US" altLang="zh-CN" sz="2700" b="1" dirty="0">
                <a:solidFill>
                  <a:srgbClr val="0000FF"/>
                </a:solidFill>
                <a:latin typeface="+mj-ea"/>
                <a:ea typeface="+mj-ea"/>
              </a:rPr>
              <a:t>—</a:t>
            </a:r>
            <a:r>
              <a:rPr lang="zh-CN" altLang="en-US" sz="2700" b="1" dirty="0">
                <a:solidFill>
                  <a:srgbClr val="0000FF"/>
                </a:solidFill>
                <a:latin typeface="+mj-ea"/>
                <a:ea typeface="+mj-ea"/>
              </a:rPr>
              <a:t>消费者问题</a:t>
            </a:r>
            <a:endParaRPr lang="zh-CN" altLang="en-US" sz="2700" b="1" dirty="0">
              <a:latin typeface="+mj-ea"/>
              <a:ea typeface="+mj-ea"/>
            </a:endParaRPr>
          </a:p>
        </p:txBody>
      </p:sp>
      <p:sp>
        <p:nvSpPr>
          <p:cNvPr id="11" name="Rectangle 3">
            <a:extLst>
              <a:ext uri="{FF2B5EF4-FFF2-40B4-BE49-F238E27FC236}">
                <a16:creationId xmlns:a16="http://schemas.microsoft.com/office/drawing/2014/main" id="{31A76013-BA1D-9A4F-B3E6-42CF6737D5F6}"/>
              </a:ext>
            </a:extLst>
          </p:cNvPr>
          <p:cNvSpPr txBox="1">
            <a:spLocks noChangeArrowheads="1"/>
          </p:cNvSpPr>
          <p:nvPr/>
        </p:nvSpPr>
        <p:spPr>
          <a:xfrm>
            <a:off x="1749527" y="2243598"/>
            <a:ext cx="6115050" cy="37147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120000"/>
              </a:lnSpc>
              <a:buFont typeface="Wingdings" pitchFamily="2" charset="2"/>
              <a:buNone/>
              <a:defRPr/>
            </a:pPr>
            <a:r>
              <a:rPr lang="en-US" altLang="zh-CN" sz="1800" dirty="0" err="1">
                <a:latin typeface="+mj-ea"/>
                <a:ea typeface="+mj-ea"/>
              </a:rPr>
              <a:t>int</a:t>
            </a:r>
            <a:r>
              <a:rPr lang="en-US" altLang="zh-CN" sz="1800" dirty="0">
                <a:latin typeface="+mj-ea"/>
                <a:ea typeface="+mj-ea"/>
              </a:rPr>
              <a:t>  in=0, out=0;</a:t>
            </a:r>
          </a:p>
          <a:p>
            <a:pPr>
              <a:lnSpc>
                <a:spcPct val="120000"/>
              </a:lnSpc>
              <a:buFont typeface="Wingdings" pitchFamily="2" charset="2"/>
              <a:buNone/>
              <a:defRPr/>
            </a:pPr>
            <a:r>
              <a:rPr lang="en-US" altLang="zh-CN" sz="1800" dirty="0">
                <a:latin typeface="+mj-ea"/>
                <a:ea typeface="+mj-ea"/>
              </a:rPr>
              <a:t> item    buffer[ n ];</a:t>
            </a:r>
          </a:p>
          <a:p>
            <a:pPr>
              <a:lnSpc>
                <a:spcPct val="120000"/>
              </a:lnSpc>
              <a:buFont typeface="Wingdings" pitchFamily="2" charset="2"/>
              <a:buNone/>
              <a:defRPr/>
            </a:pPr>
            <a:r>
              <a:rPr lang="en-US" altLang="zh-CN" sz="1800" dirty="0">
                <a:latin typeface="+mj-ea"/>
                <a:ea typeface="+mj-ea"/>
              </a:rPr>
              <a:t> semaphore	</a:t>
            </a:r>
            <a:r>
              <a:rPr lang="en-US" altLang="zh-CN" sz="1800" dirty="0" err="1">
                <a:latin typeface="+mj-ea"/>
                <a:ea typeface="+mj-ea"/>
              </a:rPr>
              <a:t>mutex</a:t>
            </a:r>
            <a:r>
              <a:rPr lang="en-US" altLang="zh-CN" sz="1800" dirty="0">
                <a:latin typeface="+mj-ea"/>
                <a:ea typeface="+mj-ea"/>
              </a:rPr>
              <a:t>=1, empty=n, full=0;</a:t>
            </a:r>
          </a:p>
          <a:p>
            <a:pPr marL="457200" indent="-457200">
              <a:lnSpc>
                <a:spcPct val="95000"/>
              </a:lnSpc>
              <a:buFont typeface="Arial" pitchFamily="34" charset="0"/>
              <a:buNone/>
              <a:defRPr/>
            </a:pPr>
            <a:r>
              <a:rPr lang="en-US" altLang="zh-CN" sz="1800" dirty="0">
                <a:latin typeface="+mj-ea"/>
                <a:ea typeface="+mj-ea"/>
              </a:rPr>
              <a:t>  void producer( ){</a:t>
            </a:r>
          </a:p>
          <a:p>
            <a:pPr marL="457200" indent="-457200">
              <a:lnSpc>
                <a:spcPct val="95000"/>
              </a:lnSpc>
              <a:buFont typeface="Arial" pitchFamily="34" charset="0"/>
              <a:buNone/>
              <a:defRPr/>
            </a:pPr>
            <a:r>
              <a:rPr lang="en-US" altLang="zh-CN" sz="1800" dirty="0">
                <a:latin typeface="+mj-ea"/>
                <a:ea typeface="+mj-ea"/>
              </a:rPr>
              <a:t>          do{</a:t>
            </a:r>
          </a:p>
          <a:p>
            <a:pPr marL="457200" indent="-457200">
              <a:lnSpc>
                <a:spcPct val="95000"/>
              </a:lnSpc>
              <a:buFont typeface="Arial" pitchFamily="34" charset="0"/>
              <a:buNone/>
              <a:defRPr/>
            </a:pPr>
            <a:r>
              <a:rPr lang="en-US" altLang="zh-CN" sz="1800" dirty="0">
                <a:latin typeface="+mj-ea"/>
                <a:ea typeface="+mj-ea"/>
              </a:rPr>
              <a:t>				…</a:t>
            </a:r>
          </a:p>
          <a:p>
            <a:pPr marL="457200" indent="-457200">
              <a:lnSpc>
                <a:spcPct val="95000"/>
              </a:lnSpc>
              <a:buFont typeface="Arial" pitchFamily="34" charset="0"/>
              <a:buNone/>
              <a:defRPr/>
            </a:pPr>
            <a:r>
              <a:rPr lang="en-US" altLang="zh-CN" sz="1800" dirty="0">
                <a:latin typeface="+mj-ea"/>
                <a:ea typeface="+mj-ea"/>
              </a:rPr>
              <a:t>			    produce an item in </a:t>
            </a:r>
            <a:r>
              <a:rPr lang="en-US" altLang="zh-CN" sz="1800" dirty="0" err="1">
                <a:latin typeface="+mj-ea"/>
                <a:ea typeface="+mj-ea"/>
              </a:rPr>
              <a:t>nextp</a:t>
            </a:r>
            <a:r>
              <a:rPr lang="en-US" altLang="zh-CN" sz="1800" dirty="0">
                <a:latin typeface="+mj-ea"/>
                <a:ea typeface="+mj-ea"/>
              </a:rPr>
              <a:t>;</a:t>
            </a:r>
          </a:p>
          <a:p>
            <a:pPr marL="457200" indent="-457200">
              <a:lnSpc>
                <a:spcPct val="95000"/>
              </a:lnSpc>
              <a:buFont typeface="Arial" pitchFamily="34" charset="0"/>
              <a:buNone/>
              <a:defRPr/>
            </a:pPr>
            <a:r>
              <a:rPr lang="en-US" altLang="zh-CN" sz="1800" dirty="0">
                <a:latin typeface="+mj-ea"/>
                <a:ea typeface="+mj-ea"/>
              </a:rPr>
              <a:t>				…</a:t>
            </a:r>
          </a:p>
          <a:p>
            <a:pPr marL="457200" indent="-457200">
              <a:lnSpc>
                <a:spcPct val="95000"/>
              </a:lnSpc>
              <a:buFont typeface="Arial" pitchFamily="34" charset="0"/>
              <a:buNone/>
              <a:defRPr/>
            </a:pPr>
            <a:r>
              <a:rPr lang="en-US" altLang="zh-CN" sz="1800" dirty="0">
                <a:latin typeface="+mj-ea"/>
                <a:ea typeface="+mj-ea"/>
              </a:rPr>
              <a:t>			    </a:t>
            </a:r>
            <a:r>
              <a:rPr lang="en-US" altLang="zh-CN" sz="1800" dirty="0" err="1">
                <a:solidFill>
                  <a:srgbClr val="FF0000"/>
                </a:solidFill>
                <a:latin typeface="+mj-ea"/>
                <a:ea typeface="+mj-ea"/>
              </a:rPr>
              <a:t>Swait</a:t>
            </a:r>
            <a:r>
              <a:rPr lang="en-US" altLang="zh-CN" sz="1800" dirty="0">
                <a:solidFill>
                  <a:srgbClr val="FF0000"/>
                </a:solidFill>
                <a:latin typeface="+mj-ea"/>
                <a:ea typeface="+mj-ea"/>
              </a:rPr>
              <a:t>(empty, </a:t>
            </a:r>
            <a:r>
              <a:rPr lang="en-US" altLang="zh-CN" sz="1800" dirty="0" err="1">
                <a:solidFill>
                  <a:srgbClr val="FF0000"/>
                </a:solidFill>
                <a:latin typeface="+mj-ea"/>
                <a:ea typeface="+mj-ea"/>
              </a:rPr>
              <a:t>mutex</a:t>
            </a:r>
            <a:r>
              <a:rPr lang="en-US" altLang="zh-CN" sz="1800" dirty="0">
                <a:solidFill>
                  <a:srgbClr val="FF0000"/>
                </a:solidFill>
                <a:latin typeface="+mj-ea"/>
                <a:ea typeface="+mj-ea"/>
              </a:rPr>
              <a:t>);</a:t>
            </a:r>
          </a:p>
          <a:p>
            <a:pPr marL="457200" indent="-457200">
              <a:lnSpc>
                <a:spcPct val="95000"/>
              </a:lnSpc>
              <a:buFont typeface="Arial" pitchFamily="34" charset="0"/>
              <a:buNone/>
              <a:defRPr/>
            </a:pPr>
            <a:r>
              <a:rPr lang="en-US" altLang="zh-CN" sz="1800" dirty="0">
                <a:latin typeface="+mj-ea"/>
                <a:ea typeface="+mj-ea"/>
              </a:rPr>
              <a:t>			    buffer[in] = </a:t>
            </a:r>
            <a:r>
              <a:rPr lang="en-US" altLang="zh-CN" sz="1800" dirty="0" err="1">
                <a:latin typeface="+mj-ea"/>
                <a:ea typeface="+mj-ea"/>
              </a:rPr>
              <a:t>nextp</a:t>
            </a:r>
            <a:r>
              <a:rPr lang="en-US" altLang="zh-CN" sz="1800" dirty="0">
                <a:latin typeface="+mj-ea"/>
                <a:ea typeface="+mj-ea"/>
              </a:rPr>
              <a:t>;</a:t>
            </a:r>
          </a:p>
        </p:txBody>
      </p:sp>
    </p:spTree>
    <p:extLst>
      <p:ext uri="{BB962C8B-B14F-4D97-AF65-F5344CB8AC3E}">
        <p14:creationId xmlns:p14="http://schemas.microsoft.com/office/powerpoint/2010/main" val="307081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消费者问题（续）</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2" name="矩形 1"/>
          <p:cNvSpPr/>
          <p:nvPr/>
        </p:nvSpPr>
        <p:spPr>
          <a:xfrm>
            <a:off x="1387972" y="1905373"/>
            <a:ext cx="7307828" cy="507831"/>
          </a:xfrm>
          <a:prstGeom prst="rect">
            <a:avLst/>
          </a:prstGeom>
        </p:spPr>
        <p:txBody>
          <a:bodyPr wrap="square">
            <a:spAutoFit/>
          </a:bodyPr>
          <a:lstStyle/>
          <a:p>
            <a:r>
              <a:rPr lang="en-US" altLang="zh-CN" sz="2700" b="1" dirty="0">
                <a:solidFill>
                  <a:srgbClr val="0000FF"/>
                </a:solidFill>
                <a:latin typeface="+mj-ea"/>
                <a:ea typeface="+mj-ea"/>
              </a:rPr>
              <a:t>2.</a:t>
            </a:r>
            <a:r>
              <a:rPr lang="zh-CN" altLang="en-US" sz="2700" b="1" dirty="0">
                <a:solidFill>
                  <a:srgbClr val="0000FF"/>
                </a:solidFill>
                <a:latin typeface="+mj-ea"/>
                <a:ea typeface="+mj-ea"/>
              </a:rPr>
              <a:t>利用</a:t>
            </a:r>
            <a:r>
              <a:rPr lang="en-US" altLang="zh-CN" sz="2700" b="1" dirty="0">
                <a:solidFill>
                  <a:srgbClr val="0000FF"/>
                </a:solidFill>
                <a:latin typeface="+mj-ea"/>
                <a:ea typeface="+mj-ea"/>
              </a:rPr>
              <a:t>AND</a:t>
            </a:r>
            <a:r>
              <a:rPr lang="zh-CN" altLang="en-US" sz="2700" b="1" dirty="0">
                <a:solidFill>
                  <a:srgbClr val="0000FF"/>
                </a:solidFill>
                <a:latin typeface="+mj-ea"/>
                <a:ea typeface="+mj-ea"/>
              </a:rPr>
              <a:t>信号量解决生产者</a:t>
            </a:r>
            <a:r>
              <a:rPr lang="en-US" altLang="zh-CN" sz="2700" b="1" dirty="0">
                <a:solidFill>
                  <a:srgbClr val="0000FF"/>
                </a:solidFill>
                <a:latin typeface="+mj-ea"/>
                <a:ea typeface="+mj-ea"/>
              </a:rPr>
              <a:t>—</a:t>
            </a:r>
            <a:r>
              <a:rPr lang="zh-CN" altLang="en-US" sz="2700" b="1" dirty="0">
                <a:solidFill>
                  <a:srgbClr val="0000FF"/>
                </a:solidFill>
                <a:latin typeface="+mj-ea"/>
                <a:ea typeface="+mj-ea"/>
              </a:rPr>
              <a:t>消费者问题</a:t>
            </a:r>
            <a:endParaRPr lang="zh-CN" altLang="en-US" sz="2700" b="1" dirty="0">
              <a:latin typeface="+mj-ea"/>
              <a:ea typeface="+mj-ea"/>
            </a:endParaRPr>
          </a:p>
        </p:txBody>
      </p:sp>
      <p:sp>
        <p:nvSpPr>
          <p:cNvPr id="11" name="Rectangle 3">
            <a:extLst>
              <a:ext uri="{FF2B5EF4-FFF2-40B4-BE49-F238E27FC236}">
                <a16:creationId xmlns:a16="http://schemas.microsoft.com/office/drawing/2014/main" id="{31A76013-BA1D-9A4F-B3E6-42CF6737D5F6}"/>
              </a:ext>
            </a:extLst>
          </p:cNvPr>
          <p:cNvSpPr txBox="1">
            <a:spLocks noChangeArrowheads="1"/>
          </p:cNvSpPr>
          <p:nvPr/>
        </p:nvSpPr>
        <p:spPr>
          <a:xfrm>
            <a:off x="2418518" y="2413204"/>
            <a:ext cx="6115050" cy="37147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1028700" lvl="2" indent="-342900">
              <a:lnSpc>
                <a:spcPct val="95000"/>
              </a:lnSpc>
              <a:buNone/>
              <a:defRPr/>
            </a:pPr>
            <a:r>
              <a:rPr lang="en-US" altLang="zh-CN" sz="1600" dirty="0">
                <a:ea typeface="楷体_GB2312" pitchFamily="49" charset="-122"/>
              </a:rPr>
              <a:t> in = (in+1) % n;</a:t>
            </a:r>
          </a:p>
          <a:p>
            <a:pPr marL="1028700" lvl="2" indent="-342900">
              <a:lnSpc>
                <a:spcPct val="95000"/>
              </a:lnSpc>
              <a:buNone/>
              <a:defRPr/>
            </a:pPr>
            <a:r>
              <a:rPr lang="en-US" altLang="zh-CN" sz="1600" dirty="0">
                <a:solidFill>
                  <a:srgbClr val="FF0000"/>
                </a:solidFill>
                <a:ea typeface="楷体_GB2312" pitchFamily="49" charset="-122"/>
              </a:rPr>
              <a:t>   </a:t>
            </a:r>
            <a:r>
              <a:rPr lang="en-US" altLang="zh-CN" sz="1600" dirty="0" err="1">
                <a:solidFill>
                  <a:srgbClr val="FF0000"/>
                </a:solidFill>
                <a:ea typeface="楷体_GB2312" pitchFamily="49" charset="-122"/>
              </a:rPr>
              <a:t>Ssignal</a:t>
            </a:r>
            <a:r>
              <a:rPr lang="en-US" altLang="zh-CN" sz="1600" dirty="0">
                <a:solidFill>
                  <a:srgbClr val="FF0000"/>
                </a:solidFill>
                <a:ea typeface="楷体_GB2312" pitchFamily="49" charset="-122"/>
              </a:rPr>
              <a:t>(</a:t>
            </a:r>
            <a:r>
              <a:rPr lang="en-US" altLang="zh-CN" sz="1600" dirty="0" err="1">
                <a:solidFill>
                  <a:srgbClr val="FF0000"/>
                </a:solidFill>
                <a:ea typeface="楷体_GB2312" pitchFamily="49" charset="-122"/>
              </a:rPr>
              <a:t>mutex</a:t>
            </a:r>
            <a:r>
              <a:rPr lang="en-US" altLang="zh-CN" sz="1600" dirty="0">
                <a:solidFill>
                  <a:srgbClr val="FF0000"/>
                </a:solidFill>
                <a:ea typeface="楷体_GB2312" pitchFamily="49" charset="-122"/>
              </a:rPr>
              <a:t>, full);</a:t>
            </a:r>
          </a:p>
          <a:p>
            <a:pPr marL="742950" lvl="1" indent="-400050">
              <a:lnSpc>
                <a:spcPct val="95000"/>
              </a:lnSpc>
              <a:buNone/>
              <a:defRPr/>
            </a:pPr>
            <a:r>
              <a:rPr lang="en-US" altLang="zh-CN" sz="1600" dirty="0">
                <a:ea typeface="楷体_GB2312" pitchFamily="49" charset="-122"/>
              </a:rPr>
              <a:t>      }while(TRUE);</a:t>
            </a:r>
          </a:p>
          <a:p>
            <a:pPr marL="742950" lvl="1" indent="-400050">
              <a:lnSpc>
                <a:spcPct val="95000"/>
              </a:lnSpc>
              <a:buNone/>
              <a:defRPr/>
            </a:pPr>
            <a:r>
              <a:rPr lang="en-US" altLang="zh-CN" sz="1600" dirty="0">
                <a:ea typeface="楷体_GB2312" pitchFamily="49" charset="-122"/>
              </a:rPr>
              <a:t>   } //end producer</a:t>
            </a:r>
          </a:p>
          <a:p>
            <a:pPr marL="742950" lvl="1" indent="-742950">
              <a:lnSpc>
                <a:spcPct val="95000"/>
              </a:lnSpc>
              <a:buNone/>
              <a:defRPr/>
            </a:pPr>
            <a:r>
              <a:rPr lang="en-US" altLang="zh-CN" sz="1600" dirty="0">
                <a:ea typeface="楷体_GB2312" pitchFamily="49" charset="-122"/>
              </a:rPr>
              <a:t>void consumer{</a:t>
            </a:r>
          </a:p>
          <a:p>
            <a:pPr marL="742950" lvl="1" indent="-400050">
              <a:lnSpc>
                <a:spcPct val="95000"/>
              </a:lnSpc>
              <a:buNone/>
              <a:defRPr/>
            </a:pPr>
            <a:r>
              <a:rPr lang="en-US" altLang="zh-CN" sz="1600" dirty="0">
                <a:ea typeface="楷体_GB2312" pitchFamily="49" charset="-122"/>
              </a:rPr>
              <a:t>   do{</a:t>
            </a:r>
          </a:p>
          <a:p>
            <a:pPr marL="742950" lvl="1" indent="-400050">
              <a:lnSpc>
                <a:spcPct val="95000"/>
              </a:lnSpc>
              <a:buNone/>
              <a:defRPr/>
            </a:pPr>
            <a:r>
              <a:rPr lang="en-US" altLang="zh-CN" sz="1600" dirty="0">
                <a:ea typeface="楷体_GB2312" pitchFamily="49" charset="-122"/>
              </a:rPr>
              <a:t>	   </a:t>
            </a:r>
            <a:r>
              <a:rPr lang="en-US" altLang="zh-CN" sz="1600" dirty="0" err="1">
                <a:solidFill>
                  <a:srgbClr val="FF0000"/>
                </a:solidFill>
                <a:ea typeface="楷体_GB2312" pitchFamily="49" charset="-122"/>
              </a:rPr>
              <a:t>Swait</a:t>
            </a:r>
            <a:r>
              <a:rPr lang="en-US" altLang="zh-CN" sz="1600" dirty="0">
                <a:solidFill>
                  <a:srgbClr val="FF0000"/>
                </a:solidFill>
                <a:ea typeface="楷体_GB2312" pitchFamily="49" charset="-122"/>
              </a:rPr>
              <a:t>(full, </a:t>
            </a:r>
            <a:r>
              <a:rPr lang="en-US" altLang="zh-CN" sz="1600" dirty="0" err="1">
                <a:solidFill>
                  <a:srgbClr val="FF0000"/>
                </a:solidFill>
                <a:ea typeface="楷体_GB2312" pitchFamily="49" charset="-122"/>
              </a:rPr>
              <a:t>mutex</a:t>
            </a:r>
            <a:r>
              <a:rPr lang="en-US" altLang="zh-CN" sz="1600" dirty="0">
                <a:solidFill>
                  <a:srgbClr val="FF0000"/>
                </a:solidFill>
                <a:ea typeface="楷体_GB2312" pitchFamily="49" charset="-122"/>
              </a:rPr>
              <a:t>);</a:t>
            </a:r>
          </a:p>
          <a:p>
            <a:pPr marL="742950" lvl="1" indent="-400050">
              <a:lnSpc>
                <a:spcPct val="95000"/>
              </a:lnSpc>
              <a:buNone/>
              <a:defRPr/>
            </a:pPr>
            <a:r>
              <a:rPr lang="en-US" altLang="zh-CN" sz="1600" dirty="0">
                <a:ea typeface="楷体_GB2312" pitchFamily="49" charset="-122"/>
              </a:rPr>
              <a:t>	   </a:t>
            </a:r>
            <a:r>
              <a:rPr lang="en-US" altLang="zh-CN" sz="1600" dirty="0" err="1">
                <a:ea typeface="楷体_GB2312" pitchFamily="49" charset="-122"/>
              </a:rPr>
              <a:t>nextc</a:t>
            </a:r>
            <a:r>
              <a:rPr lang="en-US" altLang="zh-CN" sz="1600" dirty="0">
                <a:ea typeface="楷体_GB2312" pitchFamily="49" charset="-122"/>
              </a:rPr>
              <a:t> = buffer[out];</a:t>
            </a:r>
          </a:p>
          <a:p>
            <a:pPr marL="742950" lvl="1" indent="-400050">
              <a:lnSpc>
                <a:spcPct val="95000"/>
              </a:lnSpc>
              <a:buNone/>
              <a:defRPr/>
            </a:pPr>
            <a:r>
              <a:rPr lang="en-US" altLang="zh-CN" sz="1600" dirty="0">
                <a:ea typeface="楷体_GB2312" pitchFamily="49" charset="-122"/>
              </a:rPr>
              <a:t>	   out = (out+1) % n;</a:t>
            </a:r>
          </a:p>
          <a:p>
            <a:pPr marL="742950" lvl="1" indent="-400050">
              <a:lnSpc>
                <a:spcPct val="95000"/>
              </a:lnSpc>
              <a:buNone/>
              <a:defRPr/>
            </a:pPr>
            <a:r>
              <a:rPr lang="en-US" altLang="zh-CN" sz="1600" dirty="0">
                <a:ea typeface="楷体_GB2312" pitchFamily="49" charset="-122"/>
              </a:rPr>
              <a:t>	   </a:t>
            </a:r>
            <a:r>
              <a:rPr lang="en-US" altLang="zh-CN" sz="1600" dirty="0" err="1">
                <a:solidFill>
                  <a:srgbClr val="FF0000"/>
                </a:solidFill>
                <a:ea typeface="楷体_GB2312" pitchFamily="49" charset="-122"/>
              </a:rPr>
              <a:t>Ssignal</a:t>
            </a:r>
            <a:r>
              <a:rPr lang="en-US" altLang="zh-CN" sz="1600" dirty="0">
                <a:solidFill>
                  <a:srgbClr val="FF0000"/>
                </a:solidFill>
                <a:ea typeface="楷体_GB2312" pitchFamily="49" charset="-122"/>
              </a:rPr>
              <a:t>(</a:t>
            </a:r>
            <a:r>
              <a:rPr lang="en-US" altLang="zh-CN" sz="1600" dirty="0" err="1">
                <a:solidFill>
                  <a:srgbClr val="FF0000"/>
                </a:solidFill>
                <a:ea typeface="楷体_GB2312" pitchFamily="49" charset="-122"/>
              </a:rPr>
              <a:t>mutex</a:t>
            </a:r>
            <a:r>
              <a:rPr lang="en-US" altLang="zh-CN" sz="1600" dirty="0">
                <a:solidFill>
                  <a:srgbClr val="FF0000"/>
                </a:solidFill>
                <a:ea typeface="楷体_GB2312" pitchFamily="49" charset="-122"/>
              </a:rPr>
              <a:t>, empty);</a:t>
            </a:r>
          </a:p>
          <a:p>
            <a:pPr marL="742950" lvl="1" indent="-400050">
              <a:lnSpc>
                <a:spcPct val="95000"/>
              </a:lnSpc>
              <a:buNone/>
              <a:defRPr/>
            </a:pPr>
            <a:r>
              <a:rPr lang="en-US" altLang="zh-CN" sz="1600" dirty="0">
                <a:ea typeface="楷体_GB2312" pitchFamily="49" charset="-122"/>
              </a:rPr>
              <a:t>	   consumer the item in </a:t>
            </a:r>
            <a:r>
              <a:rPr lang="en-US" altLang="zh-CN" sz="1600" dirty="0" err="1">
                <a:ea typeface="楷体_GB2312" pitchFamily="49" charset="-122"/>
              </a:rPr>
              <a:t>nextc</a:t>
            </a:r>
            <a:r>
              <a:rPr lang="en-US" altLang="zh-CN" sz="1600" dirty="0">
                <a:ea typeface="楷体_GB2312" pitchFamily="49" charset="-122"/>
              </a:rPr>
              <a:t>;</a:t>
            </a:r>
          </a:p>
          <a:p>
            <a:pPr marL="742950" lvl="1" indent="-400050">
              <a:lnSpc>
                <a:spcPct val="95000"/>
              </a:lnSpc>
              <a:buNone/>
              <a:defRPr/>
            </a:pPr>
            <a:r>
              <a:rPr lang="en-US" altLang="zh-CN" sz="1600" dirty="0">
                <a:ea typeface="楷体_GB2312" pitchFamily="49" charset="-122"/>
              </a:rPr>
              <a:t>     }while(TRUE);</a:t>
            </a:r>
          </a:p>
          <a:p>
            <a:pPr marL="742950" lvl="1" indent="-742950">
              <a:lnSpc>
                <a:spcPct val="95000"/>
              </a:lnSpc>
              <a:buNone/>
              <a:defRPr/>
            </a:pPr>
            <a:r>
              <a:rPr lang="en-US" altLang="zh-CN" sz="1600" dirty="0">
                <a:ea typeface="楷体_GB2312" pitchFamily="49" charset="-122"/>
              </a:rPr>
              <a:t>}</a:t>
            </a:r>
            <a:endParaRPr lang="en-US" altLang="zh-CN" sz="1600" dirty="0">
              <a:latin typeface="+mj-ea"/>
              <a:ea typeface="+mj-ea"/>
            </a:endParaRPr>
          </a:p>
        </p:txBody>
      </p:sp>
    </p:spTree>
    <p:extLst>
      <p:ext uri="{BB962C8B-B14F-4D97-AF65-F5344CB8AC3E}">
        <p14:creationId xmlns:p14="http://schemas.microsoft.com/office/powerpoint/2010/main" val="162186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2.5.2</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哲学家进餐问题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6" name="Rectangle 3">
            <a:extLst>
              <a:ext uri="{FF2B5EF4-FFF2-40B4-BE49-F238E27FC236}">
                <a16:creationId xmlns:a16="http://schemas.microsoft.com/office/drawing/2014/main" id="{0763F25B-0BA2-2B4E-A2A2-F05BBF19F297}"/>
              </a:ext>
            </a:extLst>
          </p:cNvPr>
          <p:cNvSpPr txBox="1">
            <a:spLocks noChangeArrowheads="1"/>
          </p:cNvSpPr>
          <p:nvPr/>
        </p:nvSpPr>
        <p:spPr>
          <a:xfrm>
            <a:off x="1600200" y="2286000"/>
            <a:ext cx="5857875" cy="300038"/>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0" indent="0">
              <a:spcBef>
                <a:spcPct val="0"/>
              </a:spcBef>
              <a:buClrTx/>
              <a:buSzTx/>
              <a:buFont typeface="Arial" pitchFamily="34" charset="0"/>
              <a:buNone/>
              <a:defRPr/>
            </a:pPr>
            <a:r>
              <a:rPr lang="zh-CN" altLang="en-US" sz="2100" dirty="0">
                <a:solidFill>
                  <a:srgbClr val="0000FF"/>
                </a:solidFill>
                <a:latin typeface="+mj-ea"/>
                <a:ea typeface="+mj-ea"/>
              </a:rPr>
              <a:t>问题描述：</a:t>
            </a:r>
          </a:p>
        </p:txBody>
      </p:sp>
      <p:pic>
        <p:nvPicPr>
          <p:cNvPr id="7" name="Picture 8" descr="200px-Dining_philosophers">
            <a:hlinkClick r:id="rId3"/>
            <a:extLst>
              <a:ext uri="{FF2B5EF4-FFF2-40B4-BE49-F238E27FC236}">
                <a16:creationId xmlns:a16="http://schemas.microsoft.com/office/drawing/2014/main" id="{A9646234-E3F5-474E-83BB-E4C6F5389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1" y="2800350"/>
            <a:ext cx="2374106"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04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2.5.2</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哲学家进餐问题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6" name="Rectangle 3">
            <a:extLst>
              <a:ext uri="{FF2B5EF4-FFF2-40B4-BE49-F238E27FC236}">
                <a16:creationId xmlns:a16="http://schemas.microsoft.com/office/drawing/2014/main" id="{0763F25B-0BA2-2B4E-A2A2-F05BBF19F297}"/>
              </a:ext>
            </a:extLst>
          </p:cNvPr>
          <p:cNvSpPr txBox="1">
            <a:spLocks noChangeArrowheads="1"/>
          </p:cNvSpPr>
          <p:nvPr/>
        </p:nvSpPr>
        <p:spPr>
          <a:xfrm>
            <a:off x="1392011" y="1998406"/>
            <a:ext cx="6542621" cy="300038"/>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0" indent="0">
              <a:spcBef>
                <a:spcPct val="0"/>
              </a:spcBef>
              <a:buClrTx/>
              <a:buSzTx/>
              <a:buNone/>
              <a:defRPr/>
            </a:pPr>
            <a:r>
              <a:rPr lang="en-US" altLang="zh-CN" sz="2700" dirty="0">
                <a:solidFill>
                  <a:srgbClr val="0000FF"/>
                </a:solidFill>
                <a:latin typeface="+mj-ea"/>
                <a:ea typeface="+mj-ea"/>
              </a:rPr>
              <a:t>1.</a:t>
            </a:r>
            <a:r>
              <a:rPr lang="zh-CN" altLang="en-US" sz="2700" dirty="0">
                <a:solidFill>
                  <a:srgbClr val="0000FF"/>
                </a:solidFill>
                <a:latin typeface="+mj-ea"/>
                <a:ea typeface="+mj-ea"/>
              </a:rPr>
              <a:t>利用记录型信号量解决哲学家进餐问题</a:t>
            </a:r>
          </a:p>
        </p:txBody>
      </p:sp>
      <p:sp>
        <p:nvSpPr>
          <p:cNvPr id="8" name="Text Box 4">
            <a:extLst>
              <a:ext uri="{FF2B5EF4-FFF2-40B4-BE49-F238E27FC236}">
                <a16:creationId xmlns:a16="http://schemas.microsoft.com/office/drawing/2014/main" id="{EFE86BDC-99FD-7045-B4D4-B50F88A8BAAA}"/>
              </a:ext>
            </a:extLst>
          </p:cNvPr>
          <p:cNvSpPr txBox="1">
            <a:spLocks noChangeArrowheads="1"/>
          </p:cNvSpPr>
          <p:nvPr/>
        </p:nvSpPr>
        <p:spPr bwMode="auto">
          <a:xfrm>
            <a:off x="2571750" y="2400301"/>
            <a:ext cx="4697016" cy="356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05000"/>
              </a:lnSpc>
              <a:spcBef>
                <a:spcPct val="0"/>
              </a:spcBef>
              <a:buClrTx/>
              <a:buSzTx/>
              <a:buFontTx/>
              <a:buNone/>
              <a:defRPr/>
            </a:pPr>
            <a:r>
              <a:rPr kumimoji="1" lang="en-US" altLang="zh-CN" sz="1800" b="1" dirty="0">
                <a:latin typeface="+mj-ea"/>
                <a:ea typeface="+mj-ea"/>
              </a:rPr>
              <a:t>semaphore chopstick[5]={1,1,1,1,1};</a:t>
            </a:r>
          </a:p>
          <a:p>
            <a:pPr eaLnBrk="1" hangingPunct="1">
              <a:lnSpc>
                <a:spcPct val="105000"/>
              </a:lnSpc>
              <a:spcBef>
                <a:spcPct val="0"/>
              </a:spcBef>
              <a:buClrTx/>
              <a:buSzTx/>
              <a:buFontTx/>
              <a:buNone/>
              <a:defRPr/>
            </a:pPr>
            <a:r>
              <a:rPr kumimoji="1" lang="en-US" altLang="zh-CN" sz="1800" b="1" dirty="0">
                <a:latin typeface="+mj-ea"/>
                <a:ea typeface="+mj-ea"/>
              </a:rPr>
              <a:t>do{</a:t>
            </a:r>
          </a:p>
          <a:p>
            <a:pPr eaLnBrk="1" hangingPunct="1">
              <a:lnSpc>
                <a:spcPct val="105000"/>
              </a:lnSpc>
              <a:spcBef>
                <a:spcPct val="0"/>
              </a:spcBef>
              <a:buClrTx/>
              <a:buSzTx/>
              <a:buFontTx/>
              <a:buNone/>
              <a:defRPr/>
            </a:pPr>
            <a:r>
              <a:rPr kumimoji="1" lang="en-US" altLang="zh-CN" sz="1800" b="1" dirty="0">
                <a:latin typeface="+mj-ea"/>
                <a:ea typeface="+mj-ea"/>
              </a:rPr>
              <a:t>    </a:t>
            </a:r>
            <a:r>
              <a:rPr kumimoji="1" lang="en-US" altLang="zh-CN" sz="1800" b="1" dirty="0">
                <a:solidFill>
                  <a:srgbClr val="FF0000"/>
                </a:solidFill>
                <a:latin typeface="+mj-ea"/>
                <a:ea typeface="+mj-ea"/>
              </a:rPr>
              <a:t>wait(chopstick[</a:t>
            </a:r>
            <a:r>
              <a:rPr kumimoji="1" lang="en-US" altLang="zh-CN" sz="1800" b="1" dirty="0" err="1">
                <a:solidFill>
                  <a:srgbClr val="FF0000"/>
                </a:solidFill>
                <a:latin typeface="+mj-ea"/>
                <a:ea typeface="+mj-ea"/>
              </a:rPr>
              <a:t>i</a:t>
            </a:r>
            <a:r>
              <a:rPr kumimoji="1" lang="en-US" altLang="zh-CN" sz="1800" b="1" dirty="0">
                <a:solidFill>
                  <a:srgbClr val="FF0000"/>
                </a:solidFill>
                <a:latin typeface="+mj-ea"/>
                <a:ea typeface="+mj-ea"/>
              </a:rPr>
              <a:t>]);</a:t>
            </a:r>
          </a:p>
          <a:p>
            <a:pPr eaLnBrk="1" hangingPunct="1">
              <a:lnSpc>
                <a:spcPct val="105000"/>
              </a:lnSpc>
              <a:spcBef>
                <a:spcPct val="0"/>
              </a:spcBef>
              <a:buClrTx/>
              <a:buSzTx/>
              <a:buFontTx/>
              <a:buNone/>
              <a:defRPr/>
            </a:pPr>
            <a:r>
              <a:rPr kumimoji="1" lang="en-US" altLang="zh-CN" sz="1800" b="1" dirty="0">
                <a:solidFill>
                  <a:srgbClr val="FF0000"/>
                </a:solidFill>
                <a:latin typeface="+mj-ea"/>
                <a:ea typeface="+mj-ea"/>
              </a:rPr>
              <a:t>    wait(chopstick[(i+1) % 5]);</a:t>
            </a:r>
          </a:p>
          <a:p>
            <a:pPr eaLnBrk="1" hangingPunct="1">
              <a:lnSpc>
                <a:spcPct val="105000"/>
              </a:lnSpc>
              <a:spcBef>
                <a:spcPct val="0"/>
              </a:spcBef>
              <a:buClrTx/>
              <a:buSzTx/>
              <a:buFontTx/>
              <a:buNone/>
              <a:defRPr/>
            </a:pPr>
            <a:r>
              <a:rPr kumimoji="1" lang="en-US" altLang="zh-CN" sz="1800" b="1" dirty="0">
                <a:latin typeface="+mj-ea"/>
                <a:ea typeface="+mj-ea"/>
              </a:rPr>
              <a:t>    …</a:t>
            </a:r>
          </a:p>
          <a:p>
            <a:pPr eaLnBrk="1" hangingPunct="1">
              <a:lnSpc>
                <a:spcPct val="105000"/>
              </a:lnSpc>
              <a:spcBef>
                <a:spcPct val="0"/>
              </a:spcBef>
              <a:buClrTx/>
              <a:buSzTx/>
              <a:buFontTx/>
              <a:buNone/>
              <a:defRPr/>
            </a:pPr>
            <a:r>
              <a:rPr kumimoji="1" lang="en-US" altLang="zh-CN" sz="1800" b="1" dirty="0">
                <a:latin typeface="+mj-ea"/>
                <a:ea typeface="+mj-ea"/>
              </a:rPr>
              <a:t>   eat</a:t>
            </a:r>
          </a:p>
          <a:p>
            <a:pPr eaLnBrk="1" hangingPunct="1">
              <a:lnSpc>
                <a:spcPct val="105000"/>
              </a:lnSpc>
              <a:spcBef>
                <a:spcPct val="0"/>
              </a:spcBef>
              <a:buClrTx/>
              <a:buSzTx/>
              <a:buFontTx/>
              <a:buNone/>
              <a:defRPr/>
            </a:pPr>
            <a:r>
              <a:rPr kumimoji="1" lang="en-US" altLang="zh-CN" sz="1800" b="1" dirty="0">
                <a:latin typeface="+mj-ea"/>
                <a:ea typeface="+mj-ea"/>
              </a:rPr>
              <a:t>    …</a:t>
            </a:r>
          </a:p>
          <a:p>
            <a:pPr eaLnBrk="1" hangingPunct="1">
              <a:lnSpc>
                <a:spcPct val="105000"/>
              </a:lnSpc>
              <a:spcBef>
                <a:spcPct val="0"/>
              </a:spcBef>
              <a:buClrTx/>
              <a:buSzTx/>
              <a:buFontTx/>
              <a:buNone/>
              <a:defRPr/>
            </a:pPr>
            <a:r>
              <a:rPr kumimoji="1" lang="en-US" altLang="zh-CN" sz="1800" b="1" dirty="0">
                <a:solidFill>
                  <a:srgbClr val="FF0000"/>
                </a:solidFill>
                <a:latin typeface="+mj-ea"/>
                <a:ea typeface="+mj-ea"/>
              </a:rPr>
              <a:t>   signal(chopstick[</a:t>
            </a:r>
            <a:r>
              <a:rPr kumimoji="1" lang="en-US" altLang="zh-CN" sz="1800" b="1" dirty="0" err="1">
                <a:solidFill>
                  <a:srgbClr val="FF0000"/>
                </a:solidFill>
                <a:latin typeface="+mj-ea"/>
                <a:ea typeface="+mj-ea"/>
              </a:rPr>
              <a:t>i</a:t>
            </a:r>
            <a:r>
              <a:rPr kumimoji="1" lang="en-US" altLang="zh-CN" sz="1800" b="1" dirty="0">
                <a:solidFill>
                  <a:srgbClr val="FF0000"/>
                </a:solidFill>
                <a:latin typeface="+mj-ea"/>
                <a:ea typeface="+mj-ea"/>
              </a:rPr>
              <a:t>]);</a:t>
            </a:r>
          </a:p>
          <a:p>
            <a:pPr eaLnBrk="1" hangingPunct="1">
              <a:lnSpc>
                <a:spcPct val="105000"/>
              </a:lnSpc>
              <a:spcBef>
                <a:spcPct val="0"/>
              </a:spcBef>
              <a:buClrTx/>
              <a:buSzTx/>
              <a:buFontTx/>
              <a:buNone/>
              <a:defRPr/>
            </a:pPr>
            <a:r>
              <a:rPr kumimoji="1" lang="en-US" altLang="zh-CN" sz="1800" b="1" dirty="0">
                <a:solidFill>
                  <a:srgbClr val="FF0000"/>
                </a:solidFill>
                <a:latin typeface="+mj-ea"/>
                <a:ea typeface="+mj-ea"/>
              </a:rPr>
              <a:t>   signal(chopstick[(i+1) % 5]);</a:t>
            </a:r>
          </a:p>
          <a:p>
            <a:pPr eaLnBrk="1" hangingPunct="1">
              <a:lnSpc>
                <a:spcPct val="105000"/>
              </a:lnSpc>
              <a:spcBef>
                <a:spcPct val="0"/>
              </a:spcBef>
              <a:buClrTx/>
              <a:buSzTx/>
              <a:buFontTx/>
              <a:buNone/>
              <a:defRPr/>
            </a:pPr>
            <a:r>
              <a:rPr kumimoji="1" lang="en-US" altLang="zh-CN" sz="1800" b="1" dirty="0">
                <a:latin typeface="+mj-ea"/>
                <a:ea typeface="+mj-ea"/>
              </a:rPr>
              <a:t>    …</a:t>
            </a:r>
          </a:p>
          <a:p>
            <a:pPr eaLnBrk="1" hangingPunct="1">
              <a:lnSpc>
                <a:spcPct val="105000"/>
              </a:lnSpc>
              <a:spcBef>
                <a:spcPct val="0"/>
              </a:spcBef>
              <a:buClrTx/>
              <a:buSzTx/>
              <a:buFontTx/>
              <a:buNone/>
              <a:defRPr/>
            </a:pPr>
            <a:r>
              <a:rPr kumimoji="1" lang="en-US" altLang="zh-CN" sz="1800" b="1" dirty="0">
                <a:latin typeface="+mj-ea"/>
                <a:ea typeface="+mj-ea"/>
              </a:rPr>
              <a:t>   think;</a:t>
            </a:r>
          </a:p>
          <a:p>
            <a:pPr eaLnBrk="1" hangingPunct="1">
              <a:lnSpc>
                <a:spcPct val="105000"/>
              </a:lnSpc>
              <a:spcBef>
                <a:spcPct val="0"/>
              </a:spcBef>
              <a:buClrTx/>
              <a:buSzTx/>
              <a:buFontTx/>
              <a:buNone/>
              <a:defRPr/>
            </a:pPr>
            <a:r>
              <a:rPr kumimoji="1" lang="en-US" altLang="zh-CN" sz="1800" b="1" dirty="0">
                <a:latin typeface="+mj-ea"/>
                <a:ea typeface="+mj-ea"/>
              </a:rPr>
              <a:t>}while(TRUE);</a:t>
            </a:r>
          </a:p>
        </p:txBody>
      </p:sp>
    </p:spTree>
    <p:extLst>
      <p:ext uri="{BB962C8B-B14F-4D97-AF65-F5344CB8AC3E}">
        <p14:creationId xmlns:p14="http://schemas.microsoft.com/office/powerpoint/2010/main" val="295141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4" name="Rectangle 2">
            <a:extLst>
              <a:ext uri="{FF2B5EF4-FFF2-40B4-BE49-F238E27FC236}">
                <a16:creationId xmlns:a16="http://schemas.microsoft.com/office/drawing/2014/main" id="{D8870C84-532A-4638-9B39-F9AE2E26BB1E}"/>
              </a:ext>
            </a:extLst>
          </p:cNvPr>
          <p:cNvSpPr>
            <a:spLocks noGrp="1" noRot="1" noChangeArrowheads="1"/>
          </p:cNvSpPr>
          <p:nvPr>
            <p:ph type="title"/>
          </p:nvPr>
        </p:nvSpPr>
        <p:spPr>
          <a:xfrm>
            <a:off x="1150938" y="1235076"/>
            <a:ext cx="7793037" cy="525462"/>
          </a:xfrm>
        </p:spPr>
        <p:txBody>
          <a:bodyPr/>
          <a:lstStyle/>
          <a:p>
            <a:pPr eaLnBrk="1" hangingPunct="1">
              <a:defRPr/>
            </a:pPr>
            <a:r>
              <a:rPr lang="zh-CN" altLang="en-US" dirty="0"/>
              <a:t>两状态进程模型</a:t>
            </a:r>
          </a:p>
        </p:txBody>
      </p:sp>
      <p:pic>
        <p:nvPicPr>
          <p:cNvPr id="6" name="Picture 3" descr="3_4a">
            <a:extLst>
              <a:ext uri="{FF2B5EF4-FFF2-40B4-BE49-F238E27FC236}">
                <a16:creationId xmlns:a16="http://schemas.microsoft.com/office/drawing/2014/main" id="{CF376F20-A61B-4327-944B-4C6E76BF2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4400" y="1828800"/>
            <a:ext cx="6797675" cy="25066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65529C78-5AA6-45D8-ADCC-5B8EF5E19131}"/>
              </a:ext>
            </a:extLst>
          </p:cNvPr>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pic>
        <p:nvPicPr>
          <p:cNvPr id="8" name="Picture 5" descr="3_4b">
            <a:extLst>
              <a:ext uri="{FF2B5EF4-FFF2-40B4-BE49-F238E27FC236}">
                <a16:creationId xmlns:a16="http://schemas.microsoft.com/office/drawing/2014/main" id="{6B0C2E6F-A6A4-4154-9A80-A9C6648A9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495800"/>
            <a:ext cx="6350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1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2.5.2</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哲学家进餐问题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6" name="Rectangle 3">
            <a:extLst>
              <a:ext uri="{FF2B5EF4-FFF2-40B4-BE49-F238E27FC236}">
                <a16:creationId xmlns:a16="http://schemas.microsoft.com/office/drawing/2014/main" id="{0763F25B-0BA2-2B4E-A2A2-F05BBF19F297}"/>
              </a:ext>
            </a:extLst>
          </p:cNvPr>
          <p:cNvSpPr txBox="1">
            <a:spLocks noChangeArrowheads="1"/>
          </p:cNvSpPr>
          <p:nvPr/>
        </p:nvSpPr>
        <p:spPr>
          <a:xfrm>
            <a:off x="1392011" y="1998406"/>
            <a:ext cx="6291899" cy="300038"/>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spcBef>
                <a:spcPct val="0"/>
              </a:spcBef>
              <a:buClrTx/>
              <a:buSzTx/>
              <a:buNone/>
              <a:defRPr/>
            </a:pPr>
            <a:r>
              <a:rPr lang="en-US" altLang="zh-CN" sz="2700" dirty="0">
                <a:solidFill>
                  <a:srgbClr val="0000FF"/>
                </a:solidFill>
                <a:latin typeface="+mj-ea"/>
                <a:ea typeface="+mj-ea"/>
              </a:rPr>
              <a:t>2.</a:t>
            </a:r>
            <a:r>
              <a:rPr lang="zh-CN" altLang="en-US" sz="2700" dirty="0">
                <a:solidFill>
                  <a:srgbClr val="0000FF"/>
                </a:solidFill>
                <a:latin typeface="+mj-ea"/>
                <a:ea typeface="+mj-ea"/>
              </a:rPr>
              <a:t>利用</a:t>
            </a:r>
            <a:r>
              <a:rPr lang="en-US" altLang="zh-CN" sz="2700" dirty="0">
                <a:solidFill>
                  <a:srgbClr val="0000FF"/>
                </a:solidFill>
                <a:latin typeface="+mj-ea"/>
                <a:ea typeface="+mj-ea"/>
              </a:rPr>
              <a:t>AND</a:t>
            </a:r>
            <a:r>
              <a:rPr lang="zh-CN" altLang="en-US" sz="2700" dirty="0">
                <a:solidFill>
                  <a:srgbClr val="0000FF"/>
                </a:solidFill>
                <a:latin typeface="+mj-ea"/>
                <a:ea typeface="+mj-ea"/>
              </a:rPr>
              <a:t>信号量解决哲学家进餐问题</a:t>
            </a:r>
          </a:p>
        </p:txBody>
      </p:sp>
      <p:sp>
        <p:nvSpPr>
          <p:cNvPr id="2" name="矩形 1"/>
          <p:cNvSpPr/>
          <p:nvPr/>
        </p:nvSpPr>
        <p:spPr>
          <a:xfrm>
            <a:off x="2403987" y="2358737"/>
            <a:ext cx="4572000" cy="4398448"/>
          </a:xfrm>
          <a:prstGeom prst="rect">
            <a:avLst/>
          </a:prstGeom>
        </p:spPr>
        <p:txBody>
          <a:bodyPr>
            <a:spAutoFit/>
          </a:bodyPr>
          <a:lstStyle/>
          <a:p>
            <a:pPr>
              <a:lnSpc>
                <a:spcPts val="3375"/>
              </a:lnSpc>
              <a:defRPr/>
            </a:pPr>
            <a:r>
              <a:rPr kumimoji="1" lang="en-US" altLang="zh-CN" b="1" dirty="0">
                <a:latin typeface="+mj-ea"/>
                <a:ea typeface="+mj-ea"/>
              </a:rPr>
              <a:t>semaphore chopstick[5]={1,1,1,1,1};</a:t>
            </a:r>
          </a:p>
          <a:p>
            <a:pPr>
              <a:lnSpc>
                <a:spcPts val="3375"/>
              </a:lnSpc>
              <a:defRPr/>
            </a:pPr>
            <a:r>
              <a:rPr kumimoji="1" lang="en-US" altLang="zh-CN" b="1" dirty="0">
                <a:latin typeface="+mj-ea"/>
                <a:ea typeface="+mj-ea"/>
              </a:rPr>
              <a:t>do{</a:t>
            </a:r>
          </a:p>
          <a:p>
            <a:pPr>
              <a:lnSpc>
                <a:spcPts val="3375"/>
              </a:lnSpc>
              <a:defRPr/>
            </a:pPr>
            <a:r>
              <a:rPr kumimoji="1" lang="en-US" altLang="zh-CN" b="1" dirty="0">
                <a:latin typeface="+mj-ea"/>
                <a:ea typeface="+mj-ea"/>
              </a:rPr>
              <a:t>    ……;</a:t>
            </a:r>
          </a:p>
          <a:p>
            <a:pPr>
              <a:lnSpc>
                <a:spcPts val="3375"/>
              </a:lnSpc>
              <a:defRPr/>
            </a:pPr>
            <a:r>
              <a:rPr kumimoji="1" lang="en-US" altLang="zh-CN" b="1" dirty="0">
                <a:effectLst>
                  <a:outerShdw blurRad="38100" dist="38100" dir="2700000" algn="tl">
                    <a:srgbClr val="C0C0C0"/>
                  </a:outerShdw>
                </a:effectLst>
                <a:latin typeface="+mj-ea"/>
                <a:ea typeface="+mj-ea"/>
              </a:rPr>
              <a:t>    think;</a:t>
            </a:r>
          </a:p>
          <a:p>
            <a:pPr>
              <a:lnSpc>
                <a:spcPts val="3375"/>
              </a:lnSpc>
              <a:defRPr/>
            </a:pPr>
            <a:r>
              <a:rPr kumimoji="1" lang="en-US" altLang="zh-CN" b="1" dirty="0">
                <a:effectLst>
                  <a:outerShdw blurRad="38100" dist="38100" dir="2700000" algn="tl">
                    <a:srgbClr val="C0C0C0"/>
                  </a:outerShdw>
                </a:effectLst>
                <a:latin typeface="+mj-ea"/>
                <a:ea typeface="+mj-ea"/>
              </a:rPr>
              <a:t>    </a:t>
            </a:r>
            <a:r>
              <a:rPr kumimoji="1" lang="en-US" altLang="zh-CN" b="1" dirty="0" err="1">
                <a:solidFill>
                  <a:srgbClr val="FF0000"/>
                </a:solidFill>
                <a:effectLst>
                  <a:outerShdw blurRad="38100" dist="38100" dir="2700000" algn="tl">
                    <a:srgbClr val="C0C0C0"/>
                  </a:outerShdw>
                </a:effectLst>
                <a:latin typeface="+mj-ea"/>
                <a:ea typeface="+mj-ea"/>
              </a:rPr>
              <a:t>Sswait</a:t>
            </a:r>
            <a:r>
              <a:rPr kumimoji="1" lang="en-US" altLang="zh-CN" b="1" dirty="0">
                <a:solidFill>
                  <a:srgbClr val="FF0000"/>
                </a:solidFill>
                <a:effectLst>
                  <a:outerShdw blurRad="38100" dist="38100" dir="2700000" algn="tl">
                    <a:srgbClr val="C0C0C0"/>
                  </a:outerShdw>
                </a:effectLst>
                <a:latin typeface="+mj-ea"/>
                <a:ea typeface="+mj-ea"/>
              </a:rPr>
              <a:t>(chopstick[(i+1) % 5],chopstick[</a:t>
            </a:r>
            <a:r>
              <a:rPr kumimoji="1" lang="en-US" altLang="zh-CN" b="1" dirty="0" err="1">
                <a:solidFill>
                  <a:srgbClr val="FF0000"/>
                </a:solidFill>
                <a:effectLst>
                  <a:outerShdw blurRad="38100" dist="38100" dir="2700000" algn="tl">
                    <a:srgbClr val="C0C0C0"/>
                  </a:outerShdw>
                </a:effectLst>
                <a:latin typeface="+mj-ea"/>
                <a:ea typeface="+mj-ea"/>
              </a:rPr>
              <a:t>i</a:t>
            </a:r>
            <a:r>
              <a:rPr kumimoji="1" lang="en-US" altLang="zh-CN" b="1" dirty="0">
                <a:solidFill>
                  <a:srgbClr val="FF0000"/>
                </a:solidFill>
                <a:effectLst>
                  <a:outerShdw blurRad="38100" dist="38100" dir="2700000" algn="tl">
                    <a:srgbClr val="C0C0C0"/>
                  </a:outerShdw>
                </a:effectLst>
                <a:latin typeface="+mj-ea"/>
                <a:ea typeface="+mj-ea"/>
              </a:rPr>
              <a:t>]);</a:t>
            </a:r>
          </a:p>
          <a:p>
            <a:pPr>
              <a:lnSpc>
                <a:spcPts val="3375"/>
              </a:lnSpc>
              <a:defRPr/>
            </a:pPr>
            <a:r>
              <a:rPr kumimoji="1" lang="en-US" altLang="zh-CN" b="1" dirty="0">
                <a:effectLst>
                  <a:outerShdw blurRad="38100" dist="38100" dir="2700000" algn="tl">
                    <a:srgbClr val="C0C0C0"/>
                  </a:outerShdw>
                </a:effectLst>
                <a:latin typeface="+mj-ea"/>
                <a:ea typeface="+mj-ea"/>
              </a:rPr>
              <a:t>    eat</a:t>
            </a:r>
            <a:r>
              <a:rPr kumimoji="1" lang="zh-CN" altLang="en-US" b="1" dirty="0">
                <a:effectLst>
                  <a:outerShdw blurRad="38100" dist="38100" dir="2700000" algn="tl">
                    <a:srgbClr val="C0C0C0"/>
                  </a:outerShdw>
                </a:effectLst>
                <a:latin typeface="+mj-ea"/>
                <a:ea typeface="+mj-ea"/>
              </a:rPr>
              <a:t>；</a:t>
            </a:r>
          </a:p>
          <a:p>
            <a:pPr>
              <a:lnSpc>
                <a:spcPts val="3375"/>
              </a:lnSpc>
              <a:defRPr/>
            </a:pPr>
            <a:r>
              <a:rPr kumimoji="1" lang="zh-CN" altLang="en-US" b="1" dirty="0">
                <a:effectLst>
                  <a:outerShdw blurRad="38100" dist="38100" dir="2700000" algn="tl">
                    <a:srgbClr val="C0C0C0"/>
                  </a:outerShdw>
                </a:effectLst>
                <a:latin typeface="+mj-ea"/>
                <a:ea typeface="+mj-ea"/>
              </a:rPr>
              <a:t>    </a:t>
            </a:r>
            <a:r>
              <a:rPr kumimoji="1" lang="en-US" altLang="zh-CN" b="1" dirty="0" err="1">
                <a:solidFill>
                  <a:srgbClr val="FF0000"/>
                </a:solidFill>
                <a:effectLst>
                  <a:outerShdw blurRad="38100" dist="38100" dir="2700000" algn="tl">
                    <a:srgbClr val="C0C0C0"/>
                  </a:outerShdw>
                </a:effectLst>
                <a:latin typeface="+mj-ea"/>
                <a:ea typeface="+mj-ea"/>
              </a:rPr>
              <a:t>Ssignal</a:t>
            </a:r>
            <a:r>
              <a:rPr kumimoji="1" lang="en-US" altLang="zh-CN" b="1" dirty="0">
                <a:solidFill>
                  <a:srgbClr val="FF0000"/>
                </a:solidFill>
                <a:effectLst>
                  <a:outerShdw blurRad="38100" dist="38100" dir="2700000" algn="tl">
                    <a:srgbClr val="C0C0C0"/>
                  </a:outerShdw>
                </a:effectLst>
                <a:latin typeface="+mj-ea"/>
                <a:ea typeface="+mj-ea"/>
              </a:rPr>
              <a:t>(chopstick[(i+1) % 5],chopstick[</a:t>
            </a:r>
            <a:r>
              <a:rPr kumimoji="1" lang="en-US" altLang="zh-CN" b="1" dirty="0" err="1">
                <a:solidFill>
                  <a:srgbClr val="FF0000"/>
                </a:solidFill>
                <a:effectLst>
                  <a:outerShdw blurRad="38100" dist="38100" dir="2700000" algn="tl">
                    <a:srgbClr val="C0C0C0"/>
                  </a:outerShdw>
                </a:effectLst>
                <a:latin typeface="+mj-ea"/>
                <a:ea typeface="+mj-ea"/>
              </a:rPr>
              <a:t>i</a:t>
            </a:r>
            <a:r>
              <a:rPr kumimoji="1" lang="en-US" altLang="zh-CN" b="1" dirty="0">
                <a:solidFill>
                  <a:srgbClr val="FF0000"/>
                </a:solidFill>
                <a:effectLst>
                  <a:outerShdw blurRad="38100" dist="38100" dir="2700000" algn="tl">
                    <a:srgbClr val="C0C0C0"/>
                  </a:outerShdw>
                </a:effectLst>
                <a:latin typeface="+mj-ea"/>
                <a:ea typeface="+mj-ea"/>
              </a:rPr>
              <a:t>]);</a:t>
            </a:r>
          </a:p>
          <a:p>
            <a:pPr>
              <a:lnSpc>
                <a:spcPts val="3375"/>
              </a:lnSpc>
              <a:defRPr/>
            </a:pPr>
            <a:r>
              <a:rPr kumimoji="1" lang="en-US" altLang="zh-CN" b="1" dirty="0">
                <a:latin typeface="+mj-ea"/>
                <a:ea typeface="+mj-ea"/>
              </a:rPr>
              <a:t>}while(TRUE);</a:t>
            </a:r>
          </a:p>
        </p:txBody>
      </p:sp>
    </p:spTree>
    <p:extLst>
      <p:ext uri="{BB962C8B-B14F-4D97-AF65-F5344CB8AC3E}">
        <p14:creationId xmlns:p14="http://schemas.microsoft.com/office/powerpoint/2010/main" val="105482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读者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写者问题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3" name="矩形 2"/>
          <p:cNvSpPr/>
          <p:nvPr/>
        </p:nvSpPr>
        <p:spPr>
          <a:xfrm>
            <a:off x="1511709" y="2248072"/>
            <a:ext cx="4572000" cy="1416734"/>
          </a:xfrm>
          <a:prstGeom prst="rect">
            <a:avLst/>
          </a:prstGeom>
        </p:spPr>
        <p:txBody>
          <a:bodyPr>
            <a:spAutoFit/>
          </a:bodyPr>
          <a:lstStyle/>
          <a:p>
            <a:pPr>
              <a:lnSpc>
                <a:spcPct val="120000"/>
              </a:lnSpc>
              <a:spcBef>
                <a:spcPct val="30000"/>
              </a:spcBef>
              <a:buClr>
                <a:schemeClr val="bg2">
                  <a:lumMod val="25000"/>
                </a:schemeClr>
              </a:buClr>
              <a:buFont typeface="Wingdings" charset="2"/>
              <a:buChar char="n"/>
              <a:defRPr/>
            </a:pPr>
            <a:r>
              <a:rPr lang="zh-CN" altLang="en-US" sz="2100" b="1" dirty="0">
                <a:effectLst>
                  <a:outerShdw blurRad="38100" dist="38100" dir="2700000" algn="tl">
                    <a:srgbClr val="C0C0C0"/>
                  </a:outerShdw>
                </a:effectLst>
                <a:latin typeface="+mj-ea"/>
                <a:ea typeface="+mj-ea"/>
              </a:rPr>
              <a:t>特点：	</a:t>
            </a:r>
          </a:p>
          <a:p>
            <a:pPr marL="800100" lvl="1" indent="-342900">
              <a:lnSpc>
                <a:spcPct val="120000"/>
              </a:lnSpc>
              <a:spcBef>
                <a:spcPct val="30000"/>
              </a:spcBef>
              <a:buClr>
                <a:schemeClr val="bg2">
                  <a:lumMod val="25000"/>
                </a:schemeClr>
              </a:buClr>
              <a:buFont typeface="Arial" panose="020B0604020202020204" pitchFamily="34" charset="0"/>
              <a:buChar char="•"/>
              <a:defRPr/>
            </a:pPr>
            <a:r>
              <a:rPr lang="zh-CN" altLang="en-US" sz="2100" b="1" dirty="0">
                <a:effectLst>
                  <a:outerShdw blurRad="38100" dist="38100" dir="2700000" algn="tl">
                    <a:srgbClr val="C0C0C0"/>
                  </a:outerShdw>
                </a:effectLst>
                <a:latin typeface="+mj-ea"/>
                <a:ea typeface="+mj-ea"/>
              </a:rPr>
              <a:t>读进程可共享同一对象。</a:t>
            </a:r>
          </a:p>
          <a:p>
            <a:pPr marL="800100" lvl="1" indent="-342900">
              <a:lnSpc>
                <a:spcPct val="120000"/>
              </a:lnSpc>
              <a:spcBef>
                <a:spcPct val="30000"/>
              </a:spcBef>
              <a:buClr>
                <a:schemeClr val="bg2">
                  <a:lumMod val="25000"/>
                </a:schemeClr>
              </a:buClr>
              <a:buFont typeface="Arial" panose="020B0604020202020204" pitchFamily="34" charset="0"/>
              <a:buChar char="•"/>
              <a:defRPr/>
            </a:pPr>
            <a:r>
              <a:rPr lang="zh-CN" altLang="en-US" sz="2100" b="1" dirty="0">
                <a:effectLst>
                  <a:outerShdw blurRad="38100" dist="38100" dir="2700000" algn="tl">
                    <a:srgbClr val="C0C0C0"/>
                  </a:outerShdw>
                </a:effectLst>
                <a:latin typeface="+mj-ea"/>
                <a:ea typeface="+mj-ea"/>
              </a:rPr>
              <a:t>写进程不可共享同一对象</a:t>
            </a:r>
            <a:endParaRPr lang="zh-CN" altLang="en-US" sz="2100" dirty="0">
              <a:latin typeface="+mj-ea"/>
              <a:ea typeface="+mj-ea"/>
            </a:endParaRPr>
          </a:p>
        </p:txBody>
      </p:sp>
      <p:sp>
        <p:nvSpPr>
          <p:cNvPr id="6" name="文本框 5">
            <a:extLst>
              <a:ext uri="{FF2B5EF4-FFF2-40B4-BE49-F238E27FC236}">
                <a16:creationId xmlns:a16="http://schemas.microsoft.com/office/drawing/2014/main" id="{36403332-3E72-4612-B9F5-CFE0D11604FA}"/>
              </a:ext>
            </a:extLst>
          </p:cNvPr>
          <p:cNvSpPr txBox="1"/>
          <p:nvPr/>
        </p:nvSpPr>
        <p:spPr>
          <a:xfrm>
            <a:off x="1102909" y="4573299"/>
            <a:ext cx="7494553" cy="1338828"/>
          </a:xfrm>
          <a:prstGeom prst="rect">
            <a:avLst/>
          </a:prstGeom>
          <a:noFill/>
        </p:spPr>
        <p:txBody>
          <a:bodyPr wrap="square">
            <a:spAutoFit/>
          </a:bodyPr>
          <a:lstStyle/>
          <a:p>
            <a:pPr eaLnBrk="1" hangingPunct="1">
              <a:lnSpc>
                <a:spcPct val="90000"/>
              </a:lnSpc>
              <a:defRPr/>
            </a:pPr>
            <a:r>
              <a:rPr lang="zh-CN" altLang="en-US" dirty="0">
                <a:latin typeface="仿宋_GB2312" pitchFamily="49" charset="-122"/>
                <a:ea typeface="仿宋_GB2312" pitchFamily="49" charset="-122"/>
              </a:rPr>
              <a:t>例如，一个联网售票系统，数据的查询和更新非常频繁，不可避免会出现多个进程试图查询或修改（读</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写）其中某一条数据的情形。</a:t>
            </a:r>
          </a:p>
          <a:p>
            <a:pPr eaLnBrk="1" hangingPunct="1">
              <a:lnSpc>
                <a:spcPct val="90000"/>
              </a:lnSpc>
              <a:defRPr/>
            </a:pPr>
            <a:r>
              <a:rPr lang="zh-CN" altLang="en-US" dirty="0">
                <a:latin typeface="仿宋_GB2312" pitchFamily="49" charset="-122"/>
                <a:ea typeface="仿宋_GB2312" pitchFamily="49" charset="-122"/>
              </a:rPr>
              <a:t>多个进程同时读一条记录是可以的。</a:t>
            </a:r>
          </a:p>
          <a:p>
            <a:pPr eaLnBrk="1" hangingPunct="1">
              <a:lnSpc>
                <a:spcPct val="90000"/>
              </a:lnSpc>
              <a:defRPr/>
            </a:pPr>
            <a:r>
              <a:rPr lang="zh-CN" altLang="en-US" dirty="0">
                <a:latin typeface="仿宋_GB2312" pitchFamily="49" charset="-122"/>
                <a:ea typeface="仿宋_GB2312" pitchFamily="49" charset="-122"/>
              </a:rPr>
              <a:t>如果一个进程正在更新数据库中的某条记录，则所有其他进程都不能访问（读或写）该记录，否则可能会将同一个座位销售多次。</a:t>
            </a:r>
            <a:r>
              <a:rPr lang="zh-CN" altLang="en-US" dirty="0"/>
              <a:t> </a:t>
            </a:r>
          </a:p>
        </p:txBody>
      </p:sp>
    </p:spTree>
    <p:extLst>
      <p:ext uri="{BB962C8B-B14F-4D97-AF65-F5344CB8AC3E}">
        <p14:creationId xmlns:p14="http://schemas.microsoft.com/office/powerpoint/2010/main" val="221882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03DA3DD7-3958-4A8A-A0FD-258A5AB29FB2}"/>
              </a:ext>
            </a:extLst>
          </p:cNvPr>
          <p:cNvSpPr>
            <a:spLocks noGrp="1" noRot="1" noChangeArrowheads="1"/>
          </p:cNvSpPr>
          <p:nvPr>
            <p:ph type="title"/>
          </p:nvPr>
        </p:nvSpPr>
        <p:spPr>
          <a:xfrm>
            <a:off x="533400" y="457200"/>
            <a:ext cx="7772400" cy="914400"/>
          </a:xfrm>
        </p:spPr>
        <p:txBody>
          <a:bodyPr/>
          <a:lstStyle/>
          <a:p>
            <a:pPr eaLnBrk="1" hangingPunct="1">
              <a:defRPr/>
            </a:pPr>
            <a:endParaRPr lang="zh-CN" altLang="en-US" u="sng" dirty="0">
              <a:solidFill>
                <a:schemeClr val="tx1"/>
              </a:solidFill>
              <a:ea typeface="仿宋_GB2312" pitchFamily="49" charset="-122"/>
            </a:endParaRPr>
          </a:p>
        </p:txBody>
      </p:sp>
      <p:sp>
        <p:nvSpPr>
          <p:cNvPr id="619523" name="Rectangle 3">
            <a:extLst>
              <a:ext uri="{FF2B5EF4-FFF2-40B4-BE49-F238E27FC236}">
                <a16:creationId xmlns:a16="http://schemas.microsoft.com/office/drawing/2014/main" id="{95F7B9CD-1F8D-4960-9BBF-83B07814DEF0}"/>
              </a:ext>
            </a:extLst>
          </p:cNvPr>
          <p:cNvSpPr>
            <a:spLocks noGrp="1" noRot="1" noChangeArrowheads="1"/>
          </p:cNvSpPr>
          <p:nvPr>
            <p:ph type="body" idx="1"/>
          </p:nvPr>
        </p:nvSpPr>
        <p:spPr>
          <a:xfrm>
            <a:off x="228600" y="1524000"/>
            <a:ext cx="8458200" cy="4953000"/>
          </a:xfrm>
        </p:spPr>
        <p:txBody>
          <a:bodyPr/>
          <a:lstStyle/>
          <a:p>
            <a:pPr eaLnBrk="1" hangingPunct="1">
              <a:lnSpc>
                <a:spcPct val="110000"/>
              </a:lnSpc>
              <a:defRPr/>
            </a:pPr>
            <a:r>
              <a:rPr lang="zh-CN" altLang="en-US" u="sng" dirty="0">
                <a:effectLst>
                  <a:outerShdw blurRad="38100" dist="38100" dir="2700000" algn="tl">
                    <a:srgbClr val="000000">
                      <a:alpha val="43137"/>
                    </a:srgbClr>
                  </a:outerShdw>
                </a:effectLst>
                <a:ea typeface="仿宋_GB2312" pitchFamily="49" charset="-122"/>
              </a:rPr>
              <a:t>读者优先：</a:t>
            </a:r>
            <a:r>
              <a:rPr lang="zh-CN" altLang="en-US" dirty="0">
                <a:effectLst>
                  <a:outerShdw blurRad="38100" dist="38100" dir="2700000" algn="tl">
                    <a:srgbClr val="000000">
                      <a:alpha val="43137"/>
                    </a:srgbClr>
                  </a:outerShdw>
                </a:effectLst>
                <a:ea typeface="仿宋_GB2312" pitchFamily="49" charset="-122"/>
              </a:rPr>
              <a:t>一旦有读者正在读数据，允许多个读者同时进入读数据，</a:t>
            </a:r>
            <a:r>
              <a:rPr lang="zh-CN" altLang="en-US" i="1" u="sng" dirty="0">
                <a:solidFill>
                  <a:srgbClr val="FF0000"/>
                </a:solidFill>
                <a:effectLst>
                  <a:outerShdw blurRad="38100" dist="38100" dir="2700000" algn="tl">
                    <a:srgbClr val="000000">
                      <a:alpha val="43137"/>
                    </a:srgbClr>
                  </a:outerShdw>
                </a:effectLst>
                <a:ea typeface="仿宋_GB2312" pitchFamily="49" charset="-122"/>
              </a:rPr>
              <a:t>只有当全部读者退出，才允许写者进入写数据</a:t>
            </a:r>
            <a:r>
              <a:rPr lang="zh-CN" altLang="en-US" dirty="0">
                <a:effectLst>
                  <a:outerShdw blurRad="38100" dist="38100" dir="2700000" algn="tl">
                    <a:srgbClr val="000000">
                      <a:alpha val="43137"/>
                    </a:srgbClr>
                  </a:outerShdw>
                </a:effectLst>
                <a:ea typeface="仿宋_GB2312" pitchFamily="49" charset="-122"/>
              </a:rPr>
              <a:t>。</a:t>
            </a:r>
          </a:p>
          <a:p>
            <a:pPr eaLnBrk="1" hangingPunct="1">
              <a:lnSpc>
                <a:spcPct val="110000"/>
              </a:lnSpc>
              <a:defRPr/>
            </a:pPr>
            <a:r>
              <a:rPr lang="zh-CN" altLang="en-US" dirty="0">
                <a:effectLst>
                  <a:outerShdw blurRad="38100" dist="38100" dir="2700000" algn="tl">
                    <a:srgbClr val="000000">
                      <a:alpha val="43137"/>
                    </a:srgbClr>
                  </a:outerShdw>
                </a:effectLst>
                <a:ea typeface="仿宋_GB2312" pitchFamily="49" charset="-122"/>
              </a:rPr>
              <a:t>现在假设一个写者到来，由于写操作是排他的，所以它不能访问数据，需要阻塞等待。如果一直都有新的读者陆续到来，写者的写操作将被严重推迟。</a:t>
            </a:r>
          </a:p>
          <a:p>
            <a:pPr eaLnBrk="1" hangingPunct="1">
              <a:lnSpc>
                <a:spcPct val="110000"/>
              </a:lnSpc>
              <a:defRPr/>
            </a:pPr>
            <a:r>
              <a:rPr lang="zh-CN" altLang="en-US" dirty="0">
                <a:effectLst>
                  <a:outerShdw blurRad="38100" dist="38100" dir="2700000" algn="tl">
                    <a:srgbClr val="000000">
                      <a:alpha val="43137"/>
                    </a:srgbClr>
                  </a:outerShdw>
                </a:effectLst>
                <a:ea typeface="仿宋_GB2312" pitchFamily="49" charset="-122"/>
              </a:rPr>
              <a:t>用信号量实现的具体过程见图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读者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写者问题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2" name="矩形 1"/>
          <p:cNvSpPr/>
          <p:nvPr/>
        </p:nvSpPr>
        <p:spPr>
          <a:xfrm>
            <a:off x="1466261" y="1944914"/>
            <a:ext cx="6410729" cy="507831"/>
          </a:xfrm>
          <a:prstGeom prst="rect">
            <a:avLst/>
          </a:prstGeom>
        </p:spPr>
        <p:txBody>
          <a:bodyPr wrap="none">
            <a:spAutoFit/>
          </a:bodyPr>
          <a:lstStyle/>
          <a:p>
            <a:r>
              <a:rPr lang="en-US" altLang="zh-CN" sz="2700" b="1" dirty="0">
                <a:solidFill>
                  <a:srgbClr val="0000FF"/>
                </a:solidFill>
                <a:latin typeface="+mj-ea"/>
                <a:ea typeface="+mj-ea"/>
              </a:rPr>
              <a:t>1.</a:t>
            </a:r>
            <a:r>
              <a:rPr lang="zh-CN" altLang="en-US" sz="2700" b="1" dirty="0">
                <a:solidFill>
                  <a:srgbClr val="0000FF"/>
                </a:solidFill>
                <a:latin typeface="+mj-ea"/>
                <a:ea typeface="+mj-ea"/>
              </a:rPr>
              <a:t>利用记录型信号量解决读者</a:t>
            </a:r>
            <a:r>
              <a:rPr lang="en-US" altLang="zh-CN" sz="2700" b="1" dirty="0">
                <a:solidFill>
                  <a:srgbClr val="0000FF"/>
                </a:solidFill>
                <a:latin typeface="+mj-ea"/>
                <a:ea typeface="+mj-ea"/>
              </a:rPr>
              <a:t>—</a:t>
            </a:r>
            <a:r>
              <a:rPr lang="zh-CN" altLang="en-US" sz="2700" b="1" dirty="0">
                <a:solidFill>
                  <a:srgbClr val="0000FF"/>
                </a:solidFill>
                <a:latin typeface="+mj-ea"/>
                <a:ea typeface="+mj-ea"/>
              </a:rPr>
              <a:t>写者问题</a:t>
            </a:r>
            <a:endParaRPr lang="zh-CN" altLang="en-US" sz="2700" b="1" dirty="0">
              <a:latin typeface="+mj-ea"/>
              <a:ea typeface="+mj-ea"/>
            </a:endParaRPr>
          </a:p>
        </p:txBody>
      </p:sp>
      <p:sp>
        <p:nvSpPr>
          <p:cNvPr id="4" name="矩形 3"/>
          <p:cNvSpPr/>
          <p:nvPr/>
        </p:nvSpPr>
        <p:spPr>
          <a:xfrm>
            <a:off x="2286000" y="2821911"/>
            <a:ext cx="4572000" cy="1214179"/>
          </a:xfrm>
          <a:prstGeom prst="rect">
            <a:avLst/>
          </a:prstGeom>
        </p:spPr>
        <p:txBody>
          <a:bodyPr>
            <a:spAutoFit/>
          </a:bodyPr>
          <a:lstStyle/>
          <a:p>
            <a:pPr algn="just">
              <a:lnSpc>
                <a:spcPct val="115000"/>
              </a:lnSpc>
              <a:spcBef>
                <a:spcPct val="10000"/>
              </a:spcBef>
              <a:spcAft>
                <a:spcPct val="20000"/>
              </a:spcAft>
              <a:defRPr/>
            </a:pPr>
            <a:r>
              <a:rPr lang="en-US" altLang="zh-CN" b="1" dirty="0">
                <a:ea typeface="楷体_GB2312" charset="0"/>
              </a:rPr>
              <a:t>semaphore </a:t>
            </a:r>
            <a:r>
              <a:rPr lang="en-US" altLang="zh-CN" b="1" dirty="0" err="1">
                <a:ea typeface="楷体_GB2312" charset="0"/>
              </a:rPr>
              <a:t>rmutex</a:t>
            </a:r>
            <a:r>
              <a:rPr lang="en-US" altLang="zh-CN" b="1" dirty="0">
                <a:ea typeface="楷体_GB2312" charset="0"/>
              </a:rPr>
              <a:t>=1, </a:t>
            </a:r>
            <a:r>
              <a:rPr lang="en-US" altLang="zh-CN" b="1" dirty="0" err="1">
                <a:ea typeface="楷体_GB2312" charset="0"/>
              </a:rPr>
              <a:t>wmutex</a:t>
            </a:r>
            <a:r>
              <a:rPr lang="en-US" altLang="zh-CN" b="1" dirty="0">
                <a:ea typeface="楷体_GB2312" charset="0"/>
              </a:rPr>
              <a:t> = 1;</a:t>
            </a:r>
          </a:p>
          <a:p>
            <a:pPr algn="just">
              <a:lnSpc>
                <a:spcPct val="115000"/>
              </a:lnSpc>
              <a:spcBef>
                <a:spcPct val="10000"/>
              </a:spcBef>
              <a:spcAft>
                <a:spcPct val="20000"/>
              </a:spcAft>
              <a:defRPr/>
            </a:pPr>
            <a:r>
              <a:rPr lang="en-US" altLang="zh-CN" b="1" dirty="0">
                <a:ea typeface="楷体_GB2312" charset="0"/>
              </a:rPr>
              <a:t>    </a:t>
            </a:r>
            <a:r>
              <a:rPr lang="en-US" altLang="zh-CN" b="1" dirty="0" err="1">
                <a:ea typeface="楷体_GB2312" charset="0"/>
              </a:rPr>
              <a:t>int</a:t>
            </a:r>
            <a:r>
              <a:rPr lang="en-US" altLang="zh-CN" b="1" dirty="0">
                <a:ea typeface="楷体_GB2312" charset="0"/>
              </a:rPr>
              <a:t> </a:t>
            </a:r>
            <a:r>
              <a:rPr lang="en-US" altLang="zh-CN" b="1" dirty="0" err="1">
                <a:ea typeface="楷体_GB2312" charset="0"/>
              </a:rPr>
              <a:t>readcount</a:t>
            </a:r>
            <a:r>
              <a:rPr lang="en-US" altLang="zh-CN" b="1" dirty="0">
                <a:ea typeface="楷体_GB2312" charset="0"/>
              </a:rPr>
              <a:t> = 0;</a:t>
            </a:r>
          </a:p>
          <a:p>
            <a:pPr algn="just">
              <a:lnSpc>
                <a:spcPct val="115000"/>
              </a:lnSpc>
              <a:spcBef>
                <a:spcPct val="10000"/>
              </a:spcBef>
              <a:spcAft>
                <a:spcPct val="20000"/>
              </a:spcAft>
              <a:defRPr/>
            </a:pPr>
            <a:r>
              <a:rPr lang="en-US" altLang="zh-CN" b="1" dirty="0">
                <a:ea typeface="楷体_GB2312" charset="0"/>
              </a:rPr>
              <a:t>	</a:t>
            </a:r>
          </a:p>
        </p:txBody>
      </p:sp>
      <p:sp>
        <p:nvSpPr>
          <p:cNvPr id="7" name="文本框 6">
            <a:extLst>
              <a:ext uri="{FF2B5EF4-FFF2-40B4-BE49-F238E27FC236}">
                <a16:creationId xmlns:a16="http://schemas.microsoft.com/office/drawing/2014/main" id="{4AB259EF-33EB-4C67-BB1F-4DE842B5C1F9}"/>
              </a:ext>
            </a:extLst>
          </p:cNvPr>
          <p:cNvSpPr txBox="1"/>
          <p:nvPr/>
        </p:nvSpPr>
        <p:spPr>
          <a:xfrm>
            <a:off x="6059214" y="2821911"/>
            <a:ext cx="4572000" cy="369332"/>
          </a:xfrm>
          <a:prstGeom prst="rect">
            <a:avLst/>
          </a:prstGeom>
          <a:noFill/>
        </p:spPr>
        <p:txBody>
          <a:bodyPr wrap="square">
            <a:spAutoFit/>
          </a:bodyPr>
          <a:lstStyle/>
          <a:p>
            <a:r>
              <a:rPr lang="en-US" altLang="zh-CN" sz="1800" dirty="0">
                <a:solidFill>
                  <a:srgbClr val="0066FF"/>
                </a:solidFill>
                <a:latin typeface="Arial" panose="020B0604020202020204" pitchFamily="34" charset="0"/>
              </a:rPr>
              <a:t>/* </a:t>
            </a:r>
            <a:r>
              <a:rPr lang="zh-CN" altLang="en-US" sz="1800" dirty="0">
                <a:solidFill>
                  <a:srgbClr val="0066FF"/>
                </a:solidFill>
                <a:latin typeface="Arial" panose="020B0604020202020204" pitchFamily="34" charset="0"/>
              </a:rPr>
              <a:t>互斥信号量，初始化为</a:t>
            </a:r>
            <a:r>
              <a:rPr lang="en-US" altLang="zh-CN" sz="1800" dirty="0">
                <a:solidFill>
                  <a:srgbClr val="0066FF"/>
                </a:solidFill>
                <a:latin typeface="Arial" panose="020B0604020202020204" pitchFamily="34" charset="0"/>
              </a:rPr>
              <a:t>1 */ </a:t>
            </a:r>
            <a:endParaRPr lang="zh-CN" altLang="en-US" dirty="0"/>
          </a:p>
        </p:txBody>
      </p:sp>
      <p:sp>
        <p:nvSpPr>
          <p:cNvPr id="9" name="文本框 8">
            <a:extLst>
              <a:ext uri="{FF2B5EF4-FFF2-40B4-BE49-F238E27FC236}">
                <a16:creationId xmlns:a16="http://schemas.microsoft.com/office/drawing/2014/main" id="{BF954D77-6AA5-4E1B-BD80-745645D9F888}"/>
              </a:ext>
            </a:extLst>
          </p:cNvPr>
          <p:cNvSpPr txBox="1"/>
          <p:nvPr/>
        </p:nvSpPr>
        <p:spPr>
          <a:xfrm>
            <a:off x="4671625" y="3244334"/>
            <a:ext cx="5318234" cy="369332"/>
          </a:xfrm>
          <a:prstGeom prst="rect">
            <a:avLst/>
          </a:prstGeom>
          <a:noFill/>
        </p:spPr>
        <p:txBody>
          <a:bodyPr wrap="square">
            <a:spAutoFit/>
          </a:bodyPr>
          <a:lstStyle/>
          <a:p>
            <a:r>
              <a:rPr lang="en-US" altLang="zh-CN" sz="1800" dirty="0">
                <a:solidFill>
                  <a:srgbClr val="0066FF"/>
                </a:solidFill>
                <a:latin typeface="Arial" panose="020B0604020202020204" pitchFamily="34" charset="0"/>
              </a:rPr>
              <a:t>/*  </a:t>
            </a:r>
            <a:r>
              <a:rPr lang="zh-CN" altLang="en-US" sz="1800" dirty="0">
                <a:solidFill>
                  <a:srgbClr val="0066FF"/>
                </a:solidFill>
                <a:latin typeface="Arial" panose="020B0604020202020204" pitchFamily="34" charset="0"/>
              </a:rPr>
              <a:t>统计读者个数  *</a:t>
            </a:r>
            <a:r>
              <a:rPr lang="en-US" altLang="zh-CN" sz="1800" dirty="0">
                <a:solidFill>
                  <a:srgbClr val="0066FF"/>
                </a:solidFill>
                <a:latin typeface="Arial" panose="020B0604020202020204" pitchFamily="34" charset="0"/>
              </a:rPr>
              <a:t>/</a:t>
            </a:r>
            <a:endParaRPr lang="zh-CN" altLang="en-US" dirty="0"/>
          </a:p>
        </p:txBody>
      </p:sp>
    </p:spTree>
    <p:extLst>
      <p:ext uri="{BB962C8B-B14F-4D97-AF65-F5344CB8AC3E}">
        <p14:creationId xmlns:p14="http://schemas.microsoft.com/office/powerpoint/2010/main" val="218898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5199561" y="290868"/>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读者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写者问题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2" name="矩形 1"/>
          <p:cNvSpPr/>
          <p:nvPr/>
        </p:nvSpPr>
        <p:spPr>
          <a:xfrm>
            <a:off x="1054154" y="1164410"/>
            <a:ext cx="6410729" cy="507831"/>
          </a:xfrm>
          <a:prstGeom prst="rect">
            <a:avLst/>
          </a:prstGeom>
        </p:spPr>
        <p:txBody>
          <a:bodyPr wrap="none">
            <a:spAutoFit/>
          </a:bodyPr>
          <a:lstStyle/>
          <a:p>
            <a:r>
              <a:rPr lang="en-US" altLang="zh-CN" sz="2700" b="1" dirty="0">
                <a:solidFill>
                  <a:srgbClr val="0000FF"/>
                </a:solidFill>
                <a:latin typeface="+mj-ea"/>
                <a:ea typeface="+mj-ea"/>
              </a:rPr>
              <a:t>1.</a:t>
            </a:r>
            <a:r>
              <a:rPr lang="zh-CN" altLang="en-US" sz="2700" b="1" dirty="0">
                <a:solidFill>
                  <a:srgbClr val="0000FF"/>
                </a:solidFill>
                <a:latin typeface="+mj-ea"/>
                <a:ea typeface="+mj-ea"/>
              </a:rPr>
              <a:t>利用记录型信号量解决读者</a:t>
            </a:r>
            <a:r>
              <a:rPr lang="en-US" altLang="zh-CN" sz="2700" b="1" dirty="0">
                <a:solidFill>
                  <a:srgbClr val="0000FF"/>
                </a:solidFill>
                <a:latin typeface="+mj-ea"/>
                <a:ea typeface="+mj-ea"/>
              </a:rPr>
              <a:t>—</a:t>
            </a:r>
            <a:r>
              <a:rPr lang="zh-CN" altLang="en-US" sz="2700" b="1" dirty="0">
                <a:solidFill>
                  <a:srgbClr val="0000FF"/>
                </a:solidFill>
                <a:latin typeface="+mj-ea"/>
                <a:ea typeface="+mj-ea"/>
              </a:rPr>
              <a:t>写者问题</a:t>
            </a:r>
            <a:endParaRPr lang="zh-CN" altLang="en-US" sz="2700" b="1" dirty="0">
              <a:latin typeface="+mj-ea"/>
              <a:ea typeface="+mj-ea"/>
            </a:endParaRPr>
          </a:p>
        </p:txBody>
      </p:sp>
      <p:sp>
        <p:nvSpPr>
          <p:cNvPr id="6" name="Rectangle 6">
            <a:extLst>
              <a:ext uri="{FF2B5EF4-FFF2-40B4-BE49-F238E27FC236}">
                <a16:creationId xmlns:a16="http://schemas.microsoft.com/office/drawing/2014/main" id="{6E72C580-0DC7-6846-9AD8-3CCF86979D09}"/>
              </a:ext>
            </a:extLst>
          </p:cNvPr>
          <p:cNvSpPr>
            <a:spLocks noChangeArrowheads="1"/>
          </p:cNvSpPr>
          <p:nvPr/>
        </p:nvSpPr>
        <p:spPr bwMode="auto">
          <a:xfrm>
            <a:off x="1422016" y="1898435"/>
            <a:ext cx="41719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spcBef>
                <a:spcPct val="0"/>
              </a:spcBef>
              <a:spcAft>
                <a:spcPct val="20000"/>
              </a:spcAft>
              <a:buFont typeface="Wingdings" charset="2"/>
              <a:buNone/>
              <a:defRPr/>
            </a:pPr>
            <a:r>
              <a:rPr lang="en-US" altLang="zh-CN" sz="1600" b="1" dirty="0">
                <a:ea typeface="楷体_GB2312" charset="0"/>
              </a:rPr>
              <a:t>void reader( ){</a:t>
            </a:r>
          </a:p>
          <a:p>
            <a:pPr algn="just" eaLnBrk="1" hangingPunct="1">
              <a:spcBef>
                <a:spcPct val="0"/>
              </a:spcBef>
              <a:spcAft>
                <a:spcPct val="20000"/>
              </a:spcAft>
              <a:buFont typeface="Wingdings" charset="2"/>
              <a:buNone/>
              <a:defRPr/>
            </a:pPr>
            <a:r>
              <a:rPr lang="en-US" altLang="zh-CN" sz="1600" b="1" dirty="0">
                <a:ea typeface="楷体_GB2312" charset="0"/>
              </a:rPr>
              <a:t>	do{</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a:solidFill>
                  <a:srgbClr val="FF0000"/>
                </a:solidFill>
                <a:ea typeface="楷体_GB2312" charset="0"/>
              </a:rPr>
              <a:t>wait(</a:t>
            </a:r>
            <a:r>
              <a:rPr lang="en-US" altLang="zh-CN" sz="1600" b="1" dirty="0" err="1">
                <a:solidFill>
                  <a:srgbClr val="FF0000"/>
                </a:solidFill>
                <a:ea typeface="楷体_GB2312" charset="0"/>
              </a:rPr>
              <a:t>rmutex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if  </a:t>
            </a:r>
            <a:r>
              <a:rPr lang="en-US" altLang="zh-CN" sz="1600" b="1" dirty="0" err="1">
                <a:ea typeface="楷体_GB2312" charset="0"/>
              </a:rPr>
              <a:t>readcount</a:t>
            </a:r>
            <a:r>
              <a:rPr lang="en-US" altLang="zh-CN" sz="1600" b="1" dirty="0">
                <a:ea typeface="楷体_GB2312" charset="0"/>
              </a:rPr>
              <a:t>=0  then  </a:t>
            </a:r>
            <a:r>
              <a:rPr lang="en-US" altLang="zh-CN" sz="1600" b="1" dirty="0">
                <a:solidFill>
                  <a:srgbClr val="FF0000"/>
                </a:solidFill>
                <a:ea typeface="楷体_GB2312" charset="0"/>
              </a:rPr>
              <a:t>wait(</a:t>
            </a:r>
            <a:r>
              <a:rPr lang="en-US" altLang="zh-CN" sz="1600" b="1" dirty="0" err="1">
                <a:solidFill>
                  <a:srgbClr val="FF0000"/>
                </a:solidFill>
                <a:ea typeface="楷体_GB2312" charset="0"/>
              </a:rPr>
              <a:t>wmutex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err="1">
                <a:ea typeface="楷体_GB2312" charset="0"/>
              </a:rPr>
              <a:t>readcount</a:t>
            </a:r>
            <a:r>
              <a:rPr lang="en-US" altLang="zh-CN" sz="1600" b="1" dirty="0">
                <a:ea typeface="楷体_GB2312" charset="0"/>
              </a:rPr>
              <a:t>:=readcount+1;</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a:solidFill>
                  <a:srgbClr val="FF0000"/>
                </a:solidFill>
                <a:ea typeface="楷体_GB2312" charset="0"/>
              </a:rPr>
              <a:t>signal(</a:t>
            </a:r>
            <a:r>
              <a:rPr lang="en-US" altLang="zh-CN" sz="1600" b="1" dirty="0" err="1">
                <a:solidFill>
                  <a:srgbClr val="FF0000"/>
                </a:solidFill>
                <a:ea typeface="楷体_GB2312" charset="0"/>
              </a:rPr>
              <a:t>rmutex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				</a:t>
            </a:r>
          </a:p>
          <a:p>
            <a:pPr algn="just" eaLnBrk="1" hangingPunct="1">
              <a:spcBef>
                <a:spcPct val="0"/>
              </a:spcBef>
              <a:spcAft>
                <a:spcPct val="20000"/>
              </a:spcAft>
              <a:buFont typeface="Wingdings" charset="2"/>
              <a:buNone/>
              <a:defRPr/>
            </a:pPr>
            <a:r>
              <a:rPr lang="en-US" altLang="zh-CN" sz="1600" b="1" dirty="0">
                <a:ea typeface="楷体_GB2312" charset="0"/>
              </a:rPr>
              <a:t>      perform read operation</a:t>
            </a:r>
          </a:p>
          <a:p>
            <a:pPr algn="just" eaLnBrk="1" hangingPunct="1">
              <a:spcBef>
                <a:spcPct val="0"/>
              </a:spcBef>
              <a:spcAft>
                <a:spcPct val="20000"/>
              </a:spcAft>
              <a:buFont typeface="Wingdings" charset="2"/>
              <a:buNone/>
              <a:defRPr/>
            </a:pPr>
            <a:r>
              <a:rPr lang="en-US" altLang="zh-CN" sz="1600" b="1" dirty="0">
                <a:ea typeface="楷体_GB2312" charset="0"/>
              </a:rPr>
              <a:t>		    …</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a:solidFill>
                  <a:srgbClr val="FF0000"/>
                </a:solidFill>
                <a:ea typeface="楷体_GB2312" charset="0"/>
              </a:rPr>
              <a:t>wait(</a:t>
            </a:r>
            <a:r>
              <a:rPr lang="en-US" altLang="zh-CN" sz="1600" b="1" dirty="0" err="1">
                <a:solidFill>
                  <a:srgbClr val="FF0000"/>
                </a:solidFill>
                <a:ea typeface="楷体_GB2312" charset="0"/>
              </a:rPr>
              <a:t>rmutex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err="1">
                <a:ea typeface="楷体_GB2312" charset="0"/>
              </a:rPr>
              <a:t>readcount</a:t>
            </a:r>
            <a:r>
              <a:rPr lang="en-US" altLang="zh-CN" sz="1600" b="1" dirty="0">
                <a:ea typeface="楷体_GB2312" charset="0"/>
              </a:rPr>
              <a:t>:=readcount-1;</a:t>
            </a:r>
          </a:p>
          <a:p>
            <a:pPr algn="just" eaLnBrk="1" hangingPunct="1">
              <a:spcBef>
                <a:spcPct val="0"/>
              </a:spcBef>
              <a:spcAft>
                <a:spcPct val="20000"/>
              </a:spcAft>
              <a:buFont typeface="Wingdings" charset="2"/>
              <a:buNone/>
              <a:defRPr/>
            </a:pPr>
            <a:r>
              <a:rPr lang="en-US" altLang="zh-CN" sz="1600" b="1" dirty="0">
                <a:ea typeface="楷体_GB2312" charset="0"/>
              </a:rPr>
              <a:t>	  if </a:t>
            </a:r>
            <a:r>
              <a:rPr lang="en-US" altLang="zh-CN" sz="1600" b="1" dirty="0" err="1">
                <a:ea typeface="楷体_GB2312" charset="0"/>
              </a:rPr>
              <a:t>readcount</a:t>
            </a:r>
            <a:r>
              <a:rPr lang="en-US" altLang="zh-CN" sz="1600" b="1" dirty="0">
                <a:ea typeface="楷体_GB2312" charset="0"/>
              </a:rPr>
              <a:t>=0  then </a:t>
            </a:r>
            <a:r>
              <a:rPr lang="en-US" altLang="zh-CN" sz="1600" b="1" dirty="0">
                <a:solidFill>
                  <a:srgbClr val="FF0000"/>
                </a:solidFill>
                <a:ea typeface="楷体_GB2312" charset="0"/>
              </a:rPr>
              <a:t>signal(</a:t>
            </a:r>
            <a:r>
              <a:rPr lang="en-US" altLang="zh-CN" sz="1600" b="1" dirty="0" err="1">
                <a:solidFill>
                  <a:srgbClr val="FF0000"/>
                </a:solidFill>
                <a:ea typeface="楷体_GB2312" charset="0"/>
              </a:rPr>
              <a:t>wmutex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a:solidFill>
                  <a:srgbClr val="FF0000"/>
                </a:solidFill>
                <a:ea typeface="楷体_GB2312" charset="0"/>
              </a:rPr>
              <a:t>signal(</a:t>
            </a:r>
            <a:r>
              <a:rPr lang="en-US" altLang="zh-CN" sz="1600" b="1" dirty="0" err="1">
                <a:solidFill>
                  <a:srgbClr val="FF0000"/>
                </a:solidFill>
                <a:ea typeface="楷体_GB2312" charset="0"/>
              </a:rPr>
              <a:t>rmutex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}while(TRUE);</a:t>
            </a:r>
          </a:p>
          <a:p>
            <a:pPr algn="just" eaLnBrk="1" hangingPunct="1">
              <a:spcBef>
                <a:spcPct val="0"/>
              </a:spcBef>
              <a:spcAft>
                <a:spcPct val="20000"/>
              </a:spcAft>
              <a:buFont typeface="Wingdings" charset="2"/>
              <a:buNone/>
              <a:defRPr/>
            </a:pPr>
            <a:r>
              <a:rPr lang="en-US" altLang="zh-CN" sz="1600" b="1" dirty="0">
                <a:ea typeface="楷体_GB2312" charset="0"/>
              </a:rPr>
              <a:t>}//end reader</a:t>
            </a:r>
          </a:p>
        </p:txBody>
      </p:sp>
      <p:sp>
        <p:nvSpPr>
          <p:cNvPr id="7" name="Rectangle 3">
            <a:extLst>
              <a:ext uri="{FF2B5EF4-FFF2-40B4-BE49-F238E27FC236}">
                <a16:creationId xmlns:a16="http://schemas.microsoft.com/office/drawing/2014/main" id="{F6FC225D-F03C-264C-9C11-398BB4D3668C}"/>
              </a:ext>
            </a:extLst>
          </p:cNvPr>
          <p:cNvSpPr txBox="1">
            <a:spLocks noChangeArrowheads="1"/>
          </p:cNvSpPr>
          <p:nvPr/>
        </p:nvSpPr>
        <p:spPr>
          <a:xfrm>
            <a:off x="5815600" y="1968795"/>
            <a:ext cx="2457450" cy="571500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342900" indent="-342900" algn="just" defTabSz="914400">
              <a:spcBef>
                <a:spcPct val="0"/>
              </a:spcBef>
              <a:spcAft>
                <a:spcPct val="20000"/>
              </a:spcAft>
              <a:buClr>
                <a:schemeClr val="bg2"/>
              </a:buClr>
              <a:buSzPct val="75000"/>
              <a:buNone/>
              <a:defRPr/>
            </a:pPr>
            <a:r>
              <a:rPr lang="en-US" altLang="zh-CN" sz="1650" dirty="0">
                <a:ea typeface="楷体_GB2312" charset="0"/>
              </a:rPr>
              <a:t>	</a:t>
            </a:r>
            <a:r>
              <a:rPr lang="en-US" altLang="zh-CN" sz="1600" dirty="0">
                <a:latin typeface="Arial" charset="0"/>
                <a:ea typeface="楷体_GB2312" charset="0"/>
              </a:rPr>
              <a:t>void writer( ){</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do{</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wait(</a:t>
            </a:r>
            <a:r>
              <a:rPr lang="en-US" altLang="zh-CN" sz="1600" dirty="0" err="1">
                <a:latin typeface="Arial" charset="0"/>
                <a:ea typeface="楷体_GB2312" charset="0"/>
              </a:rPr>
              <a:t>wmutex</a:t>
            </a:r>
            <a:r>
              <a:rPr lang="en-US" altLang="zh-CN" sz="1600" dirty="0">
                <a:latin typeface="Arial" charset="0"/>
                <a:ea typeface="楷体_GB2312" charset="0"/>
              </a:rPr>
              <a:t>)</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perform write operation;</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signal(</a:t>
            </a:r>
            <a:r>
              <a:rPr lang="en-US" altLang="zh-CN" sz="1600" dirty="0" err="1">
                <a:latin typeface="Arial" charset="0"/>
                <a:ea typeface="楷体_GB2312" charset="0"/>
              </a:rPr>
              <a:t>wmutex</a:t>
            </a:r>
            <a:r>
              <a:rPr lang="en-US" altLang="zh-CN" sz="1600" dirty="0">
                <a:latin typeface="Arial" charset="0"/>
                <a:ea typeface="楷体_GB2312" charset="0"/>
              </a:rPr>
              <a:t>)</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}while(TRUE);</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void main(){</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a:t>
            </a:r>
            <a:r>
              <a:rPr lang="en-US" altLang="zh-CN" sz="1600" dirty="0" err="1">
                <a:latin typeface="Arial" charset="0"/>
                <a:ea typeface="楷体_GB2312" charset="0"/>
              </a:rPr>
              <a:t>cobegin</a:t>
            </a:r>
            <a:endParaRPr lang="en-US" altLang="zh-CN" sz="1600" dirty="0">
              <a:latin typeface="Arial" charset="0"/>
              <a:ea typeface="楷体_GB2312" charset="0"/>
            </a:endParaRP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reader(); writer();</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a:t>
            </a:r>
            <a:r>
              <a:rPr lang="en-US" altLang="zh-CN" sz="1600" dirty="0" err="1">
                <a:latin typeface="Arial" charset="0"/>
                <a:ea typeface="楷体_GB2312" charset="0"/>
              </a:rPr>
              <a:t>coend</a:t>
            </a:r>
            <a:endParaRPr lang="en-US" altLang="zh-CN" sz="1600" dirty="0">
              <a:latin typeface="Arial" charset="0"/>
              <a:ea typeface="楷体_GB2312" charset="0"/>
            </a:endParaRP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a:t>
            </a:r>
          </a:p>
        </p:txBody>
      </p:sp>
    </p:spTree>
    <p:extLst>
      <p:ext uri="{BB962C8B-B14F-4D97-AF65-F5344CB8AC3E}">
        <p14:creationId xmlns:p14="http://schemas.microsoft.com/office/powerpoint/2010/main" val="294520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blinds(horizontal)">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blinds(horizontal)">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blinds(horizontal)">
                                      <p:cBhvr>
                                        <p:cTn id="6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读者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写者问题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2" name="矩形 1"/>
          <p:cNvSpPr/>
          <p:nvPr/>
        </p:nvSpPr>
        <p:spPr>
          <a:xfrm>
            <a:off x="1422016" y="1826562"/>
            <a:ext cx="5743880" cy="507831"/>
          </a:xfrm>
          <a:prstGeom prst="rect">
            <a:avLst/>
          </a:prstGeom>
        </p:spPr>
        <p:txBody>
          <a:bodyPr wrap="none">
            <a:spAutoFit/>
          </a:bodyPr>
          <a:lstStyle/>
          <a:p>
            <a:r>
              <a:rPr lang="en-US" altLang="zh-CN" sz="2700" b="1" dirty="0">
                <a:solidFill>
                  <a:srgbClr val="0000FF"/>
                </a:solidFill>
                <a:latin typeface="+mj-ea"/>
                <a:ea typeface="+mj-ea"/>
              </a:rPr>
              <a:t>2.</a:t>
            </a:r>
            <a:r>
              <a:rPr lang="zh-CN" altLang="en-US" sz="2700" b="1" dirty="0">
                <a:solidFill>
                  <a:srgbClr val="0000FF"/>
                </a:solidFill>
                <a:latin typeface="+mj-ea"/>
                <a:ea typeface="+mj-ea"/>
              </a:rPr>
              <a:t>信号量集解决读者</a:t>
            </a:r>
            <a:r>
              <a:rPr lang="en-US" altLang="zh-CN" sz="2700" b="1" dirty="0">
                <a:solidFill>
                  <a:srgbClr val="0000FF"/>
                </a:solidFill>
                <a:latin typeface="+mj-ea"/>
                <a:ea typeface="+mj-ea"/>
              </a:rPr>
              <a:t>—</a:t>
            </a:r>
            <a:r>
              <a:rPr lang="zh-CN" altLang="en-US" sz="2700" b="1" dirty="0">
                <a:solidFill>
                  <a:srgbClr val="0000FF"/>
                </a:solidFill>
                <a:latin typeface="+mj-ea"/>
                <a:ea typeface="+mj-ea"/>
              </a:rPr>
              <a:t>写者问题</a:t>
            </a:r>
            <a:r>
              <a:rPr lang="en-US" altLang="zh-CN" sz="2700" b="1" dirty="0">
                <a:solidFill>
                  <a:srgbClr val="0000FF"/>
                </a:solidFill>
                <a:latin typeface="+mj-ea"/>
                <a:ea typeface="+mj-ea"/>
              </a:rPr>
              <a:t>(</a:t>
            </a:r>
            <a:r>
              <a:rPr lang="zh-CN" altLang="en-US" sz="2700" b="1" dirty="0">
                <a:solidFill>
                  <a:srgbClr val="0000FF"/>
                </a:solidFill>
                <a:latin typeface="+mj-ea"/>
                <a:ea typeface="+mj-ea"/>
              </a:rPr>
              <a:t>略</a:t>
            </a:r>
            <a:r>
              <a:rPr lang="en-US" altLang="zh-CN" sz="2700" b="1" dirty="0">
                <a:solidFill>
                  <a:srgbClr val="0000FF"/>
                </a:solidFill>
                <a:latin typeface="+mj-ea"/>
                <a:ea typeface="+mj-ea"/>
              </a:rPr>
              <a:t>) </a:t>
            </a:r>
            <a:endParaRPr lang="zh-CN" altLang="en-US" sz="2700" b="1" dirty="0">
              <a:solidFill>
                <a:srgbClr val="0000FF"/>
              </a:solidFill>
              <a:latin typeface="+mj-ea"/>
              <a:ea typeface="+mj-ea"/>
            </a:endParaRPr>
          </a:p>
        </p:txBody>
      </p:sp>
      <p:sp>
        <p:nvSpPr>
          <p:cNvPr id="8" name="Rectangle 4">
            <a:extLst>
              <a:ext uri="{FF2B5EF4-FFF2-40B4-BE49-F238E27FC236}">
                <a16:creationId xmlns:a16="http://schemas.microsoft.com/office/drawing/2014/main" id="{C0B42C42-7883-E14F-8F60-4344426B7CF0}"/>
              </a:ext>
            </a:extLst>
          </p:cNvPr>
          <p:cNvSpPr txBox="1">
            <a:spLocks noChangeArrowheads="1"/>
          </p:cNvSpPr>
          <p:nvPr/>
        </p:nvSpPr>
        <p:spPr>
          <a:xfrm>
            <a:off x="1276156" y="2553316"/>
            <a:ext cx="3714750" cy="378023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90000"/>
              </a:lnSpc>
              <a:spcBef>
                <a:spcPct val="0"/>
              </a:spcBef>
              <a:spcAft>
                <a:spcPct val="20000"/>
              </a:spcAft>
              <a:buFont typeface="Wingdings" charset="2"/>
              <a:buNone/>
              <a:defRPr/>
            </a:pPr>
            <a:r>
              <a:rPr lang="en-US" altLang="zh-CN" sz="1650" dirty="0" err="1">
                <a:latin typeface="+mj-ea"/>
                <a:ea typeface="+mj-ea"/>
              </a:rPr>
              <a:t>int</a:t>
            </a:r>
            <a:r>
              <a:rPr lang="en-US" altLang="zh-CN" sz="1650" dirty="0">
                <a:latin typeface="+mj-ea"/>
                <a:ea typeface="+mj-ea"/>
              </a:rPr>
              <a:t> RN;</a:t>
            </a:r>
          </a:p>
          <a:p>
            <a:pPr algn="just">
              <a:lnSpc>
                <a:spcPct val="90000"/>
              </a:lnSpc>
              <a:spcBef>
                <a:spcPct val="0"/>
              </a:spcBef>
              <a:spcAft>
                <a:spcPct val="20000"/>
              </a:spcAft>
              <a:buFont typeface="Wingdings" charset="2"/>
              <a:buNone/>
              <a:defRPr/>
            </a:pPr>
            <a:r>
              <a:rPr lang="en-US" altLang="zh-CN" sz="1650" dirty="0">
                <a:latin typeface="+mj-ea"/>
                <a:ea typeface="+mj-ea"/>
              </a:rPr>
              <a:t>Semaphore L=RN, mx=1;</a:t>
            </a:r>
          </a:p>
          <a:p>
            <a:pPr algn="just">
              <a:lnSpc>
                <a:spcPct val="90000"/>
              </a:lnSpc>
              <a:spcBef>
                <a:spcPct val="0"/>
              </a:spcBef>
              <a:spcAft>
                <a:spcPct val="20000"/>
              </a:spcAft>
              <a:buFont typeface="Wingdings" charset="2"/>
              <a:buNone/>
              <a:defRPr/>
            </a:pPr>
            <a:r>
              <a:rPr lang="en-US" altLang="zh-CN" sz="1650" dirty="0">
                <a:solidFill>
                  <a:srgbClr val="0070C0"/>
                </a:solidFill>
                <a:latin typeface="+mj-ea"/>
                <a:ea typeface="+mj-ea"/>
              </a:rPr>
              <a:t>//RN</a:t>
            </a:r>
            <a:r>
              <a:rPr lang="zh-CN" altLang="en-US" sz="1650" dirty="0">
                <a:solidFill>
                  <a:srgbClr val="0070C0"/>
                </a:solidFill>
                <a:latin typeface="+mj-ea"/>
                <a:ea typeface="+mj-ea"/>
              </a:rPr>
              <a:t>标示同时允许多少读进程存在</a:t>
            </a:r>
            <a:endParaRPr lang="en-US" altLang="zh-CN" sz="1650" dirty="0">
              <a:solidFill>
                <a:srgbClr val="0070C0"/>
              </a:solidFill>
              <a:latin typeface="+mj-ea"/>
              <a:ea typeface="+mj-ea"/>
            </a:endParaRPr>
          </a:p>
          <a:p>
            <a:pPr algn="just">
              <a:lnSpc>
                <a:spcPct val="90000"/>
              </a:lnSpc>
              <a:spcBef>
                <a:spcPct val="0"/>
              </a:spcBef>
              <a:spcAft>
                <a:spcPct val="20000"/>
              </a:spcAft>
              <a:buFont typeface="Wingdings" charset="2"/>
              <a:buNone/>
              <a:defRPr/>
            </a:pPr>
            <a:r>
              <a:rPr lang="en-US" altLang="zh-CN" sz="1650" dirty="0">
                <a:latin typeface="+mj-ea"/>
                <a:ea typeface="+mj-ea"/>
              </a:rPr>
              <a:t>void reader( ){</a:t>
            </a:r>
          </a:p>
          <a:p>
            <a:pPr algn="just">
              <a:lnSpc>
                <a:spcPct val="90000"/>
              </a:lnSpc>
              <a:spcBef>
                <a:spcPct val="0"/>
              </a:spcBef>
              <a:spcAft>
                <a:spcPct val="20000"/>
              </a:spcAft>
              <a:buFont typeface="Wingdings" charset="2"/>
              <a:buNone/>
              <a:defRPr/>
            </a:pPr>
            <a:r>
              <a:rPr lang="en-US" altLang="zh-CN" sz="1650" dirty="0">
                <a:latin typeface="+mj-ea"/>
                <a:ea typeface="+mj-ea"/>
              </a:rPr>
              <a:t>	   do{</a:t>
            </a:r>
          </a:p>
          <a:p>
            <a:pPr algn="just">
              <a:lnSpc>
                <a:spcPct val="90000"/>
              </a:lnSpc>
              <a:spcBef>
                <a:spcPct val="0"/>
              </a:spcBef>
              <a:spcAft>
                <a:spcPct val="20000"/>
              </a:spcAft>
              <a:buFont typeface="Wingdings" charset="2"/>
              <a:buNone/>
              <a:defRPr/>
            </a:pPr>
            <a:r>
              <a:rPr lang="en-US" altLang="zh-CN" sz="1650" dirty="0">
                <a:latin typeface="+mj-ea"/>
                <a:ea typeface="+mj-ea"/>
              </a:rPr>
              <a:t>              </a:t>
            </a:r>
            <a:r>
              <a:rPr lang="en-US" altLang="zh-CN" sz="1650" dirty="0" err="1">
                <a:solidFill>
                  <a:srgbClr val="FF0000"/>
                </a:solidFill>
                <a:latin typeface="+mj-ea"/>
                <a:ea typeface="+mj-ea"/>
              </a:rPr>
              <a:t>swait</a:t>
            </a:r>
            <a:r>
              <a:rPr lang="en-US" altLang="zh-CN" sz="1650" dirty="0">
                <a:solidFill>
                  <a:srgbClr val="FF0000"/>
                </a:solidFill>
                <a:latin typeface="+mj-ea"/>
                <a:ea typeface="+mj-ea"/>
              </a:rPr>
              <a:t>(L,1,1);</a:t>
            </a:r>
          </a:p>
          <a:p>
            <a:pPr algn="just">
              <a:lnSpc>
                <a:spcPct val="90000"/>
              </a:lnSpc>
              <a:spcBef>
                <a:spcPct val="0"/>
              </a:spcBef>
              <a:spcAft>
                <a:spcPct val="20000"/>
              </a:spcAft>
              <a:buFont typeface="Wingdings" charset="2"/>
              <a:buNone/>
              <a:defRPr/>
            </a:pPr>
            <a:r>
              <a:rPr lang="en-US" altLang="zh-CN" sz="1650" dirty="0">
                <a:solidFill>
                  <a:srgbClr val="FF0000"/>
                </a:solidFill>
                <a:latin typeface="+mj-ea"/>
                <a:ea typeface="+mj-ea"/>
              </a:rPr>
              <a:t>              </a:t>
            </a:r>
            <a:r>
              <a:rPr lang="en-US" altLang="zh-CN" sz="1650" dirty="0" err="1">
                <a:solidFill>
                  <a:srgbClr val="FF0000"/>
                </a:solidFill>
                <a:latin typeface="+mj-ea"/>
                <a:ea typeface="+mj-ea"/>
              </a:rPr>
              <a:t>swait</a:t>
            </a:r>
            <a:r>
              <a:rPr lang="en-US" altLang="zh-CN" sz="1650" dirty="0">
                <a:solidFill>
                  <a:srgbClr val="FF0000"/>
                </a:solidFill>
                <a:latin typeface="+mj-ea"/>
                <a:ea typeface="+mj-ea"/>
              </a:rPr>
              <a:t>(mx,1,0);</a:t>
            </a:r>
          </a:p>
          <a:p>
            <a:pPr algn="just">
              <a:lnSpc>
                <a:spcPct val="90000"/>
              </a:lnSpc>
              <a:spcBef>
                <a:spcPct val="0"/>
              </a:spcBef>
              <a:spcAft>
                <a:spcPct val="20000"/>
              </a:spcAft>
              <a:buFont typeface="Wingdings" charset="2"/>
              <a:buNone/>
              <a:defRPr/>
            </a:pPr>
            <a:r>
              <a:rPr lang="en-US" altLang="zh-CN" sz="1650" dirty="0">
                <a:latin typeface="+mj-ea"/>
                <a:ea typeface="+mj-ea"/>
              </a:rPr>
              <a:t>                   …</a:t>
            </a:r>
          </a:p>
          <a:p>
            <a:pPr algn="just">
              <a:lnSpc>
                <a:spcPct val="90000"/>
              </a:lnSpc>
              <a:spcBef>
                <a:spcPct val="0"/>
              </a:spcBef>
              <a:spcAft>
                <a:spcPct val="20000"/>
              </a:spcAft>
              <a:buFont typeface="Wingdings" charset="2"/>
              <a:buNone/>
              <a:defRPr/>
            </a:pPr>
            <a:r>
              <a:rPr lang="en-US" altLang="zh-CN" sz="1650" dirty="0">
                <a:latin typeface="+mj-ea"/>
                <a:ea typeface="+mj-ea"/>
              </a:rPr>
              <a:t> 	        perform read operation;</a:t>
            </a:r>
          </a:p>
          <a:p>
            <a:pPr algn="just">
              <a:lnSpc>
                <a:spcPct val="90000"/>
              </a:lnSpc>
              <a:spcBef>
                <a:spcPct val="0"/>
              </a:spcBef>
              <a:spcAft>
                <a:spcPct val="20000"/>
              </a:spcAft>
              <a:buFont typeface="Wingdings" charset="2"/>
              <a:buNone/>
              <a:defRPr/>
            </a:pPr>
            <a:r>
              <a:rPr lang="en-US" altLang="zh-CN" sz="1650" dirty="0">
                <a:latin typeface="+mj-ea"/>
                <a:ea typeface="+mj-ea"/>
              </a:rPr>
              <a:t>		        …</a:t>
            </a:r>
          </a:p>
          <a:p>
            <a:pPr algn="just">
              <a:lnSpc>
                <a:spcPct val="90000"/>
              </a:lnSpc>
              <a:spcBef>
                <a:spcPct val="0"/>
              </a:spcBef>
              <a:spcAft>
                <a:spcPct val="20000"/>
              </a:spcAft>
              <a:buFont typeface="Wingdings" charset="2"/>
              <a:buNone/>
              <a:defRPr/>
            </a:pPr>
            <a:r>
              <a:rPr lang="en-US" altLang="zh-CN" sz="1650" dirty="0">
                <a:latin typeface="+mj-ea"/>
                <a:ea typeface="+mj-ea"/>
              </a:rPr>
              <a:t>	         </a:t>
            </a:r>
            <a:r>
              <a:rPr lang="en-US" altLang="zh-CN" sz="1650" dirty="0" err="1">
                <a:solidFill>
                  <a:srgbClr val="FF0000"/>
                </a:solidFill>
                <a:latin typeface="+mj-ea"/>
                <a:ea typeface="+mj-ea"/>
              </a:rPr>
              <a:t>ssignal</a:t>
            </a:r>
            <a:r>
              <a:rPr lang="en-US" altLang="zh-CN" sz="1650" dirty="0">
                <a:solidFill>
                  <a:srgbClr val="FF0000"/>
                </a:solidFill>
                <a:latin typeface="+mj-ea"/>
                <a:ea typeface="+mj-ea"/>
              </a:rPr>
              <a:t>(L,1);</a:t>
            </a:r>
          </a:p>
          <a:p>
            <a:pPr algn="just">
              <a:lnSpc>
                <a:spcPct val="90000"/>
              </a:lnSpc>
              <a:spcBef>
                <a:spcPct val="0"/>
              </a:spcBef>
              <a:spcAft>
                <a:spcPct val="20000"/>
              </a:spcAft>
              <a:buFont typeface="Wingdings" charset="2"/>
              <a:buNone/>
              <a:defRPr/>
            </a:pPr>
            <a:r>
              <a:rPr lang="en-US" altLang="zh-CN" sz="1650" dirty="0">
                <a:latin typeface="+mj-ea"/>
                <a:ea typeface="+mj-ea"/>
              </a:rPr>
              <a:t>        }while(TRUE);</a:t>
            </a:r>
          </a:p>
          <a:p>
            <a:pPr algn="just">
              <a:lnSpc>
                <a:spcPct val="90000"/>
              </a:lnSpc>
              <a:spcBef>
                <a:spcPct val="0"/>
              </a:spcBef>
              <a:spcAft>
                <a:spcPct val="20000"/>
              </a:spcAft>
              <a:buFont typeface="Wingdings" charset="2"/>
              <a:buNone/>
              <a:defRPr/>
            </a:pPr>
            <a:r>
              <a:rPr lang="en-US" altLang="zh-CN" sz="1650" dirty="0">
                <a:latin typeface="+mj-ea"/>
                <a:ea typeface="+mj-ea"/>
              </a:rPr>
              <a:t>}//end reader</a:t>
            </a:r>
          </a:p>
        </p:txBody>
      </p:sp>
      <p:sp>
        <p:nvSpPr>
          <p:cNvPr id="9" name="Rectangle 6">
            <a:extLst>
              <a:ext uri="{FF2B5EF4-FFF2-40B4-BE49-F238E27FC236}">
                <a16:creationId xmlns:a16="http://schemas.microsoft.com/office/drawing/2014/main" id="{175C23B2-20EC-0A41-98C4-65591133ABA8}"/>
              </a:ext>
            </a:extLst>
          </p:cNvPr>
          <p:cNvSpPr>
            <a:spLocks noChangeArrowheads="1"/>
          </p:cNvSpPr>
          <p:nvPr/>
        </p:nvSpPr>
        <p:spPr bwMode="auto">
          <a:xfrm>
            <a:off x="5051323" y="2256170"/>
            <a:ext cx="32575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spcAft>
                <a:spcPct val="20000"/>
              </a:spcAft>
              <a:buFont typeface="Wingdings" charset="2"/>
              <a:buNone/>
              <a:defRPr/>
            </a:pPr>
            <a:r>
              <a:rPr lang="en-US" altLang="zh-CN" sz="1650" b="1" dirty="0">
                <a:latin typeface="+mj-ea"/>
                <a:ea typeface="+mj-ea"/>
              </a:rPr>
              <a:t> void writer( ){</a:t>
            </a:r>
          </a:p>
          <a:p>
            <a:pPr algn="just" eaLnBrk="1" hangingPunct="1">
              <a:spcAft>
                <a:spcPct val="20000"/>
              </a:spcAft>
              <a:buFont typeface="Wingdings" charset="2"/>
              <a:buNone/>
              <a:defRPr/>
            </a:pPr>
            <a:r>
              <a:rPr lang="en-US" altLang="zh-CN" sz="1650" b="1" dirty="0">
                <a:latin typeface="+mj-ea"/>
                <a:ea typeface="+mj-ea"/>
              </a:rPr>
              <a:t>        do{</a:t>
            </a:r>
          </a:p>
          <a:p>
            <a:pPr algn="just" eaLnBrk="1" hangingPunct="1">
              <a:spcAft>
                <a:spcPct val="20000"/>
              </a:spcAft>
              <a:buFont typeface="Wingdings" charset="2"/>
              <a:buNone/>
              <a:defRPr/>
            </a:pPr>
            <a:r>
              <a:rPr lang="en-US" altLang="zh-CN" sz="1650" b="1" dirty="0">
                <a:latin typeface="+mj-ea"/>
                <a:ea typeface="+mj-ea"/>
              </a:rPr>
              <a:t>             </a:t>
            </a:r>
            <a:r>
              <a:rPr lang="en-US" altLang="zh-CN" sz="1650" b="1" dirty="0" err="1">
                <a:solidFill>
                  <a:srgbClr val="FF0000"/>
                </a:solidFill>
                <a:latin typeface="+mj-ea"/>
                <a:ea typeface="+mj-ea"/>
              </a:rPr>
              <a:t>swait</a:t>
            </a:r>
            <a:r>
              <a:rPr lang="en-US" altLang="zh-CN" sz="1650" b="1" dirty="0">
                <a:solidFill>
                  <a:srgbClr val="FF0000"/>
                </a:solidFill>
                <a:latin typeface="+mj-ea"/>
                <a:ea typeface="+mj-ea"/>
              </a:rPr>
              <a:t>(mx,1,1; L,RN,0);</a:t>
            </a:r>
          </a:p>
          <a:p>
            <a:pPr algn="just" eaLnBrk="1" hangingPunct="1">
              <a:spcAft>
                <a:spcPct val="20000"/>
              </a:spcAft>
              <a:buFont typeface="Wingdings" charset="2"/>
              <a:buNone/>
              <a:defRPr/>
            </a:pPr>
            <a:r>
              <a:rPr lang="en-US" altLang="zh-CN" sz="1650" b="1" dirty="0">
                <a:latin typeface="+mj-ea"/>
                <a:ea typeface="+mj-ea"/>
              </a:rPr>
              <a:t>             perform write operation;</a:t>
            </a:r>
          </a:p>
          <a:p>
            <a:pPr algn="just" eaLnBrk="1" hangingPunct="1">
              <a:spcAft>
                <a:spcPct val="20000"/>
              </a:spcAft>
              <a:buFont typeface="Wingdings" charset="2"/>
              <a:buNone/>
              <a:defRPr/>
            </a:pPr>
            <a:r>
              <a:rPr lang="en-US" altLang="zh-CN" sz="1650" b="1" dirty="0">
                <a:latin typeface="+mj-ea"/>
                <a:ea typeface="+mj-ea"/>
              </a:rPr>
              <a:t>             </a:t>
            </a:r>
            <a:r>
              <a:rPr lang="en-US" altLang="zh-CN" sz="1650" b="1" dirty="0" err="1">
                <a:solidFill>
                  <a:srgbClr val="FF0000"/>
                </a:solidFill>
                <a:latin typeface="+mj-ea"/>
                <a:ea typeface="+mj-ea"/>
              </a:rPr>
              <a:t>ssignal</a:t>
            </a:r>
            <a:r>
              <a:rPr lang="en-US" altLang="zh-CN" sz="1650" b="1" dirty="0">
                <a:solidFill>
                  <a:srgbClr val="FF0000"/>
                </a:solidFill>
                <a:latin typeface="+mj-ea"/>
                <a:ea typeface="+mj-ea"/>
              </a:rPr>
              <a:t>(mx, 1);</a:t>
            </a:r>
          </a:p>
          <a:p>
            <a:pPr algn="just" eaLnBrk="1" hangingPunct="1">
              <a:spcAft>
                <a:spcPct val="20000"/>
              </a:spcAft>
              <a:buFont typeface="Wingdings" charset="2"/>
              <a:buNone/>
              <a:defRPr/>
            </a:pPr>
            <a:r>
              <a:rPr lang="en-US" altLang="zh-CN" sz="1650" b="1" dirty="0">
                <a:latin typeface="+mj-ea"/>
                <a:ea typeface="+mj-ea"/>
              </a:rPr>
              <a:t>        }while(TRUE);</a:t>
            </a:r>
          </a:p>
          <a:p>
            <a:pPr algn="just" eaLnBrk="1" hangingPunct="1">
              <a:spcAft>
                <a:spcPct val="20000"/>
              </a:spcAft>
              <a:buFont typeface="Wingdings" charset="2"/>
              <a:buNone/>
              <a:defRPr/>
            </a:pPr>
            <a:r>
              <a:rPr lang="en-US" altLang="zh-CN" sz="1650" b="1" dirty="0">
                <a:latin typeface="+mj-ea"/>
                <a:ea typeface="+mj-ea"/>
              </a:rPr>
              <a:t> } //end writer</a:t>
            </a:r>
          </a:p>
          <a:p>
            <a:pPr algn="just" eaLnBrk="1" hangingPunct="1">
              <a:spcAft>
                <a:spcPct val="20000"/>
              </a:spcAft>
              <a:buFont typeface="Wingdings" charset="2"/>
              <a:buNone/>
              <a:defRPr/>
            </a:pPr>
            <a:endParaRPr lang="en-US" altLang="zh-CN" sz="1650" b="1" dirty="0">
              <a:latin typeface="+mj-ea"/>
              <a:ea typeface="+mj-ea"/>
            </a:endParaRPr>
          </a:p>
        </p:txBody>
      </p:sp>
      <p:sp>
        <p:nvSpPr>
          <p:cNvPr id="10" name="Rectangle 6">
            <a:extLst>
              <a:ext uri="{FF2B5EF4-FFF2-40B4-BE49-F238E27FC236}">
                <a16:creationId xmlns:a16="http://schemas.microsoft.com/office/drawing/2014/main" id="{8E03B9FD-3F44-574E-8F03-30E81243FB6C}"/>
              </a:ext>
            </a:extLst>
          </p:cNvPr>
          <p:cNvSpPr>
            <a:spLocks noChangeArrowheads="1"/>
          </p:cNvSpPr>
          <p:nvPr/>
        </p:nvSpPr>
        <p:spPr bwMode="auto">
          <a:xfrm>
            <a:off x="4990906" y="4982114"/>
            <a:ext cx="3257550" cy="141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a:lnSpc>
                <a:spcPts val="1500"/>
              </a:lnSpc>
              <a:spcAft>
                <a:spcPct val="20000"/>
              </a:spcAft>
              <a:buNone/>
              <a:defRPr/>
            </a:pPr>
            <a:r>
              <a:rPr lang="en-US" altLang="zh-CN" sz="1650" b="1" dirty="0">
                <a:latin typeface="+mj-ea"/>
                <a:ea typeface="+mj-ea"/>
              </a:rPr>
              <a:t> void main( ){</a:t>
            </a:r>
          </a:p>
          <a:p>
            <a:pPr algn="just">
              <a:lnSpc>
                <a:spcPts val="1500"/>
              </a:lnSpc>
              <a:spcAft>
                <a:spcPct val="20000"/>
              </a:spcAft>
              <a:buNone/>
              <a:defRPr/>
            </a:pPr>
            <a:r>
              <a:rPr lang="en-US" altLang="zh-CN" sz="1650" b="1" dirty="0">
                <a:latin typeface="+mj-ea"/>
                <a:ea typeface="+mj-ea"/>
              </a:rPr>
              <a:t>    </a:t>
            </a:r>
            <a:r>
              <a:rPr lang="en-US" altLang="zh-CN" sz="1650" b="1" dirty="0" err="1">
                <a:latin typeface="+mj-ea"/>
                <a:ea typeface="+mj-ea"/>
              </a:rPr>
              <a:t>cobegin</a:t>
            </a:r>
            <a:endParaRPr lang="en-US" altLang="zh-CN" sz="1650" b="1" dirty="0">
              <a:latin typeface="+mj-ea"/>
              <a:ea typeface="+mj-ea"/>
            </a:endParaRPr>
          </a:p>
          <a:p>
            <a:pPr algn="just">
              <a:lnSpc>
                <a:spcPts val="1500"/>
              </a:lnSpc>
              <a:spcAft>
                <a:spcPct val="20000"/>
              </a:spcAft>
              <a:buNone/>
              <a:defRPr/>
            </a:pPr>
            <a:r>
              <a:rPr lang="en-US" altLang="zh-CN" sz="1650" b="1" dirty="0">
                <a:latin typeface="+mj-ea"/>
                <a:ea typeface="+mj-ea"/>
              </a:rPr>
              <a:t>       reader(); writer();</a:t>
            </a:r>
          </a:p>
          <a:p>
            <a:pPr algn="just">
              <a:lnSpc>
                <a:spcPts val="1500"/>
              </a:lnSpc>
              <a:spcAft>
                <a:spcPct val="20000"/>
              </a:spcAft>
              <a:buNone/>
              <a:defRPr/>
            </a:pPr>
            <a:r>
              <a:rPr lang="en-US" altLang="zh-CN" sz="1650" b="1" dirty="0">
                <a:latin typeface="+mj-ea"/>
                <a:ea typeface="+mj-ea"/>
              </a:rPr>
              <a:t>    </a:t>
            </a:r>
            <a:r>
              <a:rPr lang="en-US" altLang="zh-CN" sz="1650" b="1" dirty="0" err="1">
                <a:latin typeface="+mj-ea"/>
                <a:ea typeface="+mj-ea"/>
              </a:rPr>
              <a:t>coedn</a:t>
            </a:r>
            <a:endParaRPr lang="en-US" altLang="zh-CN" sz="1650" b="1" dirty="0">
              <a:latin typeface="+mj-ea"/>
              <a:ea typeface="+mj-ea"/>
            </a:endParaRPr>
          </a:p>
          <a:p>
            <a:pPr algn="just">
              <a:lnSpc>
                <a:spcPts val="1500"/>
              </a:lnSpc>
              <a:spcAft>
                <a:spcPct val="20000"/>
              </a:spcAft>
              <a:buNone/>
              <a:defRPr/>
            </a:pPr>
            <a:r>
              <a:rPr lang="en-US" altLang="zh-CN" sz="1650" b="1" dirty="0">
                <a:latin typeface="+mj-ea"/>
                <a:ea typeface="+mj-ea"/>
              </a:rPr>
              <a:t>}</a:t>
            </a:r>
          </a:p>
        </p:txBody>
      </p:sp>
      <p:sp>
        <p:nvSpPr>
          <p:cNvPr id="11" name="线形标注 1 5">
            <a:extLst>
              <a:ext uri="{FF2B5EF4-FFF2-40B4-BE49-F238E27FC236}">
                <a16:creationId xmlns:a16="http://schemas.microsoft.com/office/drawing/2014/main" id="{53CA0370-FF89-4F25-8125-55FC5087A785}"/>
              </a:ext>
            </a:extLst>
          </p:cNvPr>
          <p:cNvSpPr/>
          <p:nvPr/>
        </p:nvSpPr>
        <p:spPr>
          <a:xfrm>
            <a:off x="7559837" y="2544267"/>
            <a:ext cx="1377238" cy="297146"/>
          </a:xfrm>
          <a:prstGeom prst="borderCallout1">
            <a:avLst>
              <a:gd name="adj1" fmla="val 108151"/>
              <a:gd name="adj2" fmla="val 37644"/>
              <a:gd name="adj3" fmla="val 154464"/>
              <a:gd name="adj4" fmla="val 105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读写开关</a:t>
            </a:r>
          </a:p>
        </p:txBody>
      </p:sp>
      <p:sp>
        <p:nvSpPr>
          <p:cNvPr id="12" name="线形标注 1 1">
            <a:extLst>
              <a:ext uri="{FF2B5EF4-FFF2-40B4-BE49-F238E27FC236}">
                <a16:creationId xmlns:a16="http://schemas.microsoft.com/office/drawing/2014/main" id="{25C4FF63-3662-4484-82B6-2879BC3A1856}"/>
              </a:ext>
            </a:extLst>
          </p:cNvPr>
          <p:cNvSpPr/>
          <p:nvPr/>
        </p:nvSpPr>
        <p:spPr>
          <a:xfrm>
            <a:off x="7686993" y="4306289"/>
            <a:ext cx="1364593" cy="464481"/>
          </a:xfrm>
          <a:prstGeom prst="borderCallout1">
            <a:avLst>
              <a:gd name="adj1" fmla="val 505"/>
              <a:gd name="adj2" fmla="val 98218"/>
              <a:gd name="adj3" fmla="val -223455"/>
              <a:gd name="adj4" fmla="val -593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互斥信号量</a:t>
            </a:r>
          </a:p>
        </p:txBody>
      </p:sp>
    </p:spTree>
    <p:extLst>
      <p:ext uri="{BB962C8B-B14F-4D97-AF65-F5344CB8AC3E}">
        <p14:creationId xmlns:p14="http://schemas.microsoft.com/office/powerpoint/2010/main" val="385583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402A4F-7368-469B-8901-89AEF3F8F933}"/>
              </a:ext>
            </a:extLst>
          </p:cNvPr>
          <p:cNvSpPr/>
          <p:nvPr/>
        </p:nvSpPr>
        <p:spPr>
          <a:xfrm>
            <a:off x="684213" y="692150"/>
            <a:ext cx="8064500" cy="6464300"/>
          </a:xfrm>
          <a:prstGeom prst="rect">
            <a:avLst/>
          </a:prstGeom>
        </p:spPr>
        <p:txBody>
          <a:bodyPr>
            <a:spAutoFit/>
          </a:bodyPr>
          <a:lstStyle/>
          <a:p>
            <a:pPr marL="0" marR="0" lvl="0" indent="0" algn="just" defTabSz="914400" rtl="0" eaLnBrk="0" fontAlgn="base" latinLnBrk="0" hangingPunct="0">
              <a:lnSpc>
                <a:spcPct val="150000"/>
              </a:lnSpc>
              <a:spcBef>
                <a:spcPct val="0"/>
              </a:spcBef>
              <a:spcAft>
                <a:spcPts val="0"/>
              </a:spcAft>
              <a:buClrTx/>
              <a:buSzTx/>
              <a:buFontTx/>
              <a:buNone/>
              <a:tabLst/>
              <a:defRPr/>
            </a:pPr>
            <a:r>
              <a:rPr kumimoji="1" lang="zh-CN" altLang="en-US"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练习：</a:t>
            </a:r>
            <a:r>
              <a:rPr kumimoji="1" lang="zh-CN"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有一单车道隧道实施单向放行，隧道长度最多能容纳</a:t>
            </a:r>
            <a:r>
              <a:rPr kumimoji="1" lang="en-US"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N</a:t>
            </a:r>
            <a:r>
              <a:rPr kumimoji="1" lang="zh-CN"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辆车，在两边端口</a:t>
            </a:r>
            <a:r>
              <a:rPr kumimoji="1" lang="en-US"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A</a:t>
            </a:r>
            <a:r>
              <a:rPr kumimoji="1" lang="zh-CN"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和</a:t>
            </a:r>
            <a:r>
              <a:rPr kumimoji="1" lang="en-US"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B</a:t>
            </a:r>
            <a:r>
              <a:rPr kumimoji="1" lang="zh-CN"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各设置一个红绿灯控制车流。当隧道内车辆全部开出后，反方向车辆才能进入，否则会死锁。在无车时两边均为绿灯。假设每辆车到达隧道口时都会触发管理这</a:t>
            </a:r>
            <a:r>
              <a:rPr kumimoji="1" lang="en-US"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2</a:t>
            </a:r>
            <a:r>
              <a:rPr kumimoji="1" lang="zh-CN"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个红绿灯的控制器主机产生一个子进程，实现灯光控制管理。请使用信号量写出控制器程序（伪代码），能够避免隧道内死锁的发生。（</a:t>
            </a:r>
            <a:r>
              <a:rPr kumimoji="1" lang="en-US"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20</a:t>
            </a:r>
            <a:r>
              <a:rPr kumimoji="1" lang="zh-CN" altLang="zh-CN" sz="2800" b="1"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rPr>
              <a:t>分）</a:t>
            </a:r>
          </a:p>
          <a:p>
            <a:pPr marL="219075" marR="0" lvl="0" indent="-219075" algn="just" defTabSz="914400" rtl="0" eaLnBrk="0" fontAlgn="base" latinLnBrk="0" hangingPunct="0">
              <a:lnSpc>
                <a:spcPct val="100000"/>
              </a:lnSpc>
              <a:spcBef>
                <a:spcPct val="0"/>
              </a:spcBef>
              <a:spcAft>
                <a:spcPts val="0"/>
              </a:spcAft>
              <a:buClrTx/>
              <a:buSzTx/>
              <a:buFontTx/>
              <a:buNone/>
              <a:tabLst/>
              <a:defRPr/>
            </a:pPr>
            <a:r>
              <a:rPr kumimoji="1" lang="en-US" altLang="zh-CN" sz="36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en-US" altLang="zh-CN" sz="2800" b="1" i="0" u="none" strike="noStrike" kern="1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765FBE-F329-4277-9318-1385C3F780D9}"/>
              </a:ext>
            </a:extLst>
          </p:cNvPr>
          <p:cNvSpPr/>
          <p:nvPr/>
        </p:nvSpPr>
        <p:spPr>
          <a:xfrm>
            <a:off x="930275" y="260350"/>
            <a:ext cx="8208963" cy="6401753"/>
          </a:xfrm>
          <a:prstGeom prst="rect">
            <a:avLst/>
          </a:prstGeom>
        </p:spPr>
        <p:txBody>
          <a:bodyPr>
            <a:spAutoFit/>
          </a:bodyPr>
          <a:lstStyle/>
          <a:p>
            <a:pPr marL="0" marR="0" lvl="0" indent="0" algn="just" defTabSz="914400" rtl="0" eaLnBrk="0" fontAlgn="base" latinLnBrk="0" hangingPunct="0">
              <a:lnSpc>
                <a:spcPct val="150000"/>
              </a:lnSpc>
              <a:spcBef>
                <a:spcPct val="0"/>
              </a:spcBef>
              <a:spcAft>
                <a:spcPts val="0"/>
              </a:spcAft>
              <a:buClrTx/>
              <a:buSzTx/>
              <a:buFontTx/>
              <a:buNone/>
              <a:tabLst/>
              <a:defRPr/>
            </a:pPr>
            <a:r>
              <a:rPr kumimoji="1" lang="en-US" altLang="zh-CN" sz="2000" b="0" i="0" u="none" strike="noStrike" kern="1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mutex = 1 </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左右过洞公用信号量，</a:t>
            </a: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实现先来先过洞</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leftmutex</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rightmutex</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从左往右过洞示意如下，从右往左基本和从左往右相同：</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if </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leftcount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 P(mutex);</a:t>
            </a:r>
          </a:p>
          <a:p>
            <a:pPr algn="just" eaLnBrk="0" fontAlgn="base" hangingPunct="0">
              <a:lnSpc>
                <a:spcPct val="150000"/>
              </a:lnSpc>
              <a:spcBef>
                <a:spcPct val="0"/>
              </a:spcBef>
              <a:defRPr/>
            </a:pPr>
            <a:r>
              <a:rPr kumimoji="1" lang="en-US" altLang="zh-CN" sz="2000" kern="100" dirty="0">
                <a:solidFill>
                  <a:srgbClr val="000000"/>
                </a:solidFill>
                <a:latin typeface="Times New Roman" panose="02020603050405020304" pitchFamily="18" charset="0"/>
                <a:ea typeface="宋体" panose="02010600030101010101" pitchFamily="2" charset="-122"/>
              </a:rPr>
              <a:t> If </a:t>
            </a:r>
            <a:r>
              <a:rPr kumimoji="1" lang="en-US" altLang="zh-CN" sz="2000" kern="100" dirty="0" err="1">
                <a:solidFill>
                  <a:srgbClr val="000000"/>
                </a:solidFill>
                <a:latin typeface="Times New Roman" panose="02020603050405020304" pitchFamily="18" charset="0"/>
                <a:ea typeface="宋体" panose="02010600030101010101" pitchFamily="2" charset="-122"/>
              </a:rPr>
              <a:t>leftcount</a:t>
            </a:r>
            <a:r>
              <a:rPr kumimoji="1" lang="en-US" altLang="zh-CN" sz="2000" kern="100" dirty="0">
                <a:solidFill>
                  <a:srgbClr val="000000"/>
                </a:solidFill>
                <a:latin typeface="Times New Roman" panose="02020603050405020304" pitchFamily="18" charset="0"/>
                <a:ea typeface="宋体" panose="02010600030101010101" pitchFamily="2" charset="-122"/>
              </a:rPr>
              <a:t> = 0 P</a:t>
            </a:r>
            <a:r>
              <a:rPr kumimoji="1" lang="zh-CN" altLang="zh-CN" sz="2000" kern="100" dirty="0">
                <a:solidFill>
                  <a:srgbClr val="000000"/>
                </a:solidFill>
                <a:latin typeface="Times New Roman" panose="02020603050405020304" pitchFamily="18" charset="0"/>
                <a:ea typeface="宋体" panose="02010600030101010101" pitchFamily="2" charset="-122"/>
              </a:rPr>
              <a:t>（</a:t>
            </a:r>
            <a:r>
              <a:rPr kumimoji="1" lang="en-US" altLang="zh-CN" sz="2000" kern="100" dirty="0" err="1">
                <a:solidFill>
                  <a:srgbClr val="000000"/>
                </a:solidFill>
                <a:latin typeface="Times New Roman" panose="02020603050405020304" pitchFamily="18" charset="0"/>
                <a:ea typeface="宋体" panose="02010600030101010101" pitchFamily="2" charset="-122"/>
              </a:rPr>
              <a:t>rightmutex</a:t>
            </a:r>
            <a:r>
              <a:rPr kumimoji="1" lang="zh-CN" altLang="zh-CN" sz="2000" kern="100" dirty="0">
                <a:solidFill>
                  <a:srgbClr val="000000"/>
                </a:solidFill>
                <a:latin typeface="Times New Roman" panose="02020603050405020304" pitchFamily="18" charset="0"/>
                <a:ea typeface="宋体" panose="02010600030101010101" pitchFamily="2" charset="-122"/>
              </a:rPr>
              <a:t>）</a:t>
            </a: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leftmutex</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Leftcount</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leftmutex</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左至右过洞；</a:t>
            </a:r>
          </a:p>
          <a:p>
            <a:pPr marL="0" marR="0" lvl="0" indent="0" algn="just" defTabSz="914400" rtl="0" eaLnBrk="0" fontAlgn="base" latinLnBrk="0" hangingPunct="0">
              <a:lnSpc>
                <a:spcPct val="150000"/>
              </a:lnSpc>
              <a:spcBef>
                <a:spcPct val="0"/>
              </a:spcBef>
              <a:spcAft>
                <a:spcPts val="0"/>
              </a:spcAft>
              <a:buClrTx/>
              <a:buSzTx/>
              <a:buFontTx/>
              <a:buNone/>
              <a:tabLst/>
              <a:defRPr/>
            </a:pP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P</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leftmutex</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266700" algn="just" defTabSz="914400" rtl="0" eaLnBrk="0" fontAlgn="base" latinLnBrk="0" hangingPunct="0">
              <a:lnSpc>
                <a:spcPct val="150000"/>
              </a:lnSpc>
              <a:spcBef>
                <a:spcPct val="0"/>
              </a:spcBef>
              <a:spcAft>
                <a:spcPts val="0"/>
              </a:spcAft>
              <a:buClrTx/>
              <a:buSzTx/>
              <a:buFontTx/>
              <a:buNone/>
              <a:tabLst/>
              <a:defRPr/>
            </a:pP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Leftcount</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266700" algn="just" defTabSz="914400" rtl="0" eaLnBrk="0" fontAlgn="base" latinLnBrk="0" hangingPunct="0">
              <a:lnSpc>
                <a:spcPct val="150000"/>
              </a:lnSpc>
              <a:spcBef>
                <a:spcPct val="0"/>
              </a:spcBef>
              <a:spcAft>
                <a:spcPts val="0"/>
              </a:spcAft>
              <a:buClrTx/>
              <a:buSzTx/>
              <a:buFontTx/>
              <a:buNone/>
              <a:tabLst/>
              <a:defRPr/>
            </a:pP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If </a:t>
            </a: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leftcount</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0 V</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mutex</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lvl="0" indent="266700" algn="just" eaLnBrk="0" fontAlgn="base" hangingPunct="0">
              <a:lnSpc>
                <a:spcPct val="150000"/>
              </a:lnSpc>
              <a:spcBef>
                <a:spcPct val="0"/>
              </a:spcBef>
              <a:defRPr/>
            </a:pPr>
            <a:r>
              <a:rPr kumimoji="1" lang="en-US" altLang="zh-CN" sz="2000" kern="100" dirty="0">
                <a:solidFill>
                  <a:srgbClr val="000000"/>
                </a:solidFill>
                <a:latin typeface="Times New Roman" panose="02020603050405020304" pitchFamily="18" charset="0"/>
                <a:ea typeface="宋体" panose="02010600030101010101" pitchFamily="2" charset="-122"/>
              </a:rPr>
              <a:t>     If </a:t>
            </a:r>
            <a:r>
              <a:rPr kumimoji="1" lang="en-US" altLang="zh-CN" sz="2000" kern="100" dirty="0" err="1">
                <a:solidFill>
                  <a:srgbClr val="000000"/>
                </a:solidFill>
                <a:latin typeface="Times New Roman" panose="02020603050405020304" pitchFamily="18" charset="0"/>
                <a:ea typeface="宋体" panose="02010600030101010101" pitchFamily="2" charset="-122"/>
              </a:rPr>
              <a:t>leftcount</a:t>
            </a:r>
            <a:r>
              <a:rPr kumimoji="1" lang="en-US" altLang="zh-CN" sz="2000" kern="100" dirty="0">
                <a:solidFill>
                  <a:srgbClr val="000000"/>
                </a:solidFill>
                <a:latin typeface="Times New Roman" panose="02020603050405020304" pitchFamily="18" charset="0"/>
                <a:ea typeface="宋体" panose="02010600030101010101" pitchFamily="2" charset="-122"/>
              </a:rPr>
              <a:t> = 0 V</a:t>
            </a:r>
            <a:r>
              <a:rPr kumimoji="1" lang="zh-CN" altLang="zh-CN" sz="2000" kern="100" dirty="0">
                <a:solidFill>
                  <a:srgbClr val="000000"/>
                </a:solidFill>
                <a:latin typeface="Times New Roman" panose="02020603050405020304" pitchFamily="18" charset="0"/>
                <a:ea typeface="宋体" panose="02010600030101010101" pitchFamily="2" charset="-122"/>
              </a:rPr>
              <a:t>（</a:t>
            </a:r>
            <a:r>
              <a:rPr kumimoji="1" lang="en-US" altLang="zh-CN" sz="2000" kern="100" dirty="0" err="1">
                <a:solidFill>
                  <a:srgbClr val="000000"/>
                </a:solidFill>
                <a:latin typeface="Times New Roman" panose="02020603050405020304" pitchFamily="18" charset="0"/>
                <a:ea typeface="宋体" panose="02010600030101010101" pitchFamily="2" charset="-122"/>
              </a:rPr>
              <a:t>rightmutex</a:t>
            </a:r>
            <a:r>
              <a:rPr kumimoji="1" lang="zh-CN" altLang="zh-CN" sz="2000" kern="100" dirty="0">
                <a:solidFill>
                  <a:srgbClr val="000000"/>
                </a:solidFill>
                <a:latin typeface="Times New Roman" panose="02020603050405020304" pitchFamily="18" charset="0"/>
                <a:ea typeface="宋体" panose="02010600030101010101" pitchFamily="2" charset="-122"/>
              </a:rPr>
              <a:t>） ；</a:t>
            </a:r>
            <a:endPar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leftmutex</a:t>
            </a:r>
            <a:r>
              <a:rPr kumimoji="1"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1028">
            <a:extLst>
              <a:ext uri="{FF2B5EF4-FFF2-40B4-BE49-F238E27FC236}">
                <a16:creationId xmlns:a16="http://schemas.microsoft.com/office/drawing/2014/main" id="{41AB5A1F-539D-4013-9FFC-1B7DA1AF1995}"/>
              </a:ext>
            </a:extLst>
          </p:cNvPr>
          <p:cNvSpPr txBox="1">
            <a:spLocks noChangeArrowheads="1"/>
          </p:cNvSpPr>
          <p:nvPr/>
        </p:nvSpPr>
        <p:spPr bwMode="auto">
          <a:xfrm>
            <a:off x="1295400" y="620713"/>
            <a:ext cx="8058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t>课后实验练习：</a:t>
            </a:r>
            <a:r>
              <a:rPr lang="en-US" altLang="zh-CN"/>
              <a:t> </a:t>
            </a:r>
            <a:r>
              <a:rPr lang="zh-CN" altLang="en-US"/>
              <a:t>利用管程解决生产者</a:t>
            </a:r>
            <a:r>
              <a:rPr lang="en-US" altLang="zh-CN"/>
              <a:t>-</a:t>
            </a:r>
            <a:r>
              <a:rPr lang="zh-CN" altLang="en-US"/>
              <a:t>消费者问题 </a:t>
            </a:r>
          </a:p>
        </p:txBody>
      </p:sp>
      <p:sp>
        <p:nvSpPr>
          <p:cNvPr id="205827" name="Text Box 1029">
            <a:extLst>
              <a:ext uri="{FF2B5EF4-FFF2-40B4-BE49-F238E27FC236}">
                <a16:creationId xmlns:a16="http://schemas.microsoft.com/office/drawing/2014/main" id="{75ACA738-C43E-47A5-A0E4-A0AE49532B9C}"/>
              </a:ext>
            </a:extLst>
          </p:cNvPr>
          <p:cNvSpPr txBox="1">
            <a:spLocks noChangeArrowheads="1"/>
          </p:cNvSpPr>
          <p:nvPr/>
        </p:nvSpPr>
        <p:spPr bwMode="auto">
          <a:xfrm>
            <a:off x="720725" y="1398588"/>
            <a:ext cx="7772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buClrTx/>
              <a:buFontTx/>
              <a:buNone/>
            </a:pPr>
            <a:r>
              <a:rPr lang="en-US" altLang="zh-CN" sz="2400"/>
              <a:t>        </a:t>
            </a:r>
            <a:r>
              <a:rPr lang="zh-CN" altLang="en-US" sz="2400"/>
              <a:t>在利用管程方法来解决生产者</a:t>
            </a:r>
            <a:r>
              <a:rPr lang="en-US" altLang="zh-CN" sz="2400"/>
              <a:t>-</a:t>
            </a:r>
            <a:r>
              <a:rPr lang="zh-CN" altLang="en-US" sz="2400"/>
              <a:t>消费者问题时， 首先便是为它们建立一个管程，并命名为</a:t>
            </a:r>
            <a:r>
              <a:rPr lang="en-US" altLang="zh-CN" sz="2400"/>
              <a:t>Proclucer-Consumer, </a:t>
            </a:r>
            <a:r>
              <a:rPr lang="zh-CN" altLang="en-US" sz="2400"/>
              <a:t>或简称为</a:t>
            </a:r>
            <a:r>
              <a:rPr lang="en-US" altLang="zh-CN" sz="2400"/>
              <a:t>PC</a:t>
            </a:r>
            <a:r>
              <a:rPr lang="zh-CN" altLang="en-US" sz="2400"/>
              <a:t>。其中包括两个过程：</a:t>
            </a:r>
          </a:p>
          <a:p>
            <a:pPr lvl="1" eaLnBrk="1" hangingPunct="1">
              <a:lnSpc>
                <a:spcPct val="110000"/>
              </a:lnSpc>
              <a:spcBef>
                <a:spcPct val="0"/>
              </a:spcBef>
              <a:buClrTx/>
              <a:buFontTx/>
              <a:buAutoNum type="arabicParenBoth"/>
            </a:pPr>
            <a:r>
              <a:rPr lang="en-US" altLang="zh-CN">
                <a:latin typeface="Arial" panose="020B0604020202020204" pitchFamily="34" charset="0"/>
              </a:rPr>
              <a:t>put(item)</a:t>
            </a:r>
            <a:r>
              <a:rPr lang="zh-CN" altLang="en-US">
                <a:latin typeface="Arial" panose="020B0604020202020204" pitchFamily="34" charset="0"/>
              </a:rPr>
              <a:t>过程。 生产者利用该过程将自己生产的产品投放到缓冲池中， 并用整型变量</a:t>
            </a:r>
            <a:r>
              <a:rPr lang="en-US" altLang="zh-CN">
                <a:latin typeface="Arial" panose="020B0604020202020204" pitchFamily="34" charset="0"/>
              </a:rPr>
              <a:t>count</a:t>
            </a:r>
            <a:r>
              <a:rPr lang="zh-CN" altLang="en-US">
                <a:latin typeface="Arial" panose="020B0604020202020204" pitchFamily="34" charset="0"/>
              </a:rPr>
              <a:t>来表示在缓冲池中已有的产品数目，当</a:t>
            </a:r>
            <a:r>
              <a:rPr lang="en-US" altLang="zh-CN">
                <a:latin typeface="Arial" panose="020B0604020202020204" pitchFamily="34" charset="0"/>
              </a:rPr>
              <a:t>count≥n</a:t>
            </a:r>
            <a:r>
              <a:rPr lang="zh-CN" altLang="en-US">
                <a:latin typeface="Arial" panose="020B0604020202020204" pitchFamily="34" charset="0"/>
              </a:rPr>
              <a:t>时，表示缓冲池已满，生产者须等待。</a:t>
            </a:r>
          </a:p>
          <a:p>
            <a:pPr lvl="1" eaLnBrk="1" hangingPunct="1">
              <a:lnSpc>
                <a:spcPct val="110000"/>
              </a:lnSpc>
              <a:spcBef>
                <a:spcPct val="0"/>
              </a:spcBef>
              <a:buClrTx/>
              <a:buFontTx/>
              <a:buAutoNum type="arabicParenBoth"/>
            </a:pPr>
            <a:r>
              <a:rPr lang="en-US" altLang="zh-CN">
                <a:latin typeface="Arial" panose="020B0604020202020204" pitchFamily="34" charset="0"/>
              </a:rPr>
              <a:t> get(item)</a:t>
            </a:r>
            <a:r>
              <a:rPr lang="zh-CN" altLang="en-US">
                <a:latin typeface="Arial" panose="020B0604020202020204" pitchFamily="34" charset="0"/>
              </a:rPr>
              <a:t>过程。消费者利用该过程从缓冲池中取出一个产品，当</a:t>
            </a:r>
            <a:r>
              <a:rPr lang="en-US" altLang="zh-CN">
                <a:latin typeface="Arial" panose="020B0604020202020204" pitchFamily="34" charset="0"/>
              </a:rPr>
              <a:t>count≤0</a:t>
            </a:r>
            <a:r>
              <a:rPr lang="zh-CN" altLang="en-US">
                <a:latin typeface="Arial" panose="020B0604020202020204" pitchFamily="34" charset="0"/>
              </a:rPr>
              <a:t>时，表示缓冲池中已无可取用的产品， 消费者应等待。 </a:t>
            </a:r>
            <a:r>
              <a:rPr lang="zh-CN" altLang="en-US" sz="2800"/>
              <a:t> </a:t>
            </a:r>
          </a:p>
          <a:p>
            <a:pPr algn="just" eaLnBrk="1" hangingPunct="1">
              <a:lnSpc>
                <a:spcPct val="130000"/>
              </a:lnSpc>
              <a:spcBef>
                <a:spcPct val="50000"/>
              </a:spcBef>
              <a:buClrTx/>
              <a:buFontTx/>
              <a:buNone/>
            </a:pPr>
            <a:r>
              <a:rPr lang="zh-CN" altLang="en-US" sz="2400"/>
              <a:t> </a:t>
            </a:r>
          </a:p>
        </p:txBody>
      </p:sp>
    </p:spTree>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5">
            <a:extLst>
              <a:ext uri="{FF2B5EF4-FFF2-40B4-BE49-F238E27FC236}">
                <a16:creationId xmlns:a16="http://schemas.microsoft.com/office/drawing/2014/main" id="{49867B79-A2BA-4DE4-8C85-4E5A8385F300}"/>
              </a:ext>
            </a:extLst>
          </p:cNvPr>
          <p:cNvSpPr txBox="1">
            <a:spLocks noChangeArrowheads="1"/>
          </p:cNvSpPr>
          <p:nvPr/>
        </p:nvSpPr>
        <p:spPr bwMode="auto">
          <a:xfrm>
            <a:off x="1752600" y="631825"/>
            <a:ext cx="5813425" cy="629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FontTx/>
              <a:buNone/>
            </a:pPr>
            <a:r>
              <a:rPr lang="en-US" altLang="zh-CN" sz="2400" b="0"/>
              <a:t>type producer-consumer=monitor</a:t>
            </a:r>
          </a:p>
          <a:p>
            <a:pPr eaLnBrk="1" hangingPunct="1">
              <a:lnSpc>
                <a:spcPct val="140000"/>
              </a:lnSpc>
              <a:spcBef>
                <a:spcPct val="0"/>
              </a:spcBef>
              <a:buClrTx/>
              <a:buFontTx/>
              <a:buNone/>
            </a:pPr>
            <a:r>
              <a:rPr lang="en-US" altLang="zh-CN" sz="2400" b="0"/>
              <a:t>    Var in,out,count:integer;</a:t>
            </a:r>
          </a:p>
          <a:p>
            <a:pPr eaLnBrk="1" hangingPunct="1">
              <a:lnSpc>
                <a:spcPct val="140000"/>
              </a:lnSpc>
              <a:spcBef>
                <a:spcPct val="0"/>
              </a:spcBef>
              <a:buClrTx/>
              <a:buFontTx/>
              <a:buNone/>
            </a:pPr>
            <a:r>
              <a:rPr lang="en-US" altLang="zh-CN" sz="2400" b="0"/>
              <a:t>     buffer:array</a:t>
            </a:r>
            <a:r>
              <a:rPr lang="zh-CN" altLang="en-US" sz="2400" b="0"/>
              <a:t>［</a:t>
            </a:r>
            <a:r>
              <a:rPr lang="en-US" altLang="zh-CN" sz="2400" b="0"/>
              <a:t>0,</a:t>
            </a:r>
            <a:r>
              <a:rPr lang="en-US" altLang="zh-CN" sz="2400" b="0">
                <a:latin typeface="Courier New" panose="02070309020205020404" pitchFamily="49" charset="0"/>
              </a:rPr>
              <a:t>…</a:t>
            </a:r>
            <a:r>
              <a:rPr lang="en-US" altLang="zh-CN" sz="2400" b="0"/>
              <a:t>,n-1</a:t>
            </a:r>
            <a:r>
              <a:rPr lang="zh-CN" altLang="en-US" sz="2400" b="0"/>
              <a:t>］ </a:t>
            </a:r>
            <a:r>
              <a:rPr lang="en-US" altLang="zh-CN" sz="2400" b="0"/>
              <a:t>of item;</a:t>
            </a:r>
          </a:p>
          <a:p>
            <a:pPr eaLnBrk="1" hangingPunct="1">
              <a:lnSpc>
                <a:spcPct val="140000"/>
              </a:lnSpc>
              <a:spcBef>
                <a:spcPct val="0"/>
              </a:spcBef>
              <a:buClrTx/>
              <a:buFontTx/>
              <a:buNone/>
            </a:pPr>
            <a:r>
              <a:rPr lang="en-US" altLang="zh-CN" sz="2400" b="0">
                <a:solidFill>
                  <a:srgbClr val="FF0000"/>
                </a:solidFill>
              </a:rPr>
              <a:t>     notfull, notempty:condition;</a:t>
            </a:r>
          </a:p>
          <a:p>
            <a:pPr eaLnBrk="1" hangingPunct="1">
              <a:lnSpc>
                <a:spcPct val="140000"/>
              </a:lnSpc>
              <a:spcBef>
                <a:spcPct val="0"/>
              </a:spcBef>
              <a:buClrTx/>
              <a:buFontTx/>
              <a:buNone/>
            </a:pPr>
            <a:r>
              <a:rPr lang="en-US" altLang="zh-CN" sz="2400" b="0"/>
              <a:t>     procedure entry put(item)</a:t>
            </a:r>
          </a:p>
          <a:p>
            <a:pPr eaLnBrk="1" hangingPunct="1">
              <a:lnSpc>
                <a:spcPct val="140000"/>
              </a:lnSpc>
              <a:spcBef>
                <a:spcPct val="0"/>
              </a:spcBef>
              <a:buClrTx/>
              <a:buFontTx/>
              <a:buNone/>
            </a:pPr>
            <a:r>
              <a:rPr lang="en-US" altLang="zh-CN" sz="2400" b="0"/>
              <a:t>       begin</a:t>
            </a:r>
          </a:p>
          <a:p>
            <a:pPr eaLnBrk="1" hangingPunct="1">
              <a:lnSpc>
                <a:spcPct val="140000"/>
              </a:lnSpc>
              <a:spcBef>
                <a:spcPct val="0"/>
              </a:spcBef>
              <a:buClrTx/>
              <a:buFontTx/>
              <a:buNone/>
            </a:pPr>
            <a:r>
              <a:rPr lang="en-US" altLang="zh-CN" sz="2400" b="0">
                <a:solidFill>
                  <a:srgbClr val="FF0000"/>
                </a:solidFill>
              </a:rPr>
              <a:t>        if count≥n then notfull.wait;</a:t>
            </a:r>
            <a:endParaRPr lang="en-US" altLang="zh-CN" sz="2400" b="0"/>
          </a:p>
          <a:p>
            <a:pPr eaLnBrk="1" hangingPunct="1">
              <a:lnSpc>
                <a:spcPct val="140000"/>
              </a:lnSpc>
              <a:spcBef>
                <a:spcPct val="0"/>
              </a:spcBef>
              <a:buClrTx/>
              <a:buFontTx/>
              <a:buNone/>
            </a:pPr>
            <a:r>
              <a:rPr lang="en-US" altLang="zh-CN" sz="2400" b="0"/>
              <a:t>         buffer(in)∶   =nextp;</a:t>
            </a:r>
          </a:p>
          <a:p>
            <a:pPr eaLnBrk="1" hangingPunct="1">
              <a:lnSpc>
                <a:spcPct val="140000"/>
              </a:lnSpc>
              <a:spcBef>
                <a:spcPct val="0"/>
              </a:spcBef>
              <a:buClrTx/>
              <a:buFontTx/>
              <a:buNone/>
            </a:pPr>
            <a:r>
              <a:rPr lang="en-US" altLang="zh-CN" sz="2400" b="0"/>
              <a:t>         in∶   =(in+1) mod n;</a:t>
            </a:r>
          </a:p>
          <a:p>
            <a:pPr eaLnBrk="1" hangingPunct="1">
              <a:lnSpc>
                <a:spcPct val="140000"/>
              </a:lnSpc>
              <a:spcBef>
                <a:spcPct val="0"/>
              </a:spcBef>
              <a:buClrTx/>
              <a:buFontTx/>
              <a:buNone/>
            </a:pPr>
            <a:r>
              <a:rPr lang="en-US" altLang="zh-CN" sz="2400" b="0"/>
              <a:t>         count∶   =count+1;</a:t>
            </a:r>
          </a:p>
          <a:p>
            <a:pPr eaLnBrk="1" hangingPunct="1">
              <a:lnSpc>
                <a:spcPct val="140000"/>
              </a:lnSpc>
              <a:spcBef>
                <a:spcPct val="0"/>
              </a:spcBef>
              <a:buClrTx/>
              <a:buFontTx/>
              <a:buNone/>
            </a:pPr>
            <a:r>
              <a:rPr lang="en-US" altLang="zh-CN" sz="2400" b="0">
                <a:solidFill>
                  <a:srgbClr val="FF0000"/>
                </a:solidFill>
              </a:rPr>
              <a:t>         if notempty.queue then notempty.signal;</a:t>
            </a:r>
          </a:p>
          <a:p>
            <a:pPr eaLnBrk="1" hangingPunct="1">
              <a:lnSpc>
                <a:spcPct val="140000"/>
              </a:lnSpc>
              <a:spcBef>
                <a:spcPct val="0"/>
              </a:spcBef>
              <a:buClrTx/>
              <a:buFontTx/>
              <a:buNone/>
            </a:pPr>
            <a:r>
              <a:rPr lang="en-US" altLang="zh-CN" sz="2400" b="0"/>
              <a:t>        end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4" name="Rectangle 3">
            <a:extLst>
              <a:ext uri="{FF2B5EF4-FFF2-40B4-BE49-F238E27FC236}">
                <a16:creationId xmlns:a16="http://schemas.microsoft.com/office/drawing/2014/main" id="{8F73E6C2-3006-44D5-A639-09A70332ED5B}"/>
              </a:ext>
            </a:extLst>
          </p:cNvPr>
          <p:cNvSpPr txBox="1">
            <a:spLocks noRot="1" noChangeArrowheads="1"/>
          </p:cNvSpPr>
          <p:nvPr/>
        </p:nvSpPr>
        <p:spPr>
          <a:xfrm>
            <a:off x="384940" y="1384606"/>
            <a:ext cx="8458200" cy="3773488"/>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defRPr/>
            </a:pPr>
            <a:r>
              <a:rPr lang="zh-CN" altLang="en-US"/>
              <a:t>进程执行要由调度程序调度才能占用</a:t>
            </a:r>
            <a:r>
              <a:rPr lang="en-US" altLang="zh-CN"/>
              <a:t>CPU</a:t>
            </a:r>
            <a:r>
              <a:rPr lang="zh-CN" altLang="en-US"/>
              <a:t>执行。</a:t>
            </a:r>
            <a:endParaRPr lang="zh-CN" altLang="en-US" dirty="0"/>
          </a:p>
        </p:txBody>
      </p:sp>
      <p:pic>
        <p:nvPicPr>
          <p:cNvPr id="6" name="Picture 4">
            <a:extLst>
              <a:ext uri="{FF2B5EF4-FFF2-40B4-BE49-F238E27FC236}">
                <a16:creationId xmlns:a16="http://schemas.microsoft.com/office/drawing/2014/main" id="{22FCB48D-9B91-4195-B29C-00B832BF7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26" y="1929338"/>
            <a:ext cx="42481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a:extLst>
              <a:ext uri="{FF2B5EF4-FFF2-40B4-BE49-F238E27FC236}">
                <a16:creationId xmlns:a16="http://schemas.microsoft.com/office/drawing/2014/main" id="{9FBA53A2-DF23-44E1-8182-015E19A1408D}"/>
              </a:ext>
            </a:extLst>
          </p:cNvPr>
          <p:cNvSpPr txBox="1">
            <a:spLocks noChangeArrowheads="1"/>
          </p:cNvSpPr>
          <p:nvPr/>
        </p:nvSpPr>
        <p:spPr bwMode="auto">
          <a:xfrm>
            <a:off x="2567753" y="6336019"/>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b="0">
                <a:latin typeface="Arial" panose="020B0604020202020204" pitchFamily="34" charset="0"/>
              </a:rPr>
              <a:t>三个进程同时驻留内存</a:t>
            </a:r>
          </a:p>
        </p:txBody>
      </p:sp>
      <p:pic>
        <p:nvPicPr>
          <p:cNvPr id="8" name="Picture 4">
            <a:extLst>
              <a:ext uri="{FF2B5EF4-FFF2-40B4-BE49-F238E27FC236}">
                <a16:creationId xmlns:a16="http://schemas.microsoft.com/office/drawing/2014/main" id="{403E0B1C-433C-4BDA-8F01-AB8F1F3B8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454" y="1839092"/>
            <a:ext cx="3351050" cy="459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34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4">
            <a:extLst>
              <a:ext uri="{FF2B5EF4-FFF2-40B4-BE49-F238E27FC236}">
                <a16:creationId xmlns:a16="http://schemas.microsoft.com/office/drawing/2014/main" id="{5AA3CF72-AFD4-42D9-9A5D-AF0C9E4A0965}"/>
              </a:ext>
            </a:extLst>
          </p:cNvPr>
          <p:cNvSpPr txBox="1">
            <a:spLocks noChangeArrowheads="1"/>
          </p:cNvSpPr>
          <p:nvPr/>
        </p:nvSpPr>
        <p:spPr bwMode="auto">
          <a:xfrm>
            <a:off x="990600" y="838200"/>
            <a:ext cx="57689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spcBef>
                <a:spcPct val="0"/>
              </a:spcBef>
              <a:buClrTx/>
              <a:buFontTx/>
              <a:buNone/>
            </a:pPr>
            <a:r>
              <a:rPr lang="en-US" altLang="zh-CN" sz="2400" b="0"/>
              <a:t> procedure entry get(item)</a:t>
            </a:r>
          </a:p>
          <a:p>
            <a:pPr eaLnBrk="1" hangingPunct="1">
              <a:lnSpc>
                <a:spcPct val="160000"/>
              </a:lnSpc>
              <a:spcBef>
                <a:spcPct val="0"/>
              </a:spcBef>
              <a:buClrTx/>
              <a:buFontTx/>
              <a:buNone/>
            </a:pPr>
            <a:r>
              <a:rPr lang="en-US" altLang="zh-CN" sz="2400" b="0"/>
              <a:t>       begin</a:t>
            </a:r>
          </a:p>
          <a:p>
            <a:pPr eaLnBrk="1" hangingPunct="1">
              <a:lnSpc>
                <a:spcPct val="160000"/>
              </a:lnSpc>
              <a:spcBef>
                <a:spcPct val="0"/>
              </a:spcBef>
              <a:buClrTx/>
              <a:buFontTx/>
              <a:buNone/>
            </a:pPr>
            <a:r>
              <a:rPr lang="en-US" altLang="zh-CN" sz="2400" b="0">
                <a:solidFill>
                  <a:srgbClr val="FF0000"/>
                </a:solidFill>
              </a:rPr>
              <a:t>        if count≤0 then notempty.wait;</a:t>
            </a:r>
          </a:p>
          <a:p>
            <a:pPr eaLnBrk="1" hangingPunct="1">
              <a:lnSpc>
                <a:spcPct val="160000"/>
              </a:lnSpc>
              <a:spcBef>
                <a:spcPct val="0"/>
              </a:spcBef>
              <a:buClrTx/>
              <a:buFontTx/>
              <a:buNone/>
            </a:pPr>
            <a:r>
              <a:rPr lang="en-US" altLang="zh-CN" sz="2400" b="0"/>
              <a:t>        nextc∶   =buffer(out);</a:t>
            </a:r>
          </a:p>
          <a:p>
            <a:pPr eaLnBrk="1" hangingPunct="1">
              <a:lnSpc>
                <a:spcPct val="160000"/>
              </a:lnSpc>
              <a:spcBef>
                <a:spcPct val="0"/>
              </a:spcBef>
              <a:buClrTx/>
              <a:buFontTx/>
              <a:buNone/>
            </a:pPr>
            <a:r>
              <a:rPr lang="en-US" altLang="zh-CN" sz="2400" b="0"/>
              <a:t>        out∶   =(out+1) mod n;</a:t>
            </a:r>
          </a:p>
          <a:p>
            <a:pPr eaLnBrk="1" hangingPunct="1">
              <a:lnSpc>
                <a:spcPct val="160000"/>
              </a:lnSpc>
              <a:spcBef>
                <a:spcPct val="0"/>
              </a:spcBef>
              <a:buClrTx/>
              <a:buFontTx/>
              <a:buNone/>
            </a:pPr>
            <a:r>
              <a:rPr lang="en-US" altLang="zh-CN" sz="2400" b="0"/>
              <a:t>        count∶   =count-1;</a:t>
            </a:r>
          </a:p>
          <a:p>
            <a:pPr eaLnBrk="1" hangingPunct="1">
              <a:lnSpc>
                <a:spcPct val="160000"/>
              </a:lnSpc>
              <a:spcBef>
                <a:spcPct val="0"/>
              </a:spcBef>
              <a:buClrTx/>
              <a:buFontTx/>
              <a:buNone/>
            </a:pPr>
            <a:r>
              <a:rPr lang="en-US" altLang="zh-CN" sz="2400" b="0">
                <a:solidFill>
                  <a:srgbClr val="FF0000"/>
                </a:solidFill>
              </a:rPr>
              <a:t>        if notfull.quene then notfull.signal;</a:t>
            </a:r>
          </a:p>
          <a:p>
            <a:pPr eaLnBrk="1" hangingPunct="1">
              <a:lnSpc>
                <a:spcPct val="160000"/>
              </a:lnSpc>
              <a:spcBef>
                <a:spcPct val="0"/>
              </a:spcBef>
              <a:buClrTx/>
              <a:buFontTx/>
              <a:buNone/>
            </a:pPr>
            <a:r>
              <a:rPr lang="en-US" altLang="zh-CN" sz="2400" b="0"/>
              <a:t>       end</a:t>
            </a:r>
          </a:p>
          <a:p>
            <a:pPr eaLnBrk="1" hangingPunct="1">
              <a:lnSpc>
                <a:spcPct val="160000"/>
              </a:lnSpc>
              <a:spcBef>
                <a:spcPct val="0"/>
              </a:spcBef>
              <a:buClrTx/>
              <a:buFontTx/>
              <a:buNone/>
            </a:pPr>
            <a:r>
              <a:rPr lang="en-US" altLang="zh-CN" sz="2400" b="0"/>
              <a:t>    begin in∶   =out∶   =0; count∶   =0 end </a:t>
            </a:r>
          </a:p>
        </p:txBody>
      </p:sp>
    </p:spTree>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4">
            <a:extLst>
              <a:ext uri="{FF2B5EF4-FFF2-40B4-BE49-F238E27FC236}">
                <a16:creationId xmlns:a16="http://schemas.microsoft.com/office/drawing/2014/main" id="{C1C47417-B475-467C-BCF7-79488DD7F328}"/>
              </a:ext>
            </a:extLst>
          </p:cNvPr>
          <p:cNvSpPr txBox="1">
            <a:spLocks noChangeArrowheads="1"/>
          </p:cNvSpPr>
          <p:nvPr/>
        </p:nvSpPr>
        <p:spPr bwMode="auto">
          <a:xfrm>
            <a:off x="914400" y="533400"/>
            <a:ext cx="75596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FontTx/>
              <a:buNone/>
            </a:pPr>
            <a:r>
              <a:rPr lang="en-US" altLang="zh-CN" sz="2400" b="0"/>
              <a:t>       </a:t>
            </a:r>
            <a:r>
              <a:rPr lang="zh-CN" altLang="en-US" sz="2400" b="0"/>
              <a:t>在利用管程解决生产者</a:t>
            </a:r>
            <a:r>
              <a:rPr lang="en-US" altLang="zh-CN" sz="2400" b="0"/>
              <a:t>-</a:t>
            </a:r>
            <a:r>
              <a:rPr lang="zh-CN" altLang="en-US" sz="2400" b="0"/>
              <a:t>消费者问题时， 其中的生产者和消费者可描述为： </a:t>
            </a:r>
          </a:p>
        </p:txBody>
      </p:sp>
      <p:sp>
        <p:nvSpPr>
          <p:cNvPr id="208899" name="Text Box 5">
            <a:extLst>
              <a:ext uri="{FF2B5EF4-FFF2-40B4-BE49-F238E27FC236}">
                <a16:creationId xmlns:a16="http://schemas.microsoft.com/office/drawing/2014/main" id="{C16BC6EB-C368-42C0-8BDA-F78E37679C10}"/>
              </a:ext>
            </a:extLst>
          </p:cNvPr>
          <p:cNvSpPr txBox="1">
            <a:spLocks noChangeArrowheads="1"/>
          </p:cNvSpPr>
          <p:nvPr/>
        </p:nvSpPr>
        <p:spPr bwMode="auto">
          <a:xfrm>
            <a:off x="1600200" y="1752600"/>
            <a:ext cx="3646488" cy="485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en-US" altLang="zh-CN" sz="2000" b="0"/>
              <a:t>producer:begin</a:t>
            </a:r>
          </a:p>
          <a:p>
            <a:pPr eaLnBrk="1" hangingPunct="1">
              <a:lnSpc>
                <a:spcPct val="130000"/>
              </a:lnSpc>
              <a:spcBef>
                <a:spcPct val="0"/>
              </a:spcBef>
              <a:buClrTx/>
              <a:buFontTx/>
              <a:buNone/>
            </a:pPr>
            <a:r>
              <a:rPr lang="en-US" altLang="zh-CN" sz="2000" b="0"/>
              <a:t>          repeat</a:t>
            </a:r>
          </a:p>
          <a:p>
            <a:pPr eaLnBrk="1" hangingPunct="1">
              <a:lnSpc>
                <a:spcPct val="130000"/>
              </a:lnSpc>
              <a:spcBef>
                <a:spcPct val="0"/>
              </a:spcBef>
              <a:buClrTx/>
              <a:buFontTx/>
              <a:buNone/>
            </a:pPr>
            <a:r>
              <a:rPr lang="en-US" altLang="zh-CN" sz="2000" b="0"/>
              <a:t>           produce an item in nextp;</a:t>
            </a:r>
          </a:p>
          <a:p>
            <a:pPr eaLnBrk="1" hangingPunct="1">
              <a:lnSpc>
                <a:spcPct val="130000"/>
              </a:lnSpc>
              <a:spcBef>
                <a:spcPct val="0"/>
              </a:spcBef>
              <a:buClrTx/>
              <a:buFontTx/>
              <a:buNone/>
            </a:pPr>
            <a:r>
              <a:rPr lang="en-US" altLang="zh-CN" sz="2000" b="0"/>
              <a:t>           PC.put(item);</a:t>
            </a:r>
          </a:p>
          <a:p>
            <a:pPr eaLnBrk="1" hangingPunct="1">
              <a:lnSpc>
                <a:spcPct val="130000"/>
              </a:lnSpc>
              <a:spcBef>
                <a:spcPct val="0"/>
              </a:spcBef>
              <a:buClrTx/>
              <a:buFontTx/>
              <a:buNone/>
            </a:pPr>
            <a:r>
              <a:rPr lang="en-US" altLang="zh-CN" sz="2000" b="0"/>
              <a:t>          until false;</a:t>
            </a:r>
          </a:p>
          <a:p>
            <a:pPr eaLnBrk="1" hangingPunct="1">
              <a:lnSpc>
                <a:spcPct val="130000"/>
              </a:lnSpc>
              <a:spcBef>
                <a:spcPct val="0"/>
              </a:spcBef>
              <a:buClrTx/>
              <a:buFontTx/>
              <a:buNone/>
            </a:pPr>
            <a:r>
              <a:rPr lang="en-US" altLang="zh-CN" sz="2000" b="0"/>
              <a:t>         end</a:t>
            </a:r>
          </a:p>
          <a:p>
            <a:pPr eaLnBrk="1" hangingPunct="1">
              <a:lnSpc>
                <a:spcPct val="130000"/>
              </a:lnSpc>
              <a:spcBef>
                <a:spcPct val="0"/>
              </a:spcBef>
              <a:buClrTx/>
              <a:buFontTx/>
              <a:buNone/>
            </a:pPr>
            <a:r>
              <a:rPr lang="en-US" altLang="zh-CN" sz="2000" b="0"/>
              <a:t>    consumer:begin</a:t>
            </a:r>
          </a:p>
          <a:p>
            <a:pPr eaLnBrk="1" hangingPunct="1">
              <a:lnSpc>
                <a:spcPct val="130000"/>
              </a:lnSpc>
              <a:spcBef>
                <a:spcPct val="0"/>
              </a:spcBef>
              <a:buClrTx/>
              <a:buFontTx/>
              <a:buNone/>
            </a:pPr>
            <a:r>
              <a:rPr lang="en-US" altLang="zh-CN" sz="2000" b="0"/>
              <a:t>          repeat</a:t>
            </a:r>
          </a:p>
          <a:p>
            <a:pPr eaLnBrk="1" hangingPunct="1">
              <a:lnSpc>
                <a:spcPct val="130000"/>
              </a:lnSpc>
              <a:spcBef>
                <a:spcPct val="0"/>
              </a:spcBef>
              <a:buClrTx/>
              <a:buFontTx/>
              <a:buNone/>
            </a:pPr>
            <a:r>
              <a:rPr lang="en-US" altLang="zh-CN" sz="2000" b="0"/>
              <a:t>           PC.get(item);</a:t>
            </a:r>
          </a:p>
          <a:p>
            <a:pPr eaLnBrk="1" hangingPunct="1">
              <a:lnSpc>
                <a:spcPct val="130000"/>
              </a:lnSpc>
              <a:spcBef>
                <a:spcPct val="0"/>
              </a:spcBef>
              <a:buClrTx/>
              <a:buFontTx/>
              <a:buNone/>
            </a:pPr>
            <a:r>
              <a:rPr lang="en-US" altLang="zh-CN" sz="2000" b="0"/>
              <a:t>           consume the item in nextc;</a:t>
            </a:r>
          </a:p>
          <a:p>
            <a:pPr eaLnBrk="1" hangingPunct="1">
              <a:lnSpc>
                <a:spcPct val="130000"/>
              </a:lnSpc>
              <a:spcBef>
                <a:spcPct val="0"/>
              </a:spcBef>
              <a:buClrTx/>
              <a:buFontTx/>
              <a:buNone/>
            </a:pPr>
            <a:r>
              <a:rPr lang="en-US" altLang="zh-CN" sz="2000" b="0"/>
              <a:t>          until false;</a:t>
            </a:r>
          </a:p>
          <a:p>
            <a:pPr eaLnBrk="1" hangingPunct="1">
              <a:lnSpc>
                <a:spcPct val="130000"/>
              </a:lnSpc>
              <a:spcBef>
                <a:spcPct val="0"/>
              </a:spcBef>
              <a:buClrTx/>
              <a:buFontTx/>
              <a:buNone/>
            </a:pPr>
            <a:r>
              <a:rPr lang="en-US" altLang="zh-CN" sz="2000" b="0"/>
              <a:t>         end </a:t>
            </a:r>
          </a:p>
        </p:txBody>
      </p:sp>
    </p:spTree>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a:extLst>
              <a:ext uri="{FF2B5EF4-FFF2-40B4-BE49-F238E27FC236}">
                <a16:creationId xmlns:a16="http://schemas.microsoft.com/office/drawing/2014/main" id="{4F4D221E-F372-4721-81FE-63FC49D1CD2D}"/>
              </a:ext>
            </a:extLst>
          </p:cNvPr>
          <p:cNvSpPr>
            <a:spLocks noGrp="1" noChangeArrowheads="1"/>
          </p:cNvSpPr>
          <p:nvPr>
            <p:ph type="body" idx="1"/>
          </p:nvPr>
        </p:nvSpPr>
        <p:spPr>
          <a:xfrm>
            <a:off x="457200" y="188913"/>
            <a:ext cx="8229600" cy="6408737"/>
          </a:xfrm>
        </p:spPr>
        <p:txBody>
          <a:bodyPr/>
          <a:lstStyle/>
          <a:p>
            <a:pPr>
              <a:lnSpc>
                <a:spcPct val="80000"/>
              </a:lnSpc>
              <a:buFontTx/>
              <a:buNone/>
              <a:defRPr/>
            </a:pPr>
            <a:r>
              <a:rPr lang="en-US" altLang="zh-CN" sz="1600" dirty="0">
                <a:solidFill>
                  <a:srgbClr val="006600"/>
                </a:solidFill>
              </a:rPr>
              <a:t>■</a:t>
            </a:r>
            <a:r>
              <a:rPr lang="zh-CN" altLang="en-US" sz="1600" dirty="0">
                <a:latin typeface="楷体_GB2312" pitchFamily="49" charset="-122"/>
                <a:ea typeface="楷体_GB2312" pitchFamily="49" charset="-122"/>
              </a:rPr>
              <a:t>有关系统调用的格式和功能</a:t>
            </a:r>
          </a:p>
          <a:p>
            <a:pPr>
              <a:lnSpc>
                <a:spcPct val="80000"/>
              </a:lnSpc>
              <a:buFontTx/>
              <a:buNone/>
              <a:defRPr/>
            </a:pPr>
            <a:r>
              <a:rPr lang="zh-CN" altLang="en-US" sz="1600" dirty="0">
                <a:latin typeface="仿宋_GB2312" pitchFamily="49" charset="-122"/>
                <a:ea typeface="仿宋_GB2312" pitchFamily="49" charset="-122"/>
              </a:rPr>
              <a:t>  常用的有关进程管理的系统调用有：</a:t>
            </a:r>
            <a:r>
              <a:rPr lang="en-US" altLang="zh-CN" sz="1600" dirty="0">
                <a:latin typeface="仿宋_GB2312" pitchFamily="49" charset="-122"/>
                <a:ea typeface="仿宋_GB2312" pitchFamily="49" charset="-122"/>
              </a:rPr>
              <a:t>fork</a:t>
            </a:r>
            <a:r>
              <a:rPr lang="zh-CN" altLang="en-US" sz="1600" dirty="0">
                <a:latin typeface="仿宋_GB2312" pitchFamily="49" charset="-122"/>
                <a:ea typeface="仿宋_GB2312" pitchFamily="49" charset="-122"/>
              </a:rPr>
              <a:t>，</a:t>
            </a:r>
            <a:r>
              <a:rPr lang="en-US" altLang="zh-CN" sz="1600" dirty="0">
                <a:latin typeface="仿宋_GB2312" pitchFamily="49" charset="-122"/>
                <a:ea typeface="仿宋_GB2312" pitchFamily="49" charset="-122"/>
              </a:rPr>
              <a:t>exec</a:t>
            </a:r>
            <a:r>
              <a:rPr lang="zh-CN" altLang="en-US" sz="1600" dirty="0">
                <a:latin typeface="仿宋_GB2312" pitchFamily="49" charset="-122"/>
                <a:ea typeface="仿宋_GB2312" pitchFamily="49" charset="-122"/>
              </a:rPr>
              <a:t>，</a:t>
            </a:r>
            <a:r>
              <a:rPr lang="en-US" altLang="zh-CN" sz="1600" dirty="0">
                <a:latin typeface="仿宋_GB2312" pitchFamily="49" charset="-122"/>
                <a:ea typeface="仿宋_GB2312" pitchFamily="49" charset="-122"/>
              </a:rPr>
              <a:t>wait</a:t>
            </a:r>
            <a:r>
              <a:rPr lang="zh-CN" altLang="en-US" sz="1600" dirty="0">
                <a:latin typeface="仿宋_GB2312" pitchFamily="49" charset="-122"/>
                <a:ea typeface="仿宋_GB2312" pitchFamily="49" charset="-122"/>
              </a:rPr>
              <a:t>，</a:t>
            </a:r>
            <a:r>
              <a:rPr lang="en-US" altLang="zh-CN" sz="1600" dirty="0">
                <a:latin typeface="仿宋_GB2312" pitchFamily="49" charset="-122"/>
                <a:ea typeface="仿宋_GB2312" pitchFamily="49" charset="-122"/>
              </a:rPr>
              <a:t>exit</a:t>
            </a:r>
            <a:r>
              <a:rPr lang="zh-CN" altLang="en-US" sz="1600" dirty="0">
                <a:latin typeface="仿宋_GB2312" pitchFamily="49" charset="-122"/>
                <a:ea typeface="仿宋_GB2312" pitchFamily="49" charset="-122"/>
              </a:rPr>
              <a:t>，</a:t>
            </a:r>
            <a:r>
              <a:rPr lang="en-US" altLang="zh-CN" sz="1600" dirty="0" err="1">
                <a:latin typeface="仿宋_GB2312" pitchFamily="49" charset="-122"/>
                <a:ea typeface="仿宋_GB2312" pitchFamily="49" charset="-122"/>
              </a:rPr>
              <a:t>getpid</a:t>
            </a:r>
            <a:r>
              <a:rPr lang="zh-CN" altLang="en-US" sz="1600" dirty="0">
                <a:latin typeface="仿宋_GB2312" pitchFamily="49" charset="-122"/>
                <a:ea typeface="仿宋_GB2312" pitchFamily="49" charset="-122"/>
              </a:rPr>
              <a:t>，</a:t>
            </a:r>
            <a:r>
              <a:rPr lang="en-US" altLang="zh-CN" sz="1600" dirty="0">
                <a:latin typeface="仿宋_GB2312" pitchFamily="49" charset="-122"/>
                <a:ea typeface="仿宋_GB2312" pitchFamily="49" charset="-122"/>
              </a:rPr>
              <a:t>sleep</a:t>
            </a:r>
            <a:r>
              <a:rPr lang="zh-CN" altLang="en-US" sz="1600" dirty="0">
                <a:latin typeface="仿宋_GB2312" pitchFamily="49" charset="-122"/>
                <a:ea typeface="仿宋_GB2312" pitchFamily="49" charset="-122"/>
              </a:rPr>
              <a:t>，</a:t>
            </a:r>
            <a:r>
              <a:rPr lang="en-US" altLang="zh-CN" sz="1600" dirty="0">
                <a:latin typeface="仿宋_GB2312" pitchFamily="49" charset="-122"/>
                <a:ea typeface="仿宋_GB2312" pitchFamily="49" charset="-122"/>
              </a:rPr>
              <a:t>nice</a:t>
            </a:r>
            <a:r>
              <a:rPr lang="zh-CN" altLang="en-US" sz="1600" dirty="0">
                <a:latin typeface="仿宋_GB2312" pitchFamily="49" charset="-122"/>
                <a:ea typeface="仿宋_GB2312" pitchFamily="49" charset="-122"/>
              </a:rPr>
              <a:t>等</a:t>
            </a:r>
          </a:p>
          <a:p>
            <a:pPr>
              <a:lnSpc>
                <a:spcPct val="80000"/>
              </a:lnSpc>
              <a:buFontTx/>
              <a:buNone/>
              <a:defRPr/>
            </a:pPr>
            <a:r>
              <a:rPr lang="zh-CN" altLang="en-US" sz="1600" dirty="0">
                <a:solidFill>
                  <a:srgbClr val="006600"/>
                </a:solidFill>
                <a:ea typeface="楷体_GB2312" pitchFamily="49" charset="-122"/>
              </a:rPr>
              <a:t>■</a:t>
            </a:r>
            <a:r>
              <a:rPr lang="zh-CN" altLang="en-US" sz="1600" dirty="0">
                <a:ea typeface="楷体_GB2312" pitchFamily="49" charset="-122"/>
              </a:rPr>
              <a:t>应用示例</a:t>
            </a:r>
            <a:r>
              <a:rPr lang="zh-CN" altLang="en-US" sz="1600" dirty="0"/>
              <a:t> </a:t>
            </a:r>
          </a:p>
          <a:p>
            <a:pPr>
              <a:lnSpc>
                <a:spcPct val="80000"/>
              </a:lnSpc>
              <a:buFontTx/>
              <a:buNone/>
              <a:defRPr/>
            </a:pPr>
            <a:r>
              <a:rPr lang="en-US" altLang="zh-CN" sz="1000" dirty="0"/>
              <a:t>/*proc1.c</a:t>
            </a:r>
            <a:r>
              <a:rPr lang="zh-CN" altLang="en-US" sz="1000" dirty="0"/>
              <a:t>演示有关进程操作*</a:t>
            </a:r>
            <a:r>
              <a:rPr lang="en-US" altLang="zh-CN" sz="1000" dirty="0"/>
              <a:t>/</a:t>
            </a:r>
          </a:p>
          <a:p>
            <a:pPr>
              <a:lnSpc>
                <a:spcPct val="80000"/>
              </a:lnSpc>
              <a:buFontTx/>
              <a:buNone/>
              <a:defRPr/>
            </a:pPr>
            <a:r>
              <a:rPr lang="en-US" altLang="zh-CN" sz="1000" dirty="0"/>
              <a:t>#include &lt;</a:t>
            </a:r>
            <a:r>
              <a:rPr lang="en-US" altLang="zh-CN" sz="1000" dirty="0" err="1"/>
              <a:t>unistd.h</a:t>
            </a:r>
            <a:r>
              <a:rPr lang="en-US" altLang="zh-CN" sz="1000" dirty="0"/>
              <a:t>&gt;</a:t>
            </a:r>
          </a:p>
          <a:p>
            <a:pPr>
              <a:lnSpc>
                <a:spcPct val="80000"/>
              </a:lnSpc>
              <a:buFontTx/>
              <a:buNone/>
              <a:defRPr/>
            </a:pPr>
            <a:r>
              <a:rPr lang="en-US" altLang="zh-CN" sz="1000" dirty="0"/>
              <a:t>#include &lt;sys/</a:t>
            </a:r>
            <a:r>
              <a:rPr lang="en-US" altLang="zh-CN" sz="1000" dirty="0" err="1"/>
              <a:t>types.h</a:t>
            </a:r>
            <a:r>
              <a:rPr lang="en-US" altLang="zh-CN" sz="1000" dirty="0"/>
              <a:t>&gt;</a:t>
            </a:r>
          </a:p>
          <a:p>
            <a:pPr>
              <a:lnSpc>
                <a:spcPct val="80000"/>
              </a:lnSpc>
              <a:buFontTx/>
              <a:buNone/>
              <a:defRPr/>
            </a:pPr>
            <a:r>
              <a:rPr lang="en-US" altLang="zh-CN" sz="1000" dirty="0"/>
              <a:t>#include &lt;</a:t>
            </a:r>
            <a:r>
              <a:rPr lang="en-US" altLang="zh-CN" sz="1000" dirty="0" err="1"/>
              <a:t>stdio.h</a:t>
            </a:r>
            <a:r>
              <a:rPr lang="en-US" altLang="zh-CN" sz="1000" dirty="0"/>
              <a:t>&gt;</a:t>
            </a:r>
          </a:p>
          <a:p>
            <a:pPr>
              <a:lnSpc>
                <a:spcPct val="80000"/>
              </a:lnSpc>
              <a:buFontTx/>
              <a:buNone/>
              <a:defRPr/>
            </a:pPr>
            <a:r>
              <a:rPr lang="en-US" altLang="zh-CN" sz="1000" dirty="0"/>
              <a:t>#include &lt;</a:t>
            </a:r>
            <a:r>
              <a:rPr lang="en-US" altLang="zh-CN" sz="1000" dirty="0" err="1"/>
              <a:t>errno.h</a:t>
            </a:r>
            <a:r>
              <a:rPr lang="en-US" altLang="zh-CN" sz="1000" dirty="0"/>
              <a:t>&gt;</a:t>
            </a:r>
          </a:p>
          <a:p>
            <a:pPr>
              <a:lnSpc>
                <a:spcPct val="80000"/>
              </a:lnSpc>
              <a:buFontTx/>
              <a:buNone/>
              <a:defRPr/>
            </a:pPr>
            <a:r>
              <a:rPr lang="en-US" altLang="zh-CN" sz="1000" dirty="0" err="1"/>
              <a:t>int</a:t>
            </a:r>
            <a:r>
              <a:rPr lang="en-US" altLang="zh-CN" sz="1000" dirty="0"/>
              <a:t> main(</a:t>
            </a:r>
            <a:r>
              <a:rPr lang="en-US" altLang="zh-CN" sz="1000" dirty="0" err="1"/>
              <a:t>int</a:t>
            </a:r>
            <a:r>
              <a:rPr lang="en-US" altLang="zh-CN" sz="1000" dirty="0"/>
              <a:t> </a:t>
            </a:r>
            <a:r>
              <a:rPr lang="en-US" altLang="zh-CN" sz="1000" dirty="0" err="1"/>
              <a:t>argc,char</a:t>
            </a:r>
            <a:r>
              <a:rPr lang="en-US" altLang="zh-CN" sz="1000" dirty="0"/>
              <a:t> **</a:t>
            </a:r>
            <a:r>
              <a:rPr lang="en-US" altLang="zh-CN" sz="1000" dirty="0" err="1"/>
              <a:t>argv</a:t>
            </a:r>
            <a:r>
              <a:rPr lang="en-US" altLang="zh-CN" sz="1000" dirty="0"/>
              <a:t>)</a:t>
            </a:r>
          </a:p>
          <a:p>
            <a:pPr>
              <a:lnSpc>
                <a:spcPct val="80000"/>
              </a:lnSpc>
              <a:buFontTx/>
              <a:buNone/>
              <a:defRPr/>
            </a:pPr>
            <a:r>
              <a:rPr lang="en-US" altLang="zh-CN" sz="1000" dirty="0"/>
              <a:t>{</a:t>
            </a:r>
          </a:p>
          <a:p>
            <a:pPr>
              <a:lnSpc>
                <a:spcPct val="80000"/>
              </a:lnSpc>
              <a:buFontTx/>
              <a:buNone/>
              <a:defRPr/>
            </a:pPr>
            <a:r>
              <a:rPr lang="en-US" altLang="zh-CN" sz="1000" dirty="0"/>
              <a:t>    </a:t>
            </a:r>
            <a:r>
              <a:rPr lang="en-US" altLang="zh-CN" sz="1000" dirty="0" err="1"/>
              <a:t>pid_t</a:t>
            </a:r>
            <a:r>
              <a:rPr lang="en-US" altLang="zh-CN" sz="1000" dirty="0"/>
              <a:t> </a:t>
            </a:r>
            <a:r>
              <a:rPr lang="en-US" altLang="zh-CN" sz="1000" dirty="0" err="1"/>
              <a:t>pid,old_ppid,new_ppid</a:t>
            </a:r>
            <a:r>
              <a:rPr lang="en-US" altLang="zh-CN" sz="1000" dirty="0"/>
              <a:t>;</a:t>
            </a:r>
          </a:p>
          <a:p>
            <a:pPr>
              <a:lnSpc>
                <a:spcPct val="80000"/>
              </a:lnSpc>
              <a:buFontTx/>
              <a:buNone/>
              <a:defRPr/>
            </a:pPr>
            <a:r>
              <a:rPr lang="en-US" altLang="zh-CN" sz="1000" dirty="0"/>
              <a:t>    </a:t>
            </a:r>
            <a:r>
              <a:rPr lang="en-US" altLang="zh-CN" sz="1000" dirty="0" err="1"/>
              <a:t>pid_t</a:t>
            </a:r>
            <a:r>
              <a:rPr lang="en-US" altLang="zh-CN" sz="1000" dirty="0"/>
              <a:t> </a:t>
            </a:r>
            <a:r>
              <a:rPr lang="en-US" altLang="zh-CN" sz="1000" dirty="0" err="1"/>
              <a:t>child,parent</a:t>
            </a:r>
            <a:r>
              <a:rPr lang="en-US" altLang="zh-CN" sz="1000" dirty="0"/>
              <a:t>;</a:t>
            </a:r>
          </a:p>
          <a:p>
            <a:pPr>
              <a:lnSpc>
                <a:spcPct val="80000"/>
              </a:lnSpc>
              <a:buFontTx/>
              <a:buNone/>
              <a:defRPr/>
            </a:pPr>
            <a:r>
              <a:rPr lang="en-US" altLang="zh-CN" sz="1000" dirty="0"/>
              <a:t>    parent=</a:t>
            </a:r>
            <a:r>
              <a:rPr lang="en-US" altLang="zh-CN" sz="1000" dirty="0" err="1"/>
              <a:t>getpid</a:t>
            </a:r>
            <a:r>
              <a:rPr lang="en-US" altLang="zh-CN" sz="1000" dirty="0"/>
              <a:t>();          	    /*</a:t>
            </a:r>
            <a:r>
              <a:rPr lang="zh-CN" altLang="en-US" sz="1000" dirty="0"/>
              <a:t>获得本进程的</a:t>
            </a:r>
            <a:r>
              <a:rPr lang="en-US" altLang="zh-CN" sz="1000" dirty="0"/>
              <a:t>PID*/</a:t>
            </a:r>
          </a:p>
          <a:p>
            <a:pPr>
              <a:lnSpc>
                <a:spcPct val="80000"/>
              </a:lnSpc>
              <a:buFontTx/>
              <a:buNone/>
              <a:defRPr/>
            </a:pPr>
            <a:r>
              <a:rPr lang="en-US" altLang="zh-CN" sz="1000" dirty="0"/>
              <a:t>    if((child=fork())&lt;0){</a:t>
            </a:r>
          </a:p>
          <a:p>
            <a:pPr>
              <a:lnSpc>
                <a:spcPct val="80000"/>
              </a:lnSpc>
              <a:buFontTx/>
              <a:buNone/>
              <a:defRPr/>
            </a:pPr>
            <a:r>
              <a:rPr lang="en-US" altLang="zh-CN" sz="1000" dirty="0"/>
              <a:t>        </a:t>
            </a:r>
            <a:r>
              <a:rPr lang="en-US" altLang="zh-CN" sz="1000" dirty="0" err="1"/>
              <a:t>fprintf</a:t>
            </a:r>
            <a:r>
              <a:rPr lang="en-US" altLang="zh-CN" sz="1000" dirty="0"/>
              <a:t>(</a:t>
            </a:r>
            <a:r>
              <a:rPr lang="en-US" altLang="zh-CN" sz="1000" dirty="0" err="1"/>
              <a:t>stderr</a:t>
            </a:r>
            <a:r>
              <a:rPr lang="en-US" altLang="zh-CN" sz="1000" dirty="0"/>
              <a:t>,"%</a:t>
            </a:r>
            <a:r>
              <a:rPr lang="en-US" altLang="zh-CN" sz="1000" dirty="0" err="1"/>
              <a:t>s:fork</a:t>
            </a:r>
            <a:r>
              <a:rPr lang="en-US" altLang="zh-CN" sz="1000" dirty="0"/>
              <a:t> of child failed:%s\n",</a:t>
            </a:r>
            <a:r>
              <a:rPr lang="en-US" altLang="zh-CN" sz="1000" dirty="0" err="1"/>
              <a:t>argv</a:t>
            </a:r>
            <a:r>
              <a:rPr lang="en-US" altLang="zh-CN" sz="1000" dirty="0"/>
              <a:t>[0],</a:t>
            </a:r>
            <a:r>
              <a:rPr lang="en-US" altLang="zh-CN" sz="1000" dirty="0" err="1"/>
              <a:t>strerror</a:t>
            </a:r>
            <a:r>
              <a:rPr lang="en-US" altLang="zh-CN" sz="1000" dirty="0"/>
              <a:t>(</a:t>
            </a:r>
            <a:r>
              <a:rPr lang="en-US" altLang="zh-CN" sz="1000" dirty="0" err="1"/>
              <a:t>errno</a:t>
            </a:r>
            <a:r>
              <a:rPr lang="en-US" altLang="zh-CN" sz="1000" dirty="0"/>
              <a:t>));</a:t>
            </a:r>
          </a:p>
          <a:p>
            <a:pPr>
              <a:lnSpc>
                <a:spcPct val="80000"/>
              </a:lnSpc>
              <a:buFontTx/>
              <a:buNone/>
              <a:defRPr/>
            </a:pPr>
            <a:r>
              <a:rPr lang="en-US" altLang="zh-CN" sz="1000" dirty="0"/>
              <a:t>        exit(1);</a:t>
            </a:r>
          </a:p>
          <a:p>
            <a:pPr>
              <a:lnSpc>
                <a:spcPct val="80000"/>
              </a:lnSpc>
              <a:buFontTx/>
              <a:buNone/>
              <a:defRPr/>
            </a:pPr>
            <a:r>
              <a:rPr lang="en-US" altLang="zh-CN" sz="1000" dirty="0"/>
              <a:t>    }</a:t>
            </a:r>
          </a:p>
          <a:p>
            <a:pPr>
              <a:lnSpc>
                <a:spcPct val="80000"/>
              </a:lnSpc>
              <a:buFontTx/>
              <a:buNone/>
              <a:defRPr/>
            </a:pPr>
            <a:r>
              <a:rPr lang="en-US" altLang="zh-CN" sz="1000" dirty="0"/>
              <a:t>    else if(child==0){       	   /*</a:t>
            </a:r>
            <a:r>
              <a:rPr lang="zh-CN" altLang="en-US" sz="1000" dirty="0"/>
              <a:t>此时是子进程被调度运行*</a:t>
            </a:r>
            <a:r>
              <a:rPr lang="en-US" altLang="zh-CN" sz="1000" dirty="0"/>
              <a:t>/</a:t>
            </a:r>
          </a:p>
          <a:p>
            <a:pPr>
              <a:lnSpc>
                <a:spcPct val="80000"/>
              </a:lnSpc>
              <a:buFontTx/>
              <a:buNone/>
              <a:defRPr/>
            </a:pPr>
            <a:r>
              <a:rPr lang="en-US" altLang="zh-CN" sz="1000" dirty="0"/>
              <a:t>        </a:t>
            </a:r>
            <a:r>
              <a:rPr lang="en-US" altLang="zh-CN" sz="1000" dirty="0" err="1"/>
              <a:t>old_ppid</a:t>
            </a:r>
            <a:r>
              <a:rPr lang="en-US" altLang="zh-CN" sz="1000" dirty="0"/>
              <a:t>=</a:t>
            </a:r>
            <a:r>
              <a:rPr lang="en-US" altLang="zh-CN" sz="1000" dirty="0" err="1"/>
              <a:t>getppid</a:t>
            </a:r>
            <a:r>
              <a:rPr lang="en-US" altLang="zh-CN" sz="1000" dirty="0"/>
              <a:t>();</a:t>
            </a:r>
          </a:p>
          <a:p>
            <a:pPr>
              <a:lnSpc>
                <a:spcPct val="80000"/>
              </a:lnSpc>
              <a:buFontTx/>
              <a:buNone/>
              <a:defRPr/>
            </a:pPr>
            <a:r>
              <a:rPr lang="en-US" altLang="zh-CN" sz="1000" dirty="0"/>
              <a:t>        sleep(2);</a:t>
            </a:r>
          </a:p>
          <a:p>
            <a:pPr>
              <a:lnSpc>
                <a:spcPct val="80000"/>
              </a:lnSpc>
              <a:buFontTx/>
              <a:buNone/>
              <a:defRPr/>
            </a:pPr>
            <a:r>
              <a:rPr lang="en-US" altLang="zh-CN" sz="1000" dirty="0"/>
              <a:t>        </a:t>
            </a:r>
            <a:r>
              <a:rPr lang="en-US" altLang="zh-CN" sz="1000" dirty="0" err="1"/>
              <a:t>new_ppid</a:t>
            </a:r>
            <a:r>
              <a:rPr lang="en-US" altLang="zh-CN" sz="1000" dirty="0"/>
              <a:t>=</a:t>
            </a:r>
            <a:r>
              <a:rPr lang="en-US" altLang="zh-CN" sz="1000" dirty="0" err="1"/>
              <a:t>getppid</a:t>
            </a:r>
            <a:r>
              <a:rPr lang="en-US" altLang="zh-CN" sz="1000" dirty="0"/>
              <a:t>();</a:t>
            </a:r>
          </a:p>
          <a:p>
            <a:pPr>
              <a:lnSpc>
                <a:spcPct val="80000"/>
              </a:lnSpc>
              <a:buFontTx/>
              <a:buNone/>
              <a:defRPr/>
            </a:pPr>
            <a:r>
              <a:rPr lang="en-US" altLang="zh-CN" sz="1000" dirty="0"/>
              <a:t>    }</a:t>
            </a:r>
          </a:p>
          <a:p>
            <a:pPr>
              <a:lnSpc>
                <a:spcPct val="80000"/>
              </a:lnSpc>
              <a:buFontTx/>
              <a:buNone/>
              <a:defRPr/>
            </a:pPr>
            <a:r>
              <a:rPr lang="en-US" altLang="zh-CN" sz="1000" dirty="0"/>
              <a:t>    else {</a:t>
            </a:r>
          </a:p>
          <a:p>
            <a:pPr>
              <a:lnSpc>
                <a:spcPct val="80000"/>
              </a:lnSpc>
              <a:buFontTx/>
              <a:buNone/>
              <a:defRPr/>
            </a:pPr>
            <a:r>
              <a:rPr lang="en-US" altLang="zh-CN" sz="1000" dirty="0"/>
              <a:t>        sleep(1);</a:t>
            </a:r>
          </a:p>
          <a:p>
            <a:pPr>
              <a:lnSpc>
                <a:spcPct val="80000"/>
              </a:lnSpc>
              <a:buFontTx/>
              <a:buNone/>
              <a:defRPr/>
            </a:pPr>
            <a:r>
              <a:rPr lang="en-US" altLang="zh-CN" sz="1000" dirty="0"/>
              <a:t>        exit(0);                	/*</a:t>
            </a:r>
            <a:r>
              <a:rPr lang="zh-CN" altLang="en-US" sz="1000" dirty="0"/>
              <a:t>父进程退出*</a:t>
            </a:r>
            <a:r>
              <a:rPr lang="en-US" altLang="zh-CN" sz="1000" dirty="0"/>
              <a:t>/</a:t>
            </a:r>
          </a:p>
          <a:p>
            <a:pPr>
              <a:lnSpc>
                <a:spcPct val="80000"/>
              </a:lnSpc>
              <a:buFontTx/>
              <a:buNone/>
              <a:defRPr/>
            </a:pPr>
            <a:r>
              <a:rPr lang="en-US" altLang="zh-CN" sz="1000" dirty="0"/>
              <a:t>    }</a:t>
            </a:r>
          </a:p>
          <a:p>
            <a:pPr>
              <a:lnSpc>
                <a:spcPct val="80000"/>
              </a:lnSpc>
              <a:buFontTx/>
              <a:buNone/>
              <a:defRPr/>
            </a:pPr>
            <a:r>
              <a:rPr lang="en-US" altLang="zh-CN" sz="1000" dirty="0"/>
              <a:t>   /*</a:t>
            </a:r>
            <a:r>
              <a:rPr lang="zh-CN" altLang="en-US" sz="1000" dirty="0"/>
              <a:t>下面仅子进程运行*</a:t>
            </a:r>
            <a:r>
              <a:rPr lang="en-US" altLang="zh-CN" sz="1000" dirty="0"/>
              <a:t>/</a:t>
            </a:r>
          </a:p>
          <a:p>
            <a:pPr>
              <a:lnSpc>
                <a:spcPct val="80000"/>
              </a:lnSpc>
              <a:buFontTx/>
              <a:buNone/>
              <a:defRPr/>
            </a:pPr>
            <a:r>
              <a:rPr lang="en-US" altLang="zh-CN" sz="1000" dirty="0"/>
              <a:t>    </a:t>
            </a:r>
            <a:r>
              <a:rPr lang="en-US" altLang="zh-CN" sz="1000" dirty="0" err="1"/>
              <a:t>printf</a:t>
            </a:r>
            <a:r>
              <a:rPr lang="en-US" altLang="zh-CN" sz="1000" dirty="0"/>
              <a:t>("Original parent:%d\</a:t>
            </a:r>
            <a:r>
              <a:rPr lang="en-US" altLang="zh-CN" sz="1000" dirty="0" err="1"/>
              <a:t>n",parent</a:t>
            </a:r>
            <a:r>
              <a:rPr lang="en-US" altLang="zh-CN" sz="1000" dirty="0"/>
              <a:t>);</a:t>
            </a:r>
          </a:p>
          <a:p>
            <a:pPr>
              <a:lnSpc>
                <a:spcPct val="80000"/>
              </a:lnSpc>
              <a:buFontTx/>
              <a:buNone/>
              <a:defRPr/>
            </a:pPr>
            <a:r>
              <a:rPr lang="en-US" altLang="zh-CN" sz="1000" dirty="0"/>
              <a:t>    </a:t>
            </a:r>
            <a:r>
              <a:rPr lang="en-US" altLang="zh-CN" sz="1000" dirty="0" err="1"/>
              <a:t>printf</a:t>
            </a:r>
            <a:r>
              <a:rPr lang="en-US" altLang="zh-CN" sz="1000" dirty="0"/>
              <a:t>("Child:%d\n",</a:t>
            </a:r>
            <a:r>
              <a:rPr lang="en-US" altLang="zh-CN" sz="1000" dirty="0" err="1"/>
              <a:t>getpid</a:t>
            </a:r>
            <a:r>
              <a:rPr lang="en-US" altLang="zh-CN" sz="1000" dirty="0"/>
              <a:t>());</a:t>
            </a:r>
          </a:p>
          <a:p>
            <a:pPr>
              <a:lnSpc>
                <a:spcPct val="80000"/>
              </a:lnSpc>
              <a:buFontTx/>
              <a:buNone/>
              <a:defRPr/>
            </a:pPr>
            <a:r>
              <a:rPr lang="en-US" altLang="zh-CN" sz="1000" dirty="0"/>
              <a:t>    </a:t>
            </a:r>
            <a:r>
              <a:rPr lang="en-US" altLang="zh-CN" sz="1000" dirty="0" err="1"/>
              <a:t>printf</a:t>
            </a:r>
            <a:r>
              <a:rPr lang="en-US" altLang="zh-CN" sz="1000" dirty="0"/>
              <a:t>("Child's old </a:t>
            </a:r>
            <a:r>
              <a:rPr lang="en-US" altLang="zh-CN" sz="1000" dirty="0" err="1"/>
              <a:t>ppid</a:t>
            </a:r>
            <a:r>
              <a:rPr lang="en-US" altLang="zh-CN" sz="1000" dirty="0"/>
              <a:t>:%d\n",</a:t>
            </a:r>
            <a:r>
              <a:rPr lang="en-US" altLang="zh-CN" sz="1000" dirty="0" err="1"/>
              <a:t>old_ppid</a:t>
            </a:r>
            <a:r>
              <a:rPr lang="en-US" altLang="zh-CN" sz="1000" dirty="0"/>
              <a:t>);</a:t>
            </a:r>
          </a:p>
          <a:p>
            <a:pPr>
              <a:lnSpc>
                <a:spcPct val="80000"/>
              </a:lnSpc>
              <a:buFontTx/>
              <a:buNone/>
              <a:defRPr/>
            </a:pPr>
            <a:r>
              <a:rPr lang="en-US" altLang="zh-CN" sz="1000" dirty="0"/>
              <a:t>    </a:t>
            </a:r>
            <a:r>
              <a:rPr lang="en-US" altLang="zh-CN" sz="1000" dirty="0" err="1"/>
              <a:t>printf</a:t>
            </a:r>
            <a:r>
              <a:rPr lang="en-US" altLang="zh-CN" sz="1000" dirty="0"/>
              <a:t>("Child's new </a:t>
            </a:r>
            <a:r>
              <a:rPr lang="en-US" altLang="zh-CN" sz="1000" dirty="0" err="1"/>
              <a:t>ppid</a:t>
            </a:r>
            <a:r>
              <a:rPr lang="en-US" altLang="zh-CN" sz="1000" dirty="0"/>
              <a:t>:%d\n",</a:t>
            </a:r>
            <a:r>
              <a:rPr lang="en-US" altLang="zh-CN" sz="1000" dirty="0" err="1"/>
              <a:t>new_ppid</a:t>
            </a:r>
            <a:r>
              <a:rPr lang="en-US" altLang="zh-CN" sz="1000" dirty="0"/>
              <a:t>);</a:t>
            </a:r>
          </a:p>
          <a:p>
            <a:pPr>
              <a:lnSpc>
                <a:spcPct val="80000"/>
              </a:lnSpc>
              <a:buFontTx/>
              <a:buNone/>
              <a:defRPr/>
            </a:pPr>
            <a:r>
              <a:rPr lang="en-US" altLang="zh-CN" sz="1000" dirty="0"/>
              <a:t>    exit(0);</a:t>
            </a:r>
          </a:p>
          <a:p>
            <a:pPr>
              <a:lnSpc>
                <a:spcPct val="80000"/>
              </a:lnSpc>
              <a:buFontTx/>
              <a:buNone/>
              <a:defRPr/>
            </a:pPr>
            <a:r>
              <a:rPr lang="en-US" altLang="zh-CN" sz="1000" dirty="0"/>
              <a:t>}</a:t>
            </a:r>
          </a:p>
          <a:p>
            <a:pPr>
              <a:lnSpc>
                <a:spcPct val="80000"/>
              </a:lnSpc>
              <a:buFontTx/>
              <a:buNone/>
              <a:defRPr/>
            </a:pPr>
            <a:r>
              <a:rPr lang="zh-CN" altLang="en-US" sz="1000" dirty="0"/>
              <a:t>程序运行的结果如下：</a:t>
            </a:r>
          </a:p>
          <a:p>
            <a:pPr>
              <a:lnSpc>
                <a:spcPct val="80000"/>
              </a:lnSpc>
              <a:buFontTx/>
              <a:buNone/>
              <a:defRPr/>
            </a:pPr>
            <a:r>
              <a:rPr lang="en-US" altLang="zh-CN" sz="1000" dirty="0"/>
              <a:t>$ ./proc1</a:t>
            </a:r>
          </a:p>
          <a:p>
            <a:pPr>
              <a:lnSpc>
                <a:spcPct val="80000"/>
              </a:lnSpc>
              <a:buFontTx/>
              <a:buNone/>
              <a:defRPr/>
            </a:pPr>
            <a:r>
              <a:rPr lang="en-US" altLang="zh-CN" sz="1000" dirty="0"/>
              <a:t>Original parent:2009</a:t>
            </a:r>
          </a:p>
          <a:p>
            <a:pPr>
              <a:lnSpc>
                <a:spcPct val="80000"/>
              </a:lnSpc>
              <a:buFontTx/>
              <a:buNone/>
              <a:defRPr/>
            </a:pPr>
            <a:r>
              <a:rPr lang="en-US" altLang="zh-CN" sz="1000" dirty="0"/>
              <a:t>Child:2010</a:t>
            </a:r>
          </a:p>
          <a:p>
            <a:pPr>
              <a:lnSpc>
                <a:spcPct val="80000"/>
              </a:lnSpc>
              <a:buFontTx/>
              <a:buNone/>
              <a:defRPr/>
            </a:pPr>
            <a:r>
              <a:rPr lang="en-US" altLang="zh-CN" sz="1000" dirty="0"/>
              <a:t>Child's old ppid:2009</a:t>
            </a:r>
          </a:p>
          <a:p>
            <a:pPr>
              <a:lnSpc>
                <a:spcPct val="80000"/>
              </a:lnSpc>
              <a:buFontTx/>
              <a:buNone/>
              <a:defRPr/>
            </a:pPr>
            <a:r>
              <a:rPr lang="en-US" altLang="zh-CN" sz="1000" dirty="0"/>
              <a:t>Child's new ppid:1</a:t>
            </a:r>
          </a:p>
        </p:txBody>
      </p:sp>
    </p:spTree>
  </p:cSld>
  <p:clrMapOvr>
    <a:masterClrMapping/>
  </p:clrMapOv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C76F7-7393-4B1C-B43B-64749A843031}"/>
              </a:ext>
            </a:extLst>
          </p:cNvPr>
          <p:cNvSpPr>
            <a:spLocks noGrp="1"/>
          </p:cNvSpPr>
          <p:nvPr>
            <p:ph type="title"/>
          </p:nvPr>
        </p:nvSpPr>
        <p:spPr/>
        <p:txBody>
          <a:bodyPr/>
          <a:lstStyle/>
          <a:p>
            <a:pPr>
              <a:defRPr/>
            </a:pPr>
            <a:r>
              <a:rPr lang="zh-CN" altLang="en-US" dirty="0"/>
              <a:t>指导书</a:t>
            </a:r>
            <a:r>
              <a:rPr lang="en-US" altLang="zh-CN" dirty="0"/>
              <a:t>43</a:t>
            </a:r>
            <a:r>
              <a:rPr lang="zh-CN" altLang="en-US" dirty="0"/>
              <a:t>页例题</a:t>
            </a:r>
          </a:p>
        </p:txBody>
      </p:sp>
      <p:pic>
        <p:nvPicPr>
          <p:cNvPr id="169987" name="内容占位符 3">
            <a:extLst>
              <a:ext uri="{FF2B5EF4-FFF2-40B4-BE49-F238E27FC236}">
                <a16:creationId xmlns:a16="http://schemas.microsoft.com/office/drawing/2014/main" id="{1BA62D35-47AB-4A3C-973B-397799A1E2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1898" y="1914130"/>
            <a:ext cx="8187121" cy="1787921"/>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13E923B-9F28-44CC-A875-D0DE6C928F38}"/>
              </a:ext>
            </a:extLst>
          </p:cNvPr>
          <p:cNvSpPr>
            <a:spLocks noGrp="1"/>
          </p:cNvSpPr>
          <p:nvPr>
            <p:ph type="title"/>
          </p:nvPr>
        </p:nvSpPr>
        <p:spPr/>
        <p:txBody>
          <a:bodyPr/>
          <a:lstStyle/>
          <a:p>
            <a:r>
              <a:rPr lang="zh-CN" altLang="en-US" dirty="0"/>
              <a:t>理发师问题分析</a:t>
            </a:r>
          </a:p>
        </p:txBody>
      </p:sp>
      <p:sp>
        <p:nvSpPr>
          <p:cNvPr id="5" name="内容占位符 4">
            <a:extLst>
              <a:ext uri="{FF2B5EF4-FFF2-40B4-BE49-F238E27FC236}">
                <a16:creationId xmlns:a16="http://schemas.microsoft.com/office/drawing/2014/main" id="{6B0C103D-7417-4887-88B1-8220D199026A}"/>
              </a:ext>
            </a:extLst>
          </p:cNvPr>
          <p:cNvSpPr>
            <a:spLocks noGrp="1"/>
          </p:cNvSpPr>
          <p:nvPr>
            <p:ph idx="1"/>
          </p:nvPr>
        </p:nvSpPr>
        <p:spPr>
          <a:xfrm>
            <a:off x="428626" y="1568451"/>
            <a:ext cx="8249382" cy="4041793"/>
          </a:xfrm>
        </p:spPr>
        <p:txBody>
          <a:bodyPr/>
          <a:lstStyle/>
          <a:p>
            <a:pPr>
              <a:spcBef>
                <a:spcPts val="450"/>
              </a:spcBef>
            </a:pPr>
            <a:r>
              <a:rPr lang="zh-CN" altLang="en-US" dirty="0"/>
              <a:t>实体：理发师、顾客</a:t>
            </a:r>
            <a:endParaRPr lang="en-US" altLang="zh-CN" dirty="0"/>
          </a:p>
          <a:p>
            <a:pPr>
              <a:spcBef>
                <a:spcPts val="450"/>
              </a:spcBef>
            </a:pPr>
            <a:r>
              <a:rPr lang="zh-CN" altLang="en-US" dirty="0"/>
              <a:t>顾客的流程：</a:t>
            </a:r>
            <a:endParaRPr lang="en-US" altLang="zh-CN" dirty="0"/>
          </a:p>
          <a:p>
            <a:pPr lvl="1">
              <a:spcBef>
                <a:spcPts val="450"/>
              </a:spcBef>
            </a:pPr>
            <a:r>
              <a:rPr lang="zh-CN" altLang="en-US" dirty="0"/>
              <a:t>看是否有空沙发，没有则离开</a:t>
            </a:r>
            <a:endParaRPr lang="en-US" altLang="zh-CN" dirty="0"/>
          </a:p>
          <a:p>
            <a:pPr lvl="1">
              <a:spcBef>
                <a:spcPts val="450"/>
              </a:spcBef>
            </a:pPr>
            <a:r>
              <a:rPr lang="zh-CN" altLang="en-US" dirty="0"/>
              <a:t>有其他顾客在理发则坐到空沙发上等待</a:t>
            </a:r>
            <a:endParaRPr lang="en-US" altLang="zh-CN" dirty="0"/>
          </a:p>
          <a:p>
            <a:pPr lvl="1">
              <a:spcBef>
                <a:spcPts val="450"/>
              </a:spcBef>
            </a:pPr>
            <a:r>
              <a:rPr lang="zh-CN" altLang="en-US" dirty="0"/>
              <a:t>唤醒理发师给自己理发</a:t>
            </a:r>
            <a:endParaRPr lang="en-US" altLang="zh-CN" dirty="0"/>
          </a:p>
          <a:p>
            <a:pPr lvl="1">
              <a:spcBef>
                <a:spcPts val="450"/>
              </a:spcBef>
            </a:pPr>
            <a:r>
              <a:rPr lang="zh-CN" altLang="en-US" dirty="0"/>
              <a:t>被理发</a:t>
            </a:r>
            <a:endParaRPr lang="en-US" altLang="zh-CN" dirty="0"/>
          </a:p>
          <a:p>
            <a:pPr lvl="1">
              <a:spcBef>
                <a:spcPts val="450"/>
              </a:spcBef>
            </a:pPr>
            <a:r>
              <a:rPr lang="zh-CN" altLang="en-US" dirty="0"/>
              <a:t>通知理发师收钱</a:t>
            </a:r>
            <a:endParaRPr lang="en-US" altLang="zh-CN" dirty="0"/>
          </a:p>
          <a:p>
            <a:pPr lvl="1">
              <a:spcBef>
                <a:spcPts val="450"/>
              </a:spcBef>
            </a:pPr>
            <a:r>
              <a:rPr lang="zh-CN" altLang="en-US" dirty="0"/>
              <a:t>付钱</a:t>
            </a:r>
            <a:endParaRPr lang="en-US" altLang="zh-CN" dirty="0"/>
          </a:p>
          <a:p>
            <a:pPr lvl="1">
              <a:spcBef>
                <a:spcPts val="450"/>
              </a:spcBef>
            </a:pPr>
            <a:r>
              <a:rPr lang="zh-CN" altLang="en-US" dirty="0"/>
              <a:t>等待确认已付钱</a:t>
            </a:r>
            <a:endParaRPr lang="en-US" altLang="zh-CN" dirty="0"/>
          </a:p>
          <a:p>
            <a:pPr lvl="1">
              <a:spcBef>
                <a:spcPts val="450"/>
              </a:spcBef>
            </a:pPr>
            <a:r>
              <a:rPr lang="zh-CN" altLang="en-US" dirty="0"/>
              <a:t>离开理发店</a:t>
            </a:r>
          </a:p>
        </p:txBody>
      </p:sp>
    </p:spTree>
    <p:extLst>
      <p:ext uri="{BB962C8B-B14F-4D97-AF65-F5344CB8AC3E}">
        <p14:creationId xmlns:p14="http://schemas.microsoft.com/office/powerpoint/2010/main" val="188058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0025E-9F83-4C10-AB5E-4A6D0B93FB6E}"/>
              </a:ext>
            </a:extLst>
          </p:cNvPr>
          <p:cNvSpPr>
            <a:spLocks noGrp="1"/>
          </p:cNvSpPr>
          <p:nvPr>
            <p:ph type="title"/>
          </p:nvPr>
        </p:nvSpPr>
        <p:spPr/>
        <p:txBody>
          <a:bodyPr/>
          <a:lstStyle/>
          <a:p>
            <a:r>
              <a:rPr lang="zh-CN" altLang="en-US" dirty="0"/>
              <a:t>理发师问题分析</a:t>
            </a:r>
          </a:p>
        </p:txBody>
      </p:sp>
      <p:sp>
        <p:nvSpPr>
          <p:cNvPr id="3" name="内容占位符 2">
            <a:extLst>
              <a:ext uri="{FF2B5EF4-FFF2-40B4-BE49-F238E27FC236}">
                <a16:creationId xmlns:a16="http://schemas.microsoft.com/office/drawing/2014/main" id="{BC905CAA-C853-4693-A036-05455713B7C5}"/>
              </a:ext>
            </a:extLst>
          </p:cNvPr>
          <p:cNvSpPr>
            <a:spLocks noGrp="1"/>
          </p:cNvSpPr>
          <p:nvPr>
            <p:ph idx="1"/>
          </p:nvPr>
        </p:nvSpPr>
        <p:spPr>
          <a:xfrm>
            <a:off x="428626" y="1551517"/>
            <a:ext cx="8249382" cy="4058726"/>
          </a:xfrm>
        </p:spPr>
        <p:txBody>
          <a:bodyPr/>
          <a:lstStyle/>
          <a:p>
            <a:r>
              <a:rPr lang="zh-CN" altLang="en-US" dirty="0"/>
              <a:t>理发师的流程：</a:t>
            </a:r>
            <a:endParaRPr lang="en-US" altLang="zh-CN" dirty="0"/>
          </a:p>
          <a:p>
            <a:pPr lvl="1"/>
            <a:r>
              <a:rPr lang="zh-CN" altLang="en-US" dirty="0"/>
              <a:t>等待顾客唤醒自己</a:t>
            </a:r>
            <a:endParaRPr lang="en-US" altLang="zh-CN" dirty="0"/>
          </a:p>
          <a:p>
            <a:pPr lvl="1"/>
            <a:r>
              <a:rPr lang="zh-CN" altLang="en-US" dirty="0"/>
              <a:t>给顾客理发</a:t>
            </a:r>
            <a:endParaRPr lang="en-US" altLang="zh-CN" dirty="0"/>
          </a:p>
          <a:p>
            <a:pPr lvl="1"/>
            <a:r>
              <a:rPr lang="zh-CN" altLang="en-US" dirty="0"/>
              <a:t>等待客人通知收钱</a:t>
            </a:r>
            <a:endParaRPr lang="en-US" altLang="zh-CN" dirty="0"/>
          </a:p>
          <a:p>
            <a:pPr lvl="1"/>
            <a:r>
              <a:rPr lang="zh-CN" altLang="en-US" dirty="0"/>
              <a:t>收钱</a:t>
            </a:r>
            <a:endParaRPr lang="en-US" altLang="zh-CN" dirty="0"/>
          </a:p>
          <a:p>
            <a:pPr lvl="1"/>
            <a:r>
              <a:rPr lang="zh-CN" altLang="en-US" dirty="0"/>
              <a:t>通知客人可以离开</a:t>
            </a:r>
          </a:p>
        </p:txBody>
      </p:sp>
    </p:spTree>
    <p:extLst>
      <p:ext uri="{BB962C8B-B14F-4D97-AF65-F5344CB8AC3E}">
        <p14:creationId xmlns:p14="http://schemas.microsoft.com/office/powerpoint/2010/main" val="6394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C8AAF-82D8-40A3-98B7-CBC1CF0C78C1}"/>
              </a:ext>
            </a:extLst>
          </p:cNvPr>
          <p:cNvSpPr>
            <a:spLocks noGrp="1"/>
          </p:cNvSpPr>
          <p:nvPr>
            <p:ph type="title"/>
          </p:nvPr>
        </p:nvSpPr>
        <p:spPr/>
        <p:txBody>
          <a:bodyPr/>
          <a:lstStyle/>
          <a:p>
            <a:r>
              <a:rPr lang="zh-CN" altLang="en-US" dirty="0"/>
              <a:t>理发师问题分析</a:t>
            </a:r>
          </a:p>
        </p:txBody>
      </p:sp>
      <p:sp>
        <p:nvSpPr>
          <p:cNvPr id="3" name="内容占位符 2">
            <a:extLst>
              <a:ext uri="{FF2B5EF4-FFF2-40B4-BE49-F238E27FC236}">
                <a16:creationId xmlns:a16="http://schemas.microsoft.com/office/drawing/2014/main" id="{98ACED9E-6D59-4053-8407-1EFD2A1BA5DA}"/>
              </a:ext>
            </a:extLst>
          </p:cNvPr>
          <p:cNvSpPr>
            <a:spLocks noGrp="1"/>
          </p:cNvSpPr>
          <p:nvPr>
            <p:ph idx="1"/>
          </p:nvPr>
        </p:nvSpPr>
        <p:spPr/>
        <p:txBody>
          <a:bodyPr/>
          <a:lstStyle/>
          <a:p>
            <a:r>
              <a:rPr lang="zh-CN" altLang="en-US" dirty="0"/>
              <a:t>存在资源使用：</a:t>
            </a:r>
            <a:endParaRPr lang="en-US" altLang="zh-CN" dirty="0"/>
          </a:p>
          <a:p>
            <a:pPr lvl="1"/>
            <a:r>
              <a:rPr lang="en-US" altLang="zh-CN" dirty="0"/>
              <a:t>N</a:t>
            </a:r>
            <a:r>
              <a:rPr lang="zh-CN" altLang="en-US" dirty="0"/>
              <a:t>个沙发：顾客看没有空闲沙发则离开，否则占用空闲沙发</a:t>
            </a:r>
            <a:endParaRPr lang="en-US" altLang="zh-CN" dirty="0"/>
          </a:p>
          <a:p>
            <a:r>
              <a:rPr lang="zh-CN" altLang="en-US" dirty="0"/>
              <a:t>存在的互斥：</a:t>
            </a:r>
            <a:endParaRPr lang="en-US" altLang="zh-CN" dirty="0"/>
          </a:p>
          <a:p>
            <a:pPr lvl="1"/>
            <a:r>
              <a:rPr lang="zh-CN" altLang="en-US" dirty="0"/>
              <a:t>理发椅</a:t>
            </a:r>
            <a:endParaRPr lang="en-US" altLang="zh-CN" dirty="0"/>
          </a:p>
          <a:p>
            <a:r>
              <a:rPr lang="zh-CN" altLang="en-US" dirty="0"/>
              <a:t>存在的同步（协作）：</a:t>
            </a:r>
            <a:endParaRPr lang="en-US" altLang="zh-CN" dirty="0"/>
          </a:p>
          <a:p>
            <a:pPr lvl="1"/>
            <a:r>
              <a:rPr lang="zh-CN" altLang="en-US" dirty="0"/>
              <a:t>理发师等待顾客和顾客唤醒理发师</a:t>
            </a:r>
            <a:endParaRPr lang="en-US" altLang="zh-CN" dirty="0"/>
          </a:p>
          <a:p>
            <a:pPr lvl="1"/>
            <a:r>
              <a:rPr lang="zh-CN" altLang="en-US" dirty="0"/>
              <a:t>理发师等待顾客付费和顾客通知付费</a:t>
            </a:r>
            <a:endParaRPr lang="en-US" altLang="zh-CN" dirty="0"/>
          </a:p>
          <a:p>
            <a:pPr lvl="1"/>
            <a:r>
              <a:rPr lang="zh-CN" altLang="en-US" dirty="0"/>
              <a:t>客户等待收费确认和理发师确认</a:t>
            </a:r>
            <a:endParaRPr lang="en-US" altLang="zh-CN" dirty="0"/>
          </a:p>
          <a:p>
            <a:endParaRPr lang="zh-CN" altLang="en-US" dirty="0"/>
          </a:p>
        </p:txBody>
      </p:sp>
    </p:spTree>
    <p:extLst>
      <p:ext uri="{BB962C8B-B14F-4D97-AF65-F5344CB8AC3E}">
        <p14:creationId xmlns:p14="http://schemas.microsoft.com/office/powerpoint/2010/main" val="336739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92B0D-21B5-41FE-A70C-2A9B021063C3}"/>
              </a:ext>
            </a:extLst>
          </p:cNvPr>
          <p:cNvSpPr>
            <a:spLocks noGrp="1"/>
          </p:cNvSpPr>
          <p:nvPr>
            <p:ph type="title"/>
          </p:nvPr>
        </p:nvSpPr>
        <p:spPr/>
        <p:txBody>
          <a:bodyPr/>
          <a:lstStyle/>
          <a:p>
            <a:r>
              <a:rPr lang="zh-CN" altLang="en-US" dirty="0"/>
              <a:t>理发师问题分析</a:t>
            </a:r>
          </a:p>
        </p:txBody>
      </p:sp>
      <p:sp>
        <p:nvSpPr>
          <p:cNvPr id="3" name="内容占位符 2">
            <a:extLst>
              <a:ext uri="{FF2B5EF4-FFF2-40B4-BE49-F238E27FC236}">
                <a16:creationId xmlns:a16="http://schemas.microsoft.com/office/drawing/2014/main" id="{653E17EF-4A7A-48E9-8C78-EA6F84BE5254}"/>
              </a:ext>
            </a:extLst>
          </p:cNvPr>
          <p:cNvSpPr>
            <a:spLocks noGrp="1"/>
          </p:cNvSpPr>
          <p:nvPr>
            <p:ph idx="1"/>
          </p:nvPr>
        </p:nvSpPr>
        <p:spPr>
          <a:xfrm>
            <a:off x="428626" y="1425037"/>
            <a:ext cx="8249382" cy="4309013"/>
          </a:xfrm>
        </p:spPr>
        <p:txBody>
          <a:bodyPr/>
          <a:lstStyle/>
          <a:p>
            <a:pPr>
              <a:spcBef>
                <a:spcPts val="0"/>
              </a:spcBef>
            </a:pPr>
            <a:r>
              <a:rPr lang="zh-CN" altLang="en-US" dirty="0"/>
              <a:t>如何实现没有空沙发时离开？</a:t>
            </a:r>
            <a:endParaRPr lang="en-US" altLang="zh-CN" dirty="0"/>
          </a:p>
          <a:p>
            <a:pPr lvl="1">
              <a:spcBef>
                <a:spcPts val="0"/>
              </a:spcBef>
            </a:pPr>
            <a:r>
              <a:rPr lang="zh-CN" altLang="en-US" dirty="0"/>
              <a:t>如果设置资源信号量表示沙发，在</a:t>
            </a:r>
            <a:r>
              <a:rPr lang="en-US" altLang="zh-CN" dirty="0"/>
              <a:t>wait</a:t>
            </a:r>
            <a:r>
              <a:rPr lang="zh-CN" altLang="en-US" dirty="0"/>
              <a:t>资源信号量时必然陷入阻塞，无法离开。</a:t>
            </a:r>
            <a:endParaRPr lang="en-US" altLang="zh-CN" dirty="0"/>
          </a:p>
          <a:p>
            <a:pPr lvl="1">
              <a:spcBef>
                <a:spcPts val="0"/>
              </a:spcBef>
            </a:pPr>
            <a:r>
              <a:rPr lang="zh-CN" altLang="en-US" dirty="0"/>
              <a:t>解决办法是用变量表示沙发数，用一个互斥量保护变量，这样既可通过条件判断避免阻塞。</a:t>
            </a:r>
            <a:endParaRPr lang="en-US" altLang="zh-CN" dirty="0"/>
          </a:p>
          <a:p>
            <a:pPr marL="379809" lvl="2" indent="0">
              <a:spcBef>
                <a:spcPts val="0"/>
              </a:spcBef>
              <a:buNone/>
            </a:pPr>
            <a:r>
              <a:rPr lang="en-US" altLang="zh-CN" dirty="0"/>
              <a:t>int count=n</a:t>
            </a:r>
            <a:r>
              <a:rPr lang="zh-CN" altLang="en-US" dirty="0"/>
              <a:t>，</a:t>
            </a:r>
            <a:r>
              <a:rPr lang="en-US" altLang="zh-CN" dirty="0"/>
              <a:t>semaphore mutex=1</a:t>
            </a:r>
          </a:p>
          <a:p>
            <a:pPr marL="379809" lvl="2" indent="0">
              <a:spcBef>
                <a:spcPts val="0"/>
              </a:spcBef>
              <a:buNone/>
            </a:pPr>
            <a:r>
              <a:rPr lang="en-US" altLang="zh-CN" dirty="0"/>
              <a:t>Wait(mutex)</a:t>
            </a:r>
          </a:p>
          <a:p>
            <a:pPr marL="379809" lvl="2" indent="0">
              <a:spcBef>
                <a:spcPts val="0"/>
              </a:spcBef>
              <a:buNone/>
            </a:pPr>
            <a:r>
              <a:rPr lang="en-US" altLang="zh-CN" dirty="0"/>
              <a:t>If( count &gt;= N){</a:t>
            </a:r>
          </a:p>
          <a:p>
            <a:pPr marL="379809" lvl="2" indent="0">
              <a:spcBef>
                <a:spcPts val="0"/>
              </a:spcBef>
              <a:buNone/>
            </a:pPr>
            <a:r>
              <a:rPr lang="en-US" altLang="zh-CN" dirty="0"/>
              <a:t>	signal(mutex)</a:t>
            </a:r>
          </a:p>
          <a:p>
            <a:pPr marL="379809" lvl="2" indent="0">
              <a:spcBef>
                <a:spcPts val="0"/>
              </a:spcBef>
              <a:buNone/>
            </a:pPr>
            <a:r>
              <a:rPr lang="en-US" altLang="zh-CN" dirty="0"/>
              <a:t>	</a:t>
            </a:r>
            <a:r>
              <a:rPr lang="zh-CN" altLang="en-US" dirty="0"/>
              <a:t>离开理发店</a:t>
            </a:r>
            <a:endParaRPr lang="en-US" altLang="zh-CN" dirty="0"/>
          </a:p>
          <a:p>
            <a:pPr marL="379809" lvl="2" indent="0">
              <a:spcBef>
                <a:spcPts val="0"/>
              </a:spcBef>
              <a:buNone/>
            </a:pPr>
            <a:r>
              <a:rPr lang="en-US" altLang="zh-CN" dirty="0"/>
              <a:t>}else{</a:t>
            </a:r>
          </a:p>
          <a:p>
            <a:pPr marL="379809" lvl="2" indent="0">
              <a:spcBef>
                <a:spcPts val="0"/>
              </a:spcBef>
              <a:buNone/>
            </a:pPr>
            <a:r>
              <a:rPr lang="en-US" altLang="zh-CN" dirty="0"/>
              <a:t>	count++</a:t>
            </a:r>
          </a:p>
          <a:p>
            <a:pPr marL="379809" lvl="2" indent="0">
              <a:spcBef>
                <a:spcPts val="0"/>
              </a:spcBef>
              <a:buNone/>
            </a:pPr>
            <a:r>
              <a:rPr lang="en-US" altLang="zh-CN" dirty="0"/>
              <a:t>	signal(mutex)</a:t>
            </a:r>
          </a:p>
          <a:p>
            <a:pPr marL="379809" lvl="2" indent="0">
              <a:spcBef>
                <a:spcPts val="0"/>
              </a:spcBef>
              <a:buNone/>
            </a:pPr>
            <a:r>
              <a:rPr lang="en-US" altLang="zh-CN" dirty="0"/>
              <a:t>     ……</a:t>
            </a:r>
          </a:p>
        </p:txBody>
      </p:sp>
    </p:spTree>
    <p:extLst>
      <p:ext uri="{BB962C8B-B14F-4D97-AF65-F5344CB8AC3E}">
        <p14:creationId xmlns:p14="http://schemas.microsoft.com/office/powerpoint/2010/main" val="409259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083-28DC-477C-A255-E11C7BC4DA71}"/>
              </a:ext>
            </a:extLst>
          </p:cNvPr>
          <p:cNvSpPr>
            <a:spLocks noGrp="1"/>
          </p:cNvSpPr>
          <p:nvPr>
            <p:ph type="title"/>
          </p:nvPr>
        </p:nvSpPr>
        <p:spPr/>
        <p:txBody>
          <a:bodyPr/>
          <a:lstStyle/>
          <a:p>
            <a:pPr>
              <a:defRPr/>
            </a:pPr>
            <a:r>
              <a:rPr lang="zh-CN" altLang="en-US" dirty="0"/>
              <a:t>课后作业</a:t>
            </a:r>
            <a:r>
              <a:rPr lang="en-US" altLang="zh-CN" dirty="0"/>
              <a:t>1</a:t>
            </a:r>
            <a:endParaRPr lang="zh-CN" altLang="en-US" dirty="0"/>
          </a:p>
        </p:txBody>
      </p:sp>
      <p:sp>
        <p:nvSpPr>
          <p:cNvPr id="171011" name="内容占位符 2">
            <a:extLst>
              <a:ext uri="{FF2B5EF4-FFF2-40B4-BE49-F238E27FC236}">
                <a16:creationId xmlns:a16="http://schemas.microsoft.com/office/drawing/2014/main" id="{5AEEC5C3-8F19-421B-B6A7-675AF9B39B3F}"/>
              </a:ext>
            </a:extLst>
          </p:cNvPr>
          <p:cNvSpPr>
            <a:spLocks noGrp="1" noChangeArrowheads="1"/>
          </p:cNvSpPr>
          <p:nvPr>
            <p:ph idx="1"/>
          </p:nvPr>
        </p:nvSpPr>
        <p:spPr/>
        <p:txBody>
          <a:bodyPr/>
          <a:lstStyle/>
          <a:p>
            <a:r>
              <a:rPr lang="zh-CN" altLang="zh-CN" dirty="0"/>
              <a:t>某机场的入口有</a:t>
            </a:r>
            <a:r>
              <a:rPr lang="en-US" altLang="zh-CN" dirty="0"/>
              <a:t>1</a:t>
            </a:r>
            <a:r>
              <a:rPr lang="zh-CN" altLang="zh-CN" dirty="0"/>
              <a:t>条通道，该通道有</a:t>
            </a:r>
            <a:r>
              <a:rPr lang="en-US" altLang="zh-CN" dirty="0"/>
              <a:t>3</a:t>
            </a:r>
            <a:r>
              <a:rPr lang="zh-CN" altLang="zh-CN" dirty="0"/>
              <a:t>名证件查验员，再往里是一个安检室，内有</a:t>
            </a:r>
            <a:r>
              <a:rPr lang="en-US" altLang="zh-CN" dirty="0"/>
              <a:t>5</a:t>
            </a:r>
            <a:r>
              <a:rPr lang="zh-CN" altLang="zh-CN" dirty="0"/>
              <a:t>名安检员。安检室可容纳五人等待（另有五人正在被检查）。入场者可让任意一名证件查验员检查，在证件查验员核对正确并放行后进入安检室等待并被检验，安检员放行后进入机场。证件查验员无人时休息，来人时被来人唤醒，查验来人证件后，确认安检室有空位后让来人入安检室。安检员无人时休息，直到被来人唤醒，检查完来人后放行来人入机场。</a:t>
            </a:r>
            <a:endParaRPr lang="en-US" altLang="zh-CN" dirty="0"/>
          </a:p>
          <a:p>
            <a:r>
              <a:rPr lang="zh-CN" altLang="zh-CN" dirty="0"/>
              <a:t>请用信号量机制实现上述过程中的同步和互斥。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270A47-D8B8-4176-A9A3-BA64773EF6E9}"/>
              </a:ext>
            </a:extLst>
          </p:cNvPr>
          <p:cNvSpPr>
            <a:spLocks noGrp="1"/>
          </p:cNvSpPr>
          <p:nvPr>
            <p:ph idx="1"/>
          </p:nvPr>
        </p:nvSpPr>
        <p:spPr/>
        <p:txBody>
          <a:bodyPr/>
          <a:lstStyle/>
          <a:p>
            <a:r>
              <a:rPr lang="zh-CN" altLang="zh-CN" dirty="0"/>
              <a:t>一家茶馆共有三名侍者，大厅有</a:t>
            </a:r>
            <a:r>
              <a:rPr lang="en-US" altLang="zh-CN" dirty="0"/>
              <a:t>10</a:t>
            </a:r>
            <a:r>
              <a:rPr lang="zh-CN" altLang="zh-CN" dirty="0"/>
              <a:t>个座位供客人坐下饮茶，还有一个收银员负责收银。客人来到茶馆时若没有座位则立即离开，如果有座位则进入并坐一个座位，然后叫侍者为其上茶，客人饮完茶后即叫收银员收银，在得到收银员同意后即离开茶馆。侍者没有事时休息等待呼叫，有人呼叫时则为客人上茶，完后继续休息等待；收银员无人呼叫时也休息，有人呼叫时则收钱，确认金额正确后通知客人离开，然后继续休息。</a:t>
            </a:r>
            <a:endParaRPr lang="en-US" altLang="zh-CN" dirty="0"/>
          </a:p>
          <a:p>
            <a:r>
              <a:rPr lang="zh-CN" altLang="zh-CN" dirty="0"/>
              <a:t>请用信号量模拟侍者、客人和收银员三者在上述过程中的同步与互斥，非信号量部分可用伪代码。</a:t>
            </a:r>
            <a:endParaRPr lang="zh-CN" altLang="en-US" dirty="0"/>
          </a:p>
        </p:txBody>
      </p:sp>
      <p:sp>
        <p:nvSpPr>
          <p:cNvPr id="3" name="标题 2">
            <a:extLst>
              <a:ext uri="{FF2B5EF4-FFF2-40B4-BE49-F238E27FC236}">
                <a16:creationId xmlns:a16="http://schemas.microsoft.com/office/drawing/2014/main" id="{5F84C19A-9094-4A53-BF0E-1804E8F8AFF3}"/>
              </a:ext>
            </a:extLst>
          </p:cNvPr>
          <p:cNvSpPr>
            <a:spLocks noGrp="1"/>
          </p:cNvSpPr>
          <p:nvPr>
            <p:ph type="title"/>
          </p:nvPr>
        </p:nvSpPr>
        <p:spPr/>
        <p:txBody>
          <a:bodyPr/>
          <a:lstStyle/>
          <a:p>
            <a:r>
              <a:rPr lang="zh-CN" altLang="en-US" dirty="0"/>
              <a:t>课后作业</a:t>
            </a:r>
            <a:r>
              <a:rPr lang="en-US" altLang="zh-CN" dirty="0"/>
              <a:t>2</a:t>
            </a:r>
            <a:endParaRPr lang="zh-CN" altLang="en-US" dirty="0"/>
          </a:p>
        </p:txBody>
      </p:sp>
    </p:spTree>
    <p:extLst>
      <p:ext uri="{BB962C8B-B14F-4D97-AF65-F5344CB8AC3E}">
        <p14:creationId xmlns:p14="http://schemas.microsoft.com/office/powerpoint/2010/main" val="315443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3">
            <a:extLst>
              <a:ext uri="{FF2B5EF4-FFF2-40B4-BE49-F238E27FC236}">
                <a16:creationId xmlns:a16="http://schemas.microsoft.com/office/drawing/2014/main" id="{B1CB8505-D5EC-8E4C-B176-B1EE5BC174D2}"/>
              </a:ext>
            </a:extLst>
          </p:cNvPr>
          <p:cNvGraphicFramePr>
            <a:graphicFrameLocks noGrp="1" noChangeAspect="1"/>
          </p:cNvGraphicFramePr>
          <p:nvPr>
            <p:ph idx="1"/>
            <p:extLst>
              <p:ext uri="{D42A27DB-BD31-4B8C-83A1-F6EECF244321}">
                <p14:modId xmlns:p14="http://schemas.microsoft.com/office/powerpoint/2010/main" val="2663391739"/>
              </p:ext>
            </p:extLst>
          </p:nvPr>
        </p:nvGraphicFramePr>
        <p:xfrm>
          <a:off x="2037781" y="2591708"/>
          <a:ext cx="4482704" cy="3317773"/>
        </p:xfrm>
        <a:graphic>
          <a:graphicData uri="http://schemas.openxmlformats.org/presentationml/2006/ole">
            <mc:AlternateContent xmlns:mc="http://schemas.openxmlformats.org/markup-compatibility/2006">
              <mc:Choice xmlns:v="urn:schemas-microsoft-com:vml" Requires="v">
                <p:oleObj spid="_x0000_s2061" r:id="rId4" imgW="7213600" imgH="4394200" progId="WangImage.Document">
                  <p:embed/>
                </p:oleObj>
              </mc:Choice>
              <mc:Fallback>
                <p:oleObj r:id="rId4" imgW="7213600" imgH="4394200" progId="WangImage.Document">
                  <p:embed/>
                  <p:pic>
                    <p:nvPicPr>
                      <p:cNvPr id="56322" name="Object 3">
                        <a:extLst>
                          <a:ext uri="{FF2B5EF4-FFF2-40B4-BE49-F238E27FC236}">
                            <a16:creationId xmlns:a16="http://schemas.microsoft.com/office/drawing/2014/main" id="{B1CB8505-D5EC-8E4C-B176-B1EE5BC174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7781" y="2591708"/>
                        <a:ext cx="4482704" cy="3317773"/>
                      </a:xfrm>
                      <a:prstGeom prst="rect">
                        <a:avLst/>
                      </a:prstGeom>
                      <a:noFill/>
                      <a:ln>
                        <a:noFill/>
                      </a:ln>
                      <a:effectLst/>
                    </p:spPr>
                  </p:pic>
                </p:oleObj>
              </mc:Fallback>
            </mc:AlternateContent>
          </a:graphicData>
        </a:graphic>
      </p:graphicFrame>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eaLnBrk="1" hangingPunct="1">
              <a:defRPr/>
            </a:pPr>
            <a:r>
              <a:rPr lang="en-US" altLang="zh-CN" sz="2700" dirty="0">
                <a:solidFill>
                  <a:srgbClr val="0000FF"/>
                </a:solidFill>
              </a:rPr>
              <a:t>1. </a:t>
            </a:r>
            <a:r>
              <a:rPr lang="zh-CN" altLang="en-US" sz="2700" dirty="0">
                <a:solidFill>
                  <a:srgbClr val="0000FF"/>
                </a:solidFill>
              </a:rPr>
              <a:t>进程的三种基本状态</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307622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1843" y="718844"/>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1238363" y="2646292"/>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j-cs"/>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4011700" y="718844"/>
            <a:ext cx="4681924" cy="46866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2.1 </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前趋图和程序执行</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2.2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进程的描述</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2.3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进程控制</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2.4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进程同步</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2.5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经典进程的同步问题</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2.6 </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进程通信</a:t>
            </a:r>
          </a:p>
        </p:txBody>
      </p:sp>
    </p:spTree>
    <p:custDataLst>
      <p:tags r:id="rId1"/>
    </p:custDataLst>
    <p:extLst>
      <p:ext uri="{BB962C8B-B14F-4D97-AF65-F5344CB8AC3E}">
        <p14:creationId xmlns:p14="http://schemas.microsoft.com/office/powerpoint/2010/main" val="327088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
        <p:nvSpPr>
          <p:cNvPr id="3" name="矩形 2"/>
          <p:cNvSpPr/>
          <p:nvPr/>
        </p:nvSpPr>
        <p:spPr>
          <a:xfrm>
            <a:off x="1225740" y="1104518"/>
            <a:ext cx="7232460" cy="2774606"/>
          </a:xfrm>
          <a:prstGeom prst="rect">
            <a:avLst/>
          </a:prstGeom>
        </p:spPr>
        <p:txBody>
          <a:bodyPr wrap="square">
            <a:spAutoFit/>
          </a:bodyPr>
          <a:lstStyle/>
          <a:p>
            <a:pPr>
              <a:lnSpc>
                <a:spcPct val="150000"/>
              </a:lnSpc>
              <a:spcBef>
                <a:spcPct val="40000"/>
              </a:spcBef>
              <a:buClr>
                <a:schemeClr val="bg2">
                  <a:lumMod val="25000"/>
                </a:schemeClr>
              </a:buClr>
              <a:buFont typeface="Wingdings" charset="2"/>
              <a:buChar char="n"/>
              <a:defRPr/>
            </a:pPr>
            <a:r>
              <a:rPr lang="zh-CN" altLang="en-US" sz="2100" b="1" dirty="0">
                <a:latin typeface="+mj-ea"/>
                <a:ea typeface="+mj-ea"/>
              </a:rPr>
              <a:t>进程通信</a:t>
            </a:r>
            <a:r>
              <a:rPr lang="en-US" altLang="zh-CN" sz="2100" b="1" dirty="0">
                <a:latin typeface="+mj-ea"/>
                <a:ea typeface="+mj-ea"/>
              </a:rPr>
              <a:t>——</a:t>
            </a:r>
            <a:r>
              <a:rPr lang="zh-CN" altLang="en-US" sz="2100" b="1" dirty="0">
                <a:latin typeface="+mj-ea"/>
                <a:ea typeface="+mj-ea"/>
              </a:rPr>
              <a:t>是指进程之间的信息交换。</a:t>
            </a:r>
          </a:p>
          <a:p>
            <a:pPr>
              <a:lnSpc>
                <a:spcPct val="150000"/>
              </a:lnSpc>
              <a:spcBef>
                <a:spcPct val="40000"/>
              </a:spcBef>
              <a:buClr>
                <a:schemeClr val="bg2">
                  <a:lumMod val="25000"/>
                </a:schemeClr>
              </a:buClr>
              <a:buFont typeface="Wingdings" charset="2"/>
              <a:buChar char="n"/>
              <a:defRPr/>
            </a:pPr>
            <a:r>
              <a:rPr lang="zh-CN" altLang="en-US" sz="2100" b="1" dirty="0">
                <a:solidFill>
                  <a:srgbClr val="0000CC"/>
                </a:solidFill>
                <a:latin typeface="+mj-ea"/>
                <a:ea typeface="+mj-ea"/>
              </a:rPr>
              <a:t>进程通信分为两类：</a:t>
            </a:r>
          </a:p>
          <a:p>
            <a:pPr>
              <a:lnSpc>
                <a:spcPct val="150000"/>
              </a:lnSpc>
              <a:spcBef>
                <a:spcPct val="40000"/>
              </a:spcBef>
              <a:defRPr/>
            </a:pPr>
            <a:r>
              <a:rPr lang="zh-CN" altLang="en-US" sz="2100" b="1" dirty="0">
                <a:latin typeface="+mj-ea"/>
                <a:ea typeface="+mj-ea"/>
              </a:rPr>
              <a:t>①低级通信：信号量机制缺点：</a:t>
            </a:r>
            <a:endParaRPr lang="en-US" altLang="zh-CN" sz="2100" b="1" dirty="0">
              <a:latin typeface="+mj-ea"/>
              <a:ea typeface="+mj-ea"/>
            </a:endParaRPr>
          </a:p>
          <a:p>
            <a:pPr>
              <a:lnSpc>
                <a:spcPct val="150000"/>
              </a:lnSpc>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）效率低</a:t>
            </a:r>
          </a:p>
          <a:p>
            <a:pPr>
              <a:lnSpc>
                <a:spcPct val="150000"/>
              </a:lnSpc>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）通信对用户不透明</a:t>
            </a:r>
          </a:p>
        </p:txBody>
      </p:sp>
      <p:sp>
        <p:nvSpPr>
          <p:cNvPr id="5" name="矩形 4"/>
          <p:cNvSpPr/>
          <p:nvPr/>
        </p:nvSpPr>
        <p:spPr>
          <a:xfrm>
            <a:off x="1225739" y="4181720"/>
            <a:ext cx="7813157" cy="1675843"/>
          </a:xfrm>
          <a:prstGeom prst="rect">
            <a:avLst/>
          </a:prstGeom>
        </p:spPr>
        <p:txBody>
          <a:bodyPr wrap="square">
            <a:spAutoFit/>
          </a:bodyPr>
          <a:lstStyle/>
          <a:p>
            <a:pPr>
              <a:lnSpc>
                <a:spcPct val="150000"/>
              </a:lnSpc>
              <a:spcBef>
                <a:spcPct val="40000"/>
              </a:spcBef>
              <a:defRPr/>
            </a:pPr>
            <a:r>
              <a:rPr lang="zh-CN" altLang="en-US" sz="2100" b="1" dirty="0">
                <a:latin typeface="+mj-ea"/>
                <a:ea typeface="+mj-ea"/>
              </a:rPr>
              <a:t>②高级通信：直接利用操作系统所提供的一组通信命令，高效地传送大量数据的一种通信方式。</a:t>
            </a:r>
            <a:endParaRPr lang="en-US" altLang="zh-CN" sz="2100" b="1" dirty="0">
              <a:latin typeface="+mj-ea"/>
              <a:ea typeface="+mj-ea"/>
            </a:endParaRPr>
          </a:p>
          <a:p>
            <a:pPr>
              <a:lnSpc>
                <a:spcPct val="150000"/>
              </a:lnSpc>
              <a:spcBef>
                <a:spcPct val="40000"/>
              </a:spcBef>
              <a:defRPr/>
            </a:pPr>
            <a:r>
              <a:rPr lang="zh-CN" altLang="en-US" sz="2100" b="1" dirty="0">
                <a:latin typeface="+mj-ea"/>
                <a:ea typeface="+mj-ea"/>
              </a:rPr>
              <a:t>特点：效率高，通信实现细节对用户透明 </a:t>
            </a:r>
          </a:p>
        </p:txBody>
      </p:sp>
    </p:spTree>
    <p:extLst>
      <p:ext uri="{BB962C8B-B14F-4D97-AF65-F5344CB8AC3E}">
        <p14:creationId xmlns:p14="http://schemas.microsoft.com/office/powerpoint/2010/main" val="285183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进程通信的类型</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
        <p:nvSpPr>
          <p:cNvPr id="3" name="矩形 2"/>
          <p:cNvSpPr/>
          <p:nvPr/>
        </p:nvSpPr>
        <p:spPr>
          <a:xfrm>
            <a:off x="1423219" y="2036970"/>
            <a:ext cx="7167716" cy="4191917"/>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共享存储器系统</a:t>
            </a:r>
            <a:r>
              <a:rPr lang="zh-CN" altLang="en-US" sz="2100" b="1" dirty="0">
                <a:solidFill>
                  <a:srgbClr val="0000FF"/>
                </a:solidFill>
                <a:latin typeface="+mj-ea"/>
                <a:ea typeface="+mj-ea"/>
              </a:rPr>
              <a:t> </a:t>
            </a:r>
          </a:p>
          <a:p>
            <a:pPr>
              <a:lnSpc>
                <a:spcPct val="120000"/>
              </a:lnSpc>
              <a:defRPr/>
            </a:pPr>
            <a:r>
              <a:rPr lang="zh-CN" altLang="en-US" sz="2100" b="1" dirty="0">
                <a:latin typeface="+mj-ea"/>
                <a:ea typeface="+mj-ea"/>
              </a:rPr>
              <a:t> （</a:t>
            </a:r>
            <a:r>
              <a:rPr lang="en-US" altLang="zh-CN" sz="2100" b="1" dirty="0">
                <a:latin typeface="+mj-ea"/>
                <a:ea typeface="+mj-ea"/>
              </a:rPr>
              <a:t>1</a:t>
            </a:r>
            <a:r>
              <a:rPr lang="zh-CN" altLang="en-US" sz="2100" b="1" dirty="0">
                <a:latin typeface="+mj-ea"/>
                <a:ea typeface="+mj-ea"/>
              </a:rPr>
              <a:t>）基于共享数据结构的通信方式。 </a:t>
            </a:r>
          </a:p>
          <a:p>
            <a:pPr>
              <a:lnSpc>
                <a:spcPct val="120000"/>
              </a:lnSpc>
              <a:defRPr/>
            </a:pPr>
            <a:r>
              <a:rPr lang="zh-CN" altLang="en-US" sz="2100" b="1" dirty="0">
                <a:latin typeface="+mj-ea"/>
                <a:ea typeface="+mj-ea"/>
              </a:rPr>
              <a:t> （</a:t>
            </a:r>
            <a:r>
              <a:rPr lang="en-US" altLang="zh-CN" sz="2100" b="1" dirty="0">
                <a:latin typeface="+mj-ea"/>
                <a:ea typeface="+mj-ea"/>
              </a:rPr>
              <a:t>2</a:t>
            </a:r>
            <a:r>
              <a:rPr lang="zh-CN" altLang="en-US" sz="2100" b="1" dirty="0">
                <a:latin typeface="+mj-ea"/>
                <a:ea typeface="+mj-ea"/>
              </a:rPr>
              <a:t>）基于共享存储区的通信方式。 </a:t>
            </a:r>
          </a:p>
          <a:p>
            <a:pPr>
              <a:lnSpc>
                <a:spcPct val="12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消息传递系统 </a:t>
            </a:r>
          </a:p>
          <a:p>
            <a:pPr marL="800100" lvl="1" indent="-342900">
              <a:lnSpc>
                <a:spcPct val="120000"/>
              </a:lnSpc>
              <a:buClr>
                <a:schemeClr val="bg2">
                  <a:lumMod val="25000"/>
                </a:schemeClr>
              </a:buClr>
              <a:buFont typeface="Arial" panose="020B0604020202020204" pitchFamily="34" charset="0"/>
              <a:buChar char="•"/>
              <a:defRPr/>
            </a:pPr>
            <a:r>
              <a:rPr lang="zh-CN" altLang="en-US" sz="2100" b="1" dirty="0">
                <a:effectLst>
                  <a:outerShdw blurRad="38100" dist="38100" dir="2700000" algn="tl">
                    <a:srgbClr val="C0C0C0"/>
                  </a:outerShdw>
                </a:effectLst>
                <a:latin typeface="+mj-ea"/>
                <a:ea typeface="+mj-ea"/>
              </a:rPr>
              <a:t>是目前的主要通信方式，信息单位：消息（报文）</a:t>
            </a:r>
          </a:p>
          <a:p>
            <a:pPr marL="800100" lvl="1" indent="-342900">
              <a:lnSpc>
                <a:spcPct val="120000"/>
              </a:lnSpc>
              <a:buClr>
                <a:schemeClr val="bg2">
                  <a:lumMod val="25000"/>
                </a:schemeClr>
              </a:buClr>
              <a:buFont typeface="Arial" panose="020B0604020202020204" pitchFamily="34" charset="0"/>
              <a:buChar char="•"/>
              <a:defRPr/>
            </a:pPr>
            <a:r>
              <a:rPr lang="zh-CN" altLang="en-US" sz="2100" b="1" dirty="0">
                <a:effectLst>
                  <a:outerShdw blurRad="38100" dist="38100" dir="2700000" algn="tl">
                    <a:srgbClr val="C0C0C0"/>
                  </a:outerShdw>
                </a:effectLst>
                <a:latin typeface="+mj-ea"/>
                <a:ea typeface="+mj-ea"/>
              </a:rPr>
              <a:t>实现：一组通信命令（原语），具有透明性</a:t>
            </a:r>
            <a:r>
              <a:rPr lang="zh-CN" altLang="en-US" sz="2100" b="1" dirty="0">
                <a:effectLst>
                  <a:outerShdw blurRad="38100" dist="38100" dir="2700000" algn="tl">
                    <a:srgbClr val="C0C0C0"/>
                  </a:outerShdw>
                </a:effectLst>
                <a:latin typeface="+mj-ea"/>
                <a:ea typeface="+mj-ea"/>
                <a:sym typeface="Wingdings" charset="2"/>
              </a:rPr>
              <a:t></a:t>
            </a:r>
            <a:r>
              <a:rPr lang="zh-CN" altLang="en-US" sz="2100" b="1" dirty="0">
                <a:effectLst>
                  <a:outerShdw blurRad="38100" dist="38100" dir="2700000" algn="tl">
                    <a:srgbClr val="C0C0C0"/>
                  </a:outerShdw>
                </a:effectLst>
                <a:latin typeface="+mj-ea"/>
                <a:ea typeface="+mj-ea"/>
              </a:rPr>
              <a:t>同步的实现。</a:t>
            </a:r>
            <a:endParaRPr lang="zh-CN" altLang="en-US" sz="2100" b="1" dirty="0">
              <a:latin typeface="+mj-ea"/>
              <a:ea typeface="+mj-ea"/>
            </a:endParaRPr>
          </a:p>
          <a:p>
            <a:pPr>
              <a:lnSpc>
                <a:spcPct val="120000"/>
              </a:lnSpc>
              <a:defRPr/>
            </a:pPr>
            <a:r>
              <a:rPr lang="zh-CN" altLang="en-US" sz="2100" b="1" dirty="0">
                <a:latin typeface="+mj-ea"/>
                <a:ea typeface="+mj-ea"/>
              </a:rPr>
              <a:t>     </a:t>
            </a:r>
            <a:r>
              <a:rPr lang="zh-CN" altLang="en-US" sz="2100" b="1" dirty="0">
                <a:solidFill>
                  <a:srgbClr val="0000CC"/>
                </a:solidFill>
                <a:effectLst>
                  <a:outerShdw blurRad="38100" dist="38100" dir="2700000" algn="tl">
                    <a:srgbClr val="C0C0C0"/>
                  </a:outerShdw>
                </a:effectLst>
                <a:latin typeface="+mj-ea"/>
                <a:ea typeface="+mj-ea"/>
              </a:rPr>
              <a:t>实现方式的不同，而分成：</a:t>
            </a:r>
          </a:p>
          <a:p>
            <a:pPr>
              <a:lnSpc>
                <a:spcPct val="120000"/>
              </a:lnSpc>
              <a:defRPr/>
            </a:pPr>
            <a:r>
              <a:rPr lang="zh-CN" altLang="en-US" sz="2100" b="1" dirty="0">
                <a:latin typeface="+mj-ea"/>
                <a:ea typeface="+mj-ea"/>
              </a:rPr>
              <a:t>   （</a:t>
            </a:r>
            <a:r>
              <a:rPr lang="en-US" altLang="zh-CN" sz="2100" b="1" dirty="0">
                <a:latin typeface="+mj-ea"/>
                <a:ea typeface="+mj-ea"/>
              </a:rPr>
              <a:t>1</a:t>
            </a:r>
            <a:r>
              <a:rPr lang="zh-CN" altLang="en-US" sz="2100" b="1" dirty="0">
                <a:latin typeface="+mj-ea"/>
                <a:ea typeface="+mj-ea"/>
              </a:rPr>
              <a:t>）直接通信方式</a:t>
            </a:r>
          </a:p>
          <a:p>
            <a:pPr>
              <a:lnSpc>
                <a:spcPct val="120000"/>
              </a:lnSpc>
              <a:defRPr/>
            </a:pPr>
            <a:r>
              <a:rPr lang="zh-CN" altLang="en-US" sz="2100" b="1" dirty="0">
                <a:latin typeface="+mj-ea"/>
                <a:ea typeface="+mj-ea"/>
              </a:rPr>
              <a:t>   （</a:t>
            </a:r>
            <a:r>
              <a:rPr lang="en-US" altLang="zh-CN" sz="2100" b="1" dirty="0">
                <a:latin typeface="+mj-ea"/>
                <a:ea typeface="+mj-ea"/>
              </a:rPr>
              <a:t>2</a:t>
            </a:r>
            <a:r>
              <a:rPr lang="zh-CN" altLang="en-US" sz="2100" b="1" dirty="0">
                <a:latin typeface="+mj-ea"/>
                <a:ea typeface="+mj-ea"/>
              </a:rPr>
              <a:t>）间接通信方式</a:t>
            </a:r>
          </a:p>
        </p:txBody>
      </p:sp>
    </p:spTree>
    <p:extLst>
      <p:ext uri="{BB962C8B-B14F-4D97-AF65-F5344CB8AC3E}">
        <p14:creationId xmlns:p14="http://schemas.microsoft.com/office/powerpoint/2010/main" val="48925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进程通信的类型</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3" name="矩形 2"/>
          <p:cNvSpPr/>
          <p:nvPr/>
        </p:nvSpPr>
        <p:spPr>
          <a:xfrm>
            <a:off x="1423218" y="2036970"/>
            <a:ext cx="6260691" cy="4108817"/>
          </a:xfrm>
          <a:prstGeom prst="rect">
            <a:avLst/>
          </a:prstGeom>
        </p:spPr>
        <p:txBody>
          <a:bodyPr wrap="square">
            <a:spAutoFit/>
          </a:bodyPr>
          <a:lstStyle/>
          <a:p>
            <a:pPr algn="just">
              <a:lnSpc>
                <a:spcPct val="150000"/>
              </a:lnSpc>
              <a:defRPr/>
            </a:pPr>
            <a:r>
              <a:rPr lang="en-US" altLang="zh-CN" sz="2700" b="1" dirty="0">
                <a:solidFill>
                  <a:srgbClr val="0000FF"/>
                </a:solidFill>
                <a:latin typeface="+mj-ea"/>
                <a:ea typeface="+mj-ea"/>
              </a:rPr>
              <a:t>3.</a:t>
            </a:r>
            <a:r>
              <a:rPr lang="zh-CN" altLang="en-US" sz="2700" b="1" dirty="0">
                <a:solidFill>
                  <a:srgbClr val="0000FF"/>
                </a:solidFill>
                <a:latin typeface="+mj-ea"/>
                <a:ea typeface="+mj-ea"/>
              </a:rPr>
              <a:t>管道（</a:t>
            </a:r>
            <a:r>
              <a:rPr lang="en-US" altLang="zh-CN" sz="2700" b="1" dirty="0">
                <a:solidFill>
                  <a:srgbClr val="0000FF"/>
                </a:solidFill>
                <a:latin typeface="+mj-ea"/>
                <a:ea typeface="+mj-ea"/>
              </a:rPr>
              <a:t>Pipe</a:t>
            </a:r>
            <a:r>
              <a:rPr lang="zh-CN" altLang="en-US" sz="2700" b="1" dirty="0">
                <a:solidFill>
                  <a:srgbClr val="0000FF"/>
                </a:solidFill>
                <a:latin typeface="+mj-ea"/>
                <a:ea typeface="+mj-ea"/>
              </a:rPr>
              <a:t>）通信</a:t>
            </a:r>
          </a:p>
          <a:p>
            <a:pPr marL="800100" lvl="1" indent="-342900">
              <a:lnSpc>
                <a:spcPct val="150000"/>
              </a:lnSpc>
              <a:buClr>
                <a:schemeClr val="bg2">
                  <a:lumMod val="25000"/>
                </a:schemeClr>
              </a:buClr>
              <a:buFont typeface="Wingdings" panose="05000000000000000000" pitchFamily="2" charset="2"/>
              <a:buChar char="n"/>
              <a:defRPr/>
            </a:pPr>
            <a:r>
              <a:rPr lang="zh-CN" altLang="en-US" sz="2100" b="1" dirty="0">
                <a:effectLst>
                  <a:outerShdw blurRad="38100" dist="38100" dir="2700000" algn="tl">
                    <a:srgbClr val="C0C0C0"/>
                  </a:outerShdw>
                </a:effectLst>
                <a:latin typeface="+mj-ea"/>
                <a:ea typeface="+mj-ea"/>
              </a:rPr>
              <a:t>管道：连接一个读进程和一个写进程之间通信的共享文件，又名</a:t>
            </a:r>
            <a:r>
              <a:rPr lang="en-US" altLang="zh-CN" sz="2100" b="1" dirty="0">
                <a:effectLst>
                  <a:outerShdw blurRad="38100" dist="38100" dir="2700000" algn="tl">
                    <a:srgbClr val="C0C0C0"/>
                  </a:outerShdw>
                </a:effectLst>
                <a:latin typeface="+mj-ea"/>
                <a:ea typeface="+mj-ea"/>
              </a:rPr>
              <a:t>pipe</a:t>
            </a:r>
            <a:r>
              <a:rPr lang="zh-CN" altLang="en-US" sz="2100" b="1" dirty="0">
                <a:effectLst>
                  <a:outerShdw blurRad="38100" dist="38100" dir="2700000" algn="tl">
                    <a:srgbClr val="C0C0C0"/>
                  </a:outerShdw>
                </a:effectLst>
                <a:latin typeface="+mj-ea"/>
                <a:ea typeface="+mj-ea"/>
              </a:rPr>
              <a:t>文件。</a:t>
            </a:r>
          </a:p>
          <a:p>
            <a:pPr marL="800100" lvl="1" indent="-342900">
              <a:lnSpc>
                <a:spcPct val="150000"/>
              </a:lnSpc>
              <a:buClr>
                <a:schemeClr val="bg2">
                  <a:lumMod val="25000"/>
                </a:schemeClr>
              </a:buClr>
              <a:buFont typeface="Wingdings" panose="05000000000000000000" pitchFamily="2" charset="2"/>
              <a:buChar char="n"/>
              <a:defRPr/>
            </a:pPr>
            <a:r>
              <a:rPr lang="zh-CN" altLang="en-US" sz="2100" b="1" dirty="0">
                <a:effectLst>
                  <a:outerShdw blurRad="38100" dist="38100" dir="2700000" algn="tl">
                    <a:srgbClr val="C0C0C0"/>
                  </a:outerShdw>
                </a:effectLst>
                <a:latin typeface="+mj-ea"/>
                <a:ea typeface="+mj-ea"/>
              </a:rPr>
              <a:t>功能：大量的数据发收。</a:t>
            </a:r>
          </a:p>
          <a:p>
            <a:pPr marL="800100" lvl="1" indent="-342900">
              <a:lnSpc>
                <a:spcPct val="150000"/>
              </a:lnSpc>
              <a:buClr>
                <a:schemeClr val="bg2">
                  <a:lumMod val="25000"/>
                </a:schemeClr>
              </a:buClr>
              <a:buFont typeface="Wingdings" panose="05000000000000000000" pitchFamily="2" charset="2"/>
              <a:buChar char="n"/>
              <a:defRPr/>
            </a:pPr>
            <a:r>
              <a:rPr lang="zh-CN" altLang="en-US" sz="2100" b="1" dirty="0">
                <a:effectLst>
                  <a:outerShdw blurRad="38100" dist="38100" dir="2700000" algn="tl">
                    <a:srgbClr val="C0C0C0"/>
                  </a:outerShdw>
                </a:effectLst>
                <a:latin typeface="+mj-ea"/>
                <a:ea typeface="+mj-ea"/>
              </a:rPr>
              <a:t>注意：</a:t>
            </a:r>
          </a:p>
          <a:p>
            <a:pPr lvl="2">
              <a:lnSpc>
                <a:spcPct val="150000"/>
              </a:lnSpc>
              <a:defRPr/>
            </a:pPr>
            <a:r>
              <a:rPr lang="zh-CN" altLang="en-US" sz="2100" b="1" dirty="0">
                <a:effectLst>
                  <a:outerShdw blurRad="38100" dist="38100" dir="2700000" algn="tl">
                    <a:srgbClr val="C0C0C0"/>
                  </a:outerShdw>
                </a:effectLst>
                <a:latin typeface="+mj-ea"/>
                <a:ea typeface="+mj-ea"/>
              </a:rPr>
              <a:t>（</a:t>
            </a:r>
            <a:r>
              <a:rPr lang="en-US" altLang="zh-CN" sz="2100" b="1" dirty="0">
                <a:effectLst>
                  <a:outerShdw blurRad="38100" dist="38100" dir="2700000" algn="tl">
                    <a:srgbClr val="C0C0C0"/>
                  </a:outerShdw>
                </a:effectLst>
                <a:latin typeface="+mj-ea"/>
                <a:ea typeface="+mj-ea"/>
              </a:rPr>
              <a:t>1</a:t>
            </a:r>
            <a:r>
              <a:rPr lang="zh-CN" altLang="en-US" sz="2100" b="1" dirty="0">
                <a:effectLst>
                  <a:outerShdw blurRad="38100" dist="38100" dir="2700000" algn="tl">
                    <a:srgbClr val="C0C0C0"/>
                  </a:outerShdw>
                </a:effectLst>
                <a:latin typeface="+mj-ea"/>
                <a:ea typeface="+mj-ea"/>
              </a:rPr>
              <a:t>）互斥</a:t>
            </a:r>
          </a:p>
          <a:p>
            <a:pPr lvl="2">
              <a:lnSpc>
                <a:spcPct val="150000"/>
              </a:lnSpc>
              <a:defRPr/>
            </a:pPr>
            <a:r>
              <a:rPr lang="zh-CN" altLang="en-US" sz="2100" b="1" dirty="0">
                <a:effectLst>
                  <a:outerShdw blurRad="38100" dist="38100" dir="2700000" algn="tl">
                    <a:srgbClr val="C0C0C0"/>
                  </a:outerShdw>
                </a:effectLst>
                <a:latin typeface="+mj-ea"/>
                <a:ea typeface="+mj-ea"/>
              </a:rPr>
              <a:t>（</a:t>
            </a:r>
            <a:r>
              <a:rPr lang="en-US" altLang="zh-CN" sz="2100" b="1" dirty="0">
                <a:effectLst>
                  <a:outerShdw blurRad="38100" dist="38100" dir="2700000" algn="tl">
                    <a:srgbClr val="C0C0C0"/>
                  </a:outerShdw>
                </a:effectLst>
                <a:latin typeface="+mj-ea"/>
                <a:ea typeface="+mj-ea"/>
              </a:rPr>
              <a:t>2</a:t>
            </a:r>
            <a:r>
              <a:rPr lang="zh-CN" altLang="en-US" sz="2100" b="1" dirty="0">
                <a:effectLst>
                  <a:outerShdw blurRad="38100" dist="38100" dir="2700000" algn="tl">
                    <a:srgbClr val="C0C0C0"/>
                  </a:outerShdw>
                </a:effectLst>
                <a:latin typeface="+mj-ea"/>
                <a:ea typeface="+mj-ea"/>
              </a:rPr>
              <a:t>）同步</a:t>
            </a:r>
          </a:p>
          <a:p>
            <a:pPr lvl="2">
              <a:lnSpc>
                <a:spcPct val="150000"/>
              </a:lnSpc>
              <a:defRPr/>
            </a:pPr>
            <a:r>
              <a:rPr lang="zh-CN" altLang="en-US" sz="2100" b="1" dirty="0">
                <a:effectLst>
                  <a:outerShdw blurRad="38100" dist="38100" dir="2700000" algn="tl">
                    <a:srgbClr val="C0C0C0"/>
                  </a:outerShdw>
                </a:effectLst>
                <a:latin typeface="+mj-ea"/>
                <a:ea typeface="+mj-ea"/>
              </a:rPr>
              <a:t>（</a:t>
            </a:r>
            <a:r>
              <a:rPr lang="en-US" altLang="zh-CN" sz="2100" b="1" dirty="0">
                <a:effectLst>
                  <a:outerShdw blurRad="38100" dist="38100" dir="2700000" algn="tl">
                    <a:srgbClr val="C0C0C0"/>
                  </a:outerShdw>
                </a:effectLst>
                <a:latin typeface="+mj-ea"/>
                <a:ea typeface="+mj-ea"/>
              </a:rPr>
              <a:t>3</a:t>
            </a:r>
            <a:r>
              <a:rPr lang="zh-CN" altLang="en-US" sz="2100" b="1" dirty="0">
                <a:effectLst>
                  <a:outerShdw blurRad="38100" dist="38100" dir="2700000" algn="tl">
                    <a:srgbClr val="C0C0C0"/>
                  </a:outerShdw>
                </a:effectLst>
                <a:latin typeface="+mj-ea"/>
                <a:ea typeface="+mj-ea"/>
              </a:rPr>
              <a:t>）对方是否存在</a:t>
            </a:r>
            <a:endParaRPr lang="zh-CN" altLang="en-US" sz="2100" b="1" dirty="0">
              <a:latin typeface="+mj-ea"/>
              <a:ea typeface="+mj-ea"/>
            </a:endParaRPr>
          </a:p>
        </p:txBody>
      </p:sp>
    </p:spTree>
    <p:extLst>
      <p:ext uri="{BB962C8B-B14F-4D97-AF65-F5344CB8AC3E}">
        <p14:creationId xmlns:p14="http://schemas.microsoft.com/office/powerpoint/2010/main" val="26624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FB780A78-E4F6-4BA4-9D4F-C013CEAFAD7C}"/>
              </a:ext>
            </a:extLst>
          </p:cNvPr>
          <p:cNvSpPr>
            <a:spLocks noGrp="1" noRot="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u="sng" dirty="0">
                <a:solidFill>
                  <a:schemeClr val="accent2"/>
                </a:solidFill>
                <a:ea typeface="仿宋_GB2312" pitchFamily="49" charset="-122"/>
              </a:rPr>
              <a:t>1. </a:t>
            </a:r>
            <a:r>
              <a:rPr lang="zh-CN" altLang="en-US" u="sng" dirty="0">
                <a:solidFill>
                  <a:schemeClr val="accent2"/>
                </a:solidFill>
                <a:ea typeface="仿宋_GB2312" pitchFamily="49" charset="-122"/>
              </a:rPr>
              <a:t>基于共享存储区方式</a:t>
            </a:r>
          </a:p>
        </p:txBody>
      </p:sp>
      <p:sp>
        <p:nvSpPr>
          <p:cNvPr id="381955" name="Rectangle 3">
            <a:extLst>
              <a:ext uri="{FF2B5EF4-FFF2-40B4-BE49-F238E27FC236}">
                <a16:creationId xmlns:a16="http://schemas.microsoft.com/office/drawing/2014/main" id="{51E1D9E9-0A6A-407B-8561-3F5654F51B10}"/>
              </a:ext>
            </a:extLst>
          </p:cNvPr>
          <p:cNvSpPr>
            <a:spLocks noGrp="1" noRot="1" noChangeArrowheads="1"/>
          </p:cNvSpPr>
          <p:nvPr>
            <p:ph type="body" idx="1"/>
          </p:nvPr>
        </p:nvSpPr>
        <p:spPr/>
        <p:txBody>
          <a:bodyPr/>
          <a:lstStyle/>
          <a:p>
            <a:pPr>
              <a:lnSpc>
                <a:spcPct val="110000"/>
              </a:lnSpc>
              <a:defRPr/>
            </a:pPr>
            <a:r>
              <a:rPr lang="zh-CN" altLang="en-US">
                <a:effectLst>
                  <a:outerShdw blurRad="38100" dist="38100" dir="2700000" algn="tl">
                    <a:srgbClr val="000000"/>
                  </a:outerShdw>
                </a:effectLst>
                <a:latin typeface="仿宋_GB2312" pitchFamily="49" charset="-122"/>
                <a:ea typeface="仿宋_GB2312" pitchFamily="49" charset="-122"/>
              </a:rPr>
              <a:t>生产者</a:t>
            </a:r>
            <a:r>
              <a:rPr lang="en-US" altLang="zh-CN">
                <a:effectLst>
                  <a:outerShdw blurRad="38100" dist="38100" dir="2700000" algn="tl">
                    <a:srgbClr val="000000"/>
                  </a:outerShdw>
                </a:effectLst>
                <a:latin typeface="仿宋_GB2312" pitchFamily="49" charset="-122"/>
                <a:ea typeface="仿宋_GB2312" pitchFamily="49" charset="-122"/>
              </a:rPr>
              <a:t>/</a:t>
            </a:r>
            <a:r>
              <a:rPr lang="zh-CN" altLang="en-US">
                <a:effectLst>
                  <a:outerShdw blurRad="38100" dist="38100" dir="2700000" algn="tl">
                    <a:srgbClr val="000000"/>
                  </a:outerShdw>
                </a:effectLst>
                <a:latin typeface="仿宋_GB2312" pitchFamily="49" charset="-122"/>
                <a:ea typeface="仿宋_GB2312" pitchFamily="49" charset="-122"/>
              </a:rPr>
              <a:t>消费者问题：生产者与消费者通过共享缓冲区，实现数据传递。属于基于共享存储区通信。</a:t>
            </a:r>
          </a:p>
          <a:p>
            <a:pPr>
              <a:lnSpc>
                <a:spcPct val="110000"/>
              </a:lnSpc>
              <a:defRPr/>
            </a:pPr>
            <a:r>
              <a:rPr lang="zh-CN" altLang="en-US">
                <a:effectLst>
                  <a:outerShdw blurRad="38100" dist="38100" dir="2700000" algn="tl">
                    <a:srgbClr val="000000"/>
                  </a:outerShdw>
                </a:effectLst>
                <a:latin typeface="仿宋_GB2312" pitchFamily="49" charset="-122"/>
                <a:ea typeface="仿宋_GB2312" pitchFamily="49" charset="-122"/>
              </a:rPr>
              <a:t>共享数据区属于每个互相通信进程的组成部份。这种通信方式不要求数据移动，一般用于本地通信。</a:t>
            </a:r>
          </a:p>
          <a:p>
            <a:pPr>
              <a:lnSpc>
                <a:spcPct val="110000"/>
              </a:lnSpc>
              <a:defRPr/>
            </a:pPr>
            <a:r>
              <a:rPr lang="zh-CN" altLang="en-US">
                <a:effectLst>
                  <a:outerShdw blurRad="38100" dist="38100" dir="2700000" algn="tl">
                    <a:srgbClr val="000000"/>
                  </a:outerShdw>
                </a:effectLst>
                <a:latin typeface="仿宋_GB2312" pitchFamily="49" charset="-122"/>
                <a:ea typeface="仿宋_GB2312" pitchFamily="49" charset="-122"/>
              </a:rPr>
              <a:t>对于远程通信来说，每台计算机拥有各自的私有内存区，不易实现共享存储区的访问。</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0D51670F-54A2-4285-A88F-926E26D189DD}"/>
              </a:ext>
            </a:extLst>
          </p:cNvPr>
          <p:cNvSpPr>
            <a:spLocks noGrp="1" noRot="1" noChangeArrowheads="1"/>
          </p:cNvSpPr>
          <p:nvPr>
            <p:ph type="title"/>
          </p:nvPr>
        </p:nvSpPr>
        <p:spPr>
          <a:xfrm>
            <a:off x="381000" y="357351"/>
            <a:ext cx="777240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u="sng" dirty="0">
                <a:solidFill>
                  <a:schemeClr val="accent2"/>
                </a:solidFill>
                <a:ea typeface="仿宋_GB2312" pitchFamily="49" charset="-122"/>
              </a:rPr>
              <a:t>如何通过共享存储区通信？</a:t>
            </a:r>
          </a:p>
        </p:txBody>
      </p:sp>
      <p:sp>
        <p:nvSpPr>
          <p:cNvPr id="382979" name="Rectangle 3">
            <a:extLst>
              <a:ext uri="{FF2B5EF4-FFF2-40B4-BE49-F238E27FC236}">
                <a16:creationId xmlns:a16="http://schemas.microsoft.com/office/drawing/2014/main" id="{0FA3DA86-D832-4682-A42E-20C4D3A7995D}"/>
              </a:ext>
            </a:extLst>
          </p:cNvPr>
          <p:cNvSpPr>
            <a:spLocks noGrp="1" noRot="1" noChangeArrowheads="1"/>
          </p:cNvSpPr>
          <p:nvPr>
            <p:ph type="body" idx="1"/>
          </p:nvPr>
        </p:nvSpPr>
        <p:spPr>
          <a:xfrm>
            <a:off x="381000" y="1555531"/>
            <a:ext cx="8534400" cy="5144814"/>
          </a:xfrm>
        </p:spPr>
        <p:txBody>
          <a:bodyPr/>
          <a:lstStyle/>
          <a:p>
            <a:pPr algn="just">
              <a:lnSpc>
                <a:spcPct val="90000"/>
              </a:lnSpc>
              <a:defRPr/>
            </a:pPr>
            <a:r>
              <a:rPr lang="zh-CN" altLang="en-US" dirty="0">
                <a:latin typeface="仿宋_GB2312" pitchFamily="49" charset="-122"/>
                <a:ea typeface="仿宋_GB2312" pitchFamily="49" charset="-122"/>
              </a:rPr>
              <a:t>通过程序设计来实现。程序员设计程序时，</a:t>
            </a:r>
            <a:r>
              <a:rPr lang="zh-CN" altLang="en-US" i="1" u="sng" dirty="0">
                <a:solidFill>
                  <a:schemeClr val="accent2"/>
                </a:solidFill>
                <a:latin typeface="仿宋_GB2312" pitchFamily="49" charset="-122"/>
                <a:ea typeface="仿宋_GB2312" pitchFamily="49" charset="-122"/>
              </a:rPr>
              <a:t>利用程序指令设置共享数据结构</a:t>
            </a:r>
            <a:r>
              <a:rPr lang="zh-CN" altLang="en-US" dirty="0">
                <a:latin typeface="仿宋_GB2312" pitchFamily="49" charset="-122"/>
                <a:ea typeface="仿宋_GB2312" pitchFamily="49" charset="-122"/>
              </a:rPr>
              <a:t>，并处理通信进程之间的同步等问题，操作系统只需提供共享存储区。</a:t>
            </a:r>
          </a:p>
          <a:p>
            <a:pPr algn="just">
              <a:lnSpc>
                <a:spcPct val="90000"/>
              </a:lnSpc>
              <a:defRPr/>
            </a:pPr>
            <a:r>
              <a:rPr lang="zh-CN" altLang="en-US" i="1" u="sng" dirty="0">
                <a:solidFill>
                  <a:schemeClr val="accent2"/>
                </a:solidFill>
                <a:latin typeface="仿宋_GB2312" pitchFamily="49" charset="-122"/>
                <a:ea typeface="仿宋_GB2312" pitchFamily="49" charset="-122"/>
              </a:rPr>
              <a:t>由操作系统在内存中划分出一块区域作为共享存储区。</a:t>
            </a:r>
          </a:p>
          <a:p>
            <a:pPr lvl="1" algn="just">
              <a:lnSpc>
                <a:spcPct val="90000"/>
              </a:lnSpc>
              <a:defRPr/>
            </a:pPr>
            <a:r>
              <a:rPr lang="zh-CN" altLang="en-US" sz="2600" dirty="0">
                <a:latin typeface="仿宋_GB2312" pitchFamily="49" charset="-122"/>
                <a:ea typeface="仿宋_GB2312" pitchFamily="49" charset="-122"/>
              </a:rPr>
              <a:t>进程在通信前向系统申请共享存储区中的一个分区。</a:t>
            </a:r>
          </a:p>
          <a:p>
            <a:pPr lvl="1" algn="just">
              <a:lnSpc>
                <a:spcPct val="90000"/>
              </a:lnSpc>
              <a:defRPr/>
            </a:pPr>
            <a:r>
              <a:rPr lang="zh-CN" altLang="en-US" sz="2600" dirty="0">
                <a:latin typeface="仿宋_GB2312" pitchFamily="49" charset="-122"/>
                <a:ea typeface="仿宋_GB2312" pitchFamily="49" charset="-122"/>
              </a:rPr>
              <a:t>然后，申请进程把获得的共享存储分区连接到本进程上，此后便可象读</a:t>
            </a:r>
            <a:r>
              <a:rPr lang="en-US" altLang="zh-CN" sz="2600" dirty="0">
                <a:latin typeface="仿宋_GB2312" pitchFamily="49" charset="-122"/>
                <a:ea typeface="仿宋_GB2312" pitchFamily="49" charset="-122"/>
              </a:rPr>
              <a:t>/</a:t>
            </a:r>
            <a:r>
              <a:rPr lang="zh-CN" altLang="en-US" sz="2600" dirty="0">
                <a:latin typeface="仿宋_GB2312" pitchFamily="49" charset="-122"/>
                <a:ea typeface="仿宋_GB2312" pitchFamily="49" charset="-122"/>
              </a:rPr>
              <a:t>写普通存储器一样地读</a:t>
            </a:r>
            <a:r>
              <a:rPr lang="en-US" altLang="zh-CN" sz="2600" dirty="0">
                <a:latin typeface="仿宋_GB2312" pitchFamily="49" charset="-122"/>
                <a:ea typeface="仿宋_GB2312" pitchFamily="49" charset="-122"/>
              </a:rPr>
              <a:t>/</a:t>
            </a:r>
            <a:r>
              <a:rPr lang="zh-CN" altLang="en-US" sz="2600" dirty="0">
                <a:latin typeface="仿宋_GB2312" pitchFamily="49" charset="-122"/>
                <a:ea typeface="仿宋_GB2312" pitchFamily="49" charset="-122"/>
              </a:rPr>
              <a:t>写共享存储分区。</a:t>
            </a:r>
          </a:p>
          <a:p>
            <a:pPr lvl="1" algn="just">
              <a:lnSpc>
                <a:spcPct val="90000"/>
              </a:lnSpc>
              <a:defRPr/>
            </a:pPr>
            <a:r>
              <a:rPr lang="zh-CN" altLang="en-US" sz="2600" dirty="0">
                <a:latin typeface="仿宋_GB2312" pitchFamily="49" charset="-122"/>
                <a:ea typeface="仿宋_GB2312" pitchFamily="49" charset="-122"/>
              </a:rPr>
              <a:t>该方式下，通信进程之间的同步与互斥访问共享存储区可以由操作系统实现。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矩形 6">
            <a:extLst>
              <a:ext uri="{FF2B5EF4-FFF2-40B4-BE49-F238E27FC236}">
                <a16:creationId xmlns:a16="http://schemas.microsoft.com/office/drawing/2014/main" id="{07A4D0E4-A268-48B6-89F3-801FEBED8F85}"/>
              </a:ext>
            </a:extLst>
          </p:cNvPr>
          <p:cNvSpPr>
            <a:spLocks noChangeArrowheads="1"/>
          </p:cNvSpPr>
          <p:nvPr/>
        </p:nvSpPr>
        <p:spPr bwMode="auto">
          <a:xfrm>
            <a:off x="618633" y="1395796"/>
            <a:ext cx="8353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dirty="0"/>
              <a:t>举例：</a:t>
            </a:r>
            <a:endParaRPr lang="en-US" altLang="zh-CN" sz="2400" b="0" dirty="0"/>
          </a:p>
          <a:p>
            <a:pPr eaLnBrk="1" hangingPunct="1">
              <a:spcBef>
                <a:spcPct val="0"/>
              </a:spcBef>
              <a:buClrTx/>
              <a:buFontTx/>
              <a:buNone/>
            </a:pPr>
            <a:r>
              <a:rPr lang="en-US" altLang="zh-CN" sz="2400" b="0" dirty="0" err="1"/>
              <a:t>segment_id</a:t>
            </a:r>
            <a:r>
              <a:rPr lang="en-US" altLang="zh-CN" sz="2400" b="0" dirty="0"/>
              <a:t> = </a:t>
            </a:r>
            <a:r>
              <a:rPr lang="en-US" altLang="zh-CN" sz="2400" b="0" dirty="0" err="1"/>
              <a:t>shmget</a:t>
            </a:r>
            <a:r>
              <a:rPr lang="en-US" altLang="zh-CN" sz="2400" b="0" dirty="0"/>
              <a:t>(IPC_PRIVATE, </a:t>
            </a:r>
            <a:r>
              <a:rPr lang="en-US" altLang="zh-CN" sz="2400" b="0" dirty="0" err="1"/>
              <a:t>shared_segment_size</a:t>
            </a:r>
            <a:r>
              <a:rPr lang="en-US" altLang="zh-CN" sz="2400" b="0" dirty="0"/>
              <a:t>, IPC_CREAT|IPC_EXCL|S_IRUSR|S_IWUSR ); </a:t>
            </a:r>
          </a:p>
          <a:p>
            <a:pPr eaLnBrk="1" hangingPunct="1">
              <a:spcBef>
                <a:spcPct val="0"/>
              </a:spcBef>
              <a:buClrTx/>
              <a:buFontTx/>
              <a:buNone/>
            </a:pPr>
            <a:endParaRPr lang="en-US" altLang="zh-CN" sz="2400" b="0" dirty="0"/>
          </a:p>
          <a:p>
            <a:pPr eaLnBrk="1" hangingPunct="1">
              <a:spcBef>
                <a:spcPct val="0"/>
              </a:spcBef>
              <a:buClrTx/>
              <a:buFontTx/>
              <a:buNone/>
            </a:pPr>
            <a:r>
              <a:rPr lang="en-US" altLang="zh-CN" sz="2400" b="0" dirty="0" err="1"/>
              <a:t>shared_memory</a:t>
            </a:r>
            <a:r>
              <a:rPr lang="en-US" altLang="zh-CN" sz="2400" b="0" dirty="0"/>
              <a:t> = (char*)</a:t>
            </a:r>
            <a:r>
              <a:rPr lang="en-US" altLang="zh-CN" sz="2400" b="0" dirty="0" err="1"/>
              <a:t>shmat</a:t>
            </a:r>
            <a:r>
              <a:rPr lang="en-US" altLang="zh-CN" sz="2400" b="0" dirty="0"/>
              <a:t>(</a:t>
            </a:r>
            <a:r>
              <a:rPr lang="en-US" altLang="zh-CN" sz="2400" b="0" dirty="0" err="1"/>
              <a:t>segment_id</a:t>
            </a:r>
            <a:r>
              <a:rPr lang="en-US" altLang="zh-CN" sz="2400" b="0" dirty="0"/>
              <a:t>, 0, 0); /* </a:t>
            </a:r>
            <a:r>
              <a:rPr lang="zh-CN" altLang="en-US" sz="2400" b="0" dirty="0"/>
              <a:t>绑定到共享内存块 *</a:t>
            </a:r>
            <a:r>
              <a:rPr lang="en-US" altLang="zh-CN" sz="2400" b="0" dirty="0"/>
              <a:t>/ </a:t>
            </a:r>
          </a:p>
          <a:p>
            <a:pPr eaLnBrk="1" hangingPunct="1">
              <a:spcBef>
                <a:spcPct val="0"/>
              </a:spcBef>
              <a:buClrTx/>
              <a:buFontTx/>
              <a:buNone/>
            </a:pPr>
            <a:endParaRPr lang="en-US" altLang="zh-CN" sz="2400" b="0" dirty="0"/>
          </a:p>
          <a:p>
            <a:pPr eaLnBrk="1" hangingPunct="1">
              <a:spcBef>
                <a:spcPct val="0"/>
              </a:spcBef>
              <a:buClrTx/>
              <a:buFontTx/>
              <a:buNone/>
            </a:pPr>
            <a:r>
              <a:rPr lang="en-US" altLang="zh-CN" sz="2400" b="0" dirty="0" err="1"/>
              <a:t>shmctl</a:t>
            </a:r>
            <a:r>
              <a:rPr lang="en-US" altLang="zh-CN" sz="2400" b="0" dirty="0"/>
              <a:t>(</a:t>
            </a:r>
            <a:r>
              <a:rPr lang="en-US" altLang="zh-CN" sz="2400" b="0" dirty="0" err="1"/>
              <a:t>segment_id</a:t>
            </a:r>
            <a:r>
              <a:rPr lang="en-US" altLang="zh-CN" sz="2400" b="0" dirty="0"/>
              <a:t>, IPC_STAT, &amp;</a:t>
            </a:r>
            <a:r>
              <a:rPr lang="en-US" altLang="zh-CN" sz="2400" b="0" dirty="0" err="1"/>
              <a:t>shmbuffer</a:t>
            </a:r>
            <a:r>
              <a:rPr lang="en-US" altLang="zh-CN" sz="2400" b="0" dirty="0"/>
              <a:t>); </a:t>
            </a:r>
          </a:p>
          <a:p>
            <a:pPr eaLnBrk="1" hangingPunct="1">
              <a:spcBef>
                <a:spcPct val="0"/>
              </a:spcBef>
              <a:buClrTx/>
              <a:buFontTx/>
              <a:buNone/>
            </a:pPr>
            <a:endParaRPr lang="en-US" altLang="zh-CN" sz="2400" b="0" dirty="0"/>
          </a:p>
          <a:p>
            <a:pPr eaLnBrk="1" hangingPunct="1">
              <a:spcBef>
                <a:spcPct val="0"/>
              </a:spcBef>
              <a:buClrTx/>
              <a:buFontTx/>
              <a:buNone/>
            </a:pPr>
            <a:r>
              <a:rPr lang="en-US" altLang="zh-CN" sz="2400" b="0" dirty="0" err="1"/>
              <a:t>shmdt</a:t>
            </a:r>
            <a:r>
              <a:rPr lang="en-US" altLang="zh-CN" sz="2400" b="0" dirty="0"/>
              <a:t>(</a:t>
            </a:r>
            <a:r>
              <a:rPr lang="en-US" altLang="zh-CN" sz="2400" b="0" dirty="0" err="1"/>
              <a:t>shared_memory</a:t>
            </a:r>
            <a:r>
              <a:rPr lang="en-US" altLang="zh-CN" sz="2400" b="0" dirty="0"/>
              <a:t>); /* </a:t>
            </a:r>
            <a:r>
              <a:rPr lang="zh-CN" altLang="en-US" sz="2400" b="0" dirty="0"/>
              <a:t>脱离该共享内存块 *</a:t>
            </a:r>
            <a:r>
              <a:rPr lang="en-US" altLang="zh-CN" sz="2400" b="0" dirty="0"/>
              <a:t>/ </a:t>
            </a:r>
          </a:p>
          <a:p>
            <a:pPr eaLnBrk="1" hangingPunct="1">
              <a:spcBef>
                <a:spcPct val="0"/>
              </a:spcBef>
              <a:buClrTx/>
              <a:buFontTx/>
              <a:buNone/>
            </a:pPr>
            <a:endParaRPr lang="en-US" altLang="zh-CN" sz="2400" b="0" dirty="0"/>
          </a:p>
          <a:p>
            <a:pPr eaLnBrk="1" hangingPunct="1">
              <a:spcBef>
                <a:spcPct val="0"/>
              </a:spcBef>
              <a:buClrTx/>
              <a:buFontTx/>
              <a:buNone/>
            </a:pPr>
            <a:r>
              <a:rPr lang="zh-CN" altLang="en-US" sz="2400" b="0"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1D10E181-0958-4E10-B3CC-EBDCE42C28E4}"/>
              </a:ext>
            </a:extLst>
          </p:cNvPr>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solidFill>
                  <a:schemeClr val="accent2"/>
                </a:solidFill>
                <a:effectLst/>
              </a:rPr>
              <a:t>3. </a:t>
            </a:r>
            <a:r>
              <a:rPr kumimoji="1" lang="zh-CN" altLang="en-US" dirty="0">
                <a:solidFill>
                  <a:schemeClr val="accent2"/>
                </a:solidFill>
                <a:effectLst/>
              </a:rPr>
              <a:t>管道</a:t>
            </a:r>
            <a:r>
              <a:rPr kumimoji="1" lang="en-US" altLang="zh-CN" dirty="0">
                <a:solidFill>
                  <a:schemeClr val="accent2"/>
                </a:solidFill>
                <a:effectLst/>
              </a:rPr>
              <a:t>(Pipe)</a:t>
            </a:r>
            <a:r>
              <a:rPr kumimoji="1" lang="zh-CN" altLang="en-US" dirty="0">
                <a:solidFill>
                  <a:schemeClr val="accent2"/>
                </a:solidFill>
                <a:effectLst/>
              </a:rPr>
              <a:t>通信</a:t>
            </a:r>
          </a:p>
        </p:txBody>
      </p:sp>
      <p:sp>
        <p:nvSpPr>
          <p:cNvPr id="164867" name="Rectangle 3">
            <a:extLst>
              <a:ext uri="{FF2B5EF4-FFF2-40B4-BE49-F238E27FC236}">
                <a16:creationId xmlns:a16="http://schemas.microsoft.com/office/drawing/2014/main" id="{E1B600FA-F6B9-4BB7-86D3-F98C24071F40}"/>
              </a:ext>
            </a:extLst>
          </p:cNvPr>
          <p:cNvSpPr>
            <a:spLocks noGrp="1" noRot="1" noChangeArrowheads="1"/>
          </p:cNvSpPr>
          <p:nvPr>
            <p:ph type="body" idx="1"/>
          </p:nvPr>
        </p:nvSpPr>
        <p:spPr>
          <a:xfrm>
            <a:off x="228600" y="1673225"/>
            <a:ext cx="8382000" cy="4879975"/>
          </a:xfrm>
        </p:spPr>
        <p:txBody>
          <a:bodyPr/>
          <a:lstStyle/>
          <a:p>
            <a:pPr>
              <a:lnSpc>
                <a:spcPct val="110000"/>
              </a:lnSpc>
              <a:defRPr/>
            </a:pPr>
            <a:r>
              <a:rPr kumimoji="1" lang="zh-CN" altLang="en-US" sz="2600" dirty="0"/>
              <a:t>所谓“管道”，是指用于连接一个读进程和一个写进程以实现他们之间通信的一个共享文件，又名</a:t>
            </a:r>
            <a:r>
              <a:rPr kumimoji="1" lang="en-US" altLang="zh-CN" sz="2600" dirty="0"/>
              <a:t>pipe</a:t>
            </a:r>
            <a:r>
              <a:rPr kumimoji="1" lang="zh-CN" altLang="en-US" sz="2600" dirty="0"/>
              <a:t>文件。</a:t>
            </a:r>
          </a:p>
          <a:p>
            <a:pPr>
              <a:lnSpc>
                <a:spcPct val="110000"/>
              </a:lnSpc>
              <a:defRPr/>
            </a:pPr>
            <a:r>
              <a:rPr kumimoji="1" lang="zh-CN" altLang="en-US" sz="2600" dirty="0"/>
              <a:t>向管道</a:t>
            </a:r>
            <a:r>
              <a:rPr kumimoji="1" lang="en-US" altLang="zh-CN" sz="2600" dirty="0"/>
              <a:t>(</a:t>
            </a:r>
            <a:r>
              <a:rPr kumimoji="1" lang="zh-CN" altLang="en-US" sz="2600" dirty="0"/>
              <a:t>共享文件</a:t>
            </a:r>
            <a:r>
              <a:rPr kumimoji="1" lang="en-US" altLang="zh-CN" sz="2600" dirty="0"/>
              <a:t>)</a:t>
            </a:r>
            <a:r>
              <a:rPr kumimoji="1" lang="zh-CN" altLang="en-US" sz="2600" i="1" u="sng" dirty="0">
                <a:solidFill>
                  <a:schemeClr val="accent2"/>
                </a:solidFill>
              </a:rPr>
              <a:t>提供输入的发送进程</a:t>
            </a:r>
            <a:r>
              <a:rPr kumimoji="1" lang="en-US" altLang="zh-CN" sz="2600" i="1" u="sng" dirty="0">
                <a:solidFill>
                  <a:schemeClr val="accent2"/>
                </a:solidFill>
              </a:rPr>
              <a:t>(</a:t>
            </a:r>
            <a:r>
              <a:rPr kumimoji="1" lang="zh-CN" altLang="en-US" sz="2600" i="1" u="sng" dirty="0">
                <a:solidFill>
                  <a:schemeClr val="accent2"/>
                </a:solidFill>
              </a:rPr>
              <a:t>即写进程</a:t>
            </a:r>
            <a:r>
              <a:rPr kumimoji="1" lang="en-US" altLang="zh-CN" sz="2600" i="1" u="sng" dirty="0">
                <a:solidFill>
                  <a:schemeClr val="accent2"/>
                </a:solidFill>
              </a:rPr>
              <a:t>)</a:t>
            </a:r>
            <a:r>
              <a:rPr kumimoji="1" lang="zh-CN" altLang="en-US" sz="2600" dirty="0">
                <a:solidFill>
                  <a:schemeClr val="accent2"/>
                </a:solidFill>
              </a:rPr>
              <a:t>， 以字符流形式</a:t>
            </a:r>
            <a:r>
              <a:rPr kumimoji="1" lang="zh-CN" altLang="en-US" sz="2600" dirty="0"/>
              <a:t>将大量的数据送入管道；</a:t>
            </a:r>
          </a:p>
          <a:p>
            <a:pPr>
              <a:lnSpc>
                <a:spcPct val="110000"/>
              </a:lnSpc>
              <a:defRPr/>
            </a:pPr>
            <a:r>
              <a:rPr kumimoji="1" lang="zh-CN" altLang="en-US" sz="2600" dirty="0"/>
              <a:t>而</a:t>
            </a:r>
            <a:r>
              <a:rPr kumimoji="1" lang="zh-CN" altLang="en-US" sz="2600" i="1" u="sng" dirty="0">
                <a:solidFill>
                  <a:schemeClr val="accent2"/>
                </a:solidFill>
              </a:rPr>
              <a:t>接受管道输出的接收进程</a:t>
            </a:r>
            <a:r>
              <a:rPr kumimoji="1" lang="en-US" altLang="zh-CN" sz="2600" i="1" u="sng" dirty="0">
                <a:solidFill>
                  <a:schemeClr val="accent2"/>
                </a:solidFill>
              </a:rPr>
              <a:t>(</a:t>
            </a:r>
            <a:r>
              <a:rPr kumimoji="1" lang="zh-CN" altLang="en-US" sz="2600" i="1" u="sng" dirty="0">
                <a:solidFill>
                  <a:schemeClr val="accent2"/>
                </a:solidFill>
              </a:rPr>
              <a:t>即读进程</a:t>
            </a:r>
            <a:r>
              <a:rPr kumimoji="1" lang="en-US" altLang="zh-CN" sz="2600" i="1" u="sng" dirty="0">
                <a:solidFill>
                  <a:schemeClr val="accent2"/>
                </a:solidFill>
              </a:rPr>
              <a:t>)</a:t>
            </a:r>
            <a:r>
              <a:rPr kumimoji="1" lang="zh-CN" altLang="en-US" sz="2600" dirty="0"/>
              <a:t>，则从管道中接收</a:t>
            </a:r>
            <a:r>
              <a:rPr kumimoji="1" lang="en-US" altLang="zh-CN" sz="2600" dirty="0"/>
              <a:t>(</a:t>
            </a:r>
            <a:r>
              <a:rPr kumimoji="1" lang="zh-CN" altLang="en-US" sz="2600" dirty="0"/>
              <a:t>读</a:t>
            </a:r>
            <a:r>
              <a:rPr kumimoji="1" lang="en-US" altLang="zh-CN" sz="2600" dirty="0"/>
              <a:t>)</a:t>
            </a:r>
            <a:r>
              <a:rPr kumimoji="1" lang="zh-CN" altLang="en-US" sz="2600" dirty="0"/>
              <a:t>数据。由于发送进程和接收进程是利用管道进行通信的，故又称为管道通信。</a:t>
            </a:r>
          </a:p>
          <a:p>
            <a:pPr>
              <a:lnSpc>
                <a:spcPct val="110000"/>
              </a:lnSpc>
              <a:defRPr/>
            </a:pPr>
            <a:r>
              <a:rPr kumimoji="1" lang="zh-CN" altLang="en-US" sz="2600" dirty="0"/>
              <a:t>这种方式首创于</a:t>
            </a:r>
            <a:r>
              <a:rPr kumimoji="1" lang="en-US" altLang="zh-CN" sz="2600" dirty="0"/>
              <a:t>UNIX</a:t>
            </a:r>
            <a:r>
              <a:rPr kumimoji="1" lang="zh-CN" altLang="en-US" sz="2600" dirty="0"/>
              <a:t>系统，由于它能有效地传送大量数据，因而又被引入到许多其它操作系统中。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B68401B3-B8CD-4B95-88AC-0EB518943887}"/>
              </a:ext>
            </a:extLst>
          </p:cNvPr>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ffectLst/>
            </a:endParaRPr>
          </a:p>
        </p:txBody>
      </p:sp>
      <p:sp>
        <p:nvSpPr>
          <p:cNvPr id="165891" name="Rectangle 3">
            <a:extLst>
              <a:ext uri="{FF2B5EF4-FFF2-40B4-BE49-F238E27FC236}">
                <a16:creationId xmlns:a16="http://schemas.microsoft.com/office/drawing/2014/main" id="{457BDAD4-4AB1-4BD4-A1EE-36AA835BBAD0}"/>
              </a:ext>
            </a:extLst>
          </p:cNvPr>
          <p:cNvSpPr>
            <a:spLocks noGrp="1" noRot="1" noChangeArrowheads="1"/>
          </p:cNvSpPr>
          <p:nvPr>
            <p:ph type="body" idx="1"/>
          </p:nvPr>
        </p:nvSpPr>
        <p:spPr/>
        <p:txBody>
          <a:bodyPr/>
          <a:lstStyle/>
          <a:p>
            <a:pPr>
              <a:defRPr/>
            </a:pPr>
            <a:r>
              <a:rPr lang="en-US" altLang="zh-CN" dirty="0"/>
              <a:t>Linux</a:t>
            </a:r>
            <a:r>
              <a:rPr lang="zh-CN" altLang="en-US" dirty="0"/>
              <a:t>命名管道非常适合同一机器上两个进程之间传递数据，其形式也是一个文件，但是读取与写入时遵循</a:t>
            </a:r>
            <a:r>
              <a:rPr lang="en-US" altLang="zh-CN" dirty="0"/>
              <a:t>FIFO</a:t>
            </a:r>
            <a:r>
              <a:rPr lang="zh-CN" altLang="en-US" dirty="0"/>
              <a:t>的原则。 </a:t>
            </a:r>
          </a:p>
          <a:p>
            <a:pPr>
              <a:defRPr/>
            </a:pPr>
            <a:r>
              <a:rPr lang="en-US" altLang="zh-CN" dirty="0"/>
              <a:t>#define </a:t>
            </a:r>
            <a:r>
              <a:rPr lang="en-US" altLang="zh-CN" dirty="0" err="1"/>
              <a:t>FIFO_NAME</a:t>
            </a:r>
            <a:r>
              <a:rPr lang="en-US" altLang="zh-CN" dirty="0"/>
              <a:t> "/</a:t>
            </a:r>
            <a:r>
              <a:rPr lang="en-US" altLang="zh-CN" dirty="0" err="1"/>
              <a:t>tmp</a:t>
            </a:r>
            <a:r>
              <a:rPr lang="en-US" altLang="zh-CN" dirty="0"/>
              <a:t>/</a:t>
            </a:r>
            <a:r>
              <a:rPr lang="en-US" altLang="zh-CN" dirty="0" err="1"/>
              <a:t>my_fifo</a:t>
            </a:r>
            <a:r>
              <a:rPr lang="en-US" altLang="zh-CN" dirty="0"/>
              <a:t>"</a:t>
            </a:r>
            <a:br>
              <a:rPr lang="en-US" altLang="zh-CN" dirty="0"/>
            </a:br>
            <a:r>
              <a:rPr lang="en-US" altLang="zh-CN" dirty="0"/>
              <a:t>#define </a:t>
            </a:r>
            <a:r>
              <a:rPr lang="en-US" altLang="zh-CN" dirty="0" err="1"/>
              <a:t>BUFFER_SIZE</a:t>
            </a:r>
            <a:r>
              <a:rPr lang="en-US" altLang="zh-CN" dirty="0"/>
              <a:t> </a:t>
            </a:r>
            <a:r>
              <a:rPr lang="en-US" altLang="zh-CN" dirty="0" err="1"/>
              <a:t>PIPE_BUF</a:t>
            </a:r>
            <a:br>
              <a:rPr lang="en-US" altLang="zh-CN" dirty="0"/>
            </a:br>
            <a:r>
              <a:rPr lang="en-US" altLang="zh-CN" dirty="0" err="1"/>
              <a:t>mkfifo</a:t>
            </a:r>
            <a:r>
              <a:rPr lang="en-US" altLang="zh-CN" dirty="0"/>
              <a:t>(</a:t>
            </a:r>
            <a:r>
              <a:rPr lang="en-US" altLang="zh-CN" dirty="0" err="1"/>
              <a:t>FIFO_NAME,0777</a:t>
            </a:r>
            <a:r>
              <a:rPr lang="en-US" altLang="zh-CN" dirty="0"/>
              <a:t>);</a:t>
            </a:r>
            <a:br>
              <a:rPr lang="en-US" altLang="zh-CN" dirty="0"/>
            </a:br>
            <a:endParaRPr lang="en-US" altLang="zh-CN" dirty="0"/>
          </a:p>
          <a:p>
            <a:pPr>
              <a:defRPr/>
            </a:pPr>
            <a:endParaRPr lang="en-US" altLang="zh-CN" dirty="0"/>
          </a:p>
          <a:p>
            <a:pPr>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9C574DB0-21ED-4A5B-8DB1-77746196E6E2}"/>
              </a:ext>
            </a:extLst>
          </p:cNvPr>
          <p:cNvSpPr>
            <a:spLocks noGrp="1" noRot="1" noChangeArrowheads="1"/>
          </p:cNvSpPr>
          <p:nvPr>
            <p:ph type="title"/>
          </p:nvPr>
        </p:nvSpPr>
        <p:spPr>
          <a:xfrm>
            <a:off x="762000" y="115888"/>
            <a:ext cx="7772400" cy="76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u="sng" dirty="0">
                <a:solidFill>
                  <a:schemeClr val="accent2"/>
                </a:solidFill>
                <a:ea typeface="仿宋_GB2312" pitchFamily="49" charset="-122"/>
              </a:rPr>
              <a:t>2. </a:t>
            </a:r>
            <a:r>
              <a:rPr lang="zh-CN" altLang="en-US" u="sng" dirty="0">
                <a:solidFill>
                  <a:schemeClr val="accent2"/>
                </a:solidFill>
                <a:ea typeface="仿宋_GB2312" pitchFamily="49" charset="-122"/>
              </a:rPr>
              <a:t>消息传递方式</a:t>
            </a:r>
          </a:p>
        </p:txBody>
      </p:sp>
      <p:sp>
        <p:nvSpPr>
          <p:cNvPr id="384031" name="Text Box 31">
            <a:extLst>
              <a:ext uri="{FF2B5EF4-FFF2-40B4-BE49-F238E27FC236}">
                <a16:creationId xmlns:a16="http://schemas.microsoft.com/office/drawing/2014/main" id="{BEC9BDBE-FED9-4D30-B0D5-74C0C0303466}"/>
              </a:ext>
            </a:extLst>
          </p:cNvPr>
          <p:cNvSpPr txBox="1">
            <a:spLocks noChangeArrowheads="1"/>
          </p:cNvSpPr>
          <p:nvPr/>
        </p:nvSpPr>
        <p:spPr bwMode="auto">
          <a:xfrm>
            <a:off x="838200" y="981075"/>
            <a:ext cx="7620000" cy="5543550"/>
          </a:xfrm>
          <a:prstGeom prst="rect">
            <a:avLst/>
          </a:prstGeom>
          <a:noFill/>
          <a:ln w="9525">
            <a:noFill/>
            <a:miter lim="800000"/>
            <a:headEnd/>
            <a:tailEnd/>
          </a:ln>
          <a:effectLst/>
        </p:spPr>
        <p:txBody>
          <a:bodyPr/>
          <a:lstStyle>
            <a:lvl1pPr marL="342900" indent="-342900" eaLnBrk="0" hangingPunct="0">
              <a:spcBef>
                <a:spcPct val="20000"/>
              </a:spcBef>
              <a:buClr>
                <a:schemeClr val="accent2"/>
              </a:buClr>
              <a:buFont typeface="Wingdings" pitchFamily="2" charset="2"/>
              <a:buChar char="q"/>
              <a:defRPr sz="2800" b="1">
                <a:effectLst>
                  <a:outerShdw blurRad="38100" dist="38100" dir="2700000" algn="tl">
                    <a:srgbClr val="C0C0C0"/>
                  </a:outerShdw>
                </a:effectLst>
                <a:latin typeface="+mn-lt"/>
                <a:ea typeface="+mn-ea"/>
              </a:defRPr>
            </a:lvl1pPr>
            <a:lvl2pPr marL="742950" indent="-285750" eaLnBrk="0" hangingPunct="0">
              <a:spcBef>
                <a:spcPct val="20000"/>
              </a:spcBef>
              <a:buClr>
                <a:schemeClr val="accent1"/>
              </a:buClr>
              <a:buFont typeface="Wingdings" pitchFamily="2" charset="2"/>
              <a:buChar char="Ø"/>
              <a:defRPr b="1">
                <a:effectLst>
                  <a:outerShdw blurRad="38100" dist="38100" dir="2700000" algn="tl">
                    <a:srgbClr val="C0C0C0"/>
                  </a:outerShdw>
                </a:effectLst>
                <a:latin typeface="+mn-lt"/>
                <a:ea typeface="+mn-ea"/>
              </a:defRPr>
            </a:lvl2pPr>
            <a:lvl3pPr marL="1143000" indent="-228600" eaLnBrk="0" hangingPunct="0">
              <a:spcBef>
                <a:spcPct val="20000"/>
              </a:spcBef>
              <a:buChar char="•"/>
              <a:defRPr sz="2000">
                <a:latin typeface="+mn-lt"/>
                <a:ea typeface="+mn-ea"/>
              </a:defRPr>
            </a:lvl3pPr>
            <a:lvl4pPr marL="1600200" indent="-228600" eaLnBrk="0" hangingPunct="0">
              <a:spcBef>
                <a:spcPct val="20000"/>
              </a:spcBef>
              <a:buChar char="–"/>
              <a:defRPr sz="2000">
                <a:latin typeface="+mn-lt"/>
                <a:ea typeface="+mn-ea"/>
              </a:defRPr>
            </a:lvl4pPr>
            <a:lvl5pPr marL="2057400" indent="-228600" eaLnBrk="0" hangingPunct="0">
              <a:spcBef>
                <a:spcPct val="20000"/>
              </a:spcBef>
              <a:buChar char="»"/>
              <a:defRPr sz="2000">
                <a:latin typeface="+mn-lt"/>
                <a:ea typeface="+mn-ea"/>
              </a:defRPr>
            </a:lvl5pPr>
            <a:lvl6pPr marL="2514600" indent="-228600" fontAlgn="base">
              <a:spcBef>
                <a:spcPct val="20000"/>
              </a:spcBef>
              <a:spcAft>
                <a:spcPct val="0"/>
              </a:spcAft>
              <a:buChar char="»"/>
              <a:defRPr>
                <a:latin typeface="+mn-lt"/>
                <a:ea typeface="+mn-ea"/>
              </a:defRPr>
            </a:lvl6pPr>
            <a:lvl7pPr marL="2971800" indent="-228600" fontAlgn="base">
              <a:spcBef>
                <a:spcPct val="20000"/>
              </a:spcBef>
              <a:spcAft>
                <a:spcPct val="0"/>
              </a:spcAft>
              <a:buChar char="»"/>
              <a:defRPr>
                <a:latin typeface="+mn-lt"/>
                <a:ea typeface="+mn-ea"/>
              </a:defRPr>
            </a:lvl7pPr>
            <a:lvl8pPr marL="3429000" indent="-228600" fontAlgn="base">
              <a:spcBef>
                <a:spcPct val="20000"/>
              </a:spcBef>
              <a:spcAft>
                <a:spcPct val="0"/>
              </a:spcAft>
              <a:buChar char="»"/>
              <a:defRPr>
                <a:latin typeface="+mn-lt"/>
                <a:ea typeface="+mn-ea"/>
              </a:defRPr>
            </a:lvl8pPr>
            <a:lvl9pPr marL="3886200" indent="-228600" fontAlgn="base">
              <a:spcBef>
                <a:spcPct val="20000"/>
              </a:spcBef>
              <a:spcAft>
                <a:spcPct val="0"/>
              </a:spcAft>
              <a:buChar char="»"/>
              <a:defRPr>
                <a:latin typeface="+mn-lt"/>
                <a:ea typeface="+mn-ea"/>
              </a:defRPr>
            </a:lvl9pPr>
          </a:lstStyle>
          <a:p>
            <a:pPr>
              <a:defRPr/>
            </a:pPr>
            <a:r>
              <a:rPr lang="zh-CN" altLang="en-US" dirty="0"/>
              <a:t>使用最广泛的一种进程间通信的机制。</a:t>
            </a:r>
            <a:endParaRPr lang="en-US" altLang="zh-CN" dirty="0"/>
          </a:p>
          <a:p>
            <a:pPr>
              <a:defRPr/>
            </a:pPr>
            <a:r>
              <a:rPr lang="zh-CN" altLang="en-US" dirty="0"/>
              <a:t>进程间的数据交换，是以格式化的消息</a:t>
            </a:r>
            <a:r>
              <a:rPr lang="en-US" altLang="zh-CN" dirty="0"/>
              <a:t>(message)</a:t>
            </a:r>
            <a:r>
              <a:rPr lang="zh-CN" altLang="en-US" dirty="0"/>
              <a:t>为单位的（计算机网络称为报文）</a:t>
            </a:r>
            <a:endParaRPr lang="en-US" altLang="zh-CN" dirty="0"/>
          </a:p>
          <a:p>
            <a:pPr>
              <a:defRPr/>
            </a:pPr>
            <a:r>
              <a:rPr lang="zh-CN" altLang="en-US" dirty="0"/>
              <a:t>程序员直接利用系统提供的一组通信命令</a:t>
            </a:r>
            <a:r>
              <a:rPr lang="en-US" altLang="zh-CN" dirty="0"/>
              <a:t>(</a:t>
            </a:r>
            <a:r>
              <a:rPr lang="zh-CN" altLang="en-US" dirty="0"/>
              <a:t>原语</a:t>
            </a:r>
            <a:r>
              <a:rPr lang="en-US" altLang="zh-CN" dirty="0"/>
              <a:t>)</a:t>
            </a:r>
            <a:r>
              <a:rPr lang="zh-CN" altLang="en-US" dirty="0"/>
              <a:t>进行通信。操作系统隐藏了通信的实现细节，大大减化了通信程序编制的复杂性。</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3">
            <a:extLst>
              <a:ext uri="{FF2B5EF4-FFF2-40B4-BE49-F238E27FC236}">
                <a16:creationId xmlns:a16="http://schemas.microsoft.com/office/drawing/2014/main" id="{B1CB8505-D5EC-8E4C-B176-B1EE5BC174D2}"/>
              </a:ext>
            </a:extLst>
          </p:cNvPr>
          <p:cNvGraphicFramePr>
            <a:graphicFrameLocks noGrp="1" noChangeAspect="1"/>
          </p:cNvGraphicFramePr>
          <p:nvPr>
            <p:ph idx="1"/>
            <p:extLst>
              <p:ext uri="{D42A27DB-BD31-4B8C-83A1-F6EECF244321}">
                <p14:modId xmlns:p14="http://schemas.microsoft.com/office/powerpoint/2010/main" val="1009070784"/>
              </p:ext>
            </p:extLst>
          </p:nvPr>
        </p:nvGraphicFramePr>
        <p:xfrm>
          <a:off x="645709" y="2537117"/>
          <a:ext cx="4482704" cy="3317773"/>
        </p:xfrm>
        <a:graphic>
          <a:graphicData uri="http://schemas.openxmlformats.org/presentationml/2006/ole">
            <mc:AlternateContent xmlns:mc="http://schemas.openxmlformats.org/markup-compatibility/2006">
              <mc:Choice xmlns:v="urn:schemas-microsoft-com:vml" Requires="v">
                <p:oleObj spid="_x0000_s3085" r:id="rId4" imgW="7213600" imgH="4394200" progId="WangImage.Document">
                  <p:embed/>
                </p:oleObj>
              </mc:Choice>
              <mc:Fallback>
                <p:oleObj r:id="rId4" imgW="7213600" imgH="4394200" progId="WangImage.Document">
                  <p:embed/>
                  <p:pic>
                    <p:nvPicPr>
                      <p:cNvPr id="56322" name="Object 3">
                        <a:extLst>
                          <a:ext uri="{FF2B5EF4-FFF2-40B4-BE49-F238E27FC236}">
                            <a16:creationId xmlns:a16="http://schemas.microsoft.com/office/drawing/2014/main" id="{B1CB8505-D5EC-8E4C-B176-B1EE5BC174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709" y="2537117"/>
                        <a:ext cx="4482704" cy="3317773"/>
                      </a:xfrm>
                      <a:prstGeom prst="rect">
                        <a:avLst/>
                      </a:prstGeom>
                      <a:noFill/>
                      <a:ln>
                        <a:noFill/>
                      </a:ln>
                      <a:effectLst/>
                    </p:spPr>
                  </p:pic>
                </p:oleObj>
              </mc:Fallback>
            </mc:AlternateContent>
          </a:graphicData>
        </a:graphic>
      </p:graphicFrame>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eaLnBrk="1" hangingPunct="1">
              <a:defRPr/>
            </a:pPr>
            <a:r>
              <a:rPr lang="en-US" altLang="zh-CN" sz="2700" dirty="0">
                <a:solidFill>
                  <a:srgbClr val="0000FF"/>
                </a:solidFill>
              </a:rPr>
              <a:t>1. </a:t>
            </a:r>
            <a:r>
              <a:rPr lang="zh-CN" altLang="en-US" sz="2700" dirty="0">
                <a:solidFill>
                  <a:srgbClr val="0000FF"/>
                </a:solidFill>
              </a:rPr>
              <a:t>进程的三种基本状态</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6" name="Rectangle 5">
            <a:extLst>
              <a:ext uri="{FF2B5EF4-FFF2-40B4-BE49-F238E27FC236}">
                <a16:creationId xmlns:a16="http://schemas.microsoft.com/office/drawing/2014/main" id="{2AAC5C31-8674-ED45-A5A7-9A26E6AAF9AC}"/>
              </a:ext>
            </a:extLst>
          </p:cNvPr>
          <p:cNvSpPr>
            <a:spLocks noChangeArrowheads="1"/>
          </p:cNvSpPr>
          <p:nvPr/>
        </p:nvSpPr>
        <p:spPr bwMode="auto">
          <a:xfrm>
            <a:off x="5400071" y="2979832"/>
            <a:ext cx="2640843" cy="222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10000"/>
              </a:lnSpc>
              <a:spcBef>
                <a:spcPct val="0"/>
              </a:spcBef>
              <a:buClrTx/>
              <a:buSzTx/>
              <a:buFontTx/>
              <a:buNone/>
              <a:defRPr/>
            </a:pPr>
            <a:r>
              <a:rPr kumimoji="1" lang="en-US" altLang="zh-CN" sz="2100" b="1" dirty="0">
                <a:solidFill>
                  <a:srgbClr val="0000CC"/>
                </a:solidFill>
                <a:latin typeface="+mj-ea"/>
                <a:ea typeface="+mj-ea"/>
              </a:rPr>
              <a:t>1</a:t>
            </a:r>
            <a:r>
              <a:rPr kumimoji="1" lang="zh-CN" altLang="en-US" sz="2100" b="1" dirty="0">
                <a:solidFill>
                  <a:srgbClr val="0000CC"/>
                </a:solidFill>
                <a:latin typeface="+mj-ea"/>
                <a:ea typeface="+mj-ea"/>
              </a:rPr>
              <a:t>）就绪状态（</a:t>
            </a:r>
            <a:r>
              <a:rPr kumimoji="1" lang="en-US" altLang="zh-CN" sz="2100" b="1" dirty="0">
                <a:solidFill>
                  <a:srgbClr val="0000CC"/>
                </a:solidFill>
                <a:latin typeface="+mj-ea"/>
                <a:ea typeface="+mj-ea"/>
              </a:rPr>
              <a:t>Ready</a:t>
            </a:r>
            <a:r>
              <a:rPr kumimoji="1" lang="zh-CN" altLang="en-US" sz="2100" b="1" dirty="0">
                <a:solidFill>
                  <a:srgbClr val="0000CC"/>
                </a:solidFill>
                <a:latin typeface="+mj-ea"/>
                <a:ea typeface="+mj-ea"/>
              </a:rPr>
              <a:t>）</a:t>
            </a:r>
            <a:r>
              <a:rPr kumimoji="1" lang="zh-CN" altLang="en-US" sz="2100" b="1" dirty="0">
                <a:latin typeface="+mj-ea"/>
                <a:ea typeface="+mj-ea"/>
              </a:rPr>
              <a:t>：当进程已分配到除</a:t>
            </a:r>
            <a:r>
              <a:rPr kumimoji="1" lang="en-US" altLang="zh-CN" sz="2100" b="1" dirty="0">
                <a:latin typeface="+mj-ea"/>
                <a:ea typeface="+mj-ea"/>
              </a:rPr>
              <a:t>CPU</a:t>
            </a:r>
            <a:r>
              <a:rPr kumimoji="1" lang="zh-CN" altLang="en-US" sz="2100" b="1" dirty="0">
                <a:latin typeface="+mj-ea"/>
                <a:ea typeface="+mj-ea"/>
              </a:rPr>
              <a:t>以外的所有必要资源后，只要再获得</a:t>
            </a:r>
            <a:r>
              <a:rPr kumimoji="1" lang="en-US" altLang="zh-CN" sz="2100" b="1" dirty="0">
                <a:latin typeface="+mj-ea"/>
                <a:ea typeface="+mj-ea"/>
              </a:rPr>
              <a:t>CPU</a:t>
            </a:r>
            <a:r>
              <a:rPr kumimoji="1" lang="zh-CN" altLang="en-US" sz="2100" b="1" dirty="0">
                <a:latin typeface="+mj-ea"/>
                <a:ea typeface="+mj-ea"/>
              </a:rPr>
              <a:t>，便可立即执行。</a:t>
            </a:r>
          </a:p>
        </p:txBody>
      </p:sp>
      <p:sp>
        <p:nvSpPr>
          <p:cNvPr id="8" name="Oval 6">
            <a:extLst>
              <a:ext uri="{FF2B5EF4-FFF2-40B4-BE49-F238E27FC236}">
                <a16:creationId xmlns:a16="http://schemas.microsoft.com/office/drawing/2014/main" id="{B2FA59FB-3E48-3C42-827A-1E19E575FA11}"/>
              </a:ext>
            </a:extLst>
          </p:cNvPr>
          <p:cNvSpPr>
            <a:spLocks noChangeArrowheads="1"/>
          </p:cNvSpPr>
          <p:nvPr/>
        </p:nvSpPr>
        <p:spPr bwMode="auto">
          <a:xfrm>
            <a:off x="2365829" y="2764975"/>
            <a:ext cx="795168" cy="762000"/>
          </a:xfrm>
          <a:prstGeom prst="ellipse">
            <a:avLst/>
          </a:prstGeom>
          <a:solidFill>
            <a:srgbClr val="FF0000">
              <a:alpha val="47058"/>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Tree>
    <p:extLst>
      <p:ext uri="{BB962C8B-B14F-4D97-AF65-F5344CB8AC3E}">
        <p14:creationId xmlns:p14="http://schemas.microsoft.com/office/powerpoint/2010/main" val="308964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消息传递通信的实现方法</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3" name="矩形 2"/>
          <p:cNvSpPr/>
          <p:nvPr/>
        </p:nvSpPr>
        <p:spPr>
          <a:xfrm>
            <a:off x="981784" y="1824714"/>
            <a:ext cx="7731292" cy="4744184"/>
          </a:xfrm>
          <a:prstGeom prst="rect">
            <a:avLst/>
          </a:prstGeom>
        </p:spPr>
        <p:txBody>
          <a:bodyPr wrap="square">
            <a:spAutoFit/>
          </a:bodyPr>
          <a:lstStyle/>
          <a:p>
            <a:pPr algn="just">
              <a:lnSpc>
                <a:spcPct val="150000"/>
              </a:lnSpc>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直接通信方式</a:t>
            </a:r>
          </a:p>
          <a:p>
            <a:pPr algn="just">
              <a:lnSpc>
                <a:spcPct val="150000"/>
              </a:lnSpc>
              <a:defRPr/>
            </a:pPr>
            <a:r>
              <a:rPr lang="zh-CN" altLang="en-US" sz="2400" b="1" dirty="0"/>
              <a:t>    </a:t>
            </a:r>
            <a:r>
              <a:rPr lang="zh-CN" altLang="en-US" sz="2100" dirty="0">
                <a:latin typeface="+mj-ea"/>
                <a:ea typeface="+mj-ea"/>
              </a:rPr>
              <a:t>这是指发送进程利用</a:t>
            </a:r>
            <a:r>
              <a:rPr lang="en-US" altLang="zh-CN" sz="2100" dirty="0">
                <a:latin typeface="+mj-ea"/>
                <a:ea typeface="+mj-ea"/>
              </a:rPr>
              <a:t>OS</a:t>
            </a:r>
            <a:r>
              <a:rPr lang="zh-CN" altLang="en-US" sz="2100" dirty="0">
                <a:latin typeface="+mj-ea"/>
                <a:ea typeface="+mj-ea"/>
              </a:rPr>
              <a:t>所提供的发送命令，直接把消息发送给目标进程。</a:t>
            </a:r>
          </a:p>
          <a:p>
            <a:pPr algn="just">
              <a:lnSpc>
                <a:spcPct val="150000"/>
              </a:lnSpc>
              <a:buClr>
                <a:schemeClr val="bg2">
                  <a:lumMod val="25000"/>
                </a:schemeClr>
              </a:buClr>
              <a:buFont typeface="Wingdings" charset="2"/>
              <a:buChar char="n"/>
              <a:defRPr/>
            </a:pPr>
            <a:r>
              <a:rPr lang="zh-CN" altLang="en-US" sz="2100" dirty="0">
                <a:latin typeface="+mj-ea"/>
                <a:ea typeface="+mj-ea"/>
              </a:rPr>
              <a:t>系统提供下述两条通信命令（原语）：</a:t>
            </a:r>
          </a:p>
          <a:p>
            <a:pPr algn="just">
              <a:lnSpc>
                <a:spcPct val="150000"/>
              </a:lnSpc>
              <a:defRPr/>
            </a:pPr>
            <a:r>
              <a:rPr lang="zh-CN" altLang="en-US" sz="2100" dirty="0">
                <a:latin typeface="+mj-ea"/>
                <a:ea typeface="+mj-ea"/>
              </a:rPr>
              <a:t>     </a:t>
            </a:r>
            <a:r>
              <a:rPr lang="en-US" altLang="zh-CN" sz="2100" dirty="0">
                <a:latin typeface="+mj-ea"/>
                <a:ea typeface="+mj-ea"/>
              </a:rPr>
              <a:t>Send  </a:t>
            </a:r>
            <a:r>
              <a:rPr lang="zh-CN" altLang="en-US" sz="2100" dirty="0">
                <a:latin typeface="+mj-ea"/>
                <a:ea typeface="+mj-ea"/>
              </a:rPr>
              <a:t>（</a:t>
            </a:r>
            <a:r>
              <a:rPr lang="en-US" altLang="zh-CN" sz="2100" dirty="0">
                <a:latin typeface="+mj-ea"/>
                <a:ea typeface="+mj-ea"/>
              </a:rPr>
              <a:t>Receiver</a:t>
            </a:r>
            <a:r>
              <a:rPr lang="zh-CN" altLang="en-US" sz="2100" dirty="0">
                <a:latin typeface="+mj-ea"/>
                <a:ea typeface="+mj-ea"/>
              </a:rPr>
              <a:t>，  </a:t>
            </a:r>
            <a:r>
              <a:rPr lang="en-US" altLang="zh-CN" sz="2100" dirty="0">
                <a:latin typeface="+mj-ea"/>
                <a:ea typeface="+mj-ea"/>
              </a:rPr>
              <a:t>message</a:t>
            </a:r>
            <a:r>
              <a:rPr lang="zh-CN" altLang="en-US" sz="2100" dirty="0">
                <a:latin typeface="+mj-ea"/>
                <a:ea typeface="+mj-ea"/>
              </a:rPr>
              <a:t>）；</a:t>
            </a:r>
          </a:p>
          <a:p>
            <a:pPr>
              <a:lnSpc>
                <a:spcPct val="150000"/>
              </a:lnSpc>
              <a:defRPr/>
            </a:pPr>
            <a:r>
              <a:rPr lang="zh-CN" altLang="en-US" sz="2100" dirty="0">
                <a:latin typeface="+mj-ea"/>
                <a:ea typeface="+mj-ea"/>
              </a:rPr>
              <a:t>     </a:t>
            </a:r>
            <a:r>
              <a:rPr lang="en-US" altLang="zh-CN" sz="2100" dirty="0">
                <a:latin typeface="+mj-ea"/>
                <a:ea typeface="+mj-ea"/>
              </a:rPr>
              <a:t>Receive</a:t>
            </a:r>
            <a:r>
              <a:rPr lang="zh-CN" altLang="en-US" sz="2100" dirty="0">
                <a:latin typeface="+mj-ea"/>
                <a:ea typeface="+mj-ea"/>
              </a:rPr>
              <a:t>（</a:t>
            </a:r>
            <a:r>
              <a:rPr lang="en-US" altLang="zh-CN" sz="2100" dirty="0">
                <a:latin typeface="+mj-ea"/>
                <a:ea typeface="+mj-ea"/>
              </a:rPr>
              <a:t>Sender</a:t>
            </a:r>
            <a:r>
              <a:rPr lang="zh-CN" altLang="en-US" sz="2100" dirty="0">
                <a:latin typeface="+mj-ea"/>
                <a:ea typeface="+mj-ea"/>
              </a:rPr>
              <a:t>，  </a:t>
            </a:r>
            <a:r>
              <a:rPr lang="en-US" altLang="zh-CN" sz="2100" dirty="0">
                <a:latin typeface="+mj-ea"/>
                <a:ea typeface="+mj-ea"/>
              </a:rPr>
              <a:t>message</a:t>
            </a:r>
            <a:r>
              <a:rPr lang="zh-CN" altLang="en-US" sz="2100" dirty="0">
                <a:latin typeface="+mj-ea"/>
                <a:ea typeface="+mj-ea"/>
              </a:rPr>
              <a:t>）； </a:t>
            </a:r>
            <a:endParaRPr lang="en-US" altLang="zh-CN" sz="2100" dirty="0">
              <a:latin typeface="+mj-ea"/>
              <a:ea typeface="+mj-ea"/>
            </a:endParaRPr>
          </a:p>
          <a:p>
            <a:pPr marL="0" lvl="1" algn="just">
              <a:lnSpc>
                <a:spcPct val="15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间接通信</a:t>
            </a:r>
            <a:endParaRPr lang="en-US" altLang="zh-CN" sz="2700" b="1" dirty="0">
              <a:solidFill>
                <a:srgbClr val="0000FF"/>
              </a:solidFill>
              <a:latin typeface="+mj-ea"/>
              <a:ea typeface="+mj-ea"/>
            </a:endParaRPr>
          </a:p>
          <a:p>
            <a:pPr marL="457200" lvl="3" algn="just">
              <a:lnSpc>
                <a:spcPct val="150000"/>
              </a:lnSpc>
              <a:buClr>
                <a:schemeClr val="bg2">
                  <a:lumMod val="25000"/>
                </a:schemeClr>
              </a:buClr>
              <a:defRPr/>
            </a:pPr>
            <a:r>
              <a:rPr lang="zh-CN" altLang="en-US" sz="2100" dirty="0">
                <a:latin typeface="+mj-ea"/>
                <a:ea typeface="+mj-ea"/>
              </a:rPr>
              <a:t> </a:t>
            </a:r>
            <a:r>
              <a:rPr lang="en-US" altLang="zh-CN" sz="2100" dirty="0">
                <a:latin typeface="+mj-ea"/>
                <a:ea typeface="+mj-ea"/>
              </a:rPr>
              <a:t>1</a:t>
            </a:r>
            <a:r>
              <a:rPr lang="zh-CN" altLang="en-US" sz="2100" dirty="0">
                <a:latin typeface="+mj-ea"/>
                <a:ea typeface="+mj-ea"/>
              </a:rPr>
              <a:t>）信箱</a:t>
            </a:r>
          </a:p>
          <a:p>
            <a:pPr marL="457200" lvl="3" algn="just">
              <a:lnSpc>
                <a:spcPct val="150000"/>
              </a:lnSpc>
              <a:buClr>
                <a:schemeClr val="bg2">
                  <a:lumMod val="25000"/>
                </a:schemeClr>
              </a:buClr>
              <a:defRPr/>
            </a:pPr>
            <a:r>
              <a:rPr lang="zh-CN" altLang="en-US" sz="2100" dirty="0">
                <a:latin typeface="+mj-ea"/>
                <a:ea typeface="+mj-ea"/>
              </a:rPr>
              <a:t> </a:t>
            </a:r>
            <a:r>
              <a:rPr lang="en-US" altLang="zh-CN" sz="2100" dirty="0">
                <a:latin typeface="+mj-ea"/>
                <a:ea typeface="+mj-ea"/>
              </a:rPr>
              <a:t>2</a:t>
            </a:r>
            <a:r>
              <a:rPr lang="zh-CN" altLang="en-US" sz="2100" dirty="0">
                <a:latin typeface="+mj-ea"/>
                <a:ea typeface="+mj-ea"/>
              </a:rPr>
              <a:t>）消息缓冲队列通信</a:t>
            </a:r>
          </a:p>
        </p:txBody>
      </p:sp>
    </p:spTree>
    <p:extLst>
      <p:ext uri="{BB962C8B-B14F-4D97-AF65-F5344CB8AC3E}">
        <p14:creationId xmlns:p14="http://schemas.microsoft.com/office/powerpoint/2010/main" val="379836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3218" y="2625550"/>
            <a:ext cx="5826667" cy="4053417"/>
          </a:xfrm>
          <a:prstGeom prst="rect">
            <a:avLst/>
          </a:prstGeom>
        </p:spPr>
        <p:txBody>
          <a:bodyPr wrap="square">
            <a:spAutoFit/>
          </a:bodyPr>
          <a:lstStyle/>
          <a:p>
            <a:pPr algn="just">
              <a:lnSpc>
                <a:spcPct val="120000"/>
              </a:lnSpc>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直接通信方式</a:t>
            </a:r>
          </a:p>
          <a:p>
            <a:pPr>
              <a:defRPr/>
            </a:pPr>
            <a:r>
              <a:rPr lang="zh-CN" altLang="en-US" sz="2100" b="1" dirty="0">
                <a:effectLst>
                  <a:outerShdw blurRad="38100" dist="38100" dir="2700000" algn="tl">
                    <a:srgbClr val="C0C0C0"/>
                  </a:outerShdw>
                </a:effectLst>
                <a:latin typeface="+mj-ea"/>
                <a:ea typeface="+mj-ea"/>
              </a:rPr>
              <a:t> 例：解决生产</a:t>
            </a:r>
            <a:r>
              <a:rPr lang="en-US" altLang="zh-CN" sz="2100" b="1" dirty="0">
                <a:effectLst>
                  <a:outerShdw blurRad="38100" dist="38100" dir="2700000" algn="tl">
                    <a:srgbClr val="C0C0C0"/>
                  </a:outerShdw>
                </a:effectLst>
                <a:latin typeface="+mj-ea"/>
                <a:ea typeface="+mj-ea"/>
              </a:rPr>
              <a:t>—</a:t>
            </a:r>
            <a:r>
              <a:rPr lang="zh-CN" altLang="en-US" sz="2100" b="1" dirty="0">
                <a:effectLst>
                  <a:outerShdw blurRad="38100" dist="38100" dir="2700000" algn="tl">
                    <a:srgbClr val="C0C0C0"/>
                  </a:outerShdw>
                </a:effectLst>
                <a:latin typeface="+mj-ea"/>
                <a:ea typeface="+mj-ea"/>
              </a:rPr>
              <a:t>消费问题。</a:t>
            </a:r>
          </a:p>
          <a:p>
            <a:pPr>
              <a:defRPr/>
            </a:pPr>
            <a:r>
              <a:rPr lang="zh-CN" altLang="en-US" sz="2400" b="1" dirty="0">
                <a:effectLst>
                  <a:outerShdw blurRad="38100" dist="38100" dir="2700000" algn="tl">
                    <a:srgbClr val="C0C0C0"/>
                  </a:outerShdw>
                </a:effectLst>
              </a:rPr>
              <a:t>	</a:t>
            </a:r>
            <a:r>
              <a:rPr lang="en-US" altLang="zh-CN" b="1" dirty="0">
                <a:effectLst>
                  <a:outerShdw blurRad="38100" dist="38100" dir="2700000" algn="tl">
                    <a:srgbClr val="C0C0C0"/>
                  </a:outerShdw>
                </a:effectLst>
                <a:latin typeface="+mj-ea"/>
                <a:ea typeface="+mj-ea"/>
              </a:rPr>
              <a:t>do{</a:t>
            </a:r>
          </a:p>
          <a:p>
            <a:pPr>
              <a:defRPr/>
            </a:pPr>
            <a:r>
              <a:rPr lang="en-US" altLang="zh-CN" b="1" dirty="0">
                <a:effectLst>
                  <a:outerShdw blurRad="38100" dist="38100" dir="2700000" algn="tl">
                    <a:srgbClr val="C0C0C0"/>
                  </a:outerShdw>
                </a:effectLst>
                <a:latin typeface="+mj-ea"/>
                <a:ea typeface="+mj-ea"/>
              </a:rPr>
              <a:t>	      …        </a:t>
            </a:r>
          </a:p>
          <a:p>
            <a:pPr>
              <a:defRPr/>
            </a:pPr>
            <a:r>
              <a:rPr lang="en-US" altLang="zh-CN" b="1" dirty="0">
                <a:effectLst>
                  <a:outerShdw blurRad="38100" dist="38100" dir="2700000" algn="tl">
                    <a:srgbClr val="C0C0C0"/>
                  </a:outerShdw>
                </a:effectLst>
                <a:latin typeface="+mj-ea"/>
                <a:ea typeface="+mj-ea"/>
              </a:rPr>
              <a:t>                produce an item in </a:t>
            </a:r>
            <a:r>
              <a:rPr lang="en-US" altLang="zh-CN" b="1" dirty="0" err="1">
                <a:effectLst>
                  <a:outerShdw blurRad="38100" dist="38100" dir="2700000" algn="tl">
                    <a:srgbClr val="C0C0C0"/>
                  </a:outerShdw>
                </a:effectLst>
                <a:latin typeface="+mj-ea"/>
                <a:ea typeface="+mj-ea"/>
              </a:rPr>
              <a:t>nextp</a:t>
            </a:r>
            <a:r>
              <a:rPr lang="en-US" altLang="zh-CN" b="1" dirty="0">
                <a:effectLst>
                  <a:outerShdw blurRad="38100" dist="38100" dir="2700000" algn="tl">
                    <a:srgbClr val="C0C0C0"/>
                  </a:outerShdw>
                </a:effectLst>
                <a:latin typeface="+mj-ea"/>
                <a:ea typeface="+mj-ea"/>
              </a:rPr>
              <a:t>; </a:t>
            </a:r>
          </a:p>
          <a:p>
            <a:pPr>
              <a:defRPr/>
            </a:pPr>
            <a:r>
              <a:rPr lang="en-US" altLang="zh-CN" b="1" dirty="0">
                <a:effectLst>
                  <a:outerShdw blurRad="38100" dist="38100" dir="2700000" algn="tl">
                    <a:srgbClr val="C0C0C0"/>
                  </a:outerShdw>
                </a:effectLst>
                <a:latin typeface="+mj-ea"/>
                <a:ea typeface="+mj-ea"/>
              </a:rPr>
              <a:t>                 …</a:t>
            </a:r>
          </a:p>
          <a:p>
            <a:pPr>
              <a:defRPr/>
            </a:pPr>
            <a:r>
              <a:rPr lang="en-US" altLang="zh-CN" b="1" dirty="0">
                <a:effectLst>
                  <a:outerShdw blurRad="38100" dist="38100" dir="2700000" algn="tl">
                    <a:srgbClr val="C0C0C0"/>
                  </a:outerShdw>
                </a:effectLst>
                <a:latin typeface="+mj-ea"/>
                <a:ea typeface="+mj-ea"/>
              </a:rPr>
              <a:t>                </a:t>
            </a:r>
            <a:r>
              <a:rPr lang="en-US" altLang="zh-CN" b="1" dirty="0">
                <a:solidFill>
                  <a:srgbClr val="FF0000"/>
                </a:solidFill>
                <a:effectLst>
                  <a:outerShdw blurRad="38100" dist="38100" dir="2700000" algn="tl">
                    <a:srgbClr val="C0C0C0"/>
                  </a:outerShdw>
                </a:effectLst>
                <a:latin typeface="+mj-ea"/>
                <a:ea typeface="+mj-ea"/>
              </a:rPr>
              <a:t>send(consumer, </a:t>
            </a:r>
            <a:r>
              <a:rPr lang="en-US" altLang="zh-CN" b="1" dirty="0" err="1">
                <a:solidFill>
                  <a:srgbClr val="FF0000"/>
                </a:solidFill>
                <a:effectLst>
                  <a:outerShdw blurRad="38100" dist="38100" dir="2700000" algn="tl">
                    <a:srgbClr val="C0C0C0"/>
                  </a:outerShdw>
                </a:effectLst>
                <a:latin typeface="+mj-ea"/>
                <a:ea typeface="+mj-ea"/>
              </a:rPr>
              <a:t>nextp</a:t>
            </a:r>
            <a:r>
              <a:rPr lang="en-US" altLang="zh-CN" b="1" dirty="0">
                <a:solidFill>
                  <a:srgbClr val="FF0000"/>
                </a:solidFill>
                <a:effectLst>
                  <a:outerShdw blurRad="38100" dist="38100" dir="2700000" algn="tl">
                    <a:srgbClr val="C0C0C0"/>
                  </a:outerShdw>
                </a:effectLst>
                <a:latin typeface="+mj-ea"/>
                <a:ea typeface="+mj-ea"/>
              </a:rPr>
              <a:t>);</a:t>
            </a:r>
          </a:p>
          <a:p>
            <a:pPr>
              <a:defRPr/>
            </a:pPr>
            <a:r>
              <a:rPr lang="en-US" altLang="zh-CN" b="1" dirty="0">
                <a:effectLst>
                  <a:outerShdw blurRad="38100" dist="38100" dir="2700000" algn="tl">
                    <a:srgbClr val="C0C0C0"/>
                  </a:outerShdw>
                </a:effectLst>
                <a:latin typeface="+mj-ea"/>
                <a:ea typeface="+mj-ea"/>
              </a:rPr>
              <a:t>           }while(TRUE);</a:t>
            </a:r>
          </a:p>
          <a:p>
            <a:pPr>
              <a:defRPr/>
            </a:pPr>
            <a:r>
              <a:rPr lang="en-US" altLang="zh-CN" b="1" dirty="0">
                <a:effectLst>
                  <a:outerShdw blurRad="38100" dist="38100" dir="2700000" algn="tl">
                    <a:srgbClr val="C0C0C0"/>
                  </a:outerShdw>
                </a:effectLst>
                <a:latin typeface="+mj-ea"/>
                <a:ea typeface="+mj-ea"/>
              </a:rPr>
              <a:t>           do{</a:t>
            </a:r>
          </a:p>
          <a:p>
            <a:pPr>
              <a:defRPr/>
            </a:pPr>
            <a:r>
              <a:rPr lang="en-US" altLang="zh-CN" b="1" dirty="0">
                <a:effectLst>
                  <a:outerShdw blurRad="38100" dist="38100" dir="2700000" algn="tl">
                    <a:srgbClr val="C0C0C0"/>
                  </a:outerShdw>
                </a:effectLst>
                <a:latin typeface="+mj-ea"/>
                <a:ea typeface="+mj-ea"/>
              </a:rPr>
              <a:t>               </a:t>
            </a:r>
            <a:r>
              <a:rPr lang="en-US" altLang="zh-CN" b="1" dirty="0">
                <a:solidFill>
                  <a:srgbClr val="FF0000"/>
                </a:solidFill>
                <a:effectLst>
                  <a:outerShdw blurRad="38100" dist="38100" dir="2700000" algn="tl">
                    <a:srgbClr val="C0C0C0"/>
                  </a:outerShdw>
                </a:effectLst>
                <a:latin typeface="+mj-ea"/>
                <a:ea typeface="+mj-ea"/>
              </a:rPr>
              <a:t>receive( producer, </a:t>
            </a:r>
            <a:r>
              <a:rPr lang="en-US" altLang="zh-CN" b="1" dirty="0" err="1">
                <a:solidFill>
                  <a:srgbClr val="FF0000"/>
                </a:solidFill>
                <a:effectLst>
                  <a:outerShdw blurRad="38100" dist="38100" dir="2700000" algn="tl">
                    <a:srgbClr val="C0C0C0"/>
                  </a:outerShdw>
                </a:effectLst>
                <a:latin typeface="+mj-ea"/>
                <a:ea typeface="+mj-ea"/>
              </a:rPr>
              <a:t>nextc</a:t>
            </a:r>
            <a:r>
              <a:rPr lang="en-US" altLang="zh-CN" b="1" dirty="0">
                <a:solidFill>
                  <a:srgbClr val="FF0000"/>
                </a:solidFill>
                <a:effectLst>
                  <a:outerShdw blurRad="38100" dist="38100" dir="2700000" algn="tl">
                    <a:srgbClr val="C0C0C0"/>
                  </a:outerShdw>
                </a:effectLst>
                <a:latin typeface="+mj-ea"/>
                <a:ea typeface="+mj-ea"/>
              </a:rPr>
              <a:t>);</a:t>
            </a:r>
          </a:p>
          <a:p>
            <a:pPr>
              <a:defRPr/>
            </a:pPr>
            <a:r>
              <a:rPr lang="en-US" altLang="zh-CN" b="1" dirty="0">
                <a:effectLst>
                  <a:outerShdw blurRad="38100" dist="38100" dir="2700000" algn="tl">
                    <a:srgbClr val="C0C0C0"/>
                  </a:outerShdw>
                </a:effectLst>
                <a:latin typeface="+mj-ea"/>
                <a:ea typeface="+mj-ea"/>
              </a:rPr>
              <a:t>                 …</a:t>
            </a:r>
          </a:p>
          <a:p>
            <a:pPr>
              <a:defRPr/>
            </a:pPr>
            <a:r>
              <a:rPr lang="en-US" altLang="zh-CN" b="1" dirty="0">
                <a:effectLst>
                  <a:outerShdw blurRad="38100" dist="38100" dir="2700000" algn="tl">
                    <a:srgbClr val="C0C0C0"/>
                  </a:outerShdw>
                </a:effectLst>
                <a:latin typeface="+mj-ea"/>
                <a:ea typeface="+mj-ea"/>
              </a:rPr>
              <a:t>               consumer the item in </a:t>
            </a:r>
            <a:r>
              <a:rPr lang="en-US" altLang="zh-CN" b="1" dirty="0" err="1">
                <a:effectLst>
                  <a:outerShdw blurRad="38100" dist="38100" dir="2700000" algn="tl">
                    <a:srgbClr val="C0C0C0"/>
                  </a:outerShdw>
                </a:effectLst>
                <a:latin typeface="+mj-ea"/>
                <a:ea typeface="+mj-ea"/>
              </a:rPr>
              <a:t>nextc</a:t>
            </a:r>
            <a:r>
              <a:rPr lang="en-US" altLang="zh-CN" b="1" dirty="0">
                <a:effectLst>
                  <a:outerShdw blurRad="38100" dist="38100" dir="2700000" algn="tl">
                    <a:srgbClr val="C0C0C0"/>
                  </a:outerShdw>
                </a:effectLst>
                <a:latin typeface="+mj-ea"/>
                <a:ea typeface="+mj-ea"/>
              </a:rPr>
              <a:t>;</a:t>
            </a:r>
          </a:p>
          <a:p>
            <a:pPr>
              <a:defRPr/>
            </a:pPr>
            <a:r>
              <a:rPr lang="en-US" altLang="zh-CN" b="1" dirty="0">
                <a:effectLst>
                  <a:outerShdw blurRad="38100" dist="38100" dir="2700000" algn="tl">
                    <a:srgbClr val="C0C0C0"/>
                  </a:outerShdw>
                </a:effectLst>
                <a:latin typeface="+mj-ea"/>
                <a:ea typeface="+mj-ea"/>
              </a:rPr>
              <a:t>          }while(TRUE);</a:t>
            </a:r>
          </a:p>
        </p:txBody>
      </p:sp>
      <p:sp>
        <p:nvSpPr>
          <p:cNvPr id="5" name="Text Box 4">
            <a:extLst>
              <a:ext uri="{FF2B5EF4-FFF2-40B4-BE49-F238E27FC236}">
                <a16:creationId xmlns:a16="http://schemas.microsoft.com/office/drawing/2014/main" id="{B798D23B-58CA-46EE-B030-395911764E59}"/>
              </a:ext>
            </a:extLst>
          </p:cNvPr>
          <p:cNvSpPr txBox="1">
            <a:spLocks noChangeArrowheads="1"/>
          </p:cNvSpPr>
          <p:nvPr/>
        </p:nvSpPr>
        <p:spPr bwMode="auto">
          <a:xfrm>
            <a:off x="974671" y="352096"/>
            <a:ext cx="7948612" cy="1911357"/>
          </a:xfrm>
          <a:prstGeom prst="rect">
            <a:avLst/>
          </a:prstGeom>
          <a:solidFill>
            <a:schemeClr val="bg1"/>
          </a:solidFill>
          <a:ln>
            <a:noFill/>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10000"/>
              </a:lnSpc>
              <a:spcBef>
                <a:spcPct val="50000"/>
              </a:spcBef>
              <a:defRPr/>
            </a:pPr>
            <a:r>
              <a:rPr lang="zh-CN" altLang="en-US" sz="2000" b="1" i="1" u="sng" dirty="0">
                <a:solidFill>
                  <a:srgbClr val="0000CC"/>
                </a:solidFill>
                <a:latin typeface="仿宋_GB2312" pitchFamily="49" charset="-122"/>
                <a:ea typeface="仿宋_GB2312" pitchFamily="49" charset="-122"/>
              </a:rPr>
              <a:t>利用直接通信原语，来解决生产者</a:t>
            </a:r>
            <a:r>
              <a:rPr lang="en-US" altLang="zh-CN" sz="2000" b="1" i="1" u="sng" dirty="0">
                <a:solidFill>
                  <a:srgbClr val="0000CC"/>
                </a:solidFill>
                <a:latin typeface="仿宋_GB2312" pitchFamily="49" charset="-122"/>
                <a:ea typeface="仿宋_GB2312" pitchFamily="49" charset="-122"/>
              </a:rPr>
              <a:t>-</a:t>
            </a:r>
            <a:r>
              <a:rPr lang="zh-CN" altLang="en-US" sz="2000" b="1" i="1" u="sng" dirty="0">
                <a:solidFill>
                  <a:srgbClr val="0000CC"/>
                </a:solidFill>
                <a:latin typeface="仿宋_GB2312" pitchFamily="49" charset="-122"/>
                <a:ea typeface="仿宋_GB2312" pitchFamily="49" charset="-122"/>
              </a:rPr>
              <a:t>消费者问题：</a:t>
            </a:r>
          </a:p>
          <a:p>
            <a:pPr algn="just" eaLnBrk="1" hangingPunct="1">
              <a:lnSpc>
                <a:spcPct val="110000"/>
              </a:lnSpc>
              <a:spcBef>
                <a:spcPct val="50000"/>
              </a:spcBef>
              <a:defRPr/>
            </a:pPr>
            <a:r>
              <a:rPr lang="zh-CN" altLang="en-US" sz="2000" b="1" dirty="0">
                <a:latin typeface="Times New Roman" pitchFamily="18" charset="0"/>
              </a:rPr>
              <a:t>当生产者生产出一个产品</a:t>
            </a:r>
            <a:r>
              <a:rPr lang="en-US" altLang="zh-CN" sz="2000" b="1" dirty="0">
                <a:latin typeface="Times New Roman" pitchFamily="18" charset="0"/>
              </a:rPr>
              <a:t>(</a:t>
            </a:r>
            <a:r>
              <a:rPr lang="zh-CN" altLang="en-US" sz="2000" b="1" dirty="0">
                <a:latin typeface="Times New Roman" pitchFamily="18" charset="0"/>
              </a:rPr>
              <a:t>消息</a:t>
            </a:r>
            <a:r>
              <a:rPr lang="en-US" altLang="zh-CN" sz="2000" b="1" dirty="0">
                <a:latin typeface="Times New Roman" pitchFamily="18" charset="0"/>
              </a:rPr>
              <a:t>)</a:t>
            </a:r>
            <a:r>
              <a:rPr lang="zh-CN" altLang="en-US" sz="2000" b="1" dirty="0">
                <a:latin typeface="Times New Roman" pitchFamily="18" charset="0"/>
              </a:rPr>
              <a:t>后，便用</a:t>
            </a:r>
            <a:r>
              <a:rPr lang="en-US" altLang="zh-CN" sz="2000" b="1" dirty="0">
                <a:latin typeface="Times New Roman" pitchFamily="18" charset="0"/>
              </a:rPr>
              <a:t>Send</a:t>
            </a:r>
            <a:r>
              <a:rPr lang="zh-CN" altLang="en-US" sz="2000" b="1" dirty="0">
                <a:latin typeface="Times New Roman" pitchFamily="18" charset="0"/>
              </a:rPr>
              <a:t>原语将消息发送给消费者进程；而消费者进程则利用</a:t>
            </a:r>
            <a:r>
              <a:rPr lang="en-US" altLang="zh-CN" sz="2000" b="1" dirty="0">
                <a:latin typeface="Times New Roman" pitchFamily="18" charset="0"/>
              </a:rPr>
              <a:t>Receive</a:t>
            </a:r>
            <a:r>
              <a:rPr lang="zh-CN" altLang="en-US" sz="2000" b="1" dirty="0">
                <a:latin typeface="Times New Roman" pitchFamily="18" charset="0"/>
              </a:rPr>
              <a:t>原语来得到一个消息。如果消息尚未生产出来，消费者必须等待，直至生产者进程将消息发送过来。生产者</a:t>
            </a:r>
            <a:r>
              <a:rPr lang="en-US" altLang="zh-CN" sz="2000" b="1" dirty="0">
                <a:latin typeface="Times New Roman" pitchFamily="18" charset="0"/>
              </a:rPr>
              <a:t>-</a:t>
            </a:r>
            <a:r>
              <a:rPr lang="zh-CN" altLang="en-US" sz="2000" b="1" dirty="0">
                <a:latin typeface="Times New Roman" pitchFamily="18" charset="0"/>
              </a:rPr>
              <a:t>消费者的通信过程可分别描述如下： </a:t>
            </a:r>
          </a:p>
        </p:txBody>
      </p:sp>
    </p:spTree>
    <p:extLst>
      <p:ext uri="{BB962C8B-B14F-4D97-AF65-F5344CB8AC3E}">
        <p14:creationId xmlns:p14="http://schemas.microsoft.com/office/powerpoint/2010/main" val="371549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6377" y="323783"/>
            <a:ext cx="7160343" cy="642163"/>
          </a:xfrm>
          <a:prstGeom prst="rect">
            <a:avLst/>
          </a:prstGeom>
        </p:spPr>
        <p:txBody>
          <a:bodyPr wrap="square">
            <a:spAutoFit/>
          </a:bodyPr>
          <a:lstStyle/>
          <a:p>
            <a:pPr algn="just">
              <a:lnSpc>
                <a:spcPct val="15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间接通信方式</a:t>
            </a:r>
          </a:p>
        </p:txBody>
      </p:sp>
      <p:sp>
        <p:nvSpPr>
          <p:cNvPr id="7" name="Text Box 5">
            <a:extLst>
              <a:ext uri="{FF2B5EF4-FFF2-40B4-BE49-F238E27FC236}">
                <a16:creationId xmlns:a16="http://schemas.microsoft.com/office/drawing/2014/main" id="{98EBBB0D-A826-4178-BA7A-F4DCE558927A}"/>
              </a:ext>
            </a:extLst>
          </p:cNvPr>
          <p:cNvSpPr txBox="1">
            <a:spLocks noChangeArrowheads="1"/>
          </p:cNvSpPr>
          <p:nvPr/>
        </p:nvSpPr>
        <p:spPr bwMode="auto">
          <a:xfrm>
            <a:off x="556063" y="1373188"/>
            <a:ext cx="8458200" cy="426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10000"/>
              </a:lnSpc>
              <a:spcBef>
                <a:spcPct val="50000"/>
              </a:spcBef>
              <a:defRPr/>
            </a:pPr>
            <a:r>
              <a:rPr lang="zh-CN" altLang="en-US" b="1" dirty="0"/>
              <a:t>进程之间需要通过共享数据结构的实体进行通信，通常把这种中间实体称为</a:t>
            </a:r>
            <a:r>
              <a:rPr lang="zh-CN" altLang="en-US" b="1" dirty="0">
                <a:solidFill>
                  <a:srgbClr val="FF0000"/>
                </a:solidFill>
              </a:rPr>
              <a:t>信箱</a:t>
            </a:r>
            <a:r>
              <a:rPr lang="zh-CN" altLang="en-US" b="1" dirty="0"/>
              <a:t> </a:t>
            </a:r>
            <a:endParaRPr lang="en-US" altLang="zh-CN" b="1" dirty="0"/>
          </a:p>
          <a:p>
            <a:pPr algn="just" eaLnBrk="1" hangingPunct="1">
              <a:lnSpc>
                <a:spcPct val="110000"/>
              </a:lnSpc>
              <a:spcBef>
                <a:spcPct val="50000"/>
              </a:spcBef>
              <a:defRPr/>
            </a:pPr>
            <a:r>
              <a:rPr lang="zh-CN" altLang="en-US" b="1" dirty="0"/>
              <a:t> ★系统为信箱通信提供了若干条原语，分别用于信箱的创建、撤消和消息的发送、接收等。 </a:t>
            </a:r>
          </a:p>
          <a:p>
            <a:pPr marL="457200" indent="-457200" algn="just" eaLnBrk="1" hangingPunct="1">
              <a:lnSpc>
                <a:spcPct val="110000"/>
              </a:lnSpc>
              <a:spcBef>
                <a:spcPct val="50000"/>
              </a:spcBef>
              <a:buFontTx/>
              <a:buAutoNum type="arabicParenBoth"/>
              <a:defRPr/>
            </a:pPr>
            <a:r>
              <a:rPr lang="zh-CN" altLang="en-US" b="1" dirty="0">
                <a:solidFill>
                  <a:schemeClr val="accent2"/>
                </a:solidFill>
              </a:rPr>
              <a:t>信箱的创建和撤消。</a:t>
            </a:r>
            <a:r>
              <a:rPr lang="zh-CN" altLang="en-US" b="1" dirty="0"/>
              <a:t>进程可利用信箱创建原语来建立一个新信箱。</a:t>
            </a:r>
            <a:endParaRPr lang="en-US" altLang="zh-CN" b="1" dirty="0"/>
          </a:p>
          <a:p>
            <a:pPr lvl="1" indent="0" algn="just" eaLnBrk="1" hangingPunct="1">
              <a:lnSpc>
                <a:spcPct val="110000"/>
              </a:lnSpc>
              <a:spcBef>
                <a:spcPct val="50000"/>
              </a:spcBef>
              <a:defRPr/>
            </a:pPr>
            <a:r>
              <a:rPr lang="zh-CN" altLang="en-US" b="1" dirty="0"/>
              <a:t>创建者进程应给出信箱名字、信箱属性</a:t>
            </a:r>
            <a:r>
              <a:rPr lang="en-US" altLang="zh-CN" b="1" dirty="0"/>
              <a:t>(</a:t>
            </a:r>
            <a:r>
              <a:rPr lang="zh-CN" altLang="en-US" b="1" dirty="0"/>
              <a:t>公用、私用或共享</a:t>
            </a:r>
            <a:r>
              <a:rPr lang="en-US" altLang="zh-CN" b="1" dirty="0"/>
              <a:t>)</a:t>
            </a:r>
            <a:r>
              <a:rPr lang="zh-CN" altLang="en-US" b="1" dirty="0"/>
              <a:t>；对于共享信箱， 还应给出共享者的名字。当进程不再需要读信箱时，可用信箱撤消原语将之撤消。</a:t>
            </a:r>
          </a:p>
        </p:txBody>
      </p:sp>
    </p:spTree>
    <p:extLst>
      <p:ext uri="{BB962C8B-B14F-4D97-AF65-F5344CB8AC3E}">
        <p14:creationId xmlns:p14="http://schemas.microsoft.com/office/powerpoint/2010/main" val="353871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7811" y="302763"/>
            <a:ext cx="5826667" cy="507831"/>
          </a:xfrm>
          <a:prstGeom prst="rect">
            <a:avLst/>
          </a:prstGeom>
        </p:spPr>
        <p:txBody>
          <a:bodyPr wrap="square">
            <a:spAutoFit/>
          </a:bodyPr>
          <a:lstStyle/>
          <a:p>
            <a:pPr algn="just">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间接通信方式</a:t>
            </a:r>
          </a:p>
        </p:txBody>
      </p:sp>
      <p:sp>
        <p:nvSpPr>
          <p:cNvPr id="2" name="矩形 1"/>
          <p:cNvSpPr/>
          <p:nvPr/>
        </p:nvSpPr>
        <p:spPr>
          <a:xfrm>
            <a:off x="861848" y="1177325"/>
            <a:ext cx="7914290" cy="4503349"/>
          </a:xfrm>
          <a:prstGeom prst="rect">
            <a:avLst/>
          </a:prstGeom>
        </p:spPr>
        <p:txBody>
          <a:bodyPr wrap="square">
            <a:spAutoFit/>
          </a:bodyPr>
          <a:lstStyle/>
          <a:p>
            <a:pPr>
              <a:lnSpc>
                <a:spcPct val="150000"/>
              </a:lnSpc>
              <a:defRPr/>
            </a:pPr>
            <a:r>
              <a:rPr lang="zh-CN" altLang="en-US" sz="2100" b="1" dirty="0">
                <a:effectLst>
                  <a:outerShdw blurRad="38100" dist="38100" dir="2700000" algn="tl">
                    <a:srgbClr val="C0C0C0"/>
                  </a:outerShdw>
                </a:effectLst>
                <a:latin typeface="+mj-ea"/>
                <a:ea typeface="+mj-ea"/>
              </a:rPr>
              <a:t>优点：在读</a:t>
            </a:r>
            <a:r>
              <a:rPr lang="en-US" altLang="zh-CN" sz="2100" b="1" dirty="0">
                <a:effectLst>
                  <a:outerShdw blurRad="38100" dist="38100" dir="2700000" algn="tl">
                    <a:srgbClr val="C0C0C0"/>
                  </a:outerShdw>
                </a:effectLst>
                <a:latin typeface="+mj-ea"/>
                <a:ea typeface="+mj-ea"/>
              </a:rPr>
              <a:t>/</a:t>
            </a:r>
            <a:r>
              <a:rPr lang="zh-CN" altLang="en-US" sz="2100" b="1" dirty="0">
                <a:effectLst>
                  <a:outerShdw blurRad="38100" dist="38100" dir="2700000" algn="tl">
                    <a:srgbClr val="C0C0C0"/>
                  </a:outerShdw>
                </a:effectLst>
                <a:latin typeface="+mj-ea"/>
                <a:ea typeface="+mj-ea"/>
              </a:rPr>
              <a:t>写时间上的随机性</a:t>
            </a:r>
          </a:p>
          <a:p>
            <a:pPr>
              <a:lnSpc>
                <a:spcPct val="150000"/>
              </a:lnSpc>
              <a:defRPr/>
            </a:pPr>
            <a:r>
              <a:rPr lang="zh-CN" altLang="en-US" sz="2100" b="1" dirty="0">
                <a:effectLst>
                  <a:outerShdw blurRad="38100" dist="38100" dir="2700000" algn="tl">
                    <a:srgbClr val="C0C0C0"/>
                  </a:outerShdw>
                </a:effectLst>
                <a:latin typeface="+mj-ea"/>
                <a:ea typeface="+mj-ea"/>
              </a:rPr>
              <a:t>写进程 </a:t>
            </a:r>
            <a:r>
              <a:rPr lang="zh-CN" altLang="en-US" sz="2100" b="1" dirty="0">
                <a:effectLst>
                  <a:outerShdw blurRad="38100" dist="38100" dir="2700000" algn="tl">
                    <a:srgbClr val="C0C0C0"/>
                  </a:outerShdw>
                </a:effectLst>
                <a:latin typeface="+mj-ea"/>
                <a:ea typeface="+mj-ea"/>
                <a:sym typeface="Wingdings" pitchFamily="2" charset="2"/>
              </a:rPr>
              <a:t> </a:t>
            </a:r>
            <a:r>
              <a:rPr lang="zh-CN" altLang="en-US" sz="2100" b="1" dirty="0">
                <a:effectLst>
                  <a:outerShdw blurRad="38100" dist="38100" dir="2700000" algn="tl">
                    <a:srgbClr val="C0C0C0"/>
                  </a:outerShdw>
                </a:effectLst>
                <a:latin typeface="+mj-ea"/>
                <a:ea typeface="+mj-ea"/>
              </a:rPr>
              <a:t> 信箱（中间实体） </a:t>
            </a:r>
            <a:r>
              <a:rPr lang="zh-CN" altLang="en-US" sz="2100" b="1" dirty="0">
                <a:effectLst>
                  <a:outerShdw blurRad="38100" dist="38100" dir="2700000" algn="tl">
                    <a:srgbClr val="C0C0C0"/>
                  </a:outerShdw>
                </a:effectLst>
                <a:latin typeface="+mj-ea"/>
                <a:ea typeface="+mj-ea"/>
                <a:sym typeface="Wingdings" pitchFamily="2" charset="2"/>
              </a:rPr>
              <a:t></a:t>
            </a:r>
            <a:r>
              <a:rPr lang="zh-CN" altLang="en-US" sz="2100" b="1" dirty="0">
                <a:effectLst>
                  <a:outerShdw blurRad="38100" dist="38100" dir="2700000" algn="tl">
                    <a:srgbClr val="C0C0C0"/>
                  </a:outerShdw>
                </a:effectLst>
                <a:latin typeface="+mj-ea"/>
                <a:ea typeface="+mj-ea"/>
              </a:rPr>
              <a:t>读进程原语</a:t>
            </a:r>
          </a:p>
          <a:p>
            <a:pPr lvl="1">
              <a:lnSpc>
                <a:spcPct val="150000"/>
              </a:lnSpc>
              <a:defRPr/>
            </a:pPr>
            <a:r>
              <a:rPr lang="zh-CN" altLang="en-US" sz="2100" b="1" dirty="0">
                <a:effectLst>
                  <a:outerShdw blurRad="38100" dist="38100" dir="2700000" algn="tl">
                    <a:srgbClr val="C0C0C0"/>
                  </a:outerShdw>
                </a:effectLst>
                <a:latin typeface="+mj-ea"/>
                <a:ea typeface="+mj-ea"/>
              </a:rPr>
              <a:t>消息的发送和接收</a:t>
            </a:r>
          </a:p>
          <a:p>
            <a:pPr algn="just" eaLnBrk="1" hangingPunct="1">
              <a:lnSpc>
                <a:spcPct val="110000"/>
              </a:lnSpc>
              <a:spcBef>
                <a:spcPct val="50000"/>
              </a:spcBef>
              <a:defRPr/>
            </a:pPr>
            <a:r>
              <a:rPr lang="en-US" altLang="zh-CN" sz="2400" b="1" dirty="0">
                <a:solidFill>
                  <a:schemeClr val="accent2"/>
                </a:solidFill>
              </a:rPr>
              <a:t>(2) </a:t>
            </a:r>
            <a:r>
              <a:rPr lang="zh-CN" altLang="en-US" sz="2400" b="1" dirty="0">
                <a:solidFill>
                  <a:schemeClr val="accent2"/>
                </a:solidFill>
              </a:rPr>
              <a:t>消息的发送和接收。</a:t>
            </a:r>
            <a:r>
              <a:rPr lang="zh-CN" altLang="en-US" sz="2400" b="1" dirty="0"/>
              <a:t>当进程之间要利用信箱进行通信时，必须使用共享信箱，并利用系统提供的下述通信原语进行通信。</a:t>
            </a:r>
          </a:p>
          <a:p>
            <a:pPr algn="just" eaLnBrk="1" hangingPunct="1">
              <a:lnSpc>
                <a:spcPct val="110000"/>
              </a:lnSpc>
              <a:spcBef>
                <a:spcPct val="50000"/>
              </a:spcBef>
              <a:defRPr/>
            </a:pPr>
            <a:r>
              <a:rPr lang="en-US" altLang="zh-CN" sz="2400" b="1" dirty="0"/>
              <a:t>Send(mailbox, message); </a:t>
            </a:r>
            <a:r>
              <a:rPr lang="zh-CN" altLang="en-US" sz="2400" b="1" dirty="0"/>
              <a:t>将一个消息发送到指定信箱；</a:t>
            </a:r>
          </a:p>
          <a:p>
            <a:pPr eaLnBrk="1" hangingPunct="1">
              <a:lnSpc>
                <a:spcPct val="110000"/>
              </a:lnSpc>
              <a:spcBef>
                <a:spcPct val="50000"/>
              </a:spcBef>
              <a:defRPr/>
            </a:pPr>
            <a:r>
              <a:rPr lang="en-US" altLang="zh-CN" sz="2400" b="1" dirty="0"/>
              <a:t>Receive(mailbox, message); </a:t>
            </a:r>
            <a:r>
              <a:rPr lang="zh-CN" altLang="en-US" sz="2400" b="1" dirty="0"/>
              <a:t>从指定信箱中接收一个消息； </a:t>
            </a:r>
          </a:p>
        </p:txBody>
      </p:sp>
    </p:spTree>
    <p:extLst>
      <p:ext uri="{BB962C8B-B14F-4D97-AF65-F5344CB8AC3E}">
        <p14:creationId xmlns:p14="http://schemas.microsoft.com/office/powerpoint/2010/main" val="329996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消息传递通信的实现方法</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3" name="矩形 2"/>
          <p:cNvSpPr/>
          <p:nvPr/>
        </p:nvSpPr>
        <p:spPr>
          <a:xfrm>
            <a:off x="1423218" y="2036970"/>
            <a:ext cx="5826667" cy="507831"/>
          </a:xfrm>
          <a:prstGeom prst="rect">
            <a:avLst/>
          </a:prstGeom>
        </p:spPr>
        <p:txBody>
          <a:bodyPr wrap="square">
            <a:spAutoFit/>
          </a:bodyPr>
          <a:lstStyle/>
          <a:p>
            <a:pPr algn="just">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．间接通信方式</a:t>
            </a:r>
          </a:p>
        </p:txBody>
      </p:sp>
      <p:sp>
        <p:nvSpPr>
          <p:cNvPr id="4" name="矩形 3"/>
          <p:cNvSpPr/>
          <p:nvPr/>
        </p:nvSpPr>
        <p:spPr>
          <a:xfrm>
            <a:off x="1883023" y="2551898"/>
            <a:ext cx="4572000" cy="3464795"/>
          </a:xfrm>
          <a:prstGeom prst="rect">
            <a:avLst/>
          </a:prstGeom>
        </p:spPr>
        <p:txBody>
          <a:bodyPr>
            <a:spAutoFit/>
          </a:bodyPr>
          <a:lstStyle/>
          <a:p>
            <a:pPr>
              <a:lnSpc>
                <a:spcPct val="105000"/>
              </a:lnSpc>
              <a:defRPr/>
            </a:pPr>
            <a:r>
              <a:rPr lang="zh-CN" altLang="en-US" sz="2100" b="1" dirty="0">
                <a:solidFill>
                  <a:srgbClr val="0000CC"/>
                </a:solidFill>
                <a:effectLst>
                  <a:outerShdw blurRad="38100" dist="38100" dir="2700000" algn="tl">
                    <a:srgbClr val="C0C0C0"/>
                  </a:outerShdw>
                </a:effectLst>
                <a:latin typeface="+mj-ea"/>
                <a:ea typeface="+mj-ea"/>
              </a:rPr>
              <a:t>信箱分为以下三类</a:t>
            </a:r>
            <a:r>
              <a:rPr lang="zh-CN" altLang="en-US" sz="2100" b="1" dirty="0">
                <a:latin typeface="+mj-ea"/>
                <a:ea typeface="+mj-ea"/>
              </a:rPr>
              <a:t>：</a:t>
            </a:r>
          </a:p>
          <a:p>
            <a:pPr algn="just">
              <a:lnSpc>
                <a:spcPct val="105000"/>
              </a:lnSpc>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）私用信箱</a:t>
            </a:r>
          </a:p>
          <a:p>
            <a:pPr algn="just">
              <a:lnSpc>
                <a:spcPct val="105000"/>
              </a:lnSpc>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）公用信箱</a:t>
            </a:r>
          </a:p>
          <a:p>
            <a:pPr algn="just">
              <a:lnSpc>
                <a:spcPct val="105000"/>
              </a:lnSpc>
              <a:defRPr/>
            </a:pPr>
            <a:r>
              <a:rPr lang="zh-CN" altLang="en-US" sz="2100" b="1" dirty="0">
                <a:latin typeface="+mj-ea"/>
                <a:ea typeface="+mj-ea"/>
              </a:rPr>
              <a:t>（</a:t>
            </a:r>
            <a:r>
              <a:rPr lang="en-US" altLang="zh-CN" sz="2100" b="1" dirty="0">
                <a:latin typeface="+mj-ea"/>
                <a:ea typeface="+mj-ea"/>
              </a:rPr>
              <a:t>3</a:t>
            </a:r>
            <a:r>
              <a:rPr lang="zh-CN" altLang="en-US" sz="2100" b="1" dirty="0">
                <a:latin typeface="+mj-ea"/>
                <a:ea typeface="+mj-ea"/>
              </a:rPr>
              <a:t>）共享信箱</a:t>
            </a:r>
          </a:p>
          <a:p>
            <a:pPr>
              <a:lnSpc>
                <a:spcPct val="105000"/>
              </a:lnSpc>
              <a:defRPr/>
            </a:pPr>
            <a:r>
              <a:rPr lang="zh-CN" altLang="en-US" sz="2100" b="1" dirty="0">
                <a:latin typeface="+mj-ea"/>
                <a:ea typeface="+mj-ea"/>
              </a:rPr>
              <a:t>在利用信箱通信时，在发送进程和接收进程之间，存在以下四种关系：</a:t>
            </a:r>
          </a:p>
          <a:p>
            <a:pPr>
              <a:lnSpc>
                <a:spcPct val="105000"/>
              </a:lnSpc>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）一对一关系。 </a:t>
            </a:r>
          </a:p>
          <a:p>
            <a:pPr>
              <a:lnSpc>
                <a:spcPct val="105000"/>
              </a:lnSpc>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）多对一关系，客户</a:t>
            </a:r>
            <a:r>
              <a:rPr lang="en-US" altLang="zh-CN" sz="2100" b="1" dirty="0">
                <a:latin typeface="+mj-ea"/>
                <a:ea typeface="+mj-ea"/>
              </a:rPr>
              <a:t>/</a:t>
            </a:r>
            <a:r>
              <a:rPr lang="zh-CN" altLang="en-US" sz="2100" b="1" dirty="0">
                <a:latin typeface="+mj-ea"/>
                <a:ea typeface="+mj-ea"/>
              </a:rPr>
              <a:t>服务器交互。 </a:t>
            </a:r>
          </a:p>
          <a:p>
            <a:pPr>
              <a:lnSpc>
                <a:spcPct val="105000"/>
              </a:lnSpc>
              <a:defRPr/>
            </a:pPr>
            <a:r>
              <a:rPr lang="zh-CN" altLang="en-US" sz="2100" b="1" dirty="0">
                <a:latin typeface="+mj-ea"/>
                <a:ea typeface="+mj-ea"/>
              </a:rPr>
              <a:t>（</a:t>
            </a:r>
            <a:r>
              <a:rPr lang="en-US" altLang="zh-CN" sz="2100" b="1" dirty="0">
                <a:latin typeface="+mj-ea"/>
                <a:ea typeface="+mj-ea"/>
              </a:rPr>
              <a:t>3</a:t>
            </a:r>
            <a:r>
              <a:rPr lang="zh-CN" altLang="en-US" sz="2100" b="1" dirty="0">
                <a:latin typeface="+mj-ea"/>
                <a:ea typeface="+mj-ea"/>
              </a:rPr>
              <a:t>）一对多关系， 广播方式。</a:t>
            </a:r>
          </a:p>
          <a:p>
            <a:pPr>
              <a:lnSpc>
                <a:spcPct val="105000"/>
              </a:lnSpc>
              <a:defRPr/>
            </a:pPr>
            <a:r>
              <a:rPr lang="zh-CN" altLang="en-US" sz="2100" b="1" dirty="0">
                <a:latin typeface="+mj-ea"/>
                <a:ea typeface="+mj-ea"/>
              </a:rPr>
              <a:t>（</a:t>
            </a:r>
            <a:r>
              <a:rPr lang="en-US" altLang="zh-CN" sz="2100" b="1" dirty="0">
                <a:latin typeface="+mj-ea"/>
                <a:ea typeface="+mj-ea"/>
              </a:rPr>
              <a:t>4</a:t>
            </a:r>
            <a:r>
              <a:rPr lang="zh-CN" altLang="en-US" sz="2100" b="1" dirty="0">
                <a:latin typeface="+mj-ea"/>
                <a:ea typeface="+mj-ea"/>
              </a:rPr>
              <a:t>）多对多关系。  </a:t>
            </a:r>
          </a:p>
        </p:txBody>
      </p:sp>
    </p:spTree>
    <p:extLst>
      <p:ext uri="{BB962C8B-B14F-4D97-AF65-F5344CB8AC3E}">
        <p14:creationId xmlns:p14="http://schemas.microsoft.com/office/powerpoint/2010/main" val="68419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消息传递系统中的几个问题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2" name="矩形 1"/>
          <p:cNvSpPr/>
          <p:nvPr/>
        </p:nvSpPr>
        <p:spPr>
          <a:xfrm>
            <a:off x="1666568" y="1944914"/>
            <a:ext cx="4572000" cy="549381"/>
          </a:xfrm>
          <a:prstGeom prst="rect">
            <a:avLst/>
          </a:prstGeom>
        </p:spPr>
        <p:txBody>
          <a:bodyPr>
            <a:spAutoFit/>
          </a:bodyPr>
          <a:lstStyle/>
          <a:p>
            <a:pPr algn="just">
              <a:lnSpc>
                <a:spcPct val="110000"/>
              </a:lnSpc>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消息格式：</a:t>
            </a:r>
          </a:p>
        </p:txBody>
      </p:sp>
      <p:sp>
        <p:nvSpPr>
          <p:cNvPr id="5" name="矩形 4"/>
          <p:cNvSpPr/>
          <p:nvPr/>
        </p:nvSpPr>
        <p:spPr>
          <a:xfrm>
            <a:off x="1225739" y="2600362"/>
            <a:ext cx="6524537" cy="3000821"/>
          </a:xfrm>
          <a:prstGeom prst="rect">
            <a:avLst/>
          </a:prstGeom>
        </p:spPr>
        <p:txBody>
          <a:bodyPr wrap="square">
            <a:spAutoFit/>
          </a:bodyPr>
          <a:lstStyle/>
          <a:p>
            <a:pPr lvl="1">
              <a:lnSpc>
                <a:spcPct val="150000"/>
              </a:lnSpc>
              <a:defRPr/>
            </a:pPr>
            <a:r>
              <a:rPr lang="zh-CN" altLang="en-US" sz="2100" b="1" dirty="0">
                <a:latin typeface="+mj-ea"/>
                <a:ea typeface="+mj-ea"/>
              </a:rPr>
              <a:t>消息头：含控制信息如：收</a:t>
            </a:r>
            <a:r>
              <a:rPr lang="en-US" altLang="zh-CN" sz="2100" b="1" dirty="0">
                <a:latin typeface="+mj-ea"/>
                <a:ea typeface="+mj-ea"/>
              </a:rPr>
              <a:t>/</a:t>
            </a:r>
            <a:r>
              <a:rPr lang="zh-CN" altLang="en-US" sz="2100" b="1" dirty="0">
                <a:latin typeface="+mj-ea"/>
                <a:ea typeface="+mj-ea"/>
              </a:rPr>
              <a:t>发进程名，消息长度、类型、编号</a:t>
            </a:r>
          </a:p>
          <a:p>
            <a:pPr lvl="1">
              <a:lnSpc>
                <a:spcPct val="150000"/>
              </a:lnSpc>
              <a:defRPr/>
            </a:pPr>
            <a:r>
              <a:rPr lang="zh-CN" altLang="en-US" sz="2100" b="1" dirty="0">
                <a:latin typeface="+mj-ea"/>
                <a:ea typeface="+mj-ea"/>
              </a:rPr>
              <a:t>消息内容</a:t>
            </a:r>
          </a:p>
          <a:p>
            <a:pPr marL="800100" lvl="1" indent="-342900">
              <a:lnSpc>
                <a:spcPct val="150000"/>
              </a:lnSpc>
              <a:buFont typeface="Wingdings" panose="05000000000000000000" pitchFamily="2" charset="2"/>
              <a:buChar char="l"/>
              <a:defRPr/>
            </a:pPr>
            <a:r>
              <a:rPr lang="zh-CN" altLang="en-US" sz="2100" b="1" dirty="0">
                <a:latin typeface="+mj-ea"/>
                <a:ea typeface="+mj-ea"/>
              </a:rPr>
              <a:t>定长消息：系统开销小，用户不便（特别是传长消息用户）</a:t>
            </a:r>
          </a:p>
          <a:p>
            <a:pPr marL="800100" lvl="1" indent="-342900">
              <a:lnSpc>
                <a:spcPct val="150000"/>
              </a:lnSpc>
              <a:buFont typeface="Wingdings" panose="05000000000000000000" pitchFamily="2" charset="2"/>
              <a:buChar char="l"/>
              <a:defRPr/>
            </a:pPr>
            <a:r>
              <a:rPr lang="zh-CN" altLang="en-US" sz="2100" b="1" dirty="0">
                <a:latin typeface="+mj-ea"/>
                <a:ea typeface="+mj-ea"/>
              </a:rPr>
              <a:t>变长消息：开销大，用户方便。</a:t>
            </a:r>
          </a:p>
        </p:txBody>
      </p:sp>
    </p:spTree>
    <p:extLst>
      <p:ext uri="{BB962C8B-B14F-4D97-AF65-F5344CB8AC3E}">
        <p14:creationId xmlns:p14="http://schemas.microsoft.com/office/powerpoint/2010/main" val="313747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消息传递系统中的几个问题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2" name="矩形 1"/>
          <p:cNvSpPr/>
          <p:nvPr/>
        </p:nvSpPr>
        <p:spPr>
          <a:xfrm>
            <a:off x="1666568" y="1944914"/>
            <a:ext cx="4572000" cy="549381"/>
          </a:xfrm>
          <a:prstGeom prst="rect">
            <a:avLst/>
          </a:prstGeom>
        </p:spPr>
        <p:txBody>
          <a:bodyPr>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消息格式进程同步方式：</a:t>
            </a:r>
          </a:p>
        </p:txBody>
      </p:sp>
      <p:sp>
        <p:nvSpPr>
          <p:cNvPr id="5" name="矩形 4"/>
          <p:cNvSpPr/>
          <p:nvPr/>
        </p:nvSpPr>
        <p:spPr>
          <a:xfrm>
            <a:off x="1225740" y="2461362"/>
            <a:ext cx="7409441" cy="3485570"/>
          </a:xfrm>
          <a:prstGeom prst="rect">
            <a:avLst/>
          </a:prstGeom>
        </p:spPr>
        <p:txBody>
          <a:bodyPr wrap="square">
            <a:spAutoFit/>
          </a:bodyPr>
          <a:lstStyle/>
          <a:p>
            <a:pPr lvl="1">
              <a:lnSpc>
                <a:spcPct val="150000"/>
              </a:lnSpc>
              <a:defRPr/>
            </a:pPr>
            <a:r>
              <a:rPr lang="en-US" altLang="zh-CN" sz="2100" b="1" dirty="0">
                <a:latin typeface="+mj-ea"/>
                <a:ea typeface="+mj-ea"/>
              </a:rPr>
              <a:t>1</a:t>
            </a:r>
            <a:r>
              <a:rPr lang="zh-CN" altLang="en-US" sz="2100" b="1" dirty="0">
                <a:latin typeface="+mj-ea"/>
                <a:ea typeface="+mj-ea"/>
              </a:rPr>
              <a:t>）发送和接收进程阻塞（汇合）</a:t>
            </a:r>
          </a:p>
          <a:p>
            <a:pPr lvl="2">
              <a:lnSpc>
                <a:spcPct val="150000"/>
              </a:lnSpc>
              <a:defRPr/>
            </a:pPr>
            <a:r>
              <a:rPr lang="zh-CN" altLang="en-US" sz="2100" b="1" dirty="0">
                <a:latin typeface="+mj-ea"/>
                <a:ea typeface="+mj-ea"/>
              </a:rPr>
              <a:t>用于紧密同步，无缓冲区时。</a:t>
            </a:r>
          </a:p>
          <a:p>
            <a:pPr lvl="1">
              <a:lnSpc>
                <a:spcPct val="150000"/>
              </a:lnSpc>
              <a:defRPr/>
            </a:pPr>
            <a:r>
              <a:rPr lang="en-US" altLang="zh-CN" sz="2100" b="1" dirty="0">
                <a:latin typeface="+mj-ea"/>
                <a:ea typeface="+mj-ea"/>
              </a:rPr>
              <a:t>2</a:t>
            </a:r>
            <a:r>
              <a:rPr lang="zh-CN" altLang="en-US" sz="2100" b="1" dirty="0">
                <a:latin typeface="+mj-ea"/>
                <a:ea typeface="+mj-ea"/>
              </a:rPr>
              <a:t>）发送进程不阻塞，接收进程阻塞（多个）</a:t>
            </a:r>
          </a:p>
          <a:p>
            <a:pPr lvl="2">
              <a:lnSpc>
                <a:spcPct val="150000"/>
              </a:lnSpc>
              <a:defRPr/>
            </a:pPr>
            <a:r>
              <a:rPr lang="zh-CN" altLang="en-US" sz="2100" b="1" dirty="0">
                <a:latin typeface="+mj-ea"/>
                <a:ea typeface="+mj-ea"/>
              </a:rPr>
              <a:t>相当于接收进程（可能是多个）一直等待发送进程，如：打印进程等待打印任务。</a:t>
            </a:r>
          </a:p>
          <a:p>
            <a:pPr lvl="1">
              <a:lnSpc>
                <a:spcPct val="150000"/>
              </a:lnSpc>
              <a:defRPr/>
            </a:pPr>
            <a:r>
              <a:rPr lang="en-US" altLang="zh-CN" sz="2100" b="1" dirty="0">
                <a:latin typeface="+mj-ea"/>
                <a:ea typeface="+mj-ea"/>
              </a:rPr>
              <a:t>3</a:t>
            </a:r>
            <a:r>
              <a:rPr lang="zh-CN" altLang="en-US" sz="2100" b="1" dirty="0">
                <a:latin typeface="+mj-ea"/>
                <a:ea typeface="+mj-ea"/>
              </a:rPr>
              <a:t>）发送</a:t>
            </a:r>
            <a:r>
              <a:rPr lang="en-US" altLang="zh-CN" sz="2100" b="1" dirty="0">
                <a:latin typeface="+mj-ea"/>
                <a:ea typeface="+mj-ea"/>
              </a:rPr>
              <a:t>/</a:t>
            </a:r>
            <a:r>
              <a:rPr lang="zh-CN" altLang="en-US" sz="2100" b="1" dirty="0">
                <a:latin typeface="+mj-ea"/>
                <a:ea typeface="+mj-ea"/>
              </a:rPr>
              <a:t>接收进程均不阻塞</a:t>
            </a:r>
          </a:p>
          <a:p>
            <a:pPr lvl="2">
              <a:lnSpc>
                <a:spcPct val="150000"/>
              </a:lnSpc>
              <a:defRPr/>
            </a:pPr>
            <a:r>
              <a:rPr lang="zh-CN" altLang="en-US" sz="2100" b="1" dirty="0">
                <a:latin typeface="+mj-ea"/>
                <a:ea typeface="+mj-ea"/>
              </a:rPr>
              <a:t>一般在发、收进程间有多个缓冲区时</a:t>
            </a:r>
            <a:r>
              <a:rPr lang="zh-CN" altLang="en-US" b="1" dirty="0">
                <a:effectLst>
                  <a:outerShdw blurRad="38100" dist="38100" dir="2700000" algn="tl">
                    <a:srgbClr val="C0C0C0"/>
                  </a:outerShdw>
                </a:effectLst>
                <a:latin typeface="楷体_GB2312" pitchFamily="49" charset="-122"/>
                <a:ea typeface="楷体_GB2312" pitchFamily="49" charset="-122"/>
              </a:rPr>
              <a:t>。</a:t>
            </a:r>
          </a:p>
        </p:txBody>
      </p:sp>
    </p:spTree>
    <p:extLst>
      <p:ext uri="{BB962C8B-B14F-4D97-AF65-F5344CB8AC3E}">
        <p14:creationId xmlns:p14="http://schemas.microsoft.com/office/powerpoint/2010/main" val="412509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2" name="矩形 1"/>
          <p:cNvSpPr/>
          <p:nvPr/>
        </p:nvSpPr>
        <p:spPr>
          <a:xfrm>
            <a:off x="1666568" y="1944914"/>
            <a:ext cx="4572000" cy="501227"/>
          </a:xfrm>
          <a:prstGeom prst="rect">
            <a:avLst/>
          </a:prstGeom>
        </p:spPr>
        <p:txBody>
          <a:bodyPr>
            <a:spAutoFit/>
          </a:bodyPr>
          <a:lstStyle/>
          <a:p>
            <a:pPr>
              <a:lnSpc>
                <a:spcPct val="105000"/>
              </a:lnSpc>
              <a:spcBef>
                <a:spcPct val="0"/>
              </a:spcBef>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数据结构</a:t>
            </a:r>
          </a:p>
        </p:txBody>
      </p:sp>
      <p:sp>
        <p:nvSpPr>
          <p:cNvPr id="5" name="矩形 4"/>
          <p:cNvSpPr/>
          <p:nvPr/>
        </p:nvSpPr>
        <p:spPr>
          <a:xfrm>
            <a:off x="1225740" y="2461362"/>
            <a:ext cx="6209071" cy="3854901"/>
          </a:xfrm>
          <a:prstGeom prst="rect">
            <a:avLst/>
          </a:prstGeom>
        </p:spPr>
        <p:txBody>
          <a:bodyPr wrap="square">
            <a:spAutoFit/>
          </a:bodyPr>
          <a:lstStyle/>
          <a:p>
            <a:pPr lvl="1">
              <a:lnSpc>
                <a:spcPct val="105000"/>
              </a:lnSpc>
              <a:spcBef>
                <a:spcPct val="0"/>
              </a:spcBef>
              <a:defRPr/>
            </a:pPr>
            <a:r>
              <a:rPr lang="en-US" altLang="zh-CN" b="1" dirty="0">
                <a:ea typeface="楷体_GB2312" charset="0"/>
              </a:rPr>
              <a:t>1</a:t>
            </a:r>
            <a:r>
              <a:rPr lang="zh-CN" altLang="en-US" b="1" dirty="0">
                <a:ea typeface="楷体_GB2312" charset="0"/>
              </a:rPr>
              <a:t>）消息缓冲区</a:t>
            </a:r>
          </a:p>
          <a:p>
            <a:pPr lvl="2">
              <a:lnSpc>
                <a:spcPct val="105000"/>
              </a:lnSpc>
              <a:spcBef>
                <a:spcPct val="0"/>
              </a:spcBef>
              <a:defRPr/>
            </a:pPr>
            <a:r>
              <a:rPr lang="en-US" altLang="zh-CN" sz="1650" b="1" dirty="0" err="1">
                <a:ea typeface="楷体_GB2312" charset="0"/>
              </a:rPr>
              <a:t>typedef</a:t>
            </a:r>
            <a:r>
              <a:rPr lang="en-US" altLang="zh-CN" sz="1650" b="1" dirty="0">
                <a:ea typeface="楷体_GB2312" charset="0"/>
              </a:rPr>
              <a:t> </a:t>
            </a:r>
            <a:r>
              <a:rPr lang="en-US" altLang="zh-CN" sz="1650" b="1" dirty="0" err="1">
                <a:ea typeface="楷体_GB2312" charset="0"/>
              </a:rPr>
              <a:t>struct</a:t>
            </a:r>
            <a:r>
              <a:rPr lang="en-US" altLang="zh-CN" sz="1650" b="1" dirty="0">
                <a:ea typeface="楷体_GB2312" charset="0"/>
              </a:rPr>
              <a:t> </a:t>
            </a:r>
            <a:r>
              <a:rPr lang="en-US" altLang="zh-CN" sz="1650" b="1" dirty="0" err="1">
                <a:ea typeface="楷体_GB2312" charset="0"/>
              </a:rPr>
              <a:t>message_buffer</a:t>
            </a:r>
            <a:r>
              <a:rPr lang="en-US" altLang="zh-CN" sz="1650" b="1" dirty="0">
                <a:ea typeface="楷体_GB2312" charset="0"/>
              </a:rPr>
              <a:t>{ </a:t>
            </a:r>
          </a:p>
          <a:p>
            <a:pPr lvl="2">
              <a:lnSpc>
                <a:spcPct val="105000"/>
              </a:lnSpc>
              <a:spcBef>
                <a:spcPct val="0"/>
              </a:spcBef>
              <a:defRPr/>
            </a:pPr>
            <a:r>
              <a:rPr lang="en-US" altLang="zh-CN" sz="1650" b="1" dirty="0">
                <a:ea typeface="楷体_GB2312" charset="0"/>
              </a:rPr>
              <a:t>    </a:t>
            </a:r>
            <a:r>
              <a:rPr lang="en-US" altLang="zh-CN" sz="1650" b="1" dirty="0" err="1">
                <a:ea typeface="楷体_GB2312" charset="0"/>
              </a:rPr>
              <a:t>int</a:t>
            </a:r>
            <a:r>
              <a:rPr lang="en-US" altLang="zh-CN" sz="1650" b="1" dirty="0">
                <a:ea typeface="楷体_GB2312" charset="0"/>
              </a:rPr>
              <a:t> sender;   //</a:t>
            </a:r>
            <a:r>
              <a:rPr lang="zh-CN" altLang="en-US" sz="1650" b="1" dirty="0">
                <a:ea typeface="楷体_GB2312" charset="0"/>
              </a:rPr>
              <a:t>发送者进程标识符</a:t>
            </a:r>
            <a:endParaRPr lang="en-US" altLang="zh-CN" sz="1650" b="1" dirty="0">
              <a:ea typeface="楷体_GB2312" charset="0"/>
            </a:endParaRPr>
          </a:p>
          <a:p>
            <a:pPr lvl="2">
              <a:lnSpc>
                <a:spcPct val="105000"/>
              </a:lnSpc>
              <a:spcBef>
                <a:spcPct val="0"/>
              </a:spcBef>
              <a:defRPr/>
            </a:pPr>
            <a:r>
              <a:rPr lang="en-US" altLang="zh-CN" sz="1650" b="1" dirty="0">
                <a:ea typeface="楷体_GB2312" charset="0"/>
              </a:rPr>
              <a:t>    </a:t>
            </a:r>
            <a:r>
              <a:rPr lang="en-US" altLang="zh-CN" sz="1650" b="1" dirty="0" err="1">
                <a:ea typeface="楷体_GB2312" charset="0"/>
              </a:rPr>
              <a:t>int</a:t>
            </a:r>
            <a:r>
              <a:rPr lang="en-US" altLang="zh-CN" sz="1650" b="1" dirty="0">
                <a:ea typeface="楷体_GB2312" charset="0"/>
              </a:rPr>
              <a:t> size;        //</a:t>
            </a:r>
            <a:r>
              <a:rPr lang="zh-CN" altLang="en-US" sz="1650" b="1" dirty="0">
                <a:ea typeface="楷体_GB2312" charset="0"/>
              </a:rPr>
              <a:t>消息长度</a:t>
            </a:r>
            <a:endParaRPr lang="en-US" altLang="zh-CN" sz="1650" b="1" dirty="0">
              <a:ea typeface="楷体_GB2312" charset="0"/>
            </a:endParaRPr>
          </a:p>
          <a:p>
            <a:pPr lvl="2">
              <a:lnSpc>
                <a:spcPct val="105000"/>
              </a:lnSpc>
              <a:spcBef>
                <a:spcPct val="0"/>
              </a:spcBef>
              <a:defRPr/>
            </a:pPr>
            <a:r>
              <a:rPr lang="en-US" altLang="zh-CN" sz="1650" b="1" dirty="0">
                <a:ea typeface="楷体_GB2312" charset="0"/>
              </a:rPr>
              <a:t>    </a:t>
            </a:r>
            <a:r>
              <a:rPr lang="en-US" altLang="zh-CN" sz="1650" b="1" dirty="0" err="1">
                <a:ea typeface="楷体_GB2312" charset="0"/>
              </a:rPr>
              <a:t>int</a:t>
            </a:r>
            <a:r>
              <a:rPr lang="en-US" altLang="zh-CN" sz="1650" b="1" dirty="0">
                <a:ea typeface="楷体_GB2312" charset="0"/>
              </a:rPr>
              <a:t> *text;       // </a:t>
            </a:r>
            <a:r>
              <a:rPr lang="zh-CN" altLang="en-US" sz="1650" b="1" dirty="0">
                <a:ea typeface="楷体_GB2312" charset="0"/>
              </a:rPr>
              <a:t>消息正文</a:t>
            </a:r>
            <a:endParaRPr lang="en-US" altLang="zh-CN" sz="1650" b="1" dirty="0">
              <a:ea typeface="楷体_GB2312" charset="0"/>
            </a:endParaRPr>
          </a:p>
          <a:p>
            <a:pPr lvl="2">
              <a:lnSpc>
                <a:spcPct val="105000"/>
              </a:lnSpc>
              <a:spcBef>
                <a:spcPct val="0"/>
              </a:spcBef>
              <a:defRPr/>
            </a:pPr>
            <a:r>
              <a:rPr lang="en-US" altLang="zh-CN" sz="1650" b="1" dirty="0">
                <a:ea typeface="楷体_GB2312" charset="0"/>
              </a:rPr>
              <a:t>   </a:t>
            </a:r>
            <a:r>
              <a:rPr lang="en-US" altLang="zh-CN" sz="1650" b="1" dirty="0" err="1">
                <a:ea typeface="楷体_GB2312" charset="0"/>
              </a:rPr>
              <a:t>struct</a:t>
            </a:r>
            <a:r>
              <a:rPr lang="en-US" altLang="zh-CN" sz="1650" b="1" dirty="0">
                <a:ea typeface="楷体_GB2312" charset="0"/>
              </a:rPr>
              <a:t> </a:t>
            </a:r>
            <a:r>
              <a:rPr lang="en-US" altLang="zh-CN" sz="1650" b="1" dirty="0" err="1">
                <a:ea typeface="楷体_GB2312" charset="0"/>
              </a:rPr>
              <a:t>message_buffer</a:t>
            </a:r>
            <a:r>
              <a:rPr lang="en-US" altLang="zh-CN" sz="1650" b="1" dirty="0">
                <a:ea typeface="楷体_GB2312" charset="0"/>
              </a:rPr>
              <a:t> *next;   //</a:t>
            </a:r>
            <a:r>
              <a:rPr lang="zh-CN" altLang="en-US" sz="1650" b="1" dirty="0">
                <a:ea typeface="楷体_GB2312" charset="0"/>
              </a:rPr>
              <a:t>指向下一缓冲区</a:t>
            </a:r>
          </a:p>
          <a:p>
            <a:pPr lvl="2">
              <a:lnSpc>
                <a:spcPct val="105000"/>
              </a:lnSpc>
              <a:spcBef>
                <a:spcPct val="0"/>
              </a:spcBef>
              <a:defRPr/>
            </a:pPr>
            <a:r>
              <a:rPr lang="en-US" altLang="zh-CN" sz="1650" b="1" dirty="0">
                <a:ea typeface="楷体_GB2312" charset="0"/>
              </a:rPr>
              <a:t>}</a:t>
            </a:r>
            <a:endParaRPr lang="zh-CN" altLang="en-US" sz="1650" b="1" dirty="0">
              <a:ea typeface="楷体_GB2312" charset="0"/>
            </a:endParaRPr>
          </a:p>
          <a:p>
            <a:pPr lvl="1">
              <a:lnSpc>
                <a:spcPct val="105000"/>
              </a:lnSpc>
              <a:spcBef>
                <a:spcPct val="0"/>
              </a:spcBef>
              <a:defRPr/>
            </a:pPr>
            <a:r>
              <a:rPr lang="en-US" altLang="zh-CN" b="1" dirty="0">
                <a:ea typeface="楷体_GB2312" charset="0"/>
              </a:rPr>
              <a:t>2</a:t>
            </a:r>
            <a:r>
              <a:rPr lang="zh-CN" altLang="en-US" b="1" dirty="0">
                <a:ea typeface="楷体_GB2312" charset="0"/>
              </a:rPr>
              <a:t>）</a:t>
            </a:r>
            <a:r>
              <a:rPr lang="en-US" altLang="zh-CN" b="1" dirty="0">
                <a:ea typeface="楷体_GB2312" charset="0"/>
              </a:rPr>
              <a:t> PCB</a:t>
            </a:r>
            <a:r>
              <a:rPr lang="zh-CN" altLang="en-US" b="1" dirty="0">
                <a:ea typeface="楷体_GB2312" charset="0"/>
              </a:rPr>
              <a:t>中应增数据项：</a:t>
            </a:r>
          </a:p>
          <a:p>
            <a:pPr lvl="2">
              <a:lnSpc>
                <a:spcPct val="105000"/>
              </a:lnSpc>
              <a:spcBef>
                <a:spcPct val="0"/>
              </a:spcBef>
              <a:defRPr/>
            </a:pPr>
            <a:r>
              <a:rPr lang="en-US" altLang="zh-CN" sz="1650" b="1" dirty="0" err="1">
                <a:ea typeface="楷体_GB2312" charset="0"/>
              </a:rPr>
              <a:t>typedef</a:t>
            </a:r>
            <a:r>
              <a:rPr lang="en-US" altLang="zh-CN" sz="1650" b="1" dirty="0">
                <a:ea typeface="楷体_GB2312" charset="0"/>
              </a:rPr>
              <a:t> </a:t>
            </a:r>
            <a:r>
              <a:rPr lang="en-US" altLang="zh-CN" sz="1650" b="1" dirty="0" err="1">
                <a:ea typeface="楷体_GB2312" charset="0"/>
              </a:rPr>
              <a:t>struct</a:t>
            </a:r>
            <a:r>
              <a:rPr lang="en-US" altLang="zh-CN" sz="1650" b="1" dirty="0">
                <a:ea typeface="楷体_GB2312" charset="0"/>
              </a:rPr>
              <a:t> </a:t>
            </a:r>
            <a:r>
              <a:rPr lang="en-US" altLang="zh-CN" sz="1650" b="1" dirty="0" err="1">
                <a:ea typeface="楷体_GB2312" charset="0"/>
              </a:rPr>
              <a:t>pcb</a:t>
            </a:r>
            <a:r>
              <a:rPr lang="en-US" altLang="zh-CN" sz="1650" b="1" dirty="0">
                <a:ea typeface="楷体_GB2312" charset="0"/>
              </a:rPr>
              <a:t> {</a:t>
            </a:r>
          </a:p>
          <a:p>
            <a:pPr lvl="2">
              <a:lnSpc>
                <a:spcPct val="105000"/>
              </a:lnSpc>
              <a:spcBef>
                <a:spcPct val="0"/>
              </a:spcBef>
              <a:defRPr/>
            </a:pPr>
            <a:r>
              <a:rPr lang="en-US" altLang="zh-CN" sz="1650" b="1" dirty="0">
                <a:ea typeface="楷体_GB2312" charset="0"/>
              </a:rPr>
              <a:t>    </a:t>
            </a:r>
            <a:r>
              <a:rPr lang="en-US" altLang="zh-CN" sz="1650" b="1" dirty="0" err="1">
                <a:ea typeface="楷体_GB2312" charset="0"/>
              </a:rPr>
              <a:t>struct</a:t>
            </a:r>
            <a:r>
              <a:rPr lang="en-US" altLang="zh-CN" sz="1650" b="1" dirty="0">
                <a:ea typeface="楷体_GB2312" charset="0"/>
              </a:rPr>
              <a:t> </a:t>
            </a:r>
            <a:r>
              <a:rPr lang="en-US" altLang="zh-CN" sz="1650" b="1" dirty="0" err="1">
                <a:ea typeface="楷体_GB2312" charset="0"/>
              </a:rPr>
              <a:t>message_buffer</a:t>
            </a:r>
            <a:r>
              <a:rPr lang="en-US" altLang="zh-CN" sz="1650" b="1" dirty="0">
                <a:ea typeface="楷体_GB2312" charset="0"/>
              </a:rPr>
              <a:t> *</a:t>
            </a:r>
            <a:r>
              <a:rPr lang="en-US" altLang="zh-CN" sz="1650" b="1" dirty="0" err="1">
                <a:ea typeface="楷体_GB2312" charset="0"/>
              </a:rPr>
              <a:t>mq</a:t>
            </a:r>
            <a:r>
              <a:rPr lang="en-US" altLang="zh-CN" sz="1650" b="1" dirty="0">
                <a:ea typeface="楷体_GB2312" charset="0"/>
              </a:rPr>
              <a:t>;      //</a:t>
            </a:r>
            <a:r>
              <a:rPr lang="zh-CN" altLang="en-US" sz="1650" b="1" dirty="0">
                <a:ea typeface="楷体_GB2312" charset="0"/>
              </a:rPr>
              <a:t>消息队列首指针</a:t>
            </a:r>
          </a:p>
          <a:p>
            <a:pPr lvl="2">
              <a:lnSpc>
                <a:spcPct val="105000"/>
              </a:lnSpc>
              <a:spcBef>
                <a:spcPct val="0"/>
              </a:spcBef>
              <a:defRPr/>
            </a:pPr>
            <a:r>
              <a:rPr lang="en-US" altLang="zh-CN" sz="1650" b="1" dirty="0">
                <a:ea typeface="楷体_GB2312" charset="0"/>
              </a:rPr>
              <a:t>    semaphore  </a:t>
            </a:r>
            <a:r>
              <a:rPr lang="en-US" altLang="zh-CN" sz="1650" b="1" dirty="0" err="1">
                <a:ea typeface="楷体_GB2312" charset="0"/>
              </a:rPr>
              <a:t>mutex</a:t>
            </a:r>
            <a:r>
              <a:rPr lang="en-US" altLang="zh-CN" sz="1650" b="1" dirty="0">
                <a:ea typeface="楷体_GB2312" charset="0"/>
              </a:rPr>
              <a:t>;      //</a:t>
            </a:r>
            <a:r>
              <a:rPr lang="zh-CN" altLang="en-US" sz="1650" b="1" dirty="0">
                <a:ea typeface="楷体_GB2312" charset="0"/>
              </a:rPr>
              <a:t>消息队列互斥信息量</a:t>
            </a:r>
          </a:p>
          <a:p>
            <a:pPr lvl="2">
              <a:lnSpc>
                <a:spcPct val="105000"/>
              </a:lnSpc>
              <a:spcBef>
                <a:spcPct val="0"/>
              </a:spcBef>
              <a:defRPr/>
            </a:pPr>
            <a:r>
              <a:rPr lang="en-US" altLang="zh-CN" sz="1650" b="1" dirty="0">
                <a:ea typeface="楷体_GB2312" charset="0"/>
              </a:rPr>
              <a:t>    semaphore  </a:t>
            </a:r>
            <a:r>
              <a:rPr lang="en-US" altLang="zh-CN" sz="1650" b="1" dirty="0" err="1">
                <a:ea typeface="楷体_GB2312" charset="0"/>
              </a:rPr>
              <a:t>sm</a:t>
            </a:r>
            <a:r>
              <a:rPr lang="en-US" altLang="zh-CN" sz="1650" b="1" dirty="0">
                <a:ea typeface="楷体_GB2312" charset="0"/>
              </a:rPr>
              <a:t>;   //</a:t>
            </a:r>
            <a:r>
              <a:rPr lang="zh-CN" altLang="en-US" sz="1650" b="1" dirty="0">
                <a:ea typeface="楷体_GB2312" charset="0"/>
              </a:rPr>
              <a:t>消息队列资源信息量（表资源消息数）</a:t>
            </a:r>
            <a:endParaRPr lang="en-US" altLang="zh-CN" sz="1650" b="1" dirty="0">
              <a:ea typeface="楷体_GB2312" charset="0"/>
            </a:endParaRPr>
          </a:p>
          <a:p>
            <a:pPr lvl="2">
              <a:lnSpc>
                <a:spcPct val="105000"/>
              </a:lnSpc>
              <a:spcBef>
                <a:spcPct val="0"/>
              </a:spcBef>
              <a:defRPr/>
            </a:pPr>
            <a:r>
              <a:rPr lang="en-US" altLang="zh-CN" sz="1650" b="1" dirty="0">
                <a:ea typeface="楷体_GB2312" charset="0"/>
              </a:rPr>
              <a:t>}</a:t>
            </a:r>
            <a:endParaRPr lang="zh-CN" altLang="en-US" sz="1650" b="1" dirty="0">
              <a:ea typeface="楷体_GB2312" charset="0"/>
            </a:endParaRPr>
          </a:p>
        </p:txBody>
      </p:sp>
    </p:spTree>
    <p:extLst>
      <p:ext uri="{BB962C8B-B14F-4D97-AF65-F5344CB8AC3E}">
        <p14:creationId xmlns:p14="http://schemas.microsoft.com/office/powerpoint/2010/main" val="27235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a:extLst>
              <a:ext uri="{FF2B5EF4-FFF2-40B4-BE49-F238E27FC236}">
                <a16:creationId xmlns:a16="http://schemas.microsoft.com/office/drawing/2014/main" id="{0ECCA39B-843C-48B9-8AE2-69B227C6386A}"/>
              </a:ext>
            </a:extLst>
          </p:cNvPr>
          <p:cNvSpPr>
            <a:spLocks noGrp="1" noChangeArrowheads="1"/>
          </p:cNvSpPr>
          <p:nvPr>
            <p:ph type="body" idx="1"/>
          </p:nvPr>
        </p:nvSpPr>
        <p:spPr>
          <a:xfrm>
            <a:off x="1221171" y="-205664"/>
            <a:ext cx="8229600" cy="5576888"/>
          </a:xfrm>
        </p:spPr>
        <p:txBody>
          <a:bodyPr/>
          <a:lstStyle/>
          <a:p>
            <a:pPr>
              <a:buFontTx/>
              <a:buNone/>
              <a:defRPr/>
            </a:pPr>
            <a:endParaRPr lang="zh-CN" altLang="en-US" sz="2400" dirty="0">
              <a:ea typeface="仿宋_GB2312" pitchFamily="49" charset="-122"/>
            </a:endParaRPr>
          </a:p>
          <a:p>
            <a:pPr>
              <a:buFontTx/>
              <a:buNone/>
              <a:defRPr/>
            </a:pPr>
            <a:r>
              <a:rPr lang="zh-CN" altLang="en-US" sz="2400" dirty="0">
                <a:solidFill>
                  <a:srgbClr val="FF99FF"/>
                </a:solidFill>
                <a:ea typeface="仿宋_GB2312" pitchFamily="49" charset="-122"/>
              </a:rPr>
              <a:t>▲</a:t>
            </a:r>
            <a:r>
              <a:rPr lang="zh-CN" altLang="en-US" sz="2400" dirty="0">
                <a:latin typeface="仿宋_GB2312" pitchFamily="49" charset="-122"/>
                <a:ea typeface="仿宋_GB2312" pitchFamily="49" charset="-122"/>
              </a:rPr>
              <a:t>接收消息进程的</a:t>
            </a:r>
            <a:r>
              <a:rPr lang="en-US" altLang="zh-CN" sz="2400" dirty="0">
                <a:latin typeface="仿宋_GB2312" pitchFamily="49" charset="-122"/>
                <a:ea typeface="仿宋_GB2312" pitchFamily="49" charset="-122"/>
              </a:rPr>
              <a:t>PCB</a:t>
            </a:r>
            <a:r>
              <a:rPr lang="zh-CN" altLang="en-US" sz="2400" dirty="0">
                <a:latin typeface="仿宋_GB2312" pitchFamily="49" charset="-122"/>
                <a:ea typeface="仿宋_GB2312" pitchFamily="49" charset="-122"/>
              </a:rPr>
              <a:t>和它的消息缓冲链的关系</a:t>
            </a:r>
            <a:endParaRPr lang="zh-CN" altLang="en-US" sz="2400" dirty="0">
              <a:latin typeface="楷体_GB2312" pitchFamily="49" charset="-122"/>
              <a:ea typeface="楷体_GB2312" pitchFamily="49" charset="-122"/>
            </a:endParaRPr>
          </a:p>
          <a:p>
            <a:pPr>
              <a:buFontTx/>
              <a:buNone/>
              <a:defRPr/>
            </a:pPr>
            <a:endParaRPr lang="en-US" altLang="zh-CN" sz="2400" dirty="0">
              <a:latin typeface="楷体_GB2312" pitchFamily="49" charset="-122"/>
              <a:ea typeface="楷体_GB2312" pitchFamily="49" charset="-122"/>
            </a:endParaRPr>
          </a:p>
        </p:txBody>
      </p:sp>
      <p:pic>
        <p:nvPicPr>
          <p:cNvPr id="232451" name="Picture 4">
            <a:extLst>
              <a:ext uri="{FF2B5EF4-FFF2-40B4-BE49-F238E27FC236}">
                <a16:creationId xmlns:a16="http://schemas.microsoft.com/office/drawing/2014/main" id="{B7648C77-DBEB-4EDF-A47A-362F0BC61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020763"/>
            <a:ext cx="54737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2452" name="Rectangle 5">
            <a:extLst>
              <a:ext uri="{FF2B5EF4-FFF2-40B4-BE49-F238E27FC236}">
                <a16:creationId xmlns:a16="http://schemas.microsoft.com/office/drawing/2014/main" id="{532E8355-CEBF-42D8-B406-16DD50DFE8A1}"/>
              </a:ext>
            </a:extLst>
          </p:cNvPr>
          <p:cNvSpPr>
            <a:spLocks noChangeArrowheads="1"/>
          </p:cNvSpPr>
          <p:nvPr/>
        </p:nvSpPr>
        <p:spPr bwMode="auto">
          <a:xfrm>
            <a:off x="931863" y="3506788"/>
            <a:ext cx="7312025"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a:latin typeface="仿宋_GB2312"/>
                <a:ea typeface="仿宋_GB2312"/>
                <a:cs typeface="仿宋_GB2312"/>
              </a:rPr>
              <a:t>name</a:t>
            </a:r>
            <a:r>
              <a:rPr lang="zh-CN" altLang="en-US" sz="2000" b="0">
                <a:latin typeface="仿宋_GB2312"/>
                <a:ea typeface="仿宋_GB2312"/>
                <a:cs typeface="仿宋_GB2312"/>
              </a:rPr>
              <a:t>：发送消息的进程名或标志号</a:t>
            </a:r>
          </a:p>
          <a:p>
            <a:pPr eaLnBrk="1" hangingPunct="1">
              <a:spcBef>
                <a:spcPct val="0"/>
              </a:spcBef>
              <a:buClrTx/>
              <a:buFontTx/>
              <a:buNone/>
            </a:pPr>
            <a:r>
              <a:rPr lang="en-US" altLang="zh-CN" sz="2000" b="0">
                <a:latin typeface="仿宋_GB2312"/>
                <a:ea typeface="仿宋_GB2312"/>
                <a:cs typeface="仿宋_GB2312"/>
              </a:rPr>
              <a:t>size</a:t>
            </a:r>
            <a:r>
              <a:rPr lang="zh-CN" altLang="en-US" sz="2000" b="0">
                <a:latin typeface="仿宋_GB2312"/>
                <a:ea typeface="仿宋_GB2312"/>
                <a:cs typeface="仿宋_GB2312"/>
              </a:rPr>
              <a:t>：消息长度</a:t>
            </a:r>
          </a:p>
          <a:p>
            <a:pPr eaLnBrk="1" hangingPunct="1">
              <a:spcBef>
                <a:spcPct val="0"/>
              </a:spcBef>
              <a:buClrTx/>
              <a:buFontTx/>
              <a:buNone/>
            </a:pPr>
            <a:r>
              <a:rPr lang="en-US" altLang="zh-CN" sz="2000" b="0">
                <a:latin typeface="仿宋_GB2312"/>
                <a:ea typeface="仿宋_GB2312"/>
                <a:cs typeface="仿宋_GB2312"/>
              </a:rPr>
              <a:t>text</a:t>
            </a:r>
            <a:r>
              <a:rPr lang="zh-CN" altLang="en-US" sz="2000" b="0">
                <a:latin typeface="仿宋_GB2312"/>
                <a:ea typeface="仿宋_GB2312"/>
                <a:cs typeface="仿宋_GB2312"/>
              </a:rPr>
              <a:t>：消息正文</a:t>
            </a:r>
          </a:p>
          <a:p>
            <a:pPr eaLnBrk="1" hangingPunct="1">
              <a:spcBef>
                <a:spcPct val="0"/>
              </a:spcBef>
              <a:buClrTx/>
              <a:buFontTx/>
              <a:buNone/>
            </a:pPr>
            <a:r>
              <a:rPr lang="en-US" altLang="zh-CN" sz="2000" b="0">
                <a:latin typeface="仿宋_GB2312"/>
                <a:ea typeface="仿宋_GB2312"/>
                <a:cs typeface="仿宋_GB2312"/>
              </a:rPr>
              <a:t>next</a:t>
            </a:r>
            <a:r>
              <a:rPr lang="zh-CN" altLang="en-US" sz="2000" b="0">
                <a:latin typeface="仿宋_GB2312"/>
                <a:ea typeface="仿宋_GB2312"/>
                <a:cs typeface="仿宋_GB2312"/>
              </a:rPr>
              <a:t>：下个缓冲区的地址</a:t>
            </a:r>
          </a:p>
          <a:p>
            <a:pPr eaLnBrk="1" hangingPunct="1">
              <a:spcBef>
                <a:spcPct val="0"/>
              </a:spcBef>
              <a:buClrTx/>
              <a:buFontTx/>
              <a:buNone/>
            </a:pPr>
            <a:endParaRPr lang="zh-CN" altLang="en-US" sz="2000" b="0">
              <a:latin typeface="仿宋_GB2312"/>
              <a:ea typeface="仿宋_GB2312"/>
              <a:cs typeface="仿宋_GB2312"/>
            </a:endParaRPr>
          </a:p>
          <a:p>
            <a:pPr eaLnBrk="1" hangingPunct="1">
              <a:spcBef>
                <a:spcPct val="0"/>
              </a:spcBef>
              <a:buClrTx/>
              <a:buFontTx/>
              <a:buNone/>
            </a:pPr>
            <a:r>
              <a:rPr lang="en-US" altLang="zh-CN" sz="2400" b="0">
                <a:latin typeface="Arial" panose="020B0604020202020204" pitchFamily="34" charset="0"/>
              </a:rPr>
              <a:t>mutex</a:t>
            </a:r>
            <a:r>
              <a:rPr lang="zh-CN" altLang="en-US" sz="2400" b="0">
                <a:latin typeface="Arial" panose="020B0604020202020204" pitchFamily="34" charset="0"/>
              </a:rPr>
              <a:t>：消息队列操作互斥信号灯 </a:t>
            </a:r>
          </a:p>
          <a:p>
            <a:pPr eaLnBrk="1" hangingPunct="1">
              <a:spcBef>
                <a:spcPct val="0"/>
              </a:spcBef>
              <a:buClrTx/>
              <a:buFontTx/>
              <a:buNone/>
            </a:pPr>
            <a:r>
              <a:rPr lang="en-US" altLang="zh-CN" sz="2400" b="0">
                <a:latin typeface="Arial" panose="020B0604020202020204" pitchFamily="34" charset="0"/>
              </a:rPr>
              <a:t>Sm</a:t>
            </a:r>
            <a:r>
              <a:rPr lang="zh-CN" altLang="en-US" sz="2400" b="0">
                <a:latin typeface="Arial" panose="020B0604020202020204" pitchFamily="34" charset="0"/>
              </a:rPr>
              <a:t>：表示接收消息计数和同步的信号灯 </a:t>
            </a:r>
          </a:p>
          <a:p>
            <a:pPr eaLnBrk="1" hangingPunct="1">
              <a:spcBef>
                <a:spcPct val="0"/>
              </a:spcBef>
              <a:buClrTx/>
              <a:buFontTx/>
              <a:buNone/>
            </a:pPr>
            <a:r>
              <a:rPr lang="en-US" altLang="zh-CN" sz="2400" b="0">
                <a:latin typeface="Arial" panose="020B0604020202020204" pitchFamily="34" charset="0"/>
              </a:rPr>
              <a:t>Pm</a:t>
            </a:r>
            <a:r>
              <a:rPr lang="zh-CN" altLang="en-US" sz="2400" b="0">
                <a:latin typeface="Arial" panose="020B0604020202020204" pitchFamily="34" charset="0"/>
              </a:rPr>
              <a:t>：指向该进程的消息队列中第一个缓冲区的指针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2" name="矩形 1"/>
          <p:cNvSpPr/>
          <p:nvPr/>
        </p:nvSpPr>
        <p:spPr>
          <a:xfrm>
            <a:off x="1666568" y="1944914"/>
            <a:ext cx="4572000" cy="466281"/>
          </a:xfrm>
          <a:prstGeom prst="rect">
            <a:avLst/>
          </a:prstGeom>
        </p:spPr>
        <p:txBody>
          <a:bodyPr>
            <a:spAutoFit/>
          </a:bodyPr>
          <a:lstStyle/>
          <a:p>
            <a:pPr>
              <a:lnSpc>
                <a:spcPct val="90000"/>
              </a:lnSpc>
              <a:spcBef>
                <a:spcPct val="0"/>
              </a:spcBef>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发送原语</a:t>
            </a:r>
          </a:p>
        </p:txBody>
      </p:sp>
      <p:sp>
        <p:nvSpPr>
          <p:cNvPr id="3" name="矩形 2"/>
          <p:cNvSpPr/>
          <p:nvPr/>
        </p:nvSpPr>
        <p:spPr>
          <a:xfrm>
            <a:off x="730021" y="2573157"/>
            <a:ext cx="7962033" cy="3911968"/>
          </a:xfrm>
          <a:prstGeom prst="rect">
            <a:avLst/>
          </a:prstGeom>
        </p:spPr>
        <p:txBody>
          <a:bodyPr wrap="square">
            <a:spAutoFit/>
          </a:bodyPr>
          <a:lstStyle/>
          <a:p>
            <a:pPr>
              <a:lnSpc>
                <a:spcPts val="2475"/>
              </a:lnSpc>
              <a:spcBef>
                <a:spcPct val="0"/>
              </a:spcBef>
              <a:buNone/>
              <a:defRPr/>
            </a:pPr>
            <a:r>
              <a:rPr lang="en-US" altLang="zh-CN" b="1" dirty="0">
                <a:ea typeface="楷体_GB2312" charset="0"/>
              </a:rPr>
              <a:t>void send(receiver, a){</a:t>
            </a:r>
          </a:p>
          <a:p>
            <a:pPr>
              <a:lnSpc>
                <a:spcPts val="2475"/>
              </a:lnSpc>
              <a:spcBef>
                <a:spcPct val="0"/>
              </a:spcBef>
              <a:buNone/>
              <a:defRPr/>
            </a:pPr>
            <a:r>
              <a:rPr lang="en-US" altLang="zh-CN" b="1" dirty="0">
                <a:ea typeface="楷体_GB2312" charset="0"/>
              </a:rPr>
              <a:t>	  </a:t>
            </a:r>
            <a:r>
              <a:rPr lang="en-US" altLang="zh-CN" b="1" dirty="0" err="1">
                <a:ea typeface="楷体_GB2312" charset="0"/>
              </a:rPr>
              <a:t>getbuf</a:t>
            </a:r>
            <a:r>
              <a:rPr lang="en-US" altLang="zh-CN" b="1" dirty="0">
                <a:ea typeface="楷体_GB2312" charset="0"/>
              </a:rPr>
              <a:t>(</a:t>
            </a:r>
            <a:r>
              <a:rPr lang="en-US" altLang="zh-CN" b="1" dirty="0" err="1">
                <a:ea typeface="楷体_GB2312" charset="0"/>
              </a:rPr>
              <a:t>a.size</a:t>
            </a:r>
            <a:r>
              <a:rPr lang="en-US" altLang="zh-CN" b="1" dirty="0">
                <a:ea typeface="楷体_GB2312" charset="0"/>
              </a:rPr>
              <a:t>, </a:t>
            </a:r>
            <a:r>
              <a:rPr lang="en-US" altLang="zh-CN" b="1" dirty="0" err="1">
                <a:ea typeface="楷体_GB2312" charset="0"/>
              </a:rPr>
              <a:t>i</a:t>
            </a:r>
            <a:r>
              <a:rPr lang="en-US" altLang="zh-CN" b="1" dirty="0">
                <a:ea typeface="楷体_GB2312" charset="0"/>
              </a:rPr>
              <a:t>);//</a:t>
            </a:r>
            <a:r>
              <a:rPr lang="zh-CN" altLang="en-US" b="1" dirty="0">
                <a:solidFill>
                  <a:srgbClr val="003300"/>
                </a:solidFill>
              </a:rPr>
              <a:t>根据</a:t>
            </a:r>
            <a:r>
              <a:rPr lang="en-US" altLang="zh-CN" b="1" dirty="0" err="1">
                <a:solidFill>
                  <a:srgbClr val="003300"/>
                </a:solidFill>
              </a:rPr>
              <a:t>a.size</a:t>
            </a:r>
            <a:r>
              <a:rPr lang="zh-CN" altLang="en-US" b="1" dirty="0">
                <a:solidFill>
                  <a:srgbClr val="003300"/>
                </a:solidFill>
              </a:rPr>
              <a:t>申请缓冲区</a:t>
            </a:r>
            <a:endParaRPr lang="en-US" altLang="zh-CN" b="1" dirty="0">
              <a:ea typeface="楷体_GB2312" charset="0"/>
            </a:endParaRPr>
          </a:p>
          <a:p>
            <a:pPr>
              <a:lnSpc>
                <a:spcPts val="2475"/>
              </a:lnSpc>
              <a:spcBef>
                <a:spcPct val="0"/>
              </a:spcBef>
              <a:buNone/>
              <a:defRPr/>
            </a:pPr>
            <a:r>
              <a:rPr lang="en-US" altLang="zh-CN" b="1" dirty="0">
                <a:ea typeface="楷体_GB2312" charset="0"/>
              </a:rPr>
              <a:t>	  </a:t>
            </a:r>
            <a:r>
              <a:rPr lang="en-US" altLang="zh-CN" b="1" dirty="0" err="1">
                <a:ea typeface="楷体_GB2312" charset="0"/>
              </a:rPr>
              <a:t>i.sender</a:t>
            </a:r>
            <a:r>
              <a:rPr lang="en-US" altLang="zh-CN" b="1" dirty="0">
                <a:ea typeface="楷体_GB2312" charset="0"/>
              </a:rPr>
              <a:t>:=</a:t>
            </a:r>
            <a:r>
              <a:rPr lang="en-US" altLang="zh-CN" b="1" dirty="0" err="1">
                <a:latin typeface="+mj-ea"/>
                <a:ea typeface="+mj-ea"/>
              </a:rPr>
              <a:t>a.sender</a:t>
            </a:r>
            <a:r>
              <a:rPr lang="en-US" altLang="zh-CN" b="1" dirty="0">
                <a:ea typeface="楷体_GB2312" charset="0"/>
              </a:rPr>
              <a:t>;//</a:t>
            </a:r>
            <a:r>
              <a:rPr lang="zh-CN" altLang="en-US" b="1" dirty="0">
                <a:solidFill>
                  <a:srgbClr val="003300"/>
                </a:solidFill>
              </a:rPr>
              <a:t>将发送区</a:t>
            </a:r>
            <a:r>
              <a:rPr lang="en-US" altLang="zh-CN" b="1" dirty="0">
                <a:solidFill>
                  <a:srgbClr val="003300"/>
                </a:solidFill>
              </a:rPr>
              <a:t>a</a:t>
            </a:r>
            <a:r>
              <a:rPr lang="zh-CN" altLang="en-US" b="1" dirty="0">
                <a:solidFill>
                  <a:srgbClr val="003300"/>
                </a:solidFill>
              </a:rPr>
              <a:t>中的信息复制到消息缓冲区之中</a:t>
            </a:r>
            <a:endParaRPr lang="en-US" altLang="zh-CN" b="1" dirty="0">
              <a:ea typeface="楷体_GB2312" charset="0"/>
            </a:endParaRPr>
          </a:p>
          <a:p>
            <a:pPr>
              <a:lnSpc>
                <a:spcPts val="2475"/>
              </a:lnSpc>
              <a:spcBef>
                <a:spcPct val="0"/>
              </a:spcBef>
              <a:buNone/>
              <a:defRPr/>
            </a:pPr>
            <a:r>
              <a:rPr lang="en-US" altLang="zh-CN" b="1" dirty="0">
                <a:ea typeface="楷体_GB2312" charset="0"/>
              </a:rPr>
              <a:t>	  </a:t>
            </a:r>
            <a:r>
              <a:rPr lang="en-US" altLang="zh-CN" b="1" dirty="0" err="1">
                <a:ea typeface="楷体_GB2312" charset="0"/>
              </a:rPr>
              <a:t>i.size</a:t>
            </a:r>
            <a:r>
              <a:rPr lang="en-US" altLang="zh-CN" b="1" dirty="0">
                <a:ea typeface="楷体_GB2312" charset="0"/>
              </a:rPr>
              <a:t>:=</a:t>
            </a:r>
            <a:r>
              <a:rPr lang="en-US" altLang="zh-CN" b="1" dirty="0" err="1">
                <a:ea typeface="楷体_GB2312" charset="0"/>
              </a:rPr>
              <a:t>a.size</a:t>
            </a:r>
            <a:r>
              <a:rPr lang="en-US" altLang="zh-CN" b="1" dirty="0">
                <a:ea typeface="楷体_GB2312" charset="0"/>
              </a:rPr>
              <a:t>;</a:t>
            </a:r>
          </a:p>
          <a:p>
            <a:pPr>
              <a:lnSpc>
                <a:spcPts val="2475"/>
              </a:lnSpc>
              <a:spcBef>
                <a:spcPct val="0"/>
              </a:spcBef>
              <a:buNone/>
              <a:defRPr/>
            </a:pPr>
            <a:r>
              <a:rPr lang="en-US" altLang="zh-CN" b="1" dirty="0">
                <a:ea typeface="楷体_GB2312" charset="0"/>
              </a:rPr>
              <a:t>	  copy( </a:t>
            </a:r>
            <a:r>
              <a:rPr lang="en-US" altLang="zh-CN" b="1" dirty="0" err="1">
                <a:ea typeface="楷体_GB2312" charset="0"/>
              </a:rPr>
              <a:t>i.text</a:t>
            </a:r>
            <a:r>
              <a:rPr lang="en-US" altLang="zh-CN" b="1" dirty="0">
                <a:ea typeface="楷体_GB2312" charset="0"/>
              </a:rPr>
              <a:t>, </a:t>
            </a:r>
            <a:r>
              <a:rPr lang="en-US" altLang="zh-CN" b="1" dirty="0" err="1">
                <a:ea typeface="楷体_GB2312" charset="0"/>
              </a:rPr>
              <a:t>a.text</a:t>
            </a:r>
            <a:r>
              <a:rPr lang="en-US" altLang="zh-CN" b="1" dirty="0">
                <a:ea typeface="楷体_GB2312" charset="0"/>
              </a:rPr>
              <a:t>);</a:t>
            </a:r>
          </a:p>
          <a:p>
            <a:pPr>
              <a:lnSpc>
                <a:spcPts val="2475"/>
              </a:lnSpc>
              <a:spcBef>
                <a:spcPct val="0"/>
              </a:spcBef>
              <a:buNone/>
              <a:defRPr/>
            </a:pPr>
            <a:r>
              <a:rPr lang="en-US" altLang="zh-CN" b="1" dirty="0">
                <a:ea typeface="楷体_GB2312" charset="0"/>
              </a:rPr>
              <a:t>	  </a:t>
            </a:r>
            <a:r>
              <a:rPr lang="en-US" altLang="zh-CN" b="1" dirty="0" err="1">
                <a:ea typeface="楷体_GB2312" charset="0"/>
              </a:rPr>
              <a:t>i.next</a:t>
            </a:r>
            <a:r>
              <a:rPr lang="en-US" altLang="zh-CN" b="1" dirty="0">
                <a:ea typeface="楷体_GB2312" charset="0"/>
              </a:rPr>
              <a:t>:=0;</a:t>
            </a:r>
          </a:p>
          <a:p>
            <a:pPr>
              <a:lnSpc>
                <a:spcPts val="2475"/>
              </a:lnSpc>
              <a:spcBef>
                <a:spcPct val="0"/>
              </a:spcBef>
              <a:buNone/>
              <a:defRPr/>
            </a:pPr>
            <a:r>
              <a:rPr lang="en-US" altLang="zh-CN" b="1" dirty="0">
                <a:ea typeface="楷体_GB2312" charset="0"/>
              </a:rPr>
              <a:t>	  </a:t>
            </a:r>
            <a:r>
              <a:rPr lang="en-US" altLang="zh-CN" b="1" dirty="0" err="1">
                <a:ea typeface="楷体_GB2312" charset="0"/>
              </a:rPr>
              <a:t>getid</a:t>
            </a:r>
            <a:r>
              <a:rPr lang="en-US" altLang="zh-CN" b="1" dirty="0">
                <a:ea typeface="楷体_GB2312" charset="0"/>
              </a:rPr>
              <a:t>(</a:t>
            </a:r>
            <a:r>
              <a:rPr lang="en-US" altLang="zh-CN" b="1" dirty="0" err="1">
                <a:ea typeface="楷体_GB2312" charset="0"/>
              </a:rPr>
              <a:t>PCBset</a:t>
            </a:r>
            <a:r>
              <a:rPr lang="en-US" altLang="zh-CN" b="1" dirty="0">
                <a:ea typeface="楷体_GB2312" charset="0"/>
              </a:rPr>
              <a:t>, </a:t>
            </a:r>
            <a:r>
              <a:rPr lang="en-US" altLang="zh-CN" b="1" dirty="0" err="1">
                <a:ea typeface="楷体_GB2312" charset="0"/>
              </a:rPr>
              <a:t>receiver.j</a:t>
            </a:r>
            <a:r>
              <a:rPr lang="en-US" altLang="zh-CN" b="1" dirty="0">
                <a:ea typeface="楷体_GB2312" charset="0"/>
              </a:rPr>
              <a:t>);//</a:t>
            </a:r>
            <a:r>
              <a:rPr lang="zh-CN" altLang="en-US" b="1" dirty="0">
                <a:solidFill>
                  <a:srgbClr val="003300"/>
                </a:solidFill>
              </a:rPr>
              <a:t>获得接收进程内部标识符</a:t>
            </a:r>
            <a:endParaRPr lang="en-US" altLang="zh-CN" b="1" dirty="0">
              <a:ea typeface="楷体_GB2312" charset="0"/>
            </a:endParaRPr>
          </a:p>
          <a:p>
            <a:pPr>
              <a:lnSpc>
                <a:spcPts val="2475"/>
              </a:lnSpc>
              <a:spcBef>
                <a:spcPct val="0"/>
              </a:spcBef>
              <a:buNone/>
              <a:defRPr/>
            </a:pPr>
            <a:r>
              <a:rPr lang="en-US" altLang="zh-CN" b="1" dirty="0">
                <a:ea typeface="楷体_GB2312" charset="0"/>
              </a:rPr>
              <a:t>	  </a:t>
            </a:r>
            <a:r>
              <a:rPr lang="en-US" altLang="zh-CN" b="1" dirty="0">
                <a:solidFill>
                  <a:srgbClr val="660033"/>
                </a:solidFill>
                <a:ea typeface="楷体_GB2312" charset="0"/>
              </a:rPr>
              <a:t>wait(</a:t>
            </a:r>
            <a:r>
              <a:rPr lang="en-US" altLang="zh-CN" b="1" dirty="0" err="1">
                <a:solidFill>
                  <a:srgbClr val="660033"/>
                </a:solidFill>
                <a:ea typeface="楷体_GB2312" charset="0"/>
              </a:rPr>
              <a:t>j.mutex</a:t>
            </a:r>
            <a:r>
              <a:rPr lang="en-US" altLang="zh-CN" b="1" dirty="0">
                <a:solidFill>
                  <a:srgbClr val="660033"/>
                </a:solidFill>
                <a:ea typeface="楷体_GB2312" charset="0"/>
              </a:rPr>
              <a:t>);</a:t>
            </a:r>
          </a:p>
          <a:p>
            <a:pPr>
              <a:lnSpc>
                <a:spcPts val="2475"/>
              </a:lnSpc>
              <a:spcBef>
                <a:spcPct val="0"/>
              </a:spcBef>
              <a:buNone/>
              <a:defRPr/>
            </a:pPr>
            <a:r>
              <a:rPr lang="en-US" altLang="zh-CN" b="1" dirty="0">
                <a:ea typeface="楷体_GB2312" charset="0"/>
              </a:rPr>
              <a:t>	  insert(&amp;j.mq, </a:t>
            </a:r>
            <a:r>
              <a:rPr lang="en-US" altLang="zh-CN" b="1" dirty="0" err="1">
                <a:ea typeface="楷体_GB2312" charset="0"/>
              </a:rPr>
              <a:t>i</a:t>
            </a:r>
            <a:r>
              <a:rPr lang="en-US" altLang="zh-CN" b="1" dirty="0">
                <a:ea typeface="楷体_GB2312" charset="0"/>
              </a:rPr>
              <a:t>);//</a:t>
            </a:r>
            <a:r>
              <a:rPr lang="zh-CN" altLang="en-US" b="1" dirty="0">
                <a:solidFill>
                  <a:srgbClr val="003300"/>
                </a:solidFill>
              </a:rPr>
              <a:t>将消息缓冲区插入消息队列</a:t>
            </a:r>
            <a:endParaRPr lang="en-US" altLang="zh-CN" b="1" dirty="0">
              <a:ea typeface="楷体_GB2312" charset="0"/>
            </a:endParaRPr>
          </a:p>
          <a:p>
            <a:pPr>
              <a:lnSpc>
                <a:spcPts val="2475"/>
              </a:lnSpc>
              <a:spcBef>
                <a:spcPct val="0"/>
              </a:spcBef>
              <a:buNone/>
              <a:defRPr/>
            </a:pPr>
            <a:r>
              <a:rPr lang="en-US" altLang="zh-CN" b="1" dirty="0">
                <a:ea typeface="楷体_GB2312" charset="0"/>
              </a:rPr>
              <a:t>	  </a:t>
            </a:r>
            <a:r>
              <a:rPr lang="en-US" altLang="zh-CN" b="1" dirty="0">
                <a:solidFill>
                  <a:srgbClr val="660033"/>
                </a:solidFill>
                <a:ea typeface="楷体_GB2312" charset="0"/>
              </a:rPr>
              <a:t>signal(</a:t>
            </a:r>
            <a:r>
              <a:rPr lang="en-US" altLang="zh-CN" b="1" dirty="0" err="1">
                <a:solidFill>
                  <a:srgbClr val="660033"/>
                </a:solidFill>
                <a:ea typeface="楷体_GB2312" charset="0"/>
              </a:rPr>
              <a:t>j.mutex</a:t>
            </a:r>
            <a:r>
              <a:rPr lang="en-US" altLang="zh-CN" b="1" dirty="0">
                <a:solidFill>
                  <a:srgbClr val="660033"/>
                </a:solidFill>
                <a:ea typeface="楷体_GB2312" charset="0"/>
              </a:rPr>
              <a:t>);</a:t>
            </a:r>
          </a:p>
          <a:p>
            <a:pPr>
              <a:lnSpc>
                <a:spcPts val="2475"/>
              </a:lnSpc>
              <a:spcBef>
                <a:spcPct val="0"/>
              </a:spcBef>
              <a:buNone/>
              <a:defRPr/>
            </a:pPr>
            <a:r>
              <a:rPr lang="en-US" altLang="zh-CN" b="1" dirty="0">
                <a:ea typeface="楷体_GB2312" charset="0"/>
              </a:rPr>
              <a:t>	  </a:t>
            </a:r>
            <a:r>
              <a:rPr lang="en-US" altLang="zh-CN" b="1" dirty="0">
                <a:solidFill>
                  <a:srgbClr val="FF0000"/>
                </a:solidFill>
                <a:ea typeface="楷体_GB2312" charset="0"/>
              </a:rPr>
              <a:t>signal(j.sm);</a:t>
            </a:r>
          </a:p>
          <a:p>
            <a:pPr>
              <a:lnSpc>
                <a:spcPts val="2475"/>
              </a:lnSpc>
              <a:spcBef>
                <a:spcPct val="0"/>
              </a:spcBef>
              <a:buNone/>
              <a:defRPr/>
            </a:pPr>
            <a:r>
              <a:rPr lang="en-US" altLang="zh-CN" b="1" dirty="0">
                <a:ea typeface="楷体_GB2312" charset="0"/>
              </a:rPr>
              <a:t>}</a:t>
            </a:r>
          </a:p>
        </p:txBody>
      </p:sp>
    </p:spTree>
    <p:extLst>
      <p:ext uri="{BB962C8B-B14F-4D97-AF65-F5344CB8AC3E}">
        <p14:creationId xmlns:p14="http://schemas.microsoft.com/office/powerpoint/2010/main" val="400036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3">
            <a:extLst>
              <a:ext uri="{FF2B5EF4-FFF2-40B4-BE49-F238E27FC236}">
                <a16:creationId xmlns:a16="http://schemas.microsoft.com/office/drawing/2014/main" id="{B1CB8505-D5EC-8E4C-B176-B1EE5BC174D2}"/>
              </a:ext>
            </a:extLst>
          </p:cNvPr>
          <p:cNvGraphicFramePr>
            <a:graphicFrameLocks noGrp="1" noChangeAspect="1"/>
          </p:cNvGraphicFramePr>
          <p:nvPr>
            <p:ph idx="1"/>
            <p:extLst>
              <p:ext uri="{D42A27DB-BD31-4B8C-83A1-F6EECF244321}">
                <p14:modId xmlns:p14="http://schemas.microsoft.com/office/powerpoint/2010/main" val="1009070784"/>
              </p:ext>
            </p:extLst>
          </p:nvPr>
        </p:nvGraphicFramePr>
        <p:xfrm>
          <a:off x="645709" y="2537117"/>
          <a:ext cx="4482704" cy="3317773"/>
        </p:xfrm>
        <a:graphic>
          <a:graphicData uri="http://schemas.openxmlformats.org/presentationml/2006/ole">
            <mc:AlternateContent xmlns:mc="http://schemas.openxmlformats.org/markup-compatibility/2006">
              <mc:Choice xmlns:v="urn:schemas-microsoft-com:vml" Requires="v">
                <p:oleObj spid="_x0000_s4109" r:id="rId4" imgW="7213600" imgH="4394200" progId="WangImage.Document">
                  <p:embed/>
                </p:oleObj>
              </mc:Choice>
              <mc:Fallback>
                <p:oleObj r:id="rId4" imgW="7213600" imgH="4394200" progId="WangImage.Document">
                  <p:embed/>
                  <p:pic>
                    <p:nvPicPr>
                      <p:cNvPr id="56322" name="Object 3">
                        <a:extLst>
                          <a:ext uri="{FF2B5EF4-FFF2-40B4-BE49-F238E27FC236}">
                            <a16:creationId xmlns:a16="http://schemas.microsoft.com/office/drawing/2014/main" id="{B1CB8505-D5EC-8E4C-B176-B1EE5BC174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709" y="2537117"/>
                        <a:ext cx="4482704" cy="3317773"/>
                      </a:xfrm>
                      <a:prstGeom prst="rect">
                        <a:avLst/>
                      </a:prstGeom>
                      <a:noFill/>
                      <a:ln>
                        <a:noFill/>
                      </a:ln>
                      <a:effectLst/>
                    </p:spPr>
                  </p:pic>
                </p:oleObj>
              </mc:Fallback>
            </mc:AlternateContent>
          </a:graphicData>
        </a:graphic>
      </p:graphicFrame>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eaLnBrk="1" hangingPunct="1">
              <a:defRPr/>
            </a:pPr>
            <a:r>
              <a:rPr lang="en-US" altLang="zh-CN" sz="2700" dirty="0">
                <a:solidFill>
                  <a:srgbClr val="0000FF"/>
                </a:solidFill>
              </a:rPr>
              <a:t>1. </a:t>
            </a:r>
            <a:r>
              <a:rPr lang="zh-CN" altLang="en-US" sz="2700" dirty="0">
                <a:solidFill>
                  <a:srgbClr val="0000FF"/>
                </a:solidFill>
              </a:rPr>
              <a:t>进程的三种基本状态</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7" name="Oval 6">
            <a:extLst>
              <a:ext uri="{FF2B5EF4-FFF2-40B4-BE49-F238E27FC236}">
                <a16:creationId xmlns:a16="http://schemas.microsoft.com/office/drawing/2014/main" id="{2B0E6019-97C5-B142-B056-7C8E4A760523}"/>
              </a:ext>
            </a:extLst>
          </p:cNvPr>
          <p:cNvSpPr>
            <a:spLocks noChangeArrowheads="1"/>
          </p:cNvSpPr>
          <p:nvPr/>
        </p:nvSpPr>
        <p:spPr bwMode="auto">
          <a:xfrm>
            <a:off x="3338285" y="4814373"/>
            <a:ext cx="798287" cy="756841"/>
          </a:xfrm>
          <a:prstGeom prst="ellipse">
            <a:avLst/>
          </a:prstGeom>
          <a:solidFill>
            <a:srgbClr val="FF0000">
              <a:alpha val="47058"/>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2" name="矩形 1"/>
          <p:cNvSpPr/>
          <p:nvPr/>
        </p:nvSpPr>
        <p:spPr>
          <a:xfrm>
            <a:off x="5693182" y="3097899"/>
            <a:ext cx="3409515" cy="1463478"/>
          </a:xfrm>
          <a:prstGeom prst="rect">
            <a:avLst/>
          </a:prstGeom>
        </p:spPr>
        <p:txBody>
          <a:bodyPr wrap="square">
            <a:spAutoFit/>
          </a:bodyPr>
          <a:lstStyle/>
          <a:p>
            <a:pPr>
              <a:lnSpc>
                <a:spcPct val="110000"/>
              </a:lnSpc>
              <a:spcBef>
                <a:spcPct val="0"/>
              </a:spcBef>
              <a:defRPr/>
            </a:pPr>
            <a:r>
              <a:rPr kumimoji="1" lang="en-US" altLang="zh-CN" sz="2100" b="1" dirty="0">
                <a:solidFill>
                  <a:srgbClr val="0000CC"/>
                </a:solidFill>
                <a:latin typeface="+mj-ea"/>
                <a:ea typeface="+mj-ea"/>
              </a:rPr>
              <a:t>2</a:t>
            </a:r>
            <a:r>
              <a:rPr kumimoji="1" lang="zh-CN" altLang="en-US" sz="2100" b="1" dirty="0">
                <a:solidFill>
                  <a:srgbClr val="0000CC"/>
                </a:solidFill>
                <a:latin typeface="+mj-ea"/>
                <a:ea typeface="+mj-ea"/>
              </a:rPr>
              <a:t> ）执行状态</a:t>
            </a:r>
            <a:r>
              <a:rPr kumimoji="1" lang="en-US" altLang="zh-CN" sz="2100" b="1" dirty="0">
                <a:solidFill>
                  <a:srgbClr val="0000CC"/>
                </a:solidFill>
                <a:latin typeface="+mj-ea"/>
                <a:ea typeface="+mj-ea"/>
              </a:rPr>
              <a:t>(Running)</a:t>
            </a:r>
            <a:r>
              <a:rPr kumimoji="1" lang="zh-CN" altLang="en-US" sz="2100" b="1" dirty="0">
                <a:latin typeface="+mj-ea"/>
                <a:ea typeface="+mj-ea"/>
              </a:rPr>
              <a:t>：进程已获得</a:t>
            </a:r>
            <a:r>
              <a:rPr kumimoji="1" lang="en-US" altLang="zh-CN" sz="2100" b="1" dirty="0">
                <a:latin typeface="+mj-ea"/>
                <a:ea typeface="+mj-ea"/>
              </a:rPr>
              <a:t>CPU</a:t>
            </a:r>
            <a:r>
              <a:rPr kumimoji="1" lang="zh-CN" altLang="en-US" sz="2100" b="1" dirty="0">
                <a:latin typeface="+mj-ea"/>
                <a:ea typeface="+mj-ea"/>
              </a:rPr>
              <a:t>，其程序正在执行。</a:t>
            </a:r>
          </a:p>
          <a:p>
            <a:pPr>
              <a:lnSpc>
                <a:spcPct val="110000"/>
              </a:lnSpc>
              <a:spcBef>
                <a:spcPct val="0"/>
              </a:spcBef>
              <a:buClrTx/>
              <a:buSzTx/>
              <a:buNone/>
              <a:defRPr/>
            </a:pPr>
            <a:endParaRPr kumimoji="1" lang="zh-CN" altLang="en-US" b="1" dirty="0">
              <a:latin typeface="+mj-ea"/>
            </a:endParaRPr>
          </a:p>
        </p:txBody>
      </p:sp>
    </p:spTree>
    <p:extLst>
      <p:ext uri="{BB962C8B-B14F-4D97-AF65-F5344CB8AC3E}">
        <p14:creationId xmlns:p14="http://schemas.microsoft.com/office/powerpoint/2010/main" val="391666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ext Box 2">
            <a:extLst>
              <a:ext uri="{FF2B5EF4-FFF2-40B4-BE49-F238E27FC236}">
                <a16:creationId xmlns:a16="http://schemas.microsoft.com/office/drawing/2014/main" id="{2123D5E5-FF22-4C74-8D81-D3158934BE0B}"/>
              </a:ext>
            </a:extLst>
          </p:cNvPr>
          <p:cNvSpPr txBox="1">
            <a:spLocks noChangeArrowheads="1"/>
          </p:cNvSpPr>
          <p:nvPr/>
        </p:nvSpPr>
        <p:spPr bwMode="auto">
          <a:xfrm>
            <a:off x="457200" y="838200"/>
            <a:ext cx="8077200" cy="519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ClrTx/>
              <a:buFontTx/>
              <a:buNone/>
            </a:pPr>
            <a:r>
              <a:rPr lang="en-US" altLang="zh-CN" sz="3200">
                <a:solidFill>
                  <a:schemeClr val="accent2"/>
                </a:solidFill>
              </a:rPr>
              <a:t>2. </a:t>
            </a:r>
            <a:r>
              <a:rPr lang="zh-CN" altLang="en-US" sz="3200">
                <a:solidFill>
                  <a:schemeClr val="accent2"/>
                </a:solidFill>
              </a:rPr>
              <a:t>发送原语</a:t>
            </a:r>
          </a:p>
          <a:p>
            <a:pPr algn="just" eaLnBrk="1" hangingPunct="1">
              <a:lnSpc>
                <a:spcPct val="110000"/>
              </a:lnSpc>
              <a:spcBef>
                <a:spcPct val="50000"/>
              </a:spcBef>
              <a:buClrTx/>
              <a:buFont typeface="Wingdings" panose="05000000000000000000" pitchFamily="2" charset="2"/>
              <a:buChar char="Ø"/>
            </a:pPr>
            <a:r>
              <a:rPr lang="zh-CN" altLang="en-US" sz="2400"/>
              <a:t> 发送进程在利用发送原语发送消息之前，应先在自己的内存空间，设置一</a:t>
            </a:r>
            <a:r>
              <a:rPr lang="zh-CN" altLang="en-US" sz="2400">
                <a:solidFill>
                  <a:srgbClr val="FF0000"/>
                </a:solidFill>
              </a:rPr>
              <a:t>发送区</a:t>
            </a:r>
            <a:r>
              <a:rPr lang="en-US" altLang="zh-CN" sz="2400">
                <a:solidFill>
                  <a:srgbClr val="FF0000"/>
                </a:solidFill>
              </a:rPr>
              <a:t>a</a:t>
            </a:r>
            <a:r>
              <a:rPr lang="zh-CN" altLang="en-US" sz="2400"/>
              <a:t>，把待发送的消息正文、发送进程标识符、消息长度等信息填入其中，然后调用发送原语，把消息发送给目标</a:t>
            </a:r>
            <a:r>
              <a:rPr lang="en-US" altLang="zh-CN" sz="2400"/>
              <a:t>(</a:t>
            </a:r>
            <a:r>
              <a:rPr lang="zh-CN" altLang="en-US" sz="2400"/>
              <a:t>接收</a:t>
            </a:r>
            <a:r>
              <a:rPr lang="en-US" altLang="zh-CN" sz="2400"/>
              <a:t>)</a:t>
            </a:r>
            <a:r>
              <a:rPr lang="zh-CN" altLang="en-US" sz="2400"/>
              <a:t>进程。</a:t>
            </a:r>
          </a:p>
          <a:p>
            <a:pPr algn="just" eaLnBrk="1" hangingPunct="1">
              <a:lnSpc>
                <a:spcPct val="110000"/>
              </a:lnSpc>
              <a:spcBef>
                <a:spcPct val="50000"/>
              </a:spcBef>
              <a:buClrTx/>
              <a:buFont typeface="Wingdings" panose="05000000000000000000" pitchFamily="2" charset="2"/>
              <a:buChar char="Ø"/>
            </a:pPr>
            <a:r>
              <a:rPr lang="zh-CN" altLang="en-US" sz="2400"/>
              <a:t> 发送原语首先根据发送区</a:t>
            </a:r>
            <a:r>
              <a:rPr lang="en-US" altLang="zh-CN" sz="2400"/>
              <a:t>a</a:t>
            </a:r>
            <a:r>
              <a:rPr lang="zh-CN" altLang="en-US" sz="2400"/>
              <a:t>中所设置的消息长度</a:t>
            </a:r>
            <a:r>
              <a:rPr lang="en-US" altLang="zh-CN" sz="2400"/>
              <a:t>a.size</a:t>
            </a:r>
            <a:r>
              <a:rPr lang="zh-CN" altLang="en-US" sz="2400"/>
              <a:t>来申请一缓冲区</a:t>
            </a:r>
            <a:r>
              <a:rPr lang="en-US" altLang="zh-CN" sz="2400"/>
              <a:t>i</a:t>
            </a:r>
            <a:r>
              <a:rPr lang="zh-CN" altLang="en-US" sz="2400"/>
              <a:t>，接着，把发送区</a:t>
            </a:r>
            <a:r>
              <a:rPr lang="en-US" altLang="zh-CN" sz="2400"/>
              <a:t>a</a:t>
            </a:r>
            <a:r>
              <a:rPr lang="zh-CN" altLang="en-US" sz="2400"/>
              <a:t>中的信息复制到缓冲区</a:t>
            </a:r>
            <a:r>
              <a:rPr lang="en-US" altLang="zh-CN" sz="2400"/>
              <a:t>i</a:t>
            </a:r>
            <a:r>
              <a:rPr lang="zh-CN" altLang="en-US" sz="2400"/>
              <a:t>中。为了能将</a:t>
            </a:r>
            <a:r>
              <a:rPr lang="en-US" altLang="zh-CN" sz="2400"/>
              <a:t>i</a:t>
            </a:r>
            <a:r>
              <a:rPr lang="zh-CN" altLang="en-US" sz="2400"/>
              <a:t>挂在接收进程的消息队列</a:t>
            </a:r>
            <a:r>
              <a:rPr lang="en-US" altLang="zh-CN" sz="2400"/>
              <a:t>mq</a:t>
            </a:r>
            <a:r>
              <a:rPr lang="zh-CN" altLang="en-US" sz="2400"/>
              <a:t>上，应先获得接收进程的内部标识符</a:t>
            </a:r>
            <a:r>
              <a:rPr lang="en-US" altLang="zh-CN" sz="2400"/>
              <a:t>j</a:t>
            </a:r>
            <a:r>
              <a:rPr lang="zh-CN" altLang="en-US" sz="2400"/>
              <a:t>，然后将</a:t>
            </a:r>
            <a:r>
              <a:rPr lang="en-US" altLang="zh-CN" sz="2400"/>
              <a:t>i</a:t>
            </a:r>
            <a:r>
              <a:rPr lang="zh-CN" altLang="en-US" sz="2400"/>
              <a:t>挂在</a:t>
            </a:r>
            <a:r>
              <a:rPr lang="en-US" altLang="zh-CN" sz="2400"/>
              <a:t>j.mq</a:t>
            </a:r>
            <a:r>
              <a:rPr lang="zh-CN" altLang="en-US" sz="2400"/>
              <a:t>上。</a:t>
            </a:r>
          </a:p>
          <a:p>
            <a:pPr algn="just" eaLnBrk="1" hangingPunct="1">
              <a:lnSpc>
                <a:spcPct val="110000"/>
              </a:lnSpc>
              <a:spcBef>
                <a:spcPct val="50000"/>
              </a:spcBef>
              <a:buClrTx/>
              <a:buFont typeface="Wingdings" panose="05000000000000000000" pitchFamily="2" charset="2"/>
              <a:buChar char="Ø"/>
            </a:pPr>
            <a:r>
              <a:rPr lang="zh-CN" altLang="en-US" sz="2400"/>
              <a:t>由于该队列属于临界资源， 故在执行</a:t>
            </a:r>
            <a:r>
              <a:rPr lang="en-US" altLang="zh-CN" sz="2400"/>
              <a:t>insert</a:t>
            </a:r>
            <a:r>
              <a:rPr lang="zh-CN" altLang="en-US" sz="2400"/>
              <a:t>操作的前后，都要执行</a:t>
            </a:r>
            <a:r>
              <a:rPr lang="en-US" altLang="zh-CN" sz="2400"/>
              <a:t>wait</a:t>
            </a:r>
            <a:r>
              <a:rPr lang="zh-CN" altLang="en-US" sz="2400"/>
              <a:t>和</a:t>
            </a:r>
            <a:r>
              <a:rPr lang="en-US" altLang="zh-CN" sz="2400"/>
              <a:t>signal</a:t>
            </a:r>
            <a:r>
              <a:rPr lang="zh-CN" altLang="en-US" sz="2400"/>
              <a:t>操作。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52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52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graphicFrame>
        <p:nvGraphicFramePr>
          <p:cNvPr id="7" name="Group 67">
            <a:extLst>
              <a:ext uri="{FF2B5EF4-FFF2-40B4-BE49-F238E27FC236}">
                <a16:creationId xmlns:a16="http://schemas.microsoft.com/office/drawing/2014/main" id="{F57F5ADE-C538-4B4B-AA0A-E8D5C4E935F2}"/>
              </a:ext>
            </a:extLst>
          </p:cNvPr>
          <p:cNvGraphicFramePr>
            <a:graphicFrameLocks noGrp="1"/>
          </p:cNvGraphicFramePr>
          <p:nvPr>
            <p:ph sz="half" idx="1"/>
            <p:extLst>
              <p:ext uri="{D42A27DB-BD31-4B8C-83A1-F6EECF244321}">
                <p14:modId xmlns:p14="http://schemas.microsoft.com/office/powerpoint/2010/main" val="1305280972"/>
              </p:ext>
            </p:extLst>
          </p:nvPr>
        </p:nvGraphicFramePr>
        <p:xfrm>
          <a:off x="4063604" y="2477001"/>
          <a:ext cx="1097756" cy="1188256"/>
        </p:xfrm>
        <a:graphic>
          <a:graphicData uri="http://schemas.openxmlformats.org/drawingml/2006/table">
            <a:tbl>
              <a:tblPr/>
              <a:tblGrid>
                <a:gridCol w="1097756">
                  <a:extLst>
                    <a:ext uri="{9D8B030D-6E8A-4147-A177-3AD203B41FA5}">
                      <a16:colId xmlns:a16="http://schemas.microsoft.com/office/drawing/2014/main" val="20000"/>
                    </a:ext>
                  </a:extLst>
                </a:gridCol>
              </a:tblGrid>
              <a:tr h="297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0" marR="68580" marT="34232" marB="342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mq</a:t>
                      </a:r>
                    </a:p>
                  </a:txBody>
                  <a:tcPr marL="68580" marR="68580" marT="34232" marB="342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mutex</a:t>
                      </a:r>
                    </a:p>
                  </a:txBody>
                  <a:tcPr marL="68580" marR="68580" marT="34232" marB="342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sm</a:t>
                      </a:r>
                      <a:endParaRPr kumimoji="0" lang="en-US" altLang="zh-CN"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80" marR="68580" marT="34232" marB="342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66">
            <a:extLst>
              <a:ext uri="{FF2B5EF4-FFF2-40B4-BE49-F238E27FC236}">
                <a16:creationId xmlns:a16="http://schemas.microsoft.com/office/drawing/2014/main" id="{67386769-EA89-8244-8A06-169D3114E1D6}"/>
              </a:ext>
            </a:extLst>
          </p:cNvPr>
          <p:cNvGraphicFramePr>
            <a:graphicFrameLocks/>
          </p:cNvGraphicFramePr>
          <p:nvPr/>
        </p:nvGraphicFramePr>
        <p:xfrm>
          <a:off x="4143376" y="4223147"/>
          <a:ext cx="1079897" cy="1189436"/>
        </p:xfrm>
        <a:graphic>
          <a:graphicData uri="http://schemas.openxmlformats.org/drawingml/2006/table">
            <a:tbl>
              <a:tblPr/>
              <a:tblGrid>
                <a:gridCol w="1079897">
                  <a:extLst>
                    <a:ext uri="{9D8B030D-6E8A-4147-A177-3AD203B41FA5}">
                      <a16:colId xmlns:a16="http://schemas.microsoft.com/office/drawing/2014/main" val="20000"/>
                    </a:ext>
                  </a:extLst>
                </a:gridCol>
              </a:tblGrid>
              <a:tr h="29756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sender :A</a:t>
                      </a:r>
                    </a:p>
                  </a:txBody>
                  <a:tcPr marL="68580" marR="68580" marT="34279" marB="3427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5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size :5</a:t>
                      </a:r>
                    </a:p>
                  </a:txBody>
                  <a:tcPr marL="68580" marR="68580" marT="34279" marB="3427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56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text:hello</a:t>
                      </a:r>
                    </a:p>
                  </a:txBody>
                  <a:tcPr marL="68580" marR="68580" marT="34279" marB="3427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5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next:0</a:t>
                      </a:r>
                    </a:p>
                  </a:txBody>
                  <a:tcPr marL="68580" marR="68580" marT="34279" marB="3427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Rectangle 15">
            <a:extLst>
              <a:ext uri="{FF2B5EF4-FFF2-40B4-BE49-F238E27FC236}">
                <a16:creationId xmlns:a16="http://schemas.microsoft.com/office/drawing/2014/main" id="{B5ED8E34-103F-5F4D-B3D2-E0941136D53B}"/>
              </a:ext>
            </a:extLst>
          </p:cNvPr>
          <p:cNvSpPr>
            <a:spLocks noChangeArrowheads="1"/>
          </p:cNvSpPr>
          <p:nvPr/>
        </p:nvSpPr>
        <p:spPr bwMode="auto">
          <a:xfrm>
            <a:off x="2252664" y="2441972"/>
            <a:ext cx="1079897" cy="2051447"/>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10" name="Rectangle 16">
            <a:extLst>
              <a:ext uri="{FF2B5EF4-FFF2-40B4-BE49-F238E27FC236}">
                <a16:creationId xmlns:a16="http://schemas.microsoft.com/office/drawing/2014/main" id="{07895A1C-70EA-3A43-9219-8A5700E0DC85}"/>
              </a:ext>
            </a:extLst>
          </p:cNvPr>
          <p:cNvSpPr>
            <a:spLocks noChangeArrowheads="1"/>
          </p:cNvSpPr>
          <p:nvPr/>
        </p:nvSpPr>
        <p:spPr bwMode="auto">
          <a:xfrm>
            <a:off x="2252664" y="4493419"/>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sender:A</a:t>
            </a:r>
          </a:p>
        </p:txBody>
      </p:sp>
      <p:sp>
        <p:nvSpPr>
          <p:cNvPr id="11" name="Rectangle 17">
            <a:extLst>
              <a:ext uri="{FF2B5EF4-FFF2-40B4-BE49-F238E27FC236}">
                <a16:creationId xmlns:a16="http://schemas.microsoft.com/office/drawing/2014/main" id="{AB1DBA50-6816-3549-876C-95FD6D2FE926}"/>
              </a:ext>
            </a:extLst>
          </p:cNvPr>
          <p:cNvSpPr>
            <a:spLocks noChangeArrowheads="1"/>
          </p:cNvSpPr>
          <p:nvPr/>
        </p:nvSpPr>
        <p:spPr bwMode="auto">
          <a:xfrm>
            <a:off x="2252664" y="4817269"/>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size:5</a:t>
            </a:r>
          </a:p>
        </p:txBody>
      </p:sp>
      <p:sp>
        <p:nvSpPr>
          <p:cNvPr id="12" name="Rectangle 18">
            <a:extLst>
              <a:ext uri="{FF2B5EF4-FFF2-40B4-BE49-F238E27FC236}">
                <a16:creationId xmlns:a16="http://schemas.microsoft.com/office/drawing/2014/main" id="{85720794-E610-FD40-8408-167EBDF1DD12}"/>
              </a:ext>
            </a:extLst>
          </p:cNvPr>
          <p:cNvSpPr>
            <a:spLocks noChangeArrowheads="1"/>
          </p:cNvSpPr>
          <p:nvPr/>
        </p:nvSpPr>
        <p:spPr bwMode="auto">
          <a:xfrm>
            <a:off x="2252664" y="5142310"/>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text:Hello</a:t>
            </a:r>
          </a:p>
        </p:txBody>
      </p:sp>
      <p:sp>
        <p:nvSpPr>
          <p:cNvPr id="13" name="Rectangle 19">
            <a:extLst>
              <a:ext uri="{FF2B5EF4-FFF2-40B4-BE49-F238E27FC236}">
                <a16:creationId xmlns:a16="http://schemas.microsoft.com/office/drawing/2014/main" id="{6436FB40-D6B9-6742-A818-982D63336D30}"/>
              </a:ext>
            </a:extLst>
          </p:cNvPr>
          <p:cNvSpPr>
            <a:spLocks noChangeArrowheads="1"/>
          </p:cNvSpPr>
          <p:nvPr/>
        </p:nvSpPr>
        <p:spPr bwMode="auto">
          <a:xfrm>
            <a:off x="2252664" y="5466160"/>
            <a:ext cx="1079897" cy="432197"/>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14" name="Text Box 20">
            <a:extLst>
              <a:ext uri="{FF2B5EF4-FFF2-40B4-BE49-F238E27FC236}">
                <a16:creationId xmlns:a16="http://schemas.microsoft.com/office/drawing/2014/main" id="{63FB8893-15A2-4A41-BD72-8187D769E034}"/>
              </a:ext>
            </a:extLst>
          </p:cNvPr>
          <p:cNvSpPr txBox="1">
            <a:spLocks noChangeArrowheads="1"/>
          </p:cNvSpPr>
          <p:nvPr/>
        </p:nvSpPr>
        <p:spPr bwMode="auto">
          <a:xfrm>
            <a:off x="2199085" y="2747964"/>
            <a:ext cx="112402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send(B,a)</a:t>
            </a:r>
          </a:p>
        </p:txBody>
      </p:sp>
      <p:sp>
        <p:nvSpPr>
          <p:cNvPr id="15" name="Line 21">
            <a:extLst>
              <a:ext uri="{FF2B5EF4-FFF2-40B4-BE49-F238E27FC236}">
                <a16:creationId xmlns:a16="http://schemas.microsoft.com/office/drawing/2014/main" id="{D1BB6BDC-C8AF-9E4C-A7C2-35CB61A6C831}"/>
              </a:ext>
            </a:extLst>
          </p:cNvPr>
          <p:cNvSpPr>
            <a:spLocks noChangeShapeType="1"/>
          </p:cNvSpPr>
          <p:nvPr/>
        </p:nvSpPr>
        <p:spPr bwMode="auto">
          <a:xfrm>
            <a:off x="3278981" y="2872979"/>
            <a:ext cx="377429"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6" name="Line 22">
            <a:extLst>
              <a:ext uri="{FF2B5EF4-FFF2-40B4-BE49-F238E27FC236}">
                <a16:creationId xmlns:a16="http://schemas.microsoft.com/office/drawing/2014/main" id="{252C0BAE-5702-F245-AA7C-76DC93452CD4}"/>
              </a:ext>
            </a:extLst>
          </p:cNvPr>
          <p:cNvSpPr>
            <a:spLocks noChangeShapeType="1"/>
          </p:cNvSpPr>
          <p:nvPr/>
        </p:nvSpPr>
        <p:spPr bwMode="auto">
          <a:xfrm>
            <a:off x="3656410" y="2872980"/>
            <a:ext cx="0" cy="32504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7" name="Line 23">
            <a:extLst>
              <a:ext uri="{FF2B5EF4-FFF2-40B4-BE49-F238E27FC236}">
                <a16:creationId xmlns:a16="http://schemas.microsoft.com/office/drawing/2014/main" id="{3B7E7ECE-4BB6-A146-BC56-C1FCBA67164A}"/>
              </a:ext>
            </a:extLst>
          </p:cNvPr>
          <p:cNvSpPr>
            <a:spLocks noChangeShapeType="1"/>
          </p:cNvSpPr>
          <p:nvPr/>
        </p:nvSpPr>
        <p:spPr bwMode="auto">
          <a:xfrm flipH="1">
            <a:off x="1928814" y="3198019"/>
            <a:ext cx="1727597"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8" name="Line 24">
            <a:extLst>
              <a:ext uri="{FF2B5EF4-FFF2-40B4-BE49-F238E27FC236}">
                <a16:creationId xmlns:a16="http://schemas.microsoft.com/office/drawing/2014/main" id="{5E1483B1-2547-574D-91B0-5EC526A14F29}"/>
              </a:ext>
            </a:extLst>
          </p:cNvPr>
          <p:cNvSpPr>
            <a:spLocks noChangeShapeType="1"/>
          </p:cNvSpPr>
          <p:nvPr/>
        </p:nvSpPr>
        <p:spPr bwMode="auto">
          <a:xfrm>
            <a:off x="1928813" y="3198019"/>
            <a:ext cx="0" cy="1296591"/>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9" name="Line 25">
            <a:extLst>
              <a:ext uri="{FF2B5EF4-FFF2-40B4-BE49-F238E27FC236}">
                <a16:creationId xmlns:a16="http://schemas.microsoft.com/office/drawing/2014/main" id="{3922250B-1241-EC40-854F-9309CFE020C6}"/>
              </a:ext>
            </a:extLst>
          </p:cNvPr>
          <p:cNvSpPr>
            <a:spLocks noChangeShapeType="1"/>
          </p:cNvSpPr>
          <p:nvPr/>
        </p:nvSpPr>
        <p:spPr bwMode="auto">
          <a:xfrm>
            <a:off x="1928813" y="4493419"/>
            <a:ext cx="323850"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0" name="Line 26">
            <a:extLst>
              <a:ext uri="{FF2B5EF4-FFF2-40B4-BE49-F238E27FC236}">
                <a16:creationId xmlns:a16="http://schemas.microsoft.com/office/drawing/2014/main" id="{879F367E-3583-DE45-961D-F6946B1F3B51}"/>
              </a:ext>
            </a:extLst>
          </p:cNvPr>
          <p:cNvSpPr>
            <a:spLocks noChangeShapeType="1"/>
          </p:cNvSpPr>
          <p:nvPr/>
        </p:nvSpPr>
        <p:spPr bwMode="auto">
          <a:xfrm>
            <a:off x="5114925" y="2872979"/>
            <a:ext cx="48577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1" name="Line 27">
            <a:extLst>
              <a:ext uri="{FF2B5EF4-FFF2-40B4-BE49-F238E27FC236}">
                <a16:creationId xmlns:a16="http://schemas.microsoft.com/office/drawing/2014/main" id="{41A8CDCB-C7C6-A841-B1C2-13DFCD8C9E02}"/>
              </a:ext>
            </a:extLst>
          </p:cNvPr>
          <p:cNvSpPr>
            <a:spLocks noChangeShapeType="1"/>
          </p:cNvSpPr>
          <p:nvPr/>
        </p:nvSpPr>
        <p:spPr bwMode="auto">
          <a:xfrm>
            <a:off x="5600700" y="2872980"/>
            <a:ext cx="0" cy="1026319"/>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2" name="Line 28">
            <a:extLst>
              <a:ext uri="{FF2B5EF4-FFF2-40B4-BE49-F238E27FC236}">
                <a16:creationId xmlns:a16="http://schemas.microsoft.com/office/drawing/2014/main" id="{AF5475B1-EE35-224E-9973-1755F2A3DE51}"/>
              </a:ext>
            </a:extLst>
          </p:cNvPr>
          <p:cNvSpPr>
            <a:spLocks noChangeShapeType="1"/>
          </p:cNvSpPr>
          <p:nvPr/>
        </p:nvSpPr>
        <p:spPr bwMode="auto">
          <a:xfrm flipH="1">
            <a:off x="3819525" y="3899297"/>
            <a:ext cx="178117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3" name="Line 41">
            <a:extLst>
              <a:ext uri="{FF2B5EF4-FFF2-40B4-BE49-F238E27FC236}">
                <a16:creationId xmlns:a16="http://schemas.microsoft.com/office/drawing/2014/main" id="{DF4055AC-EDC3-294A-AE9C-52838B24E8C2}"/>
              </a:ext>
            </a:extLst>
          </p:cNvPr>
          <p:cNvSpPr>
            <a:spLocks noChangeShapeType="1"/>
          </p:cNvSpPr>
          <p:nvPr/>
        </p:nvSpPr>
        <p:spPr bwMode="auto">
          <a:xfrm>
            <a:off x="3819525" y="3899297"/>
            <a:ext cx="0" cy="32385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4" name="Line 42">
            <a:extLst>
              <a:ext uri="{FF2B5EF4-FFF2-40B4-BE49-F238E27FC236}">
                <a16:creationId xmlns:a16="http://schemas.microsoft.com/office/drawing/2014/main" id="{6B45D718-431D-4841-B77E-0F1B597F0623}"/>
              </a:ext>
            </a:extLst>
          </p:cNvPr>
          <p:cNvSpPr>
            <a:spLocks noChangeShapeType="1"/>
          </p:cNvSpPr>
          <p:nvPr/>
        </p:nvSpPr>
        <p:spPr bwMode="auto">
          <a:xfrm>
            <a:off x="3819525" y="4223147"/>
            <a:ext cx="323850"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5" name="AutoShape 43">
            <a:extLst>
              <a:ext uri="{FF2B5EF4-FFF2-40B4-BE49-F238E27FC236}">
                <a16:creationId xmlns:a16="http://schemas.microsoft.com/office/drawing/2014/main" id="{1E1D44A2-EDAC-F248-BFDA-8BA2C4E87AC3}"/>
              </a:ext>
            </a:extLst>
          </p:cNvPr>
          <p:cNvSpPr>
            <a:spLocks/>
          </p:cNvSpPr>
          <p:nvPr/>
        </p:nvSpPr>
        <p:spPr bwMode="auto">
          <a:xfrm>
            <a:off x="1982391" y="4493419"/>
            <a:ext cx="270272" cy="972741"/>
          </a:xfrm>
          <a:prstGeom prst="leftBrace">
            <a:avLst>
              <a:gd name="adj1" fmla="val 2999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kumimoji="1" lang="zh-CN" altLang="zh-CN" sz="1500" b="1">
              <a:latin typeface="Tahoma" charset="0"/>
            </a:endParaRPr>
          </a:p>
        </p:txBody>
      </p:sp>
      <p:sp>
        <p:nvSpPr>
          <p:cNvPr id="26" name="Text Box 44">
            <a:extLst>
              <a:ext uri="{FF2B5EF4-FFF2-40B4-BE49-F238E27FC236}">
                <a16:creationId xmlns:a16="http://schemas.microsoft.com/office/drawing/2014/main" id="{6E9D5BAA-CB21-C741-A42A-81E363379E62}"/>
              </a:ext>
            </a:extLst>
          </p:cNvPr>
          <p:cNvSpPr txBox="1">
            <a:spLocks noChangeArrowheads="1"/>
          </p:cNvSpPr>
          <p:nvPr/>
        </p:nvSpPr>
        <p:spPr bwMode="auto">
          <a:xfrm>
            <a:off x="1143001" y="4800600"/>
            <a:ext cx="89319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zh-CN" altLang="en-US" sz="1500" b="1">
                <a:latin typeface="Tahoma" charset="0"/>
              </a:rPr>
              <a:t>发送区</a:t>
            </a:r>
            <a:r>
              <a:rPr kumimoji="1" lang="en-US" altLang="zh-CN" sz="1500" b="1">
                <a:latin typeface="Tahoma" charset="0"/>
              </a:rPr>
              <a:t>A</a:t>
            </a:r>
          </a:p>
        </p:txBody>
      </p:sp>
      <p:sp>
        <p:nvSpPr>
          <p:cNvPr id="27" name="Rectangle 45">
            <a:extLst>
              <a:ext uri="{FF2B5EF4-FFF2-40B4-BE49-F238E27FC236}">
                <a16:creationId xmlns:a16="http://schemas.microsoft.com/office/drawing/2014/main" id="{CD6847A4-416F-3F49-AFCA-FD504792FF25}"/>
              </a:ext>
            </a:extLst>
          </p:cNvPr>
          <p:cNvSpPr>
            <a:spLocks noChangeArrowheads="1"/>
          </p:cNvSpPr>
          <p:nvPr/>
        </p:nvSpPr>
        <p:spPr bwMode="auto">
          <a:xfrm>
            <a:off x="6425803" y="2487216"/>
            <a:ext cx="1079897" cy="2051447"/>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28" name="Rectangle 46">
            <a:extLst>
              <a:ext uri="{FF2B5EF4-FFF2-40B4-BE49-F238E27FC236}">
                <a16:creationId xmlns:a16="http://schemas.microsoft.com/office/drawing/2014/main" id="{7CD6745F-F697-C740-ABEF-4656EE440D91}"/>
              </a:ext>
            </a:extLst>
          </p:cNvPr>
          <p:cNvSpPr>
            <a:spLocks noChangeArrowheads="1"/>
          </p:cNvSpPr>
          <p:nvPr/>
        </p:nvSpPr>
        <p:spPr bwMode="auto">
          <a:xfrm>
            <a:off x="6425803" y="4538663"/>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sender:A</a:t>
            </a:r>
          </a:p>
        </p:txBody>
      </p:sp>
      <p:sp>
        <p:nvSpPr>
          <p:cNvPr id="29" name="Rectangle 47">
            <a:extLst>
              <a:ext uri="{FF2B5EF4-FFF2-40B4-BE49-F238E27FC236}">
                <a16:creationId xmlns:a16="http://schemas.microsoft.com/office/drawing/2014/main" id="{8C0B4CCB-1497-584C-83DA-B064A8D7F5DF}"/>
              </a:ext>
            </a:extLst>
          </p:cNvPr>
          <p:cNvSpPr>
            <a:spLocks noChangeArrowheads="1"/>
          </p:cNvSpPr>
          <p:nvPr/>
        </p:nvSpPr>
        <p:spPr bwMode="auto">
          <a:xfrm>
            <a:off x="6425803" y="4862513"/>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size:5</a:t>
            </a:r>
          </a:p>
        </p:txBody>
      </p:sp>
      <p:sp>
        <p:nvSpPr>
          <p:cNvPr id="30" name="Rectangle 48">
            <a:extLst>
              <a:ext uri="{FF2B5EF4-FFF2-40B4-BE49-F238E27FC236}">
                <a16:creationId xmlns:a16="http://schemas.microsoft.com/office/drawing/2014/main" id="{77F4E311-E526-BD49-B596-3562B6EDFDC3}"/>
              </a:ext>
            </a:extLst>
          </p:cNvPr>
          <p:cNvSpPr>
            <a:spLocks noChangeArrowheads="1"/>
          </p:cNvSpPr>
          <p:nvPr/>
        </p:nvSpPr>
        <p:spPr bwMode="auto">
          <a:xfrm>
            <a:off x="6425803" y="5187554"/>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text:Hello</a:t>
            </a:r>
          </a:p>
        </p:txBody>
      </p:sp>
      <p:sp>
        <p:nvSpPr>
          <p:cNvPr id="31" name="Text Box 50">
            <a:extLst>
              <a:ext uri="{FF2B5EF4-FFF2-40B4-BE49-F238E27FC236}">
                <a16:creationId xmlns:a16="http://schemas.microsoft.com/office/drawing/2014/main" id="{822702FE-2AFF-DB48-8BC8-729A5A7471A6}"/>
              </a:ext>
            </a:extLst>
          </p:cNvPr>
          <p:cNvSpPr txBox="1">
            <a:spLocks noChangeArrowheads="1"/>
          </p:cNvSpPr>
          <p:nvPr/>
        </p:nvSpPr>
        <p:spPr bwMode="auto">
          <a:xfrm>
            <a:off x="6372226" y="2793207"/>
            <a:ext cx="117371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receive(b)</a:t>
            </a:r>
          </a:p>
        </p:txBody>
      </p:sp>
      <p:sp>
        <p:nvSpPr>
          <p:cNvPr id="32" name="Line 51">
            <a:extLst>
              <a:ext uri="{FF2B5EF4-FFF2-40B4-BE49-F238E27FC236}">
                <a16:creationId xmlns:a16="http://schemas.microsoft.com/office/drawing/2014/main" id="{ACB3EF41-0EBD-5C46-A2BC-7194710F3E7F}"/>
              </a:ext>
            </a:extLst>
          </p:cNvPr>
          <p:cNvSpPr>
            <a:spLocks noChangeShapeType="1"/>
          </p:cNvSpPr>
          <p:nvPr/>
        </p:nvSpPr>
        <p:spPr bwMode="auto">
          <a:xfrm>
            <a:off x="7452123" y="2918222"/>
            <a:ext cx="377428"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3" name="Line 52">
            <a:extLst>
              <a:ext uri="{FF2B5EF4-FFF2-40B4-BE49-F238E27FC236}">
                <a16:creationId xmlns:a16="http://schemas.microsoft.com/office/drawing/2014/main" id="{A0FE878F-189C-4A4B-85A0-DA0DF46034D7}"/>
              </a:ext>
            </a:extLst>
          </p:cNvPr>
          <p:cNvSpPr>
            <a:spLocks noChangeShapeType="1"/>
          </p:cNvSpPr>
          <p:nvPr/>
        </p:nvSpPr>
        <p:spPr bwMode="auto">
          <a:xfrm>
            <a:off x="7829550" y="2918224"/>
            <a:ext cx="0" cy="32504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4" name="Line 53">
            <a:extLst>
              <a:ext uri="{FF2B5EF4-FFF2-40B4-BE49-F238E27FC236}">
                <a16:creationId xmlns:a16="http://schemas.microsoft.com/office/drawing/2014/main" id="{79F09FE5-DC43-3A42-868C-4F7D357975DB}"/>
              </a:ext>
            </a:extLst>
          </p:cNvPr>
          <p:cNvSpPr>
            <a:spLocks noChangeShapeType="1"/>
          </p:cNvSpPr>
          <p:nvPr/>
        </p:nvSpPr>
        <p:spPr bwMode="auto">
          <a:xfrm flipH="1">
            <a:off x="6101953" y="3243263"/>
            <a:ext cx="1727597"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5" name="Line 54">
            <a:extLst>
              <a:ext uri="{FF2B5EF4-FFF2-40B4-BE49-F238E27FC236}">
                <a16:creationId xmlns:a16="http://schemas.microsoft.com/office/drawing/2014/main" id="{E19F9E75-1D46-0844-B9F6-C1821F851A74}"/>
              </a:ext>
            </a:extLst>
          </p:cNvPr>
          <p:cNvSpPr>
            <a:spLocks noChangeShapeType="1"/>
          </p:cNvSpPr>
          <p:nvPr/>
        </p:nvSpPr>
        <p:spPr bwMode="auto">
          <a:xfrm>
            <a:off x="6101954" y="3243263"/>
            <a:ext cx="0" cy="12954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6" name="Line 55">
            <a:extLst>
              <a:ext uri="{FF2B5EF4-FFF2-40B4-BE49-F238E27FC236}">
                <a16:creationId xmlns:a16="http://schemas.microsoft.com/office/drawing/2014/main" id="{0773E889-C844-8E4F-9C05-13D363E01F65}"/>
              </a:ext>
            </a:extLst>
          </p:cNvPr>
          <p:cNvSpPr>
            <a:spLocks noChangeShapeType="1"/>
          </p:cNvSpPr>
          <p:nvPr/>
        </p:nvSpPr>
        <p:spPr bwMode="auto">
          <a:xfrm>
            <a:off x="6101954" y="4538663"/>
            <a:ext cx="32385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7" name="AutoShape 56">
            <a:extLst>
              <a:ext uri="{FF2B5EF4-FFF2-40B4-BE49-F238E27FC236}">
                <a16:creationId xmlns:a16="http://schemas.microsoft.com/office/drawing/2014/main" id="{9F4AD277-A1FC-C84E-BAC8-A39BE16D4D32}"/>
              </a:ext>
            </a:extLst>
          </p:cNvPr>
          <p:cNvSpPr>
            <a:spLocks/>
          </p:cNvSpPr>
          <p:nvPr/>
        </p:nvSpPr>
        <p:spPr bwMode="auto">
          <a:xfrm>
            <a:off x="6155533" y="4538663"/>
            <a:ext cx="270272" cy="972741"/>
          </a:xfrm>
          <a:prstGeom prst="leftBrace">
            <a:avLst>
              <a:gd name="adj1" fmla="val 29993"/>
              <a:gd name="adj2" fmla="val 5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kumimoji="1" lang="zh-CN" altLang="zh-CN" sz="1500" b="1">
              <a:latin typeface="Tahoma" charset="0"/>
            </a:endParaRPr>
          </a:p>
        </p:txBody>
      </p:sp>
      <p:sp>
        <p:nvSpPr>
          <p:cNvPr id="38" name="AutoShape 57">
            <a:extLst>
              <a:ext uri="{FF2B5EF4-FFF2-40B4-BE49-F238E27FC236}">
                <a16:creationId xmlns:a16="http://schemas.microsoft.com/office/drawing/2014/main" id="{6D74BB8E-6153-4941-A587-95AED9A03F35}"/>
              </a:ext>
            </a:extLst>
          </p:cNvPr>
          <p:cNvSpPr>
            <a:spLocks noChangeArrowheads="1"/>
          </p:cNvSpPr>
          <p:nvPr/>
        </p:nvSpPr>
        <p:spPr bwMode="auto">
          <a:xfrm>
            <a:off x="5200650" y="4629150"/>
            <a:ext cx="1028700" cy="285750"/>
          </a:xfrm>
          <a:prstGeom prst="rightArrow">
            <a:avLst>
              <a:gd name="adj1" fmla="val 50000"/>
              <a:gd name="adj2" fmla="val 9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39" name="Text Box 58">
            <a:extLst>
              <a:ext uri="{FF2B5EF4-FFF2-40B4-BE49-F238E27FC236}">
                <a16:creationId xmlns:a16="http://schemas.microsoft.com/office/drawing/2014/main" id="{25F45933-F73E-F74B-BD34-8DC52F67EDA8}"/>
              </a:ext>
            </a:extLst>
          </p:cNvPr>
          <p:cNvSpPr txBox="1">
            <a:spLocks noChangeArrowheads="1"/>
          </p:cNvSpPr>
          <p:nvPr/>
        </p:nvSpPr>
        <p:spPr bwMode="auto">
          <a:xfrm>
            <a:off x="5372101" y="4914900"/>
            <a:ext cx="89319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zh-CN" altLang="en-US" sz="1500" b="1">
                <a:latin typeface="Tahoma" charset="0"/>
              </a:rPr>
              <a:t>接收区</a:t>
            </a:r>
            <a:r>
              <a:rPr kumimoji="1" lang="en-US" altLang="zh-CN" sz="1500" b="1">
                <a:latin typeface="Tahoma" charset="0"/>
              </a:rPr>
              <a:t>B</a:t>
            </a:r>
          </a:p>
        </p:txBody>
      </p:sp>
      <p:sp>
        <p:nvSpPr>
          <p:cNvPr id="40" name="Text Box 59">
            <a:extLst>
              <a:ext uri="{FF2B5EF4-FFF2-40B4-BE49-F238E27FC236}">
                <a16:creationId xmlns:a16="http://schemas.microsoft.com/office/drawing/2014/main" id="{322E6429-FD28-7E45-9F87-56736FBC9CF8}"/>
              </a:ext>
            </a:extLst>
          </p:cNvPr>
          <p:cNvSpPr txBox="1">
            <a:spLocks noChangeArrowheads="1"/>
          </p:cNvSpPr>
          <p:nvPr/>
        </p:nvSpPr>
        <p:spPr bwMode="auto">
          <a:xfrm>
            <a:off x="1713310" y="4369595"/>
            <a:ext cx="30008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a</a:t>
            </a:r>
          </a:p>
        </p:txBody>
      </p:sp>
      <p:sp>
        <p:nvSpPr>
          <p:cNvPr id="41" name="Text Box 60">
            <a:extLst>
              <a:ext uri="{FF2B5EF4-FFF2-40B4-BE49-F238E27FC236}">
                <a16:creationId xmlns:a16="http://schemas.microsoft.com/office/drawing/2014/main" id="{D4D35932-20DF-8B4B-8ED7-332FE2010A2C}"/>
              </a:ext>
            </a:extLst>
          </p:cNvPr>
          <p:cNvSpPr txBox="1">
            <a:spLocks noChangeArrowheads="1"/>
          </p:cNvSpPr>
          <p:nvPr/>
        </p:nvSpPr>
        <p:spPr bwMode="auto">
          <a:xfrm>
            <a:off x="5886450" y="4400551"/>
            <a:ext cx="30649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b</a:t>
            </a:r>
          </a:p>
        </p:txBody>
      </p:sp>
      <p:sp>
        <p:nvSpPr>
          <p:cNvPr id="42" name="Text Box 61">
            <a:extLst>
              <a:ext uri="{FF2B5EF4-FFF2-40B4-BE49-F238E27FC236}">
                <a16:creationId xmlns:a16="http://schemas.microsoft.com/office/drawing/2014/main" id="{C2DFD3C0-57BB-574C-B9EF-F8CA09B7F004}"/>
              </a:ext>
            </a:extLst>
          </p:cNvPr>
          <p:cNvSpPr txBox="1">
            <a:spLocks noChangeArrowheads="1"/>
          </p:cNvSpPr>
          <p:nvPr/>
        </p:nvSpPr>
        <p:spPr bwMode="auto">
          <a:xfrm>
            <a:off x="2400301" y="2163366"/>
            <a:ext cx="70083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zh-CN" altLang="en-US" sz="1500" b="1">
                <a:latin typeface="Tahoma" charset="0"/>
              </a:rPr>
              <a:t>进程</a:t>
            </a:r>
            <a:r>
              <a:rPr kumimoji="1" lang="en-US" altLang="zh-CN" sz="1500" b="1">
                <a:latin typeface="Tahoma" charset="0"/>
              </a:rPr>
              <a:t>A</a:t>
            </a:r>
          </a:p>
        </p:txBody>
      </p:sp>
      <p:sp>
        <p:nvSpPr>
          <p:cNvPr id="43" name="Text Box 62">
            <a:extLst>
              <a:ext uri="{FF2B5EF4-FFF2-40B4-BE49-F238E27FC236}">
                <a16:creationId xmlns:a16="http://schemas.microsoft.com/office/drawing/2014/main" id="{7D4CC77A-B4F2-BE45-B24C-B8732680063D}"/>
              </a:ext>
            </a:extLst>
          </p:cNvPr>
          <p:cNvSpPr txBox="1">
            <a:spLocks noChangeArrowheads="1"/>
          </p:cNvSpPr>
          <p:nvPr/>
        </p:nvSpPr>
        <p:spPr bwMode="auto">
          <a:xfrm>
            <a:off x="4162426" y="2171701"/>
            <a:ext cx="8755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PCB(B)</a:t>
            </a:r>
          </a:p>
        </p:txBody>
      </p:sp>
      <p:sp>
        <p:nvSpPr>
          <p:cNvPr id="44" name="Text Box 63">
            <a:extLst>
              <a:ext uri="{FF2B5EF4-FFF2-40B4-BE49-F238E27FC236}">
                <a16:creationId xmlns:a16="http://schemas.microsoft.com/office/drawing/2014/main" id="{1CE25EA1-9FE8-4946-B73E-C310134B776B}"/>
              </a:ext>
            </a:extLst>
          </p:cNvPr>
          <p:cNvSpPr txBox="1">
            <a:spLocks noChangeArrowheads="1"/>
          </p:cNvSpPr>
          <p:nvPr/>
        </p:nvSpPr>
        <p:spPr bwMode="auto">
          <a:xfrm>
            <a:off x="6573442" y="2100263"/>
            <a:ext cx="70083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zh-CN" altLang="en-US" sz="1500" b="1">
                <a:latin typeface="Tahoma" charset="0"/>
              </a:rPr>
              <a:t>进程</a:t>
            </a:r>
            <a:r>
              <a:rPr kumimoji="1" lang="en-US" altLang="zh-CN" sz="1500" b="1">
                <a:latin typeface="Tahoma" charset="0"/>
              </a:rPr>
              <a:t>B</a:t>
            </a:r>
          </a:p>
        </p:txBody>
      </p:sp>
    </p:spTree>
    <p:extLst>
      <p:ext uri="{BB962C8B-B14F-4D97-AF65-F5344CB8AC3E}">
        <p14:creationId xmlns:p14="http://schemas.microsoft.com/office/powerpoint/2010/main" val="35370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2" name="矩形 1"/>
          <p:cNvSpPr/>
          <p:nvPr/>
        </p:nvSpPr>
        <p:spPr>
          <a:xfrm>
            <a:off x="1666568" y="1944914"/>
            <a:ext cx="4572000" cy="466281"/>
          </a:xfrm>
          <a:prstGeom prst="rect">
            <a:avLst/>
          </a:prstGeom>
        </p:spPr>
        <p:txBody>
          <a:bodyPr>
            <a:spAutoFit/>
          </a:bodyPr>
          <a:lstStyle/>
          <a:p>
            <a:pPr>
              <a:lnSpc>
                <a:spcPct val="90000"/>
              </a:lnSpc>
              <a:spcBef>
                <a:spcPct val="0"/>
              </a:spcBef>
              <a:defRPr/>
            </a:pPr>
            <a:r>
              <a:rPr lang="en-US" altLang="zh-CN" sz="2700" b="1" dirty="0">
                <a:solidFill>
                  <a:srgbClr val="0000FF"/>
                </a:solidFill>
                <a:latin typeface="+mj-ea"/>
                <a:ea typeface="+mj-ea"/>
              </a:rPr>
              <a:t>3.</a:t>
            </a:r>
            <a:r>
              <a:rPr lang="zh-CN" altLang="en-US" sz="2700" b="1" dirty="0">
                <a:solidFill>
                  <a:srgbClr val="0000FF"/>
                </a:solidFill>
                <a:latin typeface="+mj-ea"/>
                <a:ea typeface="+mj-ea"/>
              </a:rPr>
              <a:t> 接收原语</a:t>
            </a:r>
          </a:p>
        </p:txBody>
      </p:sp>
      <p:sp>
        <p:nvSpPr>
          <p:cNvPr id="6" name="Rectangle 3">
            <a:extLst>
              <a:ext uri="{FF2B5EF4-FFF2-40B4-BE49-F238E27FC236}">
                <a16:creationId xmlns:a16="http://schemas.microsoft.com/office/drawing/2014/main" id="{34F6A4D4-E5AA-9A4E-8CB9-D6B7B59F11D8}"/>
              </a:ext>
            </a:extLst>
          </p:cNvPr>
          <p:cNvSpPr txBox="1">
            <a:spLocks noChangeArrowheads="1"/>
          </p:cNvSpPr>
          <p:nvPr/>
        </p:nvSpPr>
        <p:spPr>
          <a:xfrm>
            <a:off x="830379" y="2436542"/>
            <a:ext cx="7714531" cy="377190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105000"/>
              </a:lnSpc>
              <a:spcBef>
                <a:spcPts val="600"/>
              </a:spcBef>
              <a:buFont typeface="Wingdings" charset="2"/>
              <a:buNone/>
              <a:defRPr/>
            </a:pPr>
            <a:r>
              <a:rPr lang="en-US" altLang="zh-CN" sz="1800" dirty="0">
                <a:latin typeface="+mj-ea"/>
                <a:ea typeface="+mj-ea"/>
              </a:rPr>
              <a:t>void receive(b) {</a:t>
            </a:r>
          </a:p>
          <a:p>
            <a:pPr algn="just">
              <a:lnSpc>
                <a:spcPct val="105000"/>
              </a:lnSpc>
              <a:spcBef>
                <a:spcPts val="600"/>
              </a:spcBef>
              <a:buNone/>
              <a:defRPr/>
            </a:pPr>
            <a:r>
              <a:rPr lang="en-US" altLang="zh-CN" sz="1800" dirty="0">
                <a:latin typeface="+mj-ea"/>
                <a:ea typeface="+mj-ea"/>
              </a:rPr>
              <a:t>	    j:=internal name;// </a:t>
            </a:r>
            <a:r>
              <a:rPr lang="en-US" altLang="zh-CN" sz="1800" dirty="0">
                <a:solidFill>
                  <a:srgbClr val="003300"/>
                </a:solidFill>
              </a:rPr>
              <a:t>j</a:t>
            </a:r>
            <a:r>
              <a:rPr lang="zh-CN" altLang="en-US" sz="1800" dirty="0">
                <a:solidFill>
                  <a:srgbClr val="003300"/>
                </a:solidFill>
              </a:rPr>
              <a:t>为接收进程内部的标识符；</a:t>
            </a:r>
            <a:endParaRPr lang="en-US" altLang="zh-CN" sz="1800" dirty="0">
              <a:latin typeface="+mj-ea"/>
              <a:ea typeface="+mj-ea"/>
            </a:endParaRPr>
          </a:p>
          <a:p>
            <a:pPr algn="just">
              <a:lnSpc>
                <a:spcPct val="105000"/>
              </a:lnSpc>
              <a:spcBef>
                <a:spcPts val="600"/>
              </a:spcBef>
              <a:buFont typeface="Wingdings" charset="2"/>
              <a:buNone/>
              <a:defRPr/>
            </a:pPr>
            <a:r>
              <a:rPr lang="en-US" altLang="zh-CN" sz="1800" dirty="0">
                <a:latin typeface="+mj-ea"/>
                <a:ea typeface="+mj-ea"/>
              </a:rPr>
              <a:t>	    </a:t>
            </a:r>
            <a:r>
              <a:rPr lang="en-US" altLang="zh-CN" sz="1800" dirty="0">
                <a:solidFill>
                  <a:srgbClr val="FF0000"/>
                </a:solidFill>
                <a:latin typeface="+mj-ea"/>
                <a:ea typeface="+mj-ea"/>
              </a:rPr>
              <a:t>wait(j.sm);</a:t>
            </a:r>
          </a:p>
          <a:p>
            <a:pPr algn="just">
              <a:lnSpc>
                <a:spcPct val="105000"/>
              </a:lnSpc>
              <a:spcBef>
                <a:spcPts val="600"/>
              </a:spcBef>
              <a:buFont typeface="Wingdings" charset="2"/>
              <a:buNone/>
              <a:defRPr/>
            </a:pPr>
            <a:r>
              <a:rPr lang="en-US" altLang="zh-CN" sz="1800" dirty="0">
                <a:latin typeface="+mj-ea"/>
                <a:ea typeface="+mj-ea"/>
              </a:rPr>
              <a:t>	    </a:t>
            </a:r>
            <a:r>
              <a:rPr lang="en-US" altLang="zh-CN" sz="1800" dirty="0">
                <a:solidFill>
                  <a:srgbClr val="660033"/>
                </a:solidFill>
                <a:latin typeface="+mj-ea"/>
                <a:ea typeface="+mj-ea"/>
              </a:rPr>
              <a:t>wait(</a:t>
            </a:r>
            <a:r>
              <a:rPr lang="en-US" altLang="zh-CN" sz="1800" dirty="0" err="1">
                <a:solidFill>
                  <a:srgbClr val="660033"/>
                </a:solidFill>
                <a:latin typeface="+mj-ea"/>
                <a:ea typeface="+mj-ea"/>
              </a:rPr>
              <a:t>j.mutex</a:t>
            </a:r>
            <a:r>
              <a:rPr lang="en-US" altLang="zh-CN" sz="1800" dirty="0">
                <a:solidFill>
                  <a:srgbClr val="660033"/>
                </a:solidFill>
                <a:latin typeface="+mj-ea"/>
                <a:ea typeface="+mj-ea"/>
              </a:rPr>
              <a:t>);</a:t>
            </a:r>
          </a:p>
          <a:p>
            <a:pPr algn="just">
              <a:lnSpc>
                <a:spcPct val="105000"/>
              </a:lnSpc>
              <a:spcBef>
                <a:spcPts val="600"/>
              </a:spcBef>
              <a:buNone/>
              <a:defRPr/>
            </a:pPr>
            <a:r>
              <a:rPr lang="en-US" altLang="zh-CN" sz="1800" dirty="0">
                <a:latin typeface="+mj-ea"/>
                <a:ea typeface="+mj-ea"/>
              </a:rPr>
              <a:t>	    remove(j.mq, </a:t>
            </a:r>
            <a:r>
              <a:rPr lang="en-US" altLang="zh-CN" sz="1800" dirty="0" err="1">
                <a:latin typeface="+mj-ea"/>
                <a:ea typeface="+mj-ea"/>
              </a:rPr>
              <a:t>i</a:t>
            </a:r>
            <a:r>
              <a:rPr lang="en-US" altLang="zh-CN" sz="1800" dirty="0">
                <a:latin typeface="+mj-ea"/>
                <a:ea typeface="+mj-ea"/>
              </a:rPr>
              <a:t>);//</a:t>
            </a:r>
            <a:r>
              <a:rPr lang="zh-CN" altLang="en-US" sz="1800" dirty="0">
                <a:solidFill>
                  <a:srgbClr val="003300"/>
                </a:solidFill>
              </a:rPr>
              <a:t>将消息队列中第一个消息移出；</a:t>
            </a:r>
            <a:endParaRPr lang="en-US" altLang="zh-CN" sz="1800" dirty="0">
              <a:latin typeface="+mj-ea"/>
              <a:ea typeface="+mj-ea"/>
            </a:endParaRPr>
          </a:p>
          <a:p>
            <a:pPr algn="just">
              <a:lnSpc>
                <a:spcPct val="105000"/>
              </a:lnSpc>
              <a:spcBef>
                <a:spcPts val="600"/>
              </a:spcBef>
              <a:buFont typeface="Wingdings" charset="2"/>
              <a:buNone/>
              <a:defRPr/>
            </a:pPr>
            <a:r>
              <a:rPr lang="en-US" altLang="zh-CN" sz="1800" dirty="0">
                <a:latin typeface="+mj-ea"/>
                <a:ea typeface="+mj-ea"/>
              </a:rPr>
              <a:t>	    </a:t>
            </a:r>
            <a:r>
              <a:rPr lang="en-US" altLang="zh-CN" sz="1800" dirty="0">
                <a:solidFill>
                  <a:srgbClr val="660033"/>
                </a:solidFill>
                <a:latin typeface="+mj-ea"/>
                <a:ea typeface="+mj-ea"/>
              </a:rPr>
              <a:t>signal(</a:t>
            </a:r>
            <a:r>
              <a:rPr lang="en-US" altLang="zh-CN" sz="1800" dirty="0" err="1">
                <a:solidFill>
                  <a:srgbClr val="660033"/>
                </a:solidFill>
                <a:latin typeface="+mj-ea"/>
                <a:ea typeface="+mj-ea"/>
              </a:rPr>
              <a:t>j.mutex</a:t>
            </a:r>
            <a:r>
              <a:rPr lang="en-US" altLang="zh-CN" sz="1800" dirty="0">
                <a:solidFill>
                  <a:srgbClr val="660033"/>
                </a:solidFill>
                <a:latin typeface="+mj-ea"/>
                <a:ea typeface="+mj-ea"/>
              </a:rPr>
              <a:t>);</a:t>
            </a:r>
          </a:p>
          <a:p>
            <a:pPr algn="just">
              <a:lnSpc>
                <a:spcPct val="105000"/>
              </a:lnSpc>
              <a:spcBef>
                <a:spcPts val="600"/>
              </a:spcBef>
              <a:buNone/>
              <a:defRPr/>
            </a:pPr>
            <a:r>
              <a:rPr lang="en-US" altLang="zh-CN" sz="1800" dirty="0">
                <a:latin typeface="+mj-ea"/>
                <a:ea typeface="+mj-ea"/>
              </a:rPr>
              <a:t>	    </a:t>
            </a:r>
            <a:r>
              <a:rPr lang="en-US" altLang="zh-CN" sz="1800" dirty="0" err="1">
                <a:latin typeface="+mj-ea"/>
                <a:ea typeface="+mj-ea"/>
              </a:rPr>
              <a:t>b.sender</a:t>
            </a:r>
            <a:r>
              <a:rPr lang="en-US" altLang="zh-CN" sz="1800" dirty="0">
                <a:latin typeface="+mj-ea"/>
                <a:ea typeface="+mj-ea"/>
              </a:rPr>
              <a:t>:=</a:t>
            </a:r>
            <a:r>
              <a:rPr lang="en-US" altLang="zh-CN" sz="1800" dirty="0" err="1">
                <a:latin typeface="+mj-ea"/>
                <a:ea typeface="+mj-ea"/>
              </a:rPr>
              <a:t>i.sender</a:t>
            </a:r>
            <a:r>
              <a:rPr lang="en-US" altLang="zh-CN" sz="1800" dirty="0">
                <a:latin typeface="+mj-ea"/>
                <a:ea typeface="+mj-ea"/>
              </a:rPr>
              <a:t>;//</a:t>
            </a:r>
            <a:r>
              <a:rPr lang="zh-CN" altLang="en-US" sz="1800" dirty="0">
                <a:solidFill>
                  <a:srgbClr val="003300"/>
                </a:solidFill>
              </a:rPr>
              <a:t>将消息缓冲区</a:t>
            </a:r>
            <a:r>
              <a:rPr lang="en-US" altLang="zh-CN" sz="1800" dirty="0" err="1">
                <a:solidFill>
                  <a:srgbClr val="003300"/>
                </a:solidFill>
              </a:rPr>
              <a:t>i</a:t>
            </a:r>
            <a:r>
              <a:rPr lang="zh-CN" altLang="en-US" sz="1800" dirty="0">
                <a:solidFill>
                  <a:srgbClr val="003300"/>
                </a:solidFill>
              </a:rPr>
              <a:t>中的信息复制到接收区</a:t>
            </a:r>
            <a:r>
              <a:rPr lang="en-US" altLang="zh-CN" sz="1800" dirty="0">
                <a:solidFill>
                  <a:srgbClr val="003300"/>
                </a:solidFill>
              </a:rPr>
              <a:t>b;</a:t>
            </a:r>
            <a:endParaRPr lang="en-US" altLang="zh-CN" sz="1800" dirty="0">
              <a:latin typeface="+mj-ea"/>
              <a:ea typeface="+mj-ea"/>
            </a:endParaRPr>
          </a:p>
          <a:p>
            <a:pPr algn="just">
              <a:lnSpc>
                <a:spcPct val="105000"/>
              </a:lnSpc>
              <a:spcBef>
                <a:spcPts val="600"/>
              </a:spcBef>
              <a:buFont typeface="Wingdings" charset="2"/>
              <a:buNone/>
              <a:defRPr/>
            </a:pPr>
            <a:r>
              <a:rPr lang="en-US" altLang="zh-CN" sz="1800" dirty="0">
                <a:latin typeface="+mj-ea"/>
                <a:ea typeface="+mj-ea"/>
              </a:rPr>
              <a:t>	    </a:t>
            </a:r>
            <a:r>
              <a:rPr lang="en-US" altLang="zh-CN" sz="1800" dirty="0" err="1">
                <a:latin typeface="+mj-ea"/>
                <a:ea typeface="+mj-ea"/>
              </a:rPr>
              <a:t>b.size</a:t>
            </a:r>
            <a:r>
              <a:rPr lang="en-US" altLang="zh-CN" sz="1800" dirty="0">
                <a:latin typeface="+mj-ea"/>
                <a:ea typeface="+mj-ea"/>
              </a:rPr>
              <a:t>:=</a:t>
            </a:r>
            <a:r>
              <a:rPr lang="en-US" altLang="zh-CN" sz="1800" dirty="0" err="1">
                <a:latin typeface="+mj-ea"/>
                <a:ea typeface="+mj-ea"/>
              </a:rPr>
              <a:t>i.size</a:t>
            </a:r>
            <a:r>
              <a:rPr lang="en-US" altLang="zh-CN" sz="1800" dirty="0">
                <a:latin typeface="+mj-ea"/>
                <a:ea typeface="+mj-ea"/>
              </a:rPr>
              <a:t>;</a:t>
            </a:r>
          </a:p>
          <a:p>
            <a:pPr algn="just">
              <a:lnSpc>
                <a:spcPct val="105000"/>
              </a:lnSpc>
              <a:spcBef>
                <a:spcPts val="600"/>
              </a:spcBef>
              <a:buFont typeface="Wingdings" charset="2"/>
              <a:buNone/>
              <a:defRPr/>
            </a:pPr>
            <a:r>
              <a:rPr lang="en-US" altLang="zh-CN" sz="1800" dirty="0">
                <a:latin typeface="+mj-ea"/>
                <a:ea typeface="+mj-ea"/>
              </a:rPr>
              <a:t>	    copy( </a:t>
            </a:r>
            <a:r>
              <a:rPr lang="en-US" altLang="zh-CN" sz="1800" dirty="0" err="1">
                <a:latin typeface="+mj-ea"/>
                <a:ea typeface="+mj-ea"/>
              </a:rPr>
              <a:t>b.text</a:t>
            </a:r>
            <a:r>
              <a:rPr lang="en-US" altLang="zh-CN" sz="1800" dirty="0">
                <a:latin typeface="+mj-ea"/>
                <a:ea typeface="+mj-ea"/>
              </a:rPr>
              <a:t>, </a:t>
            </a:r>
            <a:r>
              <a:rPr lang="en-US" altLang="zh-CN" sz="1800" dirty="0" err="1">
                <a:latin typeface="+mj-ea"/>
                <a:ea typeface="+mj-ea"/>
              </a:rPr>
              <a:t>i.text</a:t>
            </a:r>
            <a:r>
              <a:rPr lang="en-US" altLang="zh-CN" sz="1800" dirty="0">
                <a:latin typeface="+mj-ea"/>
                <a:ea typeface="+mj-ea"/>
              </a:rPr>
              <a:t>);</a:t>
            </a:r>
          </a:p>
          <a:p>
            <a:pPr algn="just">
              <a:lnSpc>
                <a:spcPct val="105000"/>
              </a:lnSpc>
              <a:spcBef>
                <a:spcPts val="600"/>
              </a:spcBef>
              <a:buFont typeface="Wingdings" charset="2"/>
              <a:buNone/>
              <a:defRPr/>
            </a:pPr>
            <a:r>
              <a:rPr lang="en-US" altLang="zh-CN" sz="1800" dirty="0">
                <a:latin typeface="+mj-ea"/>
                <a:ea typeface="+mj-ea"/>
              </a:rPr>
              <a:t>        </a:t>
            </a:r>
            <a:r>
              <a:rPr lang="en-US" altLang="zh-CN" sz="1800" dirty="0" err="1">
                <a:latin typeface="+mj-ea"/>
                <a:ea typeface="+mj-ea"/>
              </a:rPr>
              <a:t>releasebuf</a:t>
            </a:r>
            <a:r>
              <a:rPr lang="en-US" altLang="zh-CN" sz="1800" dirty="0">
                <a:latin typeface="+mj-ea"/>
                <a:ea typeface="+mj-ea"/>
              </a:rPr>
              <a:t>(</a:t>
            </a:r>
            <a:r>
              <a:rPr lang="en-US" altLang="zh-CN" sz="1800" dirty="0" err="1">
                <a:latin typeface="+mj-ea"/>
                <a:ea typeface="+mj-ea"/>
              </a:rPr>
              <a:t>i</a:t>
            </a:r>
            <a:r>
              <a:rPr lang="en-US" altLang="zh-CN" sz="1800" dirty="0">
                <a:latin typeface="+mj-ea"/>
                <a:ea typeface="+mj-ea"/>
              </a:rPr>
              <a:t>);</a:t>
            </a:r>
          </a:p>
          <a:p>
            <a:pPr algn="just">
              <a:lnSpc>
                <a:spcPct val="105000"/>
              </a:lnSpc>
              <a:spcBef>
                <a:spcPts val="600"/>
              </a:spcBef>
              <a:buFont typeface="Wingdings" charset="2"/>
              <a:buNone/>
              <a:defRPr/>
            </a:pPr>
            <a:r>
              <a:rPr lang="en-US" altLang="zh-CN" sz="1800" dirty="0">
                <a:latin typeface="+mj-ea"/>
                <a:ea typeface="+mj-ea"/>
              </a:rPr>
              <a:t>}</a:t>
            </a:r>
          </a:p>
        </p:txBody>
      </p:sp>
    </p:spTree>
    <p:extLst>
      <p:ext uri="{BB962C8B-B14F-4D97-AF65-F5344CB8AC3E}">
        <p14:creationId xmlns:p14="http://schemas.microsoft.com/office/powerpoint/2010/main" val="134861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4" name="矩形 3"/>
          <p:cNvSpPr/>
          <p:nvPr/>
        </p:nvSpPr>
        <p:spPr>
          <a:xfrm>
            <a:off x="1666568" y="2450209"/>
            <a:ext cx="6599903" cy="1384995"/>
          </a:xfrm>
          <a:prstGeom prst="rect">
            <a:avLst/>
          </a:prstGeom>
        </p:spPr>
        <p:txBody>
          <a:bodyPr wrap="square">
            <a:spAutoFit/>
          </a:bodyPr>
          <a:lstStyle/>
          <a:p>
            <a:pPr marL="171450" lvl="0" indent="-171450" defTabSz="685800">
              <a:spcBef>
                <a:spcPts val="135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试说明如果使用</a:t>
            </a:r>
            <a:r>
              <a:rPr lang="en-US" altLang="zh-CN" sz="2100" b="1" dirty="0" err="1">
                <a:solidFill>
                  <a:prstClr val="black"/>
                </a:solidFill>
                <a:latin typeface="+mj-ea"/>
                <a:ea typeface="+mj-ea"/>
              </a:rPr>
              <a:t>send_mailbox</a:t>
            </a:r>
            <a:r>
              <a:rPr lang="zh-CN" altLang="en-US" sz="2100" b="1" dirty="0">
                <a:solidFill>
                  <a:prstClr val="black"/>
                </a:solidFill>
                <a:latin typeface="+mj-ea"/>
                <a:ea typeface="+mj-ea"/>
              </a:rPr>
              <a:t>和</a:t>
            </a:r>
            <a:r>
              <a:rPr lang="en-US" altLang="zh-CN" sz="2100" b="1" dirty="0" err="1">
                <a:solidFill>
                  <a:prstClr val="black"/>
                </a:solidFill>
                <a:latin typeface="+mj-ea"/>
                <a:ea typeface="+mj-ea"/>
              </a:rPr>
              <a:t>receive_mailbox</a:t>
            </a:r>
            <a:r>
              <a:rPr lang="en-US" altLang="zh-CN" sz="2100" b="1" dirty="0">
                <a:solidFill>
                  <a:prstClr val="black"/>
                </a:solidFill>
                <a:latin typeface="+mj-ea"/>
                <a:ea typeface="+mj-ea"/>
              </a:rPr>
              <a:t> </a:t>
            </a:r>
            <a:r>
              <a:rPr lang="zh-CN" altLang="en-US" sz="2100" b="1" dirty="0">
                <a:solidFill>
                  <a:prstClr val="black"/>
                </a:solidFill>
                <a:latin typeface="+mj-ea"/>
                <a:ea typeface="+mj-ea"/>
              </a:rPr>
              <a:t>原语实现打印文件的系统。欲打印的进程将要打印的文件名发送到邮箱</a:t>
            </a:r>
            <a:r>
              <a:rPr lang="en-US" altLang="zh-CN" sz="2100" b="1" dirty="0">
                <a:solidFill>
                  <a:prstClr val="black"/>
                </a:solidFill>
                <a:latin typeface="+mj-ea"/>
                <a:ea typeface="+mj-ea"/>
              </a:rPr>
              <a:t>printer,</a:t>
            </a:r>
            <a:r>
              <a:rPr lang="zh-CN" altLang="en-US" sz="2100" b="1" dirty="0">
                <a:solidFill>
                  <a:prstClr val="black"/>
                </a:solidFill>
                <a:latin typeface="+mj-ea"/>
                <a:ea typeface="+mj-ea"/>
              </a:rPr>
              <a:t>打印机假脱机将打印邮箱中出现名字的任何文件</a:t>
            </a:r>
          </a:p>
        </p:txBody>
      </p:sp>
      <p:sp>
        <p:nvSpPr>
          <p:cNvPr id="45" name="矩形 44"/>
          <p:cNvSpPr/>
          <p:nvPr/>
        </p:nvSpPr>
        <p:spPr>
          <a:xfrm>
            <a:off x="1666568" y="1944914"/>
            <a:ext cx="4572000" cy="383182"/>
          </a:xfrm>
          <a:prstGeom prst="rect">
            <a:avLst/>
          </a:prstGeom>
        </p:spPr>
        <p:txBody>
          <a:bodyPr>
            <a:spAutoFit/>
          </a:bodyPr>
          <a:lstStyle/>
          <a:p>
            <a:pPr>
              <a:lnSpc>
                <a:spcPct val="90000"/>
              </a:lnSpc>
              <a:spcBef>
                <a:spcPct val="0"/>
              </a:spcBef>
              <a:defRPr/>
            </a:pPr>
            <a:r>
              <a:rPr lang="zh-CN" altLang="en-US" sz="2100" b="1" u="sng" dirty="0">
                <a:solidFill>
                  <a:srgbClr val="0000FF"/>
                </a:solidFill>
                <a:latin typeface="+mj-ea"/>
                <a:ea typeface="+mj-ea"/>
              </a:rPr>
              <a:t>练习</a:t>
            </a:r>
            <a:r>
              <a:rPr lang="zh-CN" altLang="en-US" sz="2100" b="1" dirty="0">
                <a:solidFill>
                  <a:srgbClr val="0000FF"/>
                </a:solidFill>
                <a:latin typeface="+mj-ea"/>
                <a:ea typeface="+mj-ea"/>
              </a:rPr>
              <a:t>：</a:t>
            </a:r>
          </a:p>
        </p:txBody>
      </p:sp>
    </p:spTree>
    <p:extLst>
      <p:ext uri="{BB962C8B-B14F-4D97-AF65-F5344CB8AC3E}">
        <p14:creationId xmlns:p14="http://schemas.microsoft.com/office/powerpoint/2010/main" val="119174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a:p>
            <a:pPr lvl="0">
              <a:spcBef>
                <a:spcPct val="0"/>
              </a:spcBef>
              <a:buClrTx/>
              <a:buSzTx/>
              <a:buNone/>
              <a:defRPr/>
            </a:pPr>
            <a:r>
              <a:rPr kumimoji="1" lang="zh-CN" altLang="en-US" b="1" dirty="0">
                <a:solidFill>
                  <a:srgbClr val="242852"/>
                </a:solidFill>
                <a:latin typeface="微软雅黑" panose="020B0503020204020204" pitchFamily="34" charset="-122"/>
                <a:ea typeface="微软雅黑" panose="020B0503020204020204" pitchFamily="34" charset="-122"/>
              </a:rPr>
              <a:t> </a:t>
            </a:r>
          </a:p>
        </p:txBody>
      </p:sp>
      <p:sp>
        <p:nvSpPr>
          <p:cNvPr id="45" name="矩形 44"/>
          <p:cNvSpPr/>
          <p:nvPr/>
        </p:nvSpPr>
        <p:spPr>
          <a:xfrm>
            <a:off x="1666568" y="1944914"/>
            <a:ext cx="4572000" cy="383182"/>
          </a:xfrm>
          <a:prstGeom prst="rect">
            <a:avLst/>
          </a:prstGeom>
        </p:spPr>
        <p:txBody>
          <a:bodyPr>
            <a:spAutoFit/>
          </a:bodyPr>
          <a:lstStyle/>
          <a:p>
            <a:pPr>
              <a:lnSpc>
                <a:spcPct val="90000"/>
              </a:lnSpc>
              <a:spcBef>
                <a:spcPct val="0"/>
              </a:spcBef>
              <a:defRPr/>
            </a:pPr>
            <a:r>
              <a:rPr lang="zh-CN" altLang="en-US" sz="2100" b="1" u="sng" dirty="0">
                <a:solidFill>
                  <a:srgbClr val="0000FF"/>
                </a:solidFill>
                <a:latin typeface="+mj-ea"/>
                <a:ea typeface="+mj-ea"/>
              </a:rPr>
              <a:t>练习</a:t>
            </a:r>
            <a:r>
              <a:rPr lang="zh-CN" altLang="en-US" sz="2100" b="1" dirty="0">
                <a:solidFill>
                  <a:srgbClr val="0000FF"/>
                </a:solidFill>
                <a:latin typeface="+mj-ea"/>
                <a:ea typeface="+mj-ea"/>
              </a:rPr>
              <a:t>：</a:t>
            </a:r>
          </a:p>
        </p:txBody>
      </p:sp>
      <p:sp>
        <p:nvSpPr>
          <p:cNvPr id="2" name="矩形 1"/>
          <p:cNvSpPr/>
          <p:nvPr/>
        </p:nvSpPr>
        <p:spPr>
          <a:xfrm>
            <a:off x="2677886" y="1773136"/>
            <a:ext cx="4572000" cy="5417124"/>
          </a:xfrm>
          <a:prstGeom prst="rect">
            <a:avLst/>
          </a:prstGeom>
        </p:spPr>
        <p:txBody>
          <a:bodyPr>
            <a:spAutoFit/>
          </a:bodyPr>
          <a:lstStyle/>
          <a:p>
            <a:pPr>
              <a:lnSpc>
                <a:spcPct val="120000"/>
              </a:lnSpc>
              <a:defRPr/>
            </a:pPr>
            <a:r>
              <a:rPr lang="en-US" altLang="zh-CN" sz="1600" b="1" dirty="0">
                <a:latin typeface="+mj-ea"/>
                <a:ea typeface="+mj-ea"/>
              </a:rPr>
              <a:t>//process wish to print</a:t>
            </a:r>
          </a:p>
          <a:p>
            <a:pPr>
              <a:lnSpc>
                <a:spcPct val="120000"/>
              </a:lnSpc>
              <a:defRPr/>
            </a:pPr>
            <a:r>
              <a:rPr lang="en-US" altLang="zh-CN" sz="1600" b="1" dirty="0">
                <a:latin typeface="+mj-ea"/>
                <a:ea typeface="+mj-ea"/>
              </a:rPr>
              <a:t>Char		filename[ ];</a:t>
            </a:r>
          </a:p>
          <a:p>
            <a:pPr>
              <a:lnSpc>
                <a:spcPct val="120000"/>
              </a:lnSpc>
              <a:defRPr/>
            </a:pPr>
            <a:r>
              <a:rPr lang="en-US" altLang="zh-CN" sz="1600" b="1" dirty="0">
                <a:latin typeface="+mj-ea"/>
                <a:ea typeface="+mj-ea"/>
              </a:rPr>
              <a:t>Status=</a:t>
            </a:r>
            <a:r>
              <a:rPr lang="en-US" altLang="zh-CN" sz="1600" b="1" dirty="0" err="1">
                <a:solidFill>
                  <a:srgbClr val="FF3300"/>
                </a:solidFill>
                <a:latin typeface="+mj-ea"/>
                <a:ea typeface="+mj-ea"/>
              </a:rPr>
              <a:t>send_mailbox</a:t>
            </a:r>
            <a:r>
              <a:rPr lang="en-US" altLang="zh-CN" sz="1600" b="1" dirty="0">
                <a:latin typeface="+mj-ea"/>
                <a:ea typeface="+mj-ea"/>
              </a:rPr>
              <a:t>(“</a:t>
            </a:r>
            <a:r>
              <a:rPr lang="en-US" altLang="zh-CN" sz="1600" b="1" dirty="0" err="1">
                <a:latin typeface="+mj-ea"/>
                <a:ea typeface="+mj-ea"/>
              </a:rPr>
              <a:t>printer”,filename</a:t>
            </a:r>
            <a:r>
              <a:rPr lang="en-US" altLang="zh-CN" sz="1600" b="1" dirty="0">
                <a:latin typeface="+mj-ea"/>
                <a:ea typeface="+mj-ea"/>
              </a:rPr>
              <a:t>);</a:t>
            </a:r>
          </a:p>
          <a:p>
            <a:pPr>
              <a:lnSpc>
                <a:spcPct val="120000"/>
              </a:lnSpc>
              <a:defRPr/>
            </a:pPr>
            <a:r>
              <a:rPr lang="en-US" altLang="zh-CN" sz="1600" b="1" dirty="0">
                <a:latin typeface="+mj-ea"/>
                <a:ea typeface="+mj-ea"/>
              </a:rPr>
              <a:t>If (status&lt; 0)</a:t>
            </a:r>
          </a:p>
          <a:p>
            <a:pPr>
              <a:lnSpc>
                <a:spcPct val="120000"/>
              </a:lnSpc>
              <a:defRPr/>
            </a:pPr>
            <a:r>
              <a:rPr lang="en-US" altLang="zh-CN" sz="1600" b="1" dirty="0">
                <a:latin typeface="+mj-ea"/>
                <a:ea typeface="+mj-ea"/>
              </a:rPr>
              <a:t>{  //failure}</a:t>
            </a:r>
          </a:p>
          <a:p>
            <a:pPr>
              <a:lnSpc>
                <a:spcPct val="120000"/>
              </a:lnSpc>
              <a:defRPr/>
            </a:pPr>
            <a:endParaRPr lang="en-US" altLang="zh-CN" sz="1600" b="1" dirty="0">
              <a:latin typeface="+mj-ea"/>
              <a:ea typeface="+mj-ea"/>
            </a:endParaRPr>
          </a:p>
          <a:p>
            <a:pPr>
              <a:lnSpc>
                <a:spcPct val="120000"/>
              </a:lnSpc>
              <a:defRPr/>
            </a:pPr>
            <a:r>
              <a:rPr lang="en-US" altLang="zh-CN" sz="1600" b="1" dirty="0">
                <a:latin typeface="+mj-ea"/>
                <a:ea typeface="+mj-ea"/>
              </a:rPr>
              <a:t>//print spooler</a:t>
            </a:r>
          </a:p>
          <a:p>
            <a:pPr>
              <a:lnSpc>
                <a:spcPct val="120000"/>
              </a:lnSpc>
              <a:defRPr/>
            </a:pPr>
            <a:r>
              <a:rPr lang="en-US" altLang="zh-CN" sz="1600" b="1" dirty="0">
                <a:latin typeface="+mj-ea"/>
                <a:ea typeface="+mj-ea"/>
              </a:rPr>
              <a:t>char filename[ ]</a:t>
            </a:r>
          </a:p>
          <a:p>
            <a:pPr>
              <a:lnSpc>
                <a:spcPct val="120000"/>
              </a:lnSpc>
              <a:defRPr/>
            </a:pPr>
            <a:r>
              <a:rPr lang="en-US" altLang="zh-CN" sz="1600" b="1" dirty="0">
                <a:latin typeface="+mj-ea"/>
                <a:ea typeface="+mj-ea"/>
              </a:rPr>
              <a:t>while (true)</a:t>
            </a:r>
          </a:p>
          <a:p>
            <a:pPr>
              <a:lnSpc>
                <a:spcPct val="120000"/>
              </a:lnSpc>
              <a:defRPr/>
            </a:pPr>
            <a:r>
              <a:rPr lang="en-US" altLang="zh-CN" sz="1600" b="1" dirty="0">
                <a:latin typeface="+mj-ea"/>
                <a:ea typeface="+mj-ea"/>
              </a:rPr>
              <a:t>{	status=</a:t>
            </a:r>
            <a:r>
              <a:rPr lang="en-US" altLang="zh-CN" sz="1600" b="1" dirty="0" err="1">
                <a:solidFill>
                  <a:srgbClr val="FF3300"/>
                </a:solidFill>
                <a:latin typeface="+mj-ea"/>
                <a:ea typeface="+mj-ea"/>
              </a:rPr>
              <a:t>receive_mailbox</a:t>
            </a:r>
            <a:r>
              <a:rPr lang="en-US" altLang="zh-CN" sz="1600" b="1" dirty="0">
                <a:latin typeface="+mj-ea"/>
                <a:ea typeface="+mj-ea"/>
              </a:rPr>
              <a:t>(“</a:t>
            </a:r>
            <a:r>
              <a:rPr lang="en-US" altLang="zh-CN" sz="1600" b="1" dirty="0" err="1">
                <a:latin typeface="+mj-ea"/>
                <a:ea typeface="+mj-ea"/>
              </a:rPr>
              <a:t>printer”,filename</a:t>
            </a:r>
            <a:r>
              <a:rPr lang="en-US" altLang="zh-CN" sz="1600" b="1" dirty="0">
                <a:latin typeface="+mj-ea"/>
                <a:ea typeface="+mj-ea"/>
              </a:rPr>
              <a:t>);</a:t>
            </a:r>
          </a:p>
          <a:p>
            <a:pPr>
              <a:lnSpc>
                <a:spcPct val="120000"/>
              </a:lnSpc>
              <a:defRPr/>
            </a:pPr>
            <a:r>
              <a:rPr lang="en-US" altLang="zh-CN" sz="1600" b="1" dirty="0">
                <a:latin typeface="+mj-ea"/>
                <a:ea typeface="+mj-ea"/>
              </a:rPr>
              <a:t>	if(status &lt;0)</a:t>
            </a:r>
          </a:p>
          <a:p>
            <a:pPr>
              <a:lnSpc>
                <a:spcPct val="120000"/>
              </a:lnSpc>
              <a:defRPr/>
            </a:pPr>
            <a:r>
              <a:rPr lang="en-US" altLang="zh-CN" sz="1600" b="1" dirty="0">
                <a:latin typeface="+mj-ea"/>
                <a:ea typeface="+mj-ea"/>
              </a:rPr>
              <a:t>		{//failure}</a:t>
            </a:r>
          </a:p>
          <a:p>
            <a:pPr>
              <a:lnSpc>
                <a:spcPct val="120000"/>
              </a:lnSpc>
              <a:defRPr/>
            </a:pPr>
            <a:r>
              <a:rPr lang="en-US" altLang="zh-CN" sz="1600" b="1" dirty="0">
                <a:latin typeface="+mj-ea"/>
                <a:ea typeface="+mj-ea"/>
              </a:rPr>
              <a:t>	print(filename);</a:t>
            </a:r>
          </a:p>
          <a:p>
            <a:pPr>
              <a:lnSpc>
                <a:spcPct val="120000"/>
              </a:lnSpc>
              <a:defRPr/>
            </a:pPr>
            <a:r>
              <a:rPr lang="en-US" altLang="zh-CN" sz="1600" b="1" dirty="0">
                <a:latin typeface="+mj-ea"/>
                <a:ea typeface="+mj-ea"/>
              </a:rPr>
              <a:t>}</a:t>
            </a:r>
          </a:p>
          <a:p>
            <a:pPr>
              <a:lnSpc>
                <a:spcPct val="120000"/>
              </a:lnSpc>
              <a:buFont typeface="Wingdings" charset="2"/>
              <a:buChar char="n"/>
              <a:defRPr/>
            </a:pPr>
            <a:endParaRPr lang="en-US" altLang="zh-CN" dirty="0"/>
          </a:p>
        </p:txBody>
      </p:sp>
    </p:spTree>
    <p:extLst>
      <p:ext uri="{BB962C8B-B14F-4D97-AF65-F5344CB8AC3E}">
        <p14:creationId xmlns:p14="http://schemas.microsoft.com/office/powerpoint/2010/main" val="3913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690" name="组合 9">
            <a:extLst>
              <a:ext uri="{FF2B5EF4-FFF2-40B4-BE49-F238E27FC236}">
                <a16:creationId xmlns:a16="http://schemas.microsoft.com/office/drawing/2014/main" id="{1E0C7D6B-9D97-4DE2-B558-6AE9712C97E3}"/>
              </a:ext>
            </a:extLst>
          </p:cNvPr>
          <p:cNvGrpSpPr>
            <a:grpSpLocks/>
          </p:cNvGrpSpPr>
          <p:nvPr/>
        </p:nvGrpSpPr>
        <p:grpSpPr bwMode="auto">
          <a:xfrm>
            <a:off x="9467850" y="6024563"/>
            <a:ext cx="2347913" cy="320675"/>
            <a:chOff x="1310639" y="3384939"/>
            <a:chExt cx="2346960" cy="320659"/>
          </a:xfrm>
        </p:grpSpPr>
        <p:sp>
          <p:nvSpPr>
            <p:cNvPr id="14" name="矩形 13">
              <a:extLst>
                <a:ext uri="{FF2B5EF4-FFF2-40B4-BE49-F238E27FC236}">
                  <a16:creationId xmlns:a16="http://schemas.microsoft.com/office/drawing/2014/main" id="{3F24A6F7-53F7-4606-B314-AFFCF3127532}"/>
                </a:ext>
              </a:extLst>
            </p:cNvPr>
            <p:cNvSpPr/>
            <p:nvPr/>
          </p:nvSpPr>
          <p:spPr>
            <a:xfrm>
              <a:off x="1310639" y="3384939"/>
              <a:ext cx="2346960" cy="32065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文本框 14">
              <a:extLst>
                <a:ext uri="{FF2B5EF4-FFF2-40B4-BE49-F238E27FC236}">
                  <a16:creationId xmlns:a16="http://schemas.microsoft.com/office/drawing/2014/main" id="{C540B372-C6B4-446A-8AC1-FE09256B2F80}"/>
                </a:ext>
              </a:extLst>
            </p:cNvPr>
            <p:cNvSpPr txBox="1"/>
            <p:nvPr/>
          </p:nvSpPr>
          <p:spPr>
            <a:xfrm>
              <a:off x="1310639" y="3384939"/>
              <a:ext cx="2346960" cy="3206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9050" tIns="19050" rIns="19050" bIns="19050" spcCol="1270"/>
            <a:lstStyle/>
            <a:p>
              <a:pPr marL="0" marR="0" lvl="0" indent="0" algn="l" defTabSz="222250" rtl="0" eaLnBrk="0" fontAlgn="base" latinLnBrk="0" hangingPunct="0">
                <a:lnSpc>
                  <a:spcPct val="90000"/>
                </a:lnSpc>
                <a:spcBef>
                  <a:spcPct val="0"/>
                </a:spcBef>
                <a:spcAft>
                  <a:spcPct val="35000"/>
                </a:spcAft>
                <a:buClrTx/>
                <a:buSzTx/>
                <a:buFontTx/>
                <a:buNone/>
                <a:tabLst/>
                <a:defRPr/>
              </a:pPr>
              <a:endParaRPr kumimoji="1" lang="zh-CN" altLang="en-US" sz="500" b="0" i="0" u="none" strike="noStrike" kern="1200" cap="none" spc="0" normalizeH="0" baseline="0" noProof="0">
                <a:ln>
                  <a:noFill/>
                </a:ln>
                <a:solidFill>
                  <a:srgbClr val="000000">
                    <a:hueOff val="0"/>
                    <a:satOff val="0"/>
                    <a:lumOff val="0"/>
                    <a:alphaOff val="0"/>
                  </a:srgbClr>
                </a:solidFill>
                <a:effectLst/>
                <a:uLnTx/>
                <a:uFillTx/>
                <a:latin typeface="Times New Roman"/>
                <a:ea typeface="宋体"/>
                <a:cs typeface="+mn-cs"/>
              </a:endParaRPr>
            </a:p>
          </p:txBody>
        </p:sp>
      </p:grpSp>
      <p:grpSp>
        <p:nvGrpSpPr>
          <p:cNvPr id="242691" name="组合 10">
            <a:extLst>
              <a:ext uri="{FF2B5EF4-FFF2-40B4-BE49-F238E27FC236}">
                <a16:creationId xmlns:a16="http://schemas.microsoft.com/office/drawing/2014/main" id="{61CFBF53-76BB-459C-A322-E35EFB3F2DBD}"/>
              </a:ext>
            </a:extLst>
          </p:cNvPr>
          <p:cNvGrpSpPr>
            <a:grpSpLocks/>
          </p:cNvGrpSpPr>
          <p:nvPr/>
        </p:nvGrpSpPr>
        <p:grpSpPr bwMode="auto">
          <a:xfrm>
            <a:off x="9467850" y="6362700"/>
            <a:ext cx="2347913" cy="319088"/>
            <a:chOff x="1310639" y="3721631"/>
            <a:chExt cx="2346960" cy="320659"/>
          </a:xfrm>
        </p:grpSpPr>
        <p:sp>
          <p:nvSpPr>
            <p:cNvPr id="12" name="矩形 11">
              <a:extLst>
                <a:ext uri="{FF2B5EF4-FFF2-40B4-BE49-F238E27FC236}">
                  <a16:creationId xmlns:a16="http://schemas.microsoft.com/office/drawing/2014/main" id="{8E2EBEF8-EA71-4BE2-B1C3-437D920ACFE0}"/>
                </a:ext>
              </a:extLst>
            </p:cNvPr>
            <p:cNvSpPr/>
            <p:nvPr/>
          </p:nvSpPr>
          <p:spPr>
            <a:xfrm>
              <a:off x="1310639" y="3721631"/>
              <a:ext cx="2346960" cy="32065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文本框 12">
              <a:extLst>
                <a:ext uri="{FF2B5EF4-FFF2-40B4-BE49-F238E27FC236}">
                  <a16:creationId xmlns:a16="http://schemas.microsoft.com/office/drawing/2014/main" id="{3BEAD4B0-7F99-40D1-9D44-1CF89DBC4117}"/>
                </a:ext>
              </a:extLst>
            </p:cNvPr>
            <p:cNvSpPr txBox="1"/>
            <p:nvPr/>
          </p:nvSpPr>
          <p:spPr>
            <a:xfrm>
              <a:off x="1310639" y="3721631"/>
              <a:ext cx="2346960" cy="3206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9050" tIns="19050" rIns="19050" bIns="19050" spcCol="1270"/>
            <a:lstStyle/>
            <a:p>
              <a:pPr marL="0" marR="0" lvl="0" indent="0" algn="l" defTabSz="222250" rtl="0" eaLnBrk="0" fontAlgn="base" latinLnBrk="0" hangingPunct="0">
                <a:lnSpc>
                  <a:spcPct val="90000"/>
                </a:lnSpc>
                <a:spcBef>
                  <a:spcPct val="0"/>
                </a:spcBef>
                <a:spcAft>
                  <a:spcPct val="35000"/>
                </a:spcAft>
                <a:buClrTx/>
                <a:buSzTx/>
                <a:buFontTx/>
                <a:buNone/>
                <a:tabLst/>
                <a:defRPr/>
              </a:pPr>
              <a:endParaRPr kumimoji="1" lang="zh-CN" altLang="en-US" sz="500" b="0" i="0" u="none" strike="noStrike" kern="1200" cap="none" spc="0" normalizeH="0" baseline="0" noProof="0" dirty="0">
                <a:ln>
                  <a:noFill/>
                </a:ln>
                <a:solidFill>
                  <a:srgbClr val="000000">
                    <a:hueOff val="0"/>
                    <a:satOff val="0"/>
                    <a:lumOff val="0"/>
                    <a:alphaOff val="0"/>
                  </a:srgbClr>
                </a:solidFill>
                <a:effectLst/>
                <a:uLnTx/>
                <a:uFillTx/>
                <a:latin typeface="Times New Roman"/>
                <a:ea typeface="宋体"/>
                <a:cs typeface="+mn-cs"/>
              </a:endParaRPr>
            </a:p>
          </p:txBody>
        </p:sp>
      </p:grpSp>
      <p:graphicFrame>
        <p:nvGraphicFramePr>
          <p:cNvPr id="28" name="图示 27">
            <a:extLst>
              <a:ext uri="{FF2B5EF4-FFF2-40B4-BE49-F238E27FC236}">
                <a16:creationId xmlns:a16="http://schemas.microsoft.com/office/drawing/2014/main" id="{CA778452-3F84-46AA-A40D-B7BD449FA4CA}"/>
              </a:ext>
            </a:extLst>
          </p:cNvPr>
          <p:cNvGraphicFramePr/>
          <p:nvPr/>
        </p:nvGraphicFramePr>
        <p:xfrm>
          <a:off x="395536" y="1268760"/>
          <a:ext cx="8496944"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42693" name="组合 28">
            <a:extLst>
              <a:ext uri="{FF2B5EF4-FFF2-40B4-BE49-F238E27FC236}">
                <a16:creationId xmlns:a16="http://schemas.microsoft.com/office/drawing/2014/main" id="{21E58244-C5EB-4F0D-AED1-6FD2C2B28E76}"/>
              </a:ext>
            </a:extLst>
          </p:cNvPr>
          <p:cNvGrpSpPr>
            <a:grpSpLocks/>
          </p:cNvGrpSpPr>
          <p:nvPr/>
        </p:nvGrpSpPr>
        <p:grpSpPr bwMode="auto">
          <a:xfrm>
            <a:off x="1763713" y="692150"/>
            <a:ext cx="5616575" cy="508000"/>
            <a:chOff x="2976" y="826678"/>
            <a:chExt cx="1015007" cy="507503"/>
          </a:xfrm>
        </p:grpSpPr>
        <p:sp>
          <p:nvSpPr>
            <p:cNvPr id="30" name="圆角矩形 29">
              <a:extLst>
                <a:ext uri="{FF2B5EF4-FFF2-40B4-BE49-F238E27FC236}">
                  <a16:creationId xmlns:a16="http://schemas.microsoft.com/office/drawing/2014/main" id="{E5BE97D8-AE01-4288-9198-914B0E0AB67B}"/>
                </a:ext>
              </a:extLst>
            </p:cNvPr>
            <p:cNvSpPr/>
            <p:nvPr/>
          </p:nvSpPr>
          <p:spPr>
            <a:xfrm>
              <a:off x="2976" y="826678"/>
              <a:ext cx="1015007" cy="507503"/>
            </a:xfrm>
            <a:prstGeom prst="roundRect">
              <a:avLst>
                <a:gd name="adj" fmla="val 10000"/>
              </a:avLst>
            </a:prstGeom>
            <a:ln>
              <a:solidFill>
                <a:srgbClr val="FFFF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圆角矩形 4">
              <a:extLst>
                <a:ext uri="{FF2B5EF4-FFF2-40B4-BE49-F238E27FC236}">
                  <a16:creationId xmlns:a16="http://schemas.microsoft.com/office/drawing/2014/main" id="{CCDA6010-6167-4CB4-9F70-C12F1ED200D6}"/>
                </a:ext>
              </a:extLst>
            </p:cNvPr>
            <p:cNvSpPr txBox="1"/>
            <p:nvPr/>
          </p:nvSpPr>
          <p:spPr>
            <a:xfrm>
              <a:off x="17894" y="840952"/>
              <a:ext cx="985171" cy="478956"/>
            </a:xfrm>
            <a:prstGeom prst="rect">
              <a:avLst/>
            </a:prstGeom>
            <a:solidFill>
              <a:srgbClr val="00B050"/>
            </a:solidFill>
            <a:ln>
              <a:solidFill>
                <a:srgbClr val="FFFF00"/>
              </a:solidFill>
            </a:ln>
          </p:spPr>
          <p:style>
            <a:lnRef idx="0">
              <a:scrgbClr r="0" g="0" b="0"/>
            </a:lnRef>
            <a:fillRef idx="0">
              <a:scrgbClr r="0" g="0" b="0"/>
            </a:fillRef>
            <a:effectRef idx="0">
              <a:scrgbClr r="0" g="0" b="0"/>
            </a:effectRef>
            <a:fontRef idx="minor">
              <a:schemeClr val="lt1"/>
            </a:fontRef>
          </p:style>
          <p:txBody>
            <a:bodyPr lIns="19050" tIns="12700" rIns="19050" bIns="12700" spcCol="1270" anchor="ctr"/>
            <a:lstStyle/>
            <a:p>
              <a:pPr marL="0" marR="0" lvl="0" indent="0" algn="ctr" defTabSz="444500" rtl="0" eaLnBrk="0" fontAlgn="base" latinLnBrk="0" hangingPunct="0">
                <a:lnSpc>
                  <a:spcPct val="90000"/>
                </a:lnSpc>
                <a:spcBef>
                  <a:spcPct val="0"/>
                </a:spcBef>
                <a:spcAft>
                  <a:spcPct val="3500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a:cs typeface="Arial" panose="020B0604020202020204" pitchFamily="34" charset="0"/>
                </a:rPr>
                <a:t>进程通信方式有哪些，说明其原理？</a:t>
              </a:r>
              <a:endParaRPr kumimoji="1" lang="zh-CN" altLang="en-US" sz="2400" b="0" i="0" u="none" strike="noStrike" kern="1200" cap="none" spc="0" normalizeH="0" baseline="0" noProof="0" dirty="0">
                <a:ln>
                  <a:noFill/>
                </a:ln>
                <a:solidFill>
                  <a:srgbClr val="FFFFFF"/>
                </a:solidFill>
                <a:effectLst/>
                <a:uLnTx/>
                <a:uFillTx/>
                <a:latin typeface="Times New Roman"/>
                <a:ea typeface="宋体"/>
                <a:cs typeface="+mn-cs"/>
              </a:endParaRPr>
            </a:p>
          </p:txBody>
        </p:sp>
      </p:grpSp>
      <p:graphicFrame>
        <p:nvGraphicFramePr>
          <p:cNvPr id="72" name="图示 71">
            <a:extLst>
              <a:ext uri="{FF2B5EF4-FFF2-40B4-BE49-F238E27FC236}">
                <a16:creationId xmlns:a16="http://schemas.microsoft.com/office/drawing/2014/main" id="{09D1C82C-297C-4C71-85FD-20A1D1ED26AF}"/>
              </a:ext>
            </a:extLst>
          </p:cNvPr>
          <p:cNvGraphicFramePr/>
          <p:nvPr/>
        </p:nvGraphicFramePr>
        <p:xfrm>
          <a:off x="539552" y="1397000"/>
          <a:ext cx="8208912" cy="5128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622BA5C3-C178-48D4-BA6E-076D37714651}"/>
              </a:ext>
            </a:extLst>
          </p:cNvPr>
          <p:cNvSpPr>
            <a:spLocks noGrp="1" noRot="1" noChangeArrowheads="1"/>
          </p:cNvSpPr>
          <p:nvPr>
            <p:ph type="title"/>
          </p:nvPr>
        </p:nvSpPr>
        <p:spPr/>
        <p:txBody>
          <a:bodyPr/>
          <a:lstStyle/>
          <a:p>
            <a:pPr eaLnBrk="1" hangingPunct="1">
              <a:defRPr/>
            </a:pPr>
            <a:r>
              <a:rPr lang="en-US" altLang="zh-CN" sz="3300" dirty="0"/>
              <a:t>2.7 </a:t>
            </a:r>
            <a:r>
              <a:rPr lang="zh-CN" altLang="en-US" sz="3300" dirty="0"/>
              <a:t>线程 的基本概念</a:t>
            </a:r>
            <a:endParaRPr lang="zh-CN" altLang="en-US" dirty="0"/>
          </a:p>
        </p:txBody>
      </p:sp>
      <p:sp>
        <p:nvSpPr>
          <p:cNvPr id="186371" name="Rectangle 3">
            <a:extLst>
              <a:ext uri="{FF2B5EF4-FFF2-40B4-BE49-F238E27FC236}">
                <a16:creationId xmlns:a16="http://schemas.microsoft.com/office/drawing/2014/main" id="{AB3A477A-E420-405B-A803-CD0E8F1B7CE8}"/>
              </a:ext>
            </a:extLst>
          </p:cNvPr>
          <p:cNvSpPr>
            <a:spLocks noGrp="1" noRot="1" noChangeArrowheads="1"/>
          </p:cNvSpPr>
          <p:nvPr>
            <p:ph idx="1"/>
          </p:nvPr>
        </p:nvSpPr>
        <p:spPr/>
        <p:txBody>
          <a:bodyPr/>
          <a:lstStyle/>
          <a:p>
            <a:pPr eaLnBrk="1" hangingPunct="1"/>
            <a:r>
              <a:rPr lang="zh-CN" altLang="en-US"/>
              <a:t>从</a:t>
            </a:r>
            <a:r>
              <a:rPr lang="en-US" altLang="zh-CN"/>
              <a:t>20</a:t>
            </a:r>
            <a:r>
              <a:rPr lang="zh-CN" altLang="en-US"/>
              <a:t>世纪</a:t>
            </a:r>
            <a:r>
              <a:rPr lang="en-US" altLang="zh-CN"/>
              <a:t>60</a:t>
            </a:r>
            <a:r>
              <a:rPr lang="zh-CN" altLang="en-US"/>
              <a:t>年代，进程在近</a:t>
            </a:r>
            <a:r>
              <a:rPr lang="en-US" altLang="zh-CN"/>
              <a:t>20</a:t>
            </a:r>
            <a:r>
              <a:rPr lang="zh-CN" altLang="en-US"/>
              <a:t>年内，都是资源分配和独立调度的基本单位。</a:t>
            </a:r>
            <a:endParaRPr lang="en-US" altLang="zh-CN"/>
          </a:p>
          <a:p>
            <a:pPr eaLnBrk="1" hangingPunct="1"/>
            <a:r>
              <a:rPr lang="en-US" altLang="zh-CN"/>
              <a:t>20</a:t>
            </a:r>
            <a:r>
              <a:rPr lang="zh-CN" altLang="en-US"/>
              <a:t>世纪</a:t>
            </a:r>
            <a:r>
              <a:rPr lang="en-US" altLang="zh-CN"/>
              <a:t>80</a:t>
            </a:r>
            <a:r>
              <a:rPr lang="zh-CN" altLang="en-US"/>
              <a:t>年代中期，人们又提出了比进程更小的能独立运行的基本单位</a:t>
            </a:r>
            <a:r>
              <a:rPr lang="en-US" altLang="zh-CN">
                <a:latin typeface="Courier New" panose="02070309020205020404" pitchFamily="49" charset="0"/>
              </a:rPr>
              <a:t>——</a:t>
            </a:r>
            <a:r>
              <a:rPr lang="zh-CN" altLang="en-US"/>
              <a:t>线程（</a:t>
            </a:r>
            <a:r>
              <a:rPr lang="en-US" altLang="zh-CN"/>
              <a:t>Threads</a:t>
            </a:r>
            <a:r>
              <a:rPr lang="zh-CN" altLang="en-US"/>
              <a:t>）；以提高程序并发执行的程度，进一步提高系统的吞吐量。</a:t>
            </a:r>
          </a:p>
          <a:p>
            <a:pPr eaLnBrk="1" hangingPunct="1"/>
            <a:r>
              <a:rPr lang="zh-CN" altLang="en-US"/>
              <a:t>线程能比进程更好地提高程序的并行执行程度，充分地发挥多处理机的优越性，在多处理机</a:t>
            </a:r>
            <a:r>
              <a:rPr lang="en-US" altLang="zh-CN"/>
              <a:t>0S</a:t>
            </a:r>
            <a:r>
              <a:rPr lang="zh-CN" altLang="en-US"/>
              <a:t>中也都引入了线程，以改善</a:t>
            </a:r>
            <a:r>
              <a:rPr lang="en-US" altLang="zh-CN"/>
              <a:t>OS</a:t>
            </a:r>
            <a:r>
              <a:rPr lang="zh-CN" altLang="en-US"/>
              <a:t>的性能。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F078D-6B77-4E98-81C3-78DA23DC28EC}"/>
              </a:ext>
            </a:extLst>
          </p:cNvPr>
          <p:cNvSpPr>
            <a:spLocks noGrp="1"/>
          </p:cNvSpPr>
          <p:nvPr>
            <p:ph type="title"/>
          </p:nvPr>
        </p:nvSpPr>
        <p:spPr/>
        <p:txBody>
          <a:bodyPr/>
          <a:lstStyle/>
          <a:p>
            <a:pPr>
              <a:defRPr/>
            </a:pPr>
            <a:r>
              <a:rPr lang="zh-CN" altLang="en-US" dirty="0"/>
              <a:t>程序并发执行所需付出的时间开销</a:t>
            </a:r>
          </a:p>
        </p:txBody>
      </p:sp>
      <p:sp>
        <p:nvSpPr>
          <p:cNvPr id="188419" name="内容占位符 2">
            <a:extLst>
              <a:ext uri="{FF2B5EF4-FFF2-40B4-BE49-F238E27FC236}">
                <a16:creationId xmlns:a16="http://schemas.microsoft.com/office/drawing/2014/main" id="{4576D4DC-3163-407C-868F-3C8AAFFA27A2}"/>
              </a:ext>
            </a:extLst>
          </p:cNvPr>
          <p:cNvSpPr>
            <a:spLocks noGrp="1" noChangeArrowheads="1"/>
          </p:cNvSpPr>
          <p:nvPr>
            <p:ph idx="1"/>
          </p:nvPr>
        </p:nvSpPr>
        <p:spPr/>
        <p:txBody>
          <a:bodyPr/>
          <a:lstStyle/>
          <a:p>
            <a:r>
              <a:rPr lang="zh-CN" altLang="en-US"/>
              <a:t>创建进程</a:t>
            </a:r>
            <a:r>
              <a:rPr lang="en-US" altLang="zh-CN"/>
              <a:t>: </a:t>
            </a:r>
            <a:r>
              <a:rPr lang="zh-CN" altLang="en-US"/>
              <a:t>还需分配资源</a:t>
            </a:r>
            <a:endParaRPr lang="en-US" altLang="zh-CN"/>
          </a:p>
          <a:p>
            <a:r>
              <a:rPr lang="zh-CN" altLang="en-US"/>
              <a:t>撤销进程：还需回收资源</a:t>
            </a:r>
            <a:endParaRPr lang="en-US" altLang="zh-CN"/>
          </a:p>
          <a:p>
            <a:r>
              <a:rPr lang="zh-CN" altLang="en-US"/>
              <a:t>进程切换：内存访问域的变化</a:t>
            </a:r>
            <a:endParaRPr lang="en-US" altLang="zh-CN"/>
          </a:p>
          <a:p>
            <a:endParaRPr lang="en-US" altLang="zh-CN"/>
          </a:p>
          <a:p>
            <a:r>
              <a:rPr lang="zh-CN" altLang="en-US"/>
              <a:t>正是因为进程的这些开销，当在同一个程序内需要更大程度的并发时，引入了线程，以</a:t>
            </a:r>
            <a:r>
              <a:rPr lang="zh-CN" altLang="en-US">
                <a:solidFill>
                  <a:srgbClr val="FF0000"/>
                </a:solidFill>
              </a:rPr>
              <a:t>降低时空开销</a:t>
            </a:r>
            <a:r>
              <a:rPr lang="zh-CN" altLang="en-US"/>
              <a:t>，获得更好的并发性。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500" fill="hold"/>
                                        <p:tgtEl>
                                          <p:spTgt spid="188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8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8419">
                                            <p:txEl>
                                              <p:pRg st="1" end="1"/>
                                            </p:txEl>
                                          </p:spTgt>
                                        </p:tgtEl>
                                        <p:attrNameLst>
                                          <p:attrName>style.visibility</p:attrName>
                                        </p:attrNameLst>
                                      </p:cBhvr>
                                      <p:to>
                                        <p:strVal val="visible"/>
                                      </p:to>
                                    </p:set>
                                    <p:anim calcmode="lin" valueType="num">
                                      <p:cBhvr additive="base">
                                        <p:cTn id="13" dur="500" fill="hold"/>
                                        <p:tgtEl>
                                          <p:spTgt spid="188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8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8419">
                                            <p:txEl>
                                              <p:pRg st="2" end="2"/>
                                            </p:txEl>
                                          </p:spTgt>
                                        </p:tgtEl>
                                        <p:attrNameLst>
                                          <p:attrName>style.visibility</p:attrName>
                                        </p:attrNameLst>
                                      </p:cBhvr>
                                      <p:to>
                                        <p:strVal val="visible"/>
                                      </p:to>
                                    </p:set>
                                    <p:anim calcmode="lin" valueType="num">
                                      <p:cBhvr additive="base">
                                        <p:cTn id="19" dur="500" fill="hold"/>
                                        <p:tgtEl>
                                          <p:spTgt spid="1884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8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8419">
                                            <p:txEl>
                                              <p:pRg st="4" end="4"/>
                                            </p:txEl>
                                          </p:spTgt>
                                        </p:tgtEl>
                                        <p:attrNameLst>
                                          <p:attrName>style.visibility</p:attrName>
                                        </p:attrNameLst>
                                      </p:cBhvr>
                                      <p:to>
                                        <p:strVal val="visible"/>
                                      </p:to>
                                    </p:set>
                                    <p:anim calcmode="lin" valueType="num">
                                      <p:cBhvr additive="base">
                                        <p:cTn id="25" dur="500" fill="hold"/>
                                        <p:tgtEl>
                                          <p:spTgt spid="1884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84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a:extLst>
              <a:ext uri="{FF2B5EF4-FFF2-40B4-BE49-F238E27FC236}">
                <a16:creationId xmlns:a16="http://schemas.microsoft.com/office/drawing/2014/main" id="{9C7E6D42-61B2-45AF-AEA9-4ECD07E370CE}"/>
              </a:ext>
            </a:extLst>
          </p:cNvPr>
          <p:cNvSpPr>
            <a:spLocks noGrp="1" noRot="1" noChangeArrowheads="1"/>
          </p:cNvSpPr>
          <p:nvPr>
            <p:ph type="body" idx="1"/>
          </p:nvPr>
        </p:nvSpPr>
        <p:spPr>
          <a:xfrm>
            <a:off x="635000" y="1768079"/>
            <a:ext cx="7967133" cy="3600450"/>
          </a:xfrm>
        </p:spPr>
        <p:txBody>
          <a:bodyPr/>
          <a:lstStyle/>
          <a:p>
            <a:pPr eaLnBrk="1" hangingPunct="1"/>
            <a:r>
              <a:rPr lang="zh-CN" altLang="en-US" dirty="0"/>
              <a:t>进程的概念体现出两个基本属性： </a:t>
            </a:r>
          </a:p>
          <a:p>
            <a:pPr eaLnBrk="1" hangingPunct="1">
              <a:buFont typeface="Wingdings" panose="05000000000000000000" pitchFamily="2" charset="2"/>
              <a:buNone/>
            </a:pPr>
            <a:r>
              <a:rPr lang="en-US" altLang="zh-CN" dirty="0">
                <a:latin typeface="楷体_GB2312" pitchFamily="49" charset="-122"/>
              </a:rPr>
              <a:t>	</a:t>
            </a:r>
            <a:r>
              <a:rPr lang="zh-CN" altLang="en-US" dirty="0">
                <a:latin typeface="楷体_GB2312" pitchFamily="49" charset="-122"/>
              </a:rPr>
              <a:t>①</a:t>
            </a:r>
            <a:r>
              <a:rPr lang="zh-CN" altLang="en-US" dirty="0">
                <a:solidFill>
                  <a:srgbClr val="FF0000"/>
                </a:solidFill>
                <a:latin typeface="楷体_GB2312" pitchFamily="49" charset="-122"/>
              </a:rPr>
              <a:t>资源所有权</a:t>
            </a:r>
            <a:r>
              <a:rPr lang="zh-CN" altLang="en-US" dirty="0">
                <a:latin typeface="楷体_GB2312" pitchFamily="49" charset="-122"/>
              </a:rPr>
              <a:t>：一个进程包括一个保存进程映像的虚地址空间，并且随时分配对资源的的控制或所有权，包括内存、</a:t>
            </a:r>
            <a:r>
              <a:rPr lang="en-US" altLang="zh-CN" dirty="0">
                <a:latin typeface="楷体_GB2312" pitchFamily="49" charset="-122"/>
              </a:rPr>
              <a:t>I/O</a:t>
            </a:r>
            <a:r>
              <a:rPr lang="zh-CN" altLang="en-US" dirty="0">
                <a:latin typeface="楷体_GB2312" pitchFamily="49" charset="-122"/>
              </a:rPr>
              <a:t>通道、</a:t>
            </a:r>
            <a:r>
              <a:rPr lang="en-US" altLang="zh-CN" dirty="0">
                <a:latin typeface="楷体_GB2312" pitchFamily="49" charset="-122"/>
              </a:rPr>
              <a:t>I/O</a:t>
            </a:r>
            <a:r>
              <a:rPr lang="zh-CN" altLang="en-US" dirty="0">
                <a:latin typeface="楷体_GB2312" pitchFamily="49" charset="-122"/>
              </a:rPr>
              <a:t>设备、文件等。</a:t>
            </a:r>
          </a:p>
          <a:p>
            <a:pPr eaLnBrk="1" hangingPunct="1">
              <a:buFont typeface="Wingdings" panose="05000000000000000000" pitchFamily="2" charset="2"/>
              <a:buNone/>
            </a:pPr>
            <a:r>
              <a:rPr lang="en-US" altLang="zh-CN" dirty="0">
                <a:latin typeface="楷体_GB2312" pitchFamily="49" charset="-122"/>
              </a:rPr>
              <a:t>	</a:t>
            </a:r>
            <a:r>
              <a:rPr lang="zh-CN" altLang="en-US" dirty="0">
                <a:latin typeface="楷体_GB2312" pitchFamily="49" charset="-122"/>
              </a:rPr>
              <a:t>②</a:t>
            </a:r>
            <a:r>
              <a:rPr lang="zh-CN" altLang="en-US" dirty="0">
                <a:solidFill>
                  <a:srgbClr val="FF0000"/>
                </a:solidFill>
                <a:latin typeface="楷体_GB2312" pitchFamily="49" charset="-122"/>
              </a:rPr>
              <a:t>调度／执行</a:t>
            </a:r>
            <a:r>
              <a:rPr lang="zh-CN" altLang="en-US" dirty="0">
                <a:latin typeface="楷体_GB2312" pitchFamily="49" charset="-122"/>
              </a:rPr>
              <a:t>：进程是被操作系统</a:t>
            </a:r>
            <a:r>
              <a:rPr lang="zh-CN" altLang="en-US" dirty="0">
                <a:solidFill>
                  <a:srgbClr val="FF0000"/>
                </a:solidFill>
                <a:latin typeface="楷体_GB2312" pitchFamily="49" charset="-122"/>
              </a:rPr>
              <a:t>调度的实体</a:t>
            </a:r>
            <a:r>
              <a:rPr lang="zh-CN" altLang="en-US" dirty="0">
                <a:latin typeface="楷体_GB2312" pitchFamily="49" charset="-122"/>
              </a:rPr>
              <a:t>。</a:t>
            </a:r>
            <a:endParaRPr lang="en-US" altLang="zh-CN" dirty="0">
              <a:latin typeface="楷体_GB2312" pitchFamily="49" charset="-122"/>
            </a:endParaRPr>
          </a:p>
          <a:p>
            <a:pPr eaLnBrk="1" hangingPunct="1"/>
            <a:r>
              <a:rPr lang="zh-CN" altLang="en-US" dirty="0"/>
              <a:t>为区分这两个特点，调度并分派的部分通常称为</a:t>
            </a:r>
            <a:r>
              <a:rPr lang="zh-CN" altLang="en-US" dirty="0">
                <a:solidFill>
                  <a:srgbClr val="FF0000"/>
                </a:solidFill>
                <a:latin typeface="楷体_GB2312" pitchFamily="49" charset="-122"/>
              </a:rPr>
              <a:t>线程或轻便进程</a:t>
            </a:r>
            <a:r>
              <a:rPr lang="zh-CN" altLang="en-US" dirty="0"/>
              <a:t>（</a:t>
            </a:r>
            <a:r>
              <a:rPr lang="en-US" altLang="zh-CN" dirty="0"/>
              <a:t>lightweight process</a:t>
            </a:r>
            <a:r>
              <a:rPr lang="zh-CN" altLang="en-US" dirty="0"/>
              <a:t>），而</a:t>
            </a:r>
            <a:r>
              <a:rPr lang="zh-CN" altLang="en-US" dirty="0">
                <a:solidFill>
                  <a:srgbClr val="FF0000"/>
                </a:solidFill>
                <a:latin typeface="楷体_GB2312" pitchFamily="49" charset="-122"/>
              </a:rPr>
              <a:t>资源所有权</a:t>
            </a:r>
            <a:r>
              <a:rPr lang="zh-CN" altLang="en-US" dirty="0"/>
              <a:t>的部分通常称为进程。</a:t>
            </a:r>
          </a:p>
        </p:txBody>
      </p:sp>
      <p:sp>
        <p:nvSpPr>
          <p:cNvPr id="238596" name="Rectangle 4">
            <a:extLst>
              <a:ext uri="{FF2B5EF4-FFF2-40B4-BE49-F238E27FC236}">
                <a16:creationId xmlns:a16="http://schemas.microsoft.com/office/drawing/2014/main" id="{292A2482-FF0E-4145-8352-AC082F8B04CA}"/>
              </a:ext>
            </a:extLst>
          </p:cNvPr>
          <p:cNvSpPr>
            <a:spLocks noGrp="1" noRot="1" noChangeArrowheads="1"/>
          </p:cNvSpPr>
          <p:nvPr>
            <p:ph type="title"/>
          </p:nvPr>
        </p:nvSpPr>
        <p:spPr/>
        <p:txBody>
          <a:bodyPr/>
          <a:lstStyle/>
          <a:p>
            <a:pPr eaLnBrk="1" hangingPunct="1">
              <a:defRPr/>
            </a:pPr>
            <a:r>
              <a:rPr lang="en-US" altLang="zh-CN" dirty="0"/>
              <a:t>2.7.1 </a:t>
            </a:r>
            <a:r>
              <a:rPr lang="zh-CN" altLang="en-US" dirty="0"/>
              <a:t>线程的引入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anim calcmode="lin" valueType="num">
                                      <p:cBhvr additive="base">
                                        <p:cTn id="7" dur="500" fill="hold"/>
                                        <p:tgtEl>
                                          <p:spTgt spid="1873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3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7394">
                                            <p:txEl>
                                              <p:pRg st="1" end="1"/>
                                            </p:txEl>
                                          </p:spTgt>
                                        </p:tgtEl>
                                        <p:attrNameLst>
                                          <p:attrName>style.visibility</p:attrName>
                                        </p:attrNameLst>
                                      </p:cBhvr>
                                      <p:to>
                                        <p:strVal val="visible"/>
                                      </p:to>
                                    </p:set>
                                    <p:anim calcmode="lin" valueType="num">
                                      <p:cBhvr additive="base">
                                        <p:cTn id="13" dur="500" fill="hold"/>
                                        <p:tgtEl>
                                          <p:spTgt spid="1873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73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7394">
                                            <p:txEl>
                                              <p:pRg st="2" end="2"/>
                                            </p:txEl>
                                          </p:spTgt>
                                        </p:tgtEl>
                                        <p:attrNameLst>
                                          <p:attrName>style.visibility</p:attrName>
                                        </p:attrNameLst>
                                      </p:cBhvr>
                                      <p:to>
                                        <p:strVal val="visible"/>
                                      </p:to>
                                    </p:set>
                                    <p:anim calcmode="lin" valueType="num">
                                      <p:cBhvr additive="base">
                                        <p:cTn id="19" dur="500" fill="hold"/>
                                        <p:tgtEl>
                                          <p:spTgt spid="1873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73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7394">
                                            <p:txEl>
                                              <p:pRg st="3" end="3"/>
                                            </p:txEl>
                                          </p:spTgt>
                                        </p:tgtEl>
                                        <p:attrNameLst>
                                          <p:attrName>style.visibility</p:attrName>
                                        </p:attrNameLst>
                                      </p:cBhvr>
                                      <p:to>
                                        <p:strVal val="visible"/>
                                      </p:to>
                                    </p:set>
                                    <p:anim calcmode="lin" valueType="num">
                                      <p:cBhvr additive="base">
                                        <p:cTn id="25" dur="500" fill="hold"/>
                                        <p:tgtEl>
                                          <p:spTgt spid="1873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739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4" name="Picture 2">
            <a:extLst>
              <a:ext uri="{FF2B5EF4-FFF2-40B4-BE49-F238E27FC236}">
                <a16:creationId xmlns:a16="http://schemas.microsoft.com/office/drawing/2014/main" id="{22CBAB2E-124D-40B9-B982-3472444BD703}"/>
              </a:ext>
            </a:extLst>
          </p:cNvPr>
          <p:cNvPicPr>
            <a:picLocks noChangeAspect="1" noChangeArrowheads="1"/>
          </p:cNvPicPr>
          <p:nvPr/>
        </p:nvPicPr>
        <p:blipFill>
          <a:blip r:embed="rId2"/>
          <a:srcRect/>
          <a:stretch>
            <a:fillRect/>
          </a:stretch>
        </p:blipFill>
        <p:spPr bwMode="auto">
          <a:xfrm>
            <a:off x="1295003" y="1604434"/>
            <a:ext cx="6191250" cy="3804047"/>
          </a:xfrm>
          <a:prstGeom prst="rect">
            <a:avLst/>
          </a:prstGeom>
          <a:noFill/>
          <a:ln w="9525" cap="flat" cmpd="sng">
            <a:noFill/>
            <a:prstDash val="solid"/>
            <a:miter lim="800000"/>
            <a:headEnd type="none" w="med" len="med"/>
            <a:tailEnd type="none" w="med" len="med"/>
          </a:ln>
          <a:effectLst>
            <a:prstShdw prst="shdw18" dist="17961" dir="13500000">
              <a:schemeClr val="accent1">
                <a:gamma/>
                <a:shade val="60000"/>
                <a:invGamma/>
              </a:schemeClr>
            </a:prstShdw>
          </a:effectLst>
        </p:spPr>
      </p:pic>
      <p:sp>
        <p:nvSpPr>
          <p:cNvPr id="2" name="标题 1">
            <a:extLst>
              <a:ext uri="{FF2B5EF4-FFF2-40B4-BE49-F238E27FC236}">
                <a16:creationId xmlns:a16="http://schemas.microsoft.com/office/drawing/2014/main" id="{57FEA48D-F0A2-46FA-B632-39945138A24E}"/>
              </a:ext>
            </a:extLst>
          </p:cNvPr>
          <p:cNvSpPr>
            <a:spLocks noGrp="1"/>
          </p:cNvSpPr>
          <p:nvPr>
            <p:ph type="title"/>
          </p:nvPr>
        </p:nvSpPr>
        <p:spPr/>
        <p:txBody>
          <a:bodyPr/>
          <a:lstStyle/>
          <a:p>
            <a:r>
              <a:rPr lang="zh-CN" altLang="en-US" dirty="0"/>
              <a:t>进程和线程的关系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3">
            <a:extLst>
              <a:ext uri="{FF2B5EF4-FFF2-40B4-BE49-F238E27FC236}">
                <a16:creationId xmlns:a16="http://schemas.microsoft.com/office/drawing/2014/main" id="{B1CB8505-D5EC-8E4C-B176-B1EE5BC174D2}"/>
              </a:ext>
            </a:extLst>
          </p:cNvPr>
          <p:cNvGraphicFramePr>
            <a:graphicFrameLocks noGrp="1" noChangeAspect="1"/>
          </p:cNvGraphicFramePr>
          <p:nvPr>
            <p:ph idx="1"/>
            <p:extLst>
              <p:ext uri="{D42A27DB-BD31-4B8C-83A1-F6EECF244321}">
                <p14:modId xmlns:p14="http://schemas.microsoft.com/office/powerpoint/2010/main" val="1009070784"/>
              </p:ext>
            </p:extLst>
          </p:nvPr>
        </p:nvGraphicFramePr>
        <p:xfrm>
          <a:off x="645709" y="2537117"/>
          <a:ext cx="4482704" cy="3317773"/>
        </p:xfrm>
        <a:graphic>
          <a:graphicData uri="http://schemas.openxmlformats.org/presentationml/2006/ole">
            <mc:AlternateContent xmlns:mc="http://schemas.openxmlformats.org/markup-compatibility/2006">
              <mc:Choice xmlns:v="urn:schemas-microsoft-com:vml" Requires="v">
                <p:oleObj spid="_x0000_s5133" r:id="rId4" imgW="7213600" imgH="4394200" progId="WangImage.Document">
                  <p:embed/>
                </p:oleObj>
              </mc:Choice>
              <mc:Fallback>
                <p:oleObj r:id="rId4" imgW="7213600" imgH="4394200" progId="WangImage.Document">
                  <p:embed/>
                  <p:pic>
                    <p:nvPicPr>
                      <p:cNvPr id="56322" name="Object 3">
                        <a:extLst>
                          <a:ext uri="{FF2B5EF4-FFF2-40B4-BE49-F238E27FC236}">
                            <a16:creationId xmlns:a16="http://schemas.microsoft.com/office/drawing/2014/main" id="{B1CB8505-D5EC-8E4C-B176-B1EE5BC174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709" y="2537117"/>
                        <a:ext cx="4482704" cy="3317773"/>
                      </a:xfrm>
                      <a:prstGeom prst="rect">
                        <a:avLst/>
                      </a:prstGeom>
                      <a:noFill/>
                      <a:ln>
                        <a:noFill/>
                      </a:ln>
                      <a:effectLst/>
                    </p:spPr>
                  </p:pic>
                </p:oleObj>
              </mc:Fallback>
            </mc:AlternateContent>
          </a:graphicData>
        </a:graphic>
      </p:graphicFrame>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eaLnBrk="1" hangingPunct="1">
              <a:defRPr/>
            </a:pPr>
            <a:r>
              <a:rPr lang="en-US" altLang="zh-CN" sz="2700" dirty="0">
                <a:solidFill>
                  <a:srgbClr val="0000FF"/>
                </a:solidFill>
              </a:rPr>
              <a:t>1. </a:t>
            </a:r>
            <a:r>
              <a:rPr lang="zh-CN" altLang="en-US" sz="2700" dirty="0">
                <a:solidFill>
                  <a:srgbClr val="0000FF"/>
                </a:solidFill>
              </a:rPr>
              <a:t>进程的三种基本状态</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6" name="Rectangle 5">
            <a:extLst>
              <a:ext uri="{FF2B5EF4-FFF2-40B4-BE49-F238E27FC236}">
                <a16:creationId xmlns:a16="http://schemas.microsoft.com/office/drawing/2014/main" id="{2AAC5C31-8674-ED45-A5A7-9A26E6AAF9AC}"/>
              </a:ext>
            </a:extLst>
          </p:cNvPr>
          <p:cNvSpPr>
            <a:spLocks noChangeArrowheads="1"/>
          </p:cNvSpPr>
          <p:nvPr/>
        </p:nvSpPr>
        <p:spPr bwMode="auto">
          <a:xfrm>
            <a:off x="5400071" y="2979832"/>
            <a:ext cx="3156100" cy="258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nSpc>
                <a:spcPct val="110000"/>
              </a:lnSpc>
              <a:spcBef>
                <a:spcPct val="0"/>
              </a:spcBef>
              <a:buClrTx/>
              <a:buSzTx/>
              <a:buNone/>
              <a:defRPr/>
            </a:pPr>
            <a:r>
              <a:rPr kumimoji="1" lang="en-US" altLang="zh-CN" sz="2100" b="1" dirty="0">
                <a:solidFill>
                  <a:srgbClr val="0000CC"/>
                </a:solidFill>
                <a:latin typeface="+mj-ea"/>
                <a:ea typeface="+mj-ea"/>
              </a:rPr>
              <a:t>3</a:t>
            </a:r>
            <a:r>
              <a:rPr kumimoji="1" lang="zh-CN" altLang="en-US" sz="2100" b="1" dirty="0">
                <a:solidFill>
                  <a:srgbClr val="0000CC"/>
                </a:solidFill>
                <a:latin typeface="+mj-ea"/>
                <a:ea typeface="+mj-ea"/>
              </a:rPr>
              <a:t>）阻塞状态</a:t>
            </a:r>
            <a:r>
              <a:rPr kumimoji="1" lang="en-US" altLang="zh-CN" sz="2100" b="1" dirty="0">
                <a:solidFill>
                  <a:srgbClr val="0000CC"/>
                </a:solidFill>
                <a:latin typeface="+mj-ea"/>
                <a:ea typeface="+mj-ea"/>
              </a:rPr>
              <a:t>(Blocked)</a:t>
            </a:r>
            <a:r>
              <a:rPr kumimoji="1" lang="zh-CN" altLang="en-US" sz="2100" b="1" dirty="0">
                <a:latin typeface="+mj-ea"/>
                <a:ea typeface="+mj-ea"/>
              </a:rPr>
              <a:t>：正在执行的进程由于发生某事件而暂时无法继续执行时，便放弃处理机而处于暂停状态，把这种暂停状态称为阻塞状态，有时也称为等待状态。</a:t>
            </a:r>
          </a:p>
        </p:txBody>
      </p:sp>
      <p:sp>
        <p:nvSpPr>
          <p:cNvPr id="7" name="Oval 6">
            <a:extLst>
              <a:ext uri="{FF2B5EF4-FFF2-40B4-BE49-F238E27FC236}">
                <a16:creationId xmlns:a16="http://schemas.microsoft.com/office/drawing/2014/main" id="{2B0E6019-97C5-B142-B056-7C8E4A760523}"/>
              </a:ext>
            </a:extLst>
          </p:cNvPr>
          <p:cNvSpPr>
            <a:spLocks noChangeArrowheads="1"/>
          </p:cNvSpPr>
          <p:nvPr/>
        </p:nvSpPr>
        <p:spPr bwMode="auto">
          <a:xfrm>
            <a:off x="1342571" y="4803697"/>
            <a:ext cx="798287" cy="756841"/>
          </a:xfrm>
          <a:prstGeom prst="ellipse">
            <a:avLst/>
          </a:prstGeom>
          <a:solidFill>
            <a:srgbClr val="FF0000">
              <a:alpha val="47058"/>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Tree>
    <p:extLst>
      <p:ext uri="{BB962C8B-B14F-4D97-AF65-F5344CB8AC3E}">
        <p14:creationId xmlns:p14="http://schemas.microsoft.com/office/powerpoint/2010/main" val="277712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F33B5FCA-D28E-45FD-8818-E908AEC6BF54}"/>
              </a:ext>
            </a:extLst>
          </p:cNvPr>
          <p:cNvSpPr>
            <a:spLocks noGrp="1" noRot="1" noChangeArrowheads="1"/>
          </p:cNvSpPr>
          <p:nvPr>
            <p:ph type="title"/>
          </p:nvPr>
        </p:nvSpPr>
        <p:spPr/>
        <p:txBody>
          <a:bodyPr/>
          <a:lstStyle/>
          <a:p>
            <a:pPr eaLnBrk="1" hangingPunct="1">
              <a:defRPr/>
            </a:pPr>
            <a:r>
              <a:rPr lang="zh-CN" altLang="en-US" dirty="0"/>
              <a:t>线程的属性</a:t>
            </a:r>
            <a:endParaRPr lang="zh-CN" altLang="en-US" sz="3000" dirty="0">
              <a:latin typeface="宋体" pitchFamily="2" charset="-122"/>
            </a:endParaRPr>
          </a:p>
        </p:txBody>
      </p:sp>
      <p:sp>
        <p:nvSpPr>
          <p:cNvPr id="189443" name="Rectangle 3">
            <a:extLst>
              <a:ext uri="{FF2B5EF4-FFF2-40B4-BE49-F238E27FC236}">
                <a16:creationId xmlns:a16="http://schemas.microsoft.com/office/drawing/2014/main" id="{0D248A68-A871-4B6A-B688-177FA1F47F7B}"/>
              </a:ext>
            </a:extLst>
          </p:cNvPr>
          <p:cNvSpPr>
            <a:spLocks noGrp="1" noRot="1" noChangeArrowheads="1"/>
          </p:cNvSpPr>
          <p:nvPr>
            <p:ph idx="1"/>
          </p:nvPr>
        </p:nvSpPr>
        <p:spPr/>
        <p:txBody>
          <a:bodyPr/>
          <a:lstStyle/>
          <a:p>
            <a:pPr eaLnBrk="1" hangingPunct="1">
              <a:buFont typeface="Wingdings" panose="05000000000000000000" pitchFamily="2" charset="2"/>
              <a:buNone/>
            </a:pPr>
            <a:r>
              <a:rPr lang="en-US" altLang="zh-CN">
                <a:latin typeface="宋体" panose="02010600030101010101" pitchFamily="2" charset="-122"/>
              </a:rPr>
              <a:t>(1)</a:t>
            </a:r>
            <a:r>
              <a:rPr lang="en-US" altLang="zh-CN"/>
              <a:t> </a:t>
            </a:r>
            <a:r>
              <a:rPr lang="zh-CN" altLang="en-US">
                <a:latin typeface="宋体" panose="02010600030101010101" pitchFamily="2" charset="-122"/>
              </a:rPr>
              <a:t>线程是一个被调度和分派的基本单位并可独立运行的实体。大多数</a:t>
            </a:r>
            <a:r>
              <a:rPr lang="zh-CN" altLang="en-US">
                <a:solidFill>
                  <a:srgbClr val="FF0000"/>
                </a:solidFill>
                <a:latin typeface="楷体_GB2312" pitchFamily="49" charset="-122"/>
              </a:rPr>
              <a:t>与执行相关的信息可以保存在线程级的数据结构中</a:t>
            </a:r>
            <a:r>
              <a:rPr lang="zh-CN" altLang="en-US">
                <a:latin typeface="宋体" panose="02010600030101010101" pitchFamily="2" charset="-122"/>
              </a:rPr>
              <a:t>；</a:t>
            </a:r>
          </a:p>
          <a:p>
            <a:pPr eaLnBrk="1" hangingPunct="1">
              <a:buFont typeface="Wingdings" panose="05000000000000000000" pitchFamily="2" charset="2"/>
              <a:buNone/>
            </a:pPr>
            <a:r>
              <a:rPr lang="en-US" altLang="zh-CN">
                <a:latin typeface="宋体" panose="02010600030101010101" pitchFamily="2" charset="-122"/>
              </a:rPr>
              <a:t>(2)</a:t>
            </a:r>
            <a:r>
              <a:rPr lang="zh-CN" altLang="en-US">
                <a:latin typeface="宋体" panose="02010600030101010101" pitchFamily="2" charset="-122"/>
              </a:rPr>
              <a:t>线程是可以并发执行；</a:t>
            </a:r>
          </a:p>
          <a:p>
            <a:pPr eaLnBrk="1" hangingPunct="1">
              <a:buFont typeface="Wingdings" panose="05000000000000000000" pitchFamily="2" charset="2"/>
              <a:buNone/>
            </a:pPr>
            <a:r>
              <a:rPr lang="en-US" altLang="zh-CN">
                <a:latin typeface="宋体" panose="02010600030101010101" pitchFamily="2" charset="-122"/>
              </a:rPr>
              <a:t>(3)</a:t>
            </a:r>
            <a:r>
              <a:rPr lang="zh-CN" altLang="en-US">
                <a:latin typeface="宋体" panose="02010600030101010101" pitchFamily="2" charset="-122"/>
              </a:rPr>
              <a:t>共享进程资源。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8" name="Picture 2">
            <a:extLst>
              <a:ext uri="{FF2B5EF4-FFF2-40B4-BE49-F238E27FC236}">
                <a16:creationId xmlns:a16="http://schemas.microsoft.com/office/drawing/2014/main" id="{B116B327-AFD3-4833-9512-5C5377138657}"/>
              </a:ext>
            </a:extLst>
          </p:cNvPr>
          <p:cNvPicPr>
            <a:picLocks noChangeAspect="1" noChangeArrowheads="1"/>
          </p:cNvPicPr>
          <p:nvPr/>
        </p:nvPicPr>
        <p:blipFill>
          <a:blip r:embed="rId2"/>
          <a:srcRect/>
          <a:stretch>
            <a:fillRect/>
          </a:stretch>
        </p:blipFill>
        <p:spPr bwMode="auto">
          <a:xfrm>
            <a:off x="1357313" y="1928814"/>
            <a:ext cx="6430566" cy="3321844"/>
          </a:xfrm>
          <a:prstGeom prst="rect">
            <a:avLst/>
          </a:prstGeom>
          <a:noFill/>
          <a:ln w="9525" cap="flat" cmpd="sng">
            <a:noFill/>
            <a:prstDash val="solid"/>
            <a:miter lim="800000"/>
            <a:headEnd type="none" w="med" len="med"/>
            <a:tailEnd type="none" w="med" len="med"/>
          </a:ln>
          <a:effectLst>
            <a:prstShdw prst="shdw18" dist="17961" dir="13500000">
              <a:schemeClr val="accent1">
                <a:gamma/>
                <a:shade val="60000"/>
                <a:invGamma/>
              </a:schemeClr>
            </a:prstShdw>
          </a:effectLst>
        </p:spPr>
      </p:pic>
      <p:sp>
        <p:nvSpPr>
          <p:cNvPr id="2" name="标题 1">
            <a:extLst>
              <a:ext uri="{FF2B5EF4-FFF2-40B4-BE49-F238E27FC236}">
                <a16:creationId xmlns:a16="http://schemas.microsoft.com/office/drawing/2014/main" id="{888862F0-05DC-44C2-936A-4A6073434091}"/>
              </a:ext>
            </a:extLst>
          </p:cNvPr>
          <p:cNvSpPr>
            <a:spLocks noGrp="1"/>
          </p:cNvSpPr>
          <p:nvPr>
            <p:ph type="title"/>
          </p:nvPr>
        </p:nvSpPr>
        <p:spPr/>
        <p:txBody>
          <a:bodyPr/>
          <a:lstStyle/>
          <a:p>
            <a:r>
              <a:rPr lang="zh-CN" altLang="en-US" dirty="0"/>
              <a:t>进程和线程的结构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C68D2C9C-1009-4493-9E2F-AD2BF2A67F90}"/>
              </a:ext>
            </a:extLst>
          </p:cNvPr>
          <p:cNvSpPr>
            <a:spLocks noGrp="1" noRot="1" noChangeArrowheads="1"/>
          </p:cNvSpPr>
          <p:nvPr>
            <p:ph type="title"/>
          </p:nvPr>
        </p:nvSpPr>
        <p:spPr/>
        <p:txBody>
          <a:bodyPr/>
          <a:lstStyle/>
          <a:p>
            <a:pPr eaLnBrk="1" hangingPunct="1">
              <a:defRPr/>
            </a:pPr>
            <a:r>
              <a:rPr lang="zh-CN" altLang="en-US"/>
              <a:t>线程的属性</a:t>
            </a:r>
          </a:p>
        </p:txBody>
      </p:sp>
      <p:sp>
        <p:nvSpPr>
          <p:cNvPr id="190467" name="Rectangle 3">
            <a:extLst>
              <a:ext uri="{FF2B5EF4-FFF2-40B4-BE49-F238E27FC236}">
                <a16:creationId xmlns:a16="http://schemas.microsoft.com/office/drawing/2014/main" id="{CD98B6CA-C6BF-4BC6-88E3-0BD6A8A1C031}"/>
              </a:ext>
            </a:extLst>
          </p:cNvPr>
          <p:cNvSpPr>
            <a:spLocks noGrp="1" noRot="1" noChangeArrowheads="1"/>
          </p:cNvSpPr>
          <p:nvPr>
            <p:ph idx="1"/>
          </p:nvPr>
        </p:nvSpPr>
        <p:spPr/>
        <p:txBody>
          <a:bodyPr/>
          <a:lstStyle/>
          <a:p>
            <a:pPr eaLnBrk="1" hangingPunct="1">
              <a:lnSpc>
                <a:spcPct val="110000"/>
              </a:lnSpc>
              <a:buFont typeface="Wingdings" panose="05000000000000000000" pitchFamily="2" charset="2"/>
              <a:buNone/>
            </a:pPr>
            <a:r>
              <a:rPr lang="en-US" altLang="zh-CN">
                <a:latin typeface="宋体" panose="02010600030101010101" pitchFamily="2" charset="-122"/>
              </a:rPr>
              <a:t>(4)</a:t>
            </a:r>
            <a:r>
              <a:rPr lang="zh-CN" altLang="en-US">
                <a:latin typeface="宋体" panose="02010600030101010101" pitchFamily="2" charset="-122"/>
              </a:rPr>
              <a:t>进程中的所有线程共享同一个地址空间，</a:t>
            </a:r>
            <a:r>
              <a:rPr lang="zh-CN" altLang="en-US">
                <a:solidFill>
                  <a:srgbClr val="FF0000"/>
                </a:solidFill>
                <a:latin typeface="楷体_GB2312" pitchFamily="49" charset="-122"/>
              </a:rPr>
              <a:t>挂起进程则会挂起进程中的所有线程</a:t>
            </a:r>
            <a:r>
              <a:rPr lang="zh-CN" altLang="en-US">
                <a:latin typeface="宋体" panose="02010600030101010101" pitchFamily="2" charset="-122"/>
              </a:rPr>
              <a:t>。类似地，</a:t>
            </a:r>
            <a:r>
              <a:rPr lang="zh-CN" altLang="en-US">
                <a:solidFill>
                  <a:srgbClr val="FF0000"/>
                </a:solidFill>
                <a:latin typeface="楷体_GB2312" pitchFamily="49" charset="-122"/>
              </a:rPr>
              <a:t>进程的终止会导致进程中所有线程的终止。</a:t>
            </a:r>
          </a:p>
          <a:p>
            <a:pPr eaLnBrk="1" hangingPunct="1">
              <a:lnSpc>
                <a:spcPct val="110000"/>
              </a:lnSpc>
              <a:buFont typeface="Wingdings" panose="05000000000000000000" pitchFamily="2" charset="2"/>
              <a:buNone/>
            </a:pPr>
            <a:r>
              <a:rPr lang="en-US" altLang="zh-CN">
                <a:latin typeface="宋体" panose="02010600030101010101" pitchFamily="2" charset="-122"/>
              </a:rPr>
              <a:t>(5)</a:t>
            </a:r>
            <a:r>
              <a:rPr lang="zh-CN" altLang="en-US">
                <a:latin typeface="宋体" panose="02010600030101010101" pitchFamily="2" charset="-122"/>
              </a:rPr>
              <a:t>线程是</a:t>
            </a:r>
            <a:r>
              <a:rPr lang="zh-CN" altLang="en-US">
                <a:solidFill>
                  <a:srgbClr val="FF0000"/>
                </a:solidFill>
                <a:latin typeface="楷体_GB2312" pitchFamily="49" charset="-122"/>
              </a:rPr>
              <a:t>轻型实体</a:t>
            </a:r>
            <a:r>
              <a:rPr lang="zh-CN" altLang="en-US">
                <a:latin typeface="宋体" panose="02010600030101010101" pitchFamily="2" charset="-122"/>
              </a:rPr>
              <a:t>，在切换时只需保存少量寄存器的内容，不涉及存储器的管理等，因此系统开销小。</a:t>
            </a:r>
          </a:p>
          <a:p>
            <a:pPr eaLnBrk="1" hangingPunct="1">
              <a:lnSpc>
                <a:spcPct val="110000"/>
              </a:lnSpc>
            </a:pPr>
            <a:endParaRPr lang="en-US" altLang="zh-CN">
              <a:solidFill>
                <a:schemeClr val="folHlin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81972C0-787E-4BC4-A5F8-0C74BD5D8F1E}"/>
              </a:ext>
            </a:extLst>
          </p:cNvPr>
          <p:cNvSpPr>
            <a:spLocks noGrp="1"/>
          </p:cNvSpPr>
          <p:nvPr>
            <p:ph type="title"/>
          </p:nvPr>
        </p:nvSpPr>
        <p:spPr/>
        <p:txBody>
          <a:bodyPr/>
          <a:lstStyle/>
          <a:p>
            <a:r>
              <a:rPr lang="zh-CN" altLang="en-US" dirty="0"/>
              <a:t>小测试</a:t>
            </a:r>
          </a:p>
        </p:txBody>
      </p:sp>
      <p:sp>
        <p:nvSpPr>
          <p:cNvPr id="5" name="内容占位符 4">
            <a:extLst>
              <a:ext uri="{FF2B5EF4-FFF2-40B4-BE49-F238E27FC236}">
                <a16:creationId xmlns:a16="http://schemas.microsoft.com/office/drawing/2014/main" id="{7AD73FC5-D3F0-4029-AD88-08E1AFB75E70}"/>
              </a:ext>
            </a:extLst>
          </p:cNvPr>
          <p:cNvSpPr>
            <a:spLocks noGrp="1"/>
          </p:cNvSpPr>
          <p:nvPr>
            <p:ph idx="1"/>
          </p:nvPr>
        </p:nvSpPr>
        <p:spPr>
          <a:xfrm>
            <a:off x="428626" y="1582523"/>
            <a:ext cx="8249382" cy="3868232"/>
          </a:xfrm>
        </p:spPr>
        <p:txBody>
          <a:bodyPr/>
          <a:lstStyle/>
          <a:p>
            <a:r>
              <a:rPr lang="zh-CN" altLang="en-US" sz="2100" dirty="0"/>
              <a:t>是非判断：在内核支持线程的系统中，进程是系统资源分配和调度的基本单位。</a:t>
            </a:r>
            <a:endParaRPr lang="en-US" altLang="zh-CN" sz="2100" dirty="0"/>
          </a:p>
          <a:p>
            <a:pPr lvl="1"/>
            <a:r>
              <a:rPr lang="en-US" altLang="zh-CN" sz="1800" dirty="0"/>
              <a:t>A</a:t>
            </a:r>
            <a:r>
              <a:rPr lang="zh-CN" altLang="en-US" sz="1800" dirty="0"/>
              <a:t>）正确      </a:t>
            </a:r>
            <a:r>
              <a:rPr lang="en-US" altLang="zh-CN" sz="1800" dirty="0"/>
              <a:t>B</a:t>
            </a:r>
            <a:r>
              <a:rPr lang="zh-CN" altLang="en-US" sz="1800" dirty="0"/>
              <a:t>）错误</a:t>
            </a:r>
            <a:endParaRPr lang="en-US" altLang="zh-CN" sz="1800" dirty="0"/>
          </a:p>
          <a:p>
            <a:pPr lvl="1"/>
            <a:r>
              <a:rPr lang="zh-CN" altLang="en-US" sz="1800" dirty="0"/>
              <a:t>答案  </a:t>
            </a:r>
            <a:r>
              <a:rPr lang="en-US" altLang="zh-CN" sz="1800" dirty="0"/>
              <a:t>B</a:t>
            </a:r>
          </a:p>
          <a:p>
            <a:r>
              <a:rPr lang="zh-CN" altLang="en-US" sz="2100" dirty="0"/>
              <a:t>下面论述错误的是（ ）</a:t>
            </a:r>
            <a:endParaRPr lang="en-US" altLang="zh-CN" sz="2100" dirty="0"/>
          </a:p>
          <a:p>
            <a:pPr lvl="1"/>
            <a:r>
              <a:rPr lang="en-US" altLang="zh-CN" sz="1800" dirty="0"/>
              <a:t>A</a:t>
            </a:r>
            <a:r>
              <a:rPr lang="zh-CN" altLang="en-US" sz="1800" dirty="0"/>
              <a:t>）线程共享进程的资源，可并发运行</a:t>
            </a:r>
            <a:endParaRPr lang="en-US" altLang="zh-CN" sz="1800" dirty="0"/>
          </a:p>
          <a:p>
            <a:pPr lvl="1"/>
            <a:r>
              <a:rPr lang="en-US" altLang="zh-CN" sz="1800" dirty="0"/>
              <a:t>B</a:t>
            </a:r>
            <a:r>
              <a:rPr lang="zh-CN" altLang="en-US" sz="1800" dirty="0"/>
              <a:t>）终止进程将终止其中的线程</a:t>
            </a:r>
            <a:endParaRPr lang="en-US" altLang="zh-CN" sz="1800" dirty="0"/>
          </a:p>
          <a:p>
            <a:pPr lvl="1"/>
            <a:r>
              <a:rPr lang="en-US" altLang="zh-CN" sz="1800" dirty="0"/>
              <a:t>C</a:t>
            </a:r>
            <a:r>
              <a:rPr lang="zh-CN" altLang="en-US" sz="1800" dirty="0"/>
              <a:t>）引入线程的目的是降低并发的时空开销</a:t>
            </a:r>
            <a:endParaRPr lang="en-US" altLang="zh-CN" sz="1800" dirty="0"/>
          </a:p>
          <a:p>
            <a:pPr lvl="1"/>
            <a:r>
              <a:rPr lang="en-US" altLang="zh-CN" sz="1800" dirty="0"/>
              <a:t>D</a:t>
            </a:r>
            <a:r>
              <a:rPr lang="zh-CN" altLang="en-US" sz="1800" dirty="0"/>
              <a:t>）线程是资源分配和调度的基本单位</a:t>
            </a:r>
            <a:endParaRPr lang="en-US" altLang="zh-CN" sz="1800" dirty="0"/>
          </a:p>
          <a:p>
            <a:pPr lvl="1"/>
            <a:r>
              <a:rPr lang="zh-CN" altLang="en-US" sz="1800" dirty="0"/>
              <a:t>答案：</a:t>
            </a:r>
            <a:r>
              <a:rPr lang="en-US" altLang="zh-CN" sz="1800" dirty="0"/>
              <a:t>D</a:t>
            </a:r>
            <a:endParaRPr lang="zh-CN" altLang="en-US" sz="1800" dirty="0"/>
          </a:p>
        </p:txBody>
      </p:sp>
    </p:spTree>
    <p:extLst>
      <p:ext uri="{BB962C8B-B14F-4D97-AF65-F5344CB8AC3E}">
        <p14:creationId xmlns:p14="http://schemas.microsoft.com/office/powerpoint/2010/main" val="205620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3B532-A2FD-4D01-BE3C-09EF5C1263E4}"/>
              </a:ext>
            </a:extLst>
          </p:cNvPr>
          <p:cNvSpPr>
            <a:spLocks noGrp="1"/>
          </p:cNvSpPr>
          <p:nvPr>
            <p:ph type="title"/>
          </p:nvPr>
        </p:nvSpPr>
        <p:spPr/>
        <p:txBody>
          <a:bodyPr/>
          <a:lstStyle/>
          <a:p>
            <a:pPr>
              <a:defRPr/>
            </a:pPr>
            <a:r>
              <a:rPr lang="en-US" altLang="zh-CN" dirty="0"/>
              <a:t>2.7.2 </a:t>
            </a:r>
            <a:r>
              <a:rPr lang="zh-CN" altLang="en-US" dirty="0"/>
              <a:t>线程与进程的比较</a:t>
            </a:r>
          </a:p>
        </p:txBody>
      </p:sp>
      <p:sp>
        <p:nvSpPr>
          <p:cNvPr id="191491" name="内容占位符 2">
            <a:extLst>
              <a:ext uri="{FF2B5EF4-FFF2-40B4-BE49-F238E27FC236}">
                <a16:creationId xmlns:a16="http://schemas.microsoft.com/office/drawing/2014/main" id="{D5634B2D-7BF5-4916-8C51-CA5F4AB4C5FC}"/>
              </a:ext>
            </a:extLst>
          </p:cNvPr>
          <p:cNvSpPr>
            <a:spLocks noGrp="1" noChangeArrowheads="1"/>
          </p:cNvSpPr>
          <p:nvPr>
            <p:ph idx="1"/>
          </p:nvPr>
        </p:nvSpPr>
        <p:spPr>
          <a:xfrm>
            <a:off x="711200" y="1881717"/>
            <a:ext cx="7738533" cy="3545152"/>
          </a:xfrm>
        </p:spPr>
        <p:txBody>
          <a:bodyPr/>
          <a:lstStyle/>
          <a:p>
            <a:r>
              <a:rPr lang="zh-CN" altLang="en-US" dirty="0"/>
              <a:t>调度的基本单位</a:t>
            </a:r>
            <a:endParaRPr lang="en-US" altLang="zh-CN" dirty="0"/>
          </a:p>
          <a:p>
            <a:r>
              <a:rPr lang="zh-CN" altLang="en-US" dirty="0"/>
              <a:t>并发性</a:t>
            </a:r>
            <a:endParaRPr lang="en-US" altLang="zh-CN" dirty="0"/>
          </a:p>
          <a:p>
            <a:r>
              <a:rPr lang="zh-CN" altLang="en-US" dirty="0"/>
              <a:t>拥有资源</a:t>
            </a:r>
            <a:endParaRPr lang="en-US" altLang="zh-CN" dirty="0"/>
          </a:p>
          <a:p>
            <a:r>
              <a:rPr lang="zh-CN" altLang="en-US" dirty="0"/>
              <a:t>独立性</a:t>
            </a:r>
            <a:endParaRPr lang="en-US" altLang="zh-CN" dirty="0"/>
          </a:p>
          <a:p>
            <a:r>
              <a:rPr lang="zh-CN" altLang="en-US" dirty="0"/>
              <a:t>系统开销：</a:t>
            </a:r>
            <a:r>
              <a:rPr lang="en-US" altLang="zh-CN" dirty="0"/>
              <a:t>Solaris 2 OS</a:t>
            </a:r>
            <a:r>
              <a:rPr lang="zh-CN" altLang="en-US" dirty="0"/>
              <a:t>中，创建快</a:t>
            </a:r>
            <a:r>
              <a:rPr lang="en-US" altLang="zh-CN" dirty="0"/>
              <a:t>30</a:t>
            </a:r>
            <a:r>
              <a:rPr lang="zh-CN" altLang="en-US" dirty="0"/>
              <a:t>倍，切换快</a:t>
            </a:r>
            <a:r>
              <a:rPr lang="en-US" altLang="zh-CN" dirty="0"/>
              <a:t>5</a:t>
            </a:r>
            <a:r>
              <a:rPr lang="zh-CN" altLang="en-US" dirty="0"/>
              <a:t>倍。</a:t>
            </a:r>
            <a:endParaRPr lang="en-US" altLang="zh-CN" dirty="0"/>
          </a:p>
          <a:p>
            <a:r>
              <a:rPr lang="zh-CN" altLang="en-US" dirty="0"/>
              <a:t>支持多处理机系统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 calcmode="lin" valueType="num">
                                      <p:cBhvr additive="base">
                                        <p:cTn id="7" dur="500" fill="hold"/>
                                        <p:tgtEl>
                                          <p:spTgt spid="191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1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1491">
                                            <p:txEl>
                                              <p:pRg st="1" end="1"/>
                                            </p:txEl>
                                          </p:spTgt>
                                        </p:tgtEl>
                                        <p:attrNameLst>
                                          <p:attrName>style.visibility</p:attrName>
                                        </p:attrNameLst>
                                      </p:cBhvr>
                                      <p:to>
                                        <p:strVal val="visible"/>
                                      </p:to>
                                    </p:set>
                                    <p:anim calcmode="lin" valueType="num">
                                      <p:cBhvr additive="base">
                                        <p:cTn id="13" dur="500" fill="hold"/>
                                        <p:tgtEl>
                                          <p:spTgt spid="191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1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1491">
                                            <p:txEl>
                                              <p:pRg st="2" end="2"/>
                                            </p:txEl>
                                          </p:spTgt>
                                        </p:tgtEl>
                                        <p:attrNameLst>
                                          <p:attrName>style.visibility</p:attrName>
                                        </p:attrNameLst>
                                      </p:cBhvr>
                                      <p:to>
                                        <p:strVal val="visible"/>
                                      </p:to>
                                    </p:set>
                                    <p:anim calcmode="lin" valueType="num">
                                      <p:cBhvr additive="base">
                                        <p:cTn id="19" dur="500" fill="hold"/>
                                        <p:tgtEl>
                                          <p:spTgt spid="1914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1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1491">
                                            <p:txEl>
                                              <p:pRg st="3" end="3"/>
                                            </p:txEl>
                                          </p:spTgt>
                                        </p:tgtEl>
                                        <p:attrNameLst>
                                          <p:attrName>style.visibility</p:attrName>
                                        </p:attrNameLst>
                                      </p:cBhvr>
                                      <p:to>
                                        <p:strVal val="visible"/>
                                      </p:to>
                                    </p:set>
                                    <p:anim calcmode="lin" valueType="num">
                                      <p:cBhvr additive="base">
                                        <p:cTn id="25" dur="500" fill="hold"/>
                                        <p:tgtEl>
                                          <p:spTgt spid="1914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1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1491">
                                            <p:txEl>
                                              <p:pRg st="4" end="4"/>
                                            </p:txEl>
                                          </p:spTgt>
                                        </p:tgtEl>
                                        <p:attrNameLst>
                                          <p:attrName>style.visibility</p:attrName>
                                        </p:attrNameLst>
                                      </p:cBhvr>
                                      <p:to>
                                        <p:strVal val="visible"/>
                                      </p:to>
                                    </p:set>
                                    <p:anim calcmode="lin" valueType="num">
                                      <p:cBhvr additive="base">
                                        <p:cTn id="31" dur="500" fill="hold"/>
                                        <p:tgtEl>
                                          <p:spTgt spid="1914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14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1491">
                                            <p:txEl>
                                              <p:pRg st="5" end="5"/>
                                            </p:txEl>
                                          </p:spTgt>
                                        </p:tgtEl>
                                        <p:attrNameLst>
                                          <p:attrName>style.visibility</p:attrName>
                                        </p:attrNameLst>
                                      </p:cBhvr>
                                      <p:to>
                                        <p:strVal val="visible"/>
                                      </p:to>
                                    </p:set>
                                    <p:anim calcmode="lin" valueType="num">
                                      <p:cBhvr additive="base">
                                        <p:cTn id="37" dur="500" fill="hold"/>
                                        <p:tgtEl>
                                          <p:spTgt spid="1914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14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36E3EA7E-3471-405A-99C2-863FEFE87D14}"/>
              </a:ext>
            </a:extLst>
          </p:cNvPr>
          <p:cNvSpPr>
            <a:spLocks noGrp="1" noRot="1" noChangeArrowheads="1"/>
          </p:cNvSpPr>
          <p:nvPr>
            <p:ph type="title"/>
          </p:nvPr>
        </p:nvSpPr>
        <p:spPr/>
        <p:txBody>
          <a:bodyPr/>
          <a:lstStyle/>
          <a:p>
            <a:pPr eaLnBrk="1" hangingPunct="1">
              <a:defRPr/>
            </a:pPr>
            <a:r>
              <a:rPr lang="en-US" altLang="zh-CN" dirty="0"/>
              <a:t>2.7.3 </a:t>
            </a:r>
            <a:r>
              <a:rPr lang="zh-CN" altLang="en-US" dirty="0"/>
              <a:t>线程状态和线程控制块</a:t>
            </a:r>
          </a:p>
        </p:txBody>
      </p:sp>
      <p:sp>
        <p:nvSpPr>
          <p:cNvPr id="194563" name="Rectangle 3">
            <a:extLst>
              <a:ext uri="{FF2B5EF4-FFF2-40B4-BE49-F238E27FC236}">
                <a16:creationId xmlns:a16="http://schemas.microsoft.com/office/drawing/2014/main" id="{220BD206-2A2B-4037-93F5-A63DC1992CE4}"/>
              </a:ext>
            </a:extLst>
          </p:cNvPr>
          <p:cNvSpPr>
            <a:spLocks noGrp="1" noRot="1" noChangeArrowheads="1"/>
          </p:cNvSpPr>
          <p:nvPr>
            <p:ph idx="1"/>
          </p:nvPr>
        </p:nvSpPr>
        <p:spPr/>
        <p:txBody>
          <a:bodyPr/>
          <a:lstStyle/>
          <a:p>
            <a:pPr algn="just" eaLnBrk="1" hangingPunct="1">
              <a:lnSpc>
                <a:spcPct val="110000"/>
              </a:lnSpc>
            </a:pPr>
            <a:r>
              <a:rPr lang="zh-CN" altLang="en-US" dirty="0"/>
              <a:t>线程的状态有</a:t>
            </a:r>
            <a:r>
              <a:rPr lang="en-US" altLang="zh-CN" dirty="0"/>
              <a:t>: </a:t>
            </a:r>
          </a:p>
          <a:p>
            <a:pPr lvl="1" algn="just">
              <a:lnSpc>
                <a:spcPct val="110000"/>
              </a:lnSpc>
            </a:pPr>
            <a:r>
              <a:rPr lang="zh-CN" altLang="en-US" dirty="0">
                <a:solidFill>
                  <a:srgbClr val="FF0000"/>
                </a:solidFill>
                <a:latin typeface="楷体_GB2312" pitchFamily="49" charset="-122"/>
              </a:rPr>
              <a:t>运行状态</a:t>
            </a:r>
            <a:endParaRPr lang="en-US" altLang="zh-CN" dirty="0">
              <a:solidFill>
                <a:srgbClr val="FF0000"/>
              </a:solidFill>
              <a:latin typeface="楷体_GB2312" pitchFamily="49" charset="-122"/>
            </a:endParaRPr>
          </a:p>
          <a:p>
            <a:pPr lvl="1" algn="just">
              <a:lnSpc>
                <a:spcPct val="110000"/>
              </a:lnSpc>
            </a:pPr>
            <a:r>
              <a:rPr lang="zh-CN" altLang="en-US" dirty="0">
                <a:solidFill>
                  <a:srgbClr val="FF0000"/>
                </a:solidFill>
                <a:latin typeface="楷体_GB2312" pitchFamily="49" charset="-122"/>
              </a:rPr>
              <a:t>就绪状态</a:t>
            </a:r>
            <a:endParaRPr lang="en-US" altLang="zh-CN" dirty="0">
              <a:solidFill>
                <a:srgbClr val="FF0000"/>
              </a:solidFill>
              <a:latin typeface="楷体_GB2312" pitchFamily="49" charset="-122"/>
            </a:endParaRPr>
          </a:p>
          <a:p>
            <a:pPr lvl="1" algn="just">
              <a:lnSpc>
                <a:spcPct val="110000"/>
              </a:lnSpc>
            </a:pPr>
            <a:r>
              <a:rPr lang="zh-CN" altLang="en-US" dirty="0">
                <a:solidFill>
                  <a:srgbClr val="FF0000"/>
                </a:solidFill>
                <a:latin typeface="楷体_GB2312" pitchFamily="49" charset="-122"/>
              </a:rPr>
              <a:t>阻塞状态</a:t>
            </a:r>
            <a:endParaRPr lang="en-US" altLang="zh-CN" dirty="0">
              <a:solidFill>
                <a:srgbClr val="FF0000"/>
              </a:solidFill>
              <a:latin typeface="楷体_GB2312" pitchFamily="49" charset="-122"/>
            </a:endParaRPr>
          </a:p>
          <a:p>
            <a:pPr lvl="1" algn="just">
              <a:lnSpc>
                <a:spcPct val="110000"/>
              </a:lnSpc>
            </a:pPr>
            <a:endParaRPr lang="en-US" altLang="zh-CN" dirty="0">
              <a:solidFill>
                <a:srgbClr val="FF0000"/>
              </a:solidFill>
              <a:latin typeface="楷体_GB2312" pitchFamily="49" charset="-122"/>
            </a:endParaRPr>
          </a:p>
          <a:p>
            <a:pPr lvl="1" algn="just">
              <a:lnSpc>
                <a:spcPct val="110000"/>
              </a:lnSpc>
            </a:pPr>
            <a:r>
              <a:rPr lang="zh-CN" altLang="en-US" dirty="0">
                <a:solidFill>
                  <a:srgbClr val="FF0000"/>
                </a:solidFill>
                <a:latin typeface="楷体_GB2312" pitchFamily="49" charset="-122"/>
              </a:rPr>
              <a:t>问题：为什么不在增加挂起引入的状态，也没有创建和终止态？</a:t>
            </a:r>
            <a:endParaRPr lang="en-US" altLang="zh-CN" dirty="0">
              <a:solidFill>
                <a:srgbClr val="FF0000"/>
              </a:solidFill>
              <a:latin typeface="楷体_GB2312" pitchFamily="49" charset="-122"/>
            </a:endParaRPr>
          </a:p>
          <a:p>
            <a:pPr lvl="1" algn="just">
              <a:lnSpc>
                <a:spcPct val="110000"/>
              </a:lnSpc>
            </a:pPr>
            <a:endParaRPr lang="zh-CN" altLang="en-US" dirty="0">
              <a:solidFill>
                <a:srgbClr val="FF0000"/>
              </a:solidFill>
              <a:latin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500" fill="hold"/>
                                        <p:tgtEl>
                                          <p:spTgt spid="19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3">
                                            <p:txEl>
                                              <p:pRg st="1" end="1"/>
                                            </p:txEl>
                                          </p:spTgt>
                                        </p:tgtEl>
                                        <p:attrNameLst>
                                          <p:attrName>style.visibility</p:attrName>
                                        </p:attrNameLst>
                                      </p:cBhvr>
                                      <p:to>
                                        <p:strVal val="visible"/>
                                      </p:to>
                                    </p:set>
                                    <p:anim calcmode="lin" valueType="num">
                                      <p:cBhvr additive="base">
                                        <p:cTn id="11" dur="500" fill="hold"/>
                                        <p:tgtEl>
                                          <p:spTgt spid="1945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4563">
                                            <p:txEl>
                                              <p:pRg st="2" end="2"/>
                                            </p:txEl>
                                          </p:spTgt>
                                        </p:tgtEl>
                                        <p:attrNameLst>
                                          <p:attrName>style.visibility</p:attrName>
                                        </p:attrNameLst>
                                      </p:cBhvr>
                                      <p:to>
                                        <p:strVal val="visible"/>
                                      </p:to>
                                    </p:set>
                                    <p:anim calcmode="lin" valueType="num">
                                      <p:cBhvr additive="base">
                                        <p:cTn id="15" dur="500" fill="hold"/>
                                        <p:tgtEl>
                                          <p:spTgt spid="1945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4563">
                                            <p:txEl>
                                              <p:pRg st="3" end="3"/>
                                            </p:txEl>
                                          </p:spTgt>
                                        </p:tgtEl>
                                        <p:attrNameLst>
                                          <p:attrName>style.visibility</p:attrName>
                                        </p:attrNameLst>
                                      </p:cBhvr>
                                      <p:to>
                                        <p:strVal val="visible"/>
                                      </p:to>
                                    </p:set>
                                    <p:anim calcmode="lin" valueType="num">
                                      <p:cBhvr additive="base">
                                        <p:cTn id="19" dur="500" fill="hold"/>
                                        <p:tgtEl>
                                          <p:spTgt spid="1945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4563">
                                            <p:txEl>
                                              <p:pRg st="5" end="5"/>
                                            </p:txEl>
                                          </p:spTgt>
                                        </p:tgtEl>
                                        <p:attrNameLst>
                                          <p:attrName>style.visibility</p:attrName>
                                        </p:attrNameLst>
                                      </p:cBhvr>
                                      <p:to>
                                        <p:strVal val="visible"/>
                                      </p:to>
                                    </p:set>
                                    <p:anim calcmode="lin" valueType="num">
                                      <p:cBhvr additive="base">
                                        <p:cTn id="23" dur="500" fill="hold"/>
                                        <p:tgtEl>
                                          <p:spTgt spid="1945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8A85E-A720-4C60-B278-AA7644FB547A}"/>
              </a:ext>
            </a:extLst>
          </p:cNvPr>
          <p:cNvSpPr>
            <a:spLocks noGrp="1"/>
          </p:cNvSpPr>
          <p:nvPr>
            <p:ph type="title"/>
          </p:nvPr>
        </p:nvSpPr>
        <p:spPr/>
        <p:txBody>
          <a:bodyPr/>
          <a:lstStyle/>
          <a:p>
            <a:pPr>
              <a:defRPr/>
            </a:pPr>
            <a:r>
              <a:rPr lang="zh-CN" altLang="en-US" dirty="0"/>
              <a:t>线程控制块</a:t>
            </a:r>
          </a:p>
        </p:txBody>
      </p:sp>
      <p:sp>
        <p:nvSpPr>
          <p:cNvPr id="3" name="内容占位符 2">
            <a:extLst>
              <a:ext uri="{FF2B5EF4-FFF2-40B4-BE49-F238E27FC236}">
                <a16:creationId xmlns:a16="http://schemas.microsoft.com/office/drawing/2014/main" id="{906CC9F4-DB27-4690-8BE3-100D4EB7EFB5}"/>
              </a:ext>
            </a:extLst>
          </p:cNvPr>
          <p:cNvSpPr>
            <a:spLocks noGrp="1" noChangeArrowheads="1"/>
          </p:cNvSpPr>
          <p:nvPr>
            <p:ph idx="1"/>
          </p:nvPr>
        </p:nvSpPr>
        <p:spPr/>
        <p:txBody>
          <a:bodyPr/>
          <a:lstStyle/>
          <a:p>
            <a:pPr algn="just">
              <a:lnSpc>
                <a:spcPct val="110000"/>
              </a:lnSpc>
              <a:spcBef>
                <a:spcPts val="450"/>
              </a:spcBef>
              <a:buClrTx/>
              <a:buNone/>
            </a:pPr>
            <a:r>
              <a:rPr lang="en-US" altLang="zh-CN" dirty="0">
                <a:latin typeface="楷体_GB2312" pitchFamily="49" charset="-122"/>
              </a:rPr>
              <a:t>(1)</a:t>
            </a:r>
            <a:r>
              <a:rPr lang="zh-CN" altLang="en-US" dirty="0">
                <a:latin typeface="楷体_GB2312" pitchFamily="49" charset="-122"/>
              </a:rPr>
              <a:t>用于控制和管理线程</a:t>
            </a:r>
            <a:endParaRPr lang="en-US" altLang="zh-CN" dirty="0">
              <a:latin typeface="楷体_GB2312" pitchFamily="49" charset="-122"/>
            </a:endParaRPr>
          </a:p>
          <a:p>
            <a:pPr algn="just">
              <a:lnSpc>
                <a:spcPct val="110000"/>
              </a:lnSpc>
              <a:spcBef>
                <a:spcPts val="450"/>
              </a:spcBef>
              <a:buClrTx/>
              <a:buNone/>
            </a:pPr>
            <a:r>
              <a:rPr lang="en-US" altLang="zh-CN" dirty="0">
                <a:latin typeface="楷体_GB2312" pitchFamily="49" charset="-122"/>
              </a:rPr>
              <a:t>(2)</a:t>
            </a:r>
            <a:r>
              <a:rPr lang="zh-CN" altLang="en-US" dirty="0">
                <a:latin typeface="楷体_GB2312" pitchFamily="49" charset="-122"/>
              </a:rPr>
              <a:t>线程控制块的内容：</a:t>
            </a:r>
            <a:endParaRPr lang="en-US" altLang="zh-CN" dirty="0">
              <a:latin typeface="楷体_GB2312" pitchFamily="49" charset="-122"/>
            </a:endParaRPr>
          </a:p>
          <a:p>
            <a:pPr marL="685800" lvl="1" indent="-385763" algn="just">
              <a:lnSpc>
                <a:spcPct val="110000"/>
              </a:lnSpc>
              <a:spcBef>
                <a:spcPts val="450"/>
              </a:spcBef>
              <a:buClrTx/>
              <a:buFont typeface="宋体" panose="02010600030101010101" pitchFamily="2" charset="-122"/>
              <a:buAutoNum type="circleNumDbPlain"/>
            </a:pPr>
            <a:r>
              <a:rPr lang="zh-CN" altLang="en-US" dirty="0">
                <a:latin typeface="楷体_GB2312" pitchFamily="49" charset="-122"/>
              </a:rPr>
              <a:t>线程标志符</a:t>
            </a:r>
            <a:endParaRPr lang="en-US" altLang="zh-CN" dirty="0">
              <a:latin typeface="楷体_GB2312" pitchFamily="49" charset="-122"/>
            </a:endParaRPr>
          </a:p>
          <a:p>
            <a:pPr marL="685800" lvl="1" indent="-385763" algn="just">
              <a:lnSpc>
                <a:spcPct val="110000"/>
              </a:lnSpc>
              <a:spcBef>
                <a:spcPts val="450"/>
              </a:spcBef>
              <a:buClrTx/>
              <a:buFont typeface="宋体" panose="02010600030101010101" pitchFamily="2" charset="-122"/>
              <a:buAutoNum type="circleNumDbPlain"/>
            </a:pPr>
            <a:r>
              <a:rPr lang="zh-CN" altLang="en-US" dirty="0">
                <a:latin typeface="楷体_GB2312" pitchFamily="49" charset="-122"/>
              </a:rPr>
              <a:t>一组寄存器：</a:t>
            </a:r>
            <a:r>
              <a:rPr lang="zh-CN" altLang="en-US" dirty="0"/>
              <a:t>它包括程序计数器</a:t>
            </a:r>
            <a:r>
              <a:rPr lang="en-US" altLang="zh-CN" dirty="0"/>
              <a:t>PC</a:t>
            </a:r>
            <a:r>
              <a:rPr lang="zh-CN" altLang="en-US" dirty="0"/>
              <a:t>和堆栈指针中的内容</a:t>
            </a:r>
            <a:endParaRPr lang="en-US" altLang="zh-CN" dirty="0">
              <a:latin typeface="楷体_GB2312" pitchFamily="49" charset="-122"/>
            </a:endParaRPr>
          </a:p>
          <a:p>
            <a:pPr marL="685800" lvl="1" indent="-385763" algn="just">
              <a:lnSpc>
                <a:spcPct val="110000"/>
              </a:lnSpc>
              <a:spcBef>
                <a:spcPts val="450"/>
              </a:spcBef>
              <a:buClrTx/>
              <a:buFont typeface="宋体" panose="02010600030101010101" pitchFamily="2" charset="-122"/>
              <a:buAutoNum type="circleNumDbPlain"/>
            </a:pPr>
            <a:r>
              <a:rPr lang="zh-CN" altLang="en-US" dirty="0">
                <a:latin typeface="楷体_GB2312" pitchFamily="49" charset="-122"/>
              </a:rPr>
              <a:t>线程运行状态 ：</a:t>
            </a:r>
            <a:r>
              <a:rPr lang="zh-CN" altLang="en-US" dirty="0"/>
              <a:t>线程正处于何种运行状态</a:t>
            </a:r>
            <a:endParaRPr lang="en-US" altLang="zh-CN" dirty="0">
              <a:latin typeface="楷体_GB2312" pitchFamily="49" charset="-122"/>
            </a:endParaRPr>
          </a:p>
          <a:p>
            <a:pPr marL="685800" lvl="1" indent="-385763" algn="just">
              <a:lnSpc>
                <a:spcPct val="110000"/>
              </a:lnSpc>
              <a:spcBef>
                <a:spcPts val="450"/>
              </a:spcBef>
              <a:buClrTx/>
              <a:buFont typeface="宋体" panose="02010600030101010101" pitchFamily="2" charset="-122"/>
              <a:buAutoNum type="circleNumDbPlain"/>
            </a:pPr>
            <a:r>
              <a:rPr lang="zh-CN" altLang="en-US" dirty="0">
                <a:latin typeface="楷体_GB2312" pitchFamily="49" charset="-122"/>
              </a:rPr>
              <a:t>优先级：</a:t>
            </a:r>
            <a:r>
              <a:rPr lang="zh-CN" altLang="en-US" dirty="0"/>
              <a:t>线程执行的优先程度</a:t>
            </a:r>
            <a:endParaRPr lang="en-US" altLang="zh-CN" dirty="0">
              <a:latin typeface="楷体_GB2312" pitchFamily="49" charset="-122"/>
            </a:endParaRPr>
          </a:p>
          <a:p>
            <a:pPr marL="685800" lvl="1" indent="-385763" algn="just">
              <a:lnSpc>
                <a:spcPct val="110000"/>
              </a:lnSpc>
              <a:spcBef>
                <a:spcPts val="450"/>
              </a:spcBef>
              <a:buClrTx/>
              <a:buFont typeface="宋体" panose="02010600030101010101" pitchFamily="2" charset="-122"/>
              <a:buAutoNum type="circleNumDbPlain"/>
            </a:pPr>
            <a:r>
              <a:rPr lang="zh-CN" altLang="en-US" dirty="0">
                <a:latin typeface="楷体_GB2312" pitchFamily="49" charset="-122"/>
              </a:rPr>
              <a:t>专有存储区：</a:t>
            </a:r>
            <a:r>
              <a:rPr lang="zh-CN" altLang="en-US" dirty="0"/>
              <a:t>线程自己的局部变量拷贝</a:t>
            </a:r>
            <a:endParaRPr lang="en-US" altLang="zh-CN" dirty="0">
              <a:latin typeface="楷体_GB2312" pitchFamily="49" charset="-122"/>
            </a:endParaRPr>
          </a:p>
          <a:p>
            <a:pPr marL="685800" lvl="1" indent="-385763" algn="just">
              <a:lnSpc>
                <a:spcPct val="110000"/>
              </a:lnSpc>
              <a:spcBef>
                <a:spcPts val="450"/>
              </a:spcBef>
              <a:buClrTx/>
              <a:buFont typeface="宋体" panose="02010600030101010101" pitchFamily="2" charset="-122"/>
              <a:buAutoNum type="circleNumDbPlain"/>
            </a:pPr>
            <a:r>
              <a:rPr lang="zh-CN" altLang="en-US" dirty="0">
                <a:latin typeface="楷体_GB2312" pitchFamily="49" charset="-122"/>
              </a:rPr>
              <a:t>用户栈 ：</a:t>
            </a:r>
            <a:r>
              <a:rPr lang="zh-CN" altLang="en-US" dirty="0"/>
              <a:t>保存有局部变量和返回地址</a:t>
            </a:r>
            <a:endParaRPr lang="en-US" altLang="zh-CN" dirty="0">
              <a:latin typeface="楷体_GB2312" pitchFamily="49" charset="-122"/>
            </a:endParaRPr>
          </a:p>
          <a:p>
            <a:pPr marL="685800" lvl="1" indent="-385763" algn="just">
              <a:lnSpc>
                <a:spcPct val="110000"/>
              </a:lnSpc>
              <a:spcBef>
                <a:spcPts val="450"/>
              </a:spcBef>
              <a:buClrTx/>
              <a:buFont typeface="宋体" panose="02010600030101010101" pitchFamily="2" charset="-122"/>
              <a:buAutoNum type="circleNumDbPlain"/>
            </a:pPr>
            <a:r>
              <a:rPr lang="zh-CN" altLang="en-US" dirty="0">
                <a:latin typeface="楷体_GB2312" pitchFamily="49" charset="-122"/>
              </a:rPr>
              <a:t>信号屏蔽：</a:t>
            </a:r>
            <a:r>
              <a:rPr lang="zh-CN" altLang="en-US" dirty="0"/>
              <a:t>对某些信号加以屏蔽</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C2A97-CBD7-4B65-8489-D8F887776122}"/>
              </a:ext>
            </a:extLst>
          </p:cNvPr>
          <p:cNvSpPr>
            <a:spLocks noGrp="1"/>
          </p:cNvSpPr>
          <p:nvPr>
            <p:ph type="title"/>
          </p:nvPr>
        </p:nvSpPr>
        <p:spPr/>
        <p:txBody>
          <a:bodyPr/>
          <a:lstStyle/>
          <a:p>
            <a:r>
              <a:rPr lang="zh-CN" altLang="en-US" dirty="0"/>
              <a:t>小测试</a:t>
            </a:r>
          </a:p>
        </p:txBody>
      </p:sp>
      <p:sp>
        <p:nvSpPr>
          <p:cNvPr id="3" name="内容占位符 2">
            <a:extLst>
              <a:ext uri="{FF2B5EF4-FFF2-40B4-BE49-F238E27FC236}">
                <a16:creationId xmlns:a16="http://schemas.microsoft.com/office/drawing/2014/main" id="{34DD4A4F-BB59-420C-9238-422699CB24BD}"/>
              </a:ext>
            </a:extLst>
          </p:cNvPr>
          <p:cNvSpPr>
            <a:spLocks noGrp="1"/>
          </p:cNvSpPr>
          <p:nvPr>
            <p:ph idx="1"/>
          </p:nvPr>
        </p:nvSpPr>
        <p:spPr/>
        <p:txBody>
          <a:bodyPr/>
          <a:lstStyle/>
          <a:p>
            <a:r>
              <a:rPr lang="zh-CN" altLang="en-US" dirty="0"/>
              <a:t>下面哪项不是线程的上下文：</a:t>
            </a:r>
            <a:endParaRPr lang="en-US" altLang="zh-CN" dirty="0"/>
          </a:p>
          <a:p>
            <a:pPr lvl="1"/>
            <a:r>
              <a:rPr lang="en-US" altLang="zh-CN" dirty="0"/>
              <a:t>A</a:t>
            </a:r>
            <a:r>
              <a:rPr lang="zh-CN" altLang="en-US" dirty="0"/>
              <a:t>）一组寄存器     </a:t>
            </a:r>
            <a:r>
              <a:rPr lang="en-US" altLang="zh-CN" dirty="0"/>
              <a:t>			B</a:t>
            </a:r>
            <a:r>
              <a:rPr lang="zh-CN" altLang="en-US" dirty="0"/>
              <a:t>）用户堆栈  </a:t>
            </a:r>
            <a:endParaRPr lang="en-US" altLang="zh-CN" dirty="0"/>
          </a:p>
          <a:p>
            <a:pPr lvl="1"/>
            <a:r>
              <a:rPr lang="en-US" altLang="zh-CN" dirty="0"/>
              <a:t>C</a:t>
            </a:r>
            <a:r>
              <a:rPr lang="zh-CN" altLang="en-US" dirty="0"/>
              <a:t>）专用存储区</a:t>
            </a:r>
            <a:r>
              <a:rPr lang="en-US" altLang="zh-CN" dirty="0"/>
              <a:t>			D</a:t>
            </a:r>
            <a:r>
              <a:rPr lang="zh-CN" altLang="en-US" dirty="0"/>
              <a:t>）线程运行状态</a:t>
            </a:r>
            <a:endParaRPr lang="en-US" altLang="zh-CN" dirty="0"/>
          </a:p>
          <a:p>
            <a:pPr lvl="1"/>
            <a:r>
              <a:rPr lang="zh-CN" altLang="en-US" dirty="0"/>
              <a:t>答案：</a:t>
            </a:r>
            <a:r>
              <a:rPr lang="en-US" altLang="zh-CN" dirty="0"/>
              <a:t>D</a:t>
            </a:r>
            <a:endParaRPr lang="zh-CN" altLang="en-US" dirty="0"/>
          </a:p>
        </p:txBody>
      </p:sp>
    </p:spTree>
    <p:extLst>
      <p:ext uri="{BB962C8B-B14F-4D97-AF65-F5344CB8AC3E}">
        <p14:creationId xmlns:p14="http://schemas.microsoft.com/office/powerpoint/2010/main" val="6133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EE95CC9C-2B25-48E4-BB13-3AC81D865229}"/>
              </a:ext>
            </a:extLst>
          </p:cNvPr>
          <p:cNvSpPr>
            <a:spLocks noGrp="1" noRot="1" noChangeArrowheads="1"/>
          </p:cNvSpPr>
          <p:nvPr>
            <p:ph type="title"/>
          </p:nvPr>
        </p:nvSpPr>
        <p:spPr/>
        <p:txBody>
          <a:bodyPr/>
          <a:lstStyle/>
          <a:p>
            <a:pPr eaLnBrk="1" hangingPunct="1">
              <a:defRPr/>
            </a:pPr>
            <a:r>
              <a:rPr lang="zh-CN" altLang="en-US" dirty="0"/>
              <a:t>线程状态变化的</a:t>
            </a:r>
            <a:r>
              <a:rPr lang="en-US" altLang="zh-CN" dirty="0"/>
              <a:t>4</a:t>
            </a:r>
            <a:r>
              <a:rPr lang="zh-CN" altLang="en-US" dirty="0"/>
              <a:t>种基本操作</a:t>
            </a:r>
            <a:r>
              <a:rPr lang="en-US" altLang="zh-CN" dirty="0"/>
              <a:t>:</a:t>
            </a:r>
          </a:p>
        </p:txBody>
      </p:sp>
      <p:sp>
        <p:nvSpPr>
          <p:cNvPr id="34819" name="Rectangle 3">
            <a:extLst>
              <a:ext uri="{FF2B5EF4-FFF2-40B4-BE49-F238E27FC236}">
                <a16:creationId xmlns:a16="http://schemas.microsoft.com/office/drawing/2014/main" id="{8949E926-4073-4910-ACD8-7146AB8E8465}"/>
              </a:ext>
            </a:extLst>
          </p:cNvPr>
          <p:cNvSpPr>
            <a:spLocks noGrp="1" noRot="1" noChangeArrowheads="1"/>
          </p:cNvSpPr>
          <p:nvPr>
            <p:ph idx="1"/>
          </p:nvPr>
        </p:nvSpPr>
        <p:spPr/>
        <p:txBody>
          <a:bodyPr/>
          <a:lstStyle/>
          <a:p>
            <a:pPr algn="just" eaLnBrk="1" hangingPunct="1">
              <a:buFont typeface="Wingdings" panose="05000000000000000000" pitchFamily="2" charset="2"/>
              <a:buNone/>
            </a:pPr>
            <a:r>
              <a:rPr lang="en-US" altLang="zh-CN" dirty="0"/>
              <a:t>①</a:t>
            </a:r>
            <a:r>
              <a:rPr lang="zh-CN" altLang="en-US" dirty="0">
                <a:solidFill>
                  <a:srgbClr val="FF0000"/>
                </a:solidFill>
                <a:latin typeface="楷体_GB2312" pitchFamily="49" charset="-122"/>
              </a:rPr>
              <a:t>派生（</a:t>
            </a:r>
            <a:r>
              <a:rPr lang="en-US" altLang="zh-CN" dirty="0">
                <a:solidFill>
                  <a:srgbClr val="FF0000"/>
                </a:solidFill>
                <a:latin typeface="楷体_GB2312" pitchFamily="49" charset="-122"/>
              </a:rPr>
              <a:t>Spawn)</a:t>
            </a:r>
            <a:r>
              <a:rPr lang="zh-CN" altLang="en-US" dirty="0"/>
              <a:t>：当产生一个新进程时，同时也为该进程派生了一个</a:t>
            </a:r>
            <a:r>
              <a:rPr lang="zh-CN" altLang="en-US" dirty="0">
                <a:latin typeface="Courier New" panose="02070309020205020404" pitchFamily="49" charset="0"/>
              </a:rPr>
              <a:t>“</a:t>
            </a:r>
            <a:r>
              <a:rPr lang="zh-CN" altLang="en-US" dirty="0"/>
              <a:t>初始化线程</a:t>
            </a:r>
            <a:r>
              <a:rPr lang="zh-CN" altLang="en-US" dirty="0">
                <a:latin typeface="Courier New" panose="02070309020205020404" pitchFamily="49" charset="0"/>
              </a:rPr>
              <a:t>”</a:t>
            </a:r>
            <a:r>
              <a:rPr lang="zh-CN" altLang="en-US" dirty="0"/>
              <a:t>，随后，可以在同一个进程中派生另一个线程，新线程被放置在就绪队列中。</a:t>
            </a:r>
          </a:p>
          <a:p>
            <a:pPr algn="just" eaLnBrk="1" hangingPunct="1">
              <a:buFont typeface="Wingdings" panose="05000000000000000000" pitchFamily="2" charset="2"/>
              <a:buNone/>
            </a:pPr>
            <a:r>
              <a:rPr lang="zh-CN" altLang="en-US" dirty="0"/>
              <a:t>②</a:t>
            </a:r>
            <a:r>
              <a:rPr lang="zh-CN" altLang="en-US" dirty="0">
                <a:solidFill>
                  <a:srgbClr val="FF0000"/>
                </a:solidFill>
                <a:latin typeface="楷体_GB2312" pitchFamily="49" charset="-122"/>
              </a:rPr>
              <a:t>阻塞（</a:t>
            </a:r>
            <a:r>
              <a:rPr lang="en-US" altLang="zh-CN" dirty="0">
                <a:solidFill>
                  <a:srgbClr val="FF0000"/>
                </a:solidFill>
                <a:latin typeface="楷体_GB2312" pitchFamily="49" charset="-122"/>
              </a:rPr>
              <a:t>Block)</a:t>
            </a:r>
            <a:r>
              <a:rPr lang="zh-CN" altLang="en-US" dirty="0"/>
              <a:t>：当线程需要等待一个事件时，它将阻塞，此时处理器转而执行另一个就绪线程。</a:t>
            </a:r>
          </a:p>
          <a:p>
            <a:pPr algn="just" eaLnBrk="1" hangingPunct="1">
              <a:buFont typeface="Wingdings" panose="05000000000000000000" pitchFamily="2" charset="2"/>
              <a:buNone/>
            </a:pPr>
            <a:r>
              <a:rPr lang="zh-CN" altLang="en-US" dirty="0"/>
              <a:t>③</a:t>
            </a:r>
            <a:r>
              <a:rPr lang="zh-CN" altLang="en-US" dirty="0">
                <a:solidFill>
                  <a:srgbClr val="FF0000"/>
                </a:solidFill>
                <a:latin typeface="楷体_GB2312" pitchFamily="49" charset="-122"/>
              </a:rPr>
              <a:t>解除阻塞（</a:t>
            </a:r>
            <a:r>
              <a:rPr lang="en-US" altLang="zh-CN" dirty="0">
                <a:solidFill>
                  <a:srgbClr val="FF0000"/>
                </a:solidFill>
                <a:latin typeface="楷体_GB2312" pitchFamily="49" charset="-122"/>
              </a:rPr>
              <a:t>Unblock</a:t>
            </a:r>
            <a:r>
              <a:rPr lang="zh-CN" altLang="en-US" dirty="0">
                <a:solidFill>
                  <a:srgbClr val="FF0000"/>
                </a:solidFill>
                <a:latin typeface="楷体_GB2312" pitchFamily="49" charset="-122"/>
              </a:rPr>
              <a:t>）</a:t>
            </a:r>
            <a:r>
              <a:rPr lang="zh-CN" altLang="en-US" dirty="0"/>
              <a:t>：当阻塞一个线程的事件发生时，该线程被转移到就绪队列中。</a:t>
            </a:r>
          </a:p>
          <a:p>
            <a:pPr algn="just" eaLnBrk="1" hangingPunct="1">
              <a:buFont typeface="Wingdings" panose="05000000000000000000" pitchFamily="2" charset="2"/>
              <a:buNone/>
            </a:pPr>
            <a:r>
              <a:rPr lang="zh-CN" altLang="en-US" dirty="0"/>
              <a:t>④</a:t>
            </a:r>
            <a:r>
              <a:rPr lang="zh-CN" altLang="en-US" dirty="0">
                <a:solidFill>
                  <a:srgbClr val="FF0000"/>
                </a:solidFill>
                <a:latin typeface="楷体_GB2312" pitchFamily="49" charset="-122"/>
              </a:rPr>
              <a:t>结束（</a:t>
            </a:r>
            <a:r>
              <a:rPr lang="en-US" altLang="zh-CN" dirty="0">
                <a:solidFill>
                  <a:srgbClr val="FF0000"/>
                </a:solidFill>
                <a:latin typeface="楷体_GB2312" pitchFamily="49" charset="-122"/>
              </a:rPr>
              <a:t>Finish</a:t>
            </a:r>
            <a:r>
              <a:rPr lang="zh-CN" altLang="en-US" dirty="0">
                <a:solidFill>
                  <a:srgbClr val="FF0000"/>
                </a:solidFill>
                <a:latin typeface="楷体_GB2312" pitchFamily="49" charset="-122"/>
              </a:rPr>
              <a:t>）</a:t>
            </a:r>
            <a:r>
              <a:rPr lang="zh-CN" altLang="en-US" dirty="0"/>
              <a:t>：当一个线程完成时，其寄存器的信息和栈都被释放。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fade">
                                      <p:cBhvr>
                                        <p:cTn id="22"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33526DF1-C381-4AC4-849C-DF020969BBA5}"/>
              </a:ext>
            </a:extLst>
          </p:cNvPr>
          <p:cNvSpPr>
            <a:spLocks noGrp="1" noRot="1" noChangeArrowheads="1"/>
          </p:cNvSpPr>
          <p:nvPr>
            <p:ph type="title"/>
          </p:nvPr>
        </p:nvSpPr>
        <p:spPr/>
        <p:txBody>
          <a:bodyPr/>
          <a:lstStyle/>
          <a:p>
            <a:pPr eaLnBrk="1" hangingPunct="1">
              <a:defRPr/>
            </a:pPr>
            <a:r>
              <a:rPr lang="zh-CN" altLang="en-US"/>
              <a:t>注意（一）</a:t>
            </a:r>
            <a:r>
              <a:rPr lang="en-US" altLang="zh-CN"/>
              <a:t>:</a:t>
            </a:r>
          </a:p>
        </p:txBody>
      </p:sp>
      <p:sp>
        <p:nvSpPr>
          <p:cNvPr id="223235" name="Rectangle 3">
            <a:extLst>
              <a:ext uri="{FF2B5EF4-FFF2-40B4-BE49-F238E27FC236}">
                <a16:creationId xmlns:a16="http://schemas.microsoft.com/office/drawing/2014/main" id="{D2C9CD37-B3DE-4C61-B01C-580A3EEE8E3F}"/>
              </a:ext>
            </a:extLst>
          </p:cNvPr>
          <p:cNvSpPr>
            <a:spLocks noGrp="1" noRot="1" noChangeArrowheads="1"/>
          </p:cNvSpPr>
          <p:nvPr>
            <p:ph idx="1"/>
          </p:nvPr>
        </p:nvSpPr>
        <p:spPr/>
        <p:txBody>
          <a:bodyPr/>
          <a:lstStyle/>
          <a:p>
            <a:pPr eaLnBrk="1" hangingPunct="1">
              <a:buFont typeface="Wingdings" panose="05000000000000000000" pitchFamily="2" charset="2"/>
              <a:buNone/>
            </a:pPr>
            <a:r>
              <a:rPr lang="en-US" altLang="zh-CN"/>
              <a:t>1</a:t>
            </a:r>
            <a:r>
              <a:rPr lang="zh-CN" altLang="en-US"/>
              <a:t>、在多线程环境中，仍然有一个与进程相关联的进程控制块和用户地址空间，但是</a:t>
            </a:r>
            <a:r>
              <a:rPr lang="zh-CN" altLang="en-US">
                <a:solidFill>
                  <a:srgbClr val="FF0000"/>
                </a:solidFill>
              </a:rPr>
              <a:t>每个线程都有一个独立的栈和独立的线程控制块</a:t>
            </a:r>
            <a:r>
              <a:rPr lang="en-US" altLang="zh-CN">
                <a:solidFill>
                  <a:srgbClr val="FF0000"/>
                </a:solidFill>
              </a:rPr>
              <a:t>TCB</a:t>
            </a:r>
            <a:r>
              <a:rPr lang="zh-CN" altLang="en-US">
                <a:solidFill>
                  <a:srgbClr val="FF0000"/>
                </a:solidFill>
              </a:rPr>
              <a:t>，包含寄存器值、优先级和其他与线程相关的状态信息</a:t>
            </a:r>
            <a:r>
              <a:rPr lang="zh-CN" altLang="en-US"/>
              <a:t>。</a:t>
            </a:r>
          </a:p>
          <a:p>
            <a:pPr eaLnBrk="1" hangingPunct="1">
              <a:buFont typeface="Wingdings" panose="05000000000000000000" pitchFamily="2" charset="2"/>
              <a:buNone/>
            </a:pPr>
            <a:r>
              <a:rPr lang="en-US" altLang="zh-CN"/>
              <a:t>2</a:t>
            </a:r>
            <a:r>
              <a:rPr lang="zh-CN" altLang="en-US"/>
              <a:t>、进程中的所有线程共享该进程的状态和资源，它们驻留在同一块地址空间中，并且可以访问到相同的数据。</a:t>
            </a:r>
          </a:p>
          <a:p>
            <a:pPr eaLnBrk="1" hangingPunct="1">
              <a:buFont typeface="Wingdings" panose="05000000000000000000" pitchFamily="2" charset="2"/>
              <a:buNone/>
            </a:pP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pic>
        <p:nvPicPr>
          <p:cNvPr id="4" name="Picture 3" descr="3_7a">
            <a:extLst>
              <a:ext uri="{FF2B5EF4-FFF2-40B4-BE49-F238E27FC236}">
                <a16:creationId xmlns:a16="http://schemas.microsoft.com/office/drawing/2014/main" id="{C69278D0-3B78-40B5-A635-DCBE5B4E8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3400" y="1851025"/>
            <a:ext cx="8077200" cy="317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96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BE57B018-6218-4ABC-AF50-6E29A095DDF2}"/>
              </a:ext>
            </a:extLst>
          </p:cNvPr>
          <p:cNvSpPr>
            <a:spLocks noGrp="1" noRot="1" noChangeArrowheads="1"/>
          </p:cNvSpPr>
          <p:nvPr>
            <p:ph type="title"/>
          </p:nvPr>
        </p:nvSpPr>
        <p:spPr/>
        <p:txBody>
          <a:bodyPr/>
          <a:lstStyle/>
          <a:p>
            <a:pPr eaLnBrk="1" hangingPunct="1">
              <a:defRPr/>
            </a:pPr>
            <a:r>
              <a:rPr lang="zh-CN" altLang="en-US"/>
              <a:t>注意（二）</a:t>
            </a:r>
            <a:r>
              <a:rPr lang="en-US" altLang="zh-CN"/>
              <a:t>:</a:t>
            </a:r>
          </a:p>
        </p:txBody>
      </p:sp>
      <p:sp>
        <p:nvSpPr>
          <p:cNvPr id="225283" name="Rectangle 3">
            <a:extLst>
              <a:ext uri="{FF2B5EF4-FFF2-40B4-BE49-F238E27FC236}">
                <a16:creationId xmlns:a16="http://schemas.microsoft.com/office/drawing/2014/main" id="{82FD7691-9A35-4A2B-90E3-D69D133825A9}"/>
              </a:ext>
            </a:extLst>
          </p:cNvPr>
          <p:cNvSpPr>
            <a:spLocks noGrp="1" noRot="1" noChangeArrowheads="1"/>
          </p:cNvSpPr>
          <p:nvPr>
            <p:ph type="body" idx="1"/>
          </p:nvPr>
        </p:nvSpPr>
        <p:spPr>
          <a:xfrm>
            <a:off x="712178" y="1840924"/>
            <a:ext cx="7589959" cy="3868232"/>
          </a:xfrm>
        </p:spPr>
        <p:txBody>
          <a:bodyPr/>
          <a:lstStyle/>
          <a:p>
            <a:pPr eaLnBrk="1" hangingPunct="1">
              <a:buFont typeface="Wingdings" panose="05000000000000000000" pitchFamily="2" charset="2"/>
              <a:buNone/>
            </a:pPr>
            <a:r>
              <a:rPr lang="en-US" altLang="zh-CN" dirty="0"/>
              <a:t>3</a:t>
            </a:r>
            <a:r>
              <a:rPr lang="zh-CN" altLang="en-US" dirty="0"/>
              <a:t>、线程阻塞不一定引起进程阻塞</a:t>
            </a:r>
            <a:endParaRPr lang="en-US" altLang="zh-CN" dirty="0"/>
          </a:p>
          <a:p>
            <a:pPr lvl="1" eaLnBrk="1" hangingPunct="1"/>
            <a:r>
              <a:rPr lang="zh-CN" altLang="en-US" dirty="0"/>
              <a:t>（</a:t>
            </a:r>
            <a:r>
              <a:rPr lang="zh-CN" altLang="en-US" dirty="0">
                <a:solidFill>
                  <a:srgbClr val="FF0000"/>
                </a:solidFill>
              </a:rPr>
              <a:t>系统调用时进入核心态时，若线程阻塞则其所在进程也会被阻塞。</a:t>
            </a:r>
            <a:r>
              <a:rPr lang="zh-CN" altLang="en-US" dirty="0">
                <a:solidFill>
                  <a:schemeClr val="folHlink"/>
                </a:solidFill>
              </a:rPr>
              <a:t>）</a:t>
            </a:r>
            <a:r>
              <a:rPr lang="zh-CN" altLang="en-US" dirty="0"/>
              <a:t>。</a:t>
            </a:r>
            <a:endParaRPr lang="zh-CN" altLang="en-US" dirty="0">
              <a:latin typeface="宋体" panose="02010600030101010101" pitchFamily="2" charset="-122"/>
            </a:endParaRPr>
          </a:p>
          <a:p>
            <a:pPr eaLnBrk="1" hangingPunct="1">
              <a:buFont typeface="Wingdings" panose="05000000000000000000" pitchFamily="2" charset="2"/>
              <a:buNone/>
            </a:pPr>
            <a:r>
              <a:rPr lang="en-US" altLang="zh-CN" dirty="0">
                <a:latin typeface="宋体" panose="02010600030101010101" pitchFamily="2" charset="-122"/>
              </a:rPr>
              <a:t>4.</a:t>
            </a:r>
            <a:r>
              <a:rPr lang="en-US" altLang="zh-CN" dirty="0"/>
              <a:t> </a:t>
            </a:r>
            <a:r>
              <a:rPr lang="zh-CN" altLang="en-US" dirty="0">
                <a:latin typeface="宋体" panose="02010600030101010101" pitchFamily="2" charset="-122"/>
              </a:rPr>
              <a:t>在同一进程中的线程切换不会引起进程切换。</a:t>
            </a:r>
          </a:p>
          <a:p>
            <a:pPr eaLnBrk="1" hangingPunct="1">
              <a:buFont typeface="Wingdings" panose="05000000000000000000" pitchFamily="2" charset="2"/>
              <a:buNone/>
            </a:pPr>
            <a:r>
              <a:rPr lang="en-US" altLang="zh-CN" dirty="0">
                <a:latin typeface="宋体" panose="02010600030101010101" pitchFamily="2" charset="-122"/>
              </a:rPr>
              <a:t>5.</a:t>
            </a:r>
            <a:r>
              <a:rPr lang="zh-CN" altLang="en-US" dirty="0">
                <a:latin typeface="宋体" panose="02010600030101010101" pitchFamily="2" charset="-122"/>
              </a:rPr>
              <a:t>在不同一进程中的线程切换会引起进程切换。</a:t>
            </a:r>
          </a:p>
          <a:p>
            <a:pPr eaLnBrk="1" hangingPunct="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E10C2FEB-1E96-4CB7-9FBA-18E22CD14C51}"/>
              </a:ext>
            </a:extLst>
          </p:cNvPr>
          <p:cNvSpPr>
            <a:spLocks noGrp="1" noRot="1" noChangeArrowheads="1"/>
          </p:cNvSpPr>
          <p:nvPr>
            <p:ph type="title"/>
          </p:nvPr>
        </p:nvSpPr>
        <p:spPr/>
        <p:txBody>
          <a:bodyPr/>
          <a:lstStyle/>
          <a:p>
            <a:pPr eaLnBrk="1" hangingPunct="1">
              <a:defRPr/>
            </a:pPr>
            <a:r>
              <a:rPr lang="en-US" altLang="zh-CN" sz="3000" dirty="0"/>
              <a:t>2.8 </a:t>
            </a:r>
            <a:r>
              <a:rPr lang="zh-CN" altLang="en-US" sz="3000" dirty="0"/>
              <a:t>线程的实现</a:t>
            </a:r>
          </a:p>
        </p:txBody>
      </p:sp>
      <p:sp>
        <p:nvSpPr>
          <p:cNvPr id="226307" name="Rectangle 3">
            <a:extLst>
              <a:ext uri="{FF2B5EF4-FFF2-40B4-BE49-F238E27FC236}">
                <a16:creationId xmlns:a16="http://schemas.microsoft.com/office/drawing/2014/main" id="{7D4E9B38-3B2B-4A62-A793-05AD8367A380}"/>
              </a:ext>
            </a:extLst>
          </p:cNvPr>
          <p:cNvSpPr>
            <a:spLocks noGrp="1" noRot="1" noChangeArrowheads="1"/>
          </p:cNvSpPr>
          <p:nvPr>
            <p:ph idx="1"/>
          </p:nvPr>
        </p:nvSpPr>
        <p:spPr/>
        <p:txBody>
          <a:bodyPr/>
          <a:lstStyle/>
          <a:p>
            <a:pPr algn="just" eaLnBrk="1" hangingPunct="1"/>
            <a:r>
              <a:rPr lang="zh-CN" altLang="en-US">
                <a:solidFill>
                  <a:srgbClr val="FF0000"/>
                </a:solidFill>
              </a:rPr>
              <a:t>线程分为</a:t>
            </a:r>
            <a:r>
              <a:rPr lang="en-US" altLang="zh-CN">
                <a:solidFill>
                  <a:srgbClr val="FF0000"/>
                </a:solidFill>
              </a:rPr>
              <a:t>:</a:t>
            </a:r>
          </a:p>
          <a:p>
            <a:pPr lvl="1" algn="just" eaLnBrk="1" hangingPunct="1"/>
            <a:r>
              <a:rPr lang="en-US" altLang="zh-CN" sz="2400">
                <a:solidFill>
                  <a:schemeClr val="tx2"/>
                </a:solidFill>
              </a:rPr>
              <a:t>1.</a:t>
            </a:r>
            <a:r>
              <a:rPr lang="zh-CN" altLang="en-US" sz="2400">
                <a:solidFill>
                  <a:schemeClr val="tx2"/>
                </a:solidFill>
              </a:rPr>
              <a:t>内核级线程</a:t>
            </a:r>
          </a:p>
          <a:p>
            <a:pPr lvl="1" algn="just" eaLnBrk="1" hangingPunct="1"/>
            <a:r>
              <a:rPr lang="en-US" altLang="zh-CN" sz="2400">
                <a:solidFill>
                  <a:schemeClr val="tx2"/>
                </a:solidFill>
              </a:rPr>
              <a:t>2.</a:t>
            </a:r>
            <a:r>
              <a:rPr lang="zh-CN" altLang="en-US" sz="2400">
                <a:solidFill>
                  <a:schemeClr val="tx2"/>
                </a:solidFill>
              </a:rPr>
              <a:t>用户级线程</a:t>
            </a:r>
            <a:endParaRPr lang="en-US" altLang="zh-CN" sz="2400">
              <a:solidFill>
                <a:schemeClr val="tx2"/>
              </a:solidFill>
            </a:endParaRPr>
          </a:p>
          <a:p>
            <a:pPr lvl="1" algn="just" eaLnBrk="1" hangingPunct="1"/>
            <a:r>
              <a:rPr lang="en-US" altLang="zh-CN" sz="2400">
                <a:solidFill>
                  <a:schemeClr val="tx2"/>
                </a:solidFill>
              </a:rPr>
              <a:t>3.</a:t>
            </a:r>
            <a:r>
              <a:rPr lang="zh-CN" altLang="en-US" sz="2400">
                <a:solidFill>
                  <a:schemeClr val="tx2"/>
                </a:solidFill>
              </a:rPr>
              <a:t>组合方式</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2A7BAFF0-5CDF-4ABA-B90F-BCD62012FED3}"/>
              </a:ext>
            </a:extLst>
          </p:cNvPr>
          <p:cNvSpPr>
            <a:spLocks noGrp="1" noRot="1" noChangeArrowheads="1"/>
          </p:cNvSpPr>
          <p:nvPr>
            <p:ph type="title"/>
          </p:nvPr>
        </p:nvSpPr>
        <p:spPr/>
        <p:txBody>
          <a:bodyPr/>
          <a:lstStyle/>
          <a:p>
            <a:pPr eaLnBrk="1" hangingPunct="1">
              <a:defRPr/>
            </a:pPr>
            <a:r>
              <a:rPr lang="en-US" altLang="zh-CN" dirty="0"/>
              <a:t>1. </a:t>
            </a:r>
            <a:r>
              <a:rPr lang="zh-CN" altLang="en-US" dirty="0"/>
              <a:t>内核支持线程 </a:t>
            </a:r>
            <a:r>
              <a:rPr lang="en-US" altLang="zh-CN" dirty="0"/>
              <a:t>(Kernel Supported Thread)</a:t>
            </a:r>
          </a:p>
        </p:txBody>
      </p:sp>
      <p:sp>
        <p:nvSpPr>
          <p:cNvPr id="227331" name="Rectangle 3">
            <a:extLst>
              <a:ext uri="{FF2B5EF4-FFF2-40B4-BE49-F238E27FC236}">
                <a16:creationId xmlns:a16="http://schemas.microsoft.com/office/drawing/2014/main" id="{B87A90F1-711D-46B8-9137-EC6927875405}"/>
              </a:ext>
            </a:extLst>
          </p:cNvPr>
          <p:cNvSpPr>
            <a:spLocks noGrp="1" noRot="1" noChangeArrowheads="1"/>
          </p:cNvSpPr>
          <p:nvPr>
            <p:ph idx="1"/>
          </p:nvPr>
        </p:nvSpPr>
        <p:spPr>
          <a:xfrm>
            <a:off x="712178" y="1840924"/>
            <a:ext cx="7589959" cy="3868232"/>
          </a:xfrm>
        </p:spPr>
        <p:txBody>
          <a:bodyPr/>
          <a:lstStyle/>
          <a:p>
            <a:pPr algn="just" eaLnBrk="1" hangingPunct="1"/>
            <a:r>
              <a:rPr lang="zh-CN" altLang="en-US" dirty="0"/>
              <a:t>所谓的内核级线程，是在内核的支持下运行的，即无论是用户进程中的线程，还是系统进程中的线程，他们的创建、撤消和切换等，也是依靠内核实现的。</a:t>
            </a:r>
          </a:p>
          <a:p>
            <a:pPr algn="just" eaLnBrk="1" hangingPunct="1"/>
            <a:r>
              <a:rPr lang="zh-CN" altLang="en-US" dirty="0">
                <a:solidFill>
                  <a:srgbClr val="FF0000"/>
                </a:solidFill>
              </a:rPr>
              <a:t>在内核空间为每一个内核线程设置了一个线程控制块</a:t>
            </a:r>
            <a:r>
              <a:rPr lang="zh-CN" altLang="en-US" dirty="0"/>
              <a:t>，内核是根据该控制块而感知某线程的存在的，并对其加以控制。</a:t>
            </a:r>
          </a:p>
          <a:p>
            <a:pPr eaLnBrk="1" hangingPunct="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E81E86D-5944-43DB-BC47-24EBE89EDF54}"/>
              </a:ext>
            </a:extLst>
          </p:cNvPr>
          <p:cNvSpPr>
            <a:spLocks noGrp="1"/>
          </p:cNvSpPr>
          <p:nvPr>
            <p:ph type="title"/>
          </p:nvPr>
        </p:nvSpPr>
        <p:spPr/>
        <p:txBody>
          <a:bodyPr/>
          <a:lstStyle/>
          <a:p>
            <a:pPr>
              <a:defRPr/>
            </a:pPr>
            <a:r>
              <a:rPr lang="en-US" altLang="zh-CN" dirty="0"/>
              <a:t>KST</a:t>
            </a:r>
            <a:r>
              <a:rPr lang="zh-CN" altLang="en-US" dirty="0"/>
              <a:t>方法的主要优点：</a:t>
            </a:r>
          </a:p>
        </p:txBody>
      </p:sp>
      <p:sp>
        <p:nvSpPr>
          <p:cNvPr id="72706" name="Rectangle 2">
            <a:extLst>
              <a:ext uri="{FF2B5EF4-FFF2-40B4-BE49-F238E27FC236}">
                <a16:creationId xmlns:a16="http://schemas.microsoft.com/office/drawing/2014/main" id="{AEF14679-9DDA-4F70-92D2-904235A335B6}"/>
              </a:ext>
            </a:extLst>
          </p:cNvPr>
          <p:cNvSpPr>
            <a:spLocks noGrp="1" noChangeArrowheads="1"/>
          </p:cNvSpPr>
          <p:nvPr>
            <p:ph idx="1"/>
          </p:nvPr>
        </p:nvSpPr>
        <p:spPr>
          <a:xfrm>
            <a:off x="712178" y="1840924"/>
            <a:ext cx="7847623" cy="3868232"/>
          </a:xfrm>
        </p:spPr>
        <p:txBody>
          <a:bodyPr/>
          <a:lstStyle/>
          <a:p>
            <a:pPr marL="385763" indent="-385763" algn="just">
              <a:spcBef>
                <a:spcPts val="900"/>
              </a:spcBef>
              <a:buFont typeface="+mj-lt"/>
              <a:buAutoNum type="arabicPeriod"/>
              <a:defRPr/>
            </a:pPr>
            <a:r>
              <a:rPr lang="zh-CN" altLang="en-US" dirty="0"/>
              <a:t>内核可以同时把同一个进程中的多个线程调度到多个处理器中并行执行；</a:t>
            </a:r>
            <a:endParaRPr lang="en-US" altLang="zh-CN" dirty="0"/>
          </a:p>
          <a:p>
            <a:pPr marL="385763" indent="-385763" algn="just">
              <a:spcBef>
                <a:spcPts val="900"/>
              </a:spcBef>
              <a:buFont typeface="+mj-lt"/>
              <a:buAutoNum type="arabicPeriod"/>
              <a:defRPr/>
            </a:pPr>
            <a:r>
              <a:rPr lang="zh-CN" altLang="en-US" dirty="0"/>
              <a:t>如果进程中的一个线程被阻塞，内核可以调度同一个进程中的另一个线程，也可以运行其它进程的线程。  </a:t>
            </a:r>
            <a:endParaRPr lang="en-US" altLang="zh-CN" dirty="0"/>
          </a:p>
          <a:p>
            <a:pPr marL="385763" indent="-385763" algn="just">
              <a:spcBef>
                <a:spcPts val="900"/>
              </a:spcBef>
              <a:buFont typeface="+mj-lt"/>
              <a:buAutoNum type="arabicPeriod"/>
              <a:defRPr/>
            </a:pPr>
            <a:r>
              <a:rPr lang="zh-CN" altLang="en-US" dirty="0"/>
              <a:t>内核例程自身也是可以使用多线程的。</a:t>
            </a:r>
            <a:endParaRPr lang="en-US" altLang="zh-CN" dirty="0"/>
          </a:p>
          <a:p>
            <a:pPr marL="385763" indent="-385763" algn="just">
              <a:spcBef>
                <a:spcPts val="900"/>
              </a:spcBef>
              <a:buFont typeface="+mj-lt"/>
              <a:buAutoNum type="arabicPeriod"/>
              <a:defRPr/>
            </a:pPr>
            <a:r>
              <a:rPr lang="zh-CN" altLang="en-US" dirty="0"/>
              <a:t>结构简单，高效</a:t>
            </a:r>
          </a:p>
          <a:p>
            <a:pPr eaLnBrk="1" hangingPunct="1">
              <a:defRPr/>
            </a:pPr>
            <a:r>
              <a:rPr lang="en-US" altLang="zh-CN" dirty="0" err="1">
                <a:solidFill>
                  <a:schemeClr val="accent2"/>
                </a:solidFill>
              </a:rPr>
              <a:t>KST</a:t>
            </a:r>
            <a:r>
              <a:rPr lang="zh-CN" altLang="en-US" dirty="0">
                <a:solidFill>
                  <a:schemeClr val="accent2"/>
                </a:solidFill>
              </a:rPr>
              <a:t>方法的主要缺点</a:t>
            </a:r>
            <a:r>
              <a:rPr lang="zh-CN" altLang="en-US" dirty="0"/>
              <a:t>是在同一个进程中把控制从一个线程传送到另一个线程</a:t>
            </a:r>
            <a:r>
              <a:rPr lang="en-US" altLang="zh-CN" dirty="0"/>
              <a:t>,  </a:t>
            </a:r>
            <a:r>
              <a:rPr lang="zh-CN" altLang="en-US" dirty="0"/>
              <a:t>需要从用户态转到内核态进行，线程调度和管理是在内核实现的，系统开销较大。</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86609908-1214-4F86-AE84-6B245D601820}"/>
              </a:ext>
            </a:extLst>
          </p:cNvPr>
          <p:cNvSpPr>
            <a:spLocks noGrp="1" noRot="1" noChangeArrowheads="1"/>
          </p:cNvSpPr>
          <p:nvPr>
            <p:ph type="title"/>
          </p:nvPr>
        </p:nvSpPr>
        <p:spPr/>
        <p:txBody>
          <a:bodyPr/>
          <a:lstStyle/>
          <a:p>
            <a:pPr eaLnBrk="1" hangingPunct="1">
              <a:defRPr/>
            </a:pPr>
            <a:r>
              <a:rPr lang="en-US" altLang="zh-CN" sz="2700" dirty="0"/>
              <a:t>2</a:t>
            </a:r>
            <a:r>
              <a:rPr lang="zh-CN" altLang="en-US" sz="2700" dirty="0"/>
              <a:t>．用户级线程</a:t>
            </a:r>
            <a:r>
              <a:rPr lang="en-US" altLang="zh-CN" sz="2700" dirty="0"/>
              <a:t>(User Level Thread)</a:t>
            </a:r>
          </a:p>
        </p:txBody>
      </p:sp>
      <p:sp>
        <p:nvSpPr>
          <p:cNvPr id="229379" name="Rectangle 3">
            <a:extLst>
              <a:ext uri="{FF2B5EF4-FFF2-40B4-BE49-F238E27FC236}">
                <a16:creationId xmlns:a16="http://schemas.microsoft.com/office/drawing/2014/main" id="{7D337614-019C-4482-BCC6-D99F2DE03A39}"/>
              </a:ext>
            </a:extLst>
          </p:cNvPr>
          <p:cNvSpPr>
            <a:spLocks noGrp="1" noRot="1" noChangeArrowheads="1"/>
          </p:cNvSpPr>
          <p:nvPr>
            <p:ph idx="1"/>
          </p:nvPr>
        </p:nvSpPr>
        <p:spPr>
          <a:xfrm>
            <a:off x="712177" y="1840924"/>
            <a:ext cx="7932290" cy="3868232"/>
          </a:xfrm>
        </p:spPr>
        <p:txBody>
          <a:bodyPr/>
          <a:lstStyle/>
          <a:p>
            <a:pPr algn="just" eaLnBrk="1" hangingPunct="1"/>
            <a:r>
              <a:rPr lang="zh-CN" altLang="en-US" dirty="0"/>
              <a:t>用户级线程的创建、撤消、线程之间的同步与通信等功能，都无须利用系统调用来实现，用户级线程的切换也无须内核的支持。</a:t>
            </a:r>
            <a:endParaRPr lang="en-US" altLang="zh-CN" dirty="0"/>
          </a:p>
          <a:p>
            <a:pPr algn="just" eaLnBrk="1" hangingPunct="1"/>
            <a:r>
              <a:rPr lang="zh-CN" altLang="en-US" dirty="0"/>
              <a:t>优点：</a:t>
            </a:r>
          </a:p>
          <a:p>
            <a:pPr lvl="1" algn="just" eaLnBrk="1" hangingPunct="1"/>
            <a:r>
              <a:rPr lang="zh-CN" altLang="en-US" dirty="0"/>
              <a:t>线程控制块设置在用户空间，内核完全不知道用户级线程的存在，这样可以节省模式切换系统开销。</a:t>
            </a:r>
            <a:endParaRPr lang="en-US" altLang="zh-CN" dirty="0"/>
          </a:p>
          <a:p>
            <a:pPr lvl="1" algn="just" eaLnBrk="1" hangingPunct="1"/>
            <a:r>
              <a:rPr lang="zh-CN" altLang="en-US" dirty="0"/>
              <a:t>各进程可以独立选择线程调度算法</a:t>
            </a:r>
            <a:endParaRPr lang="en-US" altLang="zh-CN" dirty="0"/>
          </a:p>
          <a:p>
            <a:pPr lvl="1" algn="just" eaLnBrk="1" hangingPunct="1"/>
            <a:r>
              <a:rPr lang="zh-CN" altLang="en-US" dirty="0"/>
              <a:t>用户级线程与操作系统平台无关，甚至可以在不支持线程机制的操作系统平台上实现。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72693-7429-4AF5-B650-3BCF10435D27}"/>
              </a:ext>
            </a:extLst>
          </p:cNvPr>
          <p:cNvSpPr>
            <a:spLocks noGrp="1"/>
          </p:cNvSpPr>
          <p:nvPr>
            <p:ph type="title"/>
          </p:nvPr>
        </p:nvSpPr>
        <p:spPr/>
        <p:txBody>
          <a:bodyPr/>
          <a:lstStyle/>
          <a:p>
            <a:pPr>
              <a:defRPr/>
            </a:pPr>
            <a:r>
              <a:rPr lang="zh-CN" altLang="en-US" dirty="0"/>
              <a:t>用户级线程</a:t>
            </a:r>
            <a:r>
              <a:rPr lang="en-US" altLang="zh-CN" dirty="0"/>
              <a:t>(User Level Thread)</a:t>
            </a:r>
            <a:endParaRPr lang="zh-CN" altLang="en-US" dirty="0"/>
          </a:p>
        </p:txBody>
      </p:sp>
      <p:sp>
        <p:nvSpPr>
          <p:cNvPr id="230403" name="内容占位符 2">
            <a:extLst>
              <a:ext uri="{FF2B5EF4-FFF2-40B4-BE49-F238E27FC236}">
                <a16:creationId xmlns:a16="http://schemas.microsoft.com/office/drawing/2014/main" id="{7092E5CC-6838-4678-BB46-D4D5D66A625F}"/>
              </a:ext>
            </a:extLst>
          </p:cNvPr>
          <p:cNvSpPr>
            <a:spLocks noGrp="1" noChangeArrowheads="1"/>
          </p:cNvSpPr>
          <p:nvPr>
            <p:ph idx="1"/>
          </p:nvPr>
        </p:nvSpPr>
        <p:spPr/>
        <p:txBody>
          <a:bodyPr/>
          <a:lstStyle/>
          <a:p>
            <a:r>
              <a:rPr lang="zh-CN" altLang="en-US"/>
              <a:t>缺点</a:t>
            </a:r>
            <a:endParaRPr lang="en-US" altLang="zh-CN"/>
          </a:p>
          <a:p>
            <a:pPr lvl="1"/>
            <a:r>
              <a:rPr lang="zh-CN" altLang="en-US"/>
              <a:t>当线程执行系统调用引起进程阻塞时，进程中所有的线程都会被阻塞，会削弱进程中的线程的并发性。而内核支持线程不存在这个问题。</a:t>
            </a:r>
            <a:endParaRPr lang="en-US" altLang="zh-CN"/>
          </a:p>
          <a:p>
            <a:pPr lvl="1"/>
            <a:r>
              <a:rPr lang="zh-CN" altLang="en-US"/>
              <a:t>由于内核每次给一个进程分配一个</a:t>
            </a:r>
            <a:r>
              <a:rPr lang="en-US" altLang="zh-CN"/>
              <a:t>CPU</a:t>
            </a:r>
            <a:r>
              <a:rPr lang="zh-CN" altLang="en-US"/>
              <a:t>，用户级线程不能有效利用多处理机进行进程内的多线程并行操作。</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91A01-1943-4B08-9FB5-9818A3FD957A}"/>
              </a:ext>
            </a:extLst>
          </p:cNvPr>
          <p:cNvSpPr>
            <a:spLocks noGrp="1"/>
          </p:cNvSpPr>
          <p:nvPr>
            <p:ph type="title"/>
          </p:nvPr>
        </p:nvSpPr>
        <p:spPr/>
        <p:txBody>
          <a:bodyPr/>
          <a:lstStyle/>
          <a:p>
            <a:pPr>
              <a:defRPr/>
            </a:pPr>
            <a:r>
              <a:rPr lang="zh-CN" altLang="en-US" dirty="0"/>
              <a:t>组合方式</a:t>
            </a:r>
          </a:p>
        </p:txBody>
      </p:sp>
      <p:sp>
        <p:nvSpPr>
          <p:cNvPr id="231427" name="内容占位符 2">
            <a:extLst>
              <a:ext uri="{FF2B5EF4-FFF2-40B4-BE49-F238E27FC236}">
                <a16:creationId xmlns:a16="http://schemas.microsoft.com/office/drawing/2014/main" id="{C8F15FEE-835F-4506-9D4E-9AE146BA772D}"/>
              </a:ext>
            </a:extLst>
          </p:cNvPr>
          <p:cNvSpPr>
            <a:spLocks noGrp="1" noChangeArrowheads="1"/>
          </p:cNvSpPr>
          <p:nvPr>
            <p:ph idx="1"/>
          </p:nvPr>
        </p:nvSpPr>
        <p:spPr/>
        <p:txBody>
          <a:bodyPr/>
          <a:lstStyle/>
          <a:p>
            <a:r>
              <a:rPr lang="zh-CN" altLang="en-US"/>
              <a:t>同时支持内核线程和用户线程。</a:t>
            </a:r>
            <a:endParaRPr lang="en-US" altLang="zh-CN"/>
          </a:p>
          <a:p>
            <a:r>
              <a:rPr lang="zh-CN" altLang="en-US"/>
              <a:t>形成了三种模式：</a:t>
            </a:r>
            <a:endParaRPr lang="en-US" altLang="zh-CN"/>
          </a:p>
          <a:p>
            <a:pPr lvl="1"/>
            <a:r>
              <a:rPr lang="zh-CN" altLang="en-US"/>
              <a:t>多对一：纯用户线程模式</a:t>
            </a:r>
            <a:endParaRPr lang="en-US" altLang="zh-CN"/>
          </a:p>
          <a:p>
            <a:pPr lvl="1"/>
            <a:r>
              <a:rPr lang="zh-CN" altLang="en-US"/>
              <a:t>一对一：内核线程模式，轻量级进程模式</a:t>
            </a:r>
            <a:endParaRPr lang="en-US" altLang="zh-CN"/>
          </a:p>
          <a:p>
            <a:pPr lvl="1"/>
            <a:r>
              <a:rPr lang="zh-CN" altLang="en-US"/>
              <a:t>多对多：组合模式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56DAFD-0DCF-4E54-BFC6-0A48935570FD}"/>
              </a:ext>
            </a:extLst>
          </p:cNvPr>
          <p:cNvPicPr>
            <a:picLocks noChangeAspect="1"/>
          </p:cNvPicPr>
          <p:nvPr/>
        </p:nvPicPr>
        <p:blipFill>
          <a:blip r:embed="rId2"/>
          <a:stretch>
            <a:fillRect/>
          </a:stretch>
        </p:blipFill>
        <p:spPr>
          <a:xfrm>
            <a:off x="1079367" y="1812263"/>
            <a:ext cx="7133300" cy="3909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6">
            <a:extLst>
              <a:ext uri="{FF2B5EF4-FFF2-40B4-BE49-F238E27FC236}">
                <a16:creationId xmlns:a16="http://schemas.microsoft.com/office/drawing/2014/main" id="{F98FD7B9-1832-43D6-A624-BCADA3300583}"/>
              </a:ext>
            </a:extLst>
          </p:cNvPr>
          <p:cNvSpPr txBox="1">
            <a:spLocks noChangeArrowheads="1"/>
          </p:cNvSpPr>
          <p:nvPr/>
        </p:nvSpPr>
        <p:spPr bwMode="auto">
          <a:xfrm>
            <a:off x="3125391" y="5304235"/>
            <a:ext cx="28552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defTabSz="685800">
              <a:spcBef>
                <a:spcPct val="0"/>
              </a:spcBef>
              <a:buClrTx/>
              <a:buNone/>
            </a:pPr>
            <a:r>
              <a:rPr lang="zh-CN" altLang="en-US" sz="1800">
                <a:solidFill>
                  <a:prstClr val="black"/>
                </a:solidFill>
                <a:latin typeface="Tahoma" panose="020B0604030504040204" pitchFamily="34" charset="0"/>
              </a:rPr>
              <a:t>图 </a:t>
            </a:r>
            <a:r>
              <a:rPr lang="en-US" altLang="zh-CN" sz="1800">
                <a:solidFill>
                  <a:prstClr val="black"/>
                </a:solidFill>
                <a:latin typeface="Tahoma" panose="020B0604030504040204" pitchFamily="34" charset="0"/>
              </a:rPr>
              <a:t>2 - 19 </a:t>
            </a:r>
            <a:r>
              <a:rPr lang="zh-CN" altLang="en-US" sz="1800">
                <a:solidFill>
                  <a:prstClr val="black"/>
                </a:solidFill>
                <a:latin typeface="Tahoma" panose="020B0604030504040204" pitchFamily="34" charset="0"/>
              </a:rPr>
              <a:t>任务数据区空间 </a:t>
            </a:r>
          </a:p>
        </p:txBody>
      </p:sp>
      <p:graphicFrame>
        <p:nvGraphicFramePr>
          <p:cNvPr id="244750" name="Group 14">
            <a:extLst>
              <a:ext uri="{FF2B5EF4-FFF2-40B4-BE49-F238E27FC236}">
                <a16:creationId xmlns:a16="http://schemas.microsoft.com/office/drawing/2014/main" id="{AE0EC7CB-36D6-4A42-B1A3-CA80D964DDF2}"/>
              </a:ext>
            </a:extLst>
          </p:cNvPr>
          <p:cNvGraphicFramePr>
            <a:graphicFrameLocks noGrp="1"/>
          </p:cNvGraphicFramePr>
          <p:nvPr/>
        </p:nvGraphicFramePr>
        <p:xfrm>
          <a:off x="2032000" y="2751535"/>
          <a:ext cx="4826000" cy="2427685"/>
        </p:xfrm>
        <a:graphic>
          <a:graphicData uri="http://schemas.openxmlformats.org/drawingml/2006/table">
            <a:tbl>
              <a:tblPr/>
              <a:tblGrid>
                <a:gridCol w="4826000">
                  <a:extLst>
                    <a:ext uri="{9D8B030D-6E8A-4147-A177-3AD203B41FA5}">
                      <a16:colId xmlns:a16="http://schemas.microsoft.com/office/drawing/2014/main" val="20000"/>
                    </a:ext>
                  </a:extLst>
                </a:gridCol>
              </a:tblGrid>
              <a:tr h="2427685">
                <a:tc>
                  <a:txBody>
                    <a:bodyPr/>
                    <a:lstStyle/>
                    <a:p>
                      <a:pPr marL="0" marR="0" lvl="0" indent="0" algn="l" defTabSz="914400" rtl="0" eaLnBrk="1" fontAlgn="base" latinLnBrk="0" hangingPunct="1">
                        <a:lnSpc>
                          <a:spcPct val="20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rPr>
                        <a:t>PTDA</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进程资源</a:t>
                      </a:r>
                    </a:p>
                    <a:p>
                      <a:pPr marL="0" marR="0" lvl="0" indent="0" algn="l" defTabSz="914400" rtl="0" eaLnBrk="1" fontAlgn="base" latinLnBrk="0" hangingPunct="1">
                        <a:lnSpc>
                          <a:spcPct val="20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rPr>
                        <a:t>TCB</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 # 1</a:t>
                      </a:r>
                    </a:p>
                    <a:p>
                      <a:pPr marL="0" marR="0" lvl="0" indent="0" algn="l" defTabSz="914400" rtl="0" eaLnBrk="1" fontAlgn="base" latinLnBrk="0" hangingPunct="1">
                        <a:lnSpc>
                          <a:spcPct val="20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rPr>
                        <a:t>TCB</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 # 2</a:t>
                      </a:r>
                    </a:p>
                    <a:p>
                      <a:pPr marL="0" marR="0" lvl="0" indent="0" algn="l" defTabSz="914400" rtl="0" eaLnBrk="1" fontAlgn="base" latinLnBrk="0" hangingPunct="1">
                        <a:lnSpc>
                          <a:spcPct val="20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rPr>
                        <a:t>TCB</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 # 3</a:t>
                      </a:r>
                    </a:p>
                  </a:txBody>
                  <a:tcPr marL="68580" marR="68580" marT="34280" marB="342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标题 5">
            <a:extLst>
              <a:ext uri="{FF2B5EF4-FFF2-40B4-BE49-F238E27FC236}">
                <a16:creationId xmlns:a16="http://schemas.microsoft.com/office/drawing/2014/main" id="{080CCDC4-4CB2-4EA2-B685-0BA010959374}"/>
              </a:ext>
            </a:extLst>
          </p:cNvPr>
          <p:cNvSpPr>
            <a:spLocks noGrp="1"/>
          </p:cNvSpPr>
          <p:nvPr>
            <p:ph type="title"/>
          </p:nvPr>
        </p:nvSpPr>
        <p:spPr/>
        <p:txBody>
          <a:bodyPr/>
          <a:lstStyle/>
          <a:p>
            <a:pPr>
              <a:defRPr/>
            </a:pPr>
            <a:r>
              <a:rPr lang="en-US" altLang="zh-CN" dirty="0"/>
              <a:t>2.8.2 </a:t>
            </a:r>
            <a:r>
              <a:rPr lang="zh-CN" altLang="en-US" dirty="0"/>
              <a:t>线程的实现 </a:t>
            </a:r>
          </a:p>
        </p:txBody>
      </p:sp>
      <p:sp>
        <p:nvSpPr>
          <p:cNvPr id="233482" name="内容占位符 6">
            <a:extLst>
              <a:ext uri="{FF2B5EF4-FFF2-40B4-BE49-F238E27FC236}">
                <a16:creationId xmlns:a16="http://schemas.microsoft.com/office/drawing/2014/main" id="{E0C2146D-442C-4616-8800-9C02BDBA573A}"/>
              </a:ext>
            </a:extLst>
          </p:cNvPr>
          <p:cNvSpPr>
            <a:spLocks noGrp="1" noChangeArrowheads="1"/>
          </p:cNvSpPr>
          <p:nvPr>
            <p:ph idx="1"/>
          </p:nvPr>
        </p:nvSpPr>
        <p:spPr>
          <a:xfrm>
            <a:off x="770468" y="1660922"/>
            <a:ext cx="7857066" cy="3671888"/>
          </a:xfrm>
        </p:spPr>
        <p:txBody>
          <a:bodyPr/>
          <a:lstStyle/>
          <a:p>
            <a:pPr marL="342900" indent="-342900">
              <a:buFontTx/>
              <a:buAutoNum type="arabicPeriod"/>
            </a:pPr>
            <a:r>
              <a:rPr lang="zh-CN" altLang="en-US" dirty="0"/>
              <a:t>内核支持线程的实现 </a:t>
            </a:r>
            <a:endParaRPr lang="en-US" altLang="zh-CN" dirty="0"/>
          </a:p>
          <a:p>
            <a:pPr marL="814388" lvl="1" indent="-257175">
              <a:buFont typeface="Arial" panose="020B0604020202020204" pitchFamily="34" charset="0"/>
              <a:buChar char="•"/>
            </a:pPr>
            <a:r>
              <a:rPr lang="zh-CN" altLang="en-US" dirty="0"/>
              <a:t>系统为每个进程创建任务数据区</a:t>
            </a:r>
            <a:r>
              <a:rPr lang="en-US" altLang="zh-CN" dirty="0"/>
              <a:t>PTDA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44B237B-8085-49FC-881E-3E9D9209AF0A}"/>
              </a:ext>
            </a:extLst>
          </p:cNvPr>
          <p:cNvSpPr>
            <a:spLocks noGrp="1"/>
          </p:cNvSpPr>
          <p:nvPr>
            <p:ph type="title"/>
          </p:nvPr>
        </p:nvSpPr>
        <p:spPr>
          <a:xfrm>
            <a:off x="1464470" y="1071564"/>
            <a:ext cx="6399610" cy="411956"/>
          </a:xfrm>
        </p:spPr>
        <p:txBody>
          <a:bodyPr/>
          <a:lstStyle/>
          <a:p>
            <a:pPr>
              <a:defRPr/>
            </a:pPr>
            <a:r>
              <a:rPr lang="en-US" altLang="zh-CN" dirty="0"/>
              <a:t>2. </a:t>
            </a:r>
            <a:r>
              <a:rPr lang="zh-CN" altLang="en-US" dirty="0"/>
              <a:t>用户级线程的实现 </a:t>
            </a:r>
          </a:p>
        </p:txBody>
      </p:sp>
      <p:sp>
        <p:nvSpPr>
          <p:cNvPr id="235523" name="内容占位符 4">
            <a:extLst>
              <a:ext uri="{FF2B5EF4-FFF2-40B4-BE49-F238E27FC236}">
                <a16:creationId xmlns:a16="http://schemas.microsoft.com/office/drawing/2014/main" id="{C600FE48-2866-4FF0-A1FA-CAC3B5C772D9}"/>
              </a:ext>
            </a:extLst>
          </p:cNvPr>
          <p:cNvSpPr>
            <a:spLocks noGrp="1" noChangeArrowheads="1"/>
          </p:cNvSpPr>
          <p:nvPr>
            <p:ph idx="1"/>
          </p:nvPr>
        </p:nvSpPr>
        <p:spPr>
          <a:xfrm>
            <a:off x="712178" y="1840924"/>
            <a:ext cx="7991556" cy="3868232"/>
          </a:xfrm>
        </p:spPr>
        <p:txBody>
          <a:bodyPr/>
          <a:lstStyle/>
          <a:p>
            <a:pPr algn="just">
              <a:spcBef>
                <a:spcPts val="450"/>
              </a:spcBef>
              <a:spcAft>
                <a:spcPts val="450"/>
              </a:spcAft>
              <a:buNone/>
            </a:pPr>
            <a:r>
              <a:rPr lang="en-US" altLang="zh-CN" dirty="0"/>
              <a:t>1) </a:t>
            </a:r>
            <a:r>
              <a:rPr lang="zh-CN" altLang="en-US" dirty="0"/>
              <a:t>运行时系统</a:t>
            </a:r>
            <a:r>
              <a:rPr lang="en-US" altLang="zh-CN" dirty="0"/>
              <a:t>(Runtime System)</a:t>
            </a:r>
          </a:p>
          <a:p>
            <a:pPr algn="just">
              <a:spcBef>
                <a:spcPts val="450"/>
              </a:spcBef>
              <a:spcAft>
                <a:spcPts val="450"/>
              </a:spcAft>
            </a:pPr>
            <a:r>
              <a:rPr lang="en-US" altLang="zh-CN" dirty="0"/>
              <a:t> </a:t>
            </a:r>
            <a:r>
              <a:rPr lang="zh-CN" altLang="en-US" dirty="0"/>
              <a:t>所谓</a:t>
            </a:r>
            <a:r>
              <a:rPr lang="zh-CN" altLang="en-US" dirty="0">
                <a:latin typeface="Courier New" panose="02070309020205020404" pitchFamily="49" charset="0"/>
              </a:rPr>
              <a:t>“</a:t>
            </a:r>
            <a:r>
              <a:rPr lang="zh-CN" altLang="en-US" dirty="0"/>
              <a:t>运行时系统</a:t>
            </a:r>
            <a:r>
              <a:rPr lang="zh-CN" altLang="en-US" dirty="0">
                <a:latin typeface="Courier New" panose="02070309020205020404" pitchFamily="49" charset="0"/>
              </a:rPr>
              <a:t>”</a:t>
            </a:r>
            <a:r>
              <a:rPr lang="zh-CN" altLang="en-US" dirty="0"/>
              <a:t>，实质上是用于管理和控制线程的函数</a:t>
            </a:r>
            <a:r>
              <a:rPr lang="en-US" altLang="zh-CN" dirty="0"/>
              <a:t>(</a:t>
            </a:r>
            <a:r>
              <a:rPr lang="zh-CN" altLang="en-US" dirty="0"/>
              <a:t>过程</a:t>
            </a:r>
            <a:r>
              <a:rPr lang="en-US" altLang="zh-CN" dirty="0"/>
              <a:t>)</a:t>
            </a:r>
            <a:r>
              <a:rPr lang="zh-CN" altLang="en-US" dirty="0"/>
              <a:t>的集合</a:t>
            </a:r>
            <a:endParaRPr lang="en-US" altLang="zh-CN" dirty="0"/>
          </a:p>
          <a:p>
            <a:pPr algn="just">
              <a:spcBef>
                <a:spcPts val="450"/>
              </a:spcBef>
              <a:spcAft>
                <a:spcPts val="450"/>
              </a:spcAft>
            </a:pPr>
            <a:r>
              <a:rPr lang="zh-CN" altLang="en-US" dirty="0"/>
              <a:t>其中包括用于创建和撤消线程的函数、 线程同步和通信的函数以及实现线程调度的函数等。因为有这些函数，才能使用户级线程与内核无关。</a:t>
            </a:r>
            <a:endParaRPr lang="en-US" altLang="zh-CN" dirty="0"/>
          </a:p>
          <a:p>
            <a:pPr algn="just">
              <a:spcBef>
                <a:spcPts val="450"/>
              </a:spcBef>
              <a:spcAft>
                <a:spcPts val="450"/>
              </a:spcAft>
            </a:pPr>
            <a:r>
              <a:rPr lang="zh-CN" altLang="en-US" dirty="0"/>
              <a:t>运行时系统中的所有函数都驻留在用户空间，并作为用户级线程与内核之间的接口。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pic>
        <p:nvPicPr>
          <p:cNvPr id="10" name="Picture 3" descr="3_7b">
            <a:extLst>
              <a:ext uri="{FF2B5EF4-FFF2-40B4-BE49-F238E27FC236}">
                <a16:creationId xmlns:a16="http://schemas.microsoft.com/office/drawing/2014/main" id="{1F2686E3-9EB7-4466-8DC2-B13C2742C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736725" y="1673225"/>
            <a:ext cx="5670550" cy="449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9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0B59697-800E-4572-BE93-25E1DBCAC0FB}"/>
              </a:ext>
            </a:extLst>
          </p:cNvPr>
          <p:cNvPicPr>
            <a:picLocks noChangeAspect="1"/>
          </p:cNvPicPr>
          <p:nvPr/>
        </p:nvPicPr>
        <p:blipFill>
          <a:blip r:embed="rId2"/>
          <a:stretch>
            <a:fillRect/>
          </a:stretch>
        </p:blipFill>
        <p:spPr>
          <a:xfrm>
            <a:off x="2081477" y="1757230"/>
            <a:ext cx="4557713" cy="39362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8CCFB53-A90D-47CF-95FF-2A6C38D80021}"/>
              </a:ext>
            </a:extLst>
          </p:cNvPr>
          <p:cNvSpPr>
            <a:spLocks noGrp="1"/>
          </p:cNvSpPr>
          <p:nvPr>
            <p:ph type="title"/>
          </p:nvPr>
        </p:nvSpPr>
        <p:spPr/>
        <p:txBody>
          <a:bodyPr/>
          <a:lstStyle/>
          <a:p>
            <a:pPr>
              <a:defRPr/>
            </a:pPr>
            <a:r>
              <a:rPr lang="en-US" altLang="zh-CN" dirty="0"/>
              <a:t> 2) </a:t>
            </a:r>
            <a:r>
              <a:rPr lang="zh-CN" altLang="en-US" dirty="0"/>
              <a:t>内核控制线程</a:t>
            </a:r>
          </a:p>
        </p:txBody>
      </p:sp>
      <p:sp>
        <p:nvSpPr>
          <p:cNvPr id="237571" name="内容占位符 3">
            <a:extLst>
              <a:ext uri="{FF2B5EF4-FFF2-40B4-BE49-F238E27FC236}">
                <a16:creationId xmlns:a16="http://schemas.microsoft.com/office/drawing/2014/main" id="{1471AB49-BDAD-4AE8-9BD8-BD4DE2FDD6E0}"/>
              </a:ext>
            </a:extLst>
          </p:cNvPr>
          <p:cNvSpPr>
            <a:spLocks noGrp="1" noChangeArrowheads="1"/>
          </p:cNvSpPr>
          <p:nvPr>
            <p:ph idx="1"/>
          </p:nvPr>
        </p:nvSpPr>
        <p:spPr>
          <a:xfrm>
            <a:off x="651934" y="1830255"/>
            <a:ext cx="7840133" cy="3671888"/>
          </a:xfrm>
        </p:spPr>
        <p:txBody>
          <a:bodyPr/>
          <a:lstStyle/>
          <a:p>
            <a:pPr algn="just" eaLnBrk="1" hangingPunct="1">
              <a:spcBef>
                <a:spcPct val="50000"/>
              </a:spcBef>
              <a:buFont typeface="Arial" panose="020B0604020202020204" pitchFamily="34" charset="0"/>
              <a:buChar char="•"/>
            </a:pPr>
            <a:r>
              <a:rPr lang="zh-CN" altLang="en-US" dirty="0"/>
              <a:t>这种线程又称为轻型进程</a:t>
            </a:r>
            <a:r>
              <a:rPr lang="en-US" altLang="zh-CN" dirty="0"/>
              <a:t>LWP(Light Weight Process)</a:t>
            </a:r>
            <a:r>
              <a:rPr lang="zh-CN" altLang="en-US" dirty="0"/>
              <a:t>。 每一个进程都可拥有多个</a:t>
            </a:r>
            <a:r>
              <a:rPr lang="en-US" altLang="zh-CN" dirty="0"/>
              <a:t>LWP</a:t>
            </a:r>
          </a:p>
          <a:p>
            <a:pPr algn="just" eaLnBrk="1" hangingPunct="1">
              <a:spcBef>
                <a:spcPct val="50000"/>
              </a:spcBef>
              <a:buFont typeface="Arial" panose="020B0604020202020204" pitchFamily="34" charset="0"/>
              <a:buChar char="•"/>
            </a:pPr>
            <a:r>
              <a:rPr lang="zh-CN" altLang="en-US" dirty="0"/>
              <a:t>同用户级线程一样， 每个</a:t>
            </a:r>
            <a:r>
              <a:rPr lang="en-US" altLang="zh-CN" dirty="0"/>
              <a:t>LWP</a:t>
            </a:r>
            <a:r>
              <a:rPr lang="zh-CN" altLang="en-US" dirty="0"/>
              <a:t>都有自己的数据结构</a:t>
            </a:r>
            <a:r>
              <a:rPr lang="en-US" altLang="zh-CN" dirty="0"/>
              <a:t>(</a:t>
            </a:r>
            <a:r>
              <a:rPr lang="zh-CN" altLang="en-US" dirty="0"/>
              <a:t>如</a:t>
            </a:r>
            <a:r>
              <a:rPr lang="en-US" altLang="zh-CN" dirty="0"/>
              <a:t>TCB)</a:t>
            </a:r>
            <a:r>
              <a:rPr lang="zh-CN" altLang="en-US" dirty="0"/>
              <a:t>，其中包括线程标识符、优先级、 状态， 另外还有栈和局部存储区等。 它们也可以共享进程所拥有的资源。</a:t>
            </a:r>
            <a:endParaRPr lang="en-US" altLang="zh-CN" dirty="0"/>
          </a:p>
          <a:p>
            <a:pPr algn="just" eaLnBrk="1" hangingPunct="1">
              <a:spcBef>
                <a:spcPct val="50000"/>
              </a:spcBef>
              <a:buFont typeface="Arial" panose="020B0604020202020204" pitchFamily="34" charset="0"/>
              <a:buChar char="•"/>
            </a:pPr>
            <a:r>
              <a:rPr lang="zh-CN" altLang="en-US" dirty="0">
                <a:solidFill>
                  <a:srgbClr val="FF0000"/>
                </a:solidFill>
              </a:rPr>
              <a:t>组合方式</a:t>
            </a:r>
            <a:r>
              <a:rPr lang="zh-CN" altLang="en-US" dirty="0"/>
              <a:t>：</a:t>
            </a:r>
            <a:r>
              <a:rPr lang="en-US" altLang="zh-CN" dirty="0"/>
              <a:t>LWP</a:t>
            </a:r>
            <a:r>
              <a:rPr lang="zh-CN" altLang="en-US" dirty="0"/>
              <a:t>可通过</a:t>
            </a:r>
            <a:r>
              <a:rPr lang="zh-CN" altLang="en-US" dirty="0">
                <a:solidFill>
                  <a:schemeClr val="accent2"/>
                </a:solidFill>
              </a:rPr>
              <a:t>系统调用</a:t>
            </a:r>
            <a:r>
              <a:rPr lang="zh-CN" altLang="en-US" dirty="0"/>
              <a:t>来获得内核提供的服务，这样，当一个用户级线程运行时，只要将它连接到一个</a:t>
            </a:r>
            <a:r>
              <a:rPr lang="en-US" altLang="zh-CN" dirty="0"/>
              <a:t>LWP</a:t>
            </a:r>
            <a:r>
              <a:rPr lang="zh-CN" altLang="en-US" dirty="0"/>
              <a:t>上，此时它便具有了内核支持线程的所有属性。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4">
            <a:extLst>
              <a:ext uri="{FF2B5EF4-FFF2-40B4-BE49-F238E27FC236}">
                <a16:creationId xmlns:a16="http://schemas.microsoft.com/office/drawing/2014/main" id="{8A08D1B0-A48C-4F7F-B2B9-EC196561E6F6}"/>
              </a:ext>
            </a:extLst>
          </p:cNvPr>
          <p:cNvSpPr txBox="1">
            <a:spLocks noChangeArrowheads="1"/>
          </p:cNvSpPr>
          <p:nvPr/>
        </p:nvSpPr>
        <p:spPr bwMode="auto">
          <a:xfrm>
            <a:off x="2995084" y="5111616"/>
            <a:ext cx="4009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defTabSz="685800">
              <a:spcBef>
                <a:spcPct val="0"/>
              </a:spcBef>
              <a:buClrTx/>
              <a:buNone/>
            </a:pPr>
            <a:r>
              <a:rPr lang="zh-CN" altLang="en-US" sz="1800">
                <a:solidFill>
                  <a:prstClr val="black"/>
                </a:solidFill>
                <a:latin typeface="Tahoma" panose="020B0604030504040204" pitchFamily="34" charset="0"/>
              </a:rPr>
              <a:t>图 </a:t>
            </a:r>
            <a:r>
              <a:rPr lang="en-US" altLang="zh-CN" sz="1800">
                <a:solidFill>
                  <a:prstClr val="black"/>
                </a:solidFill>
                <a:latin typeface="Tahoma" panose="020B0604030504040204" pitchFamily="34" charset="0"/>
              </a:rPr>
              <a:t>2 - 20 </a:t>
            </a:r>
            <a:r>
              <a:rPr lang="zh-CN" altLang="en-US" sz="1800">
                <a:solidFill>
                  <a:prstClr val="black"/>
                </a:solidFill>
                <a:latin typeface="Tahoma" panose="020B0604030504040204" pitchFamily="34" charset="0"/>
              </a:rPr>
              <a:t>利用轻型进程作为中间系统 </a:t>
            </a:r>
          </a:p>
        </p:txBody>
      </p:sp>
      <p:graphicFrame>
        <p:nvGraphicFramePr>
          <p:cNvPr id="238595" name="Object 5">
            <a:extLst>
              <a:ext uri="{FF2B5EF4-FFF2-40B4-BE49-F238E27FC236}">
                <a16:creationId xmlns:a16="http://schemas.microsoft.com/office/drawing/2014/main" id="{565BB3EC-0328-4F30-B555-BD40A8E17F37}"/>
              </a:ext>
            </a:extLst>
          </p:cNvPr>
          <p:cNvGraphicFramePr>
            <a:graphicFrameLocks noChangeAspect="1"/>
          </p:cNvGraphicFramePr>
          <p:nvPr/>
        </p:nvGraphicFramePr>
        <p:xfrm>
          <a:off x="1308100" y="1428750"/>
          <a:ext cx="6743700" cy="3786188"/>
        </p:xfrm>
        <a:graphic>
          <a:graphicData uri="http://schemas.openxmlformats.org/presentationml/2006/ole">
            <mc:AlternateContent xmlns:mc="http://schemas.openxmlformats.org/markup-compatibility/2006">
              <mc:Choice xmlns:v="urn:schemas-microsoft-com:vml" Requires="v">
                <p:oleObj spid="_x0000_s10251" name="Visio" r:id="rId3" imgW="4023360" imgH="2263140" progId="Visio.Drawing.11">
                  <p:embed/>
                </p:oleObj>
              </mc:Choice>
              <mc:Fallback>
                <p:oleObj name="Visio" r:id="rId3" imgW="4023360" imgH="2263140" progId="Visio.Drawing.11">
                  <p:embed/>
                  <p:pic>
                    <p:nvPicPr>
                      <p:cNvPr id="238595" name="Object 5">
                        <a:extLst>
                          <a:ext uri="{FF2B5EF4-FFF2-40B4-BE49-F238E27FC236}">
                            <a16:creationId xmlns:a16="http://schemas.microsoft.com/office/drawing/2014/main" id="{565BB3EC-0328-4F30-B555-BD40A8E17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1428750"/>
                        <a:ext cx="67437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a:extLst>
              <a:ext uri="{FF2B5EF4-FFF2-40B4-BE49-F238E27FC236}">
                <a16:creationId xmlns:a16="http://schemas.microsoft.com/office/drawing/2014/main" id="{17DEDE24-B120-4AC8-8374-2AFA50F85A25}"/>
              </a:ext>
            </a:extLst>
          </p:cNvPr>
          <p:cNvSpPr>
            <a:spLocks noGrp="1"/>
          </p:cNvSpPr>
          <p:nvPr>
            <p:ph type="title"/>
          </p:nvPr>
        </p:nvSpPr>
        <p:spPr/>
        <p:txBody>
          <a:bodyPr/>
          <a:lstStyle/>
          <a:p>
            <a:r>
              <a:rPr lang="zh-CN" altLang="en-US" dirty="0"/>
              <a:t>轻型进程的利用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DD55976C-39F5-4B28-8EF5-FCADED21935B}"/>
              </a:ext>
            </a:extLst>
          </p:cNvPr>
          <p:cNvSpPr>
            <a:spLocks noGrp="1" noChangeArrowheads="1"/>
          </p:cNvSpPr>
          <p:nvPr>
            <p:ph type="title"/>
          </p:nvPr>
        </p:nvSpPr>
        <p:spPr/>
        <p:txBody>
          <a:bodyPr/>
          <a:lstStyle/>
          <a:p>
            <a:pPr eaLnBrk="1" hangingPunct="1">
              <a:defRPr/>
            </a:pPr>
            <a:r>
              <a:rPr lang="zh-CN" altLang="en-US"/>
              <a:t>思考</a:t>
            </a:r>
          </a:p>
        </p:txBody>
      </p:sp>
      <p:sp>
        <p:nvSpPr>
          <p:cNvPr id="239619" name="Rectangle 3">
            <a:extLst>
              <a:ext uri="{FF2B5EF4-FFF2-40B4-BE49-F238E27FC236}">
                <a16:creationId xmlns:a16="http://schemas.microsoft.com/office/drawing/2014/main" id="{9A2216B3-3BC1-411B-A48E-CF684CA56E46}"/>
              </a:ext>
            </a:extLst>
          </p:cNvPr>
          <p:cNvSpPr>
            <a:spLocks noGrp="1" noChangeArrowheads="1"/>
          </p:cNvSpPr>
          <p:nvPr>
            <p:ph type="body" idx="1"/>
          </p:nvPr>
        </p:nvSpPr>
        <p:spPr/>
        <p:txBody>
          <a:bodyPr/>
          <a:lstStyle/>
          <a:p>
            <a:pPr eaLnBrk="1" hangingPunct="1"/>
            <a:r>
              <a:rPr lang="zh-CN" altLang="en-US"/>
              <a:t>进程间通信和同一进程内线程间通信的效率？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CD344BEC-FFFE-4F1B-A4F6-D24CE391C0C6}"/>
              </a:ext>
            </a:extLst>
          </p:cNvPr>
          <p:cNvSpPr>
            <a:spLocks noGrp="1" noRot="1" noChangeArrowheads="1"/>
          </p:cNvSpPr>
          <p:nvPr>
            <p:ph type="ctrTitle"/>
          </p:nvPr>
        </p:nvSpPr>
        <p:spPr>
          <a:xfrm>
            <a:off x="685800" y="16764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9600">
                <a:solidFill>
                  <a:schemeClr val="tx1"/>
                </a:solidFill>
                <a:ea typeface="华文行楷" pitchFamily="2" charset="-122"/>
              </a:rPr>
              <a:t>总结</a:t>
            </a:r>
          </a:p>
        </p:txBody>
      </p:sp>
      <p:sp>
        <p:nvSpPr>
          <p:cNvPr id="476163" name="Rectangle 3">
            <a:extLst>
              <a:ext uri="{FF2B5EF4-FFF2-40B4-BE49-F238E27FC236}">
                <a16:creationId xmlns:a16="http://schemas.microsoft.com/office/drawing/2014/main" id="{1784FBAB-2B77-4A89-8951-572244611DF9}"/>
              </a:ext>
            </a:extLst>
          </p:cNvPr>
          <p:cNvSpPr>
            <a:spLocks noGrp="1" noRot="1" noChangeArrowheads="1"/>
          </p:cNvSpPr>
          <p:nvPr>
            <p:ph type="subTitle" idx="1"/>
          </p:nvPr>
        </p:nvSpPr>
        <p:spPr>
          <a:xfrm>
            <a:off x="1295400" y="3505200"/>
            <a:ext cx="6400800" cy="838200"/>
          </a:xfrm>
        </p:spPr>
        <p:txBody>
          <a:bodyPr/>
          <a:lstStyle/>
          <a:p>
            <a:pPr>
              <a:defRPr/>
            </a:pPr>
            <a:r>
              <a:rPr lang="zh-CN" altLang="en-US" sz="4400">
                <a:effectLst>
                  <a:outerShdw blurRad="38100" dist="38100" dir="2700000" algn="tl">
                    <a:srgbClr val="000000"/>
                  </a:outerShdw>
                </a:effectLst>
                <a:ea typeface="华文行楷" pitchFamily="2" charset="-122"/>
              </a:rPr>
              <a:t>第二章</a:t>
            </a:r>
          </a:p>
        </p:txBody>
      </p:sp>
    </p:spTree>
    <p:extLst>
      <p:ext uri="{BB962C8B-B14F-4D97-AF65-F5344CB8AC3E}">
        <p14:creationId xmlns:p14="http://schemas.microsoft.com/office/powerpoint/2010/main" val="1096672895"/>
      </p:ext>
    </p:extLst>
  </p:cSld>
  <p:clrMapOvr>
    <a:masterClrMapping/>
  </p:clrMapOv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a:extLst>
              <a:ext uri="{FF2B5EF4-FFF2-40B4-BE49-F238E27FC236}">
                <a16:creationId xmlns:a16="http://schemas.microsoft.com/office/drawing/2014/main" id="{A6907380-F349-4A47-A69E-1D09C601A712}"/>
              </a:ext>
            </a:extLst>
          </p:cNvPr>
          <p:cNvSpPr>
            <a:spLocks noGrp="1" noRot="1" noChangeArrowheads="1"/>
          </p:cNvSpPr>
          <p:nvPr>
            <p:ph type="body" idx="1"/>
          </p:nvPr>
        </p:nvSpPr>
        <p:spPr>
          <a:xfrm>
            <a:off x="685800" y="1600200"/>
            <a:ext cx="7772400" cy="5486400"/>
          </a:xfrm>
        </p:spPr>
        <p:txBody>
          <a:bodyPr/>
          <a:lstStyle/>
          <a:p>
            <a:pPr>
              <a:defRPr/>
            </a:pPr>
            <a:r>
              <a:rPr lang="zh-CN" altLang="en-US" dirty="0">
                <a:effectLst>
                  <a:outerShdw blurRad="38100" dist="38100" dir="2700000" algn="tl">
                    <a:srgbClr val="000000"/>
                  </a:outerShdw>
                </a:effectLst>
                <a:latin typeface="仿宋_GB2312" pitchFamily="49" charset="-122"/>
                <a:ea typeface="仿宋_GB2312" pitchFamily="49" charset="-122"/>
              </a:rPr>
              <a:t>为什么引入进程？</a:t>
            </a:r>
            <a:endParaRPr lang="en-US" altLang="zh-CN" dirty="0">
              <a:effectLst>
                <a:outerShdw blurRad="38100" dist="38100" dir="2700000" algn="tl">
                  <a:srgbClr val="000000"/>
                </a:outerShdw>
              </a:effectLst>
              <a:latin typeface="仿宋_GB2312" pitchFamily="49" charset="-122"/>
              <a:ea typeface="仿宋_GB2312" pitchFamily="49" charset="-122"/>
            </a:endParaRPr>
          </a:p>
          <a:p>
            <a:pPr>
              <a:defRPr/>
            </a:pPr>
            <a:endParaRPr lang="en-US" altLang="zh-CN" dirty="0">
              <a:effectLst>
                <a:outerShdw blurRad="38100" dist="38100" dir="2700000" algn="tl">
                  <a:srgbClr val="000000"/>
                </a:outerShdw>
              </a:effectLst>
              <a:latin typeface="仿宋_GB2312" pitchFamily="49" charset="-122"/>
              <a:ea typeface="仿宋_GB2312" pitchFamily="49" charset="-122"/>
            </a:endParaRPr>
          </a:p>
          <a:p>
            <a:pPr>
              <a:defRPr/>
            </a:pPr>
            <a:r>
              <a:rPr lang="zh-CN" altLang="en-US" dirty="0">
                <a:effectLst>
                  <a:outerShdw blurRad="38100" dist="38100" dir="2700000" algn="tl">
                    <a:srgbClr val="000000"/>
                  </a:outerShdw>
                </a:effectLst>
                <a:latin typeface="仿宋_GB2312" pitchFamily="49" charset="-122"/>
                <a:ea typeface="仿宋_GB2312" pitchFamily="49" charset="-122"/>
              </a:rPr>
              <a:t>前趋图</a:t>
            </a:r>
          </a:p>
          <a:p>
            <a:pPr>
              <a:defRPr/>
            </a:pPr>
            <a:endParaRPr lang="zh-CN" altLang="en-US" dirty="0">
              <a:effectLst>
                <a:outerShdw blurRad="38100" dist="38100" dir="2700000" algn="tl">
                  <a:srgbClr val="000000"/>
                </a:outerShdw>
              </a:effectLst>
              <a:latin typeface="仿宋_GB2312" pitchFamily="49" charset="-122"/>
              <a:ea typeface="仿宋_GB2312" pitchFamily="49" charset="-122"/>
            </a:endParaRPr>
          </a:p>
          <a:p>
            <a:pPr>
              <a:buClr>
                <a:schemeClr val="tx1"/>
              </a:buClr>
              <a:defRPr/>
            </a:pPr>
            <a:r>
              <a:rPr lang="zh-CN" altLang="en-US" dirty="0">
                <a:effectLst>
                  <a:outerShdw blurRad="38100" dist="38100" dir="2700000" algn="tl">
                    <a:srgbClr val="000000"/>
                  </a:outerShdw>
                </a:effectLst>
                <a:latin typeface="仿宋_GB2312" pitchFamily="49" charset="-122"/>
                <a:ea typeface="仿宋_GB2312" pitchFamily="49" charset="-122"/>
              </a:rPr>
              <a:t>进程的概念 、结构、状态及其转换</a:t>
            </a:r>
          </a:p>
          <a:p>
            <a:pPr>
              <a:defRPr/>
            </a:pPr>
            <a:endParaRPr lang="zh-CN" altLang="en-US" dirty="0">
              <a:effectLst>
                <a:outerShdw blurRad="38100" dist="38100" dir="2700000" algn="tl">
                  <a:srgbClr val="000000"/>
                </a:outerShdw>
              </a:effectLst>
              <a:latin typeface="仿宋_GB2312" pitchFamily="49" charset="-122"/>
              <a:ea typeface="仿宋_GB2312" pitchFamily="49" charset="-122"/>
            </a:endParaRPr>
          </a:p>
          <a:p>
            <a:pPr>
              <a:defRPr/>
            </a:pPr>
            <a:r>
              <a:rPr lang="zh-CN" altLang="en-US" dirty="0">
                <a:effectLst>
                  <a:outerShdw blurRad="38100" dist="38100" dir="2700000" algn="tl">
                    <a:srgbClr val="000000"/>
                  </a:outerShdw>
                </a:effectLst>
                <a:latin typeface="仿宋_GB2312" pitchFamily="49" charset="-122"/>
                <a:ea typeface="仿宋_GB2312" pitchFamily="49" charset="-122"/>
              </a:rPr>
              <a:t>进程的控制 ，控制什么？（执行模式、操作系统内核、原语）</a:t>
            </a:r>
            <a:endParaRPr lang="en-US" altLang="zh-CN" dirty="0">
              <a:effectLst>
                <a:outerShdw blurRad="38100" dist="38100" dir="2700000" algn="tl">
                  <a:srgbClr val="000000"/>
                </a:outerShdw>
              </a:effectLst>
              <a:latin typeface="仿宋_GB2312" pitchFamily="49" charset="-122"/>
              <a:ea typeface="仿宋_GB2312" pitchFamily="49" charset="-122"/>
            </a:endParaRPr>
          </a:p>
          <a:p>
            <a:pPr>
              <a:defRPr/>
            </a:pPr>
            <a:r>
              <a:rPr lang="zh-CN" altLang="en-US" dirty="0">
                <a:effectLst>
                  <a:outerShdw blurRad="38100" dist="38100" dir="2700000" algn="tl">
                    <a:srgbClr val="000000"/>
                  </a:outerShdw>
                </a:effectLst>
                <a:ea typeface="仿宋_GB2312" pitchFamily="49" charset="-122"/>
              </a:rPr>
              <a:t>进程状态转换操作</a:t>
            </a:r>
            <a:r>
              <a:rPr lang="zh-CN" altLang="en-US" dirty="0">
                <a:effectLst>
                  <a:outerShdw blurRad="38100" dist="38100" dir="2700000" algn="tl">
                    <a:srgbClr val="000000"/>
                  </a:outerShdw>
                </a:effectLst>
                <a:latin typeface="仿宋_GB2312" pitchFamily="49" charset="-122"/>
                <a:ea typeface="仿宋_GB2312" pitchFamily="49" charset="-122"/>
              </a:rPr>
              <a:t>如何实现？</a:t>
            </a:r>
            <a:endParaRPr lang="zh-CN" altLang="en-US" dirty="0"/>
          </a:p>
          <a:p>
            <a:pPr>
              <a:defRPr/>
            </a:pPr>
            <a:endParaRPr lang="zh-CN" altLang="en-US" dirty="0"/>
          </a:p>
        </p:txBody>
      </p:sp>
      <p:sp>
        <p:nvSpPr>
          <p:cNvPr id="477188" name="Rectangle 4">
            <a:extLst>
              <a:ext uri="{FF2B5EF4-FFF2-40B4-BE49-F238E27FC236}">
                <a16:creationId xmlns:a16="http://schemas.microsoft.com/office/drawing/2014/main" id="{5F508E7D-C319-4BC6-8F63-B3D49F7FB0FB}"/>
              </a:ext>
            </a:extLst>
          </p:cNvPr>
          <p:cNvSpPr>
            <a:spLocks noGrp="1" noRot="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dirty="0">
                <a:solidFill>
                  <a:srgbClr val="FF0000"/>
                </a:solidFill>
              </a:rPr>
              <a:t>进程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522DEE15-CB7F-46FE-8E6C-1E04F5FA275F}"/>
              </a:ext>
            </a:extLst>
          </p:cNvPr>
          <p:cNvSpPr>
            <a:spLocks noGrp="1" noRot="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u="sng" dirty="0">
                <a:solidFill>
                  <a:srgbClr val="FF0000"/>
                </a:solidFill>
                <a:ea typeface="仿宋_GB2312" pitchFamily="49" charset="-122"/>
              </a:rPr>
              <a:t>进程并发控制</a:t>
            </a:r>
          </a:p>
        </p:txBody>
      </p:sp>
      <p:sp>
        <p:nvSpPr>
          <p:cNvPr id="480259" name="Rectangle 3">
            <a:extLst>
              <a:ext uri="{FF2B5EF4-FFF2-40B4-BE49-F238E27FC236}">
                <a16:creationId xmlns:a16="http://schemas.microsoft.com/office/drawing/2014/main" id="{1960EA1F-E127-4C60-9FFE-00A6FB7D7FA5}"/>
              </a:ext>
            </a:extLst>
          </p:cNvPr>
          <p:cNvSpPr>
            <a:spLocks noGrp="1" noRot="1" noChangeArrowheads="1"/>
          </p:cNvSpPr>
          <p:nvPr>
            <p:ph type="body" idx="1"/>
          </p:nvPr>
        </p:nvSpPr>
        <p:spPr>
          <a:xfrm>
            <a:off x="755650" y="1989138"/>
            <a:ext cx="7772400" cy="4114800"/>
          </a:xfrm>
        </p:spPr>
        <p:txBody>
          <a:bodyPr/>
          <a:lstStyle/>
          <a:p>
            <a:pPr>
              <a:buClr>
                <a:schemeClr val="tx1"/>
              </a:buClr>
              <a:defRPr/>
            </a:pPr>
            <a:r>
              <a:rPr lang="zh-CN" altLang="en-US" dirty="0">
                <a:effectLst>
                  <a:outerShdw blurRad="38100" dist="38100" dir="2700000" algn="tl">
                    <a:srgbClr val="000000"/>
                  </a:outerShdw>
                </a:effectLst>
                <a:ea typeface="仿宋_GB2312" pitchFamily="49" charset="-122"/>
              </a:rPr>
              <a:t>进程同步</a:t>
            </a:r>
          </a:p>
          <a:p>
            <a:pPr>
              <a:defRPr/>
            </a:pPr>
            <a:endParaRPr lang="zh-CN" altLang="en-US" dirty="0">
              <a:effectLst>
                <a:outerShdw blurRad="38100" dist="38100" dir="2700000" algn="tl">
                  <a:srgbClr val="000000"/>
                </a:outerShdw>
              </a:effectLst>
              <a:ea typeface="仿宋_GB2312" pitchFamily="49" charset="-122"/>
            </a:endParaRPr>
          </a:p>
          <a:p>
            <a:pPr>
              <a:buClr>
                <a:schemeClr val="tx1"/>
              </a:buClr>
              <a:defRPr/>
            </a:pPr>
            <a:r>
              <a:rPr lang="zh-CN" altLang="en-US" dirty="0">
                <a:effectLst>
                  <a:outerShdw blurRad="38100" dist="38100" dir="2700000" algn="tl">
                    <a:srgbClr val="000000"/>
                  </a:outerShdw>
                </a:effectLst>
                <a:ea typeface="仿宋_GB2312" pitchFamily="49" charset="-122"/>
              </a:rPr>
              <a:t>进程互斥：临界资源、临界区</a:t>
            </a:r>
          </a:p>
          <a:p>
            <a:pPr>
              <a:defRPr/>
            </a:pPr>
            <a:endParaRPr lang="zh-CN" altLang="en-US" dirty="0">
              <a:effectLst>
                <a:outerShdw blurRad="38100" dist="38100" dir="2700000" algn="tl">
                  <a:srgbClr val="000000"/>
                </a:outerShdw>
              </a:effectLst>
              <a:ea typeface="仿宋_GB2312" pitchFamily="49" charset="-122"/>
            </a:endParaRPr>
          </a:p>
          <a:p>
            <a:pPr>
              <a:defRPr/>
            </a:pPr>
            <a:r>
              <a:rPr lang="zh-CN" altLang="en-US" dirty="0">
                <a:effectLst>
                  <a:outerShdw blurRad="38100" dist="38100" dir="2700000" algn="tl">
                    <a:srgbClr val="000000"/>
                  </a:outerShdw>
                </a:effectLst>
                <a:ea typeface="仿宋_GB2312" pitchFamily="49" charset="-122"/>
              </a:rPr>
              <a:t>进程通信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4877FCC5-9EA8-4815-9D8B-FE5F03495654}"/>
              </a:ext>
            </a:extLst>
          </p:cNvPr>
          <p:cNvSpPr>
            <a:spLocks noGrp="1" noRot="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u="sng" dirty="0">
                <a:solidFill>
                  <a:srgbClr val="FF0000"/>
                </a:solidFill>
                <a:ea typeface="仿宋_GB2312" pitchFamily="49" charset="-122"/>
              </a:rPr>
              <a:t>进程互斥与同步</a:t>
            </a:r>
            <a:r>
              <a:rPr lang="zh-CN" altLang="en-US" dirty="0">
                <a:solidFill>
                  <a:srgbClr val="FF0000"/>
                </a:solidFill>
                <a:effectLst/>
              </a:rPr>
              <a:t> </a:t>
            </a:r>
          </a:p>
        </p:txBody>
      </p:sp>
      <p:sp>
        <p:nvSpPr>
          <p:cNvPr id="481283" name="Rectangle 3">
            <a:extLst>
              <a:ext uri="{FF2B5EF4-FFF2-40B4-BE49-F238E27FC236}">
                <a16:creationId xmlns:a16="http://schemas.microsoft.com/office/drawing/2014/main" id="{07A946B6-F1AA-4B1B-A533-C463FF81A058}"/>
              </a:ext>
            </a:extLst>
          </p:cNvPr>
          <p:cNvSpPr>
            <a:spLocks noGrp="1" noRot="1" noChangeArrowheads="1"/>
          </p:cNvSpPr>
          <p:nvPr>
            <p:ph type="body" idx="1"/>
          </p:nvPr>
        </p:nvSpPr>
        <p:spPr/>
        <p:txBody>
          <a:bodyPr/>
          <a:lstStyle/>
          <a:p>
            <a:pPr>
              <a:lnSpc>
                <a:spcPct val="90000"/>
              </a:lnSpc>
              <a:defRPr/>
            </a:pPr>
            <a:r>
              <a:rPr lang="zh-CN" altLang="en-US" dirty="0">
                <a:effectLst>
                  <a:outerShdw blurRad="38100" dist="38100" dir="2700000" algn="tl">
                    <a:srgbClr val="000000"/>
                  </a:outerShdw>
                </a:effectLst>
                <a:latin typeface="仿宋_GB2312" pitchFamily="49" charset="-122"/>
                <a:ea typeface="仿宋_GB2312" pitchFamily="49" charset="-122"/>
              </a:rPr>
              <a:t>软件方法 </a:t>
            </a:r>
          </a:p>
          <a:p>
            <a:pPr>
              <a:lnSpc>
                <a:spcPct val="90000"/>
              </a:lnSpc>
              <a:defRPr/>
            </a:pPr>
            <a:endParaRPr lang="zh-CN" altLang="en-US" dirty="0">
              <a:effectLst>
                <a:outerShdw blurRad="38100" dist="38100" dir="2700000" algn="tl">
                  <a:srgbClr val="000000"/>
                </a:outerShdw>
              </a:effectLst>
              <a:latin typeface="仿宋_GB2312" pitchFamily="49" charset="-122"/>
              <a:ea typeface="仿宋_GB2312" pitchFamily="49" charset="-122"/>
            </a:endParaRPr>
          </a:p>
          <a:p>
            <a:pPr>
              <a:lnSpc>
                <a:spcPct val="90000"/>
              </a:lnSpc>
              <a:defRPr/>
            </a:pPr>
            <a:r>
              <a:rPr lang="zh-CN" altLang="en-US" dirty="0">
                <a:effectLst>
                  <a:outerShdw blurRad="38100" dist="38100" dir="2700000" algn="tl">
                    <a:srgbClr val="000000"/>
                  </a:outerShdw>
                </a:effectLst>
                <a:latin typeface="仿宋_GB2312" pitchFamily="49" charset="-122"/>
                <a:ea typeface="仿宋_GB2312" pitchFamily="49" charset="-122"/>
              </a:rPr>
              <a:t>硬件方法</a:t>
            </a:r>
          </a:p>
          <a:p>
            <a:pPr>
              <a:lnSpc>
                <a:spcPct val="90000"/>
              </a:lnSpc>
              <a:defRPr/>
            </a:pPr>
            <a:endParaRPr lang="zh-CN" altLang="en-US" dirty="0">
              <a:effectLst>
                <a:outerShdw blurRad="38100" dist="38100" dir="2700000" algn="tl">
                  <a:srgbClr val="000000"/>
                </a:outerShdw>
              </a:effectLst>
              <a:latin typeface="仿宋_GB2312" pitchFamily="49" charset="-122"/>
              <a:ea typeface="仿宋_GB2312" pitchFamily="49" charset="-122"/>
            </a:endParaRPr>
          </a:p>
          <a:p>
            <a:pPr>
              <a:lnSpc>
                <a:spcPct val="90000"/>
              </a:lnSpc>
              <a:buClr>
                <a:schemeClr val="tx1"/>
              </a:buClr>
              <a:defRPr/>
            </a:pPr>
            <a:r>
              <a:rPr lang="zh-CN" altLang="en-US" dirty="0">
                <a:effectLst>
                  <a:outerShdw blurRad="38100" dist="38100" dir="2700000" algn="tl">
                    <a:srgbClr val="000000"/>
                  </a:outerShdw>
                </a:effectLst>
                <a:latin typeface="仿宋_GB2312" pitchFamily="49" charset="-122"/>
                <a:ea typeface="仿宋_GB2312" pitchFamily="49" charset="-122"/>
              </a:rPr>
              <a:t>信号量方法：信号量定义、类型、原语、应用</a:t>
            </a:r>
          </a:p>
          <a:p>
            <a:pPr>
              <a:lnSpc>
                <a:spcPct val="90000"/>
              </a:lnSpc>
              <a:defRPr/>
            </a:pPr>
            <a:endParaRPr lang="zh-CN" altLang="en-US" dirty="0">
              <a:effectLst>
                <a:outerShdw blurRad="38100" dist="38100" dir="2700000" algn="tl">
                  <a:srgbClr val="000000"/>
                </a:outerShdw>
              </a:effectLst>
              <a:latin typeface="仿宋_GB2312" pitchFamily="49" charset="-122"/>
              <a:ea typeface="仿宋_GB2312" pitchFamily="49" charset="-122"/>
            </a:endParaRPr>
          </a:p>
          <a:p>
            <a:pPr>
              <a:lnSpc>
                <a:spcPct val="90000"/>
              </a:lnSpc>
              <a:defRPr/>
            </a:pPr>
            <a:r>
              <a:rPr lang="zh-CN" altLang="en-US" dirty="0">
                <a:effectLst>
                  <a:outerShdw blurRad="38100" dist="38100" dir="2700000" algn="tl">
                    <a:srgbClr val="000000"/>
                  </a:outerShdw>
                </a:effectLst>
                <a:latin typeface="仿宋_GB2312" pitchFamily="49" charset="-122"/>
                <a:ea typeface="仿宋_GB2312" pitchFamily="49" charset="-122"/>
              </a:rPr>
              <a:t>管程方法</a:t>
            </a:r>
          </a:p>
          <a:p>
            <a:pPr>
              <a:lnSpc>
                <a:spcPct val="90000"/>
              </a:lnSpc>
              <a:defRPr/>
            </a:pPr>
            <a:endParaRPr lang="en-US" altLang="zh-CN" dirty="0">
              <a:effectLst>
                <a:outerShdw blurRad="38100" dist="38100" dir="2700000" algn="tl">
                  <a:srgbClr val="000000"/>
                </a:outerShdw>
              </a:effectLst>
              <a:latin typeface="仿宋_GB2312" pitchFamily="49" charset="-122"/>
              <a:ea typeface="仿宋_GB2312" pitchFamily="49" charset="-122"/>
            </a:endParaRPr>
          </a:p>
          <a:p>
            <a:pPr>
              <a:lnSpc>
                <a:spcPct val="90000"/>
              </a:lnSpc>
              <a:defRPr/>
            </a:pPr>
            <a:r>
              <a:rPr lang="zh-CN" altLang="en-US" dirty="0">
                <a:effectLst>
                  <a:outerShdw blurRad="38100" dist="38100" dir="2700000" algn="tl">
                    <a:srgbClr val="000000"/>
                  </a:outerShdw>
                </a:effectLst>
                <a:latin typeface="仿宋_GB2312" pitchFamily="49" charset="-122"/>
                <a:ea typeface="仿宋_GB2312" pitchFamily="49" charset="-122"/>
              </a:rPr>
              <a:t>消息通信方法</a:t>
            </a:r>
          </a:p>
          <a:p>
            <a:pPr>
              <a:lnSpc>
                <a:spcPct val="90000"/>
              </a:lnSpc>
              <a:defRPr/>
            </a:pPr>
            <a:endParaRPr lang="zh-CN" altLang="en-US" dirty="0">
              <a:effectLst>
                <a:outerShdw blurRad="38100" dist="38100" dir="2700000" algn="tl">
                  <a:srgbClr val="000000"/>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D5466A04-4C39-46B4-BF57-D1BB608CC7CF}"/>
              </a:ext>
            </a:extLst>
          </p:cNvPr>
          <p:cNvSpPr>
            <a:spLocks noGrp="1" noRot="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u="sng" dirty="0">
                <a:solidFill>
                  <a:srgbClr val="FF0000"/>
                </a:solidFill>
                <a:ea typeface="仿宋_GB2312" pitchFamily="49" charset="-122"/>
              </a:rPr>
              <a:t>经典进程互斥与同步问题</a:t>
            </a:r>
          </a:p>
        </p:txBody>
      </p:sp>
      <p:sp>
        <p:nvSpPr>
          <p:cNvPr id="482307" name="Rectangle 3">
            <a:extLst>
              <a:ext uri="{FF2B5EF4-FFF2-40B4-BE49-F238E27FC236}">
                <a16:creationId xmlns:a16="http://schemas.microsoft.com/office/drawing/2014/main" id="{64153852-300F-4323-A77E-EE75F2F97A91}"/>
              </a:ext>
            </a:extLst>
          </p:cNvPr>
          <p:cNvSpPr>
            <a:spLocks noGrp="1" noRot="1" noChangeArrowheads="1"/>
          </p:cNvSpPr>
          <p:nvPr>
            <p:ph type="body" idx="1"/>
          </p:nvPr>
        </p:nvSpPr>
        <p:spPr/>
        <p:txBody>
          <a:bodyPr/>
          <a:lstStyle/>
          <a:p>
            <a:pPr algn="just">
              <a:defRPr/>
            </a:pPr>
            <a:endParaRPr lang="zh-CN" altLang="en-US">
              <a:effectLst>
                <a:outerShdw blurRad="38100" dist="38100" dir="2700000" algn="tl">
                  <a:srgbClr val="000000"/>
                </a:outerShdw>
              </a:effectLst>
              <a:latin typeface="仿宋_GB2312" pitchFamily="49" charset="-122"/>
              <a:ea typeface="仿宋_GB2312" pitchFamily="49" charset="-122"/>
            </a:endParaRPr>
          </a:p>
          <a:p>
            <a:pPr algn="just">
              <a:defRPr/>
            </a:pPr>
            <a:r>
              <a:rPr lang="zh-CN" altLang="en-US">
                <a:effectLst>
                  <a:outerShdw blurRad="38100" dist="38100" dir="2700000" algn="tl">
                    <a:srgbClr val="000000"/>
                  </a:outerShdw>
                </a:effectLst>
                <a:latin typeface="仿宋_GB2312" pitchFamily="49" charset="-122"/>
                <a:ea typeface="仿宋_GB2312" pitchFamily="49" charset="-122"/>
              </a:rPr>
              <a:t>生产者</a:t>
            </a:r>
            <a:r>
              <a:rPr lang="en-US" altLang="zh-CN">
                <a:effectLst>
                  <a:outerShdw blurRad="38100" dist="38100" dir="2700000" algn="tl">
                    <a:srgbClr val="000000"/>
                  </a:outerShdw>
                </a:effectLst>
                <a:latin typeface="仿宋_GB2312" pitchFamily="49" charset="-122"/>
                <a:ea typeface="仿宋_GB2312" pitchFamily="49" charset="-122"/>
              </a:rPr>
              <a:t>/</a:t>
            </a:r>
            <a:r>
              <a:rPr lang="zh-CN" altLang="en-US">
                <a:effectLst>
                  <a:outerShdw blurRad="38100" dist="38100" dir="2700000" algn="tl">
                    <a:srgbClr val="000000"/>
                  </a:outerShdw>
                </a:effectLst>
                <a:latin typeface="仿宋_GB2312" pitchFamily="49" charset="-122"/>
                <a:ea typeface="仿宋_GB2312" pitchFamily="49" charset="-122"/>
              </a:rPr>
              <a:t>消费者问题</a:t>
            </a:r>
          </a:p>
          <a:p>
            <a:pPr algn="just">
              <a:defRPr/>
            </a:pPr>
            <a:endParaRPr lang="zh-CN" altLang="en-US">
              <a:effectLst>
                <a:outerShdw blurRad="38100" dist="38100" dir="2700000" algn="tl">
                  <a:srgbClr val="000000"/>
                </a:outerShdw>
              </a:effectLst>
              <a:latin typeface="仿宋_GB2312" pitchFamily="49" charset="-122"/>
              <a:ea typeface="仿宋_GB2312" pitchFamily="49" charset="-122"/>
            </a:endParaRPr>
          </a:p>
          <a:p>
            <a:pPr>
              <a:defRPr/>
            </a:pPr>
            <a:r>
              <a:rPr lang="zh-CN" altLang="en-US">
                <a:effectLst>
                  <a:outerShdw blurRad="38100" dist="38100" dir="2700000" algn="tl">
                    <a:srgbClr val="000000"/>
                  </a:outerShdw>
                </a:effectLst>
                <a:latin typeface="仿宋_GB2312" pitchFamily="49" charset="-122"/>
                <a:ea typeface="仿宋_GB2312" pitchFamily="49" charset="-122"/>
              </a:rPr>
              <a:t>读者</a:t>
            </a:r>
            <a:r>
              <a:rPr lang="en-US" altLang="zh-CN">
                <a:effectLst>
                  <a:outerShdw blurRad="38100" dist="38100" dir="2700000" algn="tl">
                    <a:srgbClr val="000000"/>
                  </a:outerShdw>
                </a:effectLst>
                <a:latin typeface="仿宋_GB2312" pitchFamily="49" charset="-122"/>
                <a:ea typeface="仿宋_GB2312" pitchFamily="49" charset="-122"/>
              </a:rPr>
              <a:t>/</a:t>
            </a:r>
            <a:r>
              <a:rPr lang="zh-CN" altLang="en-US">
                <a:effectLst>
                  <a:outerShdw blurRad="38100" dist="38100" dir="2700000" algn="tl">
                    <a:srgbClr val="000000"/>
                  </a:outerShdw>
                </a:effectLst>
                <a:latin typeface="仿宋_GB2312" pitchFamily="49" charset="-122"/>
                <a:ea typeface="仿宋_GB2312" pitchFamily="49" charset="-122"/>
              </a:rPr>
              <a:t>写者问题 </a:t>
            </a:r>
          </a:p>
          <a:p>
            <a:pPr>
              <a:defRPr/>
            </a:pPr>
            <a:endParaRPr lang="zh-CN" altLang="en-US">
              <a:effectLst>
                <a:outerShdw blurRad="38100" dist="38100" dir="2700000" algn="tl">
                  <a:srgbClr val="000000"/>
                </a:outerShdw>
              </a:effectLst>
              <a:latin typeface="仿宋_GB2312" pitchFamily="49" charset="-122"/>
              <a:ea typeface="仿宋_GB2312" pitchFamily="49" charset="-122"/>
            </a:endParaRPr>
          </a:p>
          <a:p>
            <a:pPr>
              <a:defRPr/>
            </a:pPr>
            <a:r>
              <a:rPr lang="zh-CN" altLang="en-US">
                <a:effectLst>
                  <a:outerShdw blurRad="38100" dist="38100" dir="2700000" algn="tl">
                    <a:srgbClr val="000000"/>
                  </a:outerShdw>
                </a:effectLst>
                <a:latin typeface="仿宋_GB2312" pitchFamily="49" charset="-122"/>
                <a:ea typeface="仿宋_GB2312" pitchFamily="49" charset="-122"/>
              </a:rPr>
              <a:t>哲学家进餐问题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a:extLst>
              <a:ext uri="{FF2B5EF4-FFF2-40B4-BE49-F238E27FC236}">
                <a16:creationId xmlns:a16="http://schemas.microsoft.com/office/drawing/2014/main" id="{66039729-596E-4C4F-A9CA-3B9ACB63D21C}"/>
              </a:ext>
            </a:extLst>
          </p:cNvPr>
          <p:cNvSpPr>
            <a:spLocks noGrp="1" noChangeArrowheads="1"/>
          </p:cNvSpPr>
          <p:nvPr>
            <p:ph idx="1"/>
          </p:nvPr>
        </p:nvSpPr>
        <p:spPr>
          <a:xfrm>
            <a:off x="791633" y="1494366"/>
            <a:ext cx="7624233" cy="3371850"/>
          </a:xfrm>
        </p:spPr>
        <p:txBody>
          <a:bodyPr/>
          <a:lstStyle/>
          <a:p>
            <a:pPr eaLnBrk="1" hangingPunct="1">
              <a:buFont typeface="Wingdings" panose="05000000000000000000" pitchFamily="2" charset="2"/>
              <a:buChar char="n"/>
              <a:defRPr/>
            </a:pPr>
            <a:r>
              <a:rPr lang="en-US" altLang="zh-CN" b="1" dirty="0">
                <a:latin typeface="+mj-ea"/>
                <a:ea typeface="+mj-ea"/>
              </a:rPr>
              <a:t>P84</a:t>
            </a:r>
          </a:p>
          <a:p>
            <a:pPr lvl="1" eaLnBrk="1" hangingPunct="1">
              <a:buFont typeface="Arial" panose="020B0604020202020204" pitchFamily="34" charset="0"/>
              <a:buChar char="•"/>
              <a:defRPr/>
            </a:pPr>
            <a:r>
              <a:rPr lang="en-US" altLang="zh-CN" sz="2400" b="1" dirty="0">
                <a:latin typeface="+mj-ea"/>
                <a:ea typeface="+mj-ea"/>
              </a:rPr>
              <a:t>2</a:t>
            </a:r>
            <a:r>
              <a:rPr lang="zh-CN" altLang="en-US" sz="2400" b="1" dirty="0">
                <a:latin typeface="+mj-ea"/>
                <a:ea typeface="+mj-ea"/>
              </a:rPr>
              <a:t>、</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6</a:t>
            </a:r>
            <a:r>
              <a:rPr lang="zh-CN" altLang="en-US" sz="2400" b="1" dirty="0">
                <a:latin typeface="+mj-ea"/>
                <a:ea typeface="+mj-ea"/>
              </a:rPr>
              <a:t>、</a:t>
            </a:r>
            <a:r>
              <a:rPr lang="en-US" altLang="zh-CN" sz="2400" b="1" dirty="0">
                <a:latin typeface="+mj-ea"/>
                <a:ea typeface="+mj-ea"/>
              </a:rPr>
              <a:t>7</a:t>
            </a:r>
            <a:r>
              <a:rPr lang="zh-CN" altLang="en-US" sz="2400" b="1" dirty="0">
                <a:latin typeface="+mj-ea"/>
                <a:ea typeface="+mj-ea"/>
              </a:rPr>
              <a:t>、</a:t>
            </a:r>
            <a:r>
              <a:rPr lang="en-US" altLang="zh-CN" sz="2400" b="1" dirty="0">
                <a:latin typeface="+mj-ea"/>
                <a:ea typeface="+mj-ea"/>
              </a:rPr>
              <a:t>11</a:t>
            </a:r>
            <a:r>
              <a:rPr lang="zh-CN" altLang="en-US" sz="2400" b="1" dirty="0">
                <a:latin typeface="+mj-ea"/>
                <a:ea typeface="+mj-ea"/>
              </a:rPr>
              <a:t>、</a:t>
            </a:r>
            <a:r>
              <a:rPr lang="en-US" altLang="zh-CN" sz="2400" b="1" dirty="0">
                <a:latin typeface="+mj-ea"/>
                <a:ea typeface="+mj-ea"/>
              </a:rPr>
              <a:t>12</a:t>
            </a:r>
            <a:r>
              <a:rPr lang="zh-CN" altLang="en-US" sz="2400" b="1" dirty="0">
                <a:latin typeface="+mj-ea"/>
                <a:ea typeface="+mj-ea"/>
              </a:rPr>
              <a:t>、</a:t>
            </a:r>
            <a:r>
              <a:rPr lang="en-US" altLang="zh-CN" sz="2400" b="1" dirty="0">
                <a:latin typeface="+mj-ea"/>
                <a:ea typeface="+mj-ea"/>
              </a:rPr>
              <a:t>13</a:t>
            </a:r>
            <a:r>
              <a:rPr lang="zh-CN" altLang="en-US" sz="2400" b="1" dirty="0">
                <a:latin typeface="+mj-ea"/>
                <a:ea typeface="+mj-ea"/>
              </a:rPr>
              <a:t>、</a:t>
            </a:r>
            <a:r>
              <a:rPr lang="en-US" altLang="zh-CN" sz="2400" b="1" dirty="0">
                <a:latin typeface="+mj-ea"/>
                <a:ea typeface="+mj-ea"/>
              </a:rPr>
              <a:t>14</a:t>
            </a:r>
            <a:r>
              <a:rPr lang="zh-CN" altLang="en-US" sz="2400" b="1" dirty="0">
                <a:latin typeface="+mj-ea"/>
                <a:ea typeface="+mj-ea"/>
              </a:rPr>
              <a:t>、</a:t>
            </a:r>
            <a:r>
              <a:rPr lang="en-US" altLang="zh-CN" sz="2400" b="1" dirty="0">
                <a:latin typeface="+mj-ea"/>
                <a:ea typeface="+mj-ea"/>
              </a:rPr>
              <a:t>15</a:t>
            </a:r>
            <a:r>
              <a:rPr lang="zh-CN" altLang="en-US" sz="2400" b="1" dirty="0">
                <a:latin typeface="+mj-ea"/>
                <a:ea typeface="+mj-ea"/>
              </a:rPr>
              <a:t>、</a:t>
            </a:r>
            <a:r>
              <a:rPr lang="en-US" altLang="zh-CN" sz="2400" b="1" dirty="0">
                <a:latin typeface="+mj-ea"/>
                <a:ea typeface="+mj-ea"/>
              </a:rPr>
              <a:t>16</a:t>
            </a:r>
            <a:r>
              <a:rPr lang="zh-CN" altLang="en-US" sz="2400" b="1" dirty="0">
                <a:latin typeface="+mj-ea"/>
                <a:ea typeface="+mj-ea"/>
              </a:rPr>
              <a:t>、</a:t>
            </a:r>
            <a:r>
              <a:rPr lang="en-US" altLang="zh-CN" sz="2400" b="1" dirty="0">
                <a:latin typeface="+mj-ea"/>
                <a:ea typeface="+mj-ea"/>
              </a:rPr>
              <a:t>17</a:t>
            </a:r>
            <a:r>
              <a:rPr lang="zh-CN" altLang="en-US" sz="2400" b="1" dirty="0">
                <a:latin typeface="+mj-ea"/>
                <a:ea typeface="+mj-ea"/>
              </a:rPr>
              <a:t>、</a:t>
            </a:r>
            <a:r>
              <a:rPr lang="en-US" altLang="zh-CN" sz="2400" b="1" dirty="0">
                <a:latin typeface="+mj-ea"/>
                <a:ea typeface="+mj-ea"/>
              </a:rPr>
              <a:t>18</a:t>
            </a:r>
            <a:r>
              <a:rPr lang="zh-CN" altLang="en-US" sz="2400" b="1" dirty="0">
                <a:latin typeface="+mj-ea"/>
                <a:ea typeface="+mj-ea"/>
              </a:rPr>
              <a:t>、</a:t>
            </a:r>
            <a:r>
              <a:rPr lang="en-US" altLang="zh-CN" sz="2400" b="1" dirty="0">
                <a:latin typeface="+mj-ea"/>
                <a:ea typeface="+mj-ea"/>
              </a:rPr>
              <a:t>21</a:t>
            </a:r>
            <a:r>
              <a:rPr lang="zh-CN" altLang="en-US" sz="2400" b="1" dirty="0">
                <a:latin typeface="+mj-ea"/>
                <a:ea typeface="+mj-ea"/>
              </a:rPr>
              <a:t>、</a:t>
            </a:r>
            <a:r>
              <a:rPr lang="en-US" altLang="zh-CN" sz="2400" b="1" dirty="0">
                <a:latin typeface="+mj-ea"/>
                <a:ea typeface="+mj-ea"/>
              </a:rPr>
              <a:t>23</a:t>
            </a:r>
          </a:p>
          <a:p>
            <a:pPr lvl="1" eaLnBrk="1" hangingPunct="1">
              <a:buFont typeface="Arial" panose="020B0604020202020204" pitchFamily="34" charset="0"/>
              <a:buChar char="•"/>
              <a:defRPr/>
            </a:pPr>
            <a:r>
              <a:rPr lang="zh-CN" altLang="en-US" sz="2400" b="1" dirty="0">
                <a:latin typeface="+mj-ea"/>
                <a:ea typeface="+mj-ea"/>
              </a:rPr>
              <a:t>在生产者</a:t>
            </a:r>
            <a:r>
              <a:rPr lang="en-US" altLang="zh-CN" sz="2400" b="1" dirty="0">
                <a:latin typeface="+mj-ea"/>
                <a:ea typeface="+mj-ea"/>
              </a:rPr>
              <a:t>—</a:t>
            </a:r>
            <a:r>
              <a:rPr lang="zh-CN" altLang="en-US" sz="2400" b="1" dirty="0">
                <a:latin typeface="+mj-ea"/>
                <a:ea typeface="+mj-ea"/>
              </a:rPr>
              <a:t>消费者问题中，如果缺少了</a:t>
            </a:r>
            <a:r>
              <a:rPr lang="en-US" altLang="zh-CN" sz="2400" b="1" dirty="0">
                <a:latin typeface="+mj-ea"/>
                <a:ea typeface="+mj-ea"/>
              </a:rPr>
              <a:t>signal(full)</a:t>
            </a:r>
            <a:r>
              <a:rPr lang="zh-CN" altLang="en-US" sz="2400" b="1" dirty="0">
                <a:latin typeface="+mj-ea"/>
                <a:ea typeface="+mj-ea"/>
              </a:rPr>
              <a:t>或</a:t>
            </a:r>
            <a:r>
              <a:rPr lang="en-US" altLang="zh-CN" sz="2400" b="1" dirty="0">
                <a:latin typeface="+mj-ea"/>
                <a:ea typeface="+mj-ea"/>
              </a:rPr>
              <a:t>signal(empty)</a:t>
            </a:r>
            <a:r>
              <a:rPr lang="zh-CN" altLang="en-US" sz="2400" b="1" dirty="0">
                <a:latin typeface="+mj-ea"/>
                <a:ea typeface="+mj-ea"/>
              </a:rPr>
              <a:t>，对执行结果将会有何影响？</a:t>
            </a:r>
            <a:endParaRPr lang="en-US" altLang="zh-CN" sz="2400" b="1" dirty="0">
              <a:latin typeface="+mj-ea"/>
              <a:ea typeface="+mj-ea"/>
            </a:endParaRPr>
          </a:p>
          <a:p>
            <a:pPr lvl="1" eaLnBrk="1" hangingPunct="1">
              <a:buFont typeface="Arial" panose="020B0604020202020204" pitchFamily="34" charset="0"/>
              <a:buChar char="•"/>
              <a:defRPr/>
            </a:pPr>
            <a:r>
              <a:rPr lang="zh-CN" altLang="en-US" sz="2400" b="1" dirty="0">
                <a:latin typeface="+mj-ea"/>
                <a:ea typeface="+mj-ea"/>
              </a:rPr>
              <a:t>尝试利用记录型信号量写出一个不会出现死锁的哲学家进餐问题的算法</a:t>
            </a:r>
            <a:endParaRPr lang="en-US" altLang="zh-CN" sz="2400" b="1" dirty="0">
              <a:latin typeface="+mj-ea"/>
              <a:ea typeface="+mj-ea"/>
            </a:endParaRPr>
          </a:p>
        </p:txBody>
      </p:sp>
      <p:sp>
        <p:nvSpPr>
          <p:cNvPr id="276482" name="Rectangle 2">
            <a:extLst>
              <a:ext uri="{FF2B5EF4-FFF2-40B4-BE49-F238E27FC236}">
                <a16:creationId xmlns:a16="http://schemas.microsoft.com/office/drawing/2014/main" id="{8B5FC893-D426-AF43-B1F4-27DC43B4946C}"/>
              </a:ext>
            </a:extLst>
          </p:cNvPr>
          <p:cNvSpPr>
            <a:spLocks noGrp="1" noChangeArrowheads="1"/>
          </p:cNvSpPr>
          <p:nvPr>
            <p:ph type="title"/>
          </p:nvPr>
        </p:nvSpPr>
        <p:spPr>
          <a:xfrm>
            <a:off x="1371600" y="233160"/>
            <a:ext cx="2085692" cy="549275"/>
          </a:xfrm>
        </p:spPr>
        <p:txBody>
          <a:bodyPr/>
          <a:lstStyle/>
          <a:p>
            <a:pPr algn="ctr" eaLnBrk="1" hangingPunct="1">
              <a:defRPr/>
            </a:pPr>
            <a:r>
              <a:rPr lang="zh-CN" altLang="en-US" sz="3200" dirty="0"/>
              <a:t>作业（</a:t>
            </a:r>
            <a:r>
              <a:rPr lang="en-US" altLang="zh-CN" sz="3200" dirty="0"/>
              <a:t>1</a:t>
            </a:r>
            <a:r>
              <a:rPr lang="zh-CN" altLang="en-US" sz="3200" dirty="0"/>
              <a:t>）</a:t>
            </a:r>
          </a:p>
        </p:txBody>
      </p:sp>
    </p:spTree>
    <p:extLst>
      <p:ext uri="{BB962C8B-B14F-4D97-AF65-F5344CB8AC3E}">
        <p14:creationId xmlns:p14="http://schemas.microsoft.com/office/powerpoint/2010/main" val="281439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770458"/>
            <a:ext cx="6172200" cy="571500"/>
          </a:xfrm>
        </p:spPr>
        <p:txBody>
          <a:bodyPr/>
          <a:lstStyle/>
          <a:p>
            <a:pPr algn="l">
              <a:defRPr/>
            </a:pPr>
            <a:r>
              <a:rPr lang="en-US" altLang="zh-CN" sz="2700" dirty="0">
                <a:solidFill>
                  <a:srgbClr val="0000FF"/>
                </a:solidFill>
              </a:rPr>
              <a:t>3. </a:t>
            </a:r>
            <a:r>
              <a:rPr lang="zh-CN" altLang="en-US" sz="2700" dirty="0">
                <a:solidFill>
                  <a:srgbClr val="0000FF"/>
                </a:solidFill>
              </a:rPr>
              <a:t>进程五种状态及转换模型</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8" name="矩形 7"/>
          <p:cNvSpPr/>
          <p:nvPr/>
        </p:nvSpPr>
        <p:spPr>
          <a:xfrm>
            <a:off x="840828" y="2605431"/>
            <a:ext cx="8187557" cy="3046988"/>
          </a:xfrm>
          <a:prstGeom prst="rect">
            <a:avLst/>
          </a:prstGeom>
        </p:spPr>
        <p:txBody>
          <a:bodyPr wrap="square">
            <a:spAutoFit/>
          </a:bodyPr>
          <a:lstStyle/>
          <a:p>
            <a:pPr marL="342900" indent="-342900" algn="just" eaLnBrk="1" hangingPunct="1">
              <a:buFont typeface="Wingdings" panose="05000000000000000000" pitchFamily="2" charset="2"/>
              <a:buChar char="Ø"/>
              <a:defRPr/>
            </a:pPr>
            <a:r>
              <a:rPr lang="zh-CN" altLang="en-US" sz="2400" dirty="0"/>
              <a:t>执行状态：占用处理机（单处理机环境中，某一时刻仅一个进程占用处理机）。</a:t>
            </a:r>
          </a:p>
          <a:p>
            <a:pPr marL="342900" indent="-342900" algn="just" eaLnBrk="1" hangingPunct="1">
              <a:buFont typeface="Wingdings" panose="05000000000000000000" pitchFamily="2" charset="2"/>
              <a:buChar char="Ø"/>
              <a:defRPr/>
            </a:pPr>
            <a:r>
              <a:rPr lang="zh-CN" altLang="en-US" sz="2400" dirty="0"/>
              <a:t>就绪状态：准备执行。</a:t>
            </a:r>
          </a:p>
          <a:p>
            <a:pPr marL="342900" indent="-342900" algn="just" eaLnBrk="1" hangingPunct="1">
              <a:buFont typeface="Wingdings" panose="05000000000000000000" pitchFamily="2" charset="2"/>
              <a:buChar char="Ø"/>
              <a:defRPr/>
            </a:pPr>
            <a:r>
              <a:rPr lang="zh-CN" altLang="en-US" sz="2400" dirty="0"/>
              <a:t>阻塞状态：等待某事件发生才能执行，如等待</a:t>
            </a:r>
            <a:r>
              <a:rPr lang="en-US" altLang="zh-CN" sz="2400" dirty="0"/>
              <a:t>I/O</a:t>
            </a:r>
            <a:r>
              <a:rPr lang="zh-CN" altLang="en-US" sz="2400" dirty="0"/>
              <a:t>完成等。</a:t>
            </a:r>
          </a:p>
          <a:p>
            <a:pPr marL="342900" indent="-342900" algn="just" eaLnBrk="1" hangingPunct="1">
              <a:buFont typeface="Wingdings" panose="05000000000000000000" pitchFamily="2" charset="2"/>
              <a:buChar char="Ø"/>
              <a:defRPr/>
            </a:pPr>
            <a:r>
              <a:rPr lang="zh-CN" altLang="en-US" sz="2400" dirty="0">
                <a:solidFill>
                  <a:srgbClr val="FF0000"/>
                </a:solidFill>
              </a:rPr>
              <a:t>创建状态：</a:t>
            </a:r>
            <a:r>
              <a:rPr lang="zh-CN" altLang="en-US" sz="2400" dirty="0"/>
              <a:t>进程已经创建，但未被</a:t>
            </a:r>
            <a:r>
              <a:rPr lang="en-US" altLang="zh-CN" sz="2400" dirty="0"/>
              <a:t>OS</a:t>
            </a:r>
            <a:r>
              <a:rPr lang="zh-CN" altLang="en-US" sz="2400" dirty="0"/>
              <a:t>接纳为可执行进程，并且进程资源尚未分配，程序还在辅存，</a:t>
            </a:r>
            <a:r>
              <a:rPr lang="en-US" altLang="zh-CN" sz="2400" dirty="0">
                <a:solidFill>
                  <a:srgbClr val="FF0000"/>
                </a:solidFill>
              </a:rPr>
              <a:t>PCB</a:t>
            </a:r>
            <a:r>
              <a:rPr lang="zh-CN" altLang="en-US" sz="2400" dirty="0"/>
              <a:t>在内存。</a:t>
            </a:r>
          </a:p>
          <a:p>
            <a:pPr marL="342900" indent="-342900" algn="just" eaLnBrk="1" hangingPunct="1">
              <a:buFont typeface="Wingdings" panose="05000000000000000000" pitchFamily="2" charset="2"/>
              <a:buChar char="Ø"/>
              <a:defRPr/>
            </a:pPr>
            <a:r>
              <a:rPr lang="zh-CN" altLang="en-US" sz="2400" dirty="0">
                <a:solidFill>
                  <a:srgbClr val="FF0000"/>
                </a:solidFill>
              </a:rPr>
              <a:t>终止状态：</a:t>
            </a:r>
            <a:r>
              <a:rPr lang="zh-CN" altLang="en-US" sz="2400" dirty="0"/>
              <a:t>因停止或取消，被</a:t>
            </a:r>
            <a:r>
              <a:rPr lang="en-US" altLang="zh-CN" sz="2400" dirty="0"/>
              <a:t>OS</a:t>
            </a:r>
            <a:r>
              <a:rPr lang="zh-CN" altLang="en-US" sz="2400" dirty="0"/>
              <a:t>从执行状态释放 ，将</a:t>
            </a:r>
            <a:r>
              <a:rPr lang="en-US" altLang="zh-CN" sz="2400" dirty="0">
                <a:solidFill>
                  <a:srgbClr val="FF0000"/>
                </a:solidFill>
              </a:rPr>
              <a:t>PCB</a:t>
            </a:r>
            <a:r>
              <a:rPr lang="zh-CN" altLang="en-US" sz="2400" dirty="0"/>
              <a:t>清零并释放空间。</a:t>
            </a:r>
          </a:p>
        </p:txBody>
      </p:sp>
    </p:spTree>
    <p:extLst>
      <p:ext uri="{BB962C8B-B14F-4D97-AF65-F5344CB8AC3E}">
        <p14:creationId xmlns:p14="http://schemas.microsoft.com/office/powerpoint/2010/main" val="130962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内容占位符 2">
            <a:extLst>
              <a:ext uri="{FF2B5EF4-FFF2-40B4-BE49-F238E27FC236}">
                <a16:creationId xmlns:a16="http://schemas.microsoft.com/office/drawing/2014/main" id="{9965491B-F770-3543-BDEF-820D950B46B4}"/>
              </a:ext>
            </a:extLst>
          </p:cNvPr>
          <p:cNvSpPr>
            <a:spLocks noGrp="1"/>
          </p:cNvSpPr>
          <p:nvPr>
            <p:ph idx="1"/>
          </p:nvPr>
        </p:nvSpPr>
        <p:spPr>
          <a:xfrm>
            <a:off x="812799" y="1305984"/>
            <a:ext cx="8081187" cy="3772760"/>
          </a:xfrm>
        </p:spPr>
        <p:txBody>
          <a:bodyPr/>
          <a:lstStyle/>
          <a:p>
            <a:pPr>
              <a:buFont typeface="Wingdings" charset="2"/>
              <a:buChar char="n"/>
              <a:defRPr/>
            </a:pPr>
            <a:r>
              <a:rPr lang="zh-CN" altLang="en-US" sz="2100" dirty="0">
                <a:latin typeface="+mj-ea"/>
                <a:ea typeface="+mj-ea"/>
              </a:rPr>
              <a:t>试修改下面生产者</a:t>
            </a:r>
            <a:r>
              <a:rPr lang="en-US" altLang="zh-CN" sz="2100" dirty="0">
                <a:latin typeface="+mj-ea"/>
                <a:ea typeface="+mj-ea"/>
              </a:rPr>
              <a:t>—</a:t>
            </a:r>
            <a:r>
              <a:rPr lang="zh-CN" altLang="en-US" sz="2100" dirty="0">
                <a:latin typeface="+mj-ea"/>
                <a:ea typeface="+mj-ea"/>
              </a:rPr>
              <a:t>消费者问题解法中的错误</a:t>
            </a:r>
            <a:endParaRPr lang="en-US" altLang="zh-CN" sz="2100" dirty="0">
              <a:latin typeface="+mj-ea"/>
              <a:ea typeface="+mj-ea"/>
            </a:endParaRPr>
          </a:p>
        </p:txBody>
      </p:sp>
      <p:sp>
        <p:nvSpPr>
          <p:cNvPr id="278531" name="Rectangle 2">
            <a:extLst>
              <a:ext uri="{FF2B5EF4-FFF2-40B4-BE49-F238E27FC236}">
                <a16:creationId xmlns:a16="http://schemas.microsoft.com/office/drawing/2014/main" id="{1DC4072C-C0AD-4942-98B9-CF0A97CCA30F}"/>
              </a:ext>
            </a:extLst>
          </p:cNvPr>
          <p:cNvSpPr txBox="1">
            <a:spLocks noChangeArrowheads="1"/>
          </p:cNvSpPr>
          <p:nvPr/>
        </p:nvSpPr>
        <p:spPr bwMode="auto">
          <a:xfrm>
            <a:off x="1581150" y="1028700"/>
            <a:ext cx="61722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lang="zh-CN" altLang="en-US" dirty="0">
              <a:latin typeface="+mj-ea"/>
              <a:ea typeface="+mj-ea"/>
            </a:endParaRPr>
          </a:p>
        </p:txBody>
      </p:sp>
      <p:sp>
        <p:nvSpPr>
          <p:cNvPr id="278532" name="内容占位符 2">
            <a:extLst>
              <a:ext uri="{FF2B5EF4-FFF2-40B4-BE49-F238E27FC236}">
                <a16:creationId xmlns:a16="http://schemas.microsoft.com/office/drawing/2014/main" id="{3C528387-D842-BD4F-90BE-091368D178E2}"/>
              </a:ext>
            </a:extLst>
          </p:cNvPr>
          <p:cNvSpPr txBox="1">
            <a:spLocks/>
          </p:cNvSpPr>
          <p:nvPr/>
        </p:nvSpPr>
        <p:spPr bwMode="auto">
          <a:xfrm>
            <a:off x="812799" y="1883835"/>
            <a:ext cx="4013201" cy="436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nSpc>
                <a:spcPct val="150000"/>
              </a:lnSpc>
              <a:buFont typeface="Wingdings" charset="2"/>
              <a:buNone/>
              <a:defRPr/>
            </a:pPr>
            <a:r>
              <a:rPr lang="en-US" altLang="zh-CN" sz="1800" b="1" dirty="0">
                <a:latin typeface="+mj-ea"/>
                <a:ea typeface="+mj-ea"/>
              </a:rPr>
              <a:t>void producer( ){</a:t>
            </a:r>
          </a:p>
          <a:p>
            <a:pPr>
              <a:lnSpc>
                <a:spcPct val="150000"/>
              </a:lnSpc>
              <a:buFont typeface="Wingdings" charset="2"/>
              <a:buNone/>
              <a:defRPr/>
            </a:pPr>
            <a:r>
              <a:rPr lang="en-US" altLang="zh-CN" sz="1800" b="1" dirty="0">
                <a:latin typeface="+mj-ea"/>
                <a:ea typeface="+mj-ea"/>
              </a:rPr>
              <a:t>    do{</a:t>
            </a:r>
          </a:p>
          <a:p>
            <a:pPr>
              <a:lnSpc>
                <a:spcPct val="150000"/>
              </a:lnSpc>
              <a:buFont typeface="Wingdings" charset="2"/>
              <a:buNone/>
              <a:defRPr/>
            </a:pPr>
            <a:r>
              <a:rPr lang="en-US" altLang="zh-CN" sz="1800" b="1" dirty="0">
                <a:latin typeface="+mj-ea"/>
                <a:ea typeface="+mj-ea"/>
              </a:rPr>
              <a:t>        …</a:t>
            </a:r>
          </a:p>
          <a:p>
            <a:pPr>
              <a:lnSpc>
                <a:spcPct val="150000"/>
              </a:lnSpc>
              <a:buFont typeface="Wingdings" charset="2"/>
              <a:buNone/>
              <a:defRPr/>
            </a:pPr>
            <a:r>
              <a:rPr lang="en-US" altLang="zh-CN" sz="1800" b="1" dirty="0">
                <a:latin typeface="+mj-ea"/>
                <a:ea typeface="+mj-ea"/>
              </a:rPr>
              <a:t>         produce an item in </a:t>
            </a:r>
            <a:r>
              <a:rPr lang="en-US" altLang="zh-CN" sz="1800" b="1" dirty="0" err="1">
                <a:latin typeface="+mj-ea"/>
                <a:ea typeface="+mj-ea"/>
              </a:rPr>
              <a:t>nextp</a:t>
            </a:r>
            <a:r>
              <a:rPr lang="en-US" altLang="zh-CN" sz="1800" b="1" dirty="0">
                <a:latin typeface="+mj-ea"/>
                <a:ea typeface="+mj-ea"/>
              </a:rPr>
              <a:t>;</a:t>
            </a:r>
          </a:p>
          <a:p>
            <a:pPr>
              <a:lnSpc>
                <a:spcPct val="150000"/>
              </a:lnSpc>
              <a:buFont typeface="Wingdings" charset="2"/>
              <a:buNone/>
              <a:defRPr/>
            </a:pPr>
            <a:r>
              <a:rPr lang="en-US" altLang="zh-CN" sz="1800" b="1" dirty="0">
                <a:latin typeface="+mj-ea"/>
                <a:ea typeface="+mj-ea"/>
              </a:rPr>
              <a:t>         wait(</a:t>
            </a:r>
            <a:r>
              <a:rPr lang="en-US" altLang="zh-CN" sz="1800" b="1" dirty="0" err="1">
                <a:latin typeface="+mj-ea"/>
                <a:ea typeface="+mj-ea"/>
              </a:rPr>
              <a:t>mutex</a:t>
            </a:r>
            <a:r>
              <a:rPr lang="en-US" altLang="zh-CN" sz="1800" b="1" dirty="0">
                <a:latin typeface="+mj-ea"/>
                <a:ea typeface="+mj-ea"/>
              </a:rPr>
              <a:t>)</a:t>
            </a:r>
          </a:p>
          <a:p>
            <a:pPr>
              <a:lnSpc>
                <a:spcPct val="150000"/>
              </a:lnSpc>
              <a:buFont typeface="Wingdings" charset="2"/>
              <a:buNone/>
              <a:defRPr/>
            </a:pPr>
            <a:r>
              <a:rPr lang="en-US" altLang="zh-CN" sz="1800" b="1" dirty="0">
                <a:latin typeface="+mj-ea"/>
                <a:ea typeface="+mj-ea"/>
              </a:rPr>
              <a:t>         wait(full)</a:t>
            </a:r>
          </a:p>
          <a:p>
            <a:pPr>
              <a:lnSpc>
                <a:spcPct val="150000"/>
              </a:lnSpc>
              <a:buFont typeface="Wingdings" charset="2"/>
              <a:buNone/>
              <a:defRPr/>
            </a:pPr>
            <a:r>
              <a:rPr lang="en-US" altLang="zh-CN" sz="1800" b="1" dirty="0">
                <a:latin typeface="+mj-ea"/>
                <a:ea typeface="+mj-ea"/>
              </a:rPr>
              <a:t>         buffer(in):=</a:t>
            </a:r>
            <a:r>
              <a:rPr lang="en-US" altLang="zh-CN" sz="1800" b="1" dirty="0" err="1">
                <a:latin typeface="+mj-ea"/>
                <a:ea typeface="+mj-ea"/>
              </a:rPr>
              <a:t>nextp</a:t>
            </a:r>
            <a:r>
              <a:rPr lang="en-US" altLang="zh-CN" sz="1800" b="1" dirty="0">
                <a:latin typeface="+mj-ea"/>
                <a:ea typeface="+mj-ea"/>
              </a:rPr>
              <a:t>;</a:t>
            </a:r>
          </a:p>
          <a:p>
            <a:pPr>
              <a:lnSpc>
                <a:spcPct val="150000"/>
              </a:lnSpc>
              <a:buFont typeface="Wingdings" charset="2"/>
              <a:buNone/>
              <a:defRPr/>
            </a:pPr>
            <a:r>
              <a:rPr lang="en-US" altLang="zh-CN" sz="1800" b="1" dirty="0">
                <a:latin typeface="+mj-ea"/>
                <a:ea typeface="+mj-ea"/>
              </a:rPr>
              <a:t>         signal(</a:t>
            </a:r>
            <a:r>
              <a:rPr lang="en-US" altLang="zh-CN" sz="1800" b="1" dirty="0" err="1">
                <a:latin typeface="+mj-ea"/>
                <a:ea typeface="+mj-ea"/>
              </a:rPr>
              <a:t>mutex</a:t>
            </a:r>
            <a:r>
              <a:rPr lang="en-US" altLang="zh-CN" sz="1800" b="1" dirty="0">
                <a:latin typeface="+mj-ea"/>
                <a:ea typeface="+mj-ea"/>
              </a:rPr>
              <a:t>)</a:t>
            </a:r>
          </a:p>
          <a:p>
            <a:pPr>
              <a:lnSpc>
                <a:spcPct val="150000"/>
              </a:lnSpc>
              <a:buFont typeface="Wingdings" charset="2"/>
              <a:buNone/>
              <a:defRPr/>
            </a:pPr>
            <a:r>
              <a:rPr lang="en-US" altLang="zh-CN" sz="1800" b="1" dirty="0">
                <a:latin typeface="+mj-ea"/>
                <a:ea typeface="+mj-ea"/>
              </a:rPr>
              <a:t>    }while(TRUE);</a:t>
            </a:r>
          </a:p>
          <a:p>
            <a:pPr>
              <a:lnSpc>
                <a:spcPct val="150000"/>
              </a:lnSpc>
              <a:buFont typeface="Wingdings" charset="2"/>
              <a:buNone/>
              <a:defRPr/>
            </a:pPr>
            <a:r>
              <a:rPr lang="en-US" altLang="zh-CN" sz="1800" b="1" dirty="0">
                <a:latin typeface="+mj-ea"/>
                <a:ea typeface="+mj-ea"/>
              </a:rPr>
              <a:t>}</a:t>
            </a:r>
            <a:endParaRPr lang="zh-CN" altLang="en-US" sz="1800" b="1" dirty="0">
              <a:latin typeface="+mj-ea"/>
              <a:ea typeface="+mj-ea"/>
            </a:endParaRPr>
          </a:p>
        </p:txBody>
      </p:sp>
      <p:sp>
        <p:nvSpPr>
          <p:cNvPr id="278533" name="内容占位符 2">
            <a:extLst>
              <a:ext uri="{FF2B5EF4-FFF2-40B4-BE49-F238E27FC236}">
                <a16:creationId xmlns:a16="http://schemas.microsoft.com/office/drawing/2014/main" id="{E0A8BC92-1673-E54A-9F15-84B4F9FA4BB9}"/>
              </a:ext>
            </a:extLst>
          </p:cNvPr>
          <p:cNvSpPr txBox="1">
            <a:spLocks/>
          </p:cNvSpPr>
          <p:nvPr/>
        </p:nvSpPr>
        <p:spPr bwMode="auto">
          <a:xfrm>
            <a:off x="5035551" y="1883835"/>
            <a:ext cx="3858435" cy="436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nSpc>
                <a:spcPct val="150000"/>
              </a:lnSpc>
              <a:buFont typeface="Wingdings" charset="2"/>
              <a:buNone/>
              <a:defRPr/>
            </a:pPr>
            <a:r>
              <a:rPr lang="en-US" altLang="zh-CN" sz="1800" b="1" dirty="0">
                <a:latin typeface="+mj-ea"/>
                <a:ea typeface="+mj-ea"/>
              </a:rPr>
              <a:t>void consumer:</a:t>
            </a:r>
          </a:p>
          <a:p>
            <a:pPr>
              <a:lnSpc>
                <a:spcPct val="150000"/>
              </a:lnSpc>
              <a:buFont typeface="Wingdings" charset="2"/>
              <a:buNone/>
              <a:defRPr/>
            </a:pPr>
            <a:r>
              <a:rPr lang="en-US" altLang="zh-CN" sz="1800" b="1" dirty="0">
                <a:latin typeface="+mj-ea"/>
                <a:ea typeface="+mj-ea"/>
              </a:rPr>
              <a:t>    do{</a:t>
            </a:r>
          </a:p>
          <a:p>
            <a:pPr>
              <a:lnSpc>
                <a:spcPct val="150000"/>
              </a:lnSpc>
              <a:buFont typeface="Wingdings" charset="2"/>
              <a:buNone/>
              <a:defRPr/>
            </a:pPr>
            <a:r>
              <a:rPr lang="en-US" altLang="zh-CN" sz="1800" b="1" dirty="0">
                <a:latin typeface="+mj-ea"/>
                <a:ea typeface="+mj-ea"/>
              </a:rPr>
              <a:t>            wait(</a:t>
            </a:r>
            <a:r>
              <a:rPr lang="en-US" altLang="zh-CN" sz="1800" b="1" dirty="0" err="1">
                <a:latin typeface="+mj-ea"/>
                <a:ea typeface="+mj-ea"/>
              </a:rPr>
              <a:t>mutex</a:t>
            </a:r>
            <a:r>
              <a:rPr lang="en-US" altLang="zh-CN" sz="1800" b="1" dirty="0">
                <a:latin typeface="+mj-ea"/>
                <a:ea typeface="+mj-ea"/>
              </a:rPr>
              <a:t>)</a:t>
            </a:r>
          </a:p>
          <a:p>
            <a:pPr>
              <a:lnSpc>
                <a:spcPct val="150000"/>
              </a:lnSpc>
              <a:buFont typeface="Wingdings" charset="2"/>
              <a:buNone/>
              <a:defRPr/>
            </a:pPr>
            <a:r>
              <a:rPr lang="en-US" altLang="zh-CN" sz="1800" b="1" dirty="0">
                <a:latin typeface="+mj-ea"/>
                <a:ea typeface="+mj-ea"/>
              </a:rPr>
              <a:t>            wait(empty)</a:t>
            </a:r>
          </a:p>
          <a:p>
            <a:pPr>
              <a:lnSpc>
                <a:spcPct val="150000"/>
              </a:lnSpc>
              <a:buFont typeface="Wingdings" charset="2"/>
              <a:buNone/>
              <a:defRPr/>
            </a:pPr>
            <a:r>
              <a:rPr lang="en-US" altLang="zh-CN" sz="1800" b="1" dirty="0">
                <a:latin typeface="+mj-ea"/>
                <a:ea typeface="+mj-ea"/>
              </a:rPr>
              <a:t>            </a:t>
            </a:r>
            <a:r>
              <a:rPr lang="en-US" altLang="zh-CN" sz="1800" b="1" dirty="0" err="1">
                <a:latin typeface="+mj-ea"/>
                <a:ea typeface="+mj-ea"/>
              </a:rPr>
              <a:t>nextc</a:t>
            </a:r>
            <a:r>
              <a:rPr lang="en-US" altLang="zh-CN" sz="1800" b="1" dirty="0">
                <a:latin typeface="+mj-ea"/>
                <a:ea typeface="+mj-ea"/>
              </a:rPr>
              <a:t>:=buffer(out);</a:t>
            </a:r>
          </a:p>
          <a:p>
            <a:pPr>
              <a:lnSpc>
                <a:spcPct val="150000"/>
              </a:lnSpc>
              <a:buFont typeface="Wingdings" charset="2"/>
              <a:buNone/>
              <a:defRPr/>
            </a:pPr>
            <a:r>
              <a:rPr lang="en-US" altLang="zh-CN" sz="1800" b="1" dirty="0">
                <a:latin typeface="+mj-ea"/>
                <a:ea typeface="+mj-ea"/>
              </a:rPr>
              <a:t>            out:=out+1;</a:t>
            </a:r>
          </a:p>
          <a:p>
            <a:pPr>
              <a:lnSpc>
                <a:spcPct val="150000"/>
              </a:lnSpc>
              <a:buFont typeface="Wingdings" charset="2"/>
              <a:buNone/>
              <a:defRPr/>
            </a:pPr>
            <a:r>
              <a:rPr lang="en-US" altLang="zh-CN" sz="1800" b="1" dirty="0">
                <a:latin typeface="+mj-ea"/>
                <a:ea typeface="+mj-ea"/>
              </a:rPr>
              <a:t>            signal(</a:t>
            </a:r>
            <a:r>
              <a:rPr lang="en-US" altLang="zh-CN" sz="1800" b="1" dirty="0" err="1">
                <a:latin typeface="+mj-ea"/>
                <a:ea typeface="+mj-ea"/>
              </a:rPr>
              <a:t>mutex</a:t>
            </a:r>
            <a:r>
              <a:rPr lang="en-US" altLang="zh-CN" sz="1800" b="1" dirty="0">
                <a:latin typeface="+mj-ea"/>
                <a:ea typeface="+mj-ea"/>
              </a:rPr>
              <a:t>);</a:t>
            </a:r>
          </a:p>
          <a:p>
            <a:pPr>
              <a:lnSpc>
                <a:spcPct val="150000"/>
              </a:lnSpc>
              <a:buFont typeface="Wingdings" charset="2"/>
              <a:buNone/>
              <a:defRPr/>
            </a:pPr>
            <a:r>
              <a:rPr lang="en-US" altLang="zh-CN" sz="1800" b="1" dirty="0">
                <a:latin typeface="+mj-ea"/>
                <a:ea typeface="+mj-ea"/>
              </a:rPr>
              <a:t>            consume item in </a:t>
            </a:r>
            <a:r>
              <a:rPr lang="en-US" altLang="zh-CN" sz="1800" b="1" dirty="0" err="1">
                <a:latin typeface="+mj-ea"/>
                <a:ea typeface="+mj-ea"/>
              </a:rPr>
              <a:t>nextc</a:t>
            </a:r>
            <a:r>
              <a:rPr lang="en-US" altLang="zh-CN" sz="1800" b="1" dirty="0">
                <a:latin typeface="+mj-ea"/>
                <a:ea typeface="+mj-ea"/>
              </a:rPr>
              <a:t>;</a:t>
            </a:r>
          </a:p>
          <a:p>
            <a:pPr>
              <a:lnSpc>
                <a:spcPct val="150000"/>
              </a:lnSpc>
              <a:buFont typeface="Wingdings" charset="2"/>
              <a:buNone/>
              <a:defRPr/>
            </a:pPr>
            <a:r>
              <a:rPr lang="en-US" altLang="zh-CN" sz="1800" b="1" dirty="0">
                <a:latin typeface="+mj-ea"/>
                <a:ea typeface="+mj-ea"/>
              </a:rPr>
              <a:t>    }while(TRUE);</a:t>
            </a:r>
          </a:p>
          <a:p>
            <a:pPr>
              <a:lnSpc>
                <a:spcPct val="150000"/>
              </a:lnSpc>
              <a:buFont typeface="Wingdings" charset="2"/>
              <a:buNone/>
              <a:defRPr/>
            </a:pPr>
            <a:r>
              <a:rPr lang="en-US" altLang="zh-CN" sz="1800" b="1" dirty="0">
                <a:latin typeface="+mj-ea"/>
                <a:ea typeface="+mj-ea"/>
              </a:rPr>
              <a:t>}</a:t>
            </a:r>
            <a:endParaRPr lang="zh-CN" altLang="en-US" sz="1800" b="1" dirty="0">
              <a:latin typeface="+mj-ea"/>
              <a:ea typeface="+mj-ea"/>
            </a:endParaRPr>
          </a:p>
        </p:txBody>
      </p:sp>
      <p:sp>
        <p:nvSpPr>
          <p:cNvPr id="2" name="矩形 1"/>
          <p:cNvSpPr/>
          <p:nvPr/>
        </p:nvSpPr>
        <p:spPr>
          <a:xfrm>
            <a:off x="1371600" y="329625"/>
            <a:ext cx="2066592" cy="584775"/>
          </a:xfrm>
          <a:prstGeom prst="rect">
            <a:avLst/>
          </a:prstGeom>
        </p:spPr>
        <p:txBody>
          <a:bodyPr wrap="none">
            <a:spAutoFit/>
          </a:bodyPr>
          <a:lstStyle/>
          <a:p>
            <a:pPr algn="ctr">
              <a:spcBef>
                <a:spcPct val="0"/>
              </a:spcBef>
              <a:defRPr/>
            </a:pPr>
            <a:r>
              <a:rPr lang="zh-CN" altLang="en-US" sz="3200" b="1" dirty="0">
                <a:latin typeface="+mj-ea"/>
                <a:ea typeface="+mj-ea"/>
              </a:rPr>
              <a:t>作业（</a:t>
            </a:r>
            <a:r>
              <a:rPr lang="en-US" altLang="zh-CN" sz="3200" b="1" dirty="0">
                <a:latin typeface="+mj-ea"/>
                <a:ea typeface="+mj-ea"/>
              </a:rPr>
              <a:t>2</a:t>
            </a:r>
            <a:r>
              <a:rPr lang="zh-CN" altLang="en-US" sz="3200" b="1" dirty="0">
                <a:latin typeface="+mj-ea"/>
                <a:ea typeface="+mj-ea"/>
              </a:rPr>
              <a:t>）</a:t>
            </a:r>
          </a:p>
        </p:txBody>
      </p:sp>
    </p:spTree>
    <p:extLst>
      <p:ext uri="{BB962C8B-B14F-4D97-AF65-F5344CB8AC3E}">
        <p14:creationId xmlns:p14="http://schemas.microsoft.com/office/powerpoint/2010/main" val="60637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p:txBody>
          <a:bodyPr/>
          <a:lstStyle/>
          <a:p>
            <a:r>
              <a:rPr lang="zh-CN" altLang="en-US" dirty="0">
                <a:sym typeface="+mn-lt"/>
              </a:rPr>
              <a:t>感谢观看！</a:t>
            </a:r>
          </a:p>
        </p:txBody>
      </p:sp>
      <p:sp>
        <p:nvSpPr>
          <p:cNvPr id="3" name="副标题 2">
            <a:extLst>
              <a:ext uri="{FF2B5EF4-FFF2-40B4-BE49-F238E27FC236}">
                <a16:creationId xmlns:a16="http://schemas.microsoft.com/office/drawing/2014/main" id="{C88891D0-766F-8A4C-B067-29A152567A4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3258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1843" y="718844"/>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1238363" y="2646292"/>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dirty="0">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4011700" y="718844"/>
            <a:ext cx="4681924" cy="46866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None/>
              <a:defRPr/>
            </a:pPr>
            <a:r>
              <a:rPr lang="en-US" altLang="zh-CN" sz="2800" dirty="0">
                <a:solidFill>
                  <a:srgbClr val="FF0000"/>
                </a:solidFill>
              </a:rPr>
              <a:t>2.1 </a:t>
            </a:r>
            <a:r>
              <a:rPr lang="zh-CN" altLang="en-US" sz="2800" dirty="0">
                <a:solidFill>
                  <a:srgbClr val="FF0000"/>
                </a:solidFill>
              </a:rPr>
              <a:t>前趋图和程序执行</a:t>
            </a:r>
          </a:p>
          <a:p>
            <a:pPr marL="0" indent="0">
              <a:lnSpc>
                <a:spcPct val="120000"/>
              </a:lnSpc>
              <a:buNone/>
              <a:defRPr/>
            </a:pPr>
            <a:r>
              <a:rPr lang="en-US" altLang="zh-CN" sz="2800" dirty="0"/>
              <a:t>2.2 </a:t>
            </a:r>
            <a:r>
              <a:rPr lang="zh-CN" altLang="en-US" sz="2800" dirty="0"/>
              <a:t>进程的描述</a:t>
            </a:r>
          </a:p>
          <a:p>
            <a:pPr marL="0" indent="0">
              <a:lnSpc>
                <a:spcPct val="120000"/>
              </a:lnSpc>
              <a:buNone/>
              <a:defRPr/>
            </a:pPr>
            <a:r>
              <a:rPr lang="en-US" altLang="zh-CN" sz="2800" dirty="0"/>
              <a:t>2.3 </a:t>
            </a:r>
            <a:r>
              <a:rPr lang="zh-CN" altLang="en-US" sz="2800" dirty="0"/>
              <a:t>进程控制</a:t>
            </a:r>
          </a:p>
          <a:p>
            <a:pPr marL="0" indent="0">
              <a:lnSpc>
                <a:spcPct val="120000"/>
              </a:lnSpc>
              <a:buNone/>
              <a:defRPr/>
            </a:pPr>
            <a:r>
              <a:rPr lang="en-US" altLang="zh-CN" sz="2800" dirty="0"/>
              <a:t>2.4 </a:t>
            </a:r>
            <a:r>
              <a:rPr lang="zh-CN" altLang="en-US" sz="2800" dirty="0"/>
              <a:t>进程同步</a:t>
            </a:r>
          </a:p>
          <a:p>
            <a:pPr marL="0" indent="0">
              <a:lnSpc>
                <a:spcPct val="120000"/>
              </a:lnSpc>
              <a:buNone/>
              <a:defRPr/>
            </a:pPr>
            <a:r>
              <a:rPr lang="en-US" altLang="zh-CN" sz="2800" dirty="0"/>
              <a:t>2.5 </a:t>
            </a:r>
            <a:r>
              <a:rPr lang="zh-CN" altLang="en-US" sz="2800" dirty="0"/>
              <a:t>经典进程的同步问题</a:t>
            </a:r>
          </a:p>
          <a:p>
            <a:pPr marL="0" indent="0">
              <a:lnSpc>
                <a:spcPct val="120000"/>
              </a:lnSpc>
              <a:buNone/>
              <a:defRPr/>
            </a:pPr>
            <a:r>
              <a:rPr lang="en-US" altLang="zh-CN" sz="2800" dirty="0"/>
              <a:t>2.6 </a:t>
            </a:r>
            <a:r>
              <a:rPr lang="zh-CN" altLang="en-US" sz="2800" dirty="0"/>
              <a:t>进程通信</a:t>
            </a:r>
          </a:p>
        </p:txBody>
      </p:sp>
    </p:spTree>
    <p:custDataLst>
      <p:tags r:id="rId1"/>
    </p:custDataLst>
    <p:extLst>
      <p:ext uri="{BB962C8B-B14F-4D97-AF65-F5344CB8AC3E}">
        <p14:creationId xmlns:p14="http://schemas.microsoft.com/office/powerpoint/2010/main" val="15672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a:defRPr/>
            </a:pPr>
            <a:r>
              <a:rPr lang="en-US" altLang="zh-CN" sz="2700" dirty="0">
                <a:solidFill>
                  <a:srgbClr val="0000FF"/>
                </a:solidFill>
              </a:rPr>
              <a:t>3. </a:t>
            </a:r>
            <a:r>
              <a:rPr lang="zh-CN" altLang="en-US" sz="2700" dirty="0">
                <a:solidFill>
                  <a:srgbClr val="0000FF"/>
                </a:solidFill>
              </a:rPr>
              <a:t>进程五种状态及转换模型</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pic>
        <p:nvPicPr>
          <p:cNvPr id="6" name="Picture 3" descr="3_5">
            <a:extLst>
              <a:ext uri="{FF2B5EF4-FFF2-40B4-BE49-F238E27FC236}">
                <a16:creationId xmlns:a16="http://schemas.microsoft.com/office/drawing/2014/main" id="{45078F71-7535-574C-B0B4-739BE0ACD2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27"/>
          <a:stretch/>
        </p:blipFill>
        <p:spPr>
          <a:xfrm>
            <a:off x="1911522" y="2737001"/>
            <a:ext cx="5829300" cy="25207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Oval 4">
            <a:extLst>
              <a:ext uri="{FF2B5EF4-FFF2-40B4-BE49-F238E27FC236}">
                <a16:creationId xmlns:a16="http://schemas.microsoft.com/office/drawing/2014/main" id="{E8ABDA1B-C983-AF47-BACF-53F7EAE630E3}"/>
              </a:ext>
            </a:extLst>
          </p:cNvPr>
          <p:cNvSpPr>
            <a:spLocks noChangeArrowheads="1"/>
          </p:cNvSpPr>
          <p:nvPr/>
        </p:nvSpPr>
        <p:spPr bwMode="auto">
          <a:xfrm>
            <a:off x="1911522" y="2744427"/>
            <a:ext cx="947792" cy="499516"/>
          </a:xfrm>
          <a:prstGeom prst="ellipse">
            <a:avLst/>
          </a:prstGeom>
          <a:solidFill>
            <a:srgbClr val="FF0000">
              <a:alpha val="47058"/>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9" name="Rectangle 5">
            <a:extLst>
              <a:ext uri="{FF2B5EF4-FFF2-40B4-BE49-F238E27FC236}">
                <a16:creationId xmlns:a16="http://schemas.microsoft.com/office/drawing/2014/main" id="{3852B712-120C-8B41-9820-28A14F737154}"/>
              </a:ext>
            </a:extLst>
          </p:cNvPr>
          <p:cNvSpPr>
            <a:spLocks noChangeArrowheads="1"/>
          </p:cNvSpPr>
          <p:nvPr/>
        </p:nvSpPr>
        <p:spPr bwMode="auto">
          <a:xfrm>
            <a:off x="1225740" y="5767049"/>
            <a:ext cx="6626489" cy="7386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1166813" indent="-1071563">
              <a:spcBef>
                <a:spcPct val="20000"/>
              </a:spcBef>
              <a:buClr>
                <a:schemeClr val="bg2"/>
              </a:buClr>
              <a:buSzPct val="75000"/>
              <a:buFont typeface="Wingdings" charset="2"/>
              <a:buChar char="n"/>
              <a:tabLst>
                <a:tab pos="1166813" algn="l"/>
              </a:tabLst>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tabLst>
                <a:tab pos="1166813" algn="l"/>
              </a:tabLst>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tabLst>
                <a:tab pos="1166813" algn="l"/>
              </a:tabLst>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tabLst>
                <a:tab pos="1166813" algn="l"/>
              </a:tabLst>
              <a:defRPr sz="2000">
                <a:solidFill>
                  <a:schemeClr val="tx1"/>
                </a:solidFill>
                <a:latin typeface="Arial" charset="0"/>
                <a:ea typeface="宋体" charset="0"/>
              </a:defRPr>
            </a:lvl4pPr>
            <a:lvl5pPr marL="2057400" indent="-228600">
              <a:spcBef>
                <a:spcPct val="20000"/>
              </a:spcBef>
              <a:buClr>
                <a:schemeClr val="bg2"/>
              </a:buClr>
              <a:buFont typeface="Wingdings" charset="2"/>
              <a:buChar char="§"/>
              <a:tabLst>
                <a:tab pos="1166813" algn="l"/>
              </a:tabLst>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b="1" dirty="0">
                <a:solidFill>
                  <a:srgbClr val="0000CC"/>
                </a:solidFill>
                <a:latin typeface="+mj-ea"/>
                <a:ea typeface="+mj-ea"/>
              </a:rPr>
              <a:t>New</a:t>
            </a:r>
            <a:r>
              <a:rPr kumimoji="1" lang="zh-CN" altLang="en-US" sz="2100" b="1" dirty="0">
                <a:solidFill>
                  <a:srgbClr val="0000CC"/>
                </a:solidFill>
                <a:latin typeface="+mj-ea"/>
                <a:ea typeface="+mj-ea"/>
              </a:rPr>
              <a:t>：</a:t>
            </a:r>
            <a:r>
              <a:rPr kumimoji="1" lang="zh-CN" altLang="en-US" sz="2100" b="1" dirty="0">
                <a:latin typeface="+mj-ea"/>
                <a:ea typeface="+mj-ea"/>
              </a:rPr>
              <a:t>进程已经创建，但未被</a:t>
            </a:r>
            <a:r>
              <a:rPr kumimoji="1" lang="en-US" altLang="zh-CN" sz="2100" b="1" dirty="0">
                <a:latin typeface="+mj-ea"/>
                <a:ea typeface="+mj-ea"/>
              </a:rPr>
              <a:t>OS</a:t>
            </a:r>
            <a:r>
              <a:rPr kumimoji="1" lang="zh-CN" altLang="en-US" sz="2100" b="1" dirty="0">
                <a:latin typeface="+mj-ea"/>
                <a:ea typeface="+mj-ea"/>
              </a:rPr>
              <a:t>接纳为可执行进程，并且程序还在辅存，</a:t>
            </a:r>
            <a:r>
              <a:rPr kumimoji="1" lang="en-US" altLang="zh-CN" sz="2100" b="1" dirty="0">
                <a:latin typeface="+mj-ea"/>
                <a:ea typeface="+mj-ea"/>
              </a:rPr>
              <a:t>PCB</a:t>
            </a:r>
            <a:r>
              <a:rPr kumimoji="1" lang="zh-CN" altLang="en-US" sz="2100" b="1" dirty="0">
                <a:latin typeface="+mj-ea"/>
                <a:ea typeface="+mj-ea"/>
              </a:rPr>
              <a:t>在内存</a:t>
            </a:r>
          </a:p>
        </p:txBody>
      </p:sp>
    </p:spTree>
    <p:extLst>
      <p:ext uri="{BB962C8B-B14F-4D97-AF65-F5344CB8AC3E}">
        <p14:creationId xmlns:p14="http://schemas.microsoft.com/office/powerpoint/2010/main" val="361309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a:defRPr/>
            </a:pPr>
            <a:r>
              <a:rPr lang="en-US" altLang="zh-CN" sz="2700" dirty="0">
                <a:solidFill>
                  <a:srgbClr val="0000FF"/>
                </a:solidFill>
              </a:rPr>
              <a:t>3. </a:t>
            </a:r>
            <a:r>
              <a:rPr lang="zh-CN" altLang="en-US" sz="2700" dirty="0">
                <a:solidFill>
                  <a:srgbClr val="0000FF"/>
                </a:solidFill>
              </a:rPr>
              <a:t>进程五种状态及转换模型</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pic>
        <p:nvPicPr>
          <p:cNvPr id="10" name="Picture 3" descr="3_5">
            <a:extLst>
              <a:ext uri="{FF2B5EF4-FFF2-40B4-BE49-F238E27FC236}">
                <a16:creationId xmlns:a16="http://schemas.microsoft.com/office/drawing/2014/main" id="{79729B89-ABEC-574F-B347-C155AD1754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737"/>
          <a:stretch/>
        </p:blipFill>
        <p:spPr>
          <a:xfrm>
            <a:off x="1627604" y="2608392"/>
            <a:ext cx="5829300" cy="27010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Oval 4">
            <a:extLst>
              <a:ext uri="{FF2B5EF4-FFF2-40B4-BE49-F238E27FC236}">
                <a16:creationId xmlns:a16="http://schemas.microsoft.com/office/drawing/2014/main" id="{07D7F516-2F00-164B-9B39-31EBBD98D248}"/>
              </a:ext>
            </a:extLst>
          </p:cNvPr>
          <p:cNvSpPr>
            <a:spLocks noChangeArrowheads="1"/>
          </p:cNvSpPr>
          <p:nvPr/>
        </p:nvSpPr>
        <p:spPr bwMode="auto">
          <a:xfrm>
            <a:off x="3272139" y="2608391"/>
            <a:ext cx="917972" cy="485775"/>
          </a:xfrm>
          <a:prstGeom prst="ellipse">
            <a:avLst/>
          </a:prstGeom>
          <a:solidFill>
            <a:srgbClr val="FF0000">
              <a:alpha val="47058"/>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12" name="Rectangle 5">
            <a:extLst>
              <a:ext uri="{FF2B5EF4-FFF2-40B4-BE49-F238E27FC236}">
                <a16:creationId xmlns:a16="http://schemas.microsoft.com/office/drawing/2014/main" id="{30958DD1-3B66-1742-BE45-143799D96CB8}"/>
              </a:ext>
            </a:extLst>
          </p:cNvPr>
          <p:cNvSpPr>
            <a:spLocks noChangeArrowheads="1"/>
          </p:cNvSpPr>
          <p:nvPr/>
        </p:nvSpPr>
        <p:spPr bwMode="auto">
          <a:xfrm>
            <a:off x="1448254" y="5878211"/>
            <a:ext cx="4710602" cy="4154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1166813" indent="-1071563">
              <a:spcBef>
                <a:spcPct val="20000"/>
              </a:spcBef>
              <a:buClr>
                <a:schemeClr val="bg2"/>
              </a:buClr>
              <a:buSzPct val="75000"/>
              <a:buFont typeface="Wingdings" charset="2"/>
              <a:buChar char="n"/>
              <a:tabLst>
                <a:tab pos="1166813" algn="l"/>
              </a:tabLst>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tabLst>
                <a:tab pos="1166813" algn="l"/>
              </a:tabLst>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tabLst>
                <a:tab pos="1166813" algn="l"/>
              </a:tabLst>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tabLst>
                <a:tab pos="1166813" algn="l"/>
              </a:tabLst>
              <a:defRPr sz="2000">
                <a:solidFill>
                  <a:schemeClr val="tx1"/>
                </a:solidFill>
                <a:latin typeface="Arial" charset="0"/>
                <a:ea typeface="宋体" charset="0"/>
              </a:defRPr>
            </a:lvl4pPr>
            <a:lvl5pPr marL="2057400" indent="-228600">
              <a:spcBef>
                <a:spcPct val="20000"/>
              </a:spcBef>
              <a:buClr>
                <a:schemeClr val="bg2"/>
              </a:buClr>
              <a:buFont typeface="Wingdings" charset="2"/>
              <a:buChar char="§"/>
              <a:tabLst>
                <a:tab pos="1166813" algn="l"/>
              </a:tabLst>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b="1" dirty="0">
                <a:solidFill>
                  <a:srgbClr val="0000CC"/>
                </a:solidFill>
                <a:latin typeface="+mj-ea"/>
                <a:ea typeface="+mj-ea"/>
              </a:rPr>
              <a:t>Ready</a:t>
            </a:r>
            <a:r>
              <a:rPr kumimoji="1" lang="zh-CN" altLang="en-US" sz="2100" b="1" dirty="0">
                <a:solidFill>
                  <a:srgbClr val="0000CC"/>
                </a:solidFill>
                <a:latin typeface="+mj-ea"/>
                <a:ea typeface="+mj-ea"/>
              </a:rPr>
              <a:t>：</a:t>
            </a:r>
            <a:r>
              <a:rPr kumimoji="1" lang="zh-CN" altLang="en-US" sz="2100" b="1" dirty="0">
                <a:latin typeface="+mj-ea"/>
                <a:ea typeface="+mj-ea"/>
              </a:rPr>
              <a:t>准备执行</a:t>
            </a:r>
          </a:p>
        </p:txBody>
      </p:sp>
    </p:spTree>
    <p:extLst>
      <p:ext uri="{BB962C8B-B14F-4D97-AF65-F5344CB8AC3E}">
        <p14:creationId xmlns:p14="http://schemas.microsoft.com/office/powerpoint/2010/main" val="424268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a:defRPr/>
            </a:pPr>
            <a:r>
              <a:rPr lang="en-US" altLang="zh-CN" sz="2700" dirty="0">
                <a:solidFill>
                  <a:srgbClr val="0000FF"/>
                </a:solidFill>
              </a:rPr>
              <a:t>3. </a:t>
            </a:r>
            <a:r>
              <a:rPr lang="zh-CN" altLang="en-US" sz="2700" dirty="0">
                <a:solidFill>
                  <a:srgbClr val="0000FF"/>
                </a:solidFill>
              </a:rPr>
              <a:t>进程五种状态及转换模型</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pic>
        <p:nvPicPr>
          <p:cNvPr id="10" name="Picture 3" descr="3_5">
            <a:extLst>
              <a:ext uri="{FF2B5EF4-FFF2-40B4-BE49-F238E27FC236}">
                <a16:creationId xmlns:a16="http://schemas.microsoft.com/office/drawing/2014/main" id="{79729B89-ABEC-574F-B347-C155AD1754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737"/>
          <a:stretch/>
        </p:blipFill>
        <p:spPr>
          <a:xfrm>
            <a:off x="1627604" y="2608392"/>
            <a:ext cx="5829300" cy="27010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Oval 4">
            <a:extLst>
              <a:ext uri="{FF2B5EF4-FFF2-40B4-BE49-F238E27FC236}">
                <a16:creationId xmlns:a16="http://schemas.microsoft.com/office/drawing/2014/main" id="{07D7F516-2F00-164B-9B39-31EBBD98D248}"/>
              </a:ext>
            </a:extLst>
          </p:cNvPr>
          <p:cNvSpPr>
            <a:spLocks noChangeArrowheads="1"/>
          </p:cNvSpPr>
          <p:nvPr/>
        </p:nvSpPr>
        <p:spPr bwMode="auto">
          <a:xfrm>
            <a:off x="4897628" y="2608392"/>
            <a:ext cx="917972" cy="485775"/>
          </a:xfrm>
          <a:prstGeom prst="ellipse">
            <a:avLst/>
          </a:prstGeom>
          <a:solidFill>
            <a:srgbClr val="FF0000">
              <a:alpha val="47058"/>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12" name="Rectangle 5">
            <a:extLst>
              <a:ext uri="{FF2B5EF4-FFF2-40B4-BE49-F238E27FC236}">
                <a16:creationId xmlns:a16="http://schemas.microsoft.com/office/drawing/2014/main" id="{30958DD1-3B66-1742-BE45-143799D96CB8}"/>
              </a:ext>
            </a:extLst>
          </p:cNvPr>
          <p:cNvSpPr>
            <a:spLocks noChangeArrowheads="1"/>
          </p:cNvSpPr>
          <p:nvPr/>
        </p:nvSpPr>
        <p:spPr bwMode="auto">
          <a:xfrm>
            <a:off x="1448254" y="5878211"/>
            <a:ext cx="4710602" cy="4154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1166813" indent="-1071563">
              <a:spcBef>
                <a:spcPct val="20000"/>
              </a:spcBef>
              <a:buClr>
                <a:schemeClr val="bg2"/>
              </a:buClr>
              <a:buSzPct val="75000"/>
              <a:buFont typeface="Wingdings" charset="2"/>
              <a:buChar char="n"/>
              <a:tabLst>
                <a:tab pos="1166813" algn="l"/>
              </a:tabLst>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tabLst>
                <a:tab pos="1166813" algn="l"/>
              </a:tabLst>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tabLst>
                <a:tab pos="1166813" algn="l"/>
              </a:tabLst>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tabLst>
                <a:tab pos="1166813" algn="l"/>
              </a:tabLst>
              <a:defRPr sz="2000">
                <a:solidFill>
                  <a:schemeClr val="tx1"/>
                </a:solidFill>
                <a:latin typeface="Arial" charset="0"/>
                <a:ea typeface="宋体" charset="0"/>
              </a:defRPr>
            </a:lvl4pPr>
            <a:lvl5pPr marL="2057400" indent="-228600">
              <a:spcBef>
                <a:spcPct val="20000"/>
              </a:spcBef>
              <a:buClr>
                <a:schemeClr val="bg2"/>
              </a:buClr>
              <a:buFont typeface="Wingdings" charset="2"/>
              <a:buChar char="§"/>
              <a:tabLst>
                <a:tab pos="1166813" algn="l"/>
              </a:tabLst>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tabLst>
                <a:tab pos="1166813" algn="l"/>
              </a:tabLst>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b="1" dirty="0">
                <a:solidFill>
                  <a:srgbClr val="0000CC"/>
                </a:solidFill>
                <a:latin typeface="+mj-ea"/>
                <a:ea typeface="+mj-ea"/>
              </a:rPr>
              <a:t>Ready</a:t>
            </a:r>
            <a:r>
              <a:rPr kumimoji="1" lang="zh-CN" altLang="en-US" sz="2100" b="1" dirty="0">
                <a:solidFill>
                  <a:srgbClr val="0000CC"/>
                </a:solidFill>
                <a:latin typeface="+mj-ea"/>
                <a:ea typeface="+mj-ea"/>
              </a:rPr>
              <a:t>：</a:t>
            </a:r>
            <a:r>
              <a:rPr kumimoji="1" lang="zh-CN" altLang="en-US" sz="2100" b="1" dirty="0">
                <a:latin typeface="+mj-ea"/>
                <a:ea typeface="+mj-ea"/>
              </a:rPr>
              <a:t>准备执行</a:t>
            </a:r>
          </a:p>
        </p:txBody>
      </p:sp>
    </p:spTree>
    <p:extLst>
      <p:ext uri="{BB962C8B-B14F-4D97-AF65-F5344CB8AC3E}">
        <p14:creationId xmlns:p14="http://schemas.microsoft.com/office/powerpoint/2010/main" val="234157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a:defRPr/>
            </a:pPr>
            <a:r>
              <a:rPr lang="en-US" altLang="zh-CN" sz="2700" dirty="0">
                <a:solidFill>
                  <a:srgbClr val="0000FF"/>
                </a:solidFill>
              </a:rPr>
              <a:t>3. </a:t>
            </a:r>
            <a:r>
              <a:rPr lang="zh-CN" altLang="en-US" sz="2700" dirty="0">
                <a:solidFill>
                  <a:srgbClr val="0000FF"/>
                </a:solidFill>
              </a:rPr>
              <a:t>进程五种状态及转换模型</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pic>
        <p:nvPicPr>
          <p:cNvPr id="8" name="Picture 3" descr="3_5">
            <a:extLst>
              <a:ext uri="{FF2B5EF4-FFF2-40B4-BE49-F238E27FC236}">
                <a16:creationId xmlns:a16="http://schemas.microsoft.com/office/drawing/2014/main" id="{03E0D060-F043-0B4C-BD10-579D57F4F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770"/>
          <a:stretch/>
        </p:blipFill>
        <p:spPr>
          <a:xfrm>
            <a:off x="1568640" y="2565798"/>
            <a:ext cx="5829300" cy="249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Oval 4">
            <a:extLst>
              <a:ext uri="{FF2B5EF4-FFF2-40B4-BE49-F238E27FC236}">
                <a16:creationId xmlns:a16="http://schemas.microsoft.com/office/drawing/2014/main" id="{03F256F6-2C94-AF41-8CD6-425BF1F8EE70}"/>
              </a:ext>
            </a:extLst>
          </p:cNvPr>
          <p:cNvSpPr>
            <a:spLocks noChangeArrowheads="1"/>
          </p:cNvSpPr>
          <p:nvPr/>
        </p:nvSpPr>
        <p:spPr bwMode="auto">
          <a:xfrm>
            <a:off x="6415314" y="2565797"/>
            <a:ext cx="982626" cy="511232"/>
          </a:xfrm>
          <a:prstGeom prst="ellipse">
            <a:avLst/>
          </a:prstGeom>
          <a:solidFill>
            <a:srgbClr val="FF0000">
              <a:alpha val="47058"/>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10" name="Rectangle 5">
            <a:extLst>
              <a:ext uri="{FF2B5EF4-FFF2-40B4-BE49-F238E27FC236}">
                <a16:creationId xmlns:a16="http://schemas.microsoft.com/office/drawing/2014/main" id="{F2C51E14-CAE8-454C-AC8F-DDA10874C125}"/>
              </a:ext>
            </a:extLst>
          </p:cNvPr>
          <p:cNvSpPr>
            <a:spLocks noChangeArrowheads="1"/>
          </p:cNvSpPr>
          <p:nvPr/>
        </p:nvSpPr>
        <p:spPr bwMode="auto">
          <a:xfrm>
            <a:off x="1391787" y="5734667"/>
            <a:ext cx="5562600" cy="4154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608138" indent="-1608138">
              <a:spcBef>
                <a:spcPct val="20000"/>
              </a:spcBef>
              <a:buClr>
                <a:schemeClr val="bg2"/>
              </a:buClr>
              <a:buSzPct val="75000"/>
              <a:buFont typeface="Wingdings" charset="2"/>
              <a:buChar char="n"/>
              <a:tabLst>
                <a:tab pos="1608138" algn="l"/>
              </a:tabLst>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tabLst>
                <a:tab pos="1608138" algn="l"/>
              </a:tabLst>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tabLst>
                <a:tab pos="1608138" algn="l"/>
              </a:tabLst>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tabLst>
                <a:tab pos="1608138" algn="l"/>
              </a:tabLst>
              <a:defRPr sz="2000">
                <a:solidFill>
                  <a:schemeClr val="tx1"/>
                </a:solidFill>
                <a:latin typeface="Arial" charset="0"/>
                <a:ea typeface="宋体" charset="0"/>
              </a:defRPr>
            </a:lvl4pPr>
            <a:lvl5pPr marL="2057400" indent="-228600">
              <a:spcBef>
                <a:spcPct val="20000"/>
              </a:spcBef>
              <a:buClr>
                <a:schemeClr val="bg2"/>
              </a:buClr>
              <a:buFont typeface="Wingdings" charset="2"/>
              <a:buChar char="§"/>
              <a:tabLst>
                <a:tab pos="1608138" algn="l"/>
              </a:tabLst>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tabLst>
                <a:tab pos="1608138" algn="l"/>
              </a:tabLst>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tabLst>
                <a:tab pos="1608138" algn="l"/>
              </a:tabLst>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tabLst>
                <a:tab pos="1608138" algn="l"/>
              </a:tabLst>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tabLst>
                <a:tab pos="1608138" algn="l"/>
              </a:tabLst>
              <a:defRPr sz="2000">
                <a:solidFill>
                  <a:schemeClr val="tx1"/>
                </a:solidFill>
                <a:latin typeface="Arial" charset="0"/>
                <a:ea typeface="宋体" charset="0"/>
              </a:defRPr>
            </a:lvl9pPr>
          </a:lstStyle>
          <a:p>
            <a:pPr algn="just" eaLnBrk="1" hangingPunct="1">
              <a:buClr>
                <a:schemeClr val="folHlink"/>
              </a:buClr>
              <a:buSzPct val="60000"/>
              <a:buFont typeface="Wingdings" charset="2"/>
              <a:buNone/>
              <a:defRPr/>
            </a:pPr>
            <a:r>
              <a:rPr kumimoji="1" lang="en-US" altLang="zh-CN" sz="2100" b="1" dirty="0">
                <a:solidFill>
                  <a:srgbClr val="0000CC"/>
                </a:solidFill>
                <a:latin typeface="+mj-ea"/>
                <a:ea typeface="+mj-ea"/>
              </a:rPr>
              <a:t>Exit</a:t>
            </a:r>
            <a:r>
              <a:rPr kumimoji="1" lang="zh-CN" altLang="en-US" sz="2100" b="1" dirty="0">
                <a:solidFill>
                  <a:srgbClr val="0000CC"/>
                </a:solidFill>
                <a:latin typeface="+mj-ea"/>
                <a:ea typeface="+mj-ea"/>
              </a:rPr>
              <a:t>：</a:t>
            </a:r>
            <a:r>
              <a:rPr kumimoji="1" lang="zh-CN" altLang="en-US" sz="2100" b="1" dirty="0">
                <a:latin typeface="+mj-ea"/>
                <a:ea typeface="+mj-ea"/>
              </a:rPr>
              <a:t>因停止或取消，被</a:t>
            </a:r>
            <a:r>
              <a:rPr kumimoji="1" lang="en-US" altLang="zh-CN" sz="2100" b="1" dirty="0">
                <a:latin typeface="+mj-ea"/>
                <a:ea typeface="+mj-ea"/>
              </a:rPr>
              <a:t>OS</a:t>
            </a:r>
            <a:r>
              <a:rPr kumimoji="1" lang="zh-CN" altLang="en-US" sz="2100" b="1" dirty="0">
                <a:latin typeface="+mj-ea"/>
                <a:ea typeface="+mj-ea"/>
              </a:rPr>
              <a:t>从执行状态释放</a:t>
            </a:r>
          </a:p>
        </p:txBody>
      </p:sp>
    </p:spTree>
    <p:extLst>
      <p:ext uri="{BB962C8B-B14F-4D97-AF65-F5344CB8AC3E}">
        <p14:creationId xmlns:p14="http://schemas.microsoft.com/office/powerpoint/2010/main" val="391101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01553" y="1873131"/>
            <a:ext cx="6172200" cy="571500"/>
          </a:xfrm>
        </p:spPr>
        <p:txBody>
          <a:bodyPr/>
          <a:lstStyle/>
          <a:p>
            <a:pPr algn="l">
              <a:defRPr/>
            </a:pPr>
            <a:r>
              <a:rPr lang="en-US" altLang="zh-CN" sz="2700" dirty="0">
                <a:solidFill>
                  <a:srgbClr val="0000FF"/>
                </a:solidFill>
              </a:rPr>
              <a:t>5. </a:t>
            </a:r>
            <a:r>
              <a:rPr lang="zh-CN" altLang="en-US" sz="2700" dirty="0">
                <a:solidFill>
                  <a:srgbClr val="0000FF"/>
                </a:solidFill>
              </a:rPr>
              <a:t>多个进程竞争内存资源</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2" name="矩形 1"/>
          <p:cNvSpPr/>
          <p:nvPr/>
        </p:nvSpPr>
        <p:spPr>
          <a:xfrm>
            <a:off x="1216784" y="2698630"/>
            <a:ext cx="7175048" cy="2276008"/>
          </a:xfrm>
          <a:prstGeom prst="rect">
            <a:avLst/>
          </a:prstGeom>
        </p:spPr>
        <p:txBody>
          <a:bodyPr wrap="square">
            <a:spAutoFit/>
          </a:bodyPr>
          <a:lstStyle/>
          <a:p>
            <a:pPr marL="171450" indent="-171450" algn="just" defTabSz="685800">
              <a:spcBef>
                <a:spcPct val="30000"/>
              </a:spcBef>
              <a:buClr>
                <a:schemeClr val="accent1">
                  <a:lumMod val="75000"/>
                </a:schemeClr>
              </a:buClr>
              <a:buSzPct val="100000"/>
              <a:buFont typeface="Wingdings" charset="2"/>
              <a:buChar char="n"/>
              <a:defRPr/>
            </a:pPr>
            <a:r>
              <a:rPr lang="zh-CN" altLang="en-US" sz="2100" b="1" dirty="0">
                <a:latin typeface="微软雅黑" panose="020B0503020204020204" pitchFamily="34" charset="-122"/>
                <a:ea typeface="微软雅黑" panose="020B0503020204020204" pitchFamily="34" charset="-122"/>
              </a:rPr>
              <a:t>内存资源紧张：</a:t>
            </a:r>
            <a:r>
              <a:rPr lang="zh-CN" altLang="en-US" dirty="0">
                <a:effectLst>
                  <a:outerShdw blurRad="38100" dist="38100" dir="2700000" algn="tl">
                    <a:srgbClr val="C0C0C0"/>
                  </a:outerShdw>
                </a:effectLst>
                <a:latin typeface="仿宋_GB2312" charset="0"/>
                <a:ea typeface="仿宋_GB2312" charset="0"/>
              </a:rPr>
              <a:t>进程太多，大量的进程处于创建状态，由于没有充足的内存资源无法进驻内存转换到就绪状态。</a:t>
            </a:r>
          </a:p>
          <a:p>
            <a:pPr marL="171450" indent="-171450" algn="just" defTabSz="685800">
              <a:spcBef>
                <a:spcPct val="30000"/>
              </a:spcBef>
              <a:buClr>
                <a:schemeClr val="accent1">
                  <a:lumMod val="75000"/>
                </a:schemeClr>
              </a:buClr>
              <a:buSzPct val="100000"/>
              <a:buFont typeface="Wingdings" charset="2"/>
              <a:buChar char="n"/>
              <a:defRPr/>
            </a:pPr>
            <a:endParaRPr lang="en-US" altLang="zh-CN" sz="2100" b="1" dirty="0">
              <a:latin typeface="微软雅黑" panose="020B0503020204020204" pitchFamily="34" charset="-122"/>
              <a:ea typeface="微软雅黑" panose="020B0503020204020204" pitchFamily="34" charset="-122"/>
            </a:endParaRPr>
          </a:p>
          <a:p>
            <a:pPr algn="just" defTabSz="685800">
              <a:spcBef>
                <a:spcPct val="30000"/>
              </a:spcBef>
              <a:buClr>
                <a:schemeClr val="accent1">
                  <a:lumMod val="75000"/>
                </a:schemeClr>
              </a:buClr>
              <a:buSzPct val="100000"/>
              <a:defRPr/>
            </a:pPr>
            <a:endParaRPr lang="zh-CN" altLang="en-US" sz="2100" b="1" dirty="0">
              <a:latin typeface="微软雅黑" panose="020B0503020204020204" pitchFamily="34" charset="-122"/>
              <a:ea typeface="微软雅黑" panose="020B0503020204020204" pitchFamily="34" charset="-122"/>
            </a:endParaRPr>
          </a:p>
          <a:p>
            <a:pPr marL="171450" indent="-171450" algn="just" defTabSz="685800">
              <a:spcBef>
                <a:spcPct val="30000"/>
              </a:spcBef>
              <a:buClr>
                <a:schemeClr val="accent1">
                  <a:lumMod val="75000"/>
                </a:schemeClr>
              </a:buClr>
              <a:buSzPct val="100000"/>
              <a:buFont typeface="Wingdings" charset="2"/>
              <a:buChar char="n"/>
              <a:defRPr/>
            </a:pPr>
            <a:r>
              <a:rPr lang="zh-CN" altLang="en-US" sz="2100" b="1" dirty="0">
                <a:latin typeface="微软雅黑" panose="020B0503020204020204" pitchFamily="34" charset="-122"/>
                <a:ea typeface="微软雅黑" panose="020B0503020204020204" pitchFamily="34" charset="-122"/>
              </a:rPr>
              <a:t>无就绪进程，处理机空闲：</a:t>
            </a:r>
            <a:r>
              <a:rPr lang="en-US" altLang="zh-CN" sz="2100" b="1" dirty="0">
                <a:latin typeface="微软雅黑" panose="020B0503020204020204" pitchFamily="34" charset="-122"/>
                <a:ea typeface="微软雅黑" panose="020B0503020204020204" pitchFamily="34" charset="-122"/>
              </a:rPr>
              <a:t>I/O</a:t>
            </a:r>
            <a:r>
              <a:rPr lang="zh-CN" altLang="en-US" sz="2100" b="1" dirty="0">
                <a:latin typeface="微软雅黑" panose="020B0503020204020204" pitchFamily="34" charset="-122"/>
                <a:ea typeface="微软雅黑" panose="020B0503020204020204" pitchFamily="34" charset="-122"/>
              </a:rPr>
              <a:t>的速度比处理机的速度慢得多，可能出现全部进程阻塞等待</a:t>
            </a:r>
            <a:r>
              <a:rPr lang="en-US" altLang="zh-CN" sz="2100" b="1" dirty="0">
                <a:latin typeface="微软雅黑" panose="020B0503020204020204" pitchFamily="34" charset="-122"/>
                <a:ea typeface="微软雅黑" panose="020B0503020204020204" pitchFamily="34" charset="-122"/>
              </a:rPr>
              <a:t>I/O</a:t>
            </a:r>
          </a:p>
        </p:txBody>
      </p:sp>
    </p:spTree>
    <p:extLst>
      <p:ext uri="{BB962C8B-B14F-4D97-AF65-F5344CB8AC3E}">
        <p14:creationId xmlns:p14="http://schemas.microsoft.com/office/powerpoint/2010/main" val="18388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01553" y="1873131"/>
            <a:ext cx="6172200" cy="571500"/>
          </a:xfrm>
        </p:spPr>
        <p:txBody>
          <a:bodyPr/>
          <a:lstStyle/>
          <a:p>
            <a:pPr algn="l">
              <a:defRPr/>
            </a:pPr>
            <a:r>
              <a:rPr lang="en-US" altLang="zh-CN" sz="2700" dirty="0">
                <a:solidFill>
                  <a:srgbClr val="0000FF"/>
                </a:solidFill>
              </a:rPr>
              <a:t>5. </a:t>
            </a:r>
            <a:r>
              <a:rPr lang="zh-CN" altLang="en-US" sz="2700" dirty="0">
                <a:solidFill>
                  <a:srgbClr val="0000FF"/>
                </a:solidFill>
              </a:rPr>
              <a:t>多个进程竞争内存资源</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2" name="矩形 1"/>
          <p:cNvSpPr/>
          <p:nvPr/>
        </p:nvSpPr>
        <p:spPr>
          <a:xfrm>
            <a:off x="1296613" y="2547304"/>
            <a:ext cx="7117342" cy="1999009"/>
          </a:xfrm>
          <a:prstGeom prst="rect">
            <a:avLst/>
          </a:prstGeom>
        </p:spPr>
        <p:txBody>
          <a:bodyPr wrap="square">
            <a:spAutoFit/>
          </a:bodyPr>
          <a:lstStyle/>
          <a:p>
            <a:pPr algn="just" defTabSz="685800">
              <a:spcBef>
                <a:spcPct val="30000"/>
              </a:spcBef>
              <a:buClr>
                <a:schemeClr val="accent1">
                  <a:lumMod val="75000"/>
                </a:schemeClr>
              </a:buClr>
              <a:buSzPct val="100000"/>
              <a:defRPr/>
            </a:pPr>
            <a:r>
              <a:rPr lang="zh-CN" altLang="en-US" sz="2100" b="1" u="sng" dirty="0">
                <a:solidFill>
                  <a:srgbClr val="0000CC"/>
                </a:solidFill>
                <a:latin typeface="+mj-ea"/>
                <a:ea typeface="+mj-ea"/>
              </a:rPr>
              <a:t>解决方法：</a:t>
            </a:r>
            <a:endParaRPr lang="zh-CN" altLang="en-US" sz="2100" b="1" dirty="0">
              <a:solidFill>
                <a:srgbClr val="0000CC"/>
              </a:solidFill>
              <a:latin typeface="+mj-ea"/>
              <a:ea typeface="+mj-ea"/>
            </a:endParaRPr>
          </a:p>
          <a:p>
            <a:pPr algn="just" defTabSz="685800">
              <a:spcBef>
                <a:spcPct val="30000"/>
              </a:spcBef>
              <a:buClr>
                <a:schemeClr val="accent1">
                  <a:lumMod val="75000"/>
                </a:schemeClr>
              </a:buClr>
              <a:buSzPct val="100000"/>
              <a:buFont typeface="Wingdings" charset="2"/>
              <a:buChar char="n"/>
              <a:defRPr/>
            </a:pPr>
            <a:r>
              <a:rPr lang="zh-CN" altLang="en-US" sz="2100" b="1" dirty="0">
                <a:latin typeface="微软雅黑" panose="020B0503020204020204" pitchFamily="34" charset="-122"/>
                <a:ea typeface="微软雅黑" panose="020B0503020204020204" pitchFamily="34" charset="-122"/>
              </a:rPr>
              <a:t>采用交换技术：换出一部分进程到外存，以腾出内存空间</a:t>
            </a:r>
          </a:p>
          <a:p>
            <a:pPr algn="just" defTabSz="685800">
              <a:spcBef>
                <a:spcPct val="30000"/>
              </a:spcBef>
              <a:buClr>
                <a:schemeClr val="accent1">
                  <a:lumMod val="75000"/>
                </a:schemeClr>
              </a:buClr>
              <a:buSzPct val="100000"/>
              <a:defRPr/>
            </a:pPr>
            <a:endParaRPr lang="zh-CN" altLang="en-US" sz="2100" b="1" dirty="0">
              <a:latin typeface="微软雅黑" panose="020B0503020204020204" pitchFamily="34" charset="-122"/>
              <a:ea typeface="微软雅黑" panose="020B0503020204020204" pitchFamily="34" charset="-122"/>
            </a:endParaRPr>
          </a:p>
          <a:p>
            <a:pPr algn="just" defTabSz="685800">
              <a:spcBef>
                <a:spcPct val="30000"/>
              </a:spcBef>
              <a:buClr>
                <a:schemeClr val="accent1">
                  <a:lumMod val="75000"/>
                </a:schemeClr>
              </a:buClr>
              <a:buSzPct val="100000"/>
              <a:buFont typeface="Wingdings" charset="2"/>
              <a:buChar char="n"/>
              <a:defRPr/>
            </a:pPr>
            <a:r>
              <a:rPr lang="zh-CN" altLang="en-US" sz="2100" b="1" dirty="0">
                <a:latin typeface="微软雅黑" panose="020B0503020204020204" pitchFamily="34" charset="-122"/>
                <a:ea typeface="微软雅黑" panose="020B0503020204020204" pitchFamily="34" charset="-122"/>
              </a:rPr>
              <a:t>采用虚拟存储技术：每个进程只能装入一部分程序和数据（存储管理部分）</a:t>
            </a:r>
          </a:p>
        </p:txBody>
      </p:sp>
    </p:spTree>
    <p:extLst>
      <p:ext uri="{BB962C8B-B14F-4D97-AF65-F5344CB8AC3E}">
        <p14:creationId xmlns:p14="http://schemas.microsoft.com/office/powerpoint/2010/main" val="211694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01553" y="1873131"/>
            <a:ext cx="6172200" cy="571500"/>
          </a:xfrm>
        </p:spPr>
        <p:txBody>
          <a:bodyPr/>
          <a:lstStyle/>
          <a:p>
            <a:pPr algn="l">
              <a:defRPr/>
            </a:pPr>
            <a:r>
              <a:rPr lang="en-US" altLang="zh-CN" sz="2700" dirty="0">
                <a:solidFill>
                  <a:srgbClr val="0000FF"/>
                </a:solidFill>
              </a:rPr>
              <a:t>5. </a:t>
            </a:r>
            <a:r>
              <a:rPr lang="zh-CN" altLang="en-US" sz="2700" dirty="0">
                <a:solidFill>
                  <a:srgbClr val="0000FF"/>
                </a:solidFill>
              </a:rPr>
              <a:t>多个进程竞争内存资源</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2" name="矩形 1"/>
          <p:cNvSpPr/>
          <p:nvPr/>
        </p:nvSpPr>
        <p:spPr>
          <a:xfrm>
            <a:off x="1296613" y="2547304"/>
            <a:ext cx="5737603" cy="1255728"/>
          </a:xfrm>
          <a:prstGeom prst="rect">
            <a:avLst/>
          </a:prstGeom>
        </p:spPr>
        <p:txBody>
          <a:bodyPr wrap="square">
            <a:spAutoFit/>
          </a:bodyPr>
          <a:lstStyle/>
          <a:p>
            <a:pPr algn="just" defTabSz="685800">
              <a:spcBef>
                <a:spcPct val="30000"/>
              </a:spcBef>
              <a:buClr>
                <a:schemeClr val="accent1">
                  <a:lumMod val="75000"/>
                </a:schemeClr>
              </a:buClr>
              <a:buSzPct val="100000"/>
              <a:defRPr/>
            </a:pPr>
            <a:r>
              <a:rPr lang="zh-CN" altLang="en-US" sz="2100" b="1" u="sng" dirty="0">
                <a:solidFill>
                  <a:srgbClr val="0000CC"/>
                </a:solidFill>
                <a:latin typeface="+mj-ea"/>
                <a:ea typeface="+mj-ea"/>
              </a:rPr>
              <a:t>解决方法</a:t>
            </a:r>
            <a:r>
              <a:rPr lang="en-US" altLang="zh-CN" sz="2100" b="1" u="sng" dirty="0">
                <a:solidFill>
                  <a:srgbClr val="0000CC"/>
                </a:solidFill>
                <a:latin typeface="+mj-ea"/>
                <a:ea typeface="+mj-ea"/>
              </a:rPr>
              <a:t>:</a:t>
            </a:r>
            <a:endParaRPr lang="zh-CN" altLang="en-US" sz="2100" b="1" dirty="0">
              <a:solidFill>
                <a:srgbClr val="0000CC"/>
              </a:solidFill>
              <a:latin typeface="+mj-ea"/>
              <a:ea typeface="+mj-ea"/>
            </a:endParaRPr>
          </a:p>
          <a:p>
            <a:pPr algn="just" defTabSz="685800">
              <a:spcBef>
                <a:spcPct val="30000"/>
              </a:spcBef>
              <a:buClr>
                <a:schemeClr val="accent1">
                  <a:lumMod val="75000"/>
                </a:schemeClr>
              </a:buClr>
              <a:buSzPct val="100000"/>
              <a:defRPr/>
            </a:pPr>
            <a:r>
              <a:rPr lang="en-US" altLang="zh-CN" sz="2100" b="1" dirty="0">
                <a:solidFill>
                  <a:srgbClr val="0000FF"/>
                </a:solidFill>
                <a:latin typeface="+mj-ea"/>
                <a:ea typeface="+mj-ea"/>
              </a:rPr>
              <a:t>1</a:t>
            </a:r>
            <a:r>
              <a:rPr lang="zh-CN" altLang="en-US" sz="2100" b="1" dirty="0">
                <a:solidFill>
                  <a:srgbClr val="0000FF"/>
                </a:solidFill>
                <a:latin typeface="+mj-ea"/>
                <a:ea typeface="+mj-ea"/>
              </a:rPr>
              <a:t>）对换技术</a:t>
            </a:r>
            <a:r>
              <a:rPr lang="en-US" altLang="zh-CN" sz="2100" b="1" dirty="0">
                <a:solidFill>
                  <a:srgbClr val="0000FF"/>
                </a:solidFill>
                <a:latin typeface="+mj-ea"/>
                <a:ea typeface="+mj-ea"/>
              </a:rPr>
              <a:t>,</a:t>
            </a:r>
            <a:r>
              <a:rPr lang="zh-CN" altLang="en-US" sz="2100" b="1" dirty="0">
                <a:solidFill>
                  <a:srgbClr val="0000FF"/>
                </a:solidFill>
                <a:latin typeface="+mj-ea"/>
                <a:ea typeface="+mj-ea"/>
              </a:rPr>
              <a:t>交换技术 </a:t>
            </a:r>
            <a:r>
              <a:rPr lang="en-US" altLang="zh-CN" sz="2100" b="1" dirty="0">
                <a:solidFill>
                  <a:srgbClr val="0000FF"/>
                </a:solidFill>
                <a:latin typeface="+mj-ea"/>
                <a:ea typeface="+mj-ea"/>
              </a:rPr>
              <a:t>(Swapping </a:t>
            </a:r>
            <a:r>
              <a:rPr lang="zh-CN" altLang="en-US" sz="2100" b="1" dirty="0">
                <a:solidFill>
                  <a:srgbClr val="0000FF"/>
                </a:solidFill>
                <a:latin typeface="+mj-ea"/>
                <a:ea typeface="+mj-ea"/>
              </a:rPr>
              <a:t>）</a:t>
            </a:r>
            <a:endParaRPr lang="en-US" altLang="zh-CN" sz="2100" b="1" dirty="0">
              <a:solidFill>
                <a:srgbClr val="0000FF"/>
              </a:solidFill>
              <a:latin typeface="+mj-ea"/>
              <a:ea typeface="+mj-ea"/>
            </a:endParaRPr>
          </a:p>
          <a:p>
            <a:pPr algn="just" defTabSz="685800">
              <a:spcBef>
                <a:spcPct val="30000"/>
              </a:spcBef>
              <a:buClr>
                <a:schemeClr val="accent1">
                  <a:lumMod val="75000"/>
                </a:schemeClr>
              </a:buClr>
              <a:buSzPct val="100000"/>
              <a:defRPr/>
            </a:pPr>
            <a:endParaRPr lang="zh-CN" altLang="en-US" sz="2100" b="1" dirty="0">
              <a:latin typeface="+mj-ea"/>
              <a:ea typeface="+mj-ea"/>
            </a:endParaRPr>
          </a:p>
        </p:txBody>
      </p:sp>
      <p:sp>
        <p:nvSpPr>
          <p:cNvPr id="3" name="矩形 2"/>
          <p:cNvSpPr/>
          <p:nvPr/>
        </p:nvSpPr>
        <p:spPr>
          <a:xfrm>
            <a:off x="1436913" y="3643375"/>
            <a:ext cx="6888551" cy="1643527"/>
          </a:xfrm>
          <a:prstGeom prst="rect">
            <a:avLst/>
          </a:prstGeom>
        </p:spPr>
        <p:txBody>
          <a:bodyPr wrap="square">
            <a:spAutoFit/>
          </a:bodyPr>
          <a:lstStyle/>
          <a:p>
            <a:pPr>
              <a:lnSpc>
                <a:spcPct val="120000"/>
              </a:lnSpc>
              <a:defRPr/>
            </a:pPr>
            <a:r>
              <a:rPr lang="zh-CN" altLang="en-US" sz="2100" b="1" dirty="0">
                <a:latin typeface="+mj-ea"/>
                <a:ea typeface="+mj-ea"/>
              </a:rPr>
              <a:t>将内存中暂时不能运行的进程，或暂时不用的数据和程序，</a:t>
            </a:r>
            <a:r>
              <a:rPr lang="zh-CN" altLang="en-US" sz="2100" b="1" dirty="0">
                <a:solidFill>
                  <a:srgbClr val="0000FF"/>
                </a:solidFill>
                <a:latin typeface="+mj-ea"/>
                <a:ea typeface="+mj-ea"/>
              </a:rPr>
              <a:t>换出</a:t>
            </a:r>
            <a:r>
              <a:rPr lang="zh-CN" altLang="en-US" sz="2100" b="1" dirty="0">
                <a:latin typeface="+mj-ea"/>
                <a:ea typeface="+mj-ea"/>
              </a:rPr>
              <a:t>到外存，以腾出足够的内存空间，把已具备运行条件的进程，或进程所需要的数据和程序，</a:t>
            </a:r>
            <a:r>
              <a:rPr lang="zh-CN" altLang="en-US" sz="2100" b="1" dirty="0">
                <a:solidFill>
                  <a:srgbClr val="0000FF"/>
                </a:solidFill>
                <a:latin typeface="+mj-ea"/>
                <a:ea typeface="+mj-ea"/>
              </a:rPr>
              <a:t>换入</a:t>
            </a:r>
            <a:r>
              <a:rPr lang="zh-CN" altLang="en-US" sz="2100" b="1" dirty="0">
                <a:latin typeface="+mj-ea"/>
                <a:ea typeface="+mj-ea"/>
              </a:rPr>
              <a:t>内存。</a:t>
            </a:r>
          </a:p>
          <a:p>
            <a:pPr>
              <a:lnSpc>
                <a:spcPct val="120000"/>
              </a:lnSpc>
              <a:defRPr/>
            </a:pPr>
            <a:r>
              <a:rPr lang="zh-CN" altLang="en-US" sz="2100" b="1" dirty="0">
                <a:effectLst>
                  <a:outerShdw blurRad="38100" dist="38100" dir="2700000" algn="tl">
                    <a:srgbClr val="C0C0C0"/>
                  </a:outerShdw>
                </a:effectLst>
                <a:latin typeface="+mj-ea"/>
                <a:ea typeface="+mj-ea"/>
              </a:rPr>
              <a:t>进程被交换到外存，状态变为挂起状态</a:t>
            </a:r>
            <a:endParaRPr lang="zh-CN" altLang="en-US" sz="2100" b="1" dirty="0">
              <a:latin typeface="+mj-ea"/>
              <a:ea typeface="+mj-ea"/>
            </a:endParaRPr>
          </a:p>
        </p:txBody>
      </p:sp>
    </p:spTree>
    <p:extLst>
      <p:ext uri="{BB962C8B-B14F-4D97-AF65-F5344CB8AC3E}">
        <p14:creationId xmlns:p14="http://schemas.microsoft.com/office/powerpoint/2010/main" val="195528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25740" y="2800351"/>
            <a:ext cx="7261957" cy="2040163"/>
          </a:xfrm>
        </p:spPr>
        <p:txBody>
          <a:bodyPr/>
          <a:lstStyle/>
          <a:p>
            <a:pPr marL="0" indent="0" algn="just">
              <a:lnSpc>
                <a:spcPct val="120000"/>
              </a:lnSpc>
              <a:buNone/>
              <a:defRPr/>
            </a:pPr>
            <a:r>
              <a:rPr lang="zh-CN" altLang="en-US" sz="2100" dirty="0">
                <a:solidFill>
                  <a:srgbClr val="0000CC"/>
                </a:solidFill>
                <a:latin typeface="+mj-ea"/>
                <a:ea typeface="+mj-ea"/>
              </a:rPr>
              <a:t>挂起状态</a:t>
            </a:r>
            <a:r>
              <a:rPr lang="en-US" altLang="zh-CN" sz="2100" dirty="0">
                <a:latin typeface="+mj-ea"/>
                <a:ea typeface="+mj-ea"/>
              </a:rPr>
              <a:t>:</a:t>
            </a:r>
          </a:p>
          <a:p>
            <a:pPr marL="0" indent="0" algn="just">
              <a:lnSpc>
                <a:spcPct val="120000"/>
              </a:lnSpc>
              <a:buNone/>
              <a:defRPr/>
            </a:pPr>
            <a:r>
              <a:rPr lang="en-US" altLang="zh-CN" dirty="0">
                <a:latin typeface="+mj-ea"/>
              </a:rPr>
              <a:t>    </a:t>
            </a:r>
            <a:r>
              <a:rPr lang="zh-CN" altLang="en-US" sz="2100" dirty="0">
                <a:latin typeface="+mj-ea"/>
                <a:ea typeface="+mj-ea"/>
              </a:rPr>
              <a:t>使执行的进程暂停执行、静止下来。我们把这种静止状态称为</a:t>
            </a:r>
            <a:r>
              <a:rPr lang="zh-CN" altLang="en-US" sz="2100" dirty="0">
                <a:solidFill>
                  <a:srgbClr val="FF0000"/>
                </a:solidFill>
                <a:latin typeface="+mj-ea"/>
                <a:ea typeface="+mj-ea"/>
              </a:rPr>
              <a:t>挂起状态</a:t>
            </a:r>
            <a:r>
              <a:rPr lang="zh-CN" altLang="en-US" sz="2100" dirty="0">
                <a:latin typeface="+mj-ea"/>
                <a:ea typeface="+mj-ea"/>
              </a:rPr>
              <a:t>。</a:t>
            </a: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02910" y="2087771"/>
            <a:ext cx="5844779" cy="485775"/>
          </a:xfrm>
        </p:spPr>
        <p:txBody>
          <a:bodyPr/>
          <a:lstStyle/>
          <a:p>
            <a:pPr algn="l">
              <a:defRPr/>
            </a:pPr>
            <a:r>
              <a:rPr lang="en-US" altLang="zh-CN" sz="2700" dirty="0">
                <a:solidFill>
                  <a:srgbClr val="0000FF"/>
                </a:solidFill>
              </a:rPr>
              <a:t>1. </a:t>
            </a:r>
            <a:r>
              <a:rPr lang="zh-CN" altLang="en-US" sz="2700" dirty="0">
                <a:solidFill>
                  <a:srgbClr val="0000FF"/>
                </a:solidFill>
              </a:rPr>
              <a:t>进程的挂起状态</a:t>
            </a:r>
            <a:endParaRPr lang="zh-CN" altLang="en-US" sz="2700" dirty="0"/>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2.2.3 </a:t>
            </a: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进程</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挂起操作和进程状态的转换</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Tree>
    <p:extLst>
      <p:ext uri="{BB962C8B-B14F-4D97-AF65-F5344CB8AC3E}">
        <p14:creationId xmlns:p14="http://schemas.microsoft.com/office/powerpoint/2010/main" val="63951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25740" y="2800351"/>
            <a:ext cx="7527428" cy="2040163"/>
          </a:xfrm>
        </p:spPr>
        <p:txBody>
          <a:bodyPr/>
          <a:lstStyle/>
          <a:p>
            <a:pPr marL="0" indent="0" algn="just">
              <a:lnSpc>
                <a:spcPct val="120000"/>
              </a:lnSpc>
              <a:buNone/>
              <a:defRPr/>
            </a:pPr>
            <a:r>
              <a:rPr lang="en-US" altLang="zh-CN" sz="2100" dirty="0">
                <a:solidFill>
                  <a:srgbClr val="0000CC"/>
                </a:solidFill>
                <a:latin typeface="+mj-ea"/>
                <a:ea typeface="+mj-ea"/>
              </a:rPr>
              <a:t>1</a:t>
            </a:r>
            <a:r>
              <a:rPr lang="zh-CN" altLang="en-US" sz="2100" dirty="0">
                <a:solidFill>
                  <a:srgbClr val="0000CC"/>
                </a:solidFill>
                <a:latin typeface="+mj-ea"/>
                <a:ea typeface="+mj-ea"/>
              </a:rPr>
              <a:t>）引入挂起状态的原因</a:t>
            </a:r>
            <a:endParaRPr lang="en-US" altLang="zh-CN" sz="2100" dirty="0">
              <a:solidFill>
                <a:srgbClr val="0000CC"/>
              </a:solidFill>
              <a:latin typeface="+mj-ea"/>
              <a:ea typeface="+mj-ea"/>
            </a:endParaRPr>
          </a:p>
          <a:p>
            <a:pPr algn="just">
              <a:buFont typeface="Wingdings" charset="2"/>
              <a:buChar char="n"/>
              <a:defRPr/>
            </a:pPr>
            <a:r>
              <a:rPr lang="zh-CN" altLang="en-US" dirty="0">
                <a:latin typeface="+mj-ea"/>
                <a:ea typeface="+mj-ea"/>
              </a:rPr>
              <a:t>终端用户的请求。</a:t>
            </a:r>
          </a:p>
          <a:p>
            <a:pPr algn="just">
              <a:buFont typeface="Wingdings" charset="2"/>
              <a:buChar char="n"/>
              <a:defRPr/>
            </a:pPr>
            <a:r>
              <a:rPr lang="zh-CN" altLang="en-US" dirty="0">
                <a:latin typeface="+mj-ea"/>
                <a:ea typeface="+mj-ea"/>
              </a:rPr>
              <a:t>父进程请求。   </a:t>
            </a:r>
          </a:p>
          <a:p>
            <a:pPr algn="just">
              <a:buFont typeface="Wingdings" charset="2"/>
              <a:buChar char="n"/>
              <a:defRPr/>
            </a:pPr>
            <a:r>
              <a:rPr lang="zh-CN" altLang="en-US" dirty="0">
                <a:latin typeface="+mj-ea"/>
                <a:ea typeface="+mj-ea"/>
              </a:rPr>
              <a:t>负荷调节的需要。当实时系统中的工作负荷较重，把一些不重要的进程挂起，以保证系统能正常运行。</a:t>
            </a:r>
          </a:p>
          <a:p>
            <a:pPr algn="just">
              <a:buFont typeface="Wingdings" charset="2"/>
              <a:buChar char="n"/>
              <a:defRPr/>
            </a:pPr>
            <a:r>
              <a:rPr lang="zh-CN" altLang="en-US" dirty="0">
                <a:latin typeface="+mj-ea"/>
                <a:ea typeface="+mj-ea"/>
              </a:rPr>
              <a:t>操作系统的需要。操作系统有时希望挂起某些进程，以便检查运行中的资源使用情况或进行记账。 </a:t>
            </a: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02910" y="2087771"/>
            <a:ext cx="5844779" cy="485775"/>
          </a:xfrm>
        </p:spPr>
        <p:txBody>
          <a:bodyPr/>
          <a:lstStyle/>
          <a:p>
            <a:pPr algn="l">
              <a:defRPr/>
            </a:pPr>
            <a:r>
              <a:rPr lang="en-US" altLang="zh-CN" sz="2700" dirty="0">
                <a:solidFill>
                  <a:srgbClr val="0000FF"/>
                </a:solidFill>
              </a:rPr>
              <a:t>1. </a:t>
            </a:r>
            <a:r>
              <a:rPr lang="zh-CN" altLang="en-US" sz="2700" dirty="0">
                <a:solidFill>
                  <a:srgbClr val="0000FF"/>
                </a:solidFill>
              </a:rPr>
              <a:t>进程的挂起状态</a:t>
            </a:r>
            <a:endParaRPr lang="zh-CN" altLang="en-US" sz="2700" dirty="0"/>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2.2.3 </a:t>
            </a: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进程</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挂起操作和进程状态的转换</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Tree>
    <p:extLst>
      <p:ext uri="{BB962C8B-B14F-4D97-AF65-F5344CB8AC3E}">
        <p14:creationId xmlns:p14="http://schemas.microsoft.com/office/powerpoint/2010/main" val="60383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971600" y="1294244"/>
            <a:ext cx="6648260" cy="2040163"/>
          </a:xfrm>
        </p:spPr>
        <p:txBody>
          <a:bodyPr/>
          <a:lstStyle/>
          <a:p>
            <a:pPr marL="0" indent="0" algn="just">
              <a:lnSpc>
                <a:spcPct val="120000"/>
              </a:lnSpc>
              <a:buNone/>
              <a:defRPr/>
            </a:pPr>
            <a:r>
              <a:rPr lang="zh-CN" altLang="en-US" sz="2100" u="sng" dirty="0">
                <a:solidFill>
                  <a:srgbClr val="0000FF"/>
                </a:solidFill>
                <a:effectLst>
                  <a:outerShdw blurRad="38100" dist="38100" dir="2700000" algn="tl">
                    <a:srgbClr val="C0C0C0"/>
                  </a:outerShdw>
                </a:effectLst>
                <a:latin typeface="+mj-ea"/>
                <a:ea typeface="+mj-ea"/>
              </a:rPr>
              <a:t>被挂起进程的特征：</a:t>
            </a:r>
            <a:endParaRPr lang="en-US" altLang="zh-CN" sz="2100" u="sng" dirty="0">
              <a:solidFill>
                <a:srgbClr val="0000FF"/>
              </a:solidFill>
              <a:effectLst>
                <a:outerShdw blurRad="38100" dist="38100" dir="2700000" algn="tl">
                  <a:srgbClr val="C0C0C0"/>
                </a:outerShdw>
              </a:effectLst>
              <a:latin typeface="+mj-ea"/>
              <a:ea typeface="+mj-ea"/>
            </a:endParaRPr>
          </a:p>
          <a:p>
            <a:pPr>
              <a:lnSpc>
                <a:spcPct val="120000"/>
              </a:lnSpc>
              <a:buFont typeface="Wingdings" charset="2"/>
              <a:buChar char="n"/>
              <a:defRPr/>
            </a:pPr>
            <a:r>
              <a:rPr lang="zh-CN" altLang="en-US" sz="2000" dirty="0">
                <a:latin typeface="+mj-ea"/>
                <a:ea typeface="+mj-ea"/>
              </a:rPr>
              <a:t>不能立即执行</a:t>
            </a:r>
          </a:p>
          <a:p>
            <a:pPr algn="just">
              <a:lnSpc>
                <a:spcPct val="120000"/>
              </a:lnSpc>
              <a:buFont typeface="Wingdings" charset="2"/>
              <a:buChar char="n"/>
              <a:defRPr/>
            </a:pPr>
            <a:r>
              <a:rPr lang="zh-CN" altLang="en-US" sz="2000" dirty="0">
                <a:latin typeface="+mj-ea"/>
                <a:ea typeface="+mj-ea"/>
              </a:rPr>
              <a:t>可能是等待某事件发生，若是，则阻塞条件独立于挂起条件，即使阻塞事件发生，该进程也不能执行</a:t>
            </a:r>
          </a:p>
          <a:p>
            <a:pPr algn="just">
              <a:lnSpc>
                <a:spcPct val="120000"/>
              </a:lnSpc>
              <a:buFont typeface="Wingdings" charset="2"/>
              <a:buChar char="n"/>
              <a:defRPr/>
            </a:pPr>
            <a:r>
              <a:rPr lang="zh-CN" altLang="en-US" sz="2000" dirty="0">
                <a:latin typeface="+mj-ea"/>
                <a:ea typeface="+mj-ea"/>
              </a:rPr>
              <a:t>使之挂起的进程为：自身、其父进程、</a:t>
            </a:r>
            <a:r>
              <a:rPr lang="en-US" altLang="zh-CN" sz="2000" dirty="0">
                <a:latin typeface="+mj-ea"/>
                <a:ea typeface="+mj-ea"/>
              </a:rPr>
              <a:t>OS</a:t>
            </a:r>
          </a:p>
          <a:p>
            <a:pPr algn="just">
              <a:lnSpc>
                <a:spcPct val="120000"/>
              </a:lnSpc>
              <a:buFont typeface="Wingdings" charset="2"/>
              <a:buChar char="n"/>
              <a:defRPr/>
            </a:pPr>
            <a:r>
              <a:rPr lang="zh-CN" altLang="en-US" sz="2000" dirty="0">
                <a:latin typeface="+mj-ea"/>
                <a:ea typeface="+mj-ea"/>
              </a:rPr>
              <a:t>只有挂起它的进程才能使之由挂起状态转换为其他状态</a:t>
            </a:r>
          </a:p>
          <a:p>
            <a:pPr marL="0" indent="0" algn="just">
              <a:lnSpc>
                <a:spcPct val="120000"/>
              </a:lnSpc>
              <a:buNone/>
              <a:defRPr/>
            </a:pPr>
            <a:r>
              <a:rPr lang="zh-CN" altLang="en-US" sz="2000" u="sng" dirty="0">
                <a:solidFill>
                  <a:srgbClr val="0000FF"/>
                </a:solidFill>
                <a:latin typeface="+mj-ea"/>
                <a:ea typeface="+mj-ea"/>
              </a:rPr>
              <a:t>挂起与阻塞：</a:t>
            </a:r>
            <a:endParaRPr lang="en-US" altLang="zh-CN" sz="2000" dirty="0">
              <a:solidFill>
                <a:prstClr val="black"/>
              </a:solidFill>
              <a:latin typeface="微软雅黑" panose="020B0503020204020204" pitchFamily="34" charset="-122"/>
              <a:ea typeface="微软雅黑" panose="020B0503020204020204" pitchFamily="34" charset="-122"/>
            </a:endParaRPr>
          </a:p>
          <a:p>
            <a:pPr lvl="1" defTabSz="914400">
              <a:lnSpc>
                <a:spcPct val="120000"/>
              </a:lnSpc>
              <a:spcBef>
                <a:spcPts val="0"/>
              </a:spcBef>
              <a:buClrTx/>
              <a:buSzTx/>
              <a:buFont typeface="Wingdings" panose="05000000000000000000" pitchFamily="2" charset="2"/>
              <a:buChar char="Ø"/>
              <a:defRPr/>
            </a:pPr>
            <a:r>
              <a:rPr lang="zh-CN" altLang="en-US" sz="1700" dirty="0">
                <a:solidFill>
                  <a:prstClr val="black"/>
                </a:solidFill>
                <a:latin typeface="微软雅黑" panose="020B0503020204020204" pitchFamily="34" charset="-122"/>
                <a:ea typeface="微软雅黑" panose="020B0503020204020204" pitchFamily="34" charset="-122"/>
              </a:rPr>
              <a:t>进程是否等待事件，阻塞与否</a:t>
            </a:r>
            <a:r>
              <a:rPr lang="en-US" altLang="zh-CN" sz="1700" dirty="0">
                <a:solidFill>
                  <a:prstClr val="black"/>
                </a:solidFill>
                <a:latin typeface="微软雅黑" panose="020B0503020204020204" pitchFamily="34" charset="-122"/>
                <a:ea typeface="微软雅黑" panose="020B0503020204020204" pitchFamily="34" charset="-122"/>
              </a:rPr>
              <a:t>? </a:t>
            </a:r>
          </a:p>
          <a:p>
            <a:pPr lvl="1" defTabSz="914400">
              <a:lnSpc>
                <a:spcPct val="120000"/>
              </a:lnSpc>
              <a:spcBef>
                <a:spcPts val="0"/>
              </a:spcBef>
              <a:buClrTx/>
              <a:buSzTx/>
              <a:buFont typeface="Wingdings" panose="05000000000000000000" pitchFamily="2" charset="2"/>
              <a:buChar char="Ø"/>
              <a:defRPr/>
            </a:pPr>
            <a:r>
              <a:rPr lang="zh-CN" altLang="en-US" sz="1700" dirty="0">
                <a:solidFill>
                  <a:prstClr val="black"/>
                </a:solidFill>
                <a:latin typeface="微软雅黑" panose="020B0503020204020204" pitchFamily="34" charset="-122"/>
                <a:ea typeface="微软雅黑" panose="020B0503020204020204" pitchFamily="34" charset="-122"/>
              </a:rPr>
              <a:t>进程是否被换出内存，挂起与否</a:t>
            </a:r>
            <a:r>
              <a:rPr lang="en-US" altLang="zh-CN" sz="1700" dirty="0">
                <a:solidFill>
                  <a:prstClr val="black"/>
                </a:solidFill>
                <a:latin typeface="微软雅黑" panose="020B0503020204020204" pitchFamily="34" charset="-122"/>
                <a:ea typeface="微软雅黑" panose="020B0503020204020204" pitchFamily="34" charset="-122"/>
              </a:rPr>
              <a:t>? </a:t>
            </a:r>
            <a:endParaRPr lang="zh-CN" altLang="en-US" sz="1700" dirty="0">
              <a:solidFill>
                <a:prstClr val="black"/>
              </a:solidFill>
              <a:latin typeface="微软雅黑" panose="020B0503020204020204" pitchFamily="34" charset="-122"/>
              <a:ea typeface="微软雅黑" panose="020B0503020204020204" pitchFamily="34" charset="-122"/>
            </a:endParaRPr>
          </a:p>
          <a:p>
            <a:pPr marL="0" indent="0" defTabSz="914400">
              <a:lnSpc>
                <a:spcPct val="120000"/>
              </a:lnSpc>
              <a:spcBef>
                <a:spcPts val="0"/>
              </a:spcBef>
              <a:buClrTx/>
              <a:buSzTx/>
              <a:buNone/>
              <a:defRPr/>
            </a:pPr>
            <a:b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endParaRPr lang="en-US" altLang="zh-CN" sz="2000" u="sng" dirty="0">
              <a:solidFill>
                <a:srgbClr val="0000FF"/>
              </a:solidFill>
              <a:latin typeface="+mj-ea"/>
              <a:ea typeface="+mj-ea"/>
            </a:endParaRPr>
          </a:p>
          <a:p>
            <a:pPr marL="0" indent="0" algn="just">
              <a:lnSpc>
                <a:spcPct val="120000"/>
              </a:lnSpc>
              <a:buNone/>
              <a:defRPr/>
            </a:pPr>
            <a:endParaRPr lang="en-US" altLang="zh-CN" sz="2000" u="sng" dirty="0">
              <a:solidFill>
                <a:srgbClr val="0000FF"/>
              </a:solidFill>
              <a:effectLst>
                <a:outerShdw blurRad="38100" dist="38100" dir="2700000" algn="tl">
                  <a:srgbClr val="C0C0C0"/>
                </a:outerShdw>
              </a:effectLst>
              <a:ea typeface="仿宋_GB2312" charset="0"/>
            </a:endParaRPr>
          </a:p>
          <a:p>
            <a:pPr marL="0" indent="0" algn="just">
              <a:lnSpc>
                <a:spcPct val="120000"/>
              </a:lnSpc>
              <a:buNone/>
              <a:defRPr/>
            </a:pPr>
            <a:endParaRPr lang="zh-CN" altLang="en-US" sz="2100" u="sng" dirty="0">
              <a:solidFill>
                <a:srgbClr val="0000CC"/>
              </a:solidFill>
              <a:latin typeface="+mj-ea"/>
              <a:ea typeface="+mj-ea"/>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3" name="标题 2">
            <a:extLst>
              <a:ext uri="{FF2B5EF4-FFF2-40B4-BE49-F238E27FC236}">
                <a16:creationId xmlns:a16="http://schemas.microsoft.com/office/drawing/2014/main" id="{6522EF5D-1946-4A4E-8262-AD75803A7A4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418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1F3F3895-CBE9-E643-A502-8E3F8ABD0DA9}"/>
              </a:ext>
            </a:extLst>
          </p:cNvPr>
          <p:cNvSpPr>
            <a:spLocks noGrp="1" noChangeArrowheads="1"/>
          </p:cNvSpPr>
          <p:nvPr>
            <p:ph idx="1"/>
          </p:nvPr>
        </p:nvSpPr>
        <p:spPr>
          <a:xfrm>
            <a:off x="788917" y="2049480"/>
            <a:ext cx="8090718" cy="961611"/>
          </a:xfrm>
        </p:spPr>
        <p:txBody>
          <a:bodyPr/>
          <a:lstStyle/>
          <a:p>
            <a:pPr marL="357188" indent="-357188">
              <a:lnSpc>
                <a:spcPct val="120000"/>
              </a:lnSpc>
              <a:defRPr/>
            </a:pPr>
            <a:r>
              <a:rPr lang="en-US" altLang="zh-CN" dirty="0">
                <a:latin typeface="+mj-ea"/>
                <a:ea typeface="+mj-ea"/>
              </a:rPr>
              <a:t> </a:t>
            </a:r>
            <a:r>
              <a:rPr lang="zh-CN" altLang="en-US" i="1" dirty="0">
                <a:solidFill>
                  <a:srgbClr val="0000CC"/>
                </a:solidFill>
                <a:latin typeface="+mj-ea"/>
                <a:ea typeface="+mj-ea"/>
              </a:rPr>
              <a:t>前趋图</a:t>
            </a:r>
            <a:r>
              <a:rPr lang="zh-CN" altLang="en-US" dirty="0">
                <a:latin typeface="+mj-ea"/>
                <a:ea typeface="+mj-ea"/>
              </a:rPr>
              <a:t>（</a:t>
            </a:r>
            <a:r>
              <a:rPr lang="en-US" altLang="zh-CN" dirty="0">
                <a:latin typeface="+mj-ea"/>
                <a:ea typeface="+mj-ea"/>
              </a:rPr>
              <a:t>Precedence  Graph</a:t>
            </a:r>
            <a:r>
              <a:rPr lang="zh-CN" altLang="en-US" dirty="0">
                <a:latin typeface="+mj-ea"/>
                <a:ea typeface="+mj-ea"/>
              </a:rPr>
              <a:t>）是一个有向无循环图 </a:t>
            </a:r>
            <a:r>
              <a:rPr lang="en-US" altLang="zh-CN" dirty="0">
                <a:latin typeface="+mj-ea"/>
                <a:ea typeface="+mj-ea"/>
              </a:rPr>
              <a:t>(</a:t>
            </a:r>
            <a:r>
              <a:rPr lang="en-US" altLang="en-US" dirty="0">
                <a:latin typeface="+mj-ea"/>
                <a:ea typeface="+mj-ea"/>
              </a:rPr>
              <a:t>DAG</a:t>
            </a:r>
            <a:r>
              <a:rPr lang="en-US" altLang="zh-CN" dirty="0">
                <a:latin typeface="+mj-ea"/>
                <a:ea typeface="+mj-ea"/>
              </a:rPr>
              <a:t>: </a:t>
            </a:r>
            <a:r>
              <a:rPr lang="en-US" altLang="en-US" dirty="0">
                <a:latin typeface="+mj-ea"/>
                <a:ea typeface="+mj-ea"/>
              </a:rPr>
              <a:t>Directed Acyclic Graph</a:t>
            </a:r>
            <a:r>
              <a:rPr lang="en-US" altLang="zh-CN" dirty="0">
                <a:latin typeface="+mj-ea"/>
                <a:ea typeface="+mj-ea"/>
              </a:rPr>
              <a:t>),</a:t>
            </a:r>
            <a:r>
              <a:rPr lang="zh-CN" altLang="en-US" dirty="0">
                <a:latin typeface="+mj-ea"/>
                <a:ea typeface="+mj-ea"/>
              </a:rPr>
              <a:t>用于描述进程之间执行的前后关系。</a:t>
            </a:r>
          </a:p>
        </p:txBody>
      </p:sp>
      <p:sp>
        <p:nvSpPr>
          <p:cNvPr id="9218" name="Rectangle 2">
            <a:extLst>
              <a:ext uri="{FF2B5EF4-FFF2-40B4-BE49-F238E27FC236}">
                <a16:creationId xmlns:a16="http://schemas.microsoft.com/office/drawing/2014/main" id="{63D08184-40C3-424B-BE36-30F5E5CB8BA4}"/>
              </a:ext>
            </a:extLst>
          </p:cNvPr>
          <p:cNvSpPr>
            <a:spLocks noGrp="1" noChangeArrowheads="1"/>
          </p:cNvSpPr>
          <p:nvPr>
            <p:ph type="title"/>
          </p:nvPr>
        </p:nvSpPr>
        <p:spPr>
          <a:xfrm>
            <a:off x="788917" y="1440026"/>
            <a:ext cx="5829300" cy="685800"/>
          </a:xfrm>
        </p:spPr>
        <p:txBody>
          <a:bodyPr/>
          <a:lstStyle/>
          <a:p>
            <a:pPr algn="l" eaLnBrk="1" hangingPunct="1">
              <a:defRPr/>
            </a:pPr>
            <a:r>
              <a:rPr lang="en-US" altLang="zh-CN" sz="2800" dirty="0">
                <a:latin typeface="+mj-ea"/>
                <a:ea typeface="+mj-ea"/>
              </a:rPr>
              <a:t> 2.1.1   </a:t>
            </a:r>
            <a:r>
              <a:rPr lang="zh-CN" altLang="en-US" sz="2800" dirty="0">
                <a:latin typeface="+mj-ea"/>
                <a:ea typeface="+mj-ea"/>
              </a:rPr>
              <a:t>前趋图 </a:t>
            </a:r>
          </a:p>
        </p:txBody>
      </p:sp>
      <p:pic>
        <p:nvPicPr>
          <p:cNvPr id="5" name="Picture 4">
            <a:extLst>
              <a:ext uri="{FF2B5EF4-FFF2-40B4-BE49-F238E27FC236}">
                <a16:creationId xmlns:a16="http://schemas.microsoft.com/office/drawing/2014/main" id="{D38D2952-4107-2444-ABBA-1C961FB4F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063" y="3620545"/>
            <a:ext cx="4742983" cy="249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4">
            <a:extLst>
              <a:ext uri="{FF2B5EF4-FFF2-40B4-BE49-F238E27FC236}">
                <a16:creationId xmlns:a16="http://schemas.microsoft.com/office/drawing/2014/main" id="{FC3B1A5F-9AF5-3A42-9641-61FD646A7099}"/>
              </a:ext>
            </a:extLst>
          </p:cNvPr>
          <p:cNvSpPr>
            <a:spLocks noChangeArrowheads="1"/>
          </p:cNvSpPr>
          <p:nvPr/>
        </p:nvSpPr>
        <p:spPr bwMode="auto">
          <a:xfrm>
            <a:off x="1304511" y="363889"/>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Tree>
    <p:extLst>
      <p:ext uri="{BB962C8B-B14F-4D97-AF65-F5344CB8AC3E}">
        <p14:creationId xmlns:p14="http://schemas.microsoft.com/office/powerpoint/2010/main" val="257031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752774" y="1162485"/>
            <a:ext cx="6648260" cy="2983592"/>
          </a:xfrm>
        </p:spPr>
        <p:txBody>
          <a:bodyPr/>
          <a:lstStyle/>
          <a:p>
            <a:pPr marL="0" indent="0" algn="just">
              <a:lnSpc>
                <a:spcPct val="120000"/>
              </a:lnSpc>
              <a:buNone/>
              <a:defRPr/>
            </a:pPr>
            <a:r>
              <a:rPr lang="zh-CN" altLang="en-US" sz="2100" u="sng" dirty="0">
                <a:solidFill>
                  <a:srgbClr val="0000FF"/>
                </a:solidFill>
                <a:latin typeface="+mj-ea"/>
                <a:ea typeface="+mj-ea"/>
              </a:rPr>
              <a:t>挂起与阻塞：</a:t>
            </a:r>
            <a:endParaRPr lang="en-US" altLang="zh-CN" sz="2100" u="sng" dirty="0">
              <a:solidFill>
                <a:srgbClr val="0000FF"/>
              </a:solidFill>
              <a:latin typeface="+mj-ea"/>
              <a:ea typeface="+mj-ea"/>
            </a:endParaRPr>
          </a:p>
          <a:p>
            <a:pPr>
              <a:lnSpc>
                <a:spcPct val="120000"/>
              </a:lnSpc>
              <a:buFont typeface="Wingdings" charset="2"/>
              <a:buChar char="n"/>
              <a:defRPr/>
            </a:pPr>
            <a:r>
              <a:rPr lang="zh-CN" altLang="en-US" sz="2000" dirty="0">
                <a:latin typeface="+mj-ea"/>
                <a:ea typeface="+mj-ea"/>
              </a:rPr>
              <a:t>４种状态组合：</a:t>
            </a:r>
            <a:br>
              <a:rPr lang="zh-CN" altLang="en-US" sz="2000" dirty="0">
                <a:latin typeface="+mj-ea"/>
                <a:ea typeface="+mj-ea"/>
              </a:rPr>
            </a:br>
            <a:r>
              <a:rPr lang="zh-CN" altLang="en-US" sz="2000" dirty="0">
                <a:latin typeface="+mj-ea"/>
                <a:ea typeface="+mj-ea"/>
              </a:rPr>
              <a:t>就绪：进程在内存，准备执行</a:t>
            </a:r>
            <a:br>
              <a:rPr lang="zh-CN" altLang="en-US" sz="2000" dirty="0">
                <a:latin typeface="+mj-ea"/>
                <a:ea typeface="+mj-ea"/>
              </a:rPr>
            </a:br>
            <a:r>
              <a:rPr lang="zh-CN" altLang="en-US" sz="2000" dirty="0">
                <a:latin typeface="+mj-ea"/>
                <a:ea typeface="+mj-ea"/>
              </a:rPr>
              <a:t>阻塞：进程在内存，等待事件</a:t>
            </a:r>
          </a:p>
          <a:p>
            <a:pPr marL="0" indent="0">
              <a:lnSpc>
                <a:spcPct val="120000"/>
              </a:lnSpc>
              <a:buNone/>
              <a:defRPr/>
            </a:pPr>
            <a:r>
              <a:rPr lang="zh-CN" altLang="en-US" sz="2000" dirty="0">
                <a:latin typeface="+mj-ea"/>
                <a:ea typeface="+mj-ea"/>
              </a:rPr>
              <a:t>  就绪</a:t>
            </a:r>
            <a:r>
              <a:rPr lang="en-US" altLang="zh-CN" sz="2000" dirty="0">
                <a:latin typeface="+mj-ea"/>
                <a:ea typeface="+mj-ea"/>
              </a:rPr>
              <a:t>/</a:t>
            </a:r>
            <a:r>
              <a:rPr lang="zh-CN" altLang="en-US" sz="2000" dirty="0">
                <a:latin typeface="+mj-ea"/>
                <a:ea typeface="+mj-ea"/>
              </a:rPr>
              <a:t>挂起：进程在外存，只要调入内存即可执</a:t>
            </a:r>
          </a:p>
          <a:p>
            <a:pPr marL="0" indent="0">
              <a:lnSpc>
                <a:spcPct val="120000"/>
              </a:lnSpc>
              <a:buNone/>
              <a:defRPr/>
            </a:pPr>
            <a:r>
              <a:rPr lang="zh-CN" altLang="en-US" sz="2000" dirty="0">
                <a:latin typeface="+mj-ea"/>
                <a:ea typeface="+mj-ea"/>
              </a:rPr>
              <a:t>  阻塞</a:t>
            </a:r>
            <a:r>
              <a:rPr lang="en-US" altLang="zh-CN" sz="2000" dirty="0">
                <a:latin typeface="+mj-ea"/>
                <a:ea typeface="+mj-ea"/>
              </a:rPr>
              <a:t>/</a:t>
            </a:r>
            <a:r>
              <a:rPr lang="zh-CN" altLang="en-US" sz="2000" dirty="0">
                <a:latin typeface="+mj-ea"/>
                <a:ea typeface="+mj-ea"/>
              </a:rPr>
              <a:t>挂起：进程在外存，等待事件</a:t>
            </a:r>
          </a:p>
          <a:p>
            <a:pPr algn="just">
              <a:lnSpc>
                <a:spcPct val="120000"/>
              </a:lnSpc>
              <a:buFont typeface="Wingdings" charset="2"/>
              <a:buChar char="n"/>
              <a:defRPr/>
            </a:pPr>
            <a:endParaRPr lang="en-US" altLang="zh-CN" sz="2000" dirty="0">
              <a:latin typeface="+mj-ea"/>
              <a:ea typeface="+mj-ea"/>
            </a:endParaRPr>
          </a:p>
          <a:p>
            <a:pPr marL="0" indent="0" algn="just">
              <a:lnSpc>
                <a:spcPct val="120000"/>
              </a:lnSpc>
              <a:buNone/>
              <a:defRPr/>
            </a:pPr>
            <a:endParaRPr lang="zh-CN" altLang="en-US" sz="2100" u="sng" dirty="0">
              <a:solidFill>
                <a:srgbClr val="0000CC"/>
              </a:solidFill>
              <a:latin typeface="+mj-ea"/>
              <a:ea typeface="+mj-ea"/>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3" name="标题 2">
            <a:extLst>
              <a:ext uri="{FF2B5EF4-FFF2-40B4-BE49-F238E27FC236}">
                <a16:creationId xmlns:a16="http://schemas.microsoft.com/office/drawing/2014/main" id="{7DE6CC29-50EB-43AD-9070-A275723A54B3}"/>
              </a:ext>
            </a:extLst>
          </p:cNvPr>
          <p:cNvSpPr>
            <a:spLocks noGrp="1"/>
          </p:cNvSpPr>
          <p:nvPr>
            <p:ph type="title"/>
          </p:nvPr>
        </p:nvSpPr>
        <p:spPr/>
        <p:txBody>
          <a:bodyPr/>
          <a:lstStyle/>
          <a:p>
            <a:endParaRPr lang="zh-CN" altLang="en-US"/>
          </a:p>
        </p:txBody>
      </p:sp>
      <p:sp>
        <p:nvSpPr>
          <p:cNvPr id="8" name="Text Box 5">
            <a:extLst>
              <a:ext uri="{FF2B5EF4-FFF2-40B4-BE49-F238E27FC236}">
                <a16:creationId xmlns:a16="http://schemas.microsoft.com/office/drawing/2014/main" id="{143FB143-E30B-4874-AAAB-411491945CC5}"/>
              </a:ext>
            </a:extLst>
          </p:cNvPr>
          <p:cNvSpPr txBox="1">
            <a:spLocks noChangeArrowheads="1"/>
          </p:cNvSpPr>
          <p:nvPr/>
        </p:nvSpPr>
        <p:spPr bwMode="auto">
          <a:xfrm>
            <a:off x="1947041" y="3811587"/>
            <a:ext cx="74041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spcBef>
                <a:spcPct val="0"/>
              </a:spcBef>
              <a:buClrTx/>
              <a:buFontTx/>
              <a:buAutoNum type="arabicParenBoth"/>
            </a:pPr>
            <a:r>
              <a:rPr lang="zh-CN" altLang="en-US" sz="2400" b="0"/>
              <a:t>活动就绪（</a:t>
            </a:r>
            <a:r>
              <a:rPr lang="en-US" altLang="zh-CN" sz="2400" b="0"/>
              <a:t>Readya</a:t>
            </a:r>
            <a:r>
              <a:rPr lang="zh-CN" altLang="en-US" sz="2400" b="0"/>
              <a:t>）→静止就绪（</a:t>
            </a:r>
            <a:r>
              <a:rPr lang="en-US" altLang="zh-CN" sz="2400" b="0"/>
              <a:t>Readys</a:t>
            </a:r>
            <a:r>
              <a:rPr lang="zh-CN" altLang="en-US" sz="2400" b="0"/>
              <a:t>） 。 </a:t>
            </a:r>
          </a:p>
          <a:p>
            <a:pPr eaLnBrk="1" hangingPunct="1">
              <a:lnSpc>
                <a:spcPct val="200000"/>
              </a:lnSpc>
              <a:spcBef>
                <a:spcPct val="0"/>
              </a:spcBef>
              <a:buClrTx/>
              <a:buFontTx/>
              <a:buNone/>
            </a:pPr>
            <a:r>
              <a:rPr lang="en-US" altLang="zh-CN" sz="2400" b="0"/>
              <a:t>(2) </a:t>
            </a:r>
            <a:r>
              <a:rPr lang="zh-CN" altLang="en-US" sz="2400" b="0"/>
              <a:t>活动阻塞（</a:t>
            </a:r>
            <a:r>
              <a:rPr lang="en-US" altLang="zh-CN" sz="2400" b="0"/>
              <a:t>Blockeda</a:t>
            </a:r>
            <a:r>
              <a:rPr lang="zh-CN" altLang="en-US" sz="2400" b="0"/>
              <a:t>）→静止阻塞（</a:t>
            </a:r>
            <a:r>
              <a:rPr lang="en-US" altLang="zh-CN" sz="2400" b="0"/>
              <a:t>Blockeds</a:t>
            </a:r>
            <a:r>
              <a:rPr lang="zh-CN" altLang="en-US" sz="2400" b="0"/>
              <a:t>） 。 </a:t>
            </a:r>
          </a:p>
          <a:p>
            <a:pPr eaLnBrk="1" hangingPunct="1">
              <a:lnSpc>
                <a:spcPct val="200000"/>
              </a:lnSpc>
              <a:spcBef>
                <a:spcPct val="0"/>
              </a:spcBef>
              <a:buClrTx/>
              <a:buFontTx/>
              <a:buNone/>
            </a:pPr>
            <a:r>
              <a:rPr lang="en-US" altLang="zh-CN" sz="2400" b="0"/>
              <a:t>(3) </a:t>
            </a:r>
            <a:r>
              <a:rPr lang="zh-CN" altLang="en-US" sz="2400" b="0"/>
              <a:t>静止就绪→活动就绪。 </a:t>
            </a:r>
          </a:p>
          <a:p>
            <a:pPr eaLnBrk="1" hangingPunct="1">
              <a:lnSpc>
                <a:spcPct val="200000"/>
              </a:lnSpc>
              <a:spcBef>
                <a:spcPct val="0"/>
              </a:spcBef>
              <a:buClrTx/>
              <a:buFontTx/>
              <a:buNone/>
            </a:pPr>
            <a:r>
              <a:rPr lang="en-US" altLang="zh-CN" sz="2400" b="0"/>
              <a:t>(4) </a:t>
            </a:r>
            <a:r>
              <a:rPr lang="zh-CN" altLang="en-US" sz="2400" b="0"/>
              <a:t>静止阻塞→活动阻塞。 </a:t>
            </a:r>
          </a:p>
        </p:txBody>
      </p:sp>
      <p:sp>
        <p:nvSpPr>
          <p:cNvPr id="9" name="左大括号 8">
            <a:extLst>
              <a:ext uri="{FF2B5EF4-FFF2-40B4-BE49-F238E27FC236}">
                <a16:creationId xmlns:a16="http://schemas.microsoft.com/office/drawing/2014/main" id="{75E3B8A0-CB4B-432C-B4E2-27F9570E6C28}"/>
              </a:ext>
            </a:extLst>
          </p:cNvPr>
          <p:cNvSpPr/>
          <p:nvPr/>
        </p:nvSpPr>
        <p:spPr>
          <a:xfrm>
            <a:off x="1756541" y="4167187"/>
            <a:ext cx="155575" cy="914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0" name="左大括号 9">
            <a:extLst>
              <a:ext uri="{FF2B5EF4-FFF2-40B4-BE49-F238E27FC236}">
                <a16:creationId xmlns:a16="http://schemas.microsoft.com/office/drawing/2014/main" id="{240D5654-2343-4436-921E-7A98081FE75E}"/>
              </a:ext>
            </a:extLst>
          </p:cNvPr>
          <p:cNvSpPr/>
          <p:nvPr/>
        </p:nvSpPr>
        <p:spPr>
          <a:xfrm>
            <a:off x="1754954" y="5703887"/>
            <a:ext cx="153987" cy="914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1" name="矩形 2">
            <a:extLst>
              <a:ext uri="{FF2B5EF4-FFF2-40B4-BE49-F238E27FC236}">
                <a16:creationId xmlns:a16="http://schemas.microsoft.com/office/drawing/2014/main" id="{9889673F-C6B8-467C-AB00-0070FA8C5D15}"/>
              </a:ext>
            </a:extLst>
          </p:cNvPr>
          <p:cNvSpPr>
            <a:spLocks noChangeArrowheads="1"/>
          </p:cNvSpPr>
          <p:nvPr/>
        </p:nvSpPr>
        <p:spPr bwMode="auto">
          <a:xfrm>
            <a:off x="519879" y="4391025"/>
            <a:ext cx="1228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a:t>Suspend</a:t>
            </a:r>
            <a:endParaRPr lang="zh-CN" altLang="en-US" sz="2400" b="0"/>
          </a:p>
        </p:txBody>
      </p:sp>
      <p:sp>
        <p:nvSpPr>
          <p:cNvPr id="12" name="矩形 6">
            <a:extLst>
              <a:ext uri="{FF2B5EF4-FFF2-40B4-BE49-F238E27FC236}">
                <a16:creationId xmlns:a16="http://schemas.microsoft.com/office/drawing/2014/main" id="{3C653775-2564-4884-BA5E-68C4D002A30A}"/>
              </a:ext>
            </a:extLst>
          </p:cNvPr>
          <p:cNvSpPr>
            <a:spLocks noChangeArrowheads="1"/>
          </p:cNvSpPr>
          <p:nvPr/>
        </p:nvSpPr>
        <p:spPr bwMode="auto">
          <a:xfrm>
            <a:off x="500829" y="5930900"/>
            <a:ext cx="1003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a:t>Active</a:t>
            </a:r>
            <a:endParaRPr lang="zh-CN" altLang="en-US" sz="2400" b="0"/>
          </a:p>
        </p:txBody>
      </p:sp>
    </p:spTree>
    <p:extLst>
      <p:ext uri="{BB962C8B-B14F-4D97-AF65-F5344CB8AC3E}">
        <p14:creationId xmlns:p14="http://schemas.microsoft.com/office/powerpoint/2010/main" val="367345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25740" y="2800351"/>
            <a:ext cx="6648260" cy="2983592"/>
          </a:xfrm>
        </p:spPr>
        <p:txBody>
          <a:bodyPr/>
          <a:lstStyle/>
          <a:p>
            <a:pPr marL="0" indent="0">
              <a:buNone/>
              <a:defRPr/>
            </a:pPr>
            <a:r>
              <a:rPr lang="en-US" altLang="zh-CN" sz="2100" dirty="0">
                <a:solidFill>
                  <a:srgbClr val="0000FF"/>
                </a:solidFill>
                <a:latin typeface="+mj-ea"/>
                <a:ea typeface="+mj-ea"/>
              </a:rPr>
              <a:t>2</a:t>
            </a:r>
            <a:r>
              <a:rPr lang="zh-CN" altLang="en-US" sz="2100" dirty="0">
                <a:solidFill>
                  <a:srgbClr val="0000FF"/>
                </a:solidFill>
                <a:latin typeface="+mj-ea"/>
                <a:ea typeface="+mj-ea"/>
              </a:rPr>
              <a:t>）进程挂起状态的转换</a:t>
            </a:r>
          </a:p>
          <a:p>
            <a:pPr marL="0" indent="0" algn="just">
              <a:lnSpc>
                <a:spcPct val="120000"/>
              </a:lnSpc>
              <a:buNone/>
              <a:defRPr/>
            </a:pPr>
            <a:endParaRPr lang="zh-CN" altLang="en-US" sz="2100" u="sng" dirty="0">
              <a:solidFill>
                <a:srgbClr val="0000CC"/>
              </a:solidFill>
              <a:latin typeface="+mj-ea"/>
              <a:ea typeface="+mj-ea"/>
            </a:endParaRP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02910" y="2087771"/>
            <a:ext cx="5844779" cy="485775"/>
          </a:xfrm>
        </p:spPr>
        <p:txBody>
          <a:bodyPr/>
          <a:lstStyle/>
          <a:p>
            <a:pPr algn="l">
              <a:defRPr/>
            </a:pPr>
            <a:r>
              <a:rPr lang="en-US" altLang="zh-CN" sz="2700" dirty="0">
                <a:solidFill>
                  <a:srgbClr val="0000FF"/>
                </a:solidFill>
              </a:rPr>
              <a:t>1. </a:t>
            </a:r>
            <a:r>
              <a:rPr lang="zh-CN" altLang="en-US" sz="2700" dirty="0">
                <a:solidFill>
                  <a:srgbClr val="0000FF"/>
                </a:solidFill>
              </a:rPr>
              <a:t>进程的挂起状态</a:t>
            </a:r>
            <a:endParaRPr lang="zh-CN" altLang="en-US" sz="2700" dirty="0"/>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2.2.3 </a:t>
            </a: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进程</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挂起操作和进程状态的转换</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6" name="Rectangle 2">
            <a:extLst>
              <a:ext uri="{FF2B5EF4-FFF2-40B4-BE49-F238E27FC236}">
                <a16:creationId xmlns:a16="http://schemas.microsoft.com/office/drawing/2014/main" id="{97A569EF-B34E-7840-8A0C-EF2F479E58D7}"/>
              </a:ext>
            </a:extLst>
          </p:cNvPr>
          <p:cNvSpPr txBox="1">
            <a:spLocks noChangeArrowheads="1"/>
          </p:cNvSpPr>
          <p:nvPr/>
        </p:nvSpPr>
        <p:spPr>
          <a:xfrm>
            <a:off x="2029222" y="3318500"/>
            <a:ext cx="5844778" cy="8572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endParaRPr lang="zh-CN" altLang="en-US" sz="2100" dirty="0">
              <a:solidFill>
                <a:srgbClr val="0000FF"/>
              </a:solidFill>
            </a:endParaRPr>
          </a:p>
        </p:txBody>
      </p:sp>
      <p:pic>
        <p:nvPicPr>
          <p:cNvPr id="7" name="Picture 3" descr="3_8b">
            <a:extLst>
              <a:ext uri="{FF2B5EF4-FFF2-40B4-BE49-F238E27FC236}">
                <a16:creationId xmlns:a16="http://schemas.microsoft.com/office/drawing/2014/main" id="{9648DA80-C0C4-B640-BCB2-0F005FC988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2558696" y="3318500"/>
            <a:ext cx="4785829" cy="308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4290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25740" y="2800351"/>
            <a:ext cx="6648260" cy="2983592"/>
          </a:xfrm>
        </p:spPr>
        <p:txBody>
          <a:bodyPr/>
          <a:lstStyle/>
          <a:p>
            <a:pPr marL="0" indent="0">
              <a:buNone/>
              <a:defRPr/>
            </a:pPr>
            <a:r>
              <a:rPr lang="en-US" altLang="zh-CN" sz="2100" dirty="0">
                <a:solidFill>
                  <a:srgbClr val="0000FF"/>
                </a:solidFill>
                <a:latin typeface="+mj-ea"/>
                <a:ea typeface="+mj-ea"/>
              </a:rPr>
              <a:t>2</a:t>
            </a:r>
            <a:r>
              <a:rPr lang="zh-CN" altLang="en-US" sz="2100" dirty="0">
                <a:solidFill>
                  <a:srgbClr val="0000FF"/>
                </a:solidFill>
                <a:latin typeface="+mj-ea"/>
                <a:ea typeface="+mj-ea"/>
              </a:rPr>
              <a:t>）进程挂起状态的转换</a:t>
            </a:r>
          </a:p>
          <a:p>
            <a:pPr marL="0" indent="0" algn="just">
              <a:lnSpc>
                <a:spcPct val="120000"/>
              </a:lnSpc>
              <a:buNone/>
              <a:defRPr/>
            </a:pPr>
            <a:endParaRPr lang="zh-CN" altLang="en-US" sz="2000" dirty="0">
              <a:latin typeface="+mj-ea"/>
              <a:ea typeface="+mj-ea"/>
            </a:endParaRP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02910" y="2087771"/>
            <a:ext cx="5844779" cy="485775"/>
          </a:xfrm>
        </p:spPr>
        <p:txBody>
          <a:bodyPr/>
          <a:lstStyle/>
          <a:p>
            <a:pPr algn="l">
              <a:defRPr/>
            </a:pPr>
            <a:r>
              <a:rPr lang="en-US" altLang="zh-CN" sz="2700" dirty="0">
                <a:solidFill>
                  <a:srgbClr val="0000FF"/>
                </a:solidFill>
              </a:rPr>
              <a:t>1. </a:t>
            </a:r>
            <a:r>
              <a:rPr lang="zh-CN" altLang="en-US" sz="2700" dirty="0">
                <a:solidFill>
                  <a:srgbClr val="0000FF"/>
                </a:solidFill>
              </a:rPr>
              <a:t>进程的挂起状态</a:t>
            </a:r>
            <a:endParaRPr lang="zh-CN" altLang="en-US" sz="2700" dirty="0"/>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2.2.3 </a:t>
            </a: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进程</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挂起操作和进程状态的转换</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6" name="Rectangle 2">
            <a:extLst>
              <a:ext uri="{FF2B5EF4-FFF2-40B4-BE49-F238E27FC236}">
                <a16:creationId xmlns:a16="http://schemas.microsoft.com/office/drawing/2014/main" id="{97A569EF-B34E-7840-8A0C-EF2F479E58D7}"/>
              </a:ext>
            </a:extLst>
          </p:cNvPr>
          <p:cNvSpPr txBox="1">
            <a:spLocks noChangeArrowheads="1"/>
          </p:cNvSpPr>
          <p:nvPr/>
        </p:nvSpPr>
        <p:spPr>
          <a:xfrm>
            <a:off x="1564765" y="3287182"/>
            <a:ext cx="5844778" cy="8572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endParaRPr lang="zh-CN" altLang="en-US" sz="2100" dirty="0">
              <a:solidFill>
                <a:srgbClr val="0000FF"/>
              </a:solidFill>
            </a:endParaRPr>
          </a:p>
        </p:txBody>
      </p:sp>
      <p:pic>
        <p:nvPicPr>
          <p:cNvPr id="8" name="Picture 3" descr="3_8b">
            <a:extLst>
              <a:ext uri="{FF2B5EF4-FFF2-40B4-BE49-F238E27FC236}">
                <a16:creationId xmlns:a16="http://schemas.microsoft.com/office/drawing/2014/main" id="{07882B42-E608-8147-84B0-C00E2D2DBA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2449270" y="3747076"/>
            <a:ext cx="4405680" cy="28409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4">
            <a:extLst>
              <a:ext uri="{FF2B5EF4-FFF2-40B4-BE49-F238E27FC236}">
                <a16:creationId xmlns:a16="http://schemas.microsoft.com/office/drawing/2014/main" id="{FECB7ACF-084D-644C-904B-5113E0E4E3FB}"/>
              </a:ext>
            </a:extLst>
          </p:cNvPr>
          <p:cNvSpPr>
            <a:spLocks noChangeArrowheads="1"/>
          </p:cNvSpPr>
          <p:nvPr/>
        </p:nvSpPr>
        <p:spPr bwMode="auto">
          <a:xfrm>
            <a:off x="1225740" y="3198150"/>
            <a:ext cx="50863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None/>
              <a:defRPr/>
            </a:pPr>
            <a:r>
              <a:rPr lang="zh-CN" altLang="en-US" sz="2100" b="1" dirty="0">
                <a:latin typeface="+mj-ea"/>
                <a:ea typeface="+mj-ea"/>
              </a:rPr>
              <a:t>     活动就绪→静止就绪。</a:t>
            </a:r>
          </a:p>
        </p:txBody>
      </p:sp>
      <p:sp>
        <p:nvSpPr>
          <p:cNvPr id="10" name="Line 5">
            <a:extLst>
              <a:ext uri="{FF2B5EF4-FFF2-40B4-BE49-F238E27FC236}">
                <a16:creationId xmlns:a16="http://schemas.microsoft.com/office/drawing/2014/main" id="{AA495C63-9FEE-EA4F-987C-4E27FE288903}"/>
              </a:ext>
            </a:extLst>
          </p:cNvPr>
          <p:cNvSpPr>
            <a:spLocks noChangeShapeType="1"/>
          </p:cNvSpPr>
          <p:nvPr/>
        </p:nvSpPr>
        <p:spPr bwMode="auto">
          <a:xfrm flipH="1">
            <a:off x="3037099" y="5066205"/>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4069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25740" y="2800351"/>
            <a:ext cx="6648260" cy="2983592"/>
          </a:xfrm>
        </p:spPr>
        <p:txBody>
          <a:bodyPr/>
          <a:lstStyle/>
          <a:p>
            <a:pPr marL="0" indent="0">
              <a:buNone/>
              <a:defRPr/>
            </a:pPr>
            <a:r>
              <a:rPr lang="en-US" altLang="zh-CN" sz="2100" dirty="0">
                <a:solidFill>
                  <a:srgbClr val="0000FF"/>
                </a:solidFill>
                <a:latin typeface="+mj-ea"/>
                <a:ea typeface="+mj-ea"/>
              </a:rPr>
              <a:t>2</a:t>
            </a:r>
            <a:r>
              <a:rPr lang="zh-CN" altLang="en-US" sz="2100" dirty="0">
                <a:solidFill>
                  <a:srgbClr val="0000FF"/>
                </a:solidFill>
                <a:latin typeface="+mj-ea"/>
                <a:ea typeface="+mj-ea"/>
              </a:rPr>
              <a:t>）进程挂起状态的转换</a:t>
            </a:r>
          </a:p>
          <a:p>
            <a:pPr marL="0" indent="0" algn="just">
              <a:lnSpc>
                <a:spcPct val="120000"/>
              </a:lnSpc>
              <a:buNone/>
              <a:defRPr/>
            </a:pPr>
            <a:endParaRPr lang="zh-CN" altLang="en-US" sz="2100" u="sng" dirty="0">
              <a:solidFill>
                <a:srgbClr val="0000CC"/>
              </a:solidFill>
              <a:latin typeface="+mj-ea"/>
              <a:ea typeface="+mj-ea"/>
            </a:endParaRP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02910" y="2087771"/>
            <a:ext cx="5844779" cy="485775"/>
          </a:xfrm>
        </p:spPr>
        <p:txBody>
          <a:bodyPr/>
          <a:lstStyle/>
          <a:p>
            <a:pPr algn="l">
              <a:defRPr/>
            </a:pPr>
            <a:r>
              <a:rPr lang="en-US" altLang="zh-CN" sz="2700" dirty="0">
                <a:solidFill>
                  <a:srgbClr val="0000FF"/>
                </a:solidFill>
              </a:rPr>
              <a:t>1. </a:t>
            </a:r>
            <a:r>
              <a:rPr lang="zh-CN" altLang="en-US" sz="2700" dirty="0">
                <a:solidFill>
                  <a:srgbClr val="0000FF"/>
                </a:solidFill>
              </a:rPr>
              <a:t>进程的挂起状态</a:t>
            </a:r>
            <a:endParaRPr lang="zh-CN" altLang="en-US" sz="2700" dirty="0"/>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2.2.3 </a:t>
            </a: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进程</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挂起操作和进程状态的转换</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pic>
        <p:nvPicPr>
          <p:cNvPr id="9" name="Picture 3" descr="3_8b">
            <a:extLst>
              <a:ext uri="{FF2B5EF4-FFF2-40B4-BE49-F238E27FC236}">
                <a16:creationId xmlns:a16="http://schemas.microsoft.com/office/drawing/2014/main" id="{2DF0DBD4-E45E-8844-8A1C-DBC7D0B903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983940" y="3640166"/>
            <a:ext cx="4785829" cy="308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ectangle 4">
            <a:extLst>
              <a:ext uri="{FF2B5EF4-FFF2-40B4-BE49-F238E27FC236}">
                <a16:creationId xmlns:a16="http://schemas.microsoft.com/office/drawing/2014/main" id="{3C18CCC4-EF15-4A40-B981-A221D4701180}"/>
              </a:ext>
            </a:extLst>
          </p:cNvPr>
          <p:cNvSpPr>
            <a:spLocks noChangeArrowheads="1"/>
          </p:cNvSpPr>
          <p:nvPr/>
        </p:nvSpPr>
        <p:spPr bwMode="auto">
          <a:xfrm>
            <a:off x="1567849" y="3224668"/>
            <a:ext cx="49149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zh-CN" altLang="en-US" sz="2100" b="1" dirty="0">
                <a:latin typeface="+mj-ea"/>
                <a:ea typeface="+mj-ea"/>
              </a:rPr>
              <a:t>活动阻塞→静止阻塞。</a:t>
            </a:r>
          </a:p>
        </p:txBody>
      </p:sp>
      <p:sp>
        <p:nvSpPr>
          <p:cNvPr id="12" name="Line 5">
            <a:extLst>
              <a:ext uri="{FF2B5EF4-FFF2-40B4-BE49-F238E27FC236}">
                <a16:creationId xmlns:a16="http://schemas.microsoft.com/office/drawing/2014/main" id="{0F356163-0366-614E-801B-2FE9A50D2D7B}"/>
              </a:ext>
            </a:extLst>
          </p:cNvPr>
          <p:cNvSpPr>
            <a:spLocks noChangeShapeType="1"/>
          </p:cNvSpPr>
          <p:nvPr/>
        </p:nvSpPr>
        <p:spPr bwMode="auto">
          <a:xfrm flipH="1">
            <a:off x="2639962" y="6267252"/>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220120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25740" y="2800351"/>
            <a:ext cx="6648260" cy="2983592"/>
          </a:xfrm>
        </p:spPr>
        <p:txBody>
          <a:bodyPr/>
          <a:lstStyle/>
          <a:p>
            <a:pPr marL="0" indent="0">
              <a:buNone/>
              <a:defRPr/>
            </a:pPr>
            <a:r>
              <a:rPr lang="en-US" altLang="zh-CN" sz="2100" dirty="0">
                <a:solidFill>
                  <a:srgbClr val="0000FF"/>
                </a:solidFill>
                <a:latin typeface="+mj-ea"/>
                <a:ea typeface="+mj-ea"/>
              </a:rPr>
              <a:t>2</a:t>
            </a:r>
            <a:r>
              <a:rPr lang="zh-CN" altLang="en-US" sz="2100" dirty="0">
                <a:solidFill>
                  <a:srgbClr val="0000FF"/>
                </a:solidFill>
                <a:latin typeface="+mj-ea"/>
                <a:ea typeface="+mj-ea"/>
              </a:rPr>
              <a:t>）进程挂起状态的转换</a:t>
            </a:r>
          </a:p>
          <a:p>
            <a:pPr marL="0" indent="0" algn="just">
              <a:lnSpc>
                <a:spcPct val="120000"/>
              </a:lnSpc>
              <a:buNone/>
              <a:defRPr/>
            </a:pPr>
            <a:endParaRPr lang="zh-CN" altLang="en-US" sz="2100" u="sng" dirty="0">
              <a:solidFill>
                <a:srgbClr val="0000CC"/>
              </a:solidFill>
              <a:latin typeface="+mj-ea"/>
              <a:ea typeface="+mj-ea"/>
            </a:endParaRP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02910" y="2087771"/>
            <a:ext cx="5844779" cy="485775"/>
          </a:xfrm>
        </p:spPr>
        <p:txBody>
          <a:bodyPr/>
          <a:lstStyle/>
          <a:p>
            <a:pPr algn="l">
              <a:defRPr/>
            </a:pPr>
            <a:r>
              <a:rPr lang="en-US" altLang="zh-CN" sz="2700" dirty="0">
                <a:solidFill>
                  <a:srgbClr val="0000FF"/>
                </a:solidFill>
              </a:rPr>
              <a:t>1. </a:t>
            </a:r>
            <a:r>
              <a:rPr lang="zh-CN" altLang="en-US" sz="2700" dirty="0">
                <a:solidFill>
                  <a:srgbClr val="0000FF"/>
                </a:solidFill>
              </a:rPr>
              <a:t>进程的挂起状态</a:t>
            </a:r>
            <a:endParaRPr lang="zh-CN" altLang="en-US" sz="2700" dirty="0"/>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2.2.3 </a:t>
            </a: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进程</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挂起操作和进程状态的转换</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pic>
        <p:nvPicPr>
          <p:cNvPr id="10" name="Picture 3" descr="3_8b">
            <a:extLst>
              <a:ext uri="{FF2B5EF4-FFF2-40B4-BE49-F238E27FC236}">
                <a16:creationId xmlns:a16="http://schemas.microsoft.com/office/drawing/2014/main" id="{5611377B-B172-1147-B364-E4B7ABD36E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845750" y="3621188"/>
            <a:ext cx="4785829" cy="308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Rectangle 4">
            <a:extLst>
              <a:ext uri="{FF2B5EF4-FFF2-40B4-BE49-F238E27FC236}">
                <a16:creationId xmlns:a16="http://schemas.microsoft.com/office/drawing/2014/main" id="{7DD6CF47-251E-F241-9149-117DB888D774}"/>
              </a:ext>
            </a:extLst>
          </p:cNvPr>
          <p:cNvSpPr>
            <a:spLocks noChangeArrowheads="1"/>
          </p:cNvSpPr>
          <p:nvPr/>
        </p:nvSpPr>
        <p:spPr bwMode="auto">
          <a:xfrm>
            <a:off x="1324135" y="3186634"/>
            <a:ext cx="42862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zh-CN" altLang="en-US" sz="2100" b="1" dirty="0">
                <a:latin typeface="+mj-ea"/>
                <a:ea typeface="+mj-ea"/>
              </a:rPr>
              <a:t>    静止就绪→活动就绪。</a:t>
            </a:r>
          </a:p>
        </p:txBody>
      </p:sp>
      <p:sp>
        <p:nvSpPr>
          <p:cNvPr id="15" name="Line 5">
            <a:extLst>
              <a:ext uri="{FF2B5EF4-FFF2-40B4-BE49-F238E27FC236}">
                <a16:creationId xmlns:a16="http://schemas.microsoft.com/office/drawing/2014/main" id="{CEE31C91-637A-0044-B4DE-7873F99A23C2}"/>
              </a:ext>
            </a:extLst>
          </p:cNvPr>
          <p:cNvSpPr>
            <a:spLocks noChangeShapeType="1"/>
          </p:cNvSpPr>
          <p:nvPr/>
        </p:nvSpPr>
        <p:spPr bwMode="auto">
          <a:xfrm>
            <a:off x="2560234" y="4910364"/>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274574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ppt_w/2"/>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ppt_w</p:attrName>
                                        </p:attrNameLst>
                                      </p:cBhvr>
                                      <p:tavLst>
                                        <p:tav tm="0">
                                          <p:val>
                                            <p:fltVal val="0"/>
                                          </p:val>
                                        </p:tav>
                                        <p:tav tm="100000">
                                          <p:val>
                                            <p:strVal val="#ppt_w"/>
                                          </p:val>
                                        </p:tav>
                                      </p:tavLst>
                                    </p:anim>
                                    <p:anim calcmode="lin" valueType="num">
                                      <p:cBhvr>
                                        <p:cTn id="10"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25740" y="2800351"/>
            <a:ext cx="6648260" cy="2983592"/>
          </a:xfrm>
        </p:spPr>
        <p:txBody>
          <a:bodyPr/>
          <a:lstStyle/>
          <a:p>
            <a:pPr marL="0" indent="0">
              <a:buNone/>
              <a:defRPr/>
            </a:pPr>
            <a:r>
              <a:rPr lang="en-US" altLang="zh-CN" sz="2100" dirty="0">
                <a:solidFill>
                  <a:srgbClr val="0000FF"/>
                </a:solidFill>
                <a:latin typeface="+mj-ea"/>
                <a:ea typeface="+mj-ea"/>
              </a:rPr>
              <a:t>2</a:t>
            </a:r>
            <a:r>
              <a:rPr lang="zh-CN" altLang="en-US" sz="2100" dirty="0">
                <a:solidFill>
                  <a:srgbClr val="0000FF"/>
                </a:solidFill>
                <a:latin typeface="+mj-ea"/>
                <a:ea typeface="+mj-ea"/>
              </a:rPr>
              <a:t>）进程挂起状态的转换</a:t>
            </a:r>
          </a:p>
          <a:p>
            <a:pPr marL="0" indent="0" algn="just">
              <a:lnSpc>
                <a:spcPct val="120000"/>
              </a:lnSpc>
              <a:buNone/>
              <a:defRPr/>
            </a:pPr>
            <a:endParaRPr lang="zh-CN" altLang="en-US" sz="2100" u="sng" dirty="0">
              <a:solidFill>
                <a:srgbClr val="0000CC"/>
              </a:solidFill>
              <a:latin typeface="+mj-ea"/>
              <a:ea typeface="+mj-ea"/>
            </a:endParaRP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02910" y="2087771"/>
            <a:ext cx="5844779" cy="485775"/>
          </a:xfrm>
        </p:spPr>
        <p:txBody>
          <a:bodyPr/>
          <a:lstStyle/>
          <a:p>
            <a:pPr algn="l">
              <a:defRPr/>
            </a:pPr>
            <a:r>
              <a:rPr lang="en-US" altLang="zh-CN" sz="2700" dirty="0">
                <a:solidFill>
                  <a:srgbClr val="0000FF"/>
                </a:solidFill>
              </a:rPr>
              <a:t>1. </a:t>
            </a:r>
            <a:r>
              <a:rPr lang="zh-CN" altLang="en-US" sz="2700" dirty="0">
                <a:solidFill>
                  <a:srgbClr val="0000FF"/>
                </a:solidFill>
              </a:rPr>
              <a:t>进程的挂起状态</a:t>
            </a:r>
            <a:endParaRPr lang="zh-CN" altLang="en-US" sz="2700" dirty="0"/>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2.2.3 </a:t>
            </a: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进程</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挂起操作和进程状态的转换</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pic>
        <p:nvPicPr>
          <p:cNvPr id="10" name="Picture 3" descr="3_8b">
            <a:extLst>
              <a:ext uri="{FF2B5EF4-FFF2-40B4-BE49-F238E27FC236}">
                <a16:creationId xmlns:a16="http://schemas.microsoft.com/office/drawing/2014/main" id="{537A1516-D29D-D640-9DDC-2B497BA020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847984" y="3686333"/>
            <a:ext cx="4785829" cy="308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Rectangle 4">
            <a:extLst>
              <a:ext uri="{FF2B5EF4-FFF2-40B4-BE49-F238E27FC236}">
                <a16:creationId xmlns:a16="http://schemas.microsoft.com/office/drawing/2014/main" id="{5A4262C6-84C4-924B-BFC5-7F9D673A2F65}"/>
              </a:ext>
            </a:extLst>
          </p:cNvPr>
          <p:cNvSpPr>
            <a:spLocks noChangeArrowheads="1"/>
          </p:cNvSpPr>
          <p:nvPr/>
        </p:nvSpPr>
        <p:spPr bwMode="auto">
          <a:xfrm>
            <a:off x="1225739" y="3224668"/>
            <a:ext cx="393481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2100" b="1" dirty="0">
                <a:latin typeface="+mj-ea"/>
                <a:ea typeface="+mj-ea"/>
              </a:rPr>
              <a:t>     </a:t>
            </a:r>
            <a:r>
              <a:rPr lang="zh-CN" altLang="en-US" sz="2100" b="1" dirty="0">
                <a:latin typeface="+mj-ea"/>
                <a:ea typeface="+mj-ea"/>
              </a:rPr>
              <a:t>静止阻塞→活动阻塞。</a:t>
            </a:r>
          </a:p>
        </p:txBody>
      </p:sp>
      <p:sp>
        <p:nvSpPr>
          <p:cNvPr id="14" name="Line 6">
            <a:extLst>
              <a:ext uri="{FF2B5EF4-FFF2-40B4-BE49-F238E27FC236}">
                <a16:creationId xmlns:a16="http://schemas.microsoft.com/office/drawing/2014/main" id="{C2673AA1-8A3C-5E4C-AC1B-29D5A3E629E8}"/>
              </a:ext>
            </a:extLst>
          </p:cNvPr>
          <p:cNvSpPr>
            <a:spLocks noChangeShapeType="1"/>
          </p:cNvSpPr>
          <p:nvPr/>
        </p:nvSpPr>
        <p:spPr bwMode="auto">
          <a:xfrm>
            <a:off x="2518754" y="6169544"/>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41392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ppt_w/2"/>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ppt_w</p:attrName>
                                        </p:attrNameLst>
                                      </p:cBhvr>
                                      <p:tavLst>
                                        <p:tav tm="0">
                                          <p:val>
                                            <p:fltVal val="0"/>
                                          </p:val>
                                        </p:tav>
                                        <p:tav tm="100000">
                                          <p:val>
                                            <p:strVal val="#ppt_w"/>
                                          </p:val>
                                        </p:tav>
                                      </p:tavLst>
                                    </p:anim>
                                    <p:anim calcmode="lin" valueType="num">
                                      <p:cBhvr>
                                        <p:cTn id="10"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a:defRPr/>
            </a:pPr>
            <a:r>
              <a:rPr lang="en-US" altLang="zh-CN" sz="2700" dirty="0">
                <a:solidFill>
                  <a:srgbClr val="0000FF"/>
                </a:solidFill>
              </a:rPr>
              <a:t>6. </a:t>
            </a:r>
            <a:r>
              <a:rPr lang="zh-CN" altLang="en-US" sz="2700" dirty="0">
                <a:solidFill>
                  <a:srgbClr val="0000FF"/>
                </a:solidFill>
              </a:rPr>
              <a:t>状态转换</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2" name="矩形 1"/>
          <p:cNvSpPr/>
          <p:nvPr/>
        </p:nvSpPr>
        <p:spPr>
          <a:xfrm>
            <a:off x="1196940" y="2274528"/>
            <a:ext cx="7570975" cy="3582519"/>
          </a:xfrm>
          <a:prstGeom prst="rect">
            <a:avLst/>
          </a:prstGeom>
        </p:spPr>
        <p:txBody>
          <a:bodyPr wrap="square">
            <a:spAutoFit/>
          </a:bodyPr>
          <a:lstStyle/>
          <a:p>
            <a:pPr>
              <a:lnSpc>
                <a:spcPct val="120000"/>
              </a:lnSpc>
              <a:spcBef>
                <a:spcPct val="30000"/>
              </a:spcBef>
              <a:defRPr/>
            </a:pPr>
            <a:r>
              <a:rPr lang="en-US" altLang="zh-CN" sz="2100" dirty="0">
                <a:latin typeface="+mj-ea"/>
                <a:ea typeface="+mj-ea"/>
              </a:rPr>
              <a:t> </a:t>
            </a:r>
            <a:r>
              <a:rPr lang="en-US" altLang="zh-CN" sz="2100" b="1" dirty="0">
                <a:effectLst>
                  <a:outerShdw blurRad="38100" dist="38100" dir="2700000" algn="tl">
                    <a:srgbClr val="C0C0C0"/>
                  </a:outerShdw>
                </a:effectLst>
                <a:latin typeface="+mj-ea"/>
                <a:ea typeface="+mj-ea"/>
              </a:rPr>
              <a:t>① </a:t>
            </a:r>
            <a:r>
              <a:rPr lang="zh-CN" altLang="en-US" sz="2100" b="1" dirty="0">
                <a:solidFill>
                  <a:srgbClr val="0000FF"/>
                </a:solidFill>
                <a:effectLst>
                  <a:outerShdw blurRad="38100" dist="38100" dir="2700000" algn="tl">
                    <a:srgbClr val="C0C0C0"/>
                  </a:outerShdw>
                </a:effectLst>
                <a:latin typeface="+mj-ea"/>
                <a:ea typeface="+mj-ea"/>
              </a:rPr>
              <a:t>空 </a:t>
            </a:r>
            <a:r>
              <a:rPr lang="zh-CN" altLang="en-US" sz="2100" b="1" dirty="0">
                <a:solidFill>
                  <a:srgbClr val="0000FF"/>
                </a:solidFill>
                <a:effectLst>
                  <a:outerShdw blurRad="38100" dist="38100" dir="2700000" algn="tl">
                    <a:srgbClr val="C0C0C0"/>
                  </a:outerShdw>
                </a:effectLst>
                <a:latin typeface="+mj-ea"/>
                <a:ea typeface="+mj-ea"/>
                <a:sym typeface="Wingdings" charset="2"/>
              </a:rPr>
              <a:t> </a:t>
            </a:r>
            <a:r>
              <a:rPr lang="zh-CN" altLang="en-US" sz="2100" b="1" dirty="0">
                <a:solidFill>
                  <a:srgbClr val="0000FF"/>
                </a:solidFill>
                <a:effectLst>
                  <a:outerShdw blurRad="38100" dist="38100" dir="2700000" algn="tl">
                    <a:srgbClr val="C0C0C0"/>
                  </a:outerShdw>
                </a:effectLst>
                <a:latin typeface="+mj-ea"/>
                <a:ea typeface="+mj-ea"/>
              </a:rPr>
              <a:t>新状态</a:t>
            </a:r>
            <a:r>
              <a:rPr lang="zh-CN" altLang="en-US" sz="2100" b="1" dirty="0">
                <a:effectLst>
                  <a:outerShdw blurRad="38100" dist="38100" dir="2700000" algn="tl">
                    <a:srgbClr val="C0C0C0"/>
                  </a:outerShdw>
                </a:effectLst>
                <a:latin typeface="+mj-ea"/>
                <a:ea typeface="+mj-ea"/>
              </a:rPr>
              <a:t>  新创建的进程首先处于新状态。</a:t>
            </a:r>
            <a:br>
              <a:rPr lang="zh-CN" altLang="en-US" sz="2100" b="1" dirty="0">
                <a:effectLst>
                  <a:outerShdw blurRad="38100" dist="38100" dir="2700000" algn="tl">
                    <a:srgbClr val="C0C0C0"/>
                  </a:outerShdw>
                </a:effectLst>
                <a:latin typeface="+mj-ea"/>
                <a:ea typeface="+mj-ea"/>
              </a:rPr>
            </a:br>
            <a:r>
              <a:rPr lang="zh-CN" altLang="en-US" sz="2100" b="1" dirty="0">
                <a:effectLst>
                  <a:outerShdw blurRad="38100" dist="38100" dir="2700000" algn="tl">
                    <a:srgbClr val="C0C0C0"/>
                  </a:outerShdw>
                </a:effectLst>
                <a:latin typeface="+mj-ea"/>
                <a:ea typeface="+mj-ea"/>
              </a:rPr>
              <a:t> ② </a:t>
            </a:r>
            <a:r>
              <a:rPr lang="zh-CN" altLang="en-US" sz="2100" b="1" dirty="0">
                <a:solidFill>
                  <a:srgbClr val="0000FF"/>
                </a:solidFill>
                <a:effectLst>
                  <a:outerShdw blurRad="38100" dist="38100" dir="2700000" algn="tl">
                    <a:srgbClr val="C0C0C0"/>
                  </a:outerShdw>
                </a:effectLst>
                <a:latin typeface="+mj-ea"/>
                <a:ea typeface="+mj-ea"/>
              </a:rPr>
              <a:t>新状态 </a:t>
            </a:r>
            <a:r>
              <a:rPr lang="zh-CN" altLang="en-US" sz="2100" b="1" dirty="0">
                <a:solidFill>
                  <a:srgbClr val="0000FF"/>
                </a:solidFill>
                <a:effectLst>
                  <a:outerShdw blurRad="38100" dist="38100" dir="2700000" algn="tl">
                    <a:srgbClr val="C0C0C0"/>
                  </a:outerShdw>
                </a:effectLst>
                <a:latin typeface="+mj-ea"/>
                <a:ea typeface="+mj-ea"/>
                <a:sym typeface="Wingdings" charset="2"/>
              </a:rPr>
              <a:t> </a:t>
            </a:r>
            <a:r>
              <a:rPr lang="zh-CN" altLang="en-US" sz="2100" b="1" dirty="0">
                <a:solidFill>
                  <a:srgbClr val="0000FF"/>
                </a:solidFill>
                <a:effectLst>
                  <a:outerShdw blurRad="38100" dist="38100" dir="2700000" algn="tl">
                    <a:srgbClr val="C0C0C0"/>
                  </a:outerShdw>
                </a:effectLst>
                <a:latin typeface="+mj-ea"/>
                <a:ea typeface="+mj-ea"/>
              </a:rPr>
              <a:t>就绪状态</a:t>
            </a:r>
            <a:r>
              <a:rPr lang="zh-CN" altLang="en-US" sz="2100" b="1" dirty="0">
                <a:effectLst>
                  <a:outerShdw blurRad="38100" dist="38100" dir="2700000" algn="tl">
                    <a:srgbClr val="C0C0C0"/>
                  </a:outerShdw>
                </a:effectLst>
                <a:latin typeface="+mj-ea"/>
                <a:ea typeface="+mj-ea"/>
              </a:rPr>
              <a:t>  当系统允许增加就绪进程时，操作系统接纳新建状态进程，将它变为就绪状态，插入就绪队列中。</a:t>
            </a:r>
            <a:br>
              <a:rPr lang="zh-CN" altLang="en-US" sz="2100" b="1" dirty="0">
                <a:effectLst>
                  <a:outerShdw blurRad="38100" dist="38100" dir="2700000" algn="tl">
                    <a:srgbClr val="C0C0C0"/>
                  </a:outerShdw>
                </a:effectLst>
                <a:latin typeface="+mj-ea"/>
                <a:ea typeface="+mj-ea"/>
              </a:rPr>
            </a:br>
            <a:r>
              <a:rPr lang="zh-CN" altLang="en-US" sz="2100" b="1" dirty="0">
                <a:effectLst>
                  <a:outerShdw blurRad="38100" dist="38100" dir="2700000" algn="tl">
                    <a:srgbClr val="C0C0C0"/>
                  </a:outerShdw>
                </a:effectLst>
                <a:latin typeface="+mj-ea"/>
                <a:ea typeface="+mj-ea"/>
              </a:rPr>
              <a:t> ③ </a:t>
            </a:r>
            <a:r>
              <a:rPr lang="zh-CN" altLang="en-US" sz="2100" b="1" dirty="0">
                <a:solidFill>
                  <a:srgbClr val="0000FF"/>
                </a:solidFill>
                <a:effectLst>
                  <a:outerShdw blurRad="38100" dist="38100" dir="2700000" algn="tl">
                    <a:srgbClr val="C0C0C0"/>
                  </a:outerShdw>
                </a:effectLst>
                <a:latin typeface="+mj-ea"/>
                <a:ea typeface="+mj-ea"/>
              </a:rPr>
              <a:t>就绪状态 </a:t>
            </a:r>
            <a:r>
              <a:rPr lang="zh-CN" altLang="en-US" sz="2100" b="1" dirty="0">
                <a:solidFill>
                  <a:srgbClr val="0000FF"/>
                </a:solidFill>
                <a:effectLst>
                  <a:outerShdw blurRad="38100" dist="38100" dir="2700000" algn="tl">
                    <a:srgbClr val="C0C0C0"/>
                  </a:outerShdw>
                </a:effectLst>
                <a:latin typeface="+mj-ea"/>
                <a:ea typeface="+mj-ea"/>
                <a:sym typeface="Wingdings" charset="2"/>
              </a:rPr>
              <a:t> </a:t>
            </a:r>
            <a:r>
              <a:rPr lang="zh-CN" altLang="en-US" sz="2100" b="1" dirty="0">
                <a:solidFill>
                  <a:srgbClr val="0000FF"/>
                </a:solidFill>
                <a:effectLst>
                  <a:outerShdw blurRad="38100" dist="38100" dir="2700000" algn="tl">
                    <a:srgbClr val="C0C0C0"/>
                  </a:outerShdw>
                </a:effectLst>
                <a:latin typeface="+mj-ea"/>
                <a:ea typeface="+mj-ea"/>
              </a:rPr>
              <a:t>执行状态</a:t>
            </a:r>
            <a:r>
              <a:rPr lang="zh-CN" altLang="en-US" sz="2100" b="1" dirty="0">
                <a:effectLst>
                  <a:outerShdw blurRad="38100" dist="38100" dir="2700000" algn="tl">
                    <a:srgbClr val="C0C0C0"/>
                  </a:outerShdw>
                </a:effectLst>
                <a:latin typeface="+mj-ea"/>
                <a:ea typeface="+mj-ea"/>
              </a:rPr>
              <a:t>  当处理机空闲时，将从就绪队列中选择一个进程执行，该选择过程称为进程调度，或将处理机分派给一个进程，该进程状态从就绪转变为执行。</a:t>
            </a:r>
            <a:br>
              <a:rPr lang="zh-CN" altLang="en-US" sz="2100" b="1" dirty="0">
                <a:effectLst>
                  <a:outerShdw blurRad="38100" dist="38100" dir="2700000" algn="tl">
                    <a:srgbClr val="C0C0C0"/>
                  </a:outerShdw>
                </a:effectLst>
                <a:latin typeface="+mj-ea"/>
                <a:ea typeface="+mj-ea"/>
              </a:rPr>
            </a:br>
            <a:r>
              <a:rPr lang="zh-CN" altLang="en-US" sz="2100" b="1" dirty="0">
                <a:effectLst>
                  <a:outerShdw blurRad="38100" dist="38100" dir="2700000" algn="tl">
                    <a:srgbClr val="C0C0C0"/>
                  </a:outerShdw>
                </a:effectLst>
                <a:latin typeface="+mj-ea"/>
                <a:ea typeface="+mj-ea"/>
              </a:rPr>
              <a:t> ④ </a:t>
            </a:r>
            <a:r>
              <a:rPr lang="zh-CN" altLang="en-US" sz="2100" b="1" dirty="0">
                <a:solidFill>
                  <a:srgbClr val="0000FF"/>
                </a:solidFill>
                <a:effectLst>
                  <a:outerShdw blurRad="38100" dist="38100" dir="2700000" algn="tl">
                    <a:srgbClr val="C0C0C0"/>
                  </a:outerShdw>
                </a:effectLst>
                <a:latin typeface="+mj-ea"/>
                <a:ea typeface="+mj-ea"/>
              </a:rPr>
              <a:t>执行状态 </a:t>
            </a:r>
            <a:r>
              <a:rPr lang="zh-CN" altLang="en-US" sz="2100" b="1" dirty="0">
                <a:solidFill>
                  <a:srgbClr val="0000FF"/>
                </a:solidFill>
                <a:effectLst>
                  <a:outerShdw blurRad="38100" dist="38100" dir="2700000" algn="tl">
                    <a:srgbClr val="C0C0C0"/>
                  </a:outerShdw>
                </a:effectLst>
                <a:latin typeface="+mj-ea"/>
                <a:ea typeface="+mj-ea"/>
                <a:sym typeface="Wingdings" charset="2"/>
              </a:rPr>
              <a:t> </a:t>
            </a:r>
            <a:r>
              <a:rPr lang="zh-CN" altLang="en-US" sz="2100" b="1" dirty="0">
                <a:solidFill>
                  <a:srgbClr val="0000FF"/>
                </a:solidFill>
                <a:effectLst>
                  <a:outerShdw blurRad="38100" dist="38100" dir="2700000" algn="tl">
                    <a:srgbClr val="C0C0C0"/>
                  </a:outerShdw>
                </a:effectLst>
                <a:latin typeface="+mj-ea"/>
                <a:ea typeface="+mj-ea"/>
              </a:rPr>
              <a:t>终止状态</a:t>
            </a:r>
            <a:r>
              <a:rPr lang="zh-CN" altLang="en-US" sz="2100" b="1" dirty="0">
                <a:effectLst>
                  <a:outerShdw blurRad="38100" dist="38100" dir="2700000" algn="tl">
                    <a:srgbClr val="C0C0C0"/>
                  </a:outerShdw>
                </a:effectLst>
                <a:latin typeface="+mj-ea"/>
                <a:ea typeface="+mj-ea"/>
              </a:rPr>
              <a:t>  执行状态的进程执行完毕，或出现诸如访问地址越界、非法指令等错误，而被异常结束，则进程从执行状态转换为终止状态。</a:t>
            </a:r>
          </a:p>
        </p:txBody>
      </p:sp>
    </p:spTree>
    <p:extLst>
      <p:ext uri="{BB962C8B-B14F-4D97-AF65-F5344CB8AC3E}">
        <p14:creationId xmlns:p14="http://schemas.microsoft.com/office/powerpoint/2010/main" val="100796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225740" y="1807816"/>
            <a:ext cx="6172200" cy="571500"/>
          </a:xfrm>
        </p:spPr>
        <p:txBody>
          <a:bodyPr/>
          <a:lstStyle/>
          <a:p>
            <a:pPr algn="l">
              <a:defRPr/>
            </a:pPr>
            <a:r>
              <a:rPr lang="en-US" altLang="zh-CN" sz="2700" dirty="0">
                <a:solidFill>
                  <a:srgbClr val="0000FF"/>
                </a:solidFill>
              </a:rPr>
              <a:t>6. </a:t>
            </a:r>
            <a:r>
              <a:rPr lang="zh-CN" altLang="en-US" sz="2700" dirty="0">
                <a:solidFill>
                  <a:srgbClr val="0000FF"/>
                </a:solidFill>
              </a:rPr>
              <a:t>状态转换（续）</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1125087" y="1198958"/>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2" name="矩形 1"/>
          <p:cNvSpPr/>
          <p:nvPr/>
        </p:nvSpPr>
        <p:spPr>
          <a:xfrm>
            <a:off x="1196941" y="2274528"/>
            <a:ext cx="7511982" cy="3194721"/>
          </a:xfrm>
          <a:prstGeom prst="rect">
            <a:avLst/>
          </a:prstGeom>
        </p:spPr>
        <p:txBody>
          <a:bodyPr wrap="square">
            <a:spAutoFit/>
          </a:bodyPr>
          <a:lstStyle/>
          <a:p>
            <a:pPr>
              <a:lnSpc>
                <a:spcPct val="120000"/>
              </a:lnSpc>
              <a:spcBef>
                <a:spcPct val="30000"/>
              </a:spcBef>
              <a:defRPr/>
            </a:pPr>
            <a:r>
              <a:rPr lang="en-US" altLang="zh-CN" sz="2100" b="1" dirty="0">
                <a:latin typeface="+mj-ea"/>
                <a:ea typeface="+mj-ea"/>
              </a:rPr>
              <a:t> ⑤ </a:t>
            </a:r>
            <a:r>
              <a:rPr lang="zh-CN" altLang="en-US" sz="2100" b="1" dirty="0">
                <a:latin typeface="+mj-ea"/>
                <a:ea typeface="+mj-ea"/>
              </a:rPr>
              <a:t>执行状态 </a:t>
            </a:r>
            <a:r>
              <a:rPr lang="zh-CN" altLang="en-US" sz="2100" b="1" dirty="0">
                <a:solidFill>
                  <a:srgbClr val="0000FF"/>
                </a:solidFill>
                <a:latin typeface="+mj-ea"/>
                <a:sym typeface="Wingdings" charset="2"/>
              </a:rPr>
              <a:t> </a:t>
            </a:r>
            <a:r>
              <a:rPr lang="zh-CN" altLang="en-US" sz="2100" b="1" dirty="0">
                <a:latin typeface="+mj-ea"/>
                <a:ea typeface="+mj-ea"/>
              </a:rPr>
              <a:t>就绪状态  分时系统中，时间片用完，或优先级高的进程到来，将中断较低优先级进程的执行。进程从执行状态转变为就绪状态，等待下一次调度。</a:t>
            </a:r>
            <a:br>
              <a:rPr lang="zh-CN" altLang="en-US" sz="2100" b="1" dirty="0">
                <a:latin typeface="+mj-ea"/>
                <a:ea typeface="+mj-ea"/>
              </a:rPr>
            </a:br>
            <a:r>
              <a:rPr lang="zh-CN" altLang="en-US" sz="2100" b="1" dirty="0">
                <a:latin typeface="+mj-ea"/>
                <a:ea typeface="+mj-ea"/>
              </a:rPr>
              <a:t>⑥ 执行状态 </a:t>
            </a:r>
            <a:r>
              <a:rPr lang="zh-CN" altLang="en-US" sz="2100" b="1" dirty="0">
                <a:solidFill>
                  <a:srgbClr val="0000FF"/>
                </a:solidFill>
                <a:latin typeface="+mj-ea"/>
                <a:sym typeface="Wingdings" charset="2"/>
              </a:rPr>
              <a:t> </a:t>
            </a:r>
            <a:r>
              <a:rPr lang="zh-CN" altLang="en-US" sz="2100" b="1" dirty="0">
                <a:latin typeface="+mj-ea"/>
                <a:ea typeface="+mj-ea"/>
              </a:rPr>
              <a:t>阻塞状态  执行进程需要等待某事件发生。通常，会因为进程需要的系统调用不能立即完成，如读文件、共享虚拟内存、等待</a:t>
            </a:r>
            <a:r>
              <a:rPr lang="en-US" altLang="zh-CN" sz="2100" b="1" dirty="0">
                <a:latin typeface="+mj-ea"/>
                <a:ea typeface="+mj-ea"/>
              </a:rPr>
              <a:t>I/O</a:t>
            </a:r>
            <a:r>
              <a:rPr lang="zh-CN" altLang="en-US" sz="2100" b="1" dirty="0">
                <a:latin typeface="+mj-ea"/>
                <a:ea typeface="+mj-ea"/>
              </a:rPr>
              <a:t>操作、等待另一进程与之通信等事件而阻塞。</a:t>
            </a:r>
            <a:br>
              <a:rPr lang="zh-CN" altLang="en-US" sz="2100" b="1" dirty="0">
                <a:latin typeface="+mj-ea"/>
                <a:ea typeface="+mj-ea"/>
              </a:rPr>
            </a:br>
            <a:r>
              <a:rPr lang="zh-CN" altLang="en-US" sz="2100" b="1" dirty="0">
                <a:latin typeface="+mj-ea"/>
                <a:ea typeface="+mj-ea"/>
              </a:rPr>
              <a:t>⑦ 阻塞状态 </a:t>
            </a:r>
            <a:r>
              <a:rPr lang="zh-CN" altLang="en-US" sz="2100" b="1" dirty="0">
                <a:solidFill>
                  <a:srgbClr val="0000FF"/>
                </a:solidFill>
                <a:latin typeface="+mj-ea"/>
                <a:sym typeface="Wingdings" charset="2"/>
              </a:rPr>
              <a:t> </a:t>
            </a:r>
            <a:r>
              <a:rPr lang="zh-CN" altLang="en-US" sz="2100" b="1" dirty="0">
                <a:latin typeface="+mj-ea"/>
                <a:ea typeface="+mj-ea"/>
              </a:rPr>
              <a:t>就绪状态  当阻塞进程等待的事件发生，就转换为就绪状态。进入就绪队列排队，等待被调度执行。 </a:t>
            </a:r>
          </a:p>
        </p:txBody>
      </p:sp>
    </p:spTree>
    <p:extLst>
      <p:ext uri="{BB962C8B-B14F-4D97-AF65-F5344CB8AC3E}">
        <p14:creationId xmlns:p14="http://schemas.microsoft.com/office/powerpoint/2010/main" val="262575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185854"/>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17" name="Rectangle 3">
            <a:extLst>
              <a:ext uri="{FF2B5EF4-FFF2-40B4-BE49-F238E27FC236}">
                <a16:creationId xmlns:a16="http://schemas.microsoft.com/office/drawing/2014/main" id="{FAE96802-93D5-1F46-BD51-4594D206A05A}"/>
              </a:ext>
            </a:extLst>
          </p:cNvPr>
          <p:cNvSpPr txBox="1">
            <a:spLocks noChangeArrowheads="1"/>
          </p:cNvSpPr>
          <p:nvPr/>
        </p:nvSpPr>
        <p:spPr>
          <a:xfrm>
            <a:off x="1018826" y="1637494"/>
            <a:ext cx="3657600" cy="15430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0" indent="0" algn="just">
              <a:lnSpc>
                <a:spcPct val="115000"/>
              </a:lnSpc>
              <a:buFont typeface="Arial" pitchFamily="34" charset="0"/>
              <a:buNone/>
              <a:tabLst>
                <a:tab pos="357188" algn="l"/>
              </a:tabLst>
              <a:defRPr/>
            </a:pPr>
            <a:r>
              <a:rPr lang="en-US" altLang="zh-CN" sz="2700" dirty="0">
                <a:solidFill>
                  <a:srgbClr val="0000FF"/>
                </a:solidFill>
                <a:latin typeface="+mj-ea"/>
                <a:ea typeface="+mj-ea"/>
              </a:rPr>
              <a:t>1.</a:t>
            </a:r>
            <a:r>
              <a:rPr lang="zh-CN" altLang="en-US" sz="2700" dirty="0">
                <a:solidFill>
                  <a:srgbClr val="0000FF"/>
                </a:solidFill>
                <a:latin typeface="+mj-ea"/>
                <a:ea typeface="+mj-ea"/>
              </a:rPr>
              <a:t>进程控制块的作用</a:t>
            </a:r>
          </a:p>
          <a:p>
            <a:pPr>
              <a:buFont typeface="Wingdings" panose="05000000000000000000" pitchFamily="2" charset="2"/>
              <a:buChar char="n"/>
              <a:tabLst>
                <a:tab pos="357188" algn="l"/>
              </a:tabLst>
              <a:defRPr/>
            </a:pPr>
            <a:r>
              <a:rPr lang="zh-CN" altLang="en-US" sz="2100" dirty="0">
                <a:effectLst>
                  <a:outerShdw blurRad="38100" dist="38100" dir="2700000" algn="tl">
                    <a:srgbClr val="C0C0C0"/>
                  </a:outerShdw>
                </a:effectLst>
                <a:latin typeface="+mj-ea"/>
                <a:ea typeface="+mj-ea"/>
              </a:rPr>
              <a:t>是进程存在的唯一标志</a:t>
            </a:r>
            <a:endParaRPr lang="en-US" altLang="zh-CN" sz="2100" dirty="0">
              <a:effectLst>
                <a:outerShdw blurRad="38100" dist="38100" dir="2700000" algn="tl">
                  <a:srgbClr val="C0C0C0"/>
                </a:outerShdw>
              </a:effectLst>
              <a:latin typeface="+mj-ea"/>
              <a:ea typeface="+mj-ea"/>
            </a:endParaRPr>
          </a:p>
          <a:p>
            <a:pPr lvl="1">
              <a:buFont typeface="Wingdings" panose="05000000000000000000" pitchFamily="2" charset="2"/>
              <a:buChar char="Ø"/>
              <a:defRPr/>
            </a:pPr>
            <a:r>
              <a:rPr lang="zh-CN" altLang="en-US" sz="1800" dirty="0"/>
              <a:t>进程创建：分配进程控制块</a:t>
            </a:r>
            <a:endParaRPr lang="en-US" altLang="zh-CN" sz="1800" dirty="0"/>
          </a:p>
          <a:p>
            <a:pPr lvl="1">
              <a:buFont typeface="Wingdings" panose="05000000000000000000" pitchFamily="2" charset="2"/>
              <a:buChar char="Ø"/>
              <a:defRPr/>
            </a:pPr>
            <a:r>
              <a:rPr lang="zh-CN" altLang="en-US" sz="1800" dirty="0"/>
              <a:t>进程调度：保存和读取进程控制块</a:t>
            </a:r>
            <a:endParaRPr lang="en-US" altLang="zh-CN" sz="1800" dirty="0"/>
          </a:p>
          <a:p>
            <a:pPr lvl="1">
              <a:buFont typeface="Wingdings" panose="05000000000000000000" pitchFamily="2" charset="2"/>
              <a:buChar char="Ø"/>
              <a:defRPr/>
            </a:pPr>
            <a:r>
              <a:rPr lang="zh-CN" altLang="en-US" sz="1800" dirty="0"/>
              <a:t>进程撤销：回收进程控制块</a:t>
            </a:r>
            <a:endParaRPr lang="en-US" altLang="zh-CN" sz="1800" dirty="0"/>
          </a:p>
          <a:p>
            <a:pPr>
              <a:buFont typeface="Wingdings" panose="05000000000000000000" pitchFamily="2" charset="2"/>
              <a:buChar char="n"/>
              <a:tabLst>
                <a:tab pos="357188" algn="l"/>
              </a:tabLst>
              <a:defRPr/>
            </a:pPr>
            <a:r>
              <a:rPr lang="en-US" altLang="zh-CN" sz="2100" dirty="0">
                <a:effectLst>
                  <a:outerShdw blurRad="38100" dist="38100" dir="2700000" algn="tl">
                    <a:srgbClr val="C0C0C0"/>
                  </a:outerShdw>
                </a:effectLst>
                <a:latin typeface="+mj-ea"/>
                <a:ea typeface="+mj-ea"/>
              </a:rPr>
              <a:t>PCB(</a:t>
            </a:r>
            <a:r>
              <a:rPr lang="en-US" altLang="zh-CN" sz="2100" dirty="0">
                <a:solidFill>
                  <a:srgbClr val="FF0000"/>
                </a:solidFill>
                <a:effectLst>
                  <a:outerShdw blurRad="38100" dist="38100" dir="2700000" algn="tl">
                    <a:srgbClr val="C0C0C0"/>
                  </a:outerShdw>
                </a:effectLst>
                <a:latin typeface="+mj-ea"/>
                <a:ea typeface="+mj-ea"/>
              </a:rPr>
              <a:t>p</a:t>
            </a:r>
            <a:r>
              <a:rPr lang="en-US" altLang="zh-CN" sz="2100" dirty="0">
                <a:effectLst>
                  <a:outerShdw blurRad="38100" dist="38100" dir="2700000" algn="tl">
                    <a:srgbClr val="C0C0C0"/>
                  </a:outerShdw>
                </a:effectLst>
                <a:latin typeface="+mj-ea"/>
                <a:ea typeface="+mj-ea"/>
              </a:rPr>
              <a:t>rocess </a:t>
            </a:r>
            <a:r>
              <a:rPr lang="en-US" altLang="zh-CN" sz="2100" dirty="0">
                <a:solidFill>
                  <a:srgbClr val="FF0000"/>
                </a:solidFill>
                <a:effectLst>
                  <a:outerShdw blurRad="38100" dist="38100" dir="2700000" algn="tl">
                    <a:srgbClr val="C0C0C0"/>
                  </a:outerShdw>
                </a:effectLst>
                <a:latin typeface="+mj-ea"/>
                <a:ea typeface="+mj-ea"/>
              </a:rPr>
              <a:t>c</a:t>
            </a:r>
            <a:r>
              <a:rPr lang="en-US" altLang="zh-CN" sz="2100" dirty="0">
                <a:effectLst>
                  <a:outerShdw blurRad="38100" dist="38100" dir="2700000" algn="tl">
                    <a:srgbClr val="C0C0C0"/>
                  </a:outerShdw>
                </a:effectLst>
                <a:latin typeface="+mj-ea"/>
                <a:ea typeface="+mj-ea"/>
              </a:rPr>
              <a:t>ontrol </a:t>
            </a:r>
            <a:r>
              <a:rPr lang="en-US" altLang="zh-CN" sz="2100" dirty="0">
                <a:solidFill>
                  <a:srgbClr val="FF0000"/>
                </a:solidFill>
                <a:effectLst>
                  <a:outerShdw blurRad="38100" dist="38100" dir="2700000" algn="tl">
                    <a:srgbClr val="C0C0C0"/>
                  </a:outerShdw>
                </a:effectLst>
                <a:latin typeface="+mj-ea"/>
                <a:ea typeface="+mj-ea"/>
              </a:rPr>
              <a:t>b</a:t>
            </a:r>
            <a:r>
              <a:rPr lang="en-US" altLang="zh-CN" sz="2100" dirty="0">
                <a:effectLst>
                  <a:outerShdw blurRad="38100" dist="38100" dir="2700000" algn="tl">
                    <a:srgbClr val="C0C0C0"/>
                  </a:outerShdw>
                </a:effectLst>
                <a:latin typeface="+mj-ea"/>
                <a:ea typeface="+mj-ea"/>
              </a:rPr>
              <a:t>lock)</a:t>
            </a:r>
            <a:r>
              <a:rPr lang="zh-CN" altLang="en-US" sz="2100" dirty="0">
                <a:effectLst>
                  <a:outerShdw blurRad="38100" dist="38100" dir="2700000" algn="tl">
                    <a:srgbClr val="C0C0C0"/>
                  </a:outerShdw>
                </a:effectLst>
                <a:latin typeface="+mj-ea"/>
                <a:ea typeface="+mj-ea"/>
              </a:rPr>
              <a:t>常驻内存</a:t>
            </a:r>
          </a:p>
          <a:p>
            <a:pPr marL="0" indent="0" algn="just">
              <a:lnSpc>
                <a:spcPct val="115000"/>
              </a:lnSpc>
              <a:buFont typeface="Arial" pitchFamily="34" charset="0"/>
              <a:buNone/>
              <a:tabLst>
                <a:tab pos="357188" algn="l"/>
              </a:tabLst>
              <a:defRPr/>
            </a:pPr>
            <a:endParaRPr lang="en-US" altLang="zh-CN" sz="2100" dirty="0">
              <a:solidFill>
                <a:srgbClr val="0000CC"/>
              </a:solidFill>
            </a:endParaRPr>
          </a:p>
        </p:txBody>
      </p:sp>
      <p:graphicFrame>
        <p:nvGraphicFramePr>
          <p:cNvPr id="18" name="Group 28">
            <a:extLst>
              <a:ext uri="{FF2B5EF4-FFF2-40B4-BE49-F238E27FC236}">
                <a16:creationId xmlns:a16="http://schemas.microsoft.com/office/drawing/2014/main" id="{F3C36825-385B-A547-BDCD-985047B3315D}"/>
              </a:ext>
            </a:extLst>
          </p:cNvPr>
          <p:cNvGraphicFramePr>
            <a:graphicFrameLocks noGrp="1"/>
          </p:cNvGraphicFramePr>
          <p:nvPr>
            <p:ph sz="half" idx="4294967295"/>
          </p:nvPr>
        </p:nvGraphicFramePr>
        <p:xfrm>
          <a:off x="5314950" y="2171701"/>
          <a:ext cx="2343150" cy="3498057"/>
        </p:xfrm>
        <a:graphic>
          <a:graphicData uri="http://schemas.openxmlformats.org/drawingml/2006/table">
            <a:tbl>
              <a:tblPr/>
              <a:tblGrid>
                <a:gridCol w="2343150">
                  <a:extLst>
                    <a:ext uri="{9D8B030D-6E8A-4147-A177-3AD203B41FA5}">
                      <a16:colId xmlns:a16="http://schemas.microsoft.com/office/drawing/2014/main" val="20000"/>
                    </a:ext>
                  </a:extLst>
                </a:gridCol>
              </a:tblGrid>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en-US" altLang="zh-CN" sz="2100" b="1" i="0" u="none" strike="noStrike" cap="none" normalizeH="0" baseline="0">
                          <a:ln>
                            <a:noFill/>
                          </a:ln>
                          <a:solidFill>
                            <a:schemeClr val="tx1"/>
                          </a:solidFill>
                          <a:effectLst/>
                          <a:latin typeface="Arial" charset="0"/>
                          <a:ea typeface="宋体" charset="0"/>
                        </a:rPr>
                        <a:t>pid</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进程状态</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现场</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优先级</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阻塞原因</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程序地址</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同步机制</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资源清单</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dirty="0">
                          <a:ln>
                            <a:noFill/>
                          </a:ln>
                          <a:solidFill>
                            <a:schemeClr val="tx1"/>
                          </a:solidFill>
                          <a:effectLst/>
                          <a:latin typeface="Arial" charset="0"/>
                          <a:ea typeface="宋体" charset="0"/>
                        </a:rPr>
                        <a:t>链接指针</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891770" y="5849926"/>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700" b="1" dirty="0">
                <a:solidFill>
                  <a:srgbClr val="0000FF"/>
                </a:solidFill>
                <a:latin typeface="+mj-ea"/>
                <a:ea typeface="+mj-ea"/>
              </a:rPr>
              <a:t> 2</a:t>
            </a:r>
            <a:r>
              <a:rPr lang="zh-CN" altLang="en-US" sz="2700" b="1" dirty="0">
                <a:solidFill>
                  <a:srgbClr val="0000FF"/>
                </a:solidFill>
                <a:latin typeface="+mj-ea"/>
                <a:ea typeface="+mj-ea"/>
              </a:rPr>
              <a:t>．进程控制块中的信息</a:t>
            </a:r>
            <a:endParaRPr lang="en-US" altLang="zh-CN" sz="2700" b="1" dirty="0">
              <a:solidFill>
                <a:srgbClr val="0000FF"/>
              </a:solidFill>
              <a:latin typeface="+mj-ea"/>
              <a:ea typeface="+mj-ea"/>
            </a:endParaRPr>
          </a:p>
          <a:p>
            <a:pPr lvl="1" algn="just">
              <a:lnSpc>
                <a:spcPct val="110000"/>
              </a:lnSpc>
              <a:buNone/>
              <a:defRPr/>
            </a:pPr>
            <a:r>
              <a:rPr lang="en-US" altLang="zh-CN" sz="1600" dirty="0">
                <a:latin typeface="+mj-ea"/>
              </a:rPr>
              <a:t> </a:t>
            </a:r>
            <a:r>
              <a:rPr lang="en-US" altLang="zh-CN" sz="1800" b="1" dirty="0">
                <a:latin typeface="+mj-ea"/>
              </a:rPr>
              <a:t>1</a:t>
            </a:r>
            <a:r>
              <a:rPr lang="zh-CN" altLang="en-US" sz="1800" b="1" dirty="0">
                <a:latin typeface="+mj-ea"/>
              </a:rPr>
              <a:t>）进程标识符</a:t>
            </a:r>
          </a:p>
          <a:p>
            <a:pPr lvl="1" algn="just">
              <a:lnSpc>
                <a:spcPct val="110000"/>
              </a:lnSpc>
              <a:buNone/>
              <a:defRPr/>
            </a:pPr>
            <a:r>
              <a:rPr lang="zh-CN" altLang="en-US" sz="1800" b="1" dirty="0">
                <a:latin typeface="+mj-ea"/>
              </a:rPr>
              <a:t> </a:t>
            </a:r>
            <a:r>
              <a:rPr lang="en-US" altLang="zh-CN" sz="1800" b="1" dirty="0">
                <a:latin typeface="+mj-ea"/>
              </a:rPr>
              <a:t>2</a:t>
            </a:r>
            <a:r>
              <a:rPr lang="zh-CN" altLang="en-US" sz="1800" b="1" dirty="0">
                <a:latin typeface="+mj-ea"/>
              </a:rPr>
              <a:t>）处理机状态</a:t>
            </a:r>
          </a:p>
          <a:p>
            <a:pPr lvl="1" algn="just">
              <a:lnSpc>
                <a:spcPct val="110000"/>
              </a:lnSpc>
              <a:buNone/>
              <a:defRPr/>
            </a:pPr>
            <a:r>
              <a:rPr lang="zh-CN" altLang="en-US" sz="1800" b="1" dirty="0">
                <a:latin typeface="+mj-ea"/>
              </a:rPr>
              <a:t> </a:t>
            </a:r>
            <a:r>
              <a:rPr lang="en-US" altLang="zh-CN" sz="1800" b="1" dirty="0">
                <a:latin typeface="+mj-ea"/>
              </a:rPr>
              <a:t>3</a:t>
            </a:r>
            <a:r>
              <a:rPr lang="zh-CN" altLang="en-US" sz="1800" b="1" dirty="0">
                <a:latin typeface="+mj-ea"/>
              </a:rPr>
              <a:t>）进程调度信息</a:t>
            </a:r>
          </a:p>
          <a:p>
            <a:pPr lvl="1" algn="just">
              <a:lnSpc>
                <a:spcPct val="110000"/>
              </a:lnSpc>
              <a:spcBef>
                <a:spcPct val="35000"/>
              </a:spcBef>
              <a:buNone/>
              <a:defRPr/>
            </a:pPr>
            <a:r>
              <a:rPr lang="zh-CN" altLang="en-US" sz="1800" b="1" dirty="0">
                <a:latin typeface="+mj-ea"/>
              </a:rPr>
              <a:t> </a:t>
            </a:r>
            <a:r>
              <a:rPr lang="en-US" altLang="zh-CN" sz="1800" b="1" dirty="0">
                <a:latin typeface="+mj-ea"/>
              </a:rPr>
              <a:t>4</a:t>
            </a:r>
            <a:r>
              <a:rPr lang="zh-CN" altLang="en-US" sz="1800" b="1" dirty="0">
                <a:latin typeface="+mj-ea"/>
              </a:rPr>
              <a:t>）进程控制信息</a:t>
            </a:r>
            <a:endParaRPr lang="zh-CN" altLang="en-US" sz="1800" dirty="0">
              <a:latin typeface="+mj-ea"/>
            </a:endParaRPr>
          </a:p>
          <a:p>
            <a:pPr eaLnBrk="1" hangingPunct="1">
              <a:spcBef>
                <a:spcPct val="0"/>
              </a:spcBef>
              <a:buClrTx/>
              <a:buSzTx/>
              <a:buFontTx/>
              <a:buNone/>
              <a:defRPr/>
            </a:pPr>
            <a:r>
              <a:rPr lang="zh-CN" altLang="en-US" sz="2700" b="1" dirty="0">
                <a:solidFill>
                  <a:srgbClr val="0000FF"/>
                </a:solidFill>
                <a:latin typeface="+mj-ea"/>
                <a:ea typeface="+mj-ea"/>
              </a:rPr>
              <a:t> </a:t>
            </a:r>
          </a:p>
        </p:txBody>
      </p:sp>
    </p:spTree>
    <p:extLst>
      <p:ext uri="{BB962C8B-B14F-4D97-AF65-F5344CB8AC3E}">
        <p14:creationId xmlns:p14="http://schemas.microsoft.com/office/powerpoint/2010/main" val="204376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971797" y="1852094"/>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400" b="1" dirty="0">
                <a:solidFill>
                  <a:srgbClr val="0000FF"/>
                </a:solidFill>
                <a:latin typeface="+mj-ea"/>
                <a:ea typeface="+mj-ea"/>
              </a:rPr>
              <a:t> 2</a:t>
            </a:r>
            <a:r>
              <a:rPr lang="zh-CN" altLang="en-US" sz="2400" b="1" dirty="0">
                <a:solidFill>
                  <a:srgbClr val="0000FF"/>
                </a:solidFill>
                <a:latin typeface="+mj-ea"/>
                <a:ea typeface="+mj-ea"/>
              </a:rPr>
              <a:t>．进程控制块中的信息 </a:t>
            </a:r>
          </a:p>
        </p:txBody>
      </p:sp>
      <p:sp>
        <p:nvSpPr>
          <p:cNvPr id="2" name="矩形 1"/>
          <p:cNvSpPr/>
          <p:nvPr/>
        </p:nvSpPr>
        <p:spPr>
          <a:xfrm>
            <a:off x="634181" y="2586876"/>
            <a:ext cx="8118987" cy="3669594"/>
          </a:xfrm>
          <a:prstGeom prst="rect">
            <a:avLst/>
          </a:prstGeom>
        </p:spPr>
        <p:txBody>
          <a:bodyPr wrap="square">
            <a:spAutoFit/>
          </a:bodyPr>
          <a:lstStyle/>
          <a:p>
            <a:pPr algn="just">
              <a:lnSpc>
                <a:spcPct val="110000"/>
              </a:lnSpc>
              <a:defRPr/>
            </a:pPr>
            <a:r>
              <a:rPr lang="en-US" altLang="zh-CN" sz="2100" b="1" dirty="0">
                <a:solidFill>
                  <a:srgbClr val="0000CC"/>
                </a:solidFill>
                <a:latin typeface="+mj-ea"/>
                <a:ea typeface="+mj-ea"/>
              </a:rPr>
              <a:t>      1</a:t>
            </a:r>
            <a:r>
              <a:rPr lang="zh-CN" altLang="en-US" sz="2100" b="1" dirty="0">
                <a:solidFill>
                  <a:srgbClr val="0000CC"/>
                </a:solidFill>
                <a:latin typeface="+mj-ea"/>
                <a:ea typeface="+mj-ea"/>
              </a:rPr>
              <a:t>）进程标识符</a:t>
            </a:r>
          </a:p>
          <a:p>
            <a:pPr lvl="1" algn="just">
              <a:lnSpc>
                <a:spcPct val="110000"/>
              </a:lnSpc>
              <a:defRPr/>
            </a:pPr>
            <a:r>
              <a:rPr lang="zh-CN" altLang="en-US" sz="2400" dirty="0">
                <a:latin typeface="+mj-ea"/>
                <a:ea typeface="+mj-ea"/>
              </a:rPr>
              <a:t>     </a:t>
            </a:r>
            <a:r>
              <a:rPr lang="zh-CN" altLang="en-US" sz="2400" b="1" dirty="0">
                <a:latin typeface="+mj-ea"/>
                <a:ea typeface="+mj-ea"/>
              </a:rPr>
              <a:t>进程标识符用于惟一地标识一个进程。一个进程通常有两种标识符：</a:t>
            </a:r>
            <a:endParaRPr lang="en-US" altLang="zh-CN" sz="2400" b="1" dirty="0">
              <a:latin typeface="+mj-ea"/>
              <a:ea typeface="+mj-ea"/>
            </a:endParaRPr>
          </a:p>
          <a:p>
            <a:pPr lvl="1" algn="just">
              <a:lnSpc>
                <a:spcPct val="110000"/>
              </a:lnSpc>
              <a:defRPr/>
            </a:pPr>
            <a:endParaRPr lang="zh-CN" altLang="en-US" sz="2400" b="1" dirty="0">
              <a:latin typeface="+mj-ea"/>
              <a:ea typeface="+mj-ea"/>
            </a:endParaRPr>
          </a:p>
          <a:p>
            <a:pPr lvl="1" algn="just">
              <a:lnSpc>
                <a:spcPct val="110000"/>
              </a:lnSpc>
              <a:defRPr/>
            </a:pPr>
            <a:r>
              <a:rPr lang="zh-CN" altLang="en-US" sz="2400" b="1" dirty="0">
                <a:latin typeface="+mj-ea"/>
                <a:ea typeface="+mj-ea"/>
              </a:rPr>
              <a:t>（</a:t>
            </a:r>
            <a:r>
              <a:rPr lang="en-US" altLang="zh-CN" sz="2400" b="1" dirty="0">
                <a:latin typeface="+mj-ea"/>
                <a:ea typeface="+mj-ea"/>
              </a:rPr>
              <a:t>1</a:t>
            </a:r>
            <a:r>
              <a:rPr lang="zh-CN" altLang="en-US" sz="2400" b="1" dirty="0">
                <a:latin typeface="+mj-ea"/>
                <a:ea typeface="+mj-ea"/>
              </a:rPr>
              <a:t>）内部标识符。为每一个进程赋予一个惟一的</a:t>
            </a:r>
            <a:r>
              <a:rPr lang="zh-CN" altLang="en-US" sz="2400" b="1" dirty="0">
                <a:solidFill>
                  <a:srgbClr val="0000FF"/>
                </a:solidFill>
                <a:latin typeface="+mj-ea"/>
                <a:ea typeface="+mj-ea"/>
              </a:rPr>
              <a:t>数字标识符</a:t>
            </a:r>
            <a:r>
              <a:rPr lang="zh-CN" altLang="en-US" sz="2400" b="1" dirty="0">
                <a:latin typeface="+mj-ea"/>
                <a:ea typeface="+mj-ea"/>
              </a:rPr>
              <a:t>。设置内部标识符主要是为了方便系统使用。</a:t>
            </a:r>
            <a:endParaRPr lang="en-US" altLang="zh-CN" sz="2400" b="1" dirty="0">
              <a:latin typeface="+mj-ea"/>
              <a:ea typeface="+mj-ea"/>
            </a:endParaRPr>
          </a:p>
          <a:p>
            <a:pPr lvl="1" algn="just">
              <a:lnSpc>
                <a:spcPct val="110000"/>
              </a:lnSpc>
              <a:defRPr/>
            </a:pPr>
            <a:endParaRPr lang="zh-CN" altLang="en-US" sz="2400" b="1" dirty="0">
              <a:latin typeface="+mj-ea"/>
              <a:ea typeface="+mj-ea"/>
            </a:endParaRPr>
          </a:p>
          <a:p>
            <a:pPr lvl="1" algn="just">
              <a:lnSpc>
                <a:spcPct val="110000"/>
              </a:lnSpc>
              <a:defRPr/>
            </a:pPr>
            <a:r>
              <a:rPr lang="zh-CN" altLang="en-US" sz="2400" b="1" dirty="0">
                <a:latin typeface="+mj-ea"/>
                <a:ea typeface="+mj-ea"/>
              </a:rPr>
              <a:t>（</a:t>
            </a:r>
            <a:r>
              <a:rPr lang="en-US" altLang="zh-CN" sz="2400" b="1" dirty="0">
                <a:latin typeface="+mj-ea"/>
                <a:ea typeface="+mj-ea"/>
              </a:rPr>
              <a:t>2</a:t>
            </a:r>
            <a:r>
              <a:rPr lang="zh-CN" altLang="en-US" sz="2400" b="1" dirty="0">
                <a:latin typeface="+mj-ea"/>
                <a:ea typeface="+mj-ea"/>
              </a:rPr>
              <a:t>）外部标识符。它由创建者提供，通常是由</a:t>
            </a:r>
            <a:r>
              <a:rPr lang="zh-CN" altLang="en-US" sz="2400" b="1" dirty="0">
                <a:solidFill>
                  <a:srgbClr val="0000FF"/>
                </a:solidFill>
                <a:latin typeface="+mj-ea"/>
                <a:ea typeface="+mj-ea"/>
              </a:rPr>
              <a:t>字母、数字组成</a:t>
            </a:r>
            <a:r>
              <a:rPr lang="zh-CN" altLang="en-US" sz="2400" b="1" dirty="0">
                <a:latin typeface="+mj-ea"/>
                <a:ea typeface="+mj-ea"/>
              </a:rPr>
              <a:t>，往往是由用户（进程）在访问该进程时使用。</a:t>
            </a:r>
          </a:p>
        </p:txBody>
      </p:sp>
    </p:spTree>
    <p:extLst>
      <p:ext uri="{BB962C8B-B14F-4D97-AF65-F5344CB8AC3E}">
        <p14:creationId xmlns:p14="http://schemas.microsoft.com/office/powerpoint/2010/main" val="13835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D08184-40C3-424B-BE36-30F5E5CB8BA4}"/>
              </a:ext>
            </a:extLst>
          </p:cNvPr>
          <p:cNvSpPr>
            <a:spLocks noGrp="1" noChangeArrowheads="1"/>
          </p:cNvSpPr>
          <p:nvPr>
            <p:ph type="title"/>
          </p:nvPr>
        </p:nvSpPr>
        <p:spPr>
          <a:xfrm>
            <a:off x="684791" y="1358478"/>
            <a:ext cx="5829300" cy="685800"/>
          </a:xfrm>
        </p:spPr>
        <p:txBody>
          <a:bodyPr/>
          <a:lstStyle/>
          <a:p>
            <a:pPr algn="l" eaLnBrk="1" hangingPunct="1">
              <a:defRPr/>
            </a:pPr>
            <a:r>
              <a:rPr lang="en-US" altLang="zh-CN" sz="2700" dirty="0"/>
              <a:t> </a:t>
            </a:r>
            <a:r>
              <a:rPr lang="en-US" altLang="zh-CN" sz="2700" dirty="0">
                <a:latin typeface="仿宋_GB2312" charset="0"/>
                <a:ea typeface="仿宋_GB2312" charset="0"/>
              </a:rPr>
              <a:t>2.1.1   </a:t>
            </a:r>
            <a:r>
              <a:rPr lang="zh-CN" altLang="en-US" sz="2700" dirty="0">
                <a:latin typeface="仿宋_GB2312" charset="0"/>
                <a:ea typeface="仿宋_GB2312" charset="0"/>
              </a:rPr>
              <a:t>前趋图</a:t>
            </a:r>
            <a:r>
              <a:rPr lang="zh-CN" altLang="en-US" sz="2700" dirty="0"/>
              <a:t> </a:t>
            </a:r>
          </a:p>
        </p:txBody>
      </p:sp>
      <p:pic>
        <p:nvPicPr>
          <p:cNvPr id="5" name="Picture 4">
            <a:extLst>
              <a:ext uri="{FF2B5EF4-FFF2-40B4-BE49-F238E27FC236}">
                <a16:creationId xmlns:a16="http://schemas.microsoft.com/office/drawing/2014/main" id="{D38D2952-4107-2444-ABBA-1C961FB4FB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3126"/>
          <a:stretch/>
        </p:blipFill>
        <p:spPr bwMode="auto">
          <a:xfrm>
            <a:off x="684791" y="4218845"/>
            <a:ext cx="3171826" cy="249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3">
            <a:extLst>
              <a:ext uri="{FF2B5EF4-FFF2-40B4-BE49-F238E27FC236}">
                <a16:creationId xmlns:a16="http://schemas.microsoft.com/office/drawing/2014/main" id="{54DFFA70-DB94-BA45-83CA-55156AA10088}"/>
              </a:ext>
            </a:extLst>
          </p:cNvPr>
          <p:cNvSpPr>
            <a:spLocks noChangeArrowheads="1"/>
          </p:cNvSpPr>
          <p:nvPr/>
        </p:nvSpPr>
        <p:spPr bwMode="auto">
          <a:xfrm>
            <a:off x="4285241" y="4034715"/>
            <a:ext cx="414694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zh-CN" altLang="en-US" sz="1800" b="1" dirty="0"/>
              <a:t>或表示为二元关系</a:t>
            </a:r>
            <a:r>
              <a:rPr lang="en-US" altLang="zh-CN" sz="1800" b="1" dirty="0"/>
              <a:t>&lt; P, → &gt;</a:t>
            </a:r>
          </a:p>
          <a:p>
            <a:pPr>
              <a:spcBef>
                <a:spcPct val="0"/>
              </a:spcBef>
              <a:buClrTx/>
              <a:buSzTx/>
              <a:buNone/>
              <a:defRPr/>
            </a:pPr>
            <a:endParaRPr lang="zh-CN" altLang="en-US" sz="1800" b="1" dirty="0"/>
          </a:p>
          <a:p>
            <a:pPr eaLnBrk="1" hangingPunct="1">
              <a:spcBef>
                <a:spcPct val="0"/>
              </a:spcBef>
              <a:buClrTx/>
              <a:buSzTx/>
              <a:buFontTx/>
              <a:buNone/>
              <a:defRPr/>
            </a:pPr>
            <a:r>
              <a:rPr lang="en-US" altLang="zh-CN" sz="1800" b="1" dirty="0"/>
              <a:t>P={P1</a:t>
            </a:r>
            <a:r>
              <a:rPr lang="zh-CN" altLang="en-US" sz="1800" b="1" dirty="0"/>
              <a:t>，</a:t>
            </a:r>
            <a:r>
              <a:rPr lang="en-US" altLang="zh-CN" sz="1800" b="1" dirty="0"/>
              <a:t>P2</a:t>
            </a:r>
            <a:r>
              <a:rPr lang="zh-CN" altLang="en-US" sz="1800" b="1" dirty="0"/>
              <a:t>，</a:t>
            </a:r>
            <a:r>
              <a:rPr lang="en-US" altLang="zh-CN" sz="1800" b="1" dirty="0"/>
              <a:t>P3</a:t>
            </a:r>
            <a:r>
              <a:rPr lang="zh-CN" altLang="en-US" sz="1800" b="1" dirty="0"/>
              <a:t>，</a:t>
            </a:r>
            <a:r>
              <a:rPr lang="en-US" altLang="zh-CN" sz="1800" b="1" dirty="0"/>
              <a:t>P4</a:t>
            </a:r>
            <a:r>
              <a:rPr lang="zh-CN" altLang="en-US" sz="1800" b="1" dirty="0"/>
              <a:t>，</a:t>
            </a:r>
            <a:r>
              <a:rPr lang="en-US" altLang="zh-CN" sz="1800" b="1" dirty="0"/>
              <a:t>P5</a:t>
            </a:r>
            <a:r>
              <a:rPr lang="zh-CN" altLang="en-US" sz="1800" b="1" dirty="0"/>
              <a:t>，</a:t>
            </a:r>
            <a:r>
              <a:rPr lang="en-US" altLang="zh-CN" sz="1800" b="1" dirty="0"/>
              <a:t>P6</a:t>
            </a:r>
            <a:r>
              <a:rPr lang="zh-CN" altLang="en-US" sz="1800" b="1" dirty="0"/>
              <a:t>，</a:t>
            </a:r>
            <a:r>
              <a:rPr lang="en-US" altLang="zh-CN" sz="1800" b="1" dirty="0"/>
              <a:t>P7</a:t>
            </a:r>
            <a:r>
              <a:rPr lang="zh-CN" altLang="en-US" sz="1800" b="1" dirty="0"/>
              <a:t>，</a:t>
            </a:r>
            <a:r>
              <a:rPr lang="en-US" altLang="zh-CN" sz="1800" b="1" dirty="0"/>
              <a:t>P8</a:t>
            </a:r>
            <a:r>
              <a:rPr lang="zh-CN" altLang="en-US" sz="1800" b="1" dirty="0"/>
              <a:t>，</a:t>
            </a:r>
            <a:r>
              <a:rPr lang="en-US" altLang="zh-CN" sz="1800" b="1" dirty="0"/>
              <a:t>P9 }</a:t>
            </a:r>
          </a:p>
          <a:p>
            <a:pPr eaLnBrk="1" hangingPunct="1">
              <a:spcBef>
                <a:spcPct val="0"/>
              </a:spcBef>
              <a:buClrTx/>
              <a:buSzTx/>
              <a:buFontTx/>
              <a:buNone/>
              <a:defRPr/>
            </a:pPr>
            <a:endParaRPr lang="en-US" altLang="zh-CN" sz="1800" b="1" dirty="0"/>
          </a:p>
          <a:p>
            <a:pPr>
              <a:spcBef>
                <a:spcPct val="0"/>
              </a:spcBef>
              <a:buClrTx/>
              <a:buSzTx/>
              <a:buNone/>
              <a:defRPr/>
            </a:pPr>
            <a:r>
              <a:rPr lang="en-US" altLang="zh-CN" sz="1800" b="1" dirty="0"/>
              <a:t>→= { (P1</a:t>
            </a:r>
            <a:r>
              <a:rPr lang="zh-CN" altLang="en-US" sz="1800" b="1" dirty="0"/>
              <a:t>，</a:t>
            </a:r>
            <a:r>
              <a:rPr lang="en-US" altLang="zh-CN" sz="1800" b="1" dirty="0"/>
              <a:t>P2), (P1</a:t>
            </a:r>
            <a:r>
              <a:rPr lang="zh-CN" altLang="en-US" sz="1800" b="1" dirty="0"/>
              <a:t>，</a:t>
            </a:r>
            <a:r>
              <a:rPr lang="en-US" altLang="zh-CN" sz="1800" b="1" dirty="0"/>
              <a:t>P3), (P1</a:t>
            </a:r>
            <a:r>
              <a:rPr lang="zh-CN" altLang="en-US" sz="1800" b="1" dirty="0"/>
              <a:t>，</a:t>
            </a:r>
            <a:r>
              <a:rPr lang="en-US" altLang="zh-CN" sz="1800" b="1" dirty="0"/>
              <a:t>P4 ), (P2</a:t>
            </a:r>
            <a:r>
              <a:rPr lang="zh-CN" altLang="en-US" sz="1800" b="1" dirty="0"/>
              <a:t>，</a:t>
            </a:r>
            <a:r>
              <a:rPr lang="en-US" altLang="zh-CN" sz="1800" b="1" dirty="0"/>
              <a:t>P5 ), (P3</a:t>
            </a:r>
            <a:r>
              <a:rPr lang="zh-CN" altLang="en-US" sz="1800" b="1" dirty="0"/>
              <a:t>，</a:t>
            </a:r>
            <a:r>
              <a:rPr lang="en-US" altLang="zh-CN" sz="1800" b="1" dirty="0"/>
              <a:t>P5 ), (P4</a:t>
            </a:r>
            <a:r>
              <a:rPr lang="zh-CN" altLang="en-US" sz="1800" b="1" dirty="0"/>
              <a:t>，</a:t>
            </a:r>
            <a:r>
              <a:rPr lang="en-US" altLang="zh-CN" sz="1800" b="1" dirty="0"/>
              <a:t>P6 ), (P4</a:t>
            </a:r>
            <a:r>
              <a:rPr lang="zh-CN" altLang="en-US" sz="1800" b="1" dirty="0"/>
              <a:t>，</a:t>
            </a:r>
            <a:r>
              <a:rPr lang="en-US" altLang="zh-CN" sz="1800" b="1" dirty="0"/>
              <a:t>P7 ), (P5</a:t>
            </a:r>
            <a:r>
              <a:rPr lang="zh-CN" altLang="en-US" sz="1800" b="1" dirty="0"/>
              <a:t>，</a:t>
            </a:r>
            <a:r>
              <a:rPr lang="en-US" altLang="zh-CN" sz="1800" b="1" dirty="0"/>
              <a:t>Ps ), (P6</a:t>
            </a:r>
            <a:r>
              <a:rPr lang="zh-CN" altLang="en-US" sz="1800" b="1" dirty="0"/>
              <a:t>，</a:t>
            </a:r>
            <a:r>
              <a:rPr lang="en-US" altLang="zh-CN" sz="1800" b="1" dirty="0"/>
              <a:t>P8 ), (P7</a:t>
            </a:r>
            <a:r>
              <a:rPr lang="zh-CN" altLang="en-US" sz="1800" b="1" dirty="0"/>
              <a:t>，</a:t>
            </a:r>
            <a:r>
              <a:rPr lang="en-US" altLang="zh-CN" sz="1800" b="1" dirty="0"/>
              <a:t>P9 ), (P8</a:t>
            </a:r>
            <a:r>
              <a:rPr lang="zh-CN" altLang="en-US" sz="1800" b="1" dirty="0"/>
              <a:t>，</a:t>
            </a:r>
            <a:r>
              <a:rPr lang="en-US" altLang="zh-CN" sz="1800" b="1" dirty="0"/>
              <a:t>P9 )</a:t>
            </a:r>
            <a:r>
              <a:rPr lang="zh-CN" altLang="en-US" sz="1800" b="1" dirty="0"/>
              <a:t>｝</a:t>
            </a:r>
            <a:r>
              <a:rPr lang="zh-CN" altLang="en-US" sz="1800" dirty="0"/>
              <a:t> </a:t>
            </a:r>
          </a:p>
        </p:txBody>
      </p:sp>
      <p:sp>
        <p:nvSpPr>
          <p:cNvPr id="7" name="Rectangle 4">
            <a:extLst>
              <a:ext uri="{FF2B5EF4-FFF2-40B4-BE49-F238E27FC236}">
                <a16:creationId xmlns:a16="http://schemas.microsoft.com/office/drawing/2014/main" id="{4C9BED83-D2D7-0846-985B-E227A78A86C2}"/>
              </a:ext>
            </a:extLst>
          </p:cNvPr>
          <p:cNvSpPr>
            <a:spLocks noChangeArrowheads="1"/>
          </p:cNvSpPr>
          <p:nvPr/>
        </p:nvSpPr>
        <p:spPr bwMode="auto">
          <a:xfrm>
            <a:off x="1304511" y="363889"/>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
        <p:nvSpPr>
          <p:cNvPr id="8" name="文本框 7">
            <a:extLst>
              <a:ext uri="{FF2B5EF4-FFF2-40B4-BE49-F238E27FC236}">
                <a16:creationId xmlns:a16="http://schemas.microsoft.com/office/drawing/2014/main" id="{2EB344D4-22CB-4150-8BE6-BA4A260C6C82}"/>
              </a:ext>
            </a:extLst>
          </p:cNvPr>
          <p:cNvSpPr txBox="1"/>
          <p:nvPr/>
        </p:nvSpPr>
        <p:spPr>
          <a:xfrm>
            <a:off x="509752" y="1955707"/>
            <a:ext cx="8276896" cy="1735155"/>
          </a:xfrm>
          <a:prstGeom prst="rect">
            <a:avLst/>
          </a:prstGeom>
          <a:noFill/>
        </p:spPr>
        <p:txBody>
          <a:bodyPr wrap="square">
            <a:spAutoFit/>
          </a:bodyPr>
          <a:lstStyle/>
          <a:p>
            <a:pPr lvl="1" algn="just" eaLnBrk="1" hangingPunct="1">
              <a:lnSpc>
                <a:spcPct val="140000"/>
              </a:lnSpc>
              <a:spcBef>
                <a:spcPct val="50000"/>
              </a:spcBef>
              <a:buClrTx/>
              <a:buFont typeface="Wingdings" panose="05000000000000000000" pitchFamily="2" charset="2"/>
              <a:buChar char="u"/>
            </a:pPr>
            <a:r>
              <a:rPr lang="zh-CN" altLang="en-US" sz="1800" b="0" dirty="0"/>
              <a:t>结点间的有向边则用于表示两个结点之间存在的偏序</a:t>
            </a:r>
            <a:r>
              <a:rPr lang="en-US" altLang="zh-CN" sz="1800" b="0" dirty="0"/>
              <a:t>(Partial Order)</a:t>
            </a:r>
            <a:r>
              <a:rPr lang="zh-CN" altLang="en-US" sz="1800" b="0" dirty="0"/>
              <a:t>或前趋关系</a:t>
            </a:r>
            <a:r>
              <a:rPr lang="en-US" altLang="zh-CN" sz="1800" b="0" dirty="0"/>
              <a:t>(Precedence Relation)</a:t>
            </a:r>
            <a:r>
              <a:rPr lang="en-US" altLang="zh-CN" sz="1800" b="0" dirty="0">
                <a:latin typeface="Courier New" panose="02070309020205020404" pitchFamily="49" charset="0"/>
              </a:rPr>
              <a:t>“</a:t>
            </a:r>
            <a:r>
              <a:rPr lang="en-US" altLang="zh-CN" sz="1800" b="0" dirty="0"/>
              <a:t>→</a:t>
            </a:r>
            <a:r>
              <a:rPr lang="en-US" altLang="zh-CN" sz="1800" b="0" dirty="0">
                <a:latin typeface="Courier New" panose="02070309020205020404" pitchFamily="49" charset="0"/>
              </a:rPr>
              <a:t>”</a:t>
            </a:r>
            <a:r>
              <a:rPr lang="zh-CN" altLang="en-US" sz="1800" b="0" dirty="0"/>
              <a:t>。</a:t>
            </a:r>
            <a:endParaRPr lang="zh-CN" altLang="en-US" b="0" dirty="0"/>
          </a:p>
          <a:p>
            <a:pPr lvl="1" algn="just">
              <a:lnSpc>
                <a:spcPct val="140000"/>
              </a:lnSpc>
              <a:spcBef>
                <a:spcPct val="50000"/>
              </a:spcBef>
              <a:buClrTx/>
              <a:buNone/>
            </a:pPr>
            <a:r>
              <a:rPr lang="zh-CN" altLang="en-US" b="0" dirty="0"/>
              <a:t>       →</a:t>
            </a:r>
            <a:r>
              <a:rPr lang="en-US" altLang="zh-CN" b="0" dirty="0"/>
              <a:t>={(P</a:t>
            </a:r>
            <a:r>
              <a:rPr lang="en-US" altLang="zh-CN" b="0" baseline="-25000" dirty="0"/>
              <a:t>i</a:t>
            </a:r>
            <a:r>
              <a:rPr lang="en-US" altLang="zh-CN" b="0" dirty="0"/>
              <a:t>, </a:t>
            </a:r>
            <a:r>
              <a:rPr lang="en-US" altLang="zh-CN" b="0" dirty="0" err="1"/>
              <a:t>P</a:t>
            </a:r>
            <a:r>
              <a:rPr lang="en-US" altLang="zh-CN" b="0" baseline="-25000" dirty="0" err="1"/>
              <a:t>j</a:t>
            </a:r>
            <a:r>
              <a:rPr lang="en-US" altLang="zh-CN" b="0" dirty="0"/>
              <a:t>)|P</a:t>
            </a:r>
            <a:r>
              <a:rPr lang="en-US" altLang="zh-CN" b="0" baseline="-25000" dirty="0"/>
              <a:t>i</a:t>
            </a:r>
            <a:r>
              <a:rPr lang="en-US" altLang="zh-CN" b="0" dirty="0"/>
              <a:t> must complete before </a:t>
            </a:r>
            <a:r>
              <a:rPr lang="en-US" altLang="zh-CN" b="0" dirty="0" err="1"/>
              <a:t>P</a:t>
            </a:r>
            <a:r>
              <a:rPr lang="en-US" altLang="zh-CN" b="0" baseline="-25000" dirty="0" err="1"/>
              <a:t>j</a:t>
            </a:r>
            <a:r>
              <a:rPr lang="en-US" altLang="zh-CN" b="0" dirty="0"/>
              <a:t> may start}, </a:t>
            </a:r>
            <a:r>
              <a:rPr lang="zh-CN" altLang="en-US" b="0" dirty="0"/>
              <a:t>如果</a:t>
            </a:r>
            <a:r>
              <a:rPr lang="en-US" altLang="zh-CN" b="0" dirty="0"/>
              <a:t>(P</a:t>
            </a:r>
            <a:r>
              <a:rPr lang="en-US" altLang="zh-CN" b="0" baseline="-25000" dirty="0"/>
              <a:t>i</a:t>
            </a:r>
            <a:r>
              <a:rPr lang="en-US" altLang="zh-CN" b="0" dirty="0"/>
              <a:t>, </a:t>
            </a:r>
            <a:r>
              <a:rPr lang="en-US" altLang="zh-CN" b="0" dirty="0" err="1"/>
              <a:t>P</a:t>
            </a:r>
            <a:r>
              <a:rPr lang="en-US" altLang="zh-CN" b="0" baseline="-25000" dirty="0" err="1"/>
              <a:t>j</a:t>
            </a:r>
            <a:r>
              <a:rPr lang="en-US" altLang="zh-CN" b="0" dirty="0"/>
              <a:t>)∈→,</a:t>
            </a:r>
            <a:r>
              <a:rPr lang="zh-CN" altLang="en-US" b="0" dirty="0"/>
              <a:t>可写成</a:t>
            </a:r>
            <a:r>
              <a:rPr lang="en-US" altLang="zh-CN" b="0" dirty="0" err="1"/>
              <a:t>P</a:t>
            </a:r>
            <a:r>
              <a:rPr lang="en-US" altLang="zh-CN" b="0" baseline="-25000" dirty="0" err="1"/>
              <a:t>i</a:t>
            </a:r>
            <a:r>
              <a:rPr lang="en-US" altLang="zh-CN" b="0" dirty="0" err="1"/>
              <a:t>→P</a:t>
            </a:r>
            <a:r>
              <a:rPr lang="en-US" altLang="zh-CN" b="0" baseline="-25000" dirty="0" err="1"/>
              <a:t>j</a:t>
            </a:r>
            <a:r>
              <a:rPr lang="zh-CN" altLang="en-US" b="0" dirty="0"/>
              <a:t>，称</a:t>
            </a:r>
            <a:r>
              <a:rPr lang="en-US" altLang="zh-CN" b="0" dirty="0"/>
              <a:t>P</a:t>
            </a:r>
            <a:r>
              <a:rPr lang="en-US" altLang="zh-CN" b="0" baseline="-25000" dirty="0"/>
              <a:t>i</a:t>
            </a:r>
            <a:r>
              <a:rPr lang="zh-CN" altLang="en-US" b="0" dirty="0"/>
              <a:t>是</a:t>
            </a:r>
            <a:r>
              <a:rPr lang="en-US" altLang="zh-CN" b="0" dirty="0" err="1"/>
              <a:t>P</a:t>
            </a:r>
            <a:r>
              <a:rPr lang="en-US" altLang="zh-CN" b="0" baseline="-25000" dirty="0" err="1"/>
              <a:t>j</a:t>
            </a:r>
            <a:r>
              <a:rPr lang="zh-CN" altLang="en-US" b="0" dirty="0"/>
              <a:t>的</a:t>
            </a:r>
            <a:r>
              <a:rPr lang="zh-CN" altLang="en-US" b="0" dirty="0">
                <a:solidFill>
                  <a:srgbClr val="FF0000"/>
                </a:solidFill>
              </a:rPr>
              <a:t>直接前趋</a:t>
            </a:r>
            <a:r>
              <a:rPr lang="zh-CN" altLang="en-US" b="0" dirty="0"/>
              <a:t>，而称</a:t>
            </a:r>
            <a:r>
              <a:rPr lang="en-US" altLang="zh-CN" b="0" dirty="0" err="1"/>
              <a:t>P</a:t>
            </a:r>
            <a:r>
              <a:rPr lang="en-US" altLang="zh-CN" b="0" baseline="-25000" dirty="0" err="1"/>
              <a:t>j</a:t>
            </a:r>
            <a:r>
              <a:rPr lang="zh-CN" altLang="en-US" b="0" dirty="0"/>
              <a:t>是</a:t>
            </a:r>
            <a:r>
              <a:rPr lang="en-US" altLang="zh-CN" b="0" dirty="0"/>
              <a:t>P</a:t>
            </a:r>
            <a:r>
              <a:rPr lang="en-US" altLang="zh-CN" b="0" baseline="-25000" dirty="0"/>
              <a:t>i</a:t>
            </a:r>
            <a:r>
              <a:rPr lang="zh-CN" altLang="en-US" b="0" dirty="0"/>
              <a:t>的</a:t>
            </a:r>
            <a:r>
              <a:rPr lang="zh-CN" altLang="en-US" b="0" dirty="0">
                <a:solidFill>
                  <a:srgbClr val="FF0000"/>
                </a:solidFill>
              </a:rPr>
              <a:t>直接后继</a:t>
            </a:r>
            <a:r>
              <a:rPr lang="zh-CN" altLang="en-US" b="0" dirty="0"/>
              <a:t>。</a:t>
            </a:r>
            <a:endParaRPr lang="en-US" altLang="zh-CN" b="0" dirty="0"/>
          </a:p>
        </p:txBody>
      </p:sp>
    </p:spTree>
    <p:extLst>
      <p:ext uri="{BB962C8B-B14F-4D97-AF65-F5344CB8AC3E}">
        <p14:creationId xmlns:p14="http://schemas.microsoft.com/office/powerpoint/2010/main" val="57382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259391" y="1852094"/>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400" b="1" dirty="0">
                <a:solidFill>
                  <a:srgbClr val="0000FF"/>
                </a:solidFill>
                <a:latin typeface="+mj-ea"/>
                <a:ea typeface="+mj-ea"/>
              </a:rPr>
              <a:t> 2</a:t>
            </a:r>
            <a:r>
              <a:rPr lang="zh-CN" altLang="en-US" sz="2400" b="1" dirty="0">
                <a:solidFill>
                  <a:srgbClr val="0000FF"/>
                </a:solidFill>
                <a:latin typeface="+mj-ea"/>
                <a:ea typeface="+mj-ea"/>
              </a:rPr>
              <a:t>．进程控制块中的信息（续） </a:t>
            </a:r>
          </a:p>
        </p:txBody>
      </p:sp>
      <p:sp>
        <p:nvSpPr>
          <p:cNvPr id="2" name="矩形 1"/>
          <p:cNvSpPr/>
          <p:nvPr/>
        </p:nvSpPr>
        <p:spPr>
          <a:xfrm>
            <a:off x="819061" y="2447062"/>
            <a:ext cx="7505877" cy="4320542"/>
          </a:xfrm>
          <a:prstGeom prst="rect">
            <a:avLst/>
          </a:prstGeom>
        </p:spPr>
        <p:txBody>
          <a:bodyPr wrap="square">
            <a:spAutoFit/>
          </a:bodyPr>
          <a:lstStyle/>
          <a:p>
            <a:pPr marL="329804" algn="just">
              <a:lnSpc>
                <a:spcPct val="120000"/>
              </a:lnSpc>
              <a:spcBef>
                <a:spcPct val="30000"/>
              </a:spcBef>
              <a:buNone/>
              <a:defRPr/>
            </a:pPr>
            <a:r>
              <a:rPr lang="en-US" altLang="zh-CN" sz="2100" b="1" dirty="0">
                <a:solidFill>
                  <a:srgbClr val="0000CC"/>
                </a:solidFill>
                <a:latin typeface="+mj-ea"/>
                <a:ea typeface="+mj-ea"/>
              </a:rPr>
              <a:t> 2</a:t>
            </a:r>
            <a:r>
              <a:rPr lang="zh-CN" altLang="en-US" sz="2100" b="1" dirty="0">
                <a:solidFill>
                  <a:srgbClr val="0000CC"/>
                </a:solidFill>
                <a:latin typeface="+mj-ea"/>
                <a:ea typeface="+mj-ea"/>
              </a:rPr>
              <a:t>）处理机状态</a:t>
            </a:r>
          </a:p>
          <a:p>
            <a:pPr marL="158354" algn="just" defTabSz="685800">
              <a:lnSpc>
                <a:spcPct val="120000"/>
              </a:lnSpc>
              <a:spcBef>
                <a:spcPct val="30000"/>
              </a:spcBef>
              <a:buClr>
                <a:schemeClr val="accent1">
                  <a:lumMod val="75000"/>
                </a:schemeClr>
              </a:buClr>
              <a:buSzPct val="100000"/>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处理机状态信息主要是由处理机的各种寄存器中的内容组成：</a:t>
            </a:r>
          </a:p>
          <a:p>
            <a:pPr marL="939800" lvl="1" indent="-482600" algn="just" eaLnBrk="1" hangingPunct="1">
              <a:lnSpc>
                <a:spcPct val="90000"/>
              </a:lnSpc>
              <a:buClrTx/>
              <a:buFont typeface="+mj-lt"/>
              <a:buAutoNum type="arabicPeriod"/>
              <a:defRPr/>
            </a:pPr>
            <a:r>
              <a:rPr lang="zh-CN" altLang="en-US" sz="2400" dirty="0">
                <a:solidFill>
                  <a:srgbClr val="FF0000"/>
                </a:solidFill>
                <a:latin typeface="楷体_GB2312" pitchFamily="49" charset="-122"/>
                <a:ea typeface="楷体_GB2312" pitchFamily="49" charset="-122"/>
              </a:rPr>
              <a:t>通用寄存器，</a:t>
            </a:r>
            <a:r>
              <a:rPr lang="zh-CN" altLang="en-US" sz="2400" dirty="0">
                <a:latin typeface="楷体_GB2312" pitchFamily="49" charset="-122"/>
                <a:ea typeface="楷体_GB2312" pitchFamily="49" charset="-122"/>
              </a:rPr>
              <a:t>又称为用户可视寄存器</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暂存信息。</a:t>
            </a:r>
          </a:p>
          <a:p>
            <a:pPr marL="939800" lvl="1" indent="-482600" algn="just" eaLnBrk="1" hangingPunct="1">
              <a:lnSpc>
                <a:spcPct val="90000"/>
              </a:lnSpc>
              <a:buClrTx/>
              <a:buFont typeface="+mj-lt"/>
              <a:buAutoNum type="arabicPeriod"/>
              <a:defRPr/>
            </a:pPr>
            <a:r>
              <a:rPr lang="zh-CN" altLang="en-US" sz="2400" dirty="0">
                <a:solidFill>
                  <a:srgbClr val="FF0000"/>
                </a:solidFill>
                <a:latin typeface="楷体_GB2312" pitchFamily="49" charset="-122"/>
                <a:ea typeface="楷体_GB2312" pitchFamily="49" charset="-122"/>
              </a:rPr>
              <a:t>指令计数器</a:t>
            </a:r>
            <a:r>
              <a:rPr lang="zh-CN" altLang="en-US" sz="2400" dirty="0">
                <a:latin typeface="楷体_GB2312" pitchFamily="49" charset="-122"/>
                <a:ea typeface="楷体_GB2312" pitchFamily="49" charset="-122"/>
              </a:rPr>
              <a:t>，其中存放了要访问的下一条指令的地址。</a:t>
            </a:r>
          </a:p>
          <a:p>
            <a:pPr marL="939800" lvl="1" indent="-482600" algn="just" eaLnBrk="1" hangingPunct="1">
              <a:lnSpc>
                <a:spcPct val="90000"/>
              </a:lnSpc>
              <a:buClrTx/>
              <a:buFont typeface="+mj-lt"/>
              <a:buAutoNum type="arabicPeriod"/>
              <a:defRPr/>
            </a:pPr>
            <a:r>
              <a:rPr lang="zh-CN" altLang="en-US" sz="2400" dirty="0">
                <a:solidFill>
                  <a:srgbClr val="FF0000"/>
                </a:solidFill>
                <a:latin typeface="楷体_GB2312" pitchFamily="49" charset="-122"/>
                <a:ea typeface="楷体_GB2312" pitchFamily="49" charset="-122"/>
              </a:rPr>
              <a:t>程序状态字</a:t>
            </a:r>
            <a:r>
              <a:rPr lang="en-US" altLang="zh-CN" sz="2400" dirty="0">
                <a:solidFill>
                  <a:srgbClr val="FF0000"/>
                </a:solidFill>
                <a:latin typeface="楷体_GB2312" pitchFamily="49" charset="-122"/>
                <a:ea typeface="楷体_GB2312" pitchFamily="49" charset="-122"/>
              </a:rPr>
              <a:t>PSW</a:t>
            </a:r>
            <a:r>
              <a:rPr lang="zh-CN" altLang="en-US" sz="2400" dirty="0">
                <a:latin typeface="楷体_GB2312" pitchFamily="49" charset="-122"/>
                <a:ea typeface="楷体_GB2312" pitchFamily="49" charset="-122"/>
              </a:rPr>
              <a:t>，其中含有状态信息，如条件码、执行方式、中断屏蔽标志等</a:t>
            </a:r>
          </a:p>
          <a:p>
            <a:pPr marL="939800" lvl="1" indent="-482600" algn="just" eaLnBrk="1" hangingPunct="1">
              <a:lnSpc>
                <a:spcPct val="90000"/>
              </a:lnSpc>
              <a:buClrTx/>
              <a:buFont typeface="+mj-lt"/>
              <a:buAutoNum type="arabicPeriod"/>
              <a:defRPr/>
            </a:pPr>
            <a:r>
              <a:rPr lang="zh-CN" altLang="en-US" sz="2400" dirty="0">
                <a:solidFill>
                  <a:srgbClr val="FF0000"/>
                </a:solidFill>
                <a:latin typeface="楷体_GB2312" pitchFamily="49" charset="-122"/>
                <a:ea typeface="楷体_GB2312" pitchFamily="49" charset="-122"/>
              </a:rPr>
              <a:t>用户栈指针</a:t>
            </a:r>
            <a:r>
              <a:rPr lang="zh-CN" altLang="en-US" sz="2400" dirty="0">
                <a:latin typeface="楷体_GB2312" pitchFamily="49" charset="-122"/>
                <a:ea typeface="楷体_GB2312" pitchFamily="49" charset="-122"/>
              </a:rPr>
              <a:t>，用于存放系统调用参数及调用地址。栈指针指向该栈的栈顶。</a:t>
            </a:r>
          </a:p>
          <a:p>
            <a:pPr marL="329804" algn="just">
              <a:lnSpc>
                <a:spcPct val="120000"/>
              </a:lnSpc>
              <a:spcBef>
                <a:spcPct val="30000"/>
              </a:spcBef>
              <a:buNone/>
              <a:defRPr/>
            </a:pPr>
            <a:endParaRPr lang="zh-CN" altLang="en-US" sz="2400" b="1" dirty="0">
              <a:latin typeface="+mj-ea"/>
              <a:ea typeface="+mj-ea"/>
            </a:endParaRPr>
          </a:p>
        </p:txBody>
      </p:sp>
      <p:sp>
        <p:nvSpPr>
          <p:cNvPr id="6" name="Text Box 4">
            <a:extLst>
              <a:ext uri="{FF2B5EF4-FFF2-40B4-BE49-F238E27FC236}">
                <a16:creationId xmlns:a16="http://schemas.microsoft.com/office/drawing/2014/main" id="{7126D489-67FD-46AE-B7C1-ECD56B302B6E}"/>
              </a:ext>
            </a:extLst>
          </p:cNvPr>
          <p:cNvSpPr txBox="1">
            <a:spLocks noChangeArrowheads="1"/>
          </p:cNvSpPr>
          <p:nvPr/>
        </p:nvSpPr>
        <p:spPr bwMode="auto">
          <a:xfrm>
            <a:off x="913654" y="6174143"/>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dirty="0">
                <a:solidFill>
                  <a:srgbClr val="FF0000"/>
                </a:solidFill>
                <a:latin typeface="Arial" panose="020B0604020202020204" pitchFamily="34" charset="0"/>
              </a:rPr>
              <a:t>这些都是中断和进程切换时需要保护的内容！</a:t>
            </a:r>
          </a:p>
        </p:txBody>
      </p:sp>
    </p:spTree>
    <p:extLst>
      <p:ext uri="{BB962C8B-B14F-4D97-AF65-F5344CB8AC3E}">
        <p14:creationId xmlns:p14="http://schemas.microsoft.com/office/powerpoint/2010/main" val="236178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259391" y="1852094"/>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700" b="1" dirty="0">
                <a:solidFill>
                  <a:srgbClr val="0000FF"/>
                </a:solidFill>
                <a:latin typeface="+mj-ea"/>
                <a:ea typeface="+mj-ea"/>
              </a:rPr>
              <a:t> 2</a:t>
            </a:r>
            <a:r>
              <a:rPr lang="zh-CN" altLang="en-US" sz="2700" b="1" dirty="0">
                <a:solidFill>
                  <a:srgbClr val="0000FF"/>
                </a:solidFill>
                <a:latin typeface="+mj-ea"/>
                <a:ea typeface="+mj-ea"/>
              </a:rPr>
              <a:t>．进程控制块中的信息（续） </a:t>
            </a:r>
          </a:p>
        </p:txBody>
      </p:sp>
      <p:sp>
        <p:nvSpPr>
          <p:cNvPr id="2" name="矩形 1"/>
          <p:cNvSpPr/>
          <p:nvPr/>
        </p:nvSpPr>
        <p:spPr>
          <a:xfrm>
            <a:off x="935370" y="2447062"/>
            <a:ext cx="7933581" cy="3693319"/>
          </a:xfrm>
          <a:prstGeom prst="rect">
            <a:avLst/>
          </a:prstGeom>
        </p:spPr>
        <p:txBody>
          <a:bodyPr wrap="square">
            <a:spAutoFit/>
          </a:bodyPr>
          <a:lstStyle/>
          <a:p>
            <a:pPr marL="329804" algn="just">
              <a:lnSpc>
                <a:spcPct val="120000"/>
              </a:lnSpc>
              <a:spcBef>
                <a:spcPct val="30000"/>
              </a:spcBef>
              <a:buNone/>
              <a:defRPr/>
            </a:pPr>
            <a:r>
              <a:rPr lang="en-US" altLang="zh-CN" sz="2100" b="1" dirty="0">
                <a:solidFill>
                  <a:srgbClr val="0000CC"/>
                </a:solidFill>
                <a:latin typeface="+mj-ea"/>
                <a:ea typeface="+mj-ea"/>
              </a:rPr>
              <a:t>  3</a:t>
            </a:r>
            <a:r>
              <a:rPr lang="zh-CN" altLang="en-US" sz="2100" b="1" dirty="0">
                <a:solidFill>
                  <a:srgbClr val="0000CC"/>
                </a:solidFill>
                <a:latin typeface="+mj-ea"/>
                <a:ea typeface="+mj-ea"/>
              </a:rPr>
              <a:t>）进程调度信息</a:t>
            </a:r>
          </a:p>
          <a:p>
            <a:pPr marL="158354" algn="just" defTabSz="685800">
              <a:lnSpc>
                <a:spcPct val="120000"/>
              </a:lnSpc>
              <a:spcBef>
                <a:spcPct val="30000"/>
              </a:spcBef>
              <a:buClr>
                <a:schemeClr val="accent1">
                  <a:lumMod val="75000"/>
                </a:schemeClr>
              </a:buClr>
              <a:buSzPct val="100000"/>
              <a:defRPr/>
            </a:pPr>
            <a:r>
              <a:rPr lang="zh-CN" altLang="en-US" sz="2400" b="1" dirty="0">
                <a:latin typeface="微软雅黑" panose="020B0503020204020204" pitchFamily="34" charset="-122"/>
                <a:ea typeface="微软雅黑" panose="020B0503020204020204" pitchFamily="34" charset="-122"/>
              </a:rPr>
              <a:t>           在</a:t>
            </a:r>
            <a:r>
              <a:rPr lang="en-US" altLang="zh-CN" sz="2400" b="1" dirty="0">
                <a:latin typeface="微软雅黑" panose="020B0503020204020204" pitchFamily="34" charset="-122"/>
                <a:ea typeface="微软雅黑" panose="020B0503020204020204" pitchFamily="34" charset="-122"/>
              </a:rPr>
              <a:t>PCB</a:t>
            </a:r>
            <a:r>
              <a:rPr lang="zh-CN" altLang="en-US" sz="2400" b="1" dirty="0">
                <a:latin typeface="微软雅黑" panose="020B0503020204020204" pitchFamily="34" charset="-122"/>
                <a:ea typeface="微软雅黑" panose="020B0503020204020204" pitchFamily="34" charset="-122"/>
              </a:rPr>
              <a:t>中还存放一些与进程调度和进程对换有关的信息，包括：</a:t>
            </a:r>
          </a:p>
          <a:p>
            <a:pPr marL="787004" lvl="1" algn="just">
              <a:lnSpc>
                <a:spcPct val="120000"/>
              </a:lnSpc>
              <a:spcBef>
                <a:spcPct val="30000"/>
              </a:spcBef>
              <a:defRPr/>
            </a:pPr>
            <a:r>
              <a:rPr lang="zh-CN" altLang="en-US" sz="2400" b="1" dirty="0">
                <a:latin typeface="+mj-ea"/>
                <a:ea typeface="+mj-ea"/>
              </a:rPr>
              <a:t>①进程状态</a:t>
            </a:r>
          </a:p>
          <a:p>
            <a:pPr marL="787004" lvl="1" algn="just">
              <a:lnSpc>
                <a:spcPct val="120000"/>
              </a:lnSpc>
              <a:spcBef>
                <a:spcPct val="30000"/>
              </a:spcBef>
              <a:defRPr/>
            </a:pPr>
            <a:r>
              <a:rPr lang="zh-CN" altLang="en-US" sz="2400" b="1" dirty="0">
                <a:latin typeface="+mj-ea"/>
                <a:ea typeface="+mj-ea"/>
              </a:rPr>
              <a:t>②进程优先级</a:t>
            </a:r>
          </a:p>
          <a:p>
            <a:pPr marL="787004" lvl="1" algn="just">
              <a:lnSpc>
                <a:spcPct val="120000"/>
              </a:lnSpc>
              <a:spcBef>
                <a:spcPct val="30000"/>
              </a:spcBef>
              <a:defRPr/>
            </a:pPr>
            <a:r>
              <a:rPr lang="zh-CN" altLang="en-US" sz="2400" b="1" dirty="0">
                <a:latin typeface="+mj-ea"/>
                <a:ea typeface="+mj-ea"/>
              </a:rPr>
              <a:t>③进程调度所需的其它信息</a:t>
            </a:r>
          </a:p>
          <a:p>
            <a:pPr marL="787004" lvl="1" algn="just">
              <a:lnSpc>
                <a:spcPct val="120000"/>
              </a:lnSpc>
              <a:spcBef>
                <a:spcPct val="30000"/>
              </a:spcBef>
              <a:defRPr/>
            </a:pPr>
            <a:r>
              <a:rPr lang="zh-CN" altLang="en-US" sz="2400" b="1" dirty="0">
                <a:latin typeface="+mj-ea"/>
                <a:ea typeface="+mj-ea"/>
              </a:rPr>
              <a:t>④事件，阻塞原因</a:t>
            </a:r>
          </a:p>
        </p:txBody>
      </p:sp>
    </p:spTree>
    <p:extLst>
      <p:ext uri="{BB962C8B-B14F-4D97-AF65-F5344CB8AC3E}">
        <p14:creationId xmlns:p14="http://schemas.microsoft.com/office/powerpoint/2010/main" val="370258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259391" y="1852094"/>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700" b="1" dirty="0">
                <a:solidFill>
                  <a:srgbClr val="0000FF"/>
                </a:solidFill>
                <a:latin typeface="+mj-ea"/>
                <a:ea typeface="+mj-ea"/>
              </a:rPr>
              <a:t> 2</a:t>
            </a:r>
            <a:r>
              <a:rPr lang="zh-CN" altLang="en-US" sz="2700" b="1" dirty="0">
                <a:solidFill>
                  <a:srgbClr val="0000FF"/>
                </a:solidFill>
                <a:latin typeface="+mj-ea"/>
                <a:ea typeface="+mj-ea"/>
              </a:rPr>
              <a:t>．进程控制块中的信息（续） </a:t>
            </a:r>
          </a:p>
        </p:txBody>
      </p:sp>
      <p:sp>
        <p:nvSpPr>
          <p:cNvPr id="2" name="矩形 1"/>
          <p:cNvSpPr/>
          <p:nvPr/>
        </p:nvSpPr>
        <p:spPr>
          <a:xfrm>
            <a:off x="1350530" y="2586876"/>
            <a:ext cx="5899356" cy="2787814"/>
          </a:xfrm>
          <a:prstGeom prst="rect">
            <a:avLst/>
          </a:prstGeom>
        </p:spPr>
        <p:txBody>
          <a:bodyPr wrap="square">
            <a:spAutoFit/>
          </a:bodyPr>
          <a:lstStyle/>
          <a:p>
            <a:pPr marL="329804" algn="just">
              <a:lnSpc>
                <a:spcPct val="120000"/>
              </a:lnSpc>
              <a:spcBef>
                <a:spcPct val="30000"/>
              </a:spcBef>
              <a:defRPr/>
            </a:pPr>
            <a:r>
              <a:rPr lang="en-US" altLang="zh-CN" sz="2400" b="1" dirty="0">
                <a:solidFill>
                  <a:srgbClr val="0000CC"/>
                </a:solidFill>
                <a:latin typeface="+mj-ea"/>
                <a:ea typeface="+mj-ea"/>
              </a:rPr>
              <a:t>  4</a:t>
            </a:r>
            <a:r>
              <a:rPr lang="zh-CN" altLang="en-US" sz="2400" b="1" dirty="0">
                <a:solidFill>
                  <a:srgbClr val="0000CC"/>
                </a:solidFill>
                <a:latin typeface="+mj-ea"/>
                <a:ea typeface="+mj-ea"/>
              </a:rPr>
              <a:t>）进程控制信息</a:t>
            </a:r>
          </a:p>
          <a:p>
            <a:pPr lvl="1">
              <a:lnSpc>
                <a:spcPct val="120000"/>
              </a:lnSpc>
              <a:spcBef>
                <a:spcPct val="35000"/>
              </a:spcBef>
              <a:defRPr/>
            </a:pPr>
            <a:r>
              <a:rPr lang="zh-CN" altLang="en-US" sz="2400" b="1" dirty="0">
                <a:latin typeface="+mj-ea"/>
                <a:ea typeface="+mj-ea"/>
              </a:rPr>
              <a:t>①程序和数据的地址</a:t>
            </a:r>
          </a:p>
          <a:p>
            <a:pPr lvl="1">
              <a:lnSpc>
                <a:spcPct val="120000"/>
              </a:lnSpc>
              <a:spcBef>
                <a:spcPct val="35000"/>
              </a:spcBef>
              <a:defRPr/>
            </a:pPr>
            <a:r>
              <a:rPr lang="zh-CN" altLang="en-US" sz="2400" b="1" dirty="0">
                <a:latin typeface="+mj-ea"/>
                <a:ea typeface="+mj-ea"/>
              </a:rPr>
              <a:t>②进程同步和通信机制</a:t>
            </a:r>
          </a:p>
          <a:p>
            <a:pPr lvl="1">
              <a:lnSpc>
                <a:spcPct val="120000"/>
              </a:lnSpc>
              <a:spcBef>
                <a:spcPct val="35000"/>
              </a:spcBef>
              <a:defRPr/>
            </a:pPr>
            <a:r>
              <a:rPr lang="zh-CN" altLang="en-US" sz="2400" b="1" dirty="0">
                <a:latin typeface="+mj-ea"/>
                <a:ea typeface="+mj-ea"/>
              </a:rPr>
              <a:t>③资源清单</a:t>
            </a:r>
          </a:p>
          <a:p>
            <a:pPr lvl="1">
              <a:lnSpc>
                <a:spcPct val="120000"/>
              </a:lnSpc>
              <a:spcBef>
                <a:spcPct val="35000"/>
              </a:spcBef>
              <a:defRPr/>
            </a:pPr>
            <a:r>
              <a:rPr lang="zh-CN" altLang="en-US" sz="2400" b="1" dirty="0">
                <a:latin typeface="+mj-ea"/>
                <a:ea typeface="+mj-ea"/>
              </a:rPr>
              <a:t>④链接指针</a:t>
            </a:r>
          </a:p>
        </p:txBody>
      </p:sp>
    </p:spTree>
    <p:extLst>
      <p:ext uri="{BB962C8B-B14F-4D97-AF65-F5344CB8AC3E}">
        <p14:creationId xmlns:p14="http://schemas.microsoft.com/office/powerpoint/2010/main" val="92264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951271" y="1852094"/>
            <a:ext cx="653193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700" b="1" dirty="0">
                <a:solidFill>
                  <a:srgbClr val="0000FF"/>
                </a:solidFill>
                <a:latin typeface="+mj-ea"/>
                <a:ea typeface="+mj-ea"/>
              </a:rPr>
              <a:t> 3</a:t>
            </a:r>
            <a:r>
              <a:rPr lang="zh-CN" altLang="en-US" sz="2700" b="1" dirty="0">
                <a:solidFill>
                  <a:srgbClr val="0000FF"/>
                </a:solidFill>
                <a:latin typeface="+mj-ea"/>
                <a:ea typeface="+mj-ea"/>
              </a:rPr>
              <a:t>．</a:t>
            </a:r>
            <a:r>
              <a:rPr lang="en-US" altLang="zh-CN" sz="2700" b="1" dirty="0">
                <a:solidFill>
                  <a:srgbClr val="0000FF"/>
                </a:solidFill>
                <a:latin typeface="+mj-ea"/>
                <a:ea typeface="+mj-ea"/>
              </a:rPr>
              <a:t>PCB</a:t>
            </a:r>
            <a:r>
              <a:rPr lang="zh-CN" altLang="en-US" sz="2700" b="1" dirty="0">
                <a:solidFill>
                  <a:srgbClr val="0000FF"/>
                </a:solidFill>
                <a:latin typeface="+mj-ea"/>
                <a:ea typeface="+mj-ea"/>
              </a:rPr>
              <a:t>的组织方式  </a:t>
            </a:r>
          </a:p>
        </p:txBody>
      </p:sp>
      <p:sp>
        <p:nvSpPr>
          <p:cNvPr id="2" name="矩形 1"/>
          <p:cNvSpPr/>
          <p:nvPr/>
        </p:nvSpPr>
        <p:spPr>
          <a:xfrm>
            <a:off x="619432" y="2586876"/>
            <a:ext cx="8133736" cy="3139321"/>
          </a:xfrm>
          <a:prstGeom prst="rect">
            <a:avLst/>
          </a:prstGeom>
        </p:spPr>
        <p:txBody>
          <a:bodyPr wrap="square">
            <a:spAutoFit/>
          </a:bodyPr>
          <a:lstStyle/>
          <a:p>
            <a:pPr lvl="1" algn="just">
              <a:lnSpc>
                <a:spcPct val="120000"/>
              </a:lnSpc>
              <a:defRPr/>
            </a:pPr>
            <a:r>
              <a:rPr lang="en-US" altLang="zh-CN" sz="2100" b="1" dirty="0">
                <a:solidFill>
                  <a:srgbClr val="0000CC"/>
                </a:solidFill>
                <a:latin typeface="+mj-ea"/>
                <a:ea typeface="+mj-ea"/>
              </a:rPr>
              <a:t>1</a:t>
            </a:r>
            <a:r>
              <a:rPr lang="zh-CN" altLang="en-US" sz="2100" b="1" dirty="0">
                <a:solidFill>
                  <a:srgbClr val="0000CC"/>
                </a:solidFill>
                <a:latin typeface="+mj-ea"/>
                <a:ea typeface="+mj-ea"/>
              </a:rPr>
              <a:t>）线性方式</a:t>
            </a:r>
            <a:endParaRPr lang="en-US" altLang="zh-CN" sz="2100" b="1" dirty="0">
              <a:solidFill>
                <a:srgbClr val="0000CC"/>
              </a:solidFill>
              <a:latin typeface="+mj-ea"/>
              <a:ea typeface="+mj-ea"/>
            </a:endParaRPr>
          </a:p>
          <a:p>
            <a:pPr lvl="1" algn="just">
              <a:lnSpc>
                <a:spcPct val="120000"/>
              </a:lnSpc>
              <a:defRPr/>
            </a:pPr>
            <a:r>
              <a:rPr lang="zh-CN" altLang="en-US" sz="2100" b="1" dirty="0">
                <a:latin typeface="+mj-ea"/>
                <a:ea typeface="+mj-ea"/>
              </a:rPr>
              <a:t>    </a:t>
            </a:r>
            <a:r>
              <a:rPr lang="zh-CN" altLang="en-US" sz="2000" b="1" dirty="0">
                <a:latin typeface="+mj-ea"/>
                <a:ea typeface="+mj-ea"/>
              </a:rPr>
              <a:t>将系统中的所有</a:t>
            </a:r>
            <a:r>
              <a:rPr lang="en-US" altLang="zh-CN" sz="2000" b="1" dirty="0">
                <a:latin typeface="+mj-ea"/>
                <a:ea typeface="+mj-ea"/>
              </a:rPr>
              <a:t>PCB</a:t>
            </a:r>
            <a:r>
              <a:rPr lang="zh-CN" altLang="en-US" sz="2000" b="1" dirty="0">
                <a:latin typeface="+mj-ea"/>
                <a:ea typeface="+mj-ea"/>
              </a:rPr>
              <a:t>组织在一张线性表中，将该表的首地址存放在一个专用区域中。</a:t>
            </a:r>
            <a:r>
              <a:rPr lang="en-US" altLang="zh-CN" sz="2000" b="1" dirty="0">
                <a:latin typeface="+mj-ea"/>
                <a:ea typeface="+mj-ea"/>
              </a:rPr>
              <a:t>P42</a:t>
            </a:r>
            <a:r>
              <a:rPr lang="zh-CN" altLang="en-US" sz="2000" b="1" dirty="0">
                <a:latin typeface="+mj-ea"/>
                <a:ea typeface="+mj-ea"/>
              </a:rPr>
              <a:t>图</a:t>
            </a:r>
            <a:r>
              <a:rPr lang="en-US" altLang="zh-CN" sz="2000" b="1" dirty="0">
                <a:latin typeface="+mj-ea"/>
                <a:ea typeface="+mj-ea"/>
              </a:rPr>
              <a:t>2-10 </a:t>
            </a:r>
          </a:p>
          <a:p>
            <a:pPr lvl="1" algn="just">
              <a:lnSpc>
                <a:spcPct val="120000"/>
              </a:lnSpc>
              <a:defRPr/>
            </a:pPr>
            <a:r>
              <a:rPr lang="en-US" altLang="zh-CN" sz="2100" b="1" dirty="0">
                <a:solidFill>
                  <a:srgbClr val="0000CC"/>
                </a:solidFill>
                <a:latin typeface="+mj-ea"/>
                <a:ea typeface="+mj-ea"/>
              </a:rPr>
              <a:t>2</a:t>
            </a:r>
            <a:r>
              <a:rPr lang="zh-CN" altLang="en-US" sz="2100" b="1" dirty="0">
                <a:solidFill>
                  <a:srgbClr val="0000CC"/>
                </a:solidFill>
                <a:latin typeface="+mj-ea"/>
                <a:ea typeface="+mj-ea"/>
              </a:rPr>
              <a:t>）链接方式</a:t>
            </a:r>
          </a:p>
          <a:p>
            <a:pPr lvl="1" algn="just">
              <a:lnSpc>
                <a:spcPct val="120000"/>
              </a:lnSpc>
              <a:defRPr/>
            </a:pPr>
            <a:r>
              <a:rPr lang="zh-CN" altLang="en-US" sz="2000" b="1" dirty="0">
                <a:latin typeface="+mj-ea"/>
                <a:ea typeface="+mj-ea"/>
              </a:rPr>
              <a:t>    把具有同一状态的</a:t>
            </a:r>
            <a:r>
              <a:rPr lang="en-US" altLang="zh-CN" sz="2000" b="1" dirty="0">
                <a:latin typeface="+mj-ea"/>
                <a:ea typeface="+mj-ea"/>
              </a:rPr>
              <a:t>PCB</a:t>
            </a:r>
            <a:r>
              <a:rPr lang="zh-CN" altLang="en-US" sz="2000" b="1" dirty="0">
                <a:latin typeface="+mj-ea"/>
                <a:ea typeface="+mj-ea"/>
              </a:rPr>
              <a:t>，用其中的链接字链接成一个队列，排成就绪队列，若干个阻塞队列以及空白队列。</a:t>
            </a:r>
            <a:r>
              <a:rPr lang="en-US" altLang="zh-CN" sz="2000" b="1" dirty="0">
                <a:latin typeface="+mj-ea"/>
                <a:ea typeface="+mj-ea"/>
              </a:rPr>
              <a:t>P42</a:t>
            </a:r>
            <a:r>
              <a:rPr lang="zh-CN" altLang="en-US" sz="2000" b="1" dirty="0">
                <a:latin typeface="+mj-ea"/>
                <a:ea typeface="+mj-ea"/>
              </a:rPr>
              <a:t>图</a:t>
            </a:r>
            <a:r>
              <a:rPr lang="en-US" altLang="zh-CN" sz="2000" b="1" dirty="0">
                <a:latin typeface="+mj-ea"/>
                <a:ea typeface="+mj-ea"/>
              </a:rPr>
              <a:t>2-11</a:t>
            </a:r>
            <a:r>
              <a:rPr lang="zh-CN" altLang="en-US" sz="2000" b="1" dirty="0">
                <a:latin typeface="+mj-ea"/>
                <a:ea typeface="+mj-ea"/>
              </a:rPr>
              <a:t>。</a:t>
            </a:r>
          </a:p>
          <a:p>
            <a:pPr lvl="1" algn="just">
              <a:lnSpc>
                <a:spcPct val="120000"/>
              </a:lnSpc>
              <a:defRPr/>
            </a:pPr>
            <a:r>
              <a:rPr lang="en-US" altLang="zh-CN" sz="2100" b="1" dirty="0">
                <a:solidFill>
                  <a:srgbClr val="0000CC"/>
                </a:solidFill>
                <a:latin typeface="+mj-ea"/>
                <a:ea typeface="+mj-ea"/>
              </a:rPr>
              <a:t>3</a:t>
            </a:r>
            <a:r>
              <a:rPr lang="zh-CN" altLang="en-US" sz="2100" b="1" dirty="0">
                <a:solidFill>
                  <a:srgbClr val="0000CC"/>
                </a:solidFill>
                <a:latin typeface="+mj-ea"/>
                <a:ea typeface="+mj-ea"/>
              </a:rPr>
              <a:t>）索引方式</a:t>
            </a:r>
          </a:p>
          <a:p>
            <a:pPr lvl="1">
              <a:lnSpc>
                <a:spcPct val="120000"/>
              </a:lnSpc>
              <a:defRPr/>
            </a:pPr>
            <a:r>
              <a:rPr lang="zh-CN" altLang="en-US" sz="2100" b="1" dirty="0">
                <a:latin typeface="+mj-ea"/>
                <a:ea typeface="+mj-ea"/>
              </a:rPr>
              <a:t>    </a:t>
            </a:r>
            <a:r>
              <a:rPr lang="zh-CN" altLang="en-US" sz="2000" b="1" dirty="0">
                <a:latin typeface="+mj-ea"/>
                <a:ea typeface="+mj-ea"/>
              </a:rPr>
              <a:t>系统根据所有进程的状态建立几张索引表。 </a:t>
            </a:r>
            <a:r>
              <a:rPr lang="en-US" altLang="zh-CN" sz="2000" b="1" dirty="0">
                <a:latin typeface="+mj-ea"/>
                <a:ea typeface="+mj-ea"/>
              </a:rPr>
              <a:t>P42</a:t>
            </a:r>
            <a:r>
              <a:rPr lang="zh-CN" altLang="en-US" sz="2000" b="1" dirty="0">
                <a:latin typeface="+mj-ea"/>
                <a:ea typeface="+mj-ea"/>
              </a:rPr>
              <a:t>图</a:t>
            </a:r>
            <a:r>
              <a:rPr lang="en-US" altLang="zh-CN" sz="2000" b="1" dirty="0">
                <a:latin typeface="+mj-ea"/>
                <a:ea typeface="+mj-ea"/>
              </a:rPr>
              <a:t>2-12</a:t>
            </a:r>
            <a:r>
              <a:rPr lang="zh-CN" altLang="en-US" sz="2000" b="1" dirty="0">
                <a:latin typeface="+mj-ea"/>
                <a:ea typeface="+mj-ea"/>
              </a:rPr>
              <a:t>。</a:t>
            </a:r>
          </a:p>
        </p:txBody>
      </p:sp>
    </p:spTree>
    <p:extLst>
      <p:ext uri="{BB962C8B-B14F-4D97-AF65-F5344CB8AC3E}">
        <p14:creationId xmlns:p14="http://schemas.microsoft.com/office/powerpoint/2010/main" val="260598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259391" y="1852094"/>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700" b="1" dirty="0">
                <a:solidFill>
                  <a:srgbClr val="0000FF"/>
                </a:solidFill>
                <a:latin typeface="+mj-ea"/>
                <a:ea typeface="+mj-ea"/>
              </a:rPr>
              <a:t> 3</a:t>
            </a:r>
            <a:r>
              <a:rPr lang="zh-CN" altLang="en-US" sz="2700" b="1" dirty="0">
                <a:solidFill>
                  <a:srgbClr val="0000FF"/>
                </a:solidFill>
                <a:latin typeface="+mj-ea"/>
                <a:ea typeface="+mj-ea"/>
              </a:rPr>
              <a:t>．</a:t>
            </a:r>
            <a:r>
              <a:rPr lang="en-US" altLang="zh-CN" sz="2700" b="1" dirty="0">
                <a:solidFill>
                  <a:srgbClr val="0000FF"/>
                </a:solidFill>
                <a:latin typeface="+mj-ea"/>
                <a:ea typeface="+mj-ea"/>
              </a:rPr>
              <a:t>PCB</a:t>
            </a:r>
            <a:r>
              <a:rPr lang="zh-CN" altLang="en-US" sz="2700" b="1" dirty="0">
                <a:solidFill>
                  <a:srgbClr val="0000FF"/>
                </a:solidFill>
                <a:latin typeface="+mj-ea"/>
                <a:ea typeface="+mj-ea"/>
              </a:rPr>
              <a:t>的组织方式  </a:t>
            </a:r>
          </a:p>
        </p:txBody>
      </p:sp>
      <p:sp>
        <p:nvSpPr>
          <p:cNvPr id="2" name="矩形 1"/>
          <p:cNvSpPr/>
          <p:nvPr/>
        </p:nvSpPr>
        <p:spPr>
          <a:xfrm>
            <a:off x="1350530" y="2586876"/>
            <a:ext cx="7092922" cy="447238"/>
          </a:xfrm>
          <a:prstGeom prst="rect">
            <a:avLst/>
          </a:prstGeom>
        </p:spPr>
        <p:txBody>
          <a:bodyPr wrap="square">
            <a:spAutoFit/>
          </a:bodyPr>
          <a:lstStyle/>
          <a:p>
            <a:pPr algn="just">
              <a:lnSpc>
                <a:spcPct val="120000"/>
              </a:lnSpc>
              <a:defRPr/>
            </a:pPr>
            <a:r>
              <a:rPr lang="en-US" altLang="zh-CN" sz="2100" b="1" dirty="0">
                <a:solidFill>
                  <a:srgbClr val="0000CC"/>
                </a:solidFill>
                <a:latin typeface="+mj-ea"/>
                <a:ea typeface="+mj-ea"/>
              </a:rPr>
              <a:t>       2</a:t>
            </a:r>
            <a:r>
              <a:rPr lang="zh-CN" altLang="en-US" sz="2100" b="1" dirty="0">
                <a:solidFill>
                  <a:srgbClr val="0000CC"/>
                </a:solidFill>
                <a:latin typeface="+mj-ea"/>
                <a:ea typeface="+mj-ea"/>
              </a:rPr>
              <a:t>）链接方式</a:t>
            </a:r>
          </a:p>
        </p:txBody>
      </p:sp>
      <p:sp>
        <p:nvSpPr>
          <p:cNvPr id="6" name="Rectangle 67">
            <a:extLst>
              <a:ext uri="{FF2B5EF4-FFF2-40B4-BE49-F238E27FC236}">
                <a16:creationId xmlns:a16="http://schemas.microsoft.com/office/drawing/2014/main" id="{95A11720-007D-FD45-887A-7EC0A7CF9B60}"/>
              </a:ext>
            </a:extLst>
          </p:cNvPr>
          <p:cNvSpPr txBox="1">
            <a:spLocks noChangeArrowheads="1"/>
          </p:cNvSpPr>
          <p:nvPr/>
        </p:nvSpPr>
        <p:spPr>
          <a:xfrm>
            <a:off x="1428750" y="2171700"/>
            <a:ext cx="3028950" cy="29146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Font typeface="Wingdings" charset="2"/>
              <a:buChar char="n"/>
              <a:defRPr/>
            </a:pPr>
            <a:endParaRPr lang="en-US" altLang="zh-CN" sz="2100" dirty="0"/>
          </a:p>
        </p:txBody>
      </p:sp>
      <p:sp>
        <p:nvSpPr>
          <p:cNvPr id="7" name="Rectangle 68">
            <a:extLst>
              <a:ext uri="{FF2B5EF4-FFF2-40B4-BE49-F238E27FC236}">
                <a16:creationId xmlns:a16="http://schemas.microsoft.com/office/drawing/2014/main" id="{AFFF4CF6-3155-4F4C-9C35-8BB0C654554B}"/>
              </a:ext>
            </a:extLst>
          </p:cNvPr>
          <p:cNvSpPr>
            <a:spLocks noChangeArrowheads="1"/>
          </p:cNvSpPr>
          <p:nvPr/>
        </p:nvSpPr>
        <p:spPr bwMode="auto">
          <a:xfrm>
            <a:off x="2638426" y="3627255"/>
            <a:ext cx="1674019"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b="1">
                <a:latin typeface="Tahoma" charset="0"/>
                <a:ea typeface="楷体_GB2312" charset="0"/>
              </a:rPr>
              <a:t>执行指针</a:t>
            </a:r>
          </a:p>
        </p:txBody>
      </p:sp>
      <p:sp>
        <p:nvSpPr>
          <p:cNvPr id="8" name="Rectangle 69">
            <a:extLst>
              <a:ext uri="{FF2B5EF4-FFF2-40B4-BE49-F238E27FC236}">
                <a16:creationId xmlns:a16="http://schemas.microsoft.com/office/drawing/2014/main" id="{151CBA99-0E4E-864A-B546-AE7CC088F568}"/>
              </a:ext>
            </a:extLst>
          </p:cNvPr>
          <p:cNvSpPr>
            <a:spLocks noChangeArrowheads="1"/>
          </p:cNvSpPr>
          <p:nvPr/>
        </p:nvSpPr>
        <p:spPr bwMode="auto">
          <a:xfrm>
            <a:off x="2628901" y="4267811"/>
            <a:ext cx="1674019"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b="1">
                <a:latin typeface="Tahoma" charset="0"/>
                <a:ea typeface="楷体_GB2312" charset="0"/>
              </a:rPr>
              <a:t>就绪队列指针</a:t>
            </a:r>
          </a:p>
        </p:txBody>
      </p:sp>
      <p:sp>
        <p:nvSpPr>
          <p:cNvPr id="9" name="Rectangle 70">
            <a:extLst>
              <a:ext uri="{FF2B5EF4-FFF2-40B4-BE49-F238E27FC236}">
                <a16:creationId xmlns:a16="http://schemas.microsoft.com/office/drawing/2014/main" id="{05A2DE6C-E4C8-7048-88F2-2121FEC3DD31}"/>
              </a:ext>
            </a:extLst>
          </p:cNvPr>
          <p:cNvSpPr>
            <a:spLocks noChangeArrowheads="1"/>
          </p:cNvSpPr>
          <p:nvPr/>
        </p:nvSpPr>
        <p:spPr bwMode="auto">
          <a:xfrm>
            <a:off x="2638426" y="4923846"/>
            <a:ext cx="1674019"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b="1">
                <a:latin typeface="Tahoma" charset="0"/>
                <a:ea typeface="楷体_GB2312" charset="0"/>
              </a:rPr>
              <a:t>阻塞队列指针</a:t>
            </a:r>
          </a:p>
        </p:txBody>
      </p:sp>
      <p:sp>
        <p:nvSpPr>
          <p:cNvPr id="10" name="Rectangle 71">
            <a:extLst>
              <a:ext uri="{FF2B5EF4-FFF2-40B4-BE49-F238E27FC236}">
                <a16:creationId xmlns:a16="http://schemas.microsoft.com/office/drawing/2014/main" id="{75D1D38E-7025-EC44-BAEA-81CD5E75219C}"/>
              </a:ext>
            </a:extLst>
          </p:cNvPr>
          <p:cNvSpPr>
            <a:spLocks noChangeArrowheads="1"/>
          </p:cNvSpPr>
          <p:nvPr/>
        </p:nvSpPr>
        <p:spPr bwMode="auto">
          <a:xfrm>
            <a:off x="2638426" y="5571546"/>
            <a:ext cx="1674019"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b="1">
                <a:latin typeface="Tahoma" charset="0"/>
                <a:ea typeface="楷体_GB2312" charset="0"/>
              </a:rPr>
              <a:t>空闲队列指针</a:t>
            </a:r>
          </a:p>
        </p:txBody>
      </p:sp>
      <p:graphicFrame>
        <p:nvGraphicFramePr>
          <p:cNvPr id="11" name="Group 129">
            <a:extLst>
              <a:ext uri="{FF2B5EF4-FFF2-40B4-BE49-F238E27FC236}">
                <a16:creationId xmlns:a16="http://schemas.microsoft.com/office/drawing/2014/main" id="{80E0FEB9-0879-DB46-B0AF-7B702D570ADD}"/>
              </a:ext>
            </a:extLst>
          </p:cNvPr>
          <p:cNvGraphicFramePr>
            <a:graphicFrameLocks noGrp="1"/>
          </p:cNvGraphicFramePr>
          <p:nvPr>
            <p:extLst>
              <p:ext uri="{D42A27DB-BD31-4B8C-83A1-F6EECF244321}">
                <p14:modId xmlns:p14="http://schemas.microsoft.com/office/powerpoint/2010/main" val="3537030455"/>
              </p:ext>
            </p:extLst>
          </p:nvPr>
        </p:nvGraphicFramePr>
        <p:xfrm>
          <a:off x="5719762" y="2439012"/>
          <a:ext cx="1509713" cy="3498057"/>
        </p:xfrm>
        <a:graphic>
          <a:graphicData uri="http://schemas.openxmlformats.org/drawingml/2006/table">
            <a:tbl>
              <a:tblPr/>
              <a:tblGrid>
                <a:gridCol w="1047750">
                  <a:extLst>
                    <a:ext uri="{9D8B030D-6E8A-4147-A177-3AD203B41FA5}">
                      <a16:colId xmlns:a16="http://schemas.microsoft.com/office/drawing/2014/main" val="20000"/>
                    </a:ext>
                  </a:extLst>
                </a:gridCol>
                <a:gridCol w="461963">
                  <a:extLst>
                    <a:ext uri="{9D8B030D-6E8A-4147-A177-3AD203B41FA5}">
                      <a16:colId xmlns:a16="http://schemas.microsoft.com/office/drawing/2014/main" val="20001"/>
                    </a:ext>
                  </a:extLst>
                </a:gridCol>
              </a:tblGrid>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PCB1</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PCB2</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PCB3</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PCB4</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PCB5</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PCB6</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PCB7</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PCB8</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PCB9</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 name="Line 104">
            <a:extLst>
              <a:ext uri="{FF2B5EF4-FFF2-40B4-BE49-F238E27FC236}">
                <a16:creationId xmlns:a16="http://schemas.microsoft.com/office/drawing/2014/main" id="{A73EA0E0-08E9-F94C-B3B8-E9178B4E1A51}"/>
              </a:ext>
            </a:extLst>
          </p:cNvPr>
          <p:cNvSpPr>
            <a:spLocks noChangeShapeType="1"/>
          </p:cNvSpPr>
          <p:nvPr/>
        </p:nvSpPr>
        <p:spPr bwMode="auto">
          <a:xfrm>
            <a:off x="7229475" y="2655705"/>
            <a:ext cx="48577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3" name="Line 105">
            <a:extLst>
              <a:ext uri="{FF2B5EF4-FFF2-40B4-BE49-F238E27FC236}">
                <a16:creationId xmlns:a16="http://schemas.microsoft.com/office/drawing/2014/main" id="{1FC2E221-30C3-B049-9B88-A9533CC89B6D}"/>
              </a:ext>
            </a:extLst>
          </p:cNvPr>
          <p:cNvSpPr>
            <a:spLocks noChangeShapeType="1"/>
          </p:cNvSpPr>
          <p:nvPr/>
        </p:nvSpPr>
        <p:spPr bwMode="auto">
          <a:xfrm>
            <a:off x="7715250" y="2655706"/>
            <a:ext cx="0" cy="1026319"/>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4" name="Line 106">
            <a:extLst>
              <a:ext uri="{FF2B5EF4-FFF2-40B4-BE49-F238E27FC236}">
                <a16:creationId xmlns:a16="http://schemas.microsoft.com/office/drawing/2014/main" id="{2F3D4D4D-B860-F143-BD29-FED394E44214}"/>
              </a:ext>
            </a:extLst>
          </p:cNvPr>
          <p:cNvSpPr>
            <a:spLocks noChangeShapeType="1"/>
          </p:cNvSpPr>
          <p:nvPr/>
        </p:nvSpPr>
        <p:spPr bwMode="auto">
          <a:xfrm flipH="1">
            <a:off x="7229475" y="3682024"/>
            <a:ext cx="485775"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5" name="Line 107">
            <a:extLst>
              <a:ext uri="{FF2B5EF4-FFF2-40B4-BE49-F238E27FC236}">
                <a16:creationId xmlns:a16="http://schemas.microsoft.com/office/drawing/2014/main" id="{598441A6-C326-B047-994E-93DF0F50643A}"/>
              </a:ext>
            </a:extLst>
          </p:cNvPr>
          <p:cNvSpPr>
            <a:spLocks noChangeShapeType="1"/>
          </p:cNvSpPr>
          <p:nvPr/>
        </p:nvSpPr>
        <p:spPr bwMode="auto">
          <a:xfrm>
            <a:off x="7229475" y="2979555"/>
            <a:ext cx="323850"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6" name="Line 108">
            <a:extLst>
              <a:ext uri="{FF2B5EF4-FFF2-40B4-BE49-F238E27FC236}">
                <a16:creationId xmlns:a16="http://schemas.microsoft.com/office/drawing/2014/main" id="{8B94BC5B-8A6E-754C-BE70-9403ACFD86BE}"/>
              </a:ext>
            </a:extLst>
          </p:cNvPr>
          <p:cNvSpPr>
            <a:spLocks noChangeShapeType="1"/>
          </p:cNvSpPr>
          <p:nvPr/>
        </p:nvSpPr>
        <p:spPr bwMode="auto">
          <a:xfrm>
            <a:off x="7553325" y="2979556"/>
            <a:ext cx="0" cy="432197"/>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7" name="Line 109">
            <a:extLst>
              <a:ext uri="{FF2B5EF4-FFF2-40B4-BE49-F238E27FC236}">
                <a16:creationId xmlns:a16="http://schemas.microsoft.com/office/drawing/2014/main" id="{DB0AC689-0FEA-2642-AA42-25A68E3CDB4A}"/>
              </a:ext>
            </a:extLst>
          </p:cNvPr>
          <p:cNvSpPr>
            <a:spLocks noChangeShapeType="1"/>
          </p:cNvSpPr>
          <p:nvPr/>
        </p:nvSpPr>
        <p:spPr bwMode="auto">
          <a:xfrm flipH="1">
            <a:off x="7229475" y="3411752"/>
            <a:ext cx="323850"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8" name="Line 110">
            <a:extLst>
              <a:ext uri="{FF2B5EF4-FFF2-40B4-BE49-F238E27FC236}">
                <a16:creationId xmlns:a16="http://schemas.microsoft.com/office/drawing/2014/main" id="{BB26F90B-6F1C-F845-9560-E0B0253B86A4}"/>
              </a:ext>
            </a:extLst>
          </p:cNvPr>
          <p:cNvSpPr>
            <a:spLocks noChangeShapeType="1"/>
          </p:cNvSpPr>
          <p:nvPr/>
        </p:nvSpPr>
        <p:spPr bwMode="auto">
          <a:xfrm>
            <a:off x="7229475" y="3789180"/>
            <a:ext cx="48577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9" name="Line 111">
            <a:extLst>
              <a:ext uri="{FF2B5EF4-FFF2-40B4-BE49-F238E27FC236}">
                <a16:creationId xmlns:a16="http://schemas.microsoft.com/office/drawing/2014/main" id="{9B77A4C3-1905-3A4C-B477-7035DE070738}"/>
              </a:ext>
            </a:extLst>
          </p:cNvPr>
          <p:cNvSpPr>
            <a:spLocks noChangeShapeType="1"/>
          </p:cNvSpPr>
          <p:nvPr/>
        </p:nvSpPr>
        <p:spPr bwMode="auto">
          <a:xfrm flipH="1">
            <a:off x="7693576" y="3789181"/>
            <a:ext cx="21674" cy="1611813"/>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1" name="Line 112">
            <a:extLst>
              <a:ext uri="{FF2B5EF4-FFF2-40B4-BE49-F238E27FC236}">
                <a16:creationId xmlns:a16="http://schemas.microsoft.com/office/drawing/2014/main" id="{B9E62AA0-141E-A240-8ED5-65881B37F2C6}"/>
              </a:ext>
            </a:extLst>
          </p:cNvPr>
          <p:cNvSpPr>
            <a:spLocks noChangeShapeType="1"/>
          </p:cNvSpPr>
          <p:nvPr/>
        </p:nvSpPr>
        <p:spPr bwMode="auto">
          <a:xfrm flipH="1">
            <a:off x="7229475" y="5400995"/>
            <a:ext cx="485775"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2" name="Line 113">
            <a:extLst>
              <a:ext uri="{FF2B5EF4-FFF2-40B4-BE49-F238E27FC236}">
                <a16:creationId xmlns:a16="http://schemas.microsoft.com/office/drawing/2014/main" id="{5CE08ABA-6B8E-6640-B4D2-864E3C6F39B8}"/>
              </a:ext>
            </a:extLst>
          </p:cNvPr>
          <p:cNvSpPr>
            <a:spLocks noChangeShapeType="1"/>
          </p:cNvSpPr>
          <p:nvPr/>
        </p:nvSpPr>
        <p:spPr bwMode="auto">
          <a:xfrm>
            <a:off x="7229476" y="4574701"/>
            <a:ext cx="27027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3" name="Line 114">
            <a:extLst>
              <a:ext uri="{FF2B5EF4-FFF2-40B4-BE49-F238E27FC236}">
                <a16:creationId xmlns:a16="http://schemas.microsoft.com/office/drawing/2014/main" id="{6859F7E5-A7ED-324B-9AE2-D696F72F7B10}"/>
              </a:ext>
            </a:extLst>
          </p:cNvPr>
          <p:cNvSpPr>
            <a:spLocks noChangeShapeType="1"/>
          </p:cNvSpPr>
          <p:nvPr/>
        </p:nvSpPr>
        <p:spPr bwMode="auto">
          <a:xfrm>
            <a:off x="7499747" y="4574702"/>
            <a:ext cx="0" cy="269081"/>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4" name="Line 115">
            <a:extLst>
              <a:ext uri="{FF2B5EF4-FFF2-40B4-BE49-F238E27FC236}">
                <a16:creationId xmlns:a16="http://schemas.microsoft.com/office/drawing/2014/main" id="{71BAE3CA-7E18-354C-ABF6-98AD6C236597}"/>
              </a:ext>
            </a:extLst>
          </p:cNvPr>
          <p:cNvSpPr>
            <a:spLocks noChangeShapeType="1"/>
          </p:cNvSpPr>
          <p:nvPr/>
        </p:nvSpPr>
        <p:spPr bwMode="auto">
          <a:xfrm flipH="1">
            <a:off x="7229476" y="4843782"/>
            <a:ext cx="270272"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5" name="Line 116">
            <a:extLst>
              <a:ext uri="{FF2B5EF4-FFF2-40B4-BE49-F238E27FC236}">
                <a16:creationId xmlns:a16="http://schemas.microsoft.com/office/drawing/2014/main" id="{D1C73CC6-F186-4F4F-AC49-174565B6E424}"/>
              </a:ext>
            </a:extLst>
          </p:cNvPr>
          <p:cNvSpPr>
            <a:spLocks noChangeShapeType="1"/>
          </p:cNvSpPr>
          <p:nvPr/>
        </p:nvSpPr>
        <p:spPr bwMode="auto">
          <a:xfrm>
            <a:off x="7229476" y="5060476"/>
            <a:ext cx="27027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6" name="Line 117">
            <a:extLst>
              <a:ext uri="{FF2B5EF4-FFF2-40B4-BE49-F238E27FC236}">
                <a16:creationId xmlns:a16="http://schemas.microsoft.com/office/drawing/2014/main" id="{62B0B7ED-59AE-6B4A-8DA3-2FC076CE8B51}"/>
              </a:ext>
            </a:extLst>
          </p:cNvPr>
          <p:cNvSpPr>
            <a:spLocks noChangeShapeType="1"/>
          </p:cNvSpPr>
          <p:nvPr/>
        </p:nvSpPr>
        <p:spPr bwMode="auto">
          <a:xfrm>
            <a:off x="7499747" y="5060477"/>
            <a:ext cx="0" cy="540544"/>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7" name="Line 118">
            <a:extLst>
              <a:ext uri="{FF2B5EF4-FFF2-40B4-BE49-F238E27FC236}">
                <a16:creationId xmlns:a16="http://schemas.microsoft.com/office/drawing/2014/main" id="{75001AD2-5DCF-3D4B-8E80-DE46815D24D4}"/>
              </a:ext>
            </a:extLst>
          </p:cNvPr>
          <p:cNvSpPr>
            <a:spLocks noChangeShapeType="1"/>
          </p:cNvSpPr>
          <p:nvPr/>
        </p:nvSpPr>
        <p:spPr bwMode="auto">
          <a:xfrm flipH="1">
            <a:off x="7229476" y="5601020"/>
            <a:ext cx="270272"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8" name="Line 119">
            <a:extLst>
              <a:ext uri="{FF2B5EF4-FFF2-40B4-BE49-F238E27FC236}">
                <a16:creationId xmlns:a16="http://schemas.microsoft.com/office/drawing/2014/main" id="{FB3D60BC-B9C8-804B-A433-80AE8F989C59}"/>
              </a:ext>
            </a:extLst>
          </p:cNvPr>
          <p:cNvSpPr>
            <a:spLocks noChangeShapeType="1"/>
          </p:cNvSpPr>
          <p:nvPr/>
        </p:nvSpPr>
        <p:spPr bwMode="auto">
          <a:xfrm>
            <a:off x="7229476" y="5762945"/>
            <a:ext cx="27027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9" name="Line 120">
            <a:extLst>
              <a:ext uri="{FF2B5EF4-FFF2-40B4-BE49-F238E27FC236}">
                <a16:creationId xmlns:a16="http://schemas.microsoft.com/office/drawing/2014/main" id="{4E512162-A70C-F941-A75D-4F033D33DB66}"/>
              </a:ext>
            </a:extLst>
          </p:cNvPr>
          <p:cNvSpPr>
            <a:spLocks noChangeShapeType="1"/>
          </p:cNvSpPr>
          <p:nvPr/>
        </p:nvSpPr>
        <p:spPr bwMode="auto">
          <a:xfrm>
            <a:off x="7499747" y="5762945"/>
            <a:ext cx="0" cy="32385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0" name="Line 121">
            <a:extLst>
              <a:ext uri="{FF2B5EF4-FFF2-40B4-BE49-F238E27FC236}">
                <a16:creationId xmlns:a16="http://schemas.microsoft.com/office/drawing/2014/main" id="{05C4DA85-803B-AC4F-AAB9-271590BCF125}"/>
              </a:ext>
            </a:extLst>
          </p:cNvPr>
          <p:cNvSpPr>
            <a:spLocks noChangeShapeType="1"/>
          </p:cNvSpPr>
          <p:nvPr/>
        </p:nvSpPr>
        <p:spPr bwMode="auto">
          <a:xfrm>
            <a:off x="5715000" y="5829911"/>
            <a:ext cx="0" cy="32385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1" name="Line 122">
            <a:extLst>
              <a:ext uri="{FF2B5EF4-FFF2-40B4-BE49-F238E27FC236}">
                <a16:creationId xmlns:a16="http://schemas.microsoft.com/office/drawing/2014/main" id="{2F51FCAB-F6D7-284C-9ED6-E50E8FADF4EF}"/>
              </a:ext>
            </a:extLst>
          </p:cNvPr>
          <p:cNvSpPr>
            <a:spLocks noChangeShapeType="1"/>
          </p:cNvSpPr>
          <p:nvPr/>
        </p:nvSpPr>
        <p:spPr bwMode="auto">
          <a:xfrm>
            <a:off x="6768704" y="5679894"/>
            <a:ext cx="0" cy="270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2" name="Line 123">
            <a:extLst>
              <a:ext uri="{FF2B5EF4-FFF2-40B4-BE49-F238E27FC236}">
                <a16:creationId xmlns:a16="http://schemas.microsoft.com/office/drawing/2014/main" id="{274642DB-1F47-F84E-8A2A-ECECAD14CEAB}"/>
              </a:ext>
            </a:extLst>
          </p:cNvPr>
          <p:cNvSpPr>
            <a:spLocks noChangeShapeType="1"/>
          </p:cNvSpPr>
          <p:nvPr/>
        </p:nvSpPr>
        <p:spPr bwMode="auto">
          <a:xfrm>
            <a:off x="7229475" y="5776334"/>
            <a:ext cx="0" cy="37742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3" name="Line 124">
            <a:extLst>
              <a:ext uri="{FF2B5EF4-FFF2-40B4-BE49-F238E27FC236}">
                <a16:creationId xmlns:a16="http://schemas.microsoft.com/office/drawing/2014/main" id="{EE303F9A-294F-B04A-83D4-32B915DB8474}"/>
              </a:ext>
            </a:extLst>
          </p:cNvPr>
          <p:cNvSpPr>
            <a:spLocks noChangeShapeType="1"/>
          </p:cNvSpPr>
          <p:nvPr/>
        </p:nvSpPr>
        <p:spPr bwMode="auto">
          <a:xfrm>
            <a:off x="6400800" y="5982311"/>
            <a:ext cx="0" cy="215504"/>
          </a:xfrm>
          <a:prstGeom prst="line">
            <a:avLst/>
          </a:prstGeom>
          <a:noFill/>
          <a:ln w="254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4" name="Line 125">
            <a:extLst>
              <a:ext uri="{FF2B5EF4-FFF2-40B4-BE49-F238E27FC236}">
                <a16:creationId xmlns:a16="http://schemas.microsoft.com/office/drawing/2014/main" id="{E1E4BDA1-B540-1E40-8CE3-85FBFAACB4B0}"/>
              </a:ext>
            </a:extLst>
          </p:cNvPr>
          <p:cNvSpPr>
            <a:spLocks noChangeShapeType="1"/>
          </p:cNvSpPr>
          <p:nvPr/>
        </p:nvSpPr>
        <p:spPr bwMode="auto">
          <a:xfrm>
            <a:off x="4205289" y="3735602"/>
            <a:ext cx="1512094" cy="32385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5" name="Line 126">
            <a:extLst>
              <a:ext uri="{FF2B5EF4-FFF2-40B4-BE49-F238E27FC236}">
                <a16:creationId xmlns:a16="http://schemas.microsoft.com/office/drawing/2014/main" id="{0493CA01-AA41-8C41-977F-0A176D4D1F64}"/>
              </a:ext>
            </a:extLst>
          </p:cNvPr>
          <p:cNvSpPr>
            <a:spLocks noChangeShapeType="1"/>
          </p:cNvSpPr>
          <p:nvPr/>
        </p:nvSpPr>
        <p:spPr bwMode="auto">
          <a:xfrm flipV="1">
            <a:off x="4258867" y="2600936"/>
            <a:ext cx="1458515" cy="1782366"/>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6" name="Line 127">
            <a:extLst>
              <a:ext uri="{FF2B5EF4-FFF2-40B4-BE49-F238E27FC236}">
                <a16:creationId xmlns:a16="http://schemas.microsoft.com/office/drawing/2014/main" id="{C1330888-3DB6-DD4A-A5C3-A9EE5CFC6A28}"/>
              </a:ext>
            </a:extLst>
          </p:cNvPr>
          <p:cNvSpPr>
            <a:spLocks noChangeShapeType="1"/>
          </p:cNvSpPr>
          <p:nvPr/>
        </p:nvSpPr>
        <p:spPr bwMode="auto">
          <a:xfrm flipV="1">
            <a:off x="4258867" y="3087903"/>
            <a:ext cx="1458515" cy="1997869"/>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7" name="Line 128">
            <a:extLst>
              <a:ext uri="{FF2B5EF4-FFF2-40B4-BE49-F238E27FC236}">
                <a16:creationId xmlns:a16="http://schemas.microsoft.com/office/drawing/2014/main" id="{997CB19F-D13D-E840-ACE0-C1EFAE82DA28}"/>
              </a:ext>
            </a:extLst>
          </p:cNvPr>
          <p:cNvSpPr>
            <a:spLocks noChangeShapeType="1"/>
          </p:cNvSpPr>
          <p:nvPr/>
        </p:nvSpPr>
        <p:spPr bwMode="auto">
          <a:xfrm flipV="1">
            <a:off x="4258867" y="4438071"/>
            <a:ext cx="1458515" cy="129540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70218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0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0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0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20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20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20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0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20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20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0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2000"/>
                                        <p:tgtEl>
                                          <p:spTgt spid="24"/>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20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2000"/>
                                        <p:tgtEl>
                                          <p:spTgt spid="26"/>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20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2000"/>
                                        <p:tgtEl>
                                          <p:spTgt spid="28"/>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2000"/>
                                        <p:tgtEl>
                                          <p:spTgt spid="29"/>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20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2000"/>
                                        <p:tgtEl>
                                          <p:spTgt spid="31"/>
                                        </p:tgtEl>
                                      </p:cBhvr>
                                    </p:animEffect>
                                  </p:childTnLst>
                                </p:cTn>
                              </p:par>
                              <p:par>
                                <p:cTn id="77" presetID="10" presetClass="entr" presetSubtype="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2000"/>
                                        <p:tgtEl>
                                          <p:spTgt spid="32"/>
                                        </p:tgtEl>
                                      </p:cBhvr>
                                    </p:animEffect>
                                  </p:childTnLst>
                                </p:cTn>
                              </p:par>
                              <p:par>
                                <p:cTn id="80" presetID="10" presetClass="entr" presetSubtype="0"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2000"/>
                                        <p:tgtEl>
                                          <p:spTgt spid="33"/>
                                        </p:tgtEl>
                                      </p:cBhvr>
                                    </p:animEffect>
                                  </p:childTnLst>
                                </p:cTn>
                              </p:par>
                              <p:par>
                                <p:cTn id="83" presetID="10"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2000"/>
                                        <p:tgtEl>
                                          <p:spTgt spid="34"/>
                                        </p:tgtEl>
                                      </p:cBhvr>
                                    </p:animEffect>
                                  </p:childTnLst>
                                </p:cTn>
                              </p:par>
                              <p:par>
                                <p:cTn id="86" presetID="10" presetClass="entr" presetSubtype="0"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2000"/>
                                        <p:tgtEl>
                                          <p:spTgt spid="35"/>
                                        </p:tgtEl>
                                      </p:cBhvr>
                                    </p:animEffect>
                                  </p:childTnLst>
                                </p:cTn>
                              </p:par>
                              <p:par>
                                <p:cTn id="89" presetID="10" presetClass="entr" presetSubtype="0"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2000"/>
                                        <p:tgtEl>
                                          <p:spTgt spid="36"/>
                                        </p:tgtEl>
                                      </p:cBhvr>
                                    </p:animEffect>
                                  </p:childTnLst>
                                </p:cTn>
                              </p:par>
                              <p:par>
                                <p:cTn id="92" presetID="10" presetClass="entr" presetSubtype="0" fill="hold"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fade">
                                      <p:cBhvr>
                                        <p:cTn id="94"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259391" y="1852094"/>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700" b="1" dirty="0">
                <a:solidFill>
                  <a:srgbClr val="0000FF"/>
                </a:solidFill>
                <a:latin typeface="+mj-ea"/>
                <a:ea typeface="+mj-ea"/>
              </a:rPr>
              <a:t> 3</a:t>
            </a:r>
            <a:r>
              <a:rPr lang="zh-CN" altLang="en-US" sz="2700" b="1" dirty="0">
                <a:solidFill>
                  <a:srgbClr val="0000FF"/>
                </a:solidFill>
                <a:latin typeface="+mj-ea"/>
                <a:ea typeface="+mj-ea"/>
              </a:rPr>
              <a:t>．</a:t>
            </a:r>
            <a:r>
              <a:rPr lang="en-US" altLang="zh-CN" sz="2700" b="1" dirty="0">
                <a:solidFill>
                  <a:srgbClr val="0000FF"/>
                </a:solidFill>
                <a:latin typeface="+mj-ea"/>
                <a:ea typeface="+mj-ea"/>
              </a:rPr>
              <a:t>PCB</a:t>
            </a:r>
            <a:r>
              <a:rPr lang="zh-CN" altLang="en-US" sz="2700" b="1" dirty="0">
                <a:solidFill>
                  <a:srgbClr val="0000FF"/>
                </a:solidFill>
                <a:latin typeface="+mj-ea"/>
                <a:ea typeface="+mj-ea"/>
              </a:rPr>
              <a:t>的组织方式  </a:t>
            </a:r>
          </a:p>
        </p:txBody>
      </p:sp>
      <p:sp>
        <p:nvSpPr>
          <p:cNvPr id="2" name="矩形 1"/>
          <p:cNvSpPr/>
          <p:nvPr/>
        </p:nvSpPr>
        <p:spPr>
          <a:xfrm>
            <a:off x="1871663" y="2473877"/>
            <a:ext cx="7092922" cy="447238"/>
          </a:xfrm>
          <a:prstGeom prst="rect">
            <a:avLst/>
          </a:prstGeom>
        </p:spPr>
        <p:txBody>
          <a:bodyPr wrap="square">
            <a:spAutoFit/>
          </a:bodyPr>
          <a:lstStyle/>
          <a:p>
            <a:pPr algn="just" defTabSz="685800">
              <a:lnSpc>
                <a:spcPct val="120000"/>
              </a:lnSpc>
              <a:spcBef>
                <a:spcPts val="1350"/>
              </a:spcBef>
              <a:buClr>
                <a:schemeClr val="accent1">
                  <a:lumMod val="75000"/>
                </a:schemeClr>
              </a:buClr>
              <a:buSzPct val="100000"/>
              <a:defRPr/>
            </a:pPr>
            <a:r>
              <a:rPr lang="zh-CN" altLang="en-US" sz="2100" b="1" u="sng" dirty="0">
                <a:solidFill>
                  <a:srgbClr val="0000FF"/>
                </a:solidFill>
                <a:latin typeface="+mj-ea"/>
                <a:ea typeface="+mj-ea"/>
              </a:rPr>
              <a:t>等待队列示例：</a:t>
            </a:r>
          </a:p>
        </p:txBody>
      </p:sp>
      <p:sp>
        <p:nvSpPr>
          <p:cNvPr id="6" name="Rectangle 67">
            <a:extLst>
              <a:ext uri="{FF2B5EF4-FFF2-40B4-BE49-F238E27FC236}">
                <a16:creationId xmlns:a16="http://schemas.microsoft.com/office/drawing/2014/main" id="{95A11720-007D-FD45-887A-7EC0A7CF9B60}"/>
              </a:ext>
            </a:extLst>
          </p:cNvPr>
          <p:cNvSpPr txBox="1">
            <a:spLocks noChangeArrowheads="1"/>
          </p:cNvSpPr>
          <p:nvPr/>
        </p:nvSpPr>
        <p:spPr>
          <a:xfrm>
            <a:off x="1428750" y="2171700"/>
            <a:ext cx="3028950" cy="29146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Font typeface="Wingdings" charset="2"/>
              <a:buChar char="n"/>
              <a:defRPr/>
            </a:pPr>
            <a:endParaRPr lang="en-US" altLang="zh-CN" sz="2100" dirty="0"/>
          </a:p>
        </p:txBody>
      </p:sp>
      <p:sp>
        <p:nvSpPr>
          <p:cNvPr id="57" name="Rectangle 3">
            <a:extLst>
              <a:ext uri="{FF2B5EF4-FFF2-40B4-BE49-F238E27FC236}">
                <a16:creationId xmlns:a16="http://schemas.microsoft.com/office/drawing/2014/main" id="{92636860-E2AD-0C43-BD95-92B5BF639F68}"/>
              </a:ext>
            </a:extLst>
          </p:cNvPr>
          <p:cNvSpPr>
            <a:spLocks noGrp="1" noChangeArrowheads="1"/>
          </p:cNvSpPr>
          <p:nvPr>
            <p:ph idx="1"/>
          </p:nvPr>
        </p:nvSpPr>
        <p:spPr>
          <a:xfrm>
            <a:off x="1707398" y="2909836"/>
            <a:ext cx="6172200" cy="3143250"/>
          </a:xfrm>
        </p:spPr>
        <p:txBody>
          <a:bodyPr/>
          <a:lstStyle/>
          <a:p>
            <a:pPr lvl="1" eaLnBrk="1" hangingPunct="1">
              <a:buFont typeface="Wingdings" charset="2"/>
              <a:buNone/>
              <a:defRPr/>
            </a:pPr>
            <a:r>
              <a:rPr lang="en-US" altLang="zh-CN" b="1" dirty="0" err="1">
                <a:latin typeface="楷体_GB2312" charset="0"/>
                <a:ea typeface="楷体_GB2312" charset="0"/>
              </a:rPr>
              <a:t>struct</a:t>
            </a:r>
            <a:r>
              <a:rPr lang="en-US" altLang="zh-CN" b="1" dirty="0">
                <a:latin typeface="楷体_GB2312" charset="0"/>
                <a:ea typeface="楷体_GB2312" charset="0"/>
              </a:rPr>
              <a:t> </a:t>
            </a:r>
            <a:r>
              <a:rPr lang="en-US" altLang="zh-CN" b="1" dirty="0" err="1">
                <a:latin typeface="楷体_GB2312" charset="0"/>
                <a:ea typeface="楷体_GB2312" charset="0"/>
              </a:rPr>
              <a:t>wait_queue</a:t>
            </a:r>
            <a:r>
              <a:rPr lang="en-US" altLang="zh-CN" b="1" dirty="0">
                <a:latin typeface="楷体_GB2312" charset="0"/>
                <a:ea typeface="楷体_GB2312" charset="0"/>
              </a:rPr>
              <a:t> {</a:t>
            </a:r>
          </a:p>
          <a:p>
            <a:pPr lvl="1" eaLnBrk="1" hangingPunct="1">
              <a:buFont typeface="Wingdings" charset="2"/>
              <a:buNone/>
              <a:defRPr/>
            </a:pPr>
            <a:r>
              <a:rPr lang="en-US" altLang="zh-CN" b="1" dirty="0">
                <a:latin typeface="楷体_GB2312" charset="0"/>
                <a:ea typeface="楷体_GB2312" charset="0"/>
              </a:rPr>
              <a:t>	</a:t>
            </a:r>
            <a:r>
              <a:rPr lang="en-US" altLang="zh-CN" b="1" dirty="0" err="1">
                <a:latin typeface="楷体_GB2312" charset="0"/>
                <a:ea typeface="楷体_GB2312" charset="0"/>
              </a:rPr>
              <a:t>struct</a:t>
            </a:r>
            <a:r>
              <a:rPr lang="en-US" altLang="zh-CN" b="1" dirty="0">
                <a:latin typeface="楷体_GB2312" charset="0"/>
                <a:ea typeface="楷体_GB2312" charset="0"/>
              </a:rPr>
              <a:t> </a:t>
            </a:r>
            <a:r>
              <a:rPr lang="en-US" altLang="zh-CN" b="1" dirty="0" err="1">
                <a:latin typeface="楷体_GB2312" charset="0"/>
                <a:ea typeface="楷体_GB2312" charset="0"/>
              </a:rPr>
              <a:t>task_struct</a:t>
            </a:r>
            <a:r>
              <a:rPr lang="en-US" altLang="zh-CN" b="1" dirty="0">
                <a:latin typeface="楷体_GB2312" charset="0"/>
                <a:ea typeface="楷体_GB2312" charset="0"/>
              </a:rPr>
              <a:t> * task;</a:t>
            </a:r>
          </a:p>
          <a:p>
            <a:pPr lvl="1" eaLnBrk="1" hangingPunct="1">
              <a:buFont typeface="Wingdings" charset="2"/>
              <a:buNone/>
              <a:defRPr/>
            </a:pPr>
            <a:r>
              <a:rPr lang="en-US" altLang="zh-CN" b="1" dirty="0">
                <a:latin typeface="楷体_GB2312" charset="0"/>
                <a:ea typeface="楷体_GB2312" charset="0"/>
              </a:rPr>
              <a:t>	</a:t>
            </a:r>
            <a:r>
              <a:rPr lang="en-US" altLang="zh-CN" b="1" dirty="0" err="1">
                <a:latin typeface="楷体_GB2312" charset="0"/>
                <a:ea typeface="楷体_GB2312" charset="0"/>
              </a:rPr>
              <a:t>struct</a:t>
            </a:r>
            <a:r>
              <a:rPr lang="en-US" altLang="zh-CN" b="1" dirty="0">
                <a:latin typeface="楷体_GB2312" charset="0"/>
                <a:ea typeface="楷体_GB2312" charset="0"/>
              </a:rPr>
              <a:t> </a:t>
            </a:r>
            <a:r>
              <a:rPr lang="en-US" altLang="zh-CN" b="1" dirty="0" err="1">
                <a:latin typeface="楷体_GB2312" charset="0"/>
                <a:ea typeface="楷体_GB2312" charset="0"/>
              </a:rPr>
              <a:t>wait_queue</a:t>
            </a:r>
            <a:r>
              <a:rPr lang="en-US" altLang="zh-CN" b="1" dirty="0">
                <a:latin typeface="楷体_GB2312" charset="0"/>
                <a:ea typeface="楷体_GB2312" charset="0"/>
              </a:rPr>
              <a:t> * next;</a:t>
            </a:r>
          </a:p>
          <a:p>
            <a:pPr lvl="1" eaLnBrk="1" hangingPunct="1">
              <a:buFont typeface="Wingdings" charset="2"/>
              <a:buNone/>
              <a:defRPr/>
            </a:pPr>
            <a:r>
              <a:rPr lang="en-US" altLang="zh-CN" b="1" dirty="0">
                <a:latin typeface="楷体_GB2312" charset="0"/>
                <a:ea typeface="楷体_GB2312" charset="0"/>
              </a:rPr>
              <a:t>};</a:t>
            </a:r>
          </a:p>
        </p:txBody>
      </p:sp>
      <p:sp>
        <p:nvSpPr>
          <p:cNvPr id="58" name="Rectangle 4">
            <a:extLst>
              <a:ext uri="{FF2B5EF4-FFF2-40B4-BE49-F238E27FC236}">
                <a16:creationId xmlns:a16="http://schemas.microsoft.com/office/drawing/2014/main" id="{86CAC404-664B-E148-979B-20036DE2C05D}"/>
              </a:ext>
            </a:extLst>
          </p:cNvPr>
          <p:cNvSpPr>
            <a:spLocks noChangeArrowheads="1"/>
          </p:cNvSpPr>
          <p:nvPr/>
        </p:nvSpPr>
        <p:spPr bwMode="auto">
          <a:xfrm>
            <a:off x="1871663" y="5193046"/>
            <a:ext cx="972741" cy="135016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solidFill>
                <a:schemeClr val="bg1"/>
              </a:solidFill>
            </a:endParaRPr>
          </a:p>
        </p:txBody>
      </p:sp>
      <p:sp>
        <p:nvSpPr>
          <p:cNvPr id="59" name="Line 5">
            <a:extLst>
              <a:ext uri="{FF2B5EF4-FFF2-40B4-BE49-F238E27FC236}">
                <a16:creationId xmlns:a16="http://schemas.microsoft.com/office/drawing/2014/main" id="{B307F8DC-0421-7B4F-BCF9-E1D9AB6324D5}"/>
              </a:ext>
            </a:extLst>
          </p:cNvPr>
          <p:cNvSpPr>
            <a:spLocks noChangeShapeType="1"/>
          </p:cNvSpPr>
          <p:nvPr/>
        </p:nvSpPr>
        <p:spPr bwMode="auto">
          <a:xfrm>
            <a:off x="1871663" y="5840745"/>
            <a:ext cx="97274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60" name="Rectangle 6">
            <a:extLst>
              <a:ext uri="{FF2B5EF4-FFF2-40B4-BE49-F238E27FC236}">
                <a16:creationId xmlns:a16="http://schemas.microsoft.com/office/drawing/2014/main" id="{71B66587-FD26-A44F-B2AF-DDEB2324F6AE}"/>
              </a:ext>
            </a:extLst>
          </p:cNvPr>
          <p:cNvSpPr>
            <a:spLocks noChangeArrowheads="1"/>
          </p:cNvSpPr>
          <p:nvPr/>
        </p:nvSpPr>
        <p:spPr bwMode="auto">
          <a:xfrm>
            <a:off x="2627711" y="4436998"/>
            <a:ext cx="539353" cy="4321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lang="zh-CN" altLang="zh-CN" sz="1350"/>
          </a:p>
        </p:txBody>
      </p:sp>
      <p:sp>
        <p:nvSpPr>
          <p:cNvPr id="61" name="Text Box 7">
            <a:extLst>
              <a:ext uri="{FF2B5EF4-FFF2-40B4-BE49-F238E27FC236}">
                <a16:creationId xmlns:a16="http://schemas.microsoft.com/office/drawing/2014/main" id="{0F74E6C6-C876-DE48-9501-4F0C2D93F274}"/>
              </a:ext>
            </a:extLst>
          </p:cNvPr>
          <p:cNvSpPr txBox="1">
            <a:spLocks noChangeArrowheads="1"/>
          </p:cNvSpPr>
          <p:nvPr/>
        </p:nvSpPr>
        <p:spPr bwMode="auto">
          <a:xfrm>
            <a:off x="2667001" y="4506054"/>
            <a:ext cx="55015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1350" b="1"/>
              <a:t>PCB</a:t>
            </a:r>
          </a:p>
        </p:txBody>
      </p:sp>
      <p:sp>
        <p:nvSpPr>
          <p:cNvPr id="62" name="Line 8">
            <a:extLst>
              <a:ext uri="{FF2B5EF4-FFF2-40B4-BE49-F238E27FC236}">
                <a16:creationId xmlns:a16="http://schemas.microsoft.com/office/drawing/2014/main" id="{FADCBFA9-9E52-EC41-99BE-29FCA37E8ECD}"/>
              </a:ext>
            </a:extLst>
          </p:cNvPr>
          <p:cNvSpPr>
            <a:spLocks noChangeShapeType="1"/>
          </p:cNvSpPr>
          <p:nvPr/>
        </p:nvSpPr>
        <p:spPr bwMode="auto">
          <a:xfrm flipV="1">
            <a:off x="2574131" y="4814427"/>
            <a:ext cx="323850" cy="59412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63" name="Line 9">
            <a:extLst>
              <a:ext uri="{FF2B5EF4-FFF2-40B4-BE49-F238E27FC236}">
                <a16:creationId xmlns:a16="http://schemas.microsoft.com/office/drawing/2014/main" id="{BD079219-11FE-E54E-8029-44623CEFB51D}"/>
              </a:ext>
            </a:extLst>
          </p:cNvPr>
          <p:cNvSpPr>
            <a:spLocks noChangeShapeType="1"/>
          </p:cNvSpPr>
          <p:nvPr/>
        </p:nvSpPr>
        <p:spPr bwMode="auto">
          <a:xfrm flipV="1">
            <a:off x="2627710" y="5408548"/>
            <a:ext cx="1079897" cy="75604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64" name="Rectangle 10">
            <a:extLst>
              <a:ext uri="{FF2B5EF4-FFF2-40B4-BE49-F238E27FC236}">
                <a16:creationId xmlns:a16="http://schemas.microsoft.com/office/drawing/2014/main" id="{400B27F6-29F1-7045-BE65-0EF9610266A9}"/>
              </a:ext>
            </a:extLst>
          </p:cNvPr>
          <p:cNvSpPr>
            <a:spLocks noChangeArrowheads="1"/>
          </p:cNvSpPr>
          <p:nvPr/>
        </p:nvSpPr>
        <p:spPr bwMode="auto">
          <a:xfrm>
            <a:off x="3723086" y="5177568"/>
            <a:ext cx="972740" cy="135016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65" name="Line 11">
            <a:extLst>
              <a:ext uri="{FF2B5EF4-FFF2-40B4-BE49-F238E27FC236}">
                <a16:creationId xmlns:a16="http://schemas.microsoft.com/office/drawing/2014/main" id="{D00B208C-CDA2-0C46-9F4C-8EB2F4D34E50}"/>
              </a:ext>
            </a:extLst>
          </p:cNvPr>
          <p:cNvSpPr>
            <a:spLocks noChangeShapeType="1"/>
          </p:cNvSpPr>
          <p:nvPr/>
        </p:nvSpPr>
        <p:spPr bwMode="auto">
          <a:xfrm>
            <a:off x="3723086" y="5825267"/>
            <a:ext cx="9727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66" name="Rectangle 12">
            <a:extLst>
              <a:ext uri="{FF2B5EF4-FFF2-40B4-BE49-F238E27FC236}">
                <a16:creationId xmlns:a16="http://schemas.microsoft.com/office/drawing/2014/main" id="{443B31EF-BC6F-EB49-AD8C-3956450A4F03}"/>
              </a:ext>
            </a:extLst>
          </p:cNvPr>
          <p:cNvSpPr>
            <a:spLocks noChangeArrowheads="1"/>
          </p:cNvSpPr>
          <p:nvPr/>
        </p:nvSpPr>
        <p:spPr bwMode="auto">
          <a:xfrm>
            <a:off x="4479131" y="4421521"/>
            <a:ext cx="539354" cy="4321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lang="zh-CN" altLang="zh-CN" sz="1350"/>
          </a:p>
        </p:txBody>
      </p:sp>
      <p:sp>
        <p:nvSpPr>
          <p:cNvPr id="67" name="Text Box 13">
            <a:extLst>
              <a:ext uri="{FF2B5EF4-FFF2-40B4-BE49-F238E27FC236}">
                <a16:creationId xmlns:a16="http://schemas.microsoft.com/office/drawing/2014/main" id="{88045989-D821-0248-8B8F-D896684376C6}"/>
              </a:ext>
            </a:extLst>
          </p:cNvPr>
          <p:cNvSpPr txBox="1">
            <a:spLocks noChangeArrowheads="1"/>
          </p:cNvSpPr>
          <p:nvPr/>
        </p:nvSpPr>
        <p:spPr bwMode="auto">
          <a:xfrm>
            <a:off x="4518423" y="4490577"/>
            <a:ext cx="55015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1350" b="1"/>
              <a:t>PCB</a:t>
            </a:r>
          </a:p>
        </p:txBody>
      </p:sp>
      <p:sp>
        <p:nvSpPr>
          <p:cNvPr id="68" name="Line 14">
            <a:extLst>
              <a:ext uri="{FF2B5EF4-FFF2-40B4-BE49-F238E27FC236}">
                <a16:creationId xmlns:a16="http://schemas.microsoft.com/office/drawing/2014/main" id="{CCE0CC75-DE25-6D4F-99D3-5EB4255A8381}"/>
              </a:ext>
            </a:extLst>
          </p:cNvPr>
          <p:cNvSpPr>
            <a:spLocks noChangeShapeType="1"/>
          </p:cNvSpPr>
          <p:nvPr/>
        </p:nvSpPr>
        <p:spPr bwMode="auto">
          <a:xfrm flipV="1">
            <a:off x="4425554" y="4798948"/>
            <a:ext cx="323850" cy="59412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69" name="Line 15">
            <a:extLst>
              <a:ext uri="{FF2B5EF4-FFF2-40B4-BE49-F238E27FC236}">
                <a16:creationId xmlns:a16="http://schemas.microsoft.com/office/drawing/2014/main" id="{BA84152F-45E1-CD4F-BA72-28E8218C82DB}"/>
              </a:ext>
            </a:extLst>
          </p:cNvPr>
          <p:cNvSpPr>
            <a:spLocks noChangeShapeType="1"/>
          </p:cNvSpPr>
          <p:nvPr/>
        </p:nvSpPr>
        <p:spPr bwMode="auto">
          <a:xfrm flipV="1">
            <a:off x="4479133" y="5393071"/>
            <a:ext cx="1079897" cy="75604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70" name="Rectangle 16">
            <a:extLst>
              <a:ext uri="{FF2B5EF4-FFF2-40B4-BE49-F238E27FC236}">
                <a16:creationId xmlns:a16="http://schemas.microsoft.com/office/drawing/2014/main" id="{C5A54DC5-01AE-864D-962D-46E3007A55E8}"/>
              </a:ext>
            </a:extLst>
          </p:cNvPr>
          <p:cNvSpPr>
            <a:spLocks noChangeArrowheads="1"/>
          </p:cNvSpPr>
          <p:nvPr/>
        </p:nvSpPr>
        <p:spPr bwMode="auto">
          <a:xfrm>
            <a:off x="5559030" y="5123990"/>
            <a:ext cx="972740" cy="135016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71" name="Line 17">
            <a:extLst>
              <a:ext uri="{FF2B5EF4-FFF2-40B4-BE49-F238E27FC236}">
                <a16:creationId xmlns:a16="http://schemas.microsoft.com/office/drawing/2014/main" id="{E7684EA6-6F47-984C-8EEE-977DF9FC2042}"/>
              </a:ext>
            </a:extLst>
          </p:cNvPr>
          <p:cNvSpPr>
            <a:spLocks noChangeShapeType="1"/>
          </p:cNvSpPr>
          <p:nvPr/>
        </p:nvSpPr>
        <p:spPr bwMode="auto">
          <a:xfrm>
            <a:off x="5559030" y="5771689"/>
            <a:ext cx="9727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72" name="Rectangle 18">
            <a:extLst>
              <a:ext uri="{FF2B5EF4-FFF2-40B4-BE49-F238E27FC236}">
                <a16:creationId xmlns:a16="http://schemas.microsoft.com/office/drawing/2014/main" id="{03AEC22A-08E2-C044-B11A-986541DE9875}"/>
              </a:ext>
            </a:extLst>
          </p:cNvPr>
          <p:cNvSpPr>
            <a:spLocks noChangeArrowheads="1"/>
          </p:cNvSpPr>
          <p:nvPr/>
        </p:nvSpPr>
        <p:spPr bwMode="auto">
          <a:xfrm>
            <a:off x="6315075" y="4367942"/>
            <a:ext cx="539354" cy="4321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lang="zh-CN" altLang="zh-CN" sz="1350"/>
          </a:p>
        </p:txBody>
      </p:sp>
      <p:sp>
        <p:nvSpPr>
          <p:cNvPr id="73" name="Text Box 19">
            <a:extLst>
              <a:ext uri="{FF2B5EF4-FFF2-40B4-BE49-F238E27FC236}">
                <a16:creationId xmlns:a16="http://schemas.microsoft.com/office/drawing/2014/main" id="{47463A8D-0EA0-864C-A69B-4B2FC8BF5C84}"/>
              </a:ext>
            </a:extLst>
          </p:cNvPr>
          <p:cNvSpPr txBox="1">
            <a:spLocks noChangeArrowheads="1"/>
          </p:cNvSpPr>
          <p:nvPr/>
        </p:nvSpPr>
        <p:spPr bwMode="auto">
          <a:xfrm>
            <a:off x="6354367" y="4436998"/>
            <a:ext cx="55015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1350" b="1"/>
              <a:t>PCB</a:t>
            </a:r>
          </a:p>
        </p:txBody>
      </p:sp>
      <p:sp>
        <p:nvSpPr>
          <p:cNvPr id="74" name="Line 20">
            <a:extLst>
              <a:ext uri="{FF2B5EF4-FFF2-40B4-BE49-F238E27FC236}">
                <a16:creationId xmlns:a16="http://schemas.microsoft.com/office/drawing/2014/main" id="{CC5E29FC-B012-0541-9E07-34665CE3B139}"/>
              </a:ext>
            </a:extLst>
          </p:cNvPr>
          <p:cNvSpPr>
            <a:spLocks noChangeShapeType="1"/>
          </p:cNvSpPr>
          <p:nvPr/>
        </p:nvSpPr>
        <p:spPr bwMode="auto">
          <a:xfrm flipV="1">
            <a:off x="6261497" y="4745371"/>
            <a:ext cx="323850" cy="59412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75" name="Line 21">
            <a:extLst>
              <a:ext uri="{FF2B5EF4-FFF2-40B4-BE49-F238E27FC236}">
                <a16:creationId xmlns:a16="http://schemas.microsoft.com/office/drawing/2014/main" id="{FF8A2978-6F99-0540-9AD4-CA538D632188}"/>
              </a:ext>
            </a:extLst>
          </p:cNvPr>
          <p:cNvSpPr>
            <a:spLocks noChangeShapeType="1"/>
          </p:cNvSpPr>
          <p:nvPr/>
        </p:nvSpPr>
        <p:spPr bwMode="auto">
          <a:xfrm flipV="1">
            <a:off x="6315076" y="5339492"/>
            <a:ext cx="1079897" cy="75604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165526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259391" y="1852094"/>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700" b="1" dirty="0">
                <a:solidFill>
                  <a:srgbClr val="0000FF"/>
                </a:solidFill>
                <a:latin typeface="+mj-ea"/>
                <a:ea typeface="+mj-ea"/>
              </a:rPr>
              <a:t> 3</a:t>
            </a:r>
            <a:r>
              <a:rPr lang="zh-CN" altLang="en-US" sz="2700" b="1" dirty="0">
                <a:solidFill>
                  <a:srgbClr val="0000FF"/>
                </a:solidFill>
                <a:latin typeface="+mj-ea"/>
                <a:ea typeface="+mj-ea"/>
              </a:rPr>
              <a:t>．</a:t>
            </a:r>
            <a:r>
              <a:rPr lang="en-US" altLang="zh-CN" sz="2700" b="1" dirty="0">
                <a:solidFill>
                  <a:srgbClr val="0000FF"/>
                </a:solidFill>
                <a:latin typeface="+mj-ea"/>
                <a:ea typeface="+mj-ea"/>
              </a:rPr>
              <a:t>PCB</a:t>
            </a:r>
            <a:r>
              <a:rPr lang="zh-CN" altLang="en-US" sz="2700" b="1" dirty="0">
                <a:solidFill>
                  <a:srgbClr val="0000FF"/>
                </a:solidFill>
                <a:latin typeface="+mj-ea"/>
                <a:ea typeface="+mj-ea"/>
              </a:rPr>
              <a:t>的组织方式  </a:t>
            </a:r>
          </a:p>
        </p:txBody>
      </p:sp>
      <p:sp>
        <p:nvSpPr>
          <p:cNvPr id="2" name="矩形 1"/>
          <p:cNvSpPr/>
          <p:nvPr/>
        </p:nvSpPr>
        <p:spPr>
          <a:xfrm>
            <a:off x="1880666" y="2557991"/>
            <a:ext cx="7092922" cy="480131"/>
          </a:xfrm>
          <a:prstGeom prst="rect">
            <a:avLst/>
          </a:prstGeom>
        </p:spPr>
        <p:txBody>
          <a:bodyPr wrap="square">
            <a:spAutoFit/>
          </a:bodyPr>
          <a:lstStyle/>
          <a:p>
            <a:pPr algn="just" defTabSz="685800">
              <a:lnSpc>
                <a:spcPct val="120000"/>
              </a:lnSpc>
              <a:spcBef>
                <a:spcPts val="1350"/>
              </a:spcBef>
              <a:buClr>
                <a:schemeClr val="accent1">
                  <a:lumMod val="75000"/>
                </a:schemeClr>
              </a:buClr>
              <a:buSzPct val="100000"/>
              <a:defRPr/>
            </a:pPr>
            <a:r>
              <a:rPr lang="en-US" altLang="zh-CN" sz="2100" b="1" u="sng" dirty="0">
                <a:solidFill>
                  <a:srgbClr val="0000FF"/>
                </a:solidFill>
                <a:latin typeface="+mj-ea"/>
                <a:ea typeface="+mj-ea"/>
              </a:rPr>
              <a:t>PCB</a:t>
            </a:r>
            <a:r>
              <a:rPr lang="zh-CN" altLang="en-US" sz="2100" b="1" u="sng" dirty="0">
                <a:solidFill>
                  <a:srgbClr val="0000FF"/>
                </a:solidFill>
                <a:latin typeface="+mj-ea"/>
                <a:ea typeface="+mj-ea"/>
              </a:rPr>
              <a:t>多级队列的示例：</a:t>
            </a:r>
          </a:p>
        </p:txBody>
      </p:sp>
      <p:sp>
        <p:nvSpPr>
          <p:cNvPr id="6" name="Rectangle 67">
            <a:extLst>
              <a:ext uri="{FF2B5EF4-FFF2-40B4-BE49-F238E27FC236}">
                <a16:creationId xmlns:a16="http://schemas.microsoft.com/office/drawing/2014/main" id="{95A11720-007D-FD45-887A-7EC0A7CF9B60}"/>
              </a:ext>
            </a:extLst>
          </p:cNvPr>
          <p:cNvSpPr txBox="1">
            <a:spLocks noChangeArrowheads="1"/>
          </p:cNvSpPr>
          <p:nvPr/>
        </p:nvSpPr>
        <p:spPr>
          <a:xfrm>
            <a:off x="1905614" y="2169369"/>
            <a:ext cx="3028950" cy="29146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Font typeface="Wingdings" charset="2"/>
              <a:buChar char="n"/>
              <a:defRPr/>
            </a:pPr>
            <a:endParaRPr lang="en-US" altLang="zh-CN" sz="2100" dirty="0"/>
          </a:p>
        </p:txBody>
      </p:sp>
      <p:grpSp>
        <p:nvGrpSpPr>
          <p:cNvPr id="29" name="Group 4">
            <a:extLst>
              <a:ext uri="{FF2B5EF4-FFF2-40B4-BE49-F238E27FC236}">
                <a16:creationId xmlns:a16="http://schemas.microsoft.com/office/drawing/2014/main" id="{C253FD3C-17DF-824A-BA18-E4C11B0530C8}"/>
              </a:ext>
            </a:extLst>
          </p:cNvPr>
          <p:cNvGrpSpPr>
            <a:grpSpLocks/>
          </p:cNvGrpSpPr>
          <p:nvPr/>
        </p:nvGrpSpPr>
        <p:grpSpPr bwMode="auto">
          <a:xfrm>
            <a:off x="1880666" y="3144632"/>
            <a:ext cx="5757402" cy="3883435"/>
            <a:chOff x="1980" y="1434"/>
            <a:chExt cx="8280" cy="4998"/>
          </a:xfrm>
        </p:grpSpPr>
        <p:sp>
          <p:nvSpPr>
            <p:cNvPr id="30" name="Line 5">
              <a:extLst>
                <a:ext uri="{FF2B5EF4-FFF2-40B4-BE49-F238E27FC236}">
                  <a16:creationId xmlns:a16="http://schemas.microsoft.com/office/drawing/2014/main" id="{BCF7B887-139D-034B-A371-66EFD295E192}"/>
                </a:ext>
              </a:extLst>
            </p:cNvPr>
            <p:cNvSpPr>
              <a:spLocks noChangeShapeType="1"/>
            </p:cNvSpPr>
            <p:nvPr/>
          </p:nvSpPr>
          <p:spPr bwMode="auto">
            <a:xfrm>
              <a:off x="360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grpSp>
          <p:nvGrpSpPr>
            <p:cNvPr id="31" name="Group 6">
              <a:extLst>
                <a:ext uri="{FF2B5EF4-FFF2-40B4-BE49-F238E27FC236}">
                  <a16:creationId xmlns:a16="http://schemas.microsoft.com/office/drawing/2014/main" id="{E9E9C131-99FE-5642-B337-7D480E79A5AF}"/>
                </a:ext>
              </a:extLst>
            </p:cNvPr>
            <p:cNvGrpSpPr>
              <a:grpSpLocks/>
            </p:cNvGrpSpPr>
            <p:nvPr/>
          </p:nvGrpSpPr>
          <p:grpSpPr bwMode="auto">
            <a:xfrm>
              <a:off x="1980" y="1434"/>
              <a:ext cx="8280" cy="4998"/>
              <a:chOff x="1980" y="1434"/>
              <a:chExt cx="8280" cy="4998"/>
            </a:xfrm>
          </p:grpSpPr>
          <p:grpSp>
            <p:nvGrpSpPr>
              <p:cNvPr id="32" name="Group 7">
                <a:extLst>
                  <a:ext uri="{FF2B5EF4-FFF2-40B4-BE49-F238E27FC236}">
                    <a16:creationId xmlns:a16="http://schemas.microsoft.com/office/drawing/2014/main" id="{74170AA1-034B-684B-BCE5-C0A8A96168AB}"/>
                  </a:ext>
                </a:extLst>
              </p:cNvPr>
              <p:cNvGrpSpPr>
                <a:grpSpLocks/>
              </p:cNvGrpSpPr>
              <p:nvPr/>
            </p:nvGrpSpPr>
            <p:grpSpPr bwMode="auto">
              <a:xfrm>
                <a:off x="1980" y="1434"/>
                <a:ext cx="8280" cy="4998"/>
                <a:chOff x="2522" y="1434"/>
                <a:chExt cx="8280" cy="4998"/>
              </a:xfrm>
            </p:grpSpPr>
            <p:grpSp>
              <p:nvGrpSpPr>
                <p:cNvPr id="34" name="Group 8">
                  <a:extLst>
                    <a:ext uri="{FF2B5EF4-FFF2-40B4-BE49-F238E27FC236}">
                      <a16:creationId xmlns:a16="http://schemas.microsoft.com/office/drawing/2014/main" id="{90EF17FB-5FD7-744F-9832-900601CA6942}"/>
                    </a:ext>
                  </a:extLst>
                </p:cNvPr>
                <p:cNvGrpSpPr>
                  <a:grpSpLocks/>
                </p:cNvGrpSpPr>
                <p:nvPr/>
              </p:nvGrpSpPr>
              <p:grpSpPr bwMode="auto">
                <a:xfrm>
                  <a:off x="2522" y="1434"/>
                  <a:ext cx="8280" cy="4998"/>
                  <a:chOff x="2522" y="1434"/>
                  <a:chExt cx="8280" cy="4998"/>
                </a:xfrm>
              </p:grpSpPr>
              <p:sp>
                <p:nvSpPr>
                  <p:cNvPr id="37" name="Rectangle 9">
                    <a:extLst>
                      <a:ext uri="{FF2B5EF4-FFF2-40B4-BE49-F238E27FC236}">
                        <a16:creationId xmlns:a16="http://schemas.microsoft.com/office/drawing/2014/main" id="{9AF95519-F413-4143-BDD2-C03E0ABE9176}"/>
                      </a:ext>
                    </a:extLst>
                  </p:cNvPr>
                  <p:cNvSpPr>
                    <a:spLocks noChangeArrowheads="1"/>
                  </p:cNvSpPr>
                  <p:nvPr/>
                </p:nvSpPr>
                <p:spPr bwMode="auto">
                  <a:xfrm>
                    <a:off x="4682" y="1434"/>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a:latin typeface="Times New Roman" panose="02020603050405020304" pitchFamily="18" charset="0"/>
                      </a:rPr>
                      <a:t>PCB1 Ready</a:t>
                    </a:r>
                  </a:p>
                </p:txBody>
              </p:sp>
              <p:sp>
                <p:nvSpPr>
                  <p:cNvPr id="38" name="Rectangle 10">
                    <a:extLst>
                      <a:ext uri="{FF2B5EF4-FFF2-40B4-BE49-F238E27FC236}">
                        <a16:creationId xmlns:a16="http://schemas.microsoft.com/office/drawing/2014/main" id="{C984CBB6-FA8C-3B4C-B5EE-5CCAFE9C07FE}"/>
                      </a:ext>
                    </a:extLst>
                  </p:cNvPr>
                  <p:cNvSpPr>
                    <a:spLocks noChangeArrowheads="1"/>
                  </p:cNvSpPr>
                  <p:nvPr/>
                </p:nvSpPr>
                <p:spPr bwMode="auto">
                  <a:xfrm>
                    <a:off x="6482" y="1434"/>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a:latin typeface="Times New Roman" panose="02020603050405020304" pitchFamily="18" charset="0"/>
                      </a:rPr>
                      <a:t>PCB2 Ready</a:t>
                    </a:r>
                  </a:p>
                </p:txBody>
              </p:sp>
              <p:sp>
                <p:nvSpPr>
                  <p:cNvPr id="39" name="Rectangle 11">
                    <a:extLst>
                      <a:ext uri="{FF2B5EF4-FFF2-40B4-BE49-F238E27FC236}">
                        <a16:creationId xmlns:a16="http://schemas.microsoft.com/office/drawing/2014/main" id="{64635742-B192-4442-BAB1-84D13BB99D22}"/>
                      </a:ext>
                    </a:extLst>
                  </p:cNvPr>
                  <p:cNvSpPr>
                    <a:spLocks noChangeArrowheads="1"/>
                  </p:cNvSpPr>
                  <p:nvPr/>
                </p:nvSpPr>
                <p:spPr bwMode="auto">
                  <a:xfrm>
                    <a:off x="9722" y="1434"/>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a:latin typeface="Times New Roman" panose="02020603050405020304" pitchFamily="18" charset="0"/>
                      </a:rPr>
                      <a:t>PCBn Ready</a:t>
                    </a:r>
                  </a:p>
                </p:txBody>
              </p:sp>
              <p:sp>
                <p:nvSpPr>
                  <p:cNvPr id="40" name="Rectangle 12">
                    <a:extLst>
                      <a:ext uri="{FF2B5EF4-FFF2-40B4-BE49-F238E27FC236}">
                        <a16:creationId xmlns:a16="http://schemas.microsoft.com/office/drawing/2014/main" id="{395571B4-3FE4-BC42-98DB-EAA4EDA730D9}"/>
                      </a:ext>
                    </a:extLst>
                  </p:cNvPr>
                  <p:cNvSpPr>
                    <a:spLocks noChangeArrowheads="1"/>
                  </p:cNvSpPr>
                  <p:nvPr/>
                </p:nvSpPr>
                <p:spPr bwMode="auto">
                  <a:xfrm>
                    <a:off x="4682" y="2214"/>
                    <a:ext cx="1080" cy="312"/>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41" name="Line 13">
                    <a:extLst>
                      <a:ext uri="{FF2B5EF4-FFF2-40B4-BE49-F238E27FC236}">
                        <a16:creationId xmlns:a16="http://schemas.microsoft.com/office/drawing/2014/main" id="{52990E67-6E6B-CA4C-B615-51791CD5225B}"/>
                      </a:ext>
                    </a:extLst>
                  </p:cNvPr>
                  <p:cNvSpPr>
                    <a:spLocks noChangeShapeType="1"/>
                  </p:cNvSpPr>
                  <p:nvPr/>
                </p:nvSpPr>
                <p:spPr bwMode="auto">
                  <a:xfrm>
                    <a:off x="5582" y="237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 name="Line 14">
                    <a:extLst>
                      <a:ext uri="{FF2B5EF4-FFF2-40B4-BE49-F238E27FC236}">
                        <a16:creationId xmlns:a16="http://schemas.microsoft.com/office/drawing/2014/main" id="{494E6ACE-2BF3-4549-A674-3E9AFC94230D}"/>
                      </a:ext>
                    </a:extLst>
                  </p:cNvPr>
                  <p:cNvSpPr>
                    <a:spLocks noChangeShapeType="1"/>
                  </p:cNvSpPr>
                  <p:nvPr/>
                </p:nvSpPr>
                <p:spPr bwMode="auto">
                  <a:xfrm flipV="1">
                    <a:off x="5942" y="174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3" name="Line 15">
                    <a:extLst>
                      <a:ext uri="{FF2B5EF4-FFF2-40B4-BE49-F238E27FC236}">
                        <a16:creationId xmlns:a16="http://schemas.microsoft.com/office/drawing/2014/main" id="{90C4D657-9ECF-BA42-BA4D-8BE2C7B8796E}"/>
                      </a:ext>
                    </a:extLst>
                  </p:cNvPr>
                  <p:cNvSpPr>
                    <a:spLocks noChangeShapeType="1"/>
                  </p:cNvSpPr>
                  <p:nvPr/>
                </p:nvSpPr>
                <p:spPr bwMode="auto">
                  <a:xfrm>
                    <a:off x="5942" y="174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44" name="Rectangle 16">
                    <a:extLst>
                      <a:ext uri="{FF2B5EF4-FFF2-40B4-BE49-F238E27FC236}">
                        <a16:creationId xmlns:a16="http://schemas.microsoft.com/office/drawing/2014/main" id="{550AA185-A2B8-2644-B598-DDF8B7CE7FCE}"/>
                      </a:ext>
                    </a:extLst>
                  </p:cNvPr>
                  <p:cNvSpPr>
                    <a:spLocks noChangeArrowheads="1"/>
                  </p:cNvSpPr>
                  <p:nvPr/>
                </p:nvSpPr>
                <p:spPr bwMode="auto">
                  <a:xfrm>
                    <a:off x="6482" y="2214"/>
                    <a:ext cx="1080" cy="312"/>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45" name="Line 17">
                    <a:extLst>
                      <a:ext uri="{FF2B5EF4-FFF2-40B4-BE49-F238E27FC236}">
                        <a16:creationId xmlns:a16="http://schemas.microsoft.com/office/drawing/2014/main" id="{1577BDDB-8226-8941-A445-D8DA2E8D2EA7}"/>
                      </a:ext>
                    </a:extLst>
                  </p:cNvPr>
                  <p:cNvSpPr>
                    <a:spLocks noChangeShapeType="1"/>
                  </p:cNvSpPr>
                  <p:nvPr/>
                </p:nvSpPr>
                <p:spPr bwMode="auto">
                  <a:xfrm>
                    <a:off x="7382" y="237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 name="Line 18">
                    <a:extLst>
                      <a:ext uri="{FF2B5EF4-FFF2-40B4-BE49-F238E27FC236}">
                        <a16:creationId xmlns:a16="http://schemas.microsoft.com/office/drawing/2014/main" id="{4E22610C-080E-0649-9E18-C128AF35C373}"/>
                      </a:ext>
                    </a:extLst>
                  </p:cNvPr>
                  <p:cNvSpPr>
                    <a:spLocks noChangeShapeType="1"/>
                  </p:cNvSpPr>
                  <p:nvPr/>
                </p:nvSpPr>
                <p:spPr bwMode="auto">
                  <a:xfrm flipV="1">
                    <a:off x="7742" y="174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7" name="Line 19">
                    <a:extLst>
                      <a:ext uri="{FF2B5EF4-FFF2-40B4-BE49-F238E27FC236}">
                        <a16:creationId xmlns:a16="http://schemas.microsoft.com/office/drawing/2014/main" id="{52CB1BE7-D1AB-2D4C-97D5-3FE7C17EB432}"/>
                      </a:ext>
                    </a:extLst>
                  </p:cNvPr>
                  <p:cNvSpPr>
                    <a:spLocks noChangeShapeType="1"/>
                  </p:cNvSpPr>
                  <p:nvPr/>
                </p:nvSpPr>
                <p:spPr bwMode="auto">
                  <a:xfrm>
                    <a:off x="7742" y="174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48" name="Line 20">
                    <a:extLst>
                      <a:ext uri="{FF2B5EF4-FFF2-40B4-BE49-F238E27FC236}">
                        <a16:creationId xmlns:a16="http://schemas.microsoft.com/office/drawing/2014/main" id="{CF814B4D-24D8-4B4A-AAD6-031C0BBBBCE7}"/>
                      </a:ext>
                    </a:extLst>
                  </p:cNvPr>
                  <p:cNvSpPr>
                    <a:spLocks noChangeShapeType="1"/>
                  </p:cNvSpPr>
                  <p:nvPr/>
                </p:nvSpPr>
                <p:spPr bwMode="auto">
                  <a:xfrm>
                    <a:off x="8282" y="2058"/>
                    <a:ext cx="540"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9" name="Rectangle 21">
                    <a:extLst>
                      <a:ext uri="{FF2B5EF4-FFF2-40B4-BE49-F238E27FC236}">
                        <a16:creationId xmlns:a16="http://schemas.microsoft.com/office/drawing/2014/main" id="{BF9E3741-320B-224E-A7C3-CAC43E14731F}"/>
                      </a:ext>
                    </a:extLst>
                  </p:cNvPr>
                  <p:cNvSpPr>
                    <a:spLocks noChangeArrowheads="1"/>
                  </p:cNvSpPr>
                  <p:nvPr/>
                </p:nvSpPr>
                <p:spPr bwMode="auto">
                  <a:xfrm>
                    <a:off x="9722" y="2214"/>
                    <a:ext cx="10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50" name="Line 22">
                    <a:extLst>
                      <a:ext uri="{FF2B5EF4-FFF2-40B4-BE49-F238E27FC236}">
                        <a16:creationId xmlns:a16="http://schemas.microsoft.com/office/drawing/2014/main" id="{D15B5D6A-8E5D-6443-B472-ADDB15148464}"/>
                      </a:ext>
                    </a:extLst>
                  </p:cNvPr>
                  <p:cNvSpPr>
                    <a:spLocks noChangeShapeType="1"/>
                  </p:cNvSpPr>
                  <p:nvPr/>
                </p:nvSpPr>
                <p:spPr bwMode="auto">
                  <a:xfrm>
                    <a:off x="9182" y="174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51" name="Line 23">
                    <a:extLst>
                      <a:ext uri="{FF2B5EF4-FFF2-40B4-BE49-F238E27FC236}">
                        <a16:creationId xmlns:a16="http://schemas.microsoft.com/office/drawing/2014/main" id="{B9F84223-3656-1949-A642-85B01E3ACBFA}"/>
                      </a:ext>
                    </a:extLst>
                  </p:cNvPr>
                  <p:cNvSpPr>
                    <a:spLocks noChangeShapeType="1"/>
                  </p:cNvSpPr>
                  <p:nvPr/>
                </p:nvSpPr>
                <p:spPr bwMode="auto">
                  <a:xfrm>
                    <a:off x="9182" y="174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2" name="Line 24">
                    <a:extLst>
                      <a:ext uri="{FF2B5EF4-FFF2-40B4-BE49-F238E27FC236}">
                        <a16:creationId xmlns:a16="http://schemas.microsoft.com/office/drawing/2014/main" id="{B3D00318-76D1-7146-88A7-D5F7734B796D}"/>
                      </a:ext>
                    </a:extLst>
                  </p:cNvPr>
                  <p:cNvSpPr>
                    <a:spLocks noChangeShapeType="1"/>
                  </p:cNvSpPr>
                  <p:nvPr/>
                </p:nvSpPr>
                <p:spPr bwMode="auto">
                  <a:xfrm flipH="1">
                    <a:off x="8822" y="237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3" name="Text Box 25">
                    <a:extLst>
                      <a:ext uri="{FF2B5EF4-FFF2-40B4-BE49-F238E27FC236}">
                        <a16:creationId xmlns:a16="http://schemas.microsoft.com/office/drawing/2014/main" id="{CD58E499-05A7-0544-ADCA-A83A7925BC03}"/>
                      </a:ext>
                    </a:extLst>
                  </p:cNvPr>
                  <p:cNvSpPr txBox="1">
                    <a:spLocks noChangeArrowheads="1"/>
                  </p:cNvSpPr>
                  <p:nvPr/>
                </p:nvSpPr>
                <p:spPr bwMode="auto">
                  <a:xfrm>
                    <a:off x="2522" y="1590"/>
                    <a:ext cx="1620" cy="468"/>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dirty="0">
                        <a:latin typeface="Times New Roman" panose="02020603050405020304" pitchFamily="18" charset="0"/>
                        <a:ea typeface="仿宋_GB2312" pitchFamily="49" charset="-122"/>
                      </a:rPr>
                      <a:t>就绪队列指针</a:t>
                    </a:r>
                  </a:p>
                </p:txBody>
              </p:sp>
              <p:sp>
                <p:nvSpPr>
                  <p:cNvPr id="54" name="Rectangle 26">
                    <a:extLst>
                      <a:ext uri="{FF2B5EF4-FFF2-40B4-BE49-F238E27FC236}">
                        <a16:creationId xmlns:a16="http://schemas.microsoft.com/office/drawing/2014/main" id="{D2207367-8D39-D04D-958B-82FAC4E76BE8}"/>
                      </a:ext>
                    </a:extLst>
                  </p:cNvPr>
                  <p:cNvSpPr>
                    <a:spLocks noChangeArrowheads="1"/>
                  </p:cNvSpPr>
                  <p:nvPr/>
                </p:nvSpPr>
                <p:spPr bwMode="auto">
                  <a:xfrm>
                    <a:off x="4682" y="2832"/>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dirty="0">
                        <a:latin typeface="Times New Roman" panose="02020603050405020304" pitchFamily="18" charset="0"/>
                      </a:rPr>
                      <a:t>PCB1 Blocked</a:t>
                    </a:r>
                  </a:p>
                </p:txBody>
              </p:sp>
              <p:sp>
                <p:nvSpPr>
                  <p:cNvPr id="55" name="Rectangle 27">
                    <a:extLst>
                      <a:ext uri="{FF2B5EF4-FFF2-40B4-BE49-F238E27FC236}">
                        <a16:creationId xmlns:a16="http://schemas.microsoft.com/office/drawing/2014/main" id="{306965BE-DFB2-584C-BC7A-C4D4925D92EC}"/>
                      </a:ext>
                    </a:extLst>
                  </p:cNvPr>
                  <p:cNvSpPr>
                    <a:spLocks noChangeArrowheads="1"/>
                  </p:cNvSpPr>
                  <p:nvPr/>
                </p:nvSpPr>
                <p:spPr bwMode="auto">
                  <a:xfrm>
                    <a:off x="6482" y="2832"/>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dirty="0">
                        <a:latin typeface="Times New Roman" panose="02020603050405020304" pitchFamily="18" charset="0"/>
                      </a:rPr>
                      <a:t>PCB2 Blocked</a:t>
                    </a:r>
                  </a:p>
                </p:txBody>
              </p:sp>
              <p:sp>
                <p:nvSpPr>
                  <p:cNvPr id="56" name="Rectangle 28">
                    <a:extLst>
                      <a:ext uri="{FF2B5EF4-FFF2-40B4-BE49-F238E27FC236}">
                        <a16:creationId xmlns:a16="http://schemas.microsoft.com/office/drawing/2014/main" id="{03407DEE-1FFB-014C-A81E-B6CA8862B3CE}"/>
                      </a:ext>
                    </a:extLst>
                  </p:cNvPr>
                  <p:cNvSpPr>
                    <a:spLocks noChangeArrowheads="1"/>
                  </p:cNvSpPr>
                  <p:nvPr/>
                </p:nvSpPr>
                <p:spPr bwMode="auto">
                  <a:xfrm>
                    <a:off x="9722" y="2832"/>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dirty="0" err="1">
                        <a:latin typeface="Times New Roman" panose="02020603050405020304" pitchFamily="18" charset="0"/>
                      </a:rPr>
                      <a:t>PCBn</a:t>
                    </a:r>
                    <a:r>
                      <a:rPr lang="en-US" altLang="zh-CN" sz="1200" b="1" dirty="0">
                        <a:latin typeface="Times New Roman" panose="02020603050405020304" pitchFamily="18" charset="0"/>
                      </a:rPr>
                      <a:t> Blocked</a:t>
                    </a:r>
                  </a:p>
                </p:txBody>
              </p:sp>
              <p:sp>
                <p:nvSpPr>
                  <p:cNvPr id="76" name="Rectangle 29">
                    <a:extLst>
                      <a:ext uri="{FF2B5EF4-FFF2-40B4-BE49-F238E27FC236}">
                        <a16:creationId xmlns:a16="http://schemas.microsoft.com/office/drawing/2014/main" id="{04155571-F5EA-8746-B994-6E380F6C0BC2}"/>
                      </a:ext>
                    </a:extLst>
                  </p:cNvPr>
                  <p:cNvSpPr>
                    <a:spLocks noChangeArrowheads="1"/>
                  </p:cNvSpPr>
                  <p:nvPr/>
                </p:nvSpPr>
                <p:spPr bwMode="auto">
                  <a:xfrm>
                    <a:off x="4682" y="3612"/>
                    <a:ext cx="1080" cy="312"/>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77" name="Line 30">
                    <a:extLst>
                      <a:ext uri="{FF2B5EF4-FFF2-40B4-BE49-F238E27FC236}">
                        <a16:creationId xmlns:a16="http://schemas.microsoft.com/office/drawing/2014/main" id="{2AD5D1A0-3E5D-FC44-86F0-B43EE9607D69}"/>
                      </a:ext>
                    </a:extLst>
                  </p:cNvPr>
                  <p:cNvSpPr>
                    <a:spLocks noChangeShapeType="1"/>
                  </p:cNvSpPr>
                  <p:nvPr/>
                </p:nvSpPr>
                <p:spPr bwMode="auto">
                  <a:xfrm>
                    <a:off x="5582" y="37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8" name="Line 31">
                    <a:extLst>
                      <a:ext uri="{FF2B5EF4-FFF2-40B4-BE49-F238E27FC236}">
                        <a16:creationId xmlns:a16="http://schemas.microsoft.com/office/drawing/2014/main" id="{A0CE0944-BDDA-6A4E-88B2-7CB19CF3D10B}"/>
                      </a:ext>
                    </a:extLst>
                  </p:cNvPr>
                  <p:cNvSpPr>
                    <a:spLocks noChangeShapeType="1"/>
                  </p:cNvSpPr>
                  <p:nvPr/>
                </p:nvSpPr>
                <p:spPr bwMode="auto">
                  <a:xfrm flipV="1">
                    <a:off x="5942" y="314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9" name="Line 32">
                    <a:extLst>
                      <a:ext uri="{FF2B5EF4-FFF2-40B4-BE49-F238E27FC236}">
                        <a16:creationId xmlns:a16="http://schemas.microsoft.com/office/drawing/2014/main" id="{62B207FE-069B-8748-9BFF-EA376955A0BC}"/>
                      </a:ext>
                    </a:extLst>
                  </p:cNvPr>
                  <p:cNvSpPr>
                    <a:spLocks noChangeShapeType="1"/>
                  </p:cNvSpPr>
                  <p:nvPr/>
                </p:nvSpPr>
                <p:spPr bwMode="auto">
                  <a:xfrm>
                    <a:off x="5942" y="31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80" name="Rectangle 33">
                    <a:extLst>
                      <a:ext uri="{FF2B5EF4-FFF2-40B4-BE49-F238E27FC236}">
                        <a16:creationId xmlns:a16="http://schemas.microsoft.com/office/drawing/2014/main" id="{E4A7C53D-0788-E747-AA5C-6D1A2723D3AC}"/>
                      </a:ext>
                    </a:extLst>
                  </p:cNvPr>
                  <p:cNvSpPr>
                    <a:spLocks noChangeArrowheads="1"/>
                  </p:cNvSpPr>
                  <p:nvPr/>
                </p:nvSpPr>
                <p:spPr bwMode="auto">
                  <a:xfrm>
                    <a:off x="6482" y="3612"/>
                    <a:ext cx="1080" cy="312"/>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81" name="Line 34">
                    <a:extLst>
                      <a:ext uri="{FF2B5EF4-FFF2-40B4-BE49-F238E27FC236}">
                        <a16:creationId xmlns:a16="http://schemas.microsoft.com/office/drawing/2014/main" id="{9EA09098-D5AA-2343-BC47-FDAAE66283EF}"/>
                      </a:ext>
                    </a:extLst>
                  </p:cNvPr>
                  <p:cNvSpPr>
                    <a:spLocks noChangeShapeType="1"/>
                  </p:cNvSpPr>
                  <p:nvPr/>
                </p:nvSpPr>
                <p:spPr bwMode="auto">
                  <a:xfrm>
                    <a:off x="7382" y="37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 name="Line 35">
                    <a:extLst>
                      <a:ext uri="{FF2B5EF4-FFF2-40B4-BE49-F238E27FC236}">
                        <a16:creationId xmlns:a16="http://schemas.microsoft.com/office/drawing/2014/main" id="{68B9EC85-D66B-5D46-831F-4F810F3B8676}"/>
                      </a:ext>
                    </a:extLst>
                  </p:cNvPr>
                  <p:cNvSpPr>
                    <a:spLocks noChangeShapeType="1"/>
                  </p:cNvSpPr>
                  <p:nvPr/>
                </p:nvSpPr>
                <p:spPr bwMode="auto">
                  <a:xfrm flipV="1">
                    <a:off x="7742" y="314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3" name="Line 36">
                    <a:extLst>
                      <a:ext uri="{FF2B5EF4-FFF2-40B4-BE49-F238E27FC236}">
                        <a16:creationId xmlns:a16="http://schemas.microsoft.com/office/drawing/2014/main" id="{F1CA9560-6B1A-1549-9826-A7E23100A3C3}"/>
                      </a:ext>
                    </a:extLst>
                  </p:cNvPr>
                  <p:cNvSpPr>
                    <a:spLocks noChangeShapeType="1"/>
                  </p:cNvSpPr>
                  <p:nvPr/>
                </p:nvSpPr>
                <p:spPr bwMode="auto">
                  <a:xfrm>
                    <a:off x="7742" y="314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84" name="Line 37">
                    <a:extLst>
                      <a:ext uri="{FF2B5EF4-FFF2-40B4-BE49-F238E27FC236}">
                        <a16:creationId xmlns:a16="http://schemas.microsoft.com/office/drawing/2014/main" id="{E3445B16-2851-C440-9250-5B62294B87EB}"/>
                      </a:ext>
                    </a:extLst>
                  </p:cNvPr>
                  <p:cNvSpPr>
                    <a:spLocks noChangeShapeType="1"/>
                  </p:cNvSpPr>
                  <p:nvPr/>
                </p:nvSpPr>
                <p:spPr bwMode="auto">
                  <a:xfrm>
                    <a:off x="8282" y="3456"/>
                    <a:ext cx="540"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5" name="Rectangle 38">
                    <a:extLst>
                      <a:ext uri="{FF2B5EF4-FFF2-40B4-BE49-F238E27FC236}">
                        <a16:creationId xmlns:a16="http://schemas.microsoft.com/office/drawing/2014/main" id="{AE5A7CA7-1713-1341-B4F6-CB8238FDC541}"/>
                      </a:ext>
                    </a:extLst>
                  </p:cNvPr>
                  <p:cNvSpPr>
                    <a:spLocks noChangeArrowheads="1"/>
                  </p:cNvSpPr>
                  <p:nvPr/>
                </p:nvSpPr>
                <p:spPr bwMode="auto">
                  <a:xfrm>
                    <a:off x="9722" y="3612"/>
                    <a:ext cx="10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86" name="Line 39">
                    <a:extLst>
                      <a:ext uri="{FF2B5EF4-FFF2-40B4-BE49-F238E27FC236}">
                        <a16:creationId xmlns:a16="http://schemas.microsoft.com/office/drawing/2014/main" id="{88BEED0F-F5E1-464E-818C-9697C3CA4EDF}"/>
                      </a:ext>
                    </a:extLst>
                  </p:cNvPr>
                  <p:cNvSpPr>
                    <a:spLocks noChangeShapeType="1"/>
                  </p:cNvSpPr>
                  <p:nvPr/>
                </p:nvSpPr>
                <p:spPr bwMode="auto">
                  <a:xfrm>
                    <a:off x="9182" y="31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87" name="Line 40">
                    <a:extLst>
                      <a:ext uri="{FF2B5EF4-FFF2-40B4-BE49-F238E27FC236}">
                        <a16:creationId xmlns:a16="http://schemas.microsoft.com/office/drawing/2014/main" id="{F15F9568-E9BF-6443-A3E5-9A2082403C04}"/>
                      </a:ext>
                    </a:extLst>
                  </p:cNvPr>
                  <p:cNvSpPr>
                    <a:spLocks noChangeShapeType="1"/>
                  </p:cNvSpPr>
                  <p:nvPr/>
                </p:nvSpPr>
                <p:spPr bwMode="auto">
                  <a:xfrm>
                    <a:off x="9182" y="314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8" name="Line 41">
                    <a:extLst>
                      <a:ext uri="{FF2B5EF4-FFF2-40B4-BE49-F238E27FC236}">
                        <a16:creationId xmlns:a16="http://schemas.microsoft.com/office/drawing/2014/main" id="{3D29B782-7EBA-3B4E-A6EB-B5373C3E2BA9}"/>
                      </a:ext>
                    </a:extLst>
                  </p:cNvPr>
                  <p:cNvSpPr>
                    <a:spLocks noChangeShapeType="1"/>
                  </p:cNvSpPr>
                  <p:nvPr/>
                </p:nvSpPr>
                <p:spPr bwMode="auto">
                  <a:xfrm flipH="1">
                    <a:off x="8822" y="37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9" name="Text Box 42">
                    <a:extLst>
                      <a:ext uri="{FF2B5EF4-FFF2-40B4-BE49-F238E27FC236}">
                        <a16:creationId xmlns:a16="http://schemas.microsoft.com/office/drawing/2014/main" id="{F5F1E11F-5005-1544-B257-B80203D56A6C}"/>
                      </a:ext>
                    </a:extLst>
                  </p:cNvPr>
                  <p:cNvSpPr txBox="1">
                    <a:spLocks noChangeArrowheads="1"/>
                  </p:cNvSpPr>
                  <p:nvPr/>
                </p:nvSpPr>
                <p:spPr bwMode="auto">
                  <a:xfrm>
                    <a:off x="2522" y="2988"/>
                    <a:ext cx="1620" cy="468"/>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050" b="1">
                        <a:latin typeface="Times New Roman" panose="02020603050405020304" pitchFamily="18" charset="0"/>
                        <a:ea typeface="仿宋_GB2312" pitchFamily="49" charset="-122"/>
                      </a:rPr>
                      <a:t>某阻塞队列指针</a:t>
                    </a:r>
                  </a:p>
                </p:txBody>
              </p:sp>
              <p:sp>
                <p:nvSpPr>
                  <p:cNvPr id="90" name="Line 43">
                    <a:extLst>
                      <a:ext uri="{FF2B5EF4-FFF2-40B4-BE49-F238E27FC236}">
                        <a16:creationId xmlns:a16="http://schemas.microsoft.com/office/drawing/2014/main" id="{9B4DCDC7-B5DF-D648-B8EA-C44659C6BC1B}"/>
                      </a:ext>
                    </a:extLst>
                  </p:cNvPr>
                  <p:cNvSpPr>
                    <a:spLocks noChangeShapeType="1"/>
                  </p:cNvSpPr>
                  <p:nvPr/>
                </p:nvSpPr>
                <p:spPr bwMode="auto">
                  <a:xfrm>
                    <a:off x="4142" y="330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91" name="Line 44">
                    <a:extLst>
                      <a:ext uri="{FF2B5EF4-FFF2-40B4-BE49-F238E27FC236}">
                        <a16:creationId xmlns:a16="http://schemas.microsoft.com/office/drawing/2014/main" id="{598FB57B-30A2-4645-A378-E87071D92E91}"/>
                      </a:ext>
                    </a:extLst>
                  </p:cNvPr>
                  <p:cNvSpPr>
                    <a:spLocks noChangeShapeType="1"/>
                  </p:cNvSpPr>
                  <p:nvPr/>
                </p:nvSpPr>
                <p:spPr bwMode="auto">
                  <a:xfrm rot="5348885">
                    <a:off x="2973" y="4241"/>
                    <a:ext cx="540" cy="1"/>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 name="Rectangle 45">
                    <a:extLst>
                      <a:ext uri="{FF2B5EF4-FFF2-40B4-BE49-F238E27FC236}">
                        <a16:creationId xmlns:a16="http://schemas.microsoft.com/office/drawing/2014/main" id="{3CB5B68D-4DA9-4541-87C6-F6C152154748}"/>
                      </a:ext>
                    </a:extLst>
                  </p:cNvPr>
                  <p:cNvSpPr>
                    <a:spLocks noChangeArrowheads="1"/>
                  </p:cNvSpPr>
                  <p:nvPr/>
                </p:nvSpPr>
                <p:spPr bwMode="auto">
                  <a:xfrm>
                    <a:off x="4682" y="4641"/>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b="1">
                        <a:latin typeface="Times New Roman" panose="02020603050405020304" pitchFamily="18" charset="0"/>
                      </a:rPr>
                      <a:t>PCB1 Running</a:t>
                    </a:r>
                  </a:p>
                </p:txBody>
              </p:sp>
              <p:sp>
                <p:nvSpPr>
                  <p:cNvPr id="93" name="Rectangle 46">
                    <a:extLst>
                      <a:ext uri="{FF2B5EF4-FFF2-40B4-BE49-F238E27FC236}">
                        <a16:creationId xmlns:a16="http://schemas.microsoft.com/office/drawing/2014/main" id="{919EB3B9-64E2-3D42-8B8A-D55848C6903C}"/>
                      </a:ext>
                    </a:extLst>
                  </p:cNvPr>
                  <p:cNvSpPr>
                    <a:spLocks noChangeArrowheads="1"/>
                  </p:cNvSpPr>
                  <p:nvPr/>
                </p:nvSpPr>
                <p:spPr bwMode="auto">
                  <a:xfrm>
                    <a:off x="4682" y="5421"/>
                    <a:ext cx="10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94" name="Text Box 47">
                    <a:extLst>
                      <a:ext uri="{FF2B5EF4-FFF2-40B4-BE49-F238E27FC236}">
                        <a16:creationId xmlns:a16="http://schemas.microsoft.com/office/drawing/2014/main" id="{B18DC906-7E43-6F49-B3EE-8714CD8EE33B}"/>
                      </a:ext>
                    </a:extLst>
                  </p:cNvPr>
                  <p:cNvSpPr txBox="1">
                    <a:spLocks noChangeArrowheads="1"/>
                  </p:cNvSpPr>
                  <p:nvPr/>
                </p:nvSpPr>
                <p:spPr bwMode="auto">
                  <a:xfrm>
                    <a:off x="2522" y="4797"/>
                    <a:ext cx="1620" cy="468"/>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200" b="1">
                        <a:latin typeface="Times New Roman" panose="02020603050405020304" pitchFamily="18" charset="0"/>
                        <a:ea typeface="仿宋_GB2312" pitchFamily="49" charset="-122"/>
                      </a:rPr>
                      <a:t>执行指针</a:t>
                    </a:r>
                  </a:p>
                </p:txBody>
              </p:sp>
              <p:sp>
                <p:nvSpPr>
                  <p:cNvPr id="95" name="Line 48">
                    <a:extLst>
                      <a:ext uri="{FF2B5EF4-FFF2-40B4-BE49-F238E27FC236}">
                        <a16:creationId xmlns:a16="http://schemas.microsoft.com/office/drawing/2014/main" id="{1858C23D-91E5-7042-AA79-80E3F679079B}"/>
                      </a:ext>
                    </a:extLst>
                  </p:cNvPr>
                  <p:cNvSpPr>
                    <a:spLocks noChangeShapeType="1"/>
                  </p:cNvSpPr>
                  <p:nvPr/>
                </p:nvSpPr>
                <p:spPr bwMode="auto">
                  <a:xfrm>
                    <a:off x="4142" y="5109"/>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96" name="Text Box 49">
                    <a:extLst>
                      <a:ext uri="{FF2B5EF4-FFF2-40B4-BE49-F238E27FC236}">
                        <a16:creationId xmlns:a16="http://schemas.microsoft.com/office/drawing/2014/main" id="{2C81610F-717A-104B-8CCA-78D515E9D05B}"/>
                      </a:ext>
                    </a:extLst>
                  </p:cNvPr>
                  <p:cNvSpPr txBox="1">
                    <a:spLocks noChangeArrowheads="1"/>
                  </p:cNvSpPr>
                  <p:nvPr/>
                </p:nvSpPr>
                <p:spPr bwMode="auto">
                  <a:xfrm>
                    <a:off x="5760" y="5964"/>
                    <a:ext cx="18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endParaRPr lang="zh-CN" altLang="zh-CN" sz="1200" b="1">
                      <a:effectLst>
                        <a:outerShdw blurRad="38100" dist="38100" dir="2700000" algn="tl">
                          <a:srgbClr val="C0C0C0"/>
                        </a:outerShdw>
                      </a:effectLst>
                      <a:latin typeface="仿宋_GB2312" pitchFamily="49" charset="-122"/>
                      <a:ea typeface="仿宋_GB2312" pitchFamily="49" charset="-122"/>
                    </a:endParaRPr>
                  </a:p>
                </p:txBody>
              </p:sp>
            </p:grpSp>
            <p:sp>
              <p:nvSpPr>
                <p:cNvPr id="35" name="Text Box 50">
                  <a:extLst>
                    <a:ext uri="{FF2B5EF4-FFF2-40B4-BE49-F238E27FC236}">
                      <a16:creationId xmlns:a16="http://schemas.microsoft.com/office/drawing/2014/main" id="{90CFF4C9-8B1A-8647-938C-5B5B8E78FEE7}"/>
                    </a:ext>
                  </a:extLst>
                </p:cNvPr>
                <p:cNvSpPr txBox="1">
                  <a:spLocks noChangeArrowheads="1"/>
                </p:cNvSpPr>
                <p:nvPr/>
              </p:nvSpPr>
              <p:spPr bwMode="auto">
                <a:xfrm>
                  <a:off x="10080" y="36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750" b="1">
                      <a:latin typeface="宋体" panose="02010600030101010101" pitchFamily="2" charset="-122"/>
                    </a:rPr>
                    <a:t>Λ</a:t>
                  </a:r>
                  <a:endParaRPr lang="en-US" altLang="zh-CN" sz="750">
                    <a:latin typeface="Times New Roman" panose="02020603050405020304" pitchFamily="18" charset="0"/>
                  </a:endParaRPr>
                </a:p>
              </p:txBody>
            </p:sp>
            <p:sp>
              <p:nvSpPr>
                <p:cNvPr id="36" name="Text Box 51">
                  <a:extLst>
                    <a:ext uri="{FF2B5EF4-FFF2-40B4-BE49-F238E27FC236}">
                      <a16:creationId xmlns:a16="http://schemas.microsoft.com/office/drawing/2014/main" id="{1AE510BF-0098-3047-805D-C8FB98DE9D9B}"/>
                    </a:ext>
                  </a:extLst>
                </p:cNvPr>
                <p:cNvSpPr txBox="1">
                  <a:spLocks noChangeArrowheads="1"/>
                </p:cNvSpPr>
                <p:nvPr/>
              </p:nvSpPr>
              <p:spPr bwMode="auto">
                <a:xfrm>
                  <a:off x="10080" y="22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750" b="1">
                      <a:latin typeface="宋体" panose="02010600030101010101" pitchFamily="2" charset="-122"/>
                    </a:rPr>
                    <a:t>Λ</a:t>
                  </a:r>
                  <a:endParaRPr lang="en-US" altLang="zh-CN" sz="750">
                    <a:latin typeface="Times New Roman" panose="02020603050405020304" pitchFamily="18" charset="0"/>
                  </a:endParaRPr>
                </a:p>
              </p:txBody>
            </p:sp>
          </p:grpSp>
          <p:sp>
            <p:nvSpPr>
              <p:cNvPr id="33" name="Text Box 52">
                <a:extLst>
                  <a:ext uri="{FF2B5EF4-FFF2-40B4-BE49-F238E27FC236}">
                    <a16:creationId xmlns:a16="http://schemas.microsoft.com/office/drawing/2014/main" id="{4B6732CA-B74B-AC4A-AFB3-9521C04C8D9A}"/>
                  </a:ext>
                </a:extLst>
              </p:cNvPr>
              <p:cNvSpPr txBox="1">
                <a:spLocks noChangeArrowheads="1"/>
              </p:cNvSpPr>
              <p:nvPr/>
            </p:nvSpPr>
            <p:spPr bwMode="auto">
              <a:xfrm>
                <a:off x="4500" y="53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750" b="1">
                    <a:latin typeface="宋体" panose="02010600030101010101" pitchFamily="2" charset="-122"/>
                  </a:rPr>
                  <a:t>Λ</a:t>
                </a:r>
                <a:endParaRPr lang="en-US" altLang="zh-CN" sz="750">
                  <a:latin typeface="Times New Roman" panose="02020603050405020304" pitchFamily="18" charset="0"/>
                </a:endParaRPr>
              </a:p>
            </p:txBody>
          </p:sp>
        </p:grpSp>
      </p:grpSp>
    </p:spTree>
    <p:extLst>
      <p:ext uri="{BB962C8B-B14F-4D97-AF65-F5344CB8AC3E}">
        <p14:creationId xmlns:p14="http://schemas.microsoft.com/office/powerpoint/2010/main" val="1993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kumimoji="0" lang="en-US" altLang="zh-CN"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2.2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进程的描述</a:t>
            </a: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259391" y="1852094"/>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700" b="1" dirty="0">
                <a:solidFill>
                  <a:srgbClr val="0000FF"/>
                </a:solidFill>
                <a:latin typeface="+mj-ea"/>
                <a:ea typeface="+mj-ea"/>
              </a:rPr>
              <a:t> 3</a:t>
            </a:r>
            <a:r>
              <a:rPr lang="zh-CN" altLang="en-US" sz="2700" b="1" dirty="0">
                <a:solidFill>
                  <a:srgbClr val="0000FF"/>
                </a:solidFill>
                <a:latin typeface="+mj-ea"/>
                <a:ea typeface="+mj-ea"/>
              </a:rPr>
              <a:t>．</a:t>
            </a:r>
            <a:r>
              <a:rPr lang="en-US" altLang="zh-CN" sz="2700" b="1" dirty="0">
                <a:solidFill>
                  <a:srgbClr val="0000FF"/>
                </a:solidFill>
                <a:latin typeface="+mj-ea"/>
                <a:ea typeface="+mj-ea"/>
              </a:rPr>
              <a:t>PCB</a:t>
            </a:r>
            <a:r>
              <a:rPr lang="zh-CN" altLang="en-US" sz="2700" b="1" dirty="0">
                <a:solidFill>
                  <a:srgbClr val="0000FF"/>
                </a:solidFill>
                <a:latin typeface="+mj-ea"/>
                <a:ea typeface="+mj-ea"/>
              </a:rPr>
              <a:t>的组织方式  </a:t>
            </a:r>
          </a:p>
        </p:txBody>
      </p:sp>
      <p:sp>
        <p:nvSpPr>
          <p:cNvPr id="63" name="Rectangle 3">
            <a:extLst>
              <a:ext uri="{FF2B5EF4-FFF2-40B4-BE49-F238E27FC236}">
                <a16:creationId xmlns:a16="http://schemas.microsoft.com/office/drawing/2014/main" id="{498A0948-E647-7C46-841E-C8862BC85B37}"/>
              </a:ext>
            </a:extLst>
          </p:cNvPr>
          <p:cNvSpPr txBox="1">
            <a:spLocks noChangeArrowheads="1"/>
          </p:cNvSpPr>
          <p:nvPr/>
        </p:nvSpPr>
        <p:spPr>
          <a:xfrm>
            <a:off x="864855" y="2493169"/>
            <a:ext cx="6556442" cy="93583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90000"/>
              </a:lnSpc>
              <a:buFont typeface="Wingdings" charset="2"/>
              <a:buNone/>
              <a:defRPr/>
            </a:pPr>
            <a:r>
              <a:rPr lang="en-US" altLang="zh-CN" sz="2100" dirty="0">
                <a:solidFill>
                  <a:srgbClr val="0000CC"/>
                </a:solidFill>
                <a:latin typeface="+mj-ea"/>
                <a:ea typeface="+mj-ea"/>
              </a:rPr>
              <a:t>	    3</a:t>
            </a:r>
            <a:r>
              <a:rPr lang="zh-CN" altLang="en-US" sz="2100" dirty="0">
                <a:solidFill>
                  <a:srgbClr val="0000CC"/>
                </a:solidFill>
                <a:latin typeface="+mj-ea"/>
                <a:ea typeface="+mj-ea"/>
              </a:rPr>
              <a:t>）索引方式</a:t>
            </a:r>
          </a:p>
        </p:txBody>
      </p:sp>
      <p:pic>
        <p:nvPicPr>
          <p:cNvPr id="64" name="Picture 9">
            <a:extLst>
              <a:ext uri="{FF2B5EF4-FFF2-40B4-BE49-F238E27FC236}">
                <a16:creationId xmlns:a16="http://schemas.microsoft.com/office/drawing/2014/main" id="{84FD0E86-84A0-E546-BA56-C2C91597349F}"/>
              </a:ext>
            </a:extLst>
          </p:cNvPr>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1934897" y="3095319"/>
            <a:ext cx="5486400" cy="3136106"/>
          </a:xfrm>
        </p:spPr>
      </p:pic>
      <p:graphicFrame>
        <p:nvGraphicFramePr>
          <p:cNvPr id="7" name="Object 6">
            <a:extLst>
              <a:ext uri="{FF2B5EF4-FFF2-40B4-BE49-F238E27FC236}">
                <a16:creationId xmlns:a16="http://schemas.microsoft.com/office/drawing/2014/main" id="{4EF88C84-4315-409D-8365-AAF6C8D555A8}"/>
              </a:ext>
            </a:extLst>
          </p:cNvPr>
          <p:cNvGraphicFramePr>
            <a:graphicFrameLocks noChangeAspect="1"/>
          </p:cNvGraphicFramePr>
          <p:nvPr>
            <p:extLst>
              <p:ext uri="{D42A27DB-BD31-4B8C-83A1-F6EECF244321}">
                <p14:modId xmlns:p14="http://schemas.microsoft.com/office/powerpoint/2010/main" val="2362588170"/>
              </p:ext>
            </p:extLst>
          </p:nvPr>
        </p:nvGraphicFramePr>
        <p:xfrm>
          <a:off x="1225740" y="2785521"/>
          <a:ext cx="7457810" cy="3966774"/>
        </p:xfrm>
        <a:graphic>
          <a:graphicData uri="http://schemas.openxmlformats.org/presentationml/2006/ole">
            <mc:AlternateContent xmlns:mc="http://schemas.openxmlformats.org/markup-compatibility/2006">
              <mc:Choice xmlns:v="urn:schemas-microsoft-com:vml" Requires="v">
                <p:oleObj spid="_x0000_s6157" name="VISIO" r:id="rId5" imgW="3383280" imgH="1798320" progId="Visio.Drawing.4">
                  <p:embed/>
                </p:oleObj>
              </mc:Choice>
              <mc:Fallback>
                <p:oleObj name="VISIO" r:id="rId5" imgW="3383280" imgH="1798320" progId="Visio.Drawing.4">
                  <p:embed/>
                  <p:pic>
                    <p:nvPicPr>
                      <p:cNvPr id="44036" name="Object 6">
                        <a:extLst>
                          <a:ext uri="{FF2B5EF4-FFF2-40B4-BE49-F238E27FC236}">
                            <a16:creationId xmlns:a16="http://schemas.microsoft.com/office/drawing/2014/main" id="{B9773EB4-44C1-43D4-9249-DB6CE0713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5740" y="2785521"/>
                        <a:ext cx="7457810" cy="396677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3687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F6861D21-B87D-4457-814C-8F4D1ED35E1D}"/>
              </a:ext>
            </a:extLst>
          </p:cNvPr>
          <p:cNvSpPr>
            <a:spLocks noGrp="1" noRot="1" noChangeArrowheads="1"/>
          </p:cNvSpPr>
          <p:nvPr>
            <p:ph type="title"/>
          </p:nvPr>
        </p:nvSpPr>
        <p:spPr/>
        <p:txBody>
          <a:bodyPr/>
          <a:lstStyle/>
          <a:p>
            <a:pPr eaLnBrk="1" hangingPunct="1">
              <a:defRPr/>
            </a:pPr>
            <a:r>
              <a:rPr lang="en-US" altLang="zh-CN" dirty="0"/>
              <a:t>PCB</a:t>
            </a:r>
            <a:r>
              <a:rPr lang="zh-CN" altLang="en-US" dirty="0"/>
              <a:t>实例解析</a:t>
            </a:r>
          </a:p>
        </p:txBody>
      </p:sp>
      <p:sp>
        <p:nvSpPr>
          <p:cNvPr id="70659" name="Rectangle 3">
            <a:extLst>
              <a:ext uri="{FF2B5EF4-FFF2-40B4-BE49-F238E27FC236}">
                <a16:creationId xmlns:a16="http://schemas.microsoft.com/office/drawing/2014/main" id="{02B4A156-1BB4-4BA9-8FC5-779EA920A707}"/>
              </a:ext>
            </a:extLst>
          </p:cNvPr>
          <p:cNvSpPr>
            <a:spLocks noGrp="1" noRot="1" noChangeArrowheads="1"/>
          </p:cNvSpPr>
          <p:nvPr>
            <p:ph type="body" idx="1"/>
          </p:nvPr>
        </p:nvSpPr>
        <p:spPr>
          <a:xfrm>
            <a:off x="533400" y="1600200"/>
            <a:ext cx="8116888" cy="4648200"/>
          </a:xfrm>
        </p:spPr>
        <p:txBody>
          <a:bodyPr/>
          <a:lstStyle/>
          <a:p>
            <a:pPr eaLnBrk="1" hangingPunct="1">
              <a:lnSpc>
                <a:spcPct val="90000"/>
              </a:lnSpc>
              <a:defRPr/>
            </a:pPr>
            <a:r>
              <a:rPr lang="en-US" altLang="zh-CN" dirty="0"/>
              <a:t>Linux</a:t>
            </a:r>
            <a:r>
              <a:rPr lang="zh-CN" altLang="en-US" dirty="0"/>
              <a:t>操作系统中采用</a:t>
            </a:r>
            <a:r>
              <a:rPr lang="en-US" altLang="zh-CN" dirty="0" err="1"/>
              <a:t>task_struct</a:t>
            </a:r>
            <a:r>
              <a:rPr lang="zh-CN" altLang="en-US" dirty="0"/>
              <a:t>来表示进程控制块。</a:t>
            </a:r>
            <a:endParaRPr lang="en-US" altLang="zh-CN" dirty="0"/>
          </a:p>
          <a:p>
            <a:pPr eaLnBrk="1" hangingPunct="1">
              <a:lnSpc>
                <a:spcPct val="90000"/>
              </a:lnSpc>
              <a:defRPr/>
            </a:pPr>
            <a:r>
              <a:rPr lang="en-US" altLang="zh-CN" dirty="0"/>
              <a:t>Linux</a:t>
            </a:r>
            <a:r>
              <a:rPr lang="zh-CN" altLang="en-US" dirty="0"/>
              <a:t>操作系统最多允许</a:t>
            </a:r>
            <a:r>
              <a:rPr lang="en-US" altLang="zh-CN" dirty="0"/>
              <a:t>512</a:t>
            </a:r>
            <a:r>
              <a:rPr lang="zh-CN" altLang="en-US" dirty="0"/>
              <a:t>个进程，采用结构指针数组来表示。</a:t>
            </a:r>
          </a:p>
          <a:p>
            <a:pPr lvl="1" eaLnBrk="1" hangingPunct="1">
              <a:lnSpc>
                <a:spcPct val="90000"/>
              </a:lnSpc>
              <a:defRPr/>
            </a:pPr>
            <a:r>
              <a:rPr lang="zh-CN" altLang="en-US" dirty="0"/>
              <a:t>定义格式：</a:t>
            </a:r>
          </a:p>
          <a:p>
            <a:pPr lvl="1" eaLnBrk="1" hangingPunct="1">
              <a:lnSpc>
                <a:spcPct val="90000"/>
              </a:lnSpc>
              <a:buFont typeface="Wingdings" panose="05000000000000000000" pitchFamily="2" charset="2"/>
              <a:buNone/>
              <a:defRPr/>
            </a:pPr>
            <a:r>
              <a:rPr lang="zh-CN" altLang="en-US" dirty="0"/>
              <a:t>       </a:t>
            </a:r>
            <a:r>
              <a:rPr lang="en-US" altLang="zh-CN" dirty="0" err="1"/>
              <a:t>struct</a:t>
            </a:r>
            <a:r>
              <a:rPr lang="en-US" altLang="zh-CN" dirty="0"/>
              <a:t> </a:t>
            </a:r>
            <a:r>
              <a:rPr lang="en-US" altLang="zh-CN" dirty="0" err="1"/>
              <a:t>task_struct</a:t>
            </a:r>
            <a:r>
              <a:rPr lang="en-US" altLang="zh-CN" dirty="0"/>
              <a:t> *task[</a:t>
            </a:r>
            <a:r>
              <a:rPr lang="en-US" altLang="zh-CN" dirty="0" err="1"/>
              <a:t>NR_TASKS</a:t>
            </a:r>
            <a:r>
              <a:rPr lang="en-US" altLang="zh-CN" dirty="0"/>
              <a:t>];</a:t>
            </a:r>
          </a:p>
          <a:p>
            <a:pPr lvl="1" eaLnBrk="1" hangingPunct="1">
              <a:lnSpc>
                <a:spcPct val="90000"/>
              </a:lnSpc>
              <a:buFont typeface="Wingdings" panose="05000000000000000000" pitchFamily="2" charset="2"/>
              <a:buNone/>
              <a:defRPr/>
            </a:pPr>
            <a:r>
              <a:rPr lang="en-US" altLang="zh-CN" dirty="0"/>
              <a:t>       </a:t>
            </a:r>
            <a:r>
              <a:rPr lang="zh-CN" altLang="en-US" dirty="0"/>
              <a:t>其中， </a:t>
            </a:r>
            <a:r>
              <a:rPr lang="en-US" altLang="zh-CN" dirty="0" err="1"/>
              <a:t>NR_TASKS</a:t>
            </a:r>
            <a:r>
              <a:rPr lang="en-US" altLang="zh-CN" dirty="0"/>
              <a:t>=512</a:t>
            </a:r>
          </a:p>
          <a:p>
            <a:pPr lvl="1" eaLnBrk="1" hangingPunct="1">
              <a:lnSpc>
                <a:spcPct val="90000"/>
              </a:lnSpc>
              <a:defRPr/>
            </a:pPr>
            <a:r>
              <a:rPr lang="zh-CN" altLang="en-US" dirty="0"/>
              <a:t>例如，初始化进程在结构数组中的表示：</a:t>
            </a:r>
          </a:p>
          <a:p>
            <a:pPr lvl="1" eaLnBrk="1" hangingPunct="1">
              <a:lnSpc>
                <a:spcPct val="90000"/>
              </a:lnSpc>
              <a:buFont typeface="Wingdings" panose="05000000000000000000" pitchFamily="2" charset="2"/>
              <a:buNone/>
              <a:defRPr/>
            </a:pPr>
            <a:r>
              <a:rPr lang="zh-CN" altLang="en-US" dirty="0"/>
              <a:t>     </a:t>
            </a:r>
            <a:r>
              <a:rPr lang="en-US" altLang="zh-CN" dirty="0" err="1"/>
              <a:t>struct</a:t>
            </a:r>
            <a:r>
              <a:rPr lang="en-US" altLang="zh-CN" dirty="0"/>
              <a:t> </a:t>
            </a:r>
            <a:r>
              <a:rPr lang="en-US" altLang="zh-CN" dirty="0" err="1"/>
              <a:t>task_struct</a:t>
            </a:r>
            <a:r>
              <a:rPr lang="en-US" altLang="zh-CN" dirty="0"/>
              <a:t> *task[1]=&amp;</a:t>
            </a:r>
            <a:r>
              <a:rPr lang="en-US" altLang="zh-CN" dirty="0" err="1"/>
              <a:t>init_task</a:t>
            </a:r>
            <a:r>
              <a:rPr lang="en-US" altLang="zh-CN"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1843" y="718844"/>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1238363" y="2646292"/>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j-cs"/>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4011700" y="718844"/>
            <a:ext cx="4681924" cy="46866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2.1 </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前趋图和程序执行</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2.2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进程的描述</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2.3 </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进程控制</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2.4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进程同步</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2.5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经典进程的同步问题</a:t>
            </a:r>
          </a:p>
          <a:p>
            <a:pPr marL="0" marR="0" lvl="0" indent="0" algn="l" defTabSz="914400" rtl="0" eaLnBrk="1" fontAlgn="auto" latinLnBrk="0" hangingPunct="1">
              <a:lnSpc>
                <a:spcPct val="120000"/>
              </a:lnSpc>
              <a:spcBef>
                <a:spcPts val="1800"/>
              </a:spcBef>
              <a:spcAft>
                <a:spcPts val="0"/>
              </a:spcAft>
              <a:buClr>
                <a:srgbClr val="4A66AC">
                  <a:lumMod val="75000"/>
                </a:srgbClr>
              </a:buClr>
              <a:buSzPct val="100000"/>
              <a:buFont typeface="Arial"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2.6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进程通信</a:t>
            </a:r>
          </a:p>
        </p:txBody>
      </p:sp>
    </p:spTree>
    <p:custDataLst>
      <p:tags r:id="rId1"/>
    </p:custDataLst>
    <p:extLst>
      <p:ext uri="{BB962C8B-B14F-4D97-AF65-F5344CB8AC3E}">
        <p14:creationId xmlns:p14="http://schemas.microsoft.com/office/powerpoint/2010/main" val="21866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D08184-40C3-424B-BE36-30F5E5CB8BA4}"/>
              </a:ext>
            </a:extLst>
          </p:cNvPr>
          <p:cNvSpPr>
            <a:spLocks noGrp="1" noChangeArrowheads="1"/>
          </p:cNvSpPr>
          <p:nvPr>
            <p:ph type="title"/>
          </p:nvPr>
        </p:nvSpPr>
        <p:spPr>
          <a:xfrm>
            <a:off x="684791" y="1820931"/>
            <a:ext cx="5829300" cy="685800"/>
          </a:xfrm>
        </p:spPr>
        <p:txBody>
          <a:bodyPr/>
          <a:lstStyle/>
          <a:p>
            <a:pPr algn="l" eaLnBrk="1" hangingPunct="1">
              <a:defRPr/>
            </a:pPr>
            <a:r>
              <a:rPr lang="en-US" altLang="zh-CN" sz="2800" dirty="0"/>
              <a:t> </a:t>
            </a:r>
            <a:r>
              <a:rPr lang="en-US" altLang="zh-CN" sz="2800" dirty="0">
                <a:latin typeface="仿宋_GB2312" charset="0"/>
                <a:ea typeface="仿宋_GB2312" charset="0"/>
              </a:rPr>
              <a:t>2.1.1   </a:t>
            </a:r>
            <a:r>
              <a:rPr lang="zh-CN" altLang="en-US" sz="2800" dirty="0">
                <a:latin typeface="仿宋_GB2312" charset="0"/>
                <a:ea typeface="仿宋_GB2312" charset="0"/>
              </a:rPr>
              <a:t>前趋图</a:t>
            </a:r>
            <a:r>
              <a:rPr lang="zh-CN" altLang="en-US" sz="2800" dirty="0"/>
              <a:t> </a:t>
            </a:r>
          </a:p>
        </p:txBody>
      </p:sp>
      <p:sp>
        <p:nvSpPr>
          <p:cNvPr id="9220" name="Rectangle 4">
            <a:extLst>
              <a:ext uri="{FF2B5EF4-FFF2-40B4-BE49-F238E27FC236}">
                <a16:creationId xmlns:a16="http://schemas.microsoft.com/office/drawing/2014/main" id="{27943FFC-69D7-B748-B32B-A770B0239DB0}"/>
              </a:ext>
            </a:extLst>
          </p:cNvPr>
          <p:cNvSpPr>
            <a:spLocks noChangeArrowheads="1"/>
          </p:cNvSpPr>
          <p:nvPr/>
        </p:nvSpPr>
        <p:spPr bwMode="auto">
          <a:xfrm>
            <a:off x="1304511" y="363889"/>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pic>
        <p:nvPicPr>
          <p:cNvPr id="5" name="Picture 4">
            <a:extLst>
              <a:ext uri="{FF2B5EF4-FFF2-40B4-BE49-F238E27FC236}">
                <a16:creationId xmlns:a16="http://schemas.microsoft.com/office/drawing/2014/main" id="{D38D2952-4107-2444-ABBA-1C961FB4FB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481"/>
          <a:stretch/>
        </p:blipFill>
        <p:spPr bwMode="auto">
          <a:xfrm>
            <a:off x="505969" y="2626375"/>
            <a:ext cx="3107532" cy="249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Rectangle 3">
            <a:extLst>
              <a:ext uri="{FF2B5EF4-FFF2-40B4-BE49-F238E27FC236}">
                <a16:creationId xmlns:a16="http://schemas.microsoft.com/office/drawing/2014/main" id="{EA2C17C9-1916-554A-B338-060ABC051A40}"/>
              </a:ext>
            </a:extLst>
          </p:cNvPr>
          <p:cNvSpPr>
            <a:spLocks noChangeArrowheads="1"/>
          </p:cNvSpPr>
          <p:nvPr/>
        </p:nvSpPr>
        <p:spPr bwMode="auto">
          <a:xfrm>
            <a:off x="4161517" y="2626375"/>
            <a:ext cx="47051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zh-CN" altLang="en-US" sz="2400" b="1" dirty="0"/>
              <a:t>图</a:t>
            </a:r>
            <a:r>
              <a:rPr lang="en-US" altLang="zh-CN" sz="2400" b="1" dirty="0"/>
              <a:t>2</a:t>
            </a:r>
            <a:r>
              <a:rPr lang="zh-CN" altLang="en-US" sz="2400" b="1" dirty="0"/>
              <a:t>一</a:t>
            </a:r>
            <a:r>
              <a:rPr lang="en-US" altLang="zh-CN" sz="2400" b="1" dirty="0"/>
              <a:t>2</a:t>
            </a:r>
            <a:r>
              <a:rPr lang="zh-CN" altLang="en-US" sz="2400" b="1" dirty="0"/>
              <a:t>（</a:t>
            </a:r>
            <a:r>
              <a:rPr lang="en-US" altLang="zh-CN" sz="2400" b="1" dirty="0"/>
              <a:t>a</a:t>
            </a:r>
            <a:r>
              <a:rPr lang="zh-CN" altLang="en-US" sz="2400" b="1" dirty="0"/>
              <a:t>）所示的前趋图，关系：</a:t>
            </a:r>
          </a:p>
          <a:p>
            <a:pPr eaLnBrk="1" hangingPunct="1">
              <a:spcBef>
                <a:spcPct val="0"/>
              </a:spcBef>
              <a:buClrTx/>
              <a:buSzTx/>
              <a:buFontTx/>
              <a:buNone/>
              <a:defRPr/>
            </a:pPr>
            <a:r>
              <a:rPr lang="en-US" altLang="zh-CN" sz="2400" b="1" dirty="0"/>
              <a:t>P1→P2</a:t>
            </a:r>
            <a:r>
              <a:rPr lang="zh-CN" altLang="en-US" sz="2400" b="1" dirty="0"/>
              <a:t>，</a:t>
            </a:r>
            <a:r>
              <a:rPr lang="en-US" altLang="zh-CN" sz="2400" b="1" dirty="0"/>
              <a:t>P1→P3</a:t>
            </a:r>
            <a:r>
              <a:rPr lang="zh-CN" altLang="en-US" sz="2400" b="1" dirty="0"/>
              <a:t>，</a:t>
            </a:r>
            <a:r>
              <a:rPr lang="en-US" altLang="zh-CN" sz="2400" b="1" dirty="0"/>
              <a:t>P1→P4</a:t>
            </a:r>
            <a:r>
              <a:rPr lang="zh-CN" altLang="en-US" sz="2400" b="1" dirty="0"/>
              <a:t>，</a:t>
            </a:r>
            <a:r>
              <a:rPr lang="en-US" altLang="zh-CN" sz="2400" b="1" dirty="0"/>
              <a:t>P2→P5</a:t>
            </a:r>
            <a:r>
              <a:rPr lang="zh-CN" altLang="en-US" sz="2400" b="1" dirty="0"/>
              <a:t>，</a:t>
            </a:r>
            <a:r>
              <a:rPr lang="en-US" altLang="zh-CN" sz="2400" b="1" dirty="0"/>
              <a:t>P3→P5</a:t>
            </a:r>
            <a:r>
              <a:rPr lang="zh-CN" altLang="en-US" sz="2400" b="1" dirty="0"/>
              <a:t>，</a:t>
            </a:r>
            <a:r>
              <a:rPr lang="en-US" altLang="zh-CN" sz="2400" b="1" dirty="0"/>
              <a:t>P4→P6</a:t>
            </a:r>
            <a:r>
              <a:rPr lang="zh-CN" altLang="en-US" sz="2400" b="1" dirty="0"/>
              <a:t>，</a:t>
            </a:r>
            <a:r>
              <a:rPr lang="en-US" altLang="zh-CN" sz="2400" b="1" dirty="0"/>
              <a:t>P4→P7</a:t>
            </a:r>
            <a:r>
              <a:rPr lang="zh-CN" altLang="en-US" sz="2400" b="1" dirty="0"/>
              <a:t>，</a:t>
            </a:r>
            <a:r>
              <a:rPr lang="en-US" altLang="zh-CN" sz="2400" b="1" dirty="0"/>
              <a:t>P5→P8</a:t>
            </a:r>
            <a:r>
              <a:rPr lang="zh-CN" altLang="en-US" sz="2400" b="1" dirty="0"/>
              <a:t>，</a:t>
            </a:r>
            <a:r>
              <a:rPr lang="en-US" altLang="zh-CN" sz="2400" b="1" dirty="0"/>
              <a:t>P6 →P8</a:t>
            </a:r>
            <a:r>
              <a:rPr lang="zh-CN" altLang="en-US" sz="2400" b="1" dirty="0"/>
              <a:t>，</a:t>
            </a:r>
            <a:r>
              <a:rPr lang="en-US" altLang="zh-CN" sz="2400" b="1" dirty="0"/>
              <a:t>P7→P9</a:t>
            </a:r>
            <a:r>
              <a:rPr lang="zh-CN" altLang="en-US" sz="2400" b="1" dirty="0"/>
              <a:t>，</a:t>
            </a:r>
            <a:r>
              <a:rPr lang="en-US" altLang="zh-CN" sz="2400" b="1" dirty="0"/>
              <a:t>P8→P9</a:t>
            </a:r>
          </a:p>
        </p:txBody>
      </p:sp>
    </p:spTree>
    <p:extLst>
      <p:ext uri="{BB962C8B-B14F-4D97-AF65-F5344CB8AC3E}">
        <p14:creationId xmlns:p14="http://schemas.microsoft.com/office/powerpoint/2010/main" val="207553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3" name="矩形 2"/>
          <p:cNvSpPr/>
          <p:nvPr/>
        </p:nvSpPr>
        <p:spPr>
          <a:xfrm>
            <a:off x="1225739" y="1680410"/>
            <a:ext cx="7328325" cy="4841325"/>
          </a:xfrm>
          <a:prstGeom prst="rect">
            <a:avLst/>
          </a:prstGeom>
        </p:spPr>
        <p:txBody>
          <a:bodyPr wrap="square">
            <a:spAutoFit/>
          </a:bodyPr>
          <a:lstStyle/>
          <a:p>
            <a:pPr marL="171450" indent="-171450" defTabSz="685800">
              <a:lnSpc>
                <a:spcPct val="120000"/>
              </a:lnSpc>
              <a:spcBef>
                <a:spcPts val="1350"/>
              </a:spcBef>
              <a:buClr>
                <a:schemeClr val="accent1">
                  <a:lumMod val="75000"/>
                </a:schemeClr>
              </a:buClr>
              <a:buSzPct val="100000"/>
              <a:buFont typeface="Wingdings" charset="2"/>
              <a:buChar char="n"/>
              <a:defRPr/>
            </a:pPr>
            <a:r>
              <a:rPr lang="zh-CN" altLang="en-US" sz="2400" b="1" dirty="0">
                <a:latin typeface="+mj-ea"/>
                <a:ea typeface="+mj-ea"/>
              </a:rPr>
              <a:t>进程控制是用于创建一个新进程，终止一个已完成的进程，或去终止一个因出现某事件而使其无法运行下去的进程，还负责进程运行中的状态转换。</a:t>
            </a:r>
            <a:endParaRPr lang="en-US" altLang="zh-CN" sz="2400" b="1" dirty="0">
              <a:latin typeface="+mj-ea"/>
              <a:ea typeface="+mj-ea"/>
            </a:endParaRPr>
          </a:p>
          <a:p>
            <a:pPr marL="171450" indent="-171450" defTabSz="685800">
              <a:lnSpc>
                <a:spcPct val="120000"/>
              </a:lnSpc>
              <a:spcBef>
                <a:spcPts val="1350"/>
              </a:spcBef>
              <a:buClr>
                <a:schemeClr val="accent1">
                  <a:lumMod val="75000"/>
                </a:schemeClr>
              </a:buClr>
              <a:buSzPct val="100000"/>
              <a:buFont typeface="Wingdings" charset="2"/>
              <a:buChar char="n"/>
              <a:defRPr/>
            </a:pPr>
            <a:r>
              <a:rPr lang="zh-CN" altLang="en-US" sz="2400" b="1" dirty="0">
                <a:latin typeface="+mj-ea"/>
                <a:ea typeface="+mj-ea"/>
              </a:rPr>
              <a:t>进程控制一般是由</a:t>
            </a:r>
            <a:r>
              <a:rPr lang="en-US" altLang="zh-CN" sz="2400" b="1" dirty="0">
                <a:latin typeface="+mj-ea"/>
                <a:ea typeface="+mj-ea"/>
              </a:rPr>
              <a:t>OS</a:t>
            </a:r>
            <a:r>
              <a:rPr lang="zh-CN" altLang="en-US" sz="2400" b="1" dirty="0">
                <a:latin typeface="+mj-ea"/>
                <a:ea typeface="+mj-ea"/>
              </a:rPr>
              <a:t>的内核中的原语</a:t>
            </a:r>
            <a:r>
              <a:rPr lang="en-US" altLang="zh-CN" sz="2400" b="1" dirty="0">
                <a:latin typeface="+mj-ea"/>
                <a:ea typeface="+mj-ea"/>
              </a:rPr>
              <a:t>(Primitive)</a:t>
            </a:r>
            <a:r>
              <a:rPr lang="zh-CN" altLang="en-US" sz="2400" b="1" dirty="0">
                <a:latin typeface="+mj-ea"/>
                <a:ea typeface="+mj-ea"/>
              </a:rPr>
              <a:t>来实现的。 </a:t>
            </a:r>
            <a:endParaRPr lang="en-US" altLang="zh-CN" sz="2400" b="1" dirty="0">
              <a:latin typeface="+mj-ea"/>
              <a:ea typeface="+mj-ea"/>
            </a:endParaRPr>
          </a:p>
          <a:p>
            <a:pPr marL="171450" marR="0" lvl="0" indent="-171450" defTabSz="685800" fontAlgn="base">
              <a:lnSpc>
                <a:spcPct val="120000"/>
              </a:lnSpc>
              <a:spcBef>
                <a:spcPts val="1350"/>
              </a:spcBef>
              <a:spcAft>
                <a:spcPct val="0"/>
              </a:spcAft>
              <a:buClr>
                <a:schemeClr val="accent1">
                  <a:lumMod val="75000"/>
                </a:schemeClr>
              </a:buClr>
              <a:buSzPct val="100000"/>
              <a:buFont typeface="Wingdings" charset="2"/>
              <a:buChar char="n"/>
              <a:tabLst/>
              <a:defRPr/>
            </a:pPr>
            <a:r>
              <a:rPr lang="zh-CN" altLang="en-US" sz="2400" b="1" dirty="0">
                <a:latin typeface="+mj-ea"/>
                <a:ea typeface="+mj-ea"/>
              </a:rPr>
              <a:t>什么叫原子操作？</a:t>
            </a:r>
          </a:p>
          <a:p>
            <a:pPr marL="742950" marR="0" lvl="1" indent="-285750" algn="l" defTabSz="914400" rtl="0" eaLnBrk="1" fontAlgn="base" latinLnBrk="0" hangingPunct="1">
              <a:lnSpc>
                <a:spcPct val="100000"/>
              </a:lnSpc>
              <a:spcBef>
                <a:spcPct val="20000"/>
              </a:spcBef>
              <a:spcAft>
                <a:spcPct val="0"/>
              </a:spcAft>
              <a:buClr>
                <a:srgbClr val="00CC99"/>
              </a:buClr>
              <a:buSzTx/>
              <a:buFont typeface="Wingdings" panose="05000000000000000000" pitchFamily="2" charset="2"/>
              <a:buNone/>
              <a:tabLst/>
              <a:defRPr/>
            </a:pPr>
            <a:r>
              <a:rPr kumimoji="0" lang="zh-CN" altLang="en-US" b="1" i="0" u="none" strike="noStrike" kern="0" cap="none" spc="0" normalizeH="0" baseline="0" noProof="0" dirty="0">
                <a:ln>
                  <a:noFill/>
                </a:ln>
                <a:solidFill>
                  <a:srgbClr val="3333CC"/>
                </a:solidFill>
                <a:effectLst>
                  <a:outerShdw blurRad="38100" dist="38100" dir="2700000" algn="tl">
                    <a:srgbClr val="C0C0C0"/>
                  </a:outerShdw>
                </a:effectLst>
                <a:uLnTx/>
                <a:uFillTx/>
                <a:latin typeface="Times New Roman"/>
                <a:ea typeface="宋体"/>
              </a:rPr>
              <a:t>   在一个操作中的所有动作，要么全做，要么全不做。</a:t>
            </a:r>
          </a:p>
          <a:p>
            <a:pPr marL="171450" marR="0" lvl="0" indent="-171450" defTabSz="685800" fontAlgn="base">
              <a:lnSpc>
                <a:spcPct val="120000"/>
              </a:lnSpc>
              <a:spcBef>
                <a:spcPts val="1350"/>
              </a:spcBef>
              <a:spcAft>
                <a:spcPct val="0"/>
              </a:spcAft>
              <a:buClr>
                <a:schemeClr val="accent1">
                  <a:lumMod val="75000"/>
                </a:schemeClr>
              </a:buClr>
              <a:buSzPct val="100000"/>
              <a:buFont typeface="Wingdings" charset="2"/>
              <a:buChar char="n"/>
              <a:tabLst/>
              <a:defRPr/>
            </a:pPr>
            <a:r>
              <a:rPr lang="zh-CN" altLang="en-US" sz="2400" b="1" dirty="0">
                <a:latin typeface="+mj-ea"/>
                <a:ea typeface="+mj-ea"/>
              </a:rPr>
              <a:t>在单机系统中采用屏蔽中断的方式来保证操作的原子性。</a:t>
            </a:r>
          </a:p>
          <a:p>
            <a:pPr marL="742950" marR="0" lvl="1" indent="-285750" algn="l" defTabSz="914400" rtl="0" eaLnBrk="1" fontAlgn="base" latinLnBrk="0" hangingPunct="1">
              <a:lnSpc>
                <a:spcPct val="100000"/>
              </a:lnSpc>
              <a:spcBef>
                <a:spcPct val="20000"/>
              </a:spcBef>
              <a:spcAft>
                <a:spcPct val="0"/>
              </a:spcAft>
              <a:buClr>
                <a:srgbClr val="00CC99"/>
              </a:buClr>
              <a:buSzTx/>
              <a:buFont typeface="Wingdings" panose="05000000000000000000" pitchFamily="2" charset="2"/>
              <a:buChar char="Ø"/>
              <a:tabLst/>
              <a:defRPr/>
            </a:pPr>
            <a:r>
              <a:rPr kumimoji="0" lang="zh-CN" altLang="en-US"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a:ea typeface="宋体"/>
              </a:rPr>
              <a:t>如：创建进程、删除进程、阻塞、唤醒等原语</a:t>
            </a:r>
            <a:endParaRPr lang="en-US" altLang="zh-CN" b="1" dirty="0">
              <a:latin typeface="+mj-ea"/>
              <a:ea typeface="+mj-ea"/>
            </a:endParaRPr>
          </a:p>
        </p:txBody>
      </p:sp>
    </p:spTree>
    <p:extLst>
      <p:ext uri="{BB962C8B-B14F-4D97-AF65-F5344CB8AC3E}">
        <p14:creationId xmlns:p14="http://schemas.microsoft.com/office/powerpoint/2010/main" val="34339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30AB4-82D7-4752-B970-3F0CC950B4A3}"/>
              </a:ext>
            </a:extLst>
          </p:cNvPr>
          <p:cNvSpPr>
            <a:spLocks noGrp="1"/>
          </p:cNvSpPr>
          <p:nvPr>
            <p:ph type="title"/>
          </p:nvPr>
        </p:nvSpPr>
        <p:spPr/>
        <p:txBody>
          <a:bodyPr/>
          <a:lstStyle/>
          <a:p>
            <a:pPr>
              <a:defRPr/>
            </a:pPr>
            <a:r>
              <a:rPr lang="en-US" altLang="zh-CN" dirty="0"/>
              <a:t>2.3 </a:t>
            </a:r>
            <a:r>
              <a:rPr lang="zh-CN" altLang="en-US" dirty="0"/>
              <a:t>进程控制</a:t>
            </a:r>
          </a:p>
        </p:txBody>
      </p:sp>
      <p:sp>
        <p:nvSpPr>
          <p:cNvPr id="51203" name="内容占位符 2">
            <a:extLst>
              <a:ext uri="{FF2B5EF4-FFF2-40B4-BE49-F238E27FC236}">
                <a16:creationId xmlns:a16="http://schemas.microsoft.com/office/drawing/2014/main" id="{E0F4A256-0936-4EBB-A124-EE2C3790FB56}"/>
              </a:ext>
            </a:extLst>
          </p:cNvPr>
          <p:cNvSpPr>
            <a:spLocks noGrp="1" noChangeArrowheads="1"/>
          </p:cNvSpPr>
          <p:nvPr>
            <p:ph idx="1"/>
          </p:nvPr>
        </p:nvSpPr>
        <p:spPr/>
        <p:txBody>
          <a:bodyPr/>
          <a:lstStyle/>
          <a:p>
            <a:pPr>
              <a:buFont typeface="Wingdings" panose="05000000000000000000" pitchFamily="2" charset="2"/>
              <a:buNone/>
            </a:pPr>
            <a:r>
              <a:rPr lang="en-US" altLang="zh-CN" dirty="0">
                <a:solidFill>
                  <a:srgbClr val="FF0000"/>
                </a:solidFill>
              </a:rPr>
              <a:t>2.3.1 </a:t>
            </a:r>
            <a:r>
              <a:rPr lang="zh-CN" altLang="en-US" dirty="0">
                <a:solidFill>
                  <a:srgbClr val="FF0000"/>
                </a:solidFill>
              </a:rPr>
              <a:t>操作系统内核</a:t>
            </a:r>
            <a:endParaRPr lang="en-US" altLang="zh-CN" dirty="0">
              <a:solidFill>
                <a:srgbClr val="FF0000"/>
              </a:solidFill>
            </a:endParaRPr>
          </a:p>
          <a:p>
            <a:r>
              <a:rPr lang="en-US" altLang="zh-CN" dirty="0"/>
              <a:t>OS</a:t>
            </a:r>
            <a:r>
              <a:rPr lang="zh-CN" altLang="en-US" dirty="0"/>
              <a:t>的层次：</a:t>
            </a:r>
            <a:endParaRPr lang="en-US" altLang="zh-CN" dirty="0"/>
          </a:p>
          <a:p>
            <a:pPr lvl="1"/>
            <a:r>
              <a:rPr lang="zh-CN" altLang="en-US" dirty="0"/>
              <a:t>通常将一些与硬件紧密相关的模块（如中断处理程序等）、各种常用设备的驱动程序以及运行频率较高的模块（如时钟管理、进程调度和许多模块公用的一些基本操作），都安排在紧靠硬件的软件层次中，将他们常驻内存，即通常被称为的</a:t>
            </a:r>
            <a:r>
              <a:rPr lang="en-US" altLang="zh-CN" dirty="0"/>
              <a:t>OS</a:t>
            </a:r>
            <a:r>
              <a:rPr lang="zh-CN" altLang="en-US" dirty="0"/>
              <a:t>内核。</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A1770-58FB-4140-AB73-E15191BA5575}"/>
              </a:ext>
            </a:extLst>
          </p:cNvPr>
          <p:cNvSpPr>
            <a:spLocks noGrp="1"/>
          </p:cNvSpPr>
          <p:nvPr>
            <p:ph type="title"/>
          </p:nvPr>
        </p:nvSpPr>
        <p:spPr/>
        <p:txBody>
          <a:bodyPr/>
          <a:lstStyle/>
          <a:p>
            <a:pPr>
              <a:defRPr/>
            </a:pPr>
            <a:r>
              <a:rPr lang="zh-CN" altLang="en-US" dirty="0"/>
              <a:t>处理机的执行态</a:t>
            </a:r>
          </a:p>
        </p:txBody>
      </p:sp>
      <p:sp>
        <p:nvSpPr>
          <p:cNvPr id="3" name="内容占位符 2">
            <a:extLst>
              <a:ext uri="{FF2B5EF4-FFF2-40B4-BE49-F238E27FC236}">
                <a16:creationId xmlns:a16="http://schemas.microsoft.com/office/drawing/2014/main" id="{A2D0B63D-BFA1-42D7-8B52-9D58B7C6A566}"/>
              </a:ext>
            </a:extLst>
          </p:cNvPr>
          <p:cNvSpPr>
            <a:spLocks noGrp="1" noChangeArrowheads="1"/>
          </p:cNvSpPr>
          <p:nvPr>
            <p:ph idx="1"/>
          </p:nvPr>
        </p:nvSpPr>
        <p:spPr/>
        <p:txBody>
          <a:bodyPr/>
          <a:lstStyle/>
          <a:p>
            <a:r>
              <a:rPr lang="zh-CN" altLang="en-US"/>
              <a:t>处理机的执行状态：</a:t>
            </a:r>
            <a:endParaRPr lang="en-US" altLang="zh-CN"/>
          </a:p>
          <a:p>
            <a:pPr lvl="1"/>
            <a:r>
              <a:rPr lang="zh-CN" altLang="en-US"/>
              <a:t>系统态，又称管态，也称为内核态：</a:t>
            </a:r>
            <a:endParaRPr lang="en-US" altLang="zh-CN"/>
          </a:p>
          <a:p>
            <a:pPr lvl="2"/>
            <a:r>
              <a:rPr lang="zh-CN" altLang="en-US"/>
              <a:t>具有较高特权，能执行一切指令，访问所有寄存器和存储区。</a:t>
            </a:r>
            <a:r>
              <a:rPr lang="en-US" altLang="zh-CN"/>
              <a:t>OS</a:t>
            </a:r>
            <a:r>
              <a:rPr lang="zh-CN" altLang="en-US"/>
              <a:t>内核在系统态运行。</a:t>
            </a:r>
            <a:endParaRPr lang="en-US" altLang="zh-CN"/>
          </a:p>
          <a:p>
            <a:pPr lvl="1"/>
            <a:r>
              <a:rPr lang="zh-CN" altLang="en-US"/>
              <a:t>用户态，又称目态：</a:t>
            </a:r>
            <a:endParaRPr lang="en-US" altLang="zh-CN"/>
          </a:p>
          <a:p>
            <a:pPr lvl="2"/>
            <a:r>
              <a:rPr lang="zh-CN" altLang="en-US"/>
              <a:t>具有较低特权，仅能执行规定的指令，访问指定的寄存器和存储区。应用程序只能在用户态运行。</a:t>
            </a:r>
          </a:p>
          <a:p>
            <a:r>
              <a:rPr lang="zh-CN" altLang="en-US"/>
              <a:t>目的：保护</a:t>
            </a:r>
            <a:r>
              <a:rPr lang="en-US" altLang="zh-CN"/>
              <a:t>OS</a:t>
            </a:r>
            <a:r>
              <a:rPr lang="zh-CN" altLang="en-US"/>
              <a:t>不被破坏</a:t>
            </a:r>
            <a:endParaRPr lang="en-US" altLang="zh-CN"/>
          </a:p>
          <a:p>
            <a:r>
              <a:rPr lang="zh-CN" altLang="en-US"/>
              <a:t>相应地导致用户程序需要获得系统服务时必须通过系统调用完成。系统调用将导致处理机的执行状态发生转换。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操作系统内核</a:t>
            </a:r>
            <a:r>
              <a:rPr lang="zh-CN" altLang="en-US" sz="2800" dirty="0"/>
              <a:t>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38" name="Rectangle 3">
            <a:extLst>
              <a:ext uri="{FF2B5EF4-FFF2-40B4-BE49-F238E27FC236}">
                <a16:creationId xmlns:a16="http://schemas.microsoft.com/office/drawing/2014/main" id="{B12C72CA-AD08-144D-A228-00EE19207CB4}"/>
              </a:ext>
            </a:extLst>
          </p:cNvPr>
          <p:cNvSpPr txBox="1">
            <a:spLocks noChangeArrowheads="1"/>
          </p:cNvSpPr>
          <p:nvPr/>
        </p:nvSpPr>
        <p:spPr>
          <a:xfrm>
            <a:off x="1165123" y="2000249"/>
            <a:ext cx="7374193" cy="467339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120000"/>
              </a:lnSpc>
              <a:buFont typeface="Wingdings" charset="2"/>
              <a:buChar char="n"/>
              <a:defRPr/>
            </a:pPr>
            <a:r>
              <a:rPr lang="en-US" altLang="zh-CN" sz="2100" dirty="0">
                <a:latin typeface="+mj-ea"/>
                <a:ea typeface="+mj-ea"/>
              </a:rPr>
              <a:t>OS</a:t>
            </a:r>
            <a:r>
              <a:rPr lang="zh-CN" altLang="en-US" sz="2100" dirty="0">
                <a:latin typeface="+mj-ea"/>
                <a:ea typeface="+mj-ea"/>
              </a:rPr>
              <a:t>内核</a:t>
            </a:r>
            <a:r>
              <a:rPr lang="en-US" altLang="zh-CN" sz="2100" dirty="0">
                <a:latin typeface="+mj-ea"/>
                <a:ea typeface="+mj-ea"/>
              </a:rPr>
              <a:t>----</a:t>
            </a:r>
            <a:r>
              <a:rPr lang="zh-CN" altLang="en-US" sz="2100" dirty="0">
                <a:latin typeface="+mj-ea"/>
                <a:ea typeface="+mj-ea"/>
              </a:rPr>
              <a:t>常驻内存。</a:t>
            </a:r>
          </a:p>
          <a:p>
            <a:pPr lvl="1">
              <a:buFont typeface="Arial" panose="020B0604020202020204" pitchFamily="34" charset="0"/>
              <a:buChar char="•"/>
              <a:defRPr/>
            </a:pPr>
            <a:r>
              <a:rPr lang="zh-CN" altLang="en-US" dirty="0">
                <a:latin typeface="+mj-ea"/>
                <a:ea typeface="+mj-ea"/>
              </a:rPr>
              <a:t>与硬件紧密相关的模块（中断处理）</a:t>
            </a:r>
          </a:p>
          <a:p>
            <a:pPr lvl="1">
              <a:buFont typeface="Arial" panose="020B0604020202020204" pitchFamily="34" charset="0"/>
              <a:buChar char="•"/>
              <a:defRPr/>
            </a:pPr>
            <a:r>
              <a:rPr lang="zh-CN" altLang="en-US" dirty="0">
                <a:latin typeface="+mj-ea"/>
                <a:ea typeface="+mj-ea"/>
              </a:rPr>
              <a:t>常用设备驱动、运行频率高的模块（时钟管理、进程调度）</a:t>
            </a:r>
          </a:p>
          <a:p>
            <a:pPr lvl="1">
              <a:buFont typeface="Wingdings" pitchFamily="2" charset="2"/>
              <a:buNone/>
              <a:defRPr/>
            </a:pPr>
            <a:r>
              <a:rPr lang="zh-CN" altLang="en-US" dirty="0">
                <a:latin typeface="+mj-ea"/>
                <a:ea typeface="+mj-ea"/>
              </a:rPr>
              <a:t> 目的：</a:t>
            </a:r>
            <a:r>
              <a:rPr lang="en-US" altLang="zh-CN" dirty="0">
                <a:latin typeface="+mj-ea"/>
                <a:ea typeface="+mj-ea"/>
              </a:rPr>
              <a:t>1</a:t>
            </a:r>
            <a:r>
              <a:rPr lang="zh-CN" altLang="en-US" dirty="0">
                <a:latin typeface="+mj-ea"/>
                <a:ea typeface="+mj-ea"/>
              </a:rPr>
              <a:t>、保护；</a:t>
            </a:r>
            <a:r>
              <a:rPr lang="en-US" altLang="zh-CN" dirty="0">
                <a:latin typeface="+mj-ea"/>
                <a:ea typeface="+mj-ea"/>
              </a:rPr>
              <a:t>2</a:t>
            </a:r>
            <a:r>
              <a:rPr lang="zh-CN" altLang="en-US" dirty="0">
                <a:latin typeface="+mj-ea"/>
                <a:ea typeface="+mj-ea"/>
              </a:rPr>
              <a:t>、提高</a:t>
            </a:r>
            <a:r>
              <a:rPr lang="en-US" altLang="zh-CN" dirty="0">
                <a:latin typeface="+mj-ea"/>
                <a:ea typeface="+mj-ea"/>
              </a:rPr>
              <a:t>OS</a:t>
            </a:r>
            <a:r>
              <a:rPr lang="zh-CN" altLang="en-US" dirty="0">
                <a:latin typeface="+mj-ea"/>
                <a:ea typeface="+mj-ea"/>
              </a:rPr>
              <a:t>效率</a:t>
            </a:r>
          </a:p>
          <a:p>
            <a:pPr lvl="1">
              <a:buFont typeface="Wingdings" pitchFamily="2" charset="2"/>
              <a:buNone/>
              <a:defRPr/>
            </a:pPr>
            <a:endParaRPr lang="zh-CN" altLang="en-US" sz="1800" dirty="0"/>
          </a:p>
          <a:p>
            <a:pPr lvl="1">
              <a:buFont typeface="Wingdings" pitchFamily="2" charset="2"/>
              <a:buNone/>
              <a:defRPr/>
            </a:pPr>
            <a:r>
              <a:rPr lang="en-US" altLang="zh-CN" dirty="0"/>
              <a:t>OS</a:t>
            </a:r>
            <a:r>
              <a:rPr lang="zh-CN" altLang="en-US" dirty="0"/>
              <a:t>内核包含两大功能：</a:t>
            </a:r>
          </a:p>
          <a:p>
            <a:pPr lvl="1">
              <a:buFont typeface="Wingdings" pitchFamily="2" charset="2"/>
              <a:buNone/>
              <a:defRPr/>
            </a:pPr>
            <a:r>
              <a:rPr lang="en-US" altLang="zh-CN" dirty="0"/>
              <a:t>1</a:t>
            </a:r>
            <a:r>
              <a:rPr lang="zh-CN" altLang="en-US" dirty="0"/>
              <a:t>、支撑功能</a:t>
            </a:r>
          </a:p>
          <a:p>
            <a:pPr lvl="1">
              <a:buFont typeface="Wingdings" pitchFamily="2" charset="2"/>
              <a:buNone/>
              <a:defRPr/>
            </a:pPr>
            <a:r>
              <a:rPr lang="en-US" altLang="zh-CN" dirty="0"/>
              <a:t>2</a:t>
            </a:r>
            <a:r>
              <a:rPr lang="zh-CN" altLang="en-US" dirty="0"/>
              <a:t>、资源管理功能</a:t>
            </a:r>
          </a:p>
        </p:txBody>
      </p:sp>
      <p:sp>
        <p:nvSpPr>
          <p:cNvPr id="39" name="Line 8">
            <a:extLst>
              <a:ext uri="{FF2B5EF4-FFF2-40B4-BE49-F238E27FC236}">
                <a16:creationId xmlns:a16="http://schemas.microsoft.com/office/drawing/2014/main" id="{9EEF8B37-0F19-B244-B07F-6FE0575ABAA0}"/>
              </a:ext>
            </a:extLst>
          </p:cNvPr>
          <p:cNvSpPr>
            <a:spLocks noChangeShapeType="1"/>
          </p:cNvSpPr>
          <p:nvPr/>
        </p:nvSpPr>
        <p:spPr bwMode="auto">
          <a:xfrm flipV="1">
            <a:off x="3004542" y="4921633"/>
            <a:ext cx="2607219" cy="18906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40" name="Text Box 9">
            <a:extLst>
              <a:ext uri="{FF2B5EF4-FFF2-40B4-BE49-F238E27FC236}">
                <a16:creationId xmlns:a16="http://schemas.microsoft.com/office/drawing/2014/main" id="{24CE8BA7-2B6B-CA4D-97C8-6CD15AB99EF9}"/>
              </a:ext>
            </a:extLst>
          </p:cNvPr>
          <p:cNvSpPr txBox="1">
            <a:spLocks noChangeArrowheads="1"/>
          </p:cNvSpPr>
          <p:nvPr/>
        </p:nvSpPr>
        <p:spPr bwMode="auto">
          <a:xfrm>
            <a:off x="5881967" y="4413801"/>
            <a:ext cx="18014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defRPr/>
            </a:pPr>
            <a:r>
              <a:rPr lang="zh-CN" altLang="en-US" sz="1500" b="1" dirty="0"/>
              <a:t>中断处理</a:t>
            </a:r>
          </a:p>
          <a:p>
            <a:pPr eaLnBrk="1" hangingPunct="1">
              <a:spcBef>
                <a:spcPct val="50000"/>
              </a:spcBef>
              <a:buClrTx/>
              <a:buSzTx/>
              <a:buFontTx/>
              <a:buNone/>
              <a:defRPr/>
            </a:pPr>
            <a:r>
              <a:rPr lang="zh-CN" altLang="en-US" sz="1500" b="1" dirty="0"/>
              <a:t>时钟管理</a:t>
            </a:r>
          </a:p>
          <a:p>
            <a:pPr eaLnBrk="1" hangingPunct="1">
              <a:spcBef>
                <a:spcPct val="50000"/>
              </a:spcBef>
              <a:buClrTx/>
              <a:buSzTx/>
              <a:buFontTx/>
              <a:buNone/>
              <a:defRPr/>
            </a:pPr>
            <a:r>
              <a:rPr lang="zh-CN" altLang="en-US" sz="1500" b="1" dirty="0"/>
              <a:t>原语操作</a:t>
            </a:r>
          </a:p>
        </p:txBody>
      </p:sp>
      <p:sp>
        <p:nvSpPr>
          <p:cNvPr id="41" name="Line 10">
            <a:extLst>
              <a:ext uri="{FF2B5EF4-FFF2-40B4-BE49-F238E27FC236}">
                <a16:creationId xmlns:a16="http://schemas.microsoft.com/office/drawing/2014/main" id="{2812D5B2-24E0-C44B-B1B5-86EF2C32A159}"/>
              </a:ext>
            </a:extLst>
          </p:cNvPr>
          <p:cNvSpPr>
            <a:spLocks noChangeShapeType="1"/>
          </p:cNvSpPr>
          <p:nvPr/>
        </p:nvSpPr>
        <p:spPr bwMode="auto">
          <a:xfrm>
            <a:off x="3520670" y="5600770"/>
            <a:ext cx="1493782" cy="438695"/>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42" name="Text Box 11">
            <a:extLst>
              <a:ext uri="{FF2B5EF4-FFF2-40B4-BE49-F238E27FC236}">
                <a16:creationId xmlns:a16="http://schemas.microsoft.com/office/drawing/2014/main" id="{CA647301-3E4E-E545-A25B-A78B1DBF6AEF}"/>
              </a:ext>
            </a:extLst>
          </p:cNvPr>
          <p:cNvSpPr txBox="1">
            <a:spLocks noChangeArrowheads="1"/>
          </p:cNvSpPr>
          <p:nvPr/>
        </p:nvSpPr>
        <p:spPr bwMode="auto">
          <a:xfrm>
            <a:off x="4914886" y="5639616"/>
            <a:ext cx="18014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defRPr/>
            </a:pPr>
            <a:r>
              <a:rPr lang="zh-CN" altLang="en-US" sz="1500" b="1" dirty="0"/>
              <a:t>进程管理</a:t>
            </a:r>
          </a:p>
          <a:p>
            <a:pPr eaLnBrk="1" hangingPunct="1">
              <a:spcBef>
                <a:spcPct val="50000"/>
              </a:spcBef>
              <a:buClrTx/>
              <a:buSzTx/>
              <a:buFontTx/>
              <a:buNone/>
              <a:defRPr/>
            </a:pPr>
            <a:r>
              <a:rPr lang="zh-CN" altLang="en-US" sz="1500" b="1" dirty="0"/>
              <a:t>存储器管理</a:t>
            </a:r>
          </a:p>
          <a:p>
            <a:pPr eaLnBrk="1" hangingPunct="1">
              <a:spcBef>
                <a:spcPct val="50000"/>
              </a:spcBef>
              <a:buClrTx/>
              <a:buSzTx/>
              <a:buFontTx/>
              <a:buNone/>
              <a:defRPr/>
            </a:pPr>
            <a:r>
              <a:rPr lang="zh-CN" altLang="en-US" sz="1500" b="1" dirty="0"/>
              <a:t>设备管理</a:t>
            </a:r>
          </a:p>
        </p:txBody>
      </p:sp>
    </p:spTree>
    <p:extLst>
      <p:ext uri="{BB962C8B-B14F-4D97-AF65-F5344CB8AC3E}">
        <p14:creationId xmlns:p14="http://schemas.microsoft.com/office/powerpoint/2010/main" val="374267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xEl>
                                              <p:pRg st="5" end="5"/>
                                            </p:txEl>
                                          </p:spTgt>
                                        </p:tgtEl>
                                        <p:attrNameLst>
                                          <p:attrName>style.visibility</p:attrName>
                                        </p:attrNameLst>
                                      </p:cBhvr>
                                      <p:to>
                                        <p:strVal val="visible"/>
                                      </p:to>
                                    </p:set>
                                    <p:animEffect transition="in" filter="blinds(horizontal)">
                                      <p:cBhvr>
                                        <p:cTn id="7" dur="500"/>
                                        <p:tgtEl>
                                          <p:spTgt spid="38">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
                                            <p:txEl>
                                              <p:pRg st="6" end="6"/>
                                            </p:txEl>
                                          </p:spTgt>
                                        </p:tgtEl>
                                        <p:attrNameLst>
                                          <p:attrName>style.visibility</p:attrName>
                                        </p:attrNameLst>
                                      </p:cBhvr>
                                      <p:to>
                                        <p:strVal val="visible"/>
                                      </p:to>
                                    </p:set>
                                    <p:animEffect transition="in" filter="blinds(horizontal)">
                                      <p:cBhvr>
                                        <p:cTn id="10" dur="500"/>
                                        <p:tgtEl>
                                          <p:spTgt spid="38">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
                                            <p:txEl>
                                              <p:pRg st="7" end="7"/>
                                            </p:txEl>
                                          </p:spTgt>
                                        </p:tgtEl>
                                        <p:attrNameLst>
                                          <p:attrName>style.visibility</p:attrName>
                                        </p:attrNameLst>
                                      </p:cBhvr>
                                      <p:to>
                                        <p:strVal val="visible"/>
                                      </p:to>
                                    </p:set>
                                    <p:animEffect transition="in" filter="blinds(horizontal)">
                                      <p:cBhvr>
                                        <p:cTn id="13" dur="500"/>
                                        <p:tgtEl>
                                          <p:spTgt spid="38">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ppt_x</p:attrName>
                                        </p:attrNameLst>
                                      </p:cBhvr>
                                      <p:tavLst>
                                        <p:tav tm="0">
                                          <p:val>
                                            <p:strVal val="#ppt_x-#ppt_w/2"/>
                                          </p:val>
                                        </p:tav>
                                        <p:tav tm="100000">
                                          <p:val>
                                            <p:strVal val="#ppt_x"/>
                                          </p:val>
                                        </p:tav>
                                      </p:tavLst>
                                    </p:anim>
                                    <p:anim calcmode="lin" valueType="num">
                                      <p:cBhvr>
                                        <p:cTn id="19" dur="500" fill="hold"/>
                                        <p:tgtEl>
                                          <p:spTgt spid="39"/>
                                        </p:tgtEl>
                                        <p:attrNameLst>
                                          <p:attrName>ppt_y</p:attrName>
                                        </p:attrNameLst>
                                      </p:cBhvr>
                                      <p:tavLst>
                                        <p:tav tm="0">
                                          <p:val>
                                            <p:strVal val="#ppt_y"/>
                                          </p:val>
                                        </p:tav>
                                        <p:tav tm="100000">
                                          <p:val>
                                            <p:strVal val="#ppt_y"/>
                                          </p:val>
                                        </p:tav>
                                      </p:tavLst>
                                    </p:anim>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checkerboard(across)">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ppt_x</p:attrName>
                                        </p:attrNameLst>
                                      </p:cBhvr>
                                      <p:tavLst>
                                        <p:tav tm="0">
                                          <p:val>
                                            <p:strVal val="#ppt_x-#ppt_w/2"/>
                                          </p:val>
                                        </p:tav>
                                        <p:tav tm="100000">
                                          <p:val>
                                            <p:strVal val="#ppt_x"/>
                                          </p:val>
                                        </p:tav>
                                      </p:tavLst>
                                    </p:anim>
                                    <p:anim calcmode="lin" valueType="num">
                                      <p:cBhvr>
                                        <p:cTn id="32" dur="500" fill="hold"/>
                                        <p:tgtEl>
                                          <p:spTgt spid="41"/>
                                        </p:tgtEl>
                                        <p:attrNameLst>
                                          <p:attrName>ppt_y</p:attrName>
                                        </p:attrNameLst>
                                      </p:cBhvr>
                                      <p:tavLst>
                                        <p:tav tm="0">
                                          <p:val>
                                            <p:strVal val="#ppt_y"/>
                                          </p:val>
                                        </p:tav>
                                        <p:tav tm="100000">
                                          <p:val>
                                            <p:strVal val="#ppt_y"/>
                                          </p:val>
                                        </p:tav>
                                      </p:tavLst>
                                    </p:anim>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checkerboard(across)">
                                      <p:cBhvr>
                                        <p:cTn id="3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17350-4B11-418F-9396-72E81573770F}"/>
              </a:ext>
            </a:extLst>
          </p:cNvPr>
          <p:cNvSpPr>
            <a:spLocks noGrp="1"/>
          </p:cNvSpPr>
          <p:nvPr>
            <p:ph type="title"/>
          </p:nvPr>
        </p:nvSpPr>
        <p:spPr/>
        <p:txBody>
          <a:bodyPr/>
          <a:lstStyle/>
          <a:p>
            <a:r>
              <a:rPr lang="zh-CN" altLang="en-US" dirty="0"/>
              <a:t>小测试</a:t>
            </a:r>
          </a:p>
        </p:txBody>
      </p:sp>
      <p:sp>
        <p:nvSpPr>
          <p:cNvPr id="3" name="内容占位符 2">
            <a:extLst>
              <a:ext uri="{FF2B5EF4-FFF2-40B4-BE49-F238E27FC236}">
                <a16:creationId xmlns:a16="http://schemas.microsoft.com/office/drawing/2014/main" id="{B050A7A9-5421-4581-872D-16716803E0FD}"/>
              </a:ext>
            </a:extLst>
          </p:cNvPr>
          <p:cNvSpPr>
            <a:spLocks noGrp="1"/>
          </p:cNvSpPr>
          <p:nvPr>
            <p:ph idx="1"/>
          </p:nvPr>
        </p:nvSpPr>
        <p:spPr/>
        <p:txBody>
          <a:bodyPr/>
          <a:lstStyle/>
          <a:p>
            <a:r>
              <a:rPr lang="zh-CN" altLang="en-US" dirty="0"/>
              <a:t>操作系统用户图又称</a:t>
            </a:r>
            <a:r>
              <a:rPr lang="en-US" altLang="zh-CN" dirty="0"/>
              <a:t>(     ).</a:t>
            </a:r>
          </a:p>
          <a:p>
            <a:pPr lvl="1"/>
            <a:r>
              <a:rPr lang="en-US" altLang="zh-CN" dirty="0"/>
              <a:t>A</a:t>
            </a:r>
            <a:r>
              <a:rPr lang="zh-CN" altLang="en-US" dirty="0"/>
              <a:t>）管态     </a:t>
            </a:r>
            <a:r>
              <a:rPr lang="en-US" altLang="zh-CN" dirty="0"/>
              <a:t>B</a:t>
            </a:r>
            <a:r>
              <a:rPr lang="zh-CN" altLang="en-US" dirty="0"/>
              <a:t>）系统态     </a:t>
            </a:r>
            <a:r>
              <a:rPr lang="en-US" altLang="zh-CN" dirty="0"/>
              <a:t>C</a:t>
            </a:r>
            <a:r>
              <a:rPr lang="zh-CN" altLang="en-US" dirty="0"/>
              <a:t>）目态      </a:t>
            </a:r>
            <a:r>
              <a:rPr lang="en-US" altLang="zh-CN" dirty="0"/>
              <a:t>D</a:t>
            </a:r>
            <a:r>
              <a:rPr lang="zh-CN" altLang="en-US" dirty="0"/>
              <a:t>）内核态</a:t>
            </a:r>
            <a:endParaRPr lang="en-US" altLang="zh-CN" dirty="0"/>
          </a:p>
          <a:p>
            <a:pPr lvl="1"/>
            <a:r>
              <a:rPr lang="zh-CN" altLang="en-US" dirty="0"/>
              <a:t>答案：</a:t>
            </a:r>
            <a:r>
              <a:rPr lang="en-US" altLang="zh-CN" dirty="0"/>
              <a:t>C</a:t>
            </a:r>
          </a:p>
          <a:p>
            <a:r>
              <a:rPr lang="zh-CN" altLang="zh-CN" dirty="0"/>
              <a:t>操作系统中有一组常称为特殊系统调用．它们不能被系统中断，在操作系统中称为</a:t>
            </a:r>
            <a:r>
              <a:rPr lang="en-US" altLang="zh-CN" dirty="0"/>
              <a:t>( )</a:t>
            </a:r>
            <a:endParaRPr lang="zh-CN" altLang="zh-CN" dirty="0"/>
          </a:p>
          <a:p>
            <a:pPr lvl="1"/>
            <a:r>
              <a:rPr lang="en-US" altLang="zh-CN" dirty="0"/>
              <a:t>A. </a:t>
            </a:r>
            <a:r>
              <a:rPr lang="zh-CN" altLang="zh-CN" dirty="0"/>
              <a:t>初始化程序</a:t>
            </a:r>
            <a:r>
              <a:rPr lang="en-US" altLang="zh-CN" dirty="0"/>
              <a:t> B</a:t>
            </a:r>
            <a:r>
              <a:rPr lang="zh-CN" altLang="zh-CN" dirty="0"/>
              <a:t>．原语</a:t>
            </a:r>
            <a:r>
              <a:rPr lang="en-US" altLang="zh-CN" dirty="0"/>
              <a:t> C</a:t>
            </a:r>
            <a:r>
              <a:rPr lang="zh-CN" altLang="zh-CN" dirty="0"/>
              <a:t>．子程序</a:t>
            </a:r>
            <a:r>
              <a:rPr lang="en-US" altLang="zh-CN" dirty="0"/>
              <a:t> D. </a:t>
            </a:r>
            <a:r>
              <a:rPr lang="zh-CN" altLang="zh-CN" dirty="0"/>
              <a:t>控制模块</a:t>
            </a:r>
          </a:p>
          <a:p>
            <a:pPr lvl="1"/>
            <a:r>
              <a:rPr lang="zh-CN" altLang="zh-CN" dirty="0"/>
              <a:t>答案：</a:t>
            </a:r>
            <a:r>
              <a:rPr lang="en-US" altLang="zh-CN" dirty="0"/>
              <a:t>B</a:t>
            </a:r>
          </a:p>
          <a:p>
            <a:pPr lvl="1"/>
            <a:endParaRPr lang="en-US" altLang="zh-CN" dirty="0"/>
          </a:p>
        </p:txBody>
      </p:sp>
    </p:spTree>
    <p:extLst>
      <p:ext uri="{BB962C8B-B14F-4D97-AF65-F5344CB8AC3E}">
        <p14:creationId xmlns:p14="http://schemas.microsoft.com/office/powerpoint/2010/main" val="348770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进程的创建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415846" y="2062901"/>
            <a:ext cx="4572000" cy="895630"/>
          </a:xfrm>
          <a:prstGeom prst="rect">
            <a:avLst/>
          </a:prstGeom>
        </p:spPr>
        <p:txBody>
          <a:bodyPr>
            <a:spAutoFit/>
          </a:bodyPr>
          <a:lstStyle/>
          <a:p>
            <a:pPr algn="just">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．进程的层次结构</a:t>
            </a:r>
          </a:p>
          <a:p>
            <a:pPr>
              <a:lnSpc>
                <a:spcPct val="120000"/>
              </a:lnSpc>
              <a:defRPr/>
            </a:pPr>
            <a:endParaRPr lang="zh-CN" altLang="en-US" sz="2100" b="1" dirty="0">
              <a:latin typeface="+mj-ea"/>
              <a:ea typeface="+mj-ea"/>
            </a:endParaRPr>
          </a:p>
        </p:txBody>
      </p:sp>
      <p:sp>
        <p:nvSpPr>
          <p:cNvPr id="3" name="矩形 2"/>
          <p:cNvSpPr/>
          <p:nvPr/>
        </p:nvSpPr>
        <p:spPr>
          <a:xfrm>
            <a:off x="1836174" y="2958531"/>
            <a:ext cx="5243052" cy="1255728"/>
          </a:xfrm>
          <a:prstGeom prst="rect">
            <a:avLst/>
          </a:prstGeom>
        </p:spPr>
        <p:txBody>
          <a:bodyPr wrap="square">
            <a:spAutoFit/>
          </a:bodyPr>
          <a:lstStyle/>
          <a:p>
            <a:pPr marL="342900" indent="-342900">
              <a:lnSpc>
                <a:spcPct val="120000"/>
              </a:lnSpc>
              <a:buClr>
                <a:schemeClr val="bg2">
                  <a:lumMod val="25000"/>
                </a:schemeClr>
              </a:buClr>
              <a:buFont typeface="Wingdings" panose="05000000000000000000" pitchFamily="2" charset="2"/>
              <a:buChar char="n"/>
              <a:defRPr/>
            </a:pPr>
            <a:r>
              <a:rPr lang="zh-CN" altLang="en-US" sz="2100" b="1" dirty="0">
                <a:latin typeface="+mj-ea"/>
                <a:ea typeface="+mj-ea"/>
              </a:rPr>
              <a:t>父进程</a:t>
            </a:r>
            <a:endParaRPr lang="en-US" altLang="zh-CN" sz="2100" b="1" dirty="0">
              <a:latin typeface="+mj-ea"/>
              <a:ea typeface="+mj-ea"/>
            </a:endParaRPr>
          </a:p>
          <a:p>
            <a:pPr>
              <a:lnSpc>
                <a:spcPct val="120000"/>
              </a:lnSpc>
              <a:defRPr/>
            </a:pPr>
            <a:endParaRPr lang="zh-CN" altLang="en-US" sz="2100" b="1" dirty="0">
              <a:latin typeface="+mj-ea"/>
              <a:ea typeface="+mj-ea"/>
            </a:endParaRPr>
          </a:p>
          <a:p>
            <a:pPr marL="342900" indent="-342900">
              <a:lnSpc>
                <a:spcPct val="120000"/>
              </a:lnSpc>
              <a:buClr>
                <a:schemeClr val="bg2">
                  <a:lumMod val="25000"/>
                </a:schemeClr>
              </a:buClr>
              <a:buFont typeface="Wingdings" panose="05000000000000000000" pitchFamily="2" charset="2"/>
              <a:buChar char="n"/>
              <a:defRPr/>
            </a:pPr>
            <a:r>
              <a:rPr lang="zh-CN" altLang="en-US" sz="2100" b="1" dirty="0">
                <a:latin typeface="+mj-ea"/>
                <a:ea typeface="+mj-ea"/>
              </a:rPr>
              <a:t>子进程 </a:t>
            </a:r>
            <a:r>
              <a:rPr lang="en-US" altLang="zh-CN" sz="2100" b="1" dirty="0">
                <a:latin typeface="+mj-ea"/>
                <a:ea typeface="+mj-ea"/>
              </a:rPr>
              <a:t>-- </a:t>
            </a:r>
            <a:r>
              <a:rPr lang="zh-CN" altLang="en-US" sz="2100" b="1" dirty="0">
                <a:latin typeface="+mj-ea"/>
                <a:ea typeface="+mj-ea"/>
              </a:rPr>
              <a:t>可以继承父进程所拥有的资源</a:t>
            </a:r>
            <a:r>
              <a:rPr lang="zh-CN" altLang="en-US" b="1" dirty="0">
                <a:latin typeface="+mj-ea"/>
              </a:rPr>
              <a:t>。</a:t>
            </a:r>
            <a:endParaRPr lang="en-US" altLang="zh-CN" b="1" dirty="0">
              <a:latin typeface="+mj-ea"/>
            </a:endParaRPr>
          </a:p>
        </p:txBody>
      </p:sp>
    </p:spTree>
    <p:extLst>
      <p:ext uri="{BB962C8B-B14F-4D97-AF65-F5344CB8AC3E}">
        <p14:creationId xmlns:p14="http://schemas.microsoft.com/office/powerpoint/2010/main" val="411720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进程的创建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172497" y="2062901"/>
            <a:ext cx="6002593" cy="461665"/>
          </a:xfrm>
          <a:prstGeom prst="rect">
            <a:avLst/>
          </a:prstGeom>
        </p:spPr>
        <p:txBody>
          <a:bodyPr wrap="square">
            <a:spAutoFit/>
          </a:bodyPr>
          <a:lstStyle/>
          <a:p>
            <a:pPr algn="just">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进程图（</a:t>
            </a:r>
            <a:r>
              <a:rPr lang="en-US" altLang="zh-CN" sz="2400" b="1" dirty="0">
                <a:solidFill>
                  <a:srgbClr val="0000FF"/>
                </a:solidFill>
                <a:latin typeface="+mj-ea"/>
                <a:ea typeface="+mj-ea"/>
              </a:rPr>
              <a:t>Process  Graph</a:t>
            </a:r>
            <a:r>
              <a:rPr lang="zh-CN" altLang="en-US" sz="2400" b="1" dirty="0">
                <a:solidFill>
                  <a:srgbClr val="0000FF"/>
                </a:solidFill>
                <a:latin typeface="+mj-ea"/>
                <a:ea typeface="+mj-ea"/>
              </a:rPr>
              <a:t>）</a:t>
            </a:r>
          </a:p>
        </p:txBody>
      </p:sp>
      <p:sp>
        <p:nvSpPr>
          <p:cNvPr id="3" name="矩形 2"/>
          <p:cNvSpPr/>
          <p:nvPr/>
        </p:nvSpPr>
        <p:spPr>
          <a:xfrm>
            <a:off x="1225740" y="2688719"/>
            <a:ext cx="7261957" cy="2797048"/>
          </a:xfrm>
          <a:prstGeom prst="rect">
            <a:avLst/>
          </a:prstGeom>
        </p:spPr>
        <p:txBody>
          <a:bodyPr wrap="square">
            <a:spAutoFit/>
          </a:bodyPr>
          <a:lstStyle/>
          <a:p>
            <a:pPr marL="285750" indent="-285750">
              <a:lnSpc>
                <a:spcPct val="150000"/>
              </a:lnSpc>
              <a:buClr>
                <a:schemeClr val="bg2">
                  <a:lumMod val="25000"/>
                </a:schemeClr>
              </a:buClr>
              <a:buFont typeface="Wingdings" panose="05000000000000000000" pitchFamily="2" charset="2"/>
              <a:buChar char="n"/>
              <a:defRPr/>
            </a:pPr>
            <a:r>
              <a:rPr lang="zh-CN" altLang="en-US" sz="2400" b="1" dirty="0">
                <a:latin typeface="+mj-ea"/>
                <a:ea typeface="+mj-ea"/>
              </a:rPr>
              <a:t>进程图是用于描述一个进程的家族关系的有向树。</a:t>
            </a:r>
          </a:p>
          <a:p>
            <a:pPr marL="285750" indent="-285750">
              <a:lnSpc>
                <a:spcPct val="150000"/>
              </a:lnSpc>
              <a:buClr>
                <a:schemeClr val="bg2">
                  <a:lumMod val="25000"/>
                </a:schemeClr>
              </a:buClr>
              <a:buFont typeface="Wingdings" panose="05000000000000000000" pitchFamily="2" charset="2"/>
              <a:buChar char="n"/>
              <a:defRPr/>
            </a:pPr>
            <a:r>
              <a:rPr lang="zh-CN" altLang="en-US" sz="2400" b="1" dirty="0">
                <a:latin typeface="+mj-ea"/>
                <a:ea typeface="+mj-ea"/>
              </a:rPr>
              <a:t>子进程可以继承父进程所拥有的资源。</a:t>
            </a:r>
          </a:p>
          <a:p>
            <a:pPr marL="285750" indent="-285750">
              <a:lnSpc>
                <a:spcPct val="150000"/>
              </a:lnSpc>
              <a:buClr>
                <a:schemeClr val="bg2">
                  <a:lumMod val="25000"/>
                </a:schemeClr>
              </a:buClr>
              <a:buFont typeface="Wingdings" panose="05000000000000000000" pitchFamily="2" charset="2"/>
              <a:buChar char="n"/>
              <a:defRPr/>
            </a:pPr>
            <a:r>
              <a:rPr lang="zh-CN" altLang="en-US" sz="2400" b="1" dirty="0">
                <a:latin typeface="+mj-ea"/>
                <a:ea typeface="+mj-ea"/>
              </a:rPr>
              <a:t>当子进程被撤消时，应将其从父进程那里获得的资源归还给父进程。 </a:t>
            </a:r>
          </a:p>
          <a:p>
            <a:pPr marL="285750" indent="-285750">
              <a:lnSpc>
                <a:spcPct val="150000"/>
              </a:lnSpc>
              <a:buClr>
                <a:schemeClr val="bg2">
                  <a:lumMod val="25000"/>
                </a:schemeClr>
              </a:buClr>
              <a:buFont typeface="Wingdings" panose="05000000000000000000" pitchFamily="2" charset="2"/>
              <a:buChar char="n"/>
              <a:defRPr/>
            </a:pPr>
            <a:r>
              <a:rPr lang="zh-CN" altLang="en-US" sz="2400" b="1" dirty="0">
                <a:latin typeface="+mj-ea"/>
                <a:ea typeface="+mj-ea"/>
              </a:rPr>
              <a:t>在撤消父进程时，也必须同时撤消其所有的子进程。 </a:t>
            </a:r>
          </a:p>
        </p:txBody>
      </p:sp>
    </p:spTree>
    <p:extLst>
      <p:ext uri="{BB962C8B-B14F-4D97-AF65-F5344CB8AC3E}">
        <p14:creationId xmlns:p14="http://schemas.microsoft.com/office/powerpoint/2010/main" val="30591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605D606-3243-451A-A26E-58A88ECA09CD}"/>
              </a:ext>
            </a:extLst>
          </p:cNvPr>
          <p:cNvSpPr>
            <a:spLocks noGrp="1"/>
          </p:cNvSpPr>
          <p:nvPr>
            <p:ph type="title"/>
          </p:nvPr>
        </p:nvSpPr>
        <p:spPr>
          <a:xfrm>
            <a:off x="1085902" y="1195443"/>
            <a:ext cx="7330537" cy="549275"/>
          </a:xfrm>
        </p:spPr>
        <p:txBody>
          <a:bodyPr/>
          <a:lstStyle/>
          <a:p>
            <a:r>
              <a:rPr lang="zh-CN" altLang="en-US" sz="2400" b="0" dirty="0"/>
              <a:t>进程图</a:t>
            </a:r>
            <a:r>
              <a:rPr lang="en-US" altLang="zh-CN" sz="2400" b="0" dirty="0"/>
              <a:t>(Process Graph)</a:t>
            </a:r>
            <a:endParaRPr lang="zh-CN" altLang="en-US" dirty="0"/>
          </a:p>
        </p:txBody>
      </p:sp>
      <p:graphicFrame>
        <p:nvGraphicFramePr>
          <p:cNvPr id="4" name="Object 8">
            <a:extLst>
              <a:ext uri="{FF2B5EF4-FFF2-40B4-BE49-F238E27FC236}">
                <a16:creationId xmlns:a16="http://schemas.microsoft.com/office/drawing/2014/main" id="{51E700A3-3AEC-4DA2-9713-34A544415D5C}"/>
              </a:ext>
            </a:extLst>
          </p:cNvPr>
          <p:cNvGraphicFramePr>
            <a:graphicFrameLocks noChangeAspect="1"/>
          </p:cNvGraphicFramePr>
          <p:nvPr>
            <p:extLst>
              <p:ext uri="{D42A27DB-BD31-4B8C-83A1-F6EECF244321}">
                <p14:modId xmlns:p14="http://schemas.microsoft.com/office/powerpoint/2010/main" val="3511192206"/>
              </p:ext>
            </p:extLst>
          </p:nvPr>
        </p:nvGraphicFramePr>
        <p:xfrm>
          <a:off x="1179786" y="1744718"/>
          <a:ext cx="6629400" cy="4473575"/>
        </p:xfrm>
        <a:graphic>
          <a:graphicData uri="http://schemas.openxmlformats.org/presentationml/2006/ole">
            <mc:AlternateContent xmlns:mc="http://schemas.openxmlformats.org/markup-compatibility/2006">
              <mc:Choice xmlns:v="urn:schemas-microsoft-com:vml" Requires="v">
                <p:oleObj spid="_x0000_s7181" name="VISIO" r:id="rId3" imgW="2339340" imgH="1577340" progId="Visio.Drawing.4">
                  <p:embed/>
                </p:oleObj>
              </mc:Choice>
              <mc:Fallback>
                <p:oleObj name="VISIO" r:id="rId3" imgW="2339340" imgH="1577340" progId="Visio.Drawing.4">
                  <p:embed/>
                  <p:pic>
                    <p:nvPicPr>
                      <p:cNvPr id="47110" name="Object 8">
                        <a:extLst>
                          <a:ext uri="{FF2B5EF4-FFF2-40B4-BE49-F238E27FC236}">
                            <a16:creationId xmlns:a16="http://schemas.microsoft.com/office/drawing/2014/main" id="{C434EB9D-8D32-4162-9F8A-FF961E0BE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786" y="1744718"/>
                        <a:ext cx="66294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6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进程的创建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102909" y="1944914"/>
            <a:ext cx="5759245" cy="507831"/>
          </a:xfrm>
          <a:prstGeom prst="rect">
            <a:avLst/>
          </a:prstGeom>
        </p:spPr>
        <p:txBody>
          <a:bodyPr wrap="square">
            <a:spAutoFit/>
          </a:bodyPr>
          <a:lstStyle/>
          <a:p>
            <a:pPr algn="just">
              <a:defRPr/>
            </a:pPr>
            <a:r>
              <a:rPr lang="en-US" altLang="zh-CN" sz="2700" b="1" dirty="0">
                <a:solidFill>
                  <a:srgbClr val="0000FF"/>
                </a:solidFill>
                <a:latin typeface="+mj-ea"/>
                <a:ea typeface="+mj-ea"/>
              </a:rPr>
              <a:t>3</a:t>
            </a:r>
            <a:r>
              <a:rPr lang="zh-CN" altLang="en-US" sz="2700" b="1" dirty="0">
                <a:solidFill>
                  <a:srgbClr val="0000FF"/>
                </a:solidFill>
                <a:latin typeface="+mj-ea"/>
                <a:ea typeface="+mj-ea"/>
              </a:rPr>
              <a:t>．引起创建进程的事件</a:t>
            </a:r>
          </a:p>
        </p:txBody>
      </p:sp>
      <p:sp>
        <p:nvSpPr>
          <p:cNvPr id="4" name="矩形 3"/>
          <p:cNvSpPr/>
          <p:nvPr/>
        </p:nvSpPr>
        <p:spPr>
          <a:xfrm>
            <a:off x="1225740" y="2688719"/>
            <a:ext cx="7438937" cy="2458943"/>
          </a:xfrm>
          <a:prstGeom prst="rect">
            <a:avLst/>
          </a:prstGeom>
        </p:spPr>
        <p:txBody>
          <a:bodyPr wrap="square">
            <a:spAutoFit/>
          </a:bodyPr>
          <a:lstStyle/>
          <a:p>
            <a:pPr algn="just">
              <a:lnSpc>
                <a:spcPct val="150000"/>
              </a:lnSpc>
              <a:buClr>
                <a:schemeClr val="bg2">
                  <a:lumMod val="25000"/>
                </a:schemeClr>
              </a:buClr>
              <a:buFont typeface="Wingdings" charset="2"/>
              <a:buChar char="n"/>
              <a:defRPr/>
            </a:pPr>
            <a:r>
              <a:rPr lang="zh-CN" altLang="en-US" sz="2100" b="1" dirty="0">
                <a:latin typeface="+mj-ea"/>
                <a:ea typeface="+mj-ea"/>
              </a:rPr>
              <a:t>导致一个进程去创建另一个进程的典型事件，可有以下四类：</a:t>
            </a:r>
          </a:p>
          <a:p>
            <a:pPr algn="just">
              <a:lnSpc>
                <a:spcPct val="150000"/>
              </a:lnSpc>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）用户登录</a:t>
            </a:r>
          </a:p>
          <a:p>
            <a:pPr algn="just">
              <a:lnSpc>
                <a:spcPct val="150000"/>
              </a:lnSpc>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）作业调度（不是进程调度）</a:t>
            </a:r>
          </a:p>
          <a:p>
            <a:pPr algn="just">
              <a:lnSpc>
                <a:spcPct val="150000"/>
              </a:lnSpc>
              <a:defRPr/>
            </a:pPr>
            <a:r>
              <a:rPr lang="zh-CN" altLang="en-US" sz="2100" b="1" dirty="0">
                <a:latin typeface="+mj-ea"/>
                <a:ea typeface="+mj-ea"/>
              </a:rPr>
              <a:t>（</a:t>
            </a:r>
            <a:r>
              <a:rPr lang="en-US" altLang="zh-CN" sz="2100" b="1" dirty="0">
                <a:latin typeface="+mj-ea"/>
                <a:ea typeface="+mj-ea"/>
              </a:rPr>
              <a:t>3</a:t>
            </a:r>
            <a:r>
              <a:rPr lang="zh-CN" altLang="en-US" sz="2100" b="1" dirty="0">
                <a:latin typeface="+mj-ea"/>
                <a:ea typeface="+mj-ea"/>
              </a:rPr>
              <a:t>）提供服务</a:t>
            </a:r>
          </a:p>
          <a:p>
            <a:pPr algn="just">
              <a:lnSpc>
                <a:spcPct val="150000"/>
              </a:lnSpc>
              <a:defRPr/>
            </a:pPr>
            <a:r>
              <a:rPr lang="zh-CN" altLang="en-US" sz="2100" b="1" dirty="0">
                <a:latin typeface="+mj-ea"/>
                <a:ea typeface="+mj-ea"/>
              </a:rPr>
              <a:t>（</a:t>
            </a:r>
            <a:r>
              <a:rPr lang="en-US" altLang="zh-CN" sz="2100" b="1" dirty="0">
                <a:latin typeface="+mj-ea"/>
                <a:ea typeface="+mj-ea"/>
              </a:rPr>
              <a:t>4</a:t>
            </a:r>
            <a:r>
              <a:rPr lang="zh-CN" altLang="en-US" sz="2100" b="1" dirty="0">
                <a:latin typeface="+mj-ea"/>
                <a:ea typeface="+mj-ea"/>
              </a:rPr>
              <a:t>）应用请求</a:t>
            </a:r>
          </a:p>
        </p:txBody>
      </p:sp>
    </p:spTree>
    <p:extLst>
      <p:ext uri="{BB962C8B-B14F-4D97-AF65-F5344CB8AC3E}">
        <p14:creationId xmlns:p14="http://schemas.microsoft.com/office/powerpoint/2010/main" val="124808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3951212" y="290868"/>
            <a:ext cx="4478085"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进程的创建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graphicFrame>
        <p:nvGraphicFramePr>
          <p:cNvPr id="11" name="图示 10">
            <a:extLst>
              <a:ext uri="{FF2B5EF4-FFF2-40B4-BE49-F238E27FC236}">
                <a16:creationId xmlns:a16="http://schemas.microsoft.com/office/drawing/2014/main" id="{A3510C58-211C-4002-B8D1-C40CE52F5AC9}"/>
              </a:ext>
            </a:extLst>
          </p:cNvPr>
          <p:cNvGraphicFramePr/>
          <p:nvPr>
            <p:extLst>
              <p:ext uri="{D42A27DB-BD31-4B8C-83A1-F6EECF244321}">
                <p14:modId xmlns:p14="http://schemas.microsoft.com/office/powerpoint/2010/main" val="3970287857"/>
              </p:ext>
            </p:extLst>
          </p:nvPr>
        </p:nvGraphicFramePr>
        <p:xfrm>
          <a:off x="734555" y="1944914"/>
          <a:ext cx="8064895"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2">
            <a:extLst>
              <a:ext uri="{FF2B5EF4-FFF2-40B4-BE49-F238E27FC236}">
                <a16:creationId xmlns:a16="http://schemas.microsoft.com/office/drawing/2014/main" id="{CC0284CC-CA89-4C9B-B38C-B91B84D4022F}"/>
              </a:ext>
            </a:extLst>
          </p:cNvPr>
          <p:cNvSpPr>
            <a:spLocks noChangeArrowheads="1"/>
          </p:cNvSpPr>
          <p:nvPr/>
        </p:nvSpPr>
        <p:spPr bwMode="auto">
          <a:xfrm>
            <a:off x="806067" y="1398030"/>
            <a:ext cx="4851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87350" indent="-387350">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87350" marR="0" lvl="0" indent="-387350" algn="just" defTabSz="914400" eaLnBrk="1" fontAlgn="base" latinLnBrk="0" hangingPunct="1">
              <a:lnSpc>
                <a:spcPct val="9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调用进程创建原语</a:t>
            </a:r>
            <a:r>
              <a:rPr kumimoji="1" lang="en-US" altLang="zh-CN" sz="2400" b="0" i="0" u="none" strike="noStrike" kern="0" cap="none" spc="0" normalizeH="0" baseline="0" noProof="0" dirty="0" err="1">
                <a:ln>
                  <a:noFill/>
                </a:ln>
                <a:solidFill>
                  <a:srgbClr val="3333CC"/>
                </a:solidFill>
                <a:effectLst/>
                <a:uLnTx/>
                <a:uFillTx/>
                <a:latin typeface="Times New Roman" panose="02020603050405020304" pitchFamily="18" charset="0"/>
                <a:ea typeface="宋体" panose="02010600030101010101" pitchFamily="2" charset="-122"/>
              </a:rPr>
              <a:t>Creat</a:t>
            </a:r>
            <a:r>
              <a:rPr kumimoji="1" lang="zh-CN" altLang="en-US" sz="2400" b="0"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（）步骤：</a:t>
            </a:r>
          </a:p>
        </p:txBody>
      </p:sp>
      <p:sp>
        <p:nvSpPr>
          <p:cNvPr id="13" name="矩形 12">
            <a:extLst>
              <a:ext uri="{FF2B5EF4-FFF2-40B4-BE49-F238E27FC236}">
                <a16:creationId xmlns:a16="http://schemas.microsoft.com/office/drawing/2014/main" id="{72368E1A-26BC-4675-AD6D-CC700519FBFF}"/>
              </a:ext>
            </a:extLst>
          </p:cNvPr>
          <p:cNvSpPr>
            <a:spLocks noChangeArrowheads="1"/>
          </p:cNvSpPr>
          <p:nvPr/>
        </p:nvSpPr>
        <p:spPr bwMode="auto">
          <a:xfrm>
            <a:off x="950529" y="6431993"/>
            <a:ext cx="38290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87350" indent="-387350">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87350" marR="0" lvl="0" indent="-387350" defTabSz="914400" eaLnBrk="1" fontAlgn="base" latinLnBrk="0" hangingPunct="1">
              <a:lnSpc>
                <a:spcPct val="9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UNIX</a:t>
            </a:r>
            <a:r>
              <a:rPr kumimoji="1" lang="zh-CN" altLang="en-US" sz="24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用</a:t>
            </a:r>
            <a:r>
              <a:rPr kumimoji="1" lang="en-US" altLang="zh-CN" sz="24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fork()</a:t>
            </a:r>
            <a:r>
              <a:rPr kumimoji="1" lang="zh-CN" altLang="en-US" sz="24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函数创建进程</a:t>
            </a:r>
            <a:endParaRPr kumimoji="1" lang="en-US" altLang="zh-CN" sz="24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6629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60EEC64D-5DEC-AD45-AC0E-BBB66E85CB41}"/>
              </a:ext>
            </a:extLst>
          </p:cNvPr>
          <p:cNvSpPr txBox="1">
            <a:spLocks noChangeArrowheads="1"/>
          </p:cNvSpPr>
          <p:nvPr/>
        </p:nvSpPr>
        <p:spPr>
          <a:xfrm>
            <a:off x="489923" y="1459624"/>
            <a:ext cx="7105485"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2.1.2 </a:t>
            </a:r>
            <a:r>
              <a:rPr lang="zh-CN" altLang="en-US" sz="3000" dirty="0">
                <a:latin typeface="+mj-ea"/>
                <a:ea typeface="+mj-ea"/>
              </a:rPr>
              <a:t>程序的</a:t>
            </a:r>
            <a:r>
              <a:rPr lang="zh-CN" altLang="en-US" sz="3000" dirty="0">
                <a:solidFill>
                  <a:srgbClr val="FF0000"/>
                </a:solidFill>
                <a:latin typeface="+mj-ea"/>
                <a:ea typeface="+mj-ea"/>
              </a:rPr>
              <a:t>顺序</a:t>
            </a:r>
            <a:r>
              <a:rPr lang="zh-CN" altLang="en-US" sz="3000" dirty="0">
                <a:latin typeface="+mj-ea"/>
                <a:ea typeface="+mj-ea"/>
              </a:rPr>
              <a:t>执行及其特征</a:t>
            </a:r>
          </a:p>
        </p:txBody>
      </p:sp>
      <p:sp>
        <p:nvSpPr>
          <p:cNvPr id="10" name="Text Box 4">
            <a:extLst>
              <a:ext uri="{FF2B5EF4-FFF2-40B4-BE49-F238E27FC236}">
                <a16:creationId xmlns:a16="http://schemas.microsoft.com/office/drawing/2014/main" id="{81DAB7B1-D059-AA40-9411-C51CA6C6493F}"/>
              </a:ext>
            </a:extLst>
          </p:cNvPr>
          <p:cNvSpPr txBox="1">
            <a:spLocks noChangeArrowheads="1"/>
          </p:cNvSpPr>
          <p:nvPr/>
        </p:nvSpPr>
        <p:spPr bwMode="auto">
          <a:xfrm>
            <a:off x="550819" y="2195532"/>
            <a:ext cx="6704920" cy="458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spcBef>
                <a:spcPct val="50000"/>
              </a:spcBef>
              <a:buClrTx/>
              <a:buSzTx/>
              <a:buFontTx/>
              <a:buNone/>
              <a:defRPr/>
            </a:pPr>
            <a:r>
              <a:rPr kumimoji="1" lang="en-US" altLang="zh-CN" sz="2100" b="1" dirty="0">
                <a:latin typeface="+mj-ea"/>
                <a:ea typeface="+mj-ea"/>
              </a:rPr>
              <a:t>1</a:t>
            </a:r>
            <a:r>
              <a:rPr kumimoji="1" lang="zh-CN" altLang="en-US" sz="2100" b="1" dirty="0">
                <a:latin typeface="+mj-ea"/>
                <a:ea typeface="+mj-ea"/>
              </a:rPr>
              <a:t>．程序的顺序执行</a:t>
            </a:r>
          </a:p>
          <a:p>
            <a:pPr algn="just" eaLnBrk="1" hangingPunct="1">
              <a:spcBef>
                <a:spcPct val="50000"/>
              </a:spcBef>
              <a:buClrTx/>
              <a:buSzTx/>
              <a:buFontTx/>
              <a:buNone/>
              <a:defRPr/>
            </a:pPr>
            <a:endParaRPr kumimoji="1" lang="zh-CN" altLang="en-US" sz="2100" b="1" dirty="0">
              <a:latin typeface="+mj-ea"/>
              <a:ea typeface="+mj-ea"/>
            </a:endParaRPr>
          </a:p>
          <a:p>
            <a:pPr algn="just" eaLnBrk="1" hangingPunct="1">
              <a:spcBef>
                <a:spcPct val="50000"/>
              </a:spcBef>
              <a:buClrTx/>
              <a:buSzTx/>
              <a:buFontTx/>
              <a:buNone/>
              <a:defRPr/>
            </a:pPr>
            <a:endParaRPr kumimoji="1" lang="zh-CN" altLang="en-US" sz="2100" b="1" dirty="0">
              <a:latin typeface="+mj-ea"/>
              <a:ea typeface="+mj-ea"/>
            </a:endParaRPr>
          </a:p>
          <a:p>
            <a:pPr eaLnBrk="1" hangingPunct="1">
              <a:lnSpc>
                <a:spcPct val="90000"/>
              </a:lnSpc>
              <a:buClrTx/>
              <a:buSzTx/>
              <a:buFontTx/>
              <a:buNone/>
              <a:defRPr/>
            </a:pPr>
            <a:r>
              <a:rPr kumimoji="1" lang="zh-CN" altLang="en-US" sz="2100" b="1" dirty="0">
                <a:latin typeface="+mj-ea"/>
                <a:ea typeface="+mj-ea"/>
              </a:rPr>
              <a:t>    </a:t>
            </a:r>
            <a:endParaRPr kumimoji="1" lang="en-US" altLang="zh-CN" sz="2100" b="1" dirty="0">
              <a:latin typeface="+mj-ea"/>
              <a:ea typeface="+mj-ea"/>
            </a:endParaRPr>
          </a:p>
          <a:p>
            <a:pPr eaLnBrk="1" hangingPunct="1">
              <a:lnSpc>
                <a:spcPct val="90000"/>
              </a:lnSpc>
              <a:buClrTx/>
              <a:buSzTx/>
              <a:buFontTx/>
              <a:buNone/>
              <a:defRPr/>
            </a:pPr>
            <a:r>
              <a:rPr kumimoji="1" lang="zh-CN" altLang="en-US" sz="2100" b="1" dirty="0">
                <a:latin typeface="+mj-ea"/>
                <a:ea typeface="+mj-ea"/>
              </a:rPr>
              <a:t>   </a:t>
            </a:r>
            <a:endParaRPr kumimoji="1" lang="en-US" altLang="zh-CN" sz="2100" b="1" dirty="0">
              <a:latin typeface="+mj-ea"/>
              <a:ea typeface="+mj-ea"/>
            </a:endParaRPr>
          </a:p>
          <a:p>
            <a:pPr eaLnBrk="1" hangingPunct="1">
              <a:lnSpc>
                <a:spcPct val="90000"/>
              </a:lnSpc>
              <a:buClrTx/>
              <a:buSzTx/>
              <a:buFontTx/>
              <a:buNone/>
              <a:defRPr/>
            </a:pPr>
            <a:endParaRPr kumimoji="1" lang="en-US" altLang="zh-CN" sz="2100" b="1" dirty="0">
              <a:latin typeface="+mj-ea"/>
              <a:ea typeface="+mj-ea"/>
            </a:endParaRPr>
          </a:p>
          <a:p>
            <a:pPr eaLnBrk="1" hangingPunct="1">
              <a:lnSpc>
                <a:spcPct val="90000"/>
              </a:lnSpc>
              <a:buClrTx/>
              <a:buSzTx/>
              <a:buFontTx/>
              <a:buNone/>
              <a:defRPr/>
            </a:pPr>
            <a:endParaRPr kumimoji="1" lang="en-US" altLang="zh-CN" sz="2100" b="1" dirty="0">
              <a:latin typeface="+mj-ea"/>
              <a:ea typeface="+mj-ea"/>
            </a:endParaRPr>
          </a:p>
          <a:p>
            <a:pPr eaLnBrk="1" hangingPunct="1">
              <a:lnSpc>
                <a:spcPct val="90000"/>
              </a:lnSpc>
              <a:buClrTx/>
              <a:buSzTx/>
              <a:buFontTx/>
              <a:buNone/>
              <a:defRPr/>
            </a:pPr>
            <a:endParaRPr kumimoji="1" lang="en-US" altLang="zh-CN" sz="2100" b="1" dirty="0">
              <a:latin typeface="+mj-ea"/>
              <a:ea typeface="+mj-ea"/>
            </a:endParaRPr>
          </a:p>
          <a:p>
            <a:pPr eaLnBrk="1" hangingPunct="1">
              <a:lnSpc>
                <a:spcPct val="90000"/>
              </a:lnSpc>
              <a:buClrTx/>
              <a:buSzTx/>
              <a:buFontTx/>
              <a:buNone/>
              <a:defRPr/>
            </a:pPr>
            <a:r>
              <a:rPr kumimoji="1" lang="zh-CN" altLang="en-US" sz="2100" b="1" dirty="0">
                <a:latin typeface="+mj-ea"/>
                <a:ea typeface="+mj-ea"/>
              </a:rPr>
              <a:t>例子：</a:t>
            </a:r>
          </a:p>
          <a:p>
            <a:pPr algn="just"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S1</a:t>
            </a:r>
            <a:r>
              <a:rPr kumimoji="1" lang="zh-CN" altLang="en-US" sz="2100" b="1" dirty="0">
                <a:latin typeface="+mj-ea"/>
                <a:ea typeface="+mj-ea"/>
              </a:rPr>
              <a:t>：</a:t>
            </a:r>
            <a:r>
              <a:rPr kumimoji="1" lang="en-US" altLang="zh-CN" sz="2100" b="1" dirty="0">
                <a:latin typeface="+mj-ea"/>
                <a:ea typeface="+mj-ea"/>
              </a:rPr>
              <a:t>  a :</a:t>
            </a:r>
            <a:r>
              <a:rPr kumimoji="1" lang="zh-CN" altLang="en-US" sz="2100" b="1" dirty="0">
                <a:latin typeface="+mj-ea"/>
                <a:ea typeface="+mj-ea"/>
              </a:rPr>
              <a:t>＝ </a:t>
            </a:r>
            <a:r>
              <a:rPr kumimoji="1" lang="en-US" altLang="zh-CN" sz="2100" b="1" dirty="0" err="1">
                <a:latin typeface="+mj-ea"/>
                <a:ea typeface="+mj-ea"/>
              </a:rPr>
              <a:t>x+y</a:t>
            </a:r>
            <a:r>
              <a:rPr kumimoji="1" lang="zh-CN" altLang="en-US" sz="2100" b="1" dirty="0">
                <a:latin typeface="+mj-ea"/>
                <a:ea typeface="+mj-ea"/>
              </a:rPr>
              <a:t>；</a:t>
            </a:r>
          </a:p>
          <a:p>
            <a:pPr algn="just"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S2</a:t>
            </a:r>
            <a:r>
              <a:rPr kumimoji="1" lang="zh-CN" altLang="en-US" sz="2100" b="1" dirty="0">
                <a:latin typeface="+mj-ea"/>
                <a:ea typeface="+mj-ea"/>
              </a:rPr>
              <a:t>：</a:t>
            </a:r>
            <a:r>
              <a:rPr kumimoji="1" lang="en-US" altLang="zh-CN" sz="2100" b="1" dirty="0">
                <a:latin typeface="+mj-ea"/>
                <a:ea typeface="+mj-ea"/>
              </a:rPr>
              <a:t>  b</a:t>
            </a:r>
            <a:r>
              <a:rPr kumimoji="1" lang="zh-CN" altLang="en-US" sz="2100" b="1" dirty="0">
                <a:latin typeface="+mj-ea"/>
                <a:ea typeface="+mj-ea"/>
              </a:rPr>
              <a:t> </a:t>
            </a:r>
            <a:r>
              <a:rPr kumimoji="1" lang="en-US" altLang="zh-CN" sz="2100" b="1" dirty="0">
                <a:latin typeface="+mj-ea"/>
                <a:ea typeface="+mj-ea"/>
              </a:rPr>
              <a:t>:</a:t>
            </a:r>
            <a:r>
              <a:rPr kumimoji="1" lang="zh-CN" altLang="en-US" sz="2100" b="1" dirty="0">
                <a:latin typeface="+mj-ea"/>
                <a:ea typeface="+mj-ea"/>
              </a:rPr>
              <a:t>＝ </a:t>
            </a:r>
            <a:r>
              <a:rPr kumimoji="1" lang="en-US" altLang="zh-CN" sz="2100" b="1" dirty="0">
                <a:latin typeface="+mj-ea"/>
                <a:ea typeface="+mj-ea"/>
              </a:rPr>
              <a:t>a-5</a:t>
            </a:r>
            <a:r>
              <a:rPr kumimoji="1" lang="zh-CN" altLang="en-US" sz="2100" b="1" dirty="0">
                <a:latin typeface="+mj-ea"/>
                <a:ea typeface="+mj-ea"/>
              </a:rPr>
              <a:t>；</a:t>
            </a:r>
          </a:p>
          <a:p>
            <a:pPr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S3</a:t>
            </a:r>
            <a:r>
              <a:rPr kumimoji="1" lang="zh-CN" altLang="en-US" sz="2100" b="1" dirty="0">
                <a:latin typeface="+mj-ea"/>
                <a:ea typeface="+mj-ea"/>
              </a:rPr>
              <a:t>：</a:t>
            </a:r>
            <a:r>
              <a:rPr kumimoji="1" lang="en-US" altLang="zh-CN" sz="2100" b="1" dirty="0">
                <a:latin typeface="+mj-ea"/>
                <a:ea typeface="+mj-ea"/>
              </a:rPr>
              <a:t>  c</a:t>
            </a:r>
            <a:r>
              <a:rPr kumimoji="1" lang="zh-CN" altLang="en-US" sz="2100" b="1" dirty="0">
                <a:latin typeface="+mj-ea"/>
                <a:ea typeface="+mj-ea"/>
              </a:rPr>
              <a:t> </a:t>
            </a:r>
            <a:r>
              <a:rPr kumimoji="1" lang="en-US" altLang="zh-CN" sz="2100" b="1" dirty="0">
                <a:latin typeface="+mj-ea"/>
                <a:ea typeface="+mj-ea"/>
              </a:rPr>
              <a:t>:</a:t>
            </a:r>
            <a:r>
              <a:rPr kumimoji="1" lang="zh-CN" altLang="en-US" sz="2100" b="1" dirty="0">
                <a:latin typeface="+mj-ea"/>
                <a:ea typeface="+mj-ea"/>
              </a:rPr>
              <a:t>＝ </a:t>
            </a:r>
            <a:r>
              <a:rPr kumimoji="1" lang="en-US" altLang="zh-CN" sz="2100" b="1" dirty="0">
                <a:latin typeface="+mj-ea"/>
                <a:ea typeface="+mj-ea"/>
              </a:rPr>
              <a:t>b+1</a:t>
            </a:r>
            <a:r>
              <a:rPr kumimoji="1" lang="zh-CN" altLang="en-US" sz="2100" b="1" dirty="0">
                <a:latin typeface="+mj-ea"/>
                <a:ea typeface="+mj-ea"/>
              </a:rPr>
              <a:t>；</a:t>
            </a:r>
          </a:p>
        </p:txBody>
      </p:sp>
      <p:sp>
        <p:nvSpPr>
          <p:cNvPr id="28" name="Rectangle 4">
            <a:extLst>
              <a:ext uri="{FF2B5EF4-FFF2-40B4-BE49-F238E27FC236}">
                <a16:creationId xmlns:a16="http://schemas.microsoft.com/office/drawing/2014/main" id="{7E472FDE-3C1F-4F4C-98B1-D2387B338033}"/>
              </a:ext>
            </a:extLst>
          </p:cNvPr>
          <p:cNvSpPr>
            <a:spLocks noChangeArrowheads="1"/>
          </p:cNvSpPr>
          <p:nvPr/>
        </p:nvSpPr>
        <p:spPr bwMode="auto">
          <a:xfrm>
            <a:off x="1304511" y="363889"/>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pic>
        <p:nvPicPr>
          <p:cNvPr id="29" name="Picture 11">
            <a:extLst>
              <a:ext uri="{FF2B5EF4-FFF2-40B4-BE49-F238E27FC236}">
                <a16:creationId xmlns:a16="http://schemas.microsoft.com/office/drawing/2014/main" id="{595FC971-953C-4F3E-B856-165A42BAA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648"/>
          <a:stretch>
            <a:fillRect/>
          </a:stretch>
        </p:blipFill>
        <p:spPr bwMode="auto">
          <a:xfrm>
            <a:off x="1304511" y="2884803"/>
            <a:ext cx="6030913"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10">
            <a:extLst>
              <a:ext uri="{FF2B5EF4-FFF2-40B4-BE49-F238E27FC236}">
                <a16:creationId xmlns:a16="http://schemas.microsoft.com/office/drawing/2014/main" id="{B87468E3-4EDD-4526-ACEB-2876558B5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4764"/>
          <a:stretch>
            <a:fillRect/>
          </a:stretch>
        </p:blipFill>
        <p:spPr bwMode="auto">
          <a:xfrm>
            <a:off x="2921000" y="4161153"/>
            <a:ext cx="33020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53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blinds(horizontal)">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blinds(horizontal)">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animEffect transition="in" filter="blinds(horizontal)">
                                      <p:cBhvr>
                                        <p:cTn id="17" dur="500"/>
                                        <p:tgtEl>
                                          <p:spTgt spid="10">
                                            <p:txEl>
                                              <p:pRg st="8" end="8"/>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xEl>
                                              <p:pRg st="9" end="9"/>
                                            </p:txEl>
                                          </p:spTgt>
                                        </p:tgtEl>
                                        <p:attrNameLst>
                                          <p:attrName>style.visibility</p:attrName>
                                        </p:attrNameLst>
                                      </p:cBhvr>
                                      <p:to>
                                        <p:strVal val="visible"/>
                                      </p:to>
                                    </p:set>
                                    <p:animEffect transition="in" filter="blinds(horizontal)">
                                      <p:cBhvr>
                                        <p:cTn id="20" dur="500"/>
                                        <p:tgtEl>
                                          <p:spTgt spid="10">
                                            <p:txEl>
                                              <p:pRg st="9" end="9"/>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xEl>
                                              <p:pRg st="10" end="10"/>
                                            </p:txEl>
                                          </p:spTgt>
                                        </p:tgtEl>
                                        <p:attrNameLst>
                                          <p:attrName>style.visibility</p:attrName>
                                        </p:attrNameLst>
                                      </p:cBhvr>
                                      <p:to>
                                        <p:strVal val="visible"/>
                                      </p:to>
                                    </p:set>
                                    <p:animEffect transition="in" filter="blinds(horizontal)">
                                      <p:cBhvr>
                                        <p:cTn id="23" dur="500"/>
                                        <p:tgtEl>
                                          <p:spTgt spid="10">
                                            <p:txEl>
                                              <p:pRg st="10" end="1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xEl>
                                              <p:pRg st="11" end="11"/>
                                            </p:txEl>
                                          </p:spTgt>
                                        </p:tgtEl>
                                        <p:attrNameLst>
                                          <p:attrName>style.visibility</p:attrName>
                                        </p:attrNameLst>
                                      </p:cBhvr>
                                      <p:to>
                                        <p:strVal val="visible"/>
                                      </p:to>
                                    </p:set>
                                    <p:animEffect transition="in" filter="blinds(horizontal)">
                                      <p:cBhvr>
                                        <p:cTn id="26"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a:extLst>
              <a:ext uri="{FF2B5EF4-FFF2-40B4-BE49-F238E27FC236}">
                <a16:creationId xmlns:a16="http://schemas.microsoft.com/office/drawing/2014/main" id="{7F25E2BC-C074-4D86-8F8B-A8B3ACC8CDFC}"/>
              </a:ext>
            </a:extLst>
          </p:cNvPr>
          <p:cNvSpPr>
            <a:spLocks noGrp="1" noRot="1" noChangeArrowheads="1"/>
          </p:cNvSpPr>
          <p:nvPr>
            <p:ph idx="1"/>
          </p:nvPr>
        </p:nvSpPr>
        <p:spPr/>
        <p:txBody>
          <a:bodyPr/>
          <a:lstStyle/>
          <a:p>
            <a:pPr eaLnBrk="1" hangingPunct="1"/>
            <a:r>
              <a:rPr lang="en-US" altLang="zh-CN" dirty="0"/>
              <a:t>Fork():</a:t>
            </a:r>
            <a:r>
              <a:rPr lang="zh-CN" altLang="en-US" dirty="0"/>
              <a:t>复制父进程全部资源。</a:t>
            </a:r>
          </a:p>
          <a:p>
            <a:pPr eaLnBrk="1" hangingPunct="1"/>
            <a:r>
              <a:rPr lang="en-US" altLang="zh-CN" dirty="0"/>
              <a:t>Clone():</a:t>
            </a:r>
            <a:r>
              <a:rPr lang="zh-CN" altLang="en-US" dirty="0"/>
              <a:t>有选择的复制父进程的资源。</a:t>
            </a:r>
            <a:r>
              <a:rPr lang="en-US" altLang="zh-CN" dirty="0"/>
              <a:t>(</a:t>
            </a:r>
            <a:r>
              <a:rPr lang="zh-CN" altLang="en-US" dirty="0"/>
              <a:t>带参数</a:t>
            </a:r>
            <a:r>
              <a:rPr lang="en-US" altLang="zh-CN" dirty="0"/>
              <a:t>)</a:t>
            </a:r>
          </a:p>
          <a:p>
            <a:pPr eaLnBrk="1" hangingPunct="1"/>
            <a:endParaRPr lang="en-US" altLang="zh-CN" dirty="0"/>
          </a:p>
          <a:p>
            <a:pPr eaLnBrk="1" hangingPunct="1"/>
            <a:r>
              <a:rPr lang="en-US" altLang="zh-CN" dirty="0" err="1"/>
              <a:t>Vfork</a:t>
            </a:r>
            <a:r>
              <a:rPr lang="en-US" altLang="zh-CN" dirty="0"/>
              <a:t>()</a:t>
            </a:r>
            <a:r>
              <a:rPr lang="zh-CN" altLang="en-US" dirty="0"/>
              <a:t>：创建一个线程。复制除</a:t>
            </a:r>
            <a:r>
              <a:rPr lang="en-US" altLang="zh-CN" dirty="0" err="1"/>
              <a:t>tast_struct</a:t>
            </a:r>
            <a:r>
              <a:rPr lang="zh-CN" altLang="en-US" dirty="0"/>
              <a:t>和系统空间堆栈外的所有资源。</a:t>
            </a:r>
          </a:p>
          <a:p>
            <a:pPr eaLnBrk="1" hangingPunct="1"/>
            <a:r>
              <a:rPr lang="zh-CN" altLang="en-US" dirty="0"/>
              <a:t>这三个系统调用都是通过调用</a:t>
            </a:r>
            <a:r>
              <a:rPr lang="en-US" altLang="zh-CN" dirty="0" err="1"/>
              <a:t>do_fork</a:t>
            </a:r>
            <a:r>
              <a:rPr lang="en-US" altLang="zh-CN" dirty="0"/>
              <a:t>()</a:t>
            </a:r>
            <a:r>
              <a:rPr lang="zh-CN" altLang="en-US" dirty="0"/>
              <a:t>实现，只是参数不同。</a:t>
            </a:r>
          </a:p>
        </p:txBody>
      </p:sp>
      <p:sp>
        <p:nvSpPr>
          <p:cNvPr id="460802" name="Rectangle 2">
            <a:extLst>
              <a:ext uri="{FF2B5EF4-FFF2-40B4-BE49-F238E27FC236}">
                <a16:creationId xmlns:a16="http://schemas.microsoft.com/office/drawing/2014/main" id="{4E80F554-A080-4B4E-8EEF-C474A7C62823}"/>
              </a:ext>
            </a:extLst>
          </p:cNvPr>
          <p:cNvSpPr>
            <a:spLocks noGrp="1" noRot="1" noChangeArrowheads="1"/>
          </p:cNvSpPr>
          <p:nvPr>
            <p:ph type="title"/>
          </p:nvPr>
        </p:nvSpPr>
        <p:spPr/>
        <p:txBody>
          <a:bodyPr/>
          <a:lstStyle/>
          <a:p>
            <a:pPr eaLnBrk="1" hangingPunct="1">
              <a:defRPr/>
            </a:pPr>
            <a:r>
              <a:rPr lang="zh-CN" altLang="en-US" dirty="0"/>
              <a:t>进程创建举例</a:t>
            </a:r>
          </a:p>
        </p:txBody>
      </p:sp>
      <p:pic>
        <p:nvPicPr>
          <p:cNvPr id="59396" name="Picture 6">
            <a:extLst>
              <a:ext uri="{FF2B5EF4-FFF2-40B4-BE49-F238E27FC236}">
                <a16:creationId xmlns:a16="http://schemas.microsoft.com/office/drawing/2014/main" id="{4DF53F60-8ABB-4D18-82EA-45481B144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14" y="2409262"/>
            <a:ext cx="6778035" cy="5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81E7E512-DF2C-4523-A6EC-FF8559E43308}"/>
              </a:ext>
            </a:extLst>
          </p:cNvPr>
          <p:cNvSpPr>
            <a:spLocks noGrp="1" noRot="1" noChangeArrowheads="1"/>
          </p:cNvSpPr>
          <p:nvPr>
            <p:ph type="title"/>
          </p:nvPr>
        </p:nvSpPr>
        <p:spPr/>
        <p:txBody>
          <a:bodyPr/>
          <a:lstStyle/>
          <a:p>
            <a:pPr eaLnBrk="1" hangingPunct="1">
              <a:defRPr/>
            </a:pPr>
            <a:r>
              <a:rPr lang="en-US" altLang="zh-CN"/>
              <a:t>Linux</a:t>
            </a:r>
            <a:r>
              <a:rPr lang="zh-CN" altLang="en-US"/>
              <a:t>进程空间获取讲解</a:t>
            </a:r>
          </a:p>
        </p:txBody>
      </p:sp>
      <p:sp>
        <p:nvSpPr>
          <p:cNvPr id="81923" name="Rectangle 3">
            <a:extLst>
              <a:ext uri="{FF2B5EF4-FFF2-40B4-BE49-F238E27FC236}">
                <a16:creationId xmlns:a16="http://schemas.microsoft.com/office/drawing/2014/main" id="{AD7D03E7-D8D4-417D-AA8F-1EB4EA4060C8}"/>
              </a:ext>
            </a:extLst>
          </p:cNvPr>
          <p:cNvSpPr>
            <a:spLocks noGrp="1" noRot="1" noChangeArrowheads="1"/>
          </p:cNvSpPr>
          <p:nvPr>
            <p:ph type="body" idx="1"/>
          </p:nvPr>
        </p:nvSpPr>
        <p:spPr>
          <a:xfrm>
            <a:off x="872067" y="1712383"/>
            <a:ext cx="7696200" cy="3776399"/>
          </a:xfrm>
        </p:spPr>
        <p:txBody>
          <a:bodyPr/>
          <a:lstStyle/>
          <a:p>
            <a:pPr eaLnBrk="1" hangingPunct="1">
              <a:defRPr/>
            </a:pPr>
            <a:r>
              <a:rPr lang="zh-CN" altLang="en-US" dirty="0"/>
              <a:t>申请空白</a:t>
            </a:r>
            <a:r>
              <a:rPr lang="en-US" altLang="zh-CN" dirty="0"/>
              <a:t>PCB</a:t>
            </a:r>
            <a:r>
              <a:rPr lang="zh-CN" altLang="en-US" dirty="0"/>
              <a:t>详细阐述：</a:t>
            </a:r>
          </a:p>
          <a:p>
            <a:pPr marL="0" indent="0">
              <a:buNone/>
              <a:defRPr/>
            </a:pPr>
            <a:r>
              <a:rPr lang="en-US" altLang="zh-CN" dirty="0"/>
              <a:t>   </a:t>
            </a:r>
            <a:r>
              <a:rPr lang="en-US" altLang="zh-CN" dirty="0" err="1"/>
              <a:t>Do_fork</a:t>
            </a:r>
            <a:r>
              <a:rPr lang="en-US" altLang="zh-CN" dirty="0"/>
              <a:t>()           </a:t>
            </a:r>
            <a:r>
              <a:rPr lang="en-US" altLang="zh-CN" dirty="0" err="1"/>
              <a:t>alloc_task_struct</a:t>
            </a:r>
            <a:r>
              <a:rPr lang="en-US" altLang="zh-CN" dirty="0"/>
              <a:t>(void) </a:t>
            </a:r>
          </a:p>
          <a:p>
            <a:pPr eaLnBrk="1" hangingPunct="1">
              <a:defRPr/>
            </a:pPr>
            <a:endParaRPr lang="en-US" altLang="zh-CN" dirty="0"/>
          </a:p>
        </p:txBody>
      </p:sp>
      <p:sp>
        <p:nvSpPr>
          <p:cNvPr id="60420" name="Rectangle 5">
            <a:extLst>
              <a:ext uri="{FF2B5EF4-FFF2-40B4-BE49-F238E27FC236}">
                <a16:creationId xmlns:a16="http://schemas.microsoft.com/office/drawing/2014/main" id="{C730811A-F099-4CFC-B2A8-9A2FC9BEFDEF}"/>
              </a:ext>
            </a:extLst>
          </p:cNvPr>
          <p:cNvSpPr>
            <a:spLocks noChangeArrowheads="1"/>
          </p:cNvSpPr>
          <p:nvPr/>
        </p:nvSpPr>
        <p:spPr bwMode="auto">
          <a:xfrm>
            <a:off x="2097178" y="3090269"/>
            <a:ext cx="609887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1">
                <a:latin typeface="Tahoma" panose="020B0604030504040204" pitchFamily="34" charset="0"/>
              </a:rPr>
              <a:t>_get_free_pages()</a:t>
            </a:r>
            <a:r>
              <a:rPr lang="zh-CN" altLang="en-US" sz="2400" b="1">
                <a:latin typeface="Tahoma" panose="020B0604030504040204" pitchFamily="34" charset="0"/>
              </a:rPr>
              <a:t>申请两个页面，其中控制块占用</a:t>
            </a:r>
            <a:r>
              <a:rPr lang="en-US" altLang="zh-CN" sz="2400" b="1">
                <a:latin typeface="Tahoma" panose="020B0604030504040204" pitchFamily="34" charset="0"/>
              </a:rPr>
              <a:t>1.5K</a:t>
            </a:r>
            <a:r>
              <a:rPr lang="zh-CN" altLang="en-US" sz="2400" b="1">
                <a:latin typeface="Tahoma" panose="020B0604030504040204" pitchFamily="34" charset="0"/>
              </a:rPr>
              <a:t>，其余空间为进程的内核栈空间。</a:t>
            </a:r>
          </a:p>
        </p:txBody>
      </p:sp>
      <p:sp>
        <p:nvSpPr>
          <p:cNvPr id="60421" name="AutoShape 7">
            <a:extLst>
              <a:ext uri="{FF2B5EF4-FFF2-40B4-BE49-F238E27FC236}">
                <a16:creationId xmlns:a16="http://schemas.microsoft.com/office/drawing/2014/main" id="{FDFE5134-37E8-4782-A00D-4CFEED5005B6}"/>
              </a:ext>
            </a:extLst>
          </p:cNvPr>
          <p:cNvSpPr>
            <a:spLocks noChangeArrowheads="1"/>
          </p:cNvSpPr>
          <p:nvPr/>
        </p:nvSpPr>
        <p:spPr bwMode="auto">
          <a:xfrm>
            <a:off x="940080" y="3301077"/>
            <a:ext cx="1089086" cy="255846"/>
          </a:xfrm>
          <a:prstGeom prst="rightArrow">
            <a:avLst>
              <a:gd name="adj1" fmla="val 50000"/>
              <a:gd name="adj2" fmla="val 93750"/>
            </a:avLst>
          </a:prstGeom>
          <a:solidFill>
            <a:schemeClr val="accent1"/>
          </a:solidFill>
          <a:ln w="9525">
            <a:solidFill>
              <a:schemeClr val="tx1"/>
            </a:solidFill>
            <a:miter lim="800000"/>
            <a:headEnd/>
            <a:tailEnd/>
          </a:ln>
        </p:spPr>
        <p:txBody>
          <a:bodyPr wrap="none" anchor="ct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a:latin typeface="Tahoma" panose="020B0604030504040204" pitchFamily="34" charset="0"/>
            </a:endParaRPr>
          </a:p>
        </p:txBody>
      </p:sp>
      <p:sp>
        <p:nvSpPr>
          <p:cNvPr id="60422" name="AutoShape 8">
            <a:extLst>
              <a:ext uri="{FF2B5EF4-FFF2-40B4-BE49-F238E27FC236}">
                <a16:creationId xmlns:a16="http://schemas.microsoft.com/office/drawing/2014/main" id="{55EA9489-8664-474C-B24E-BEF4EE31E237}"/>
              </a:ext>
            </a:extLst>
          </p:cNvPr>
          <p:cNvSpPr>
            <a:spLocks noChangeArrowheads="1"/>
          </p:cNvSpPr>
          <p:nvPr/>
        </p:nvSpPr>
        <p:spPr bwMode="auto">
          <a:xfrm>
            <a:off x="2572632" y="2366055"/>
            <a:ext cx="619302" cy="261787"/>
          </a:xfrm>
          <a:prstGeom prst="rightArrow">
            <a:avLst>
              <a:gd name="adj1" fmla="val 50000"/>
              <a:gd name="adj2" fmla="val 68750"/>
            </a:avLst>
          </a:prstGeom>
          <a:solidFill>
            <a:schemeClr val="accent1"/>
          </a:solidFill>
          <a:ln w="9525">
            <a:solidFill>
              <a:schemeClr val="tx1"/>
            </a:solidFill>
            <a:miter lim="800000"/>
            <a:headEnd/>
            <a:tailEnd/>
          </a:ln>
        </p:spPr>
        <p:txBody>
          <a:bodyPr wrap="none" anchor="ct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a:extLst>
              <a:ext uri="{FF2B5EF4-FFF2-40B4-BE49-F238E27FC236}">
                <a16:creationId xmlns:a16="http://schemas.microsoft.com/office/drawing/2014/main" id="{AC712424-19F1-478E-9891-96EB0F743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077200" cy="649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8">
            <a:extLst>
              <a:ext uri="{FF2B5EF4-FFF2-40B4-BE49-F238E27FC236}">
                <a16:creationId xmlns:a16="http://schemas.microsoft.com/office/drawing/2014/main" id="{CC69E34A-130C-405E-ABE4-B3BAE48F6A1E}"/>
              </a:ext>
            </a:extLst>
          </p:cNvPr>
          <p:cNvSpPr txBox="1">
            <a:spLocks noChangeArrowheads="1"/>
          </p:cNvSpPr>
          <p:nvPr/>
        </p:nvSpPr>
        <p:spPr bwMode="auto">
          <a:xfrm>
            <a:off x="3581400" y="1828800"/>
            <a:ext cx="419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000">
                <a:solidFill>
                  <a:srgbClr val="FF0000"/>
                </a:solidFill>
                <a:latin typeface="Arial" panose="020B0604020202020204" pitchFamily="34" charset="0"/>
              </a:rPr>
              <a:t>子进程从</a:t>
            </a:r>
            <a:r>
              <a:rPr lang="en-US" altLang="zh-CN" sz="2000">
                <a:solidFill>
                  <a:srgbClr val="FF0000"/>
                </a:solidFill>
                <a:latin typeface="Arial" panose="020B0604020202020204" pitchFamily="34" charset="0"/>
              </a:rPr>
              <a:t>fork</a:t>
            </a:r>
            <a:r>
              <a:rPr lang="zh-CN" altLang="en-US" sz="2000">
                <a:solidFill>
                  <a:srgbClr val="FF0000"/>
                </a:solidFill>
                <a:latin typeface="Arial" panose="020B0604020202020204" pitchFamily="34" charset="0"/>
              </a:rPr>
              <a:t>返回时，返回值为</a:t>
            </a:r>
            <a:r>
              <a:rPr lang="en-US" altLang="zh-CN" sz="2000">
                <a:solidFill>
                  <a:srgbClr val="FF0000"/>
                </a:solidFill>
                <a:latin typeface="Arial" panose="020B0604020202020204" pitchFamily="34" charset="0"/>
              </a:rPr>
              <a:t>0</a:t>
            </a:r>
            <a:r>
              <a:rPr lang="zh-CN" altLang="en-US" sz="2000">
                <a:solidFill>
                  <a:srgbClr val="FF0000"/>
                </a:solidFill>
                <a:latin typeface="Arial" panose="020B0604020202020204" pitchFamily="34" charset="0"/>
              </a:rPr>
              <a:t>；</a:t>
            </a:r>
          </a:p>
          <a:p>
            <a:pPr eaLnBrk="1" hangingPunct="1">
              <a:spcBef>
                <a:spcPct val="0"/>
              </a:spcBef>
              <a:buClrTx/>
              <a:buFontTx/>
              <a:buNone/>
            </a:pPr>
            <a:r>
              <a:rPr lang="zh-CN" altLang="en-US" sz="2000">
                <a:solidFill>
                  <a:srgbClr val="FF0000"/>
                </a:solidFill>
                <a:latin typeface="Arial" panose="020B0604020202020204" pitchFamily="34" charset="0"/>
              </a:rPr>
              <a:t>父进程从</a:t>
            </a:r>
            <a:r>
              <a:rPr lang="en-US" altLang="zh-CN" sz="2000">
                <a:solidFill>
                  <a:srgbClr val="FF0000"/>
                </a:solidFill>
                <a:latin typeface="Arial" panose="020B0604020202020204" pitchFamily="34" charset="0"/>
              </a:rPr>
              <a:t>fork()</a:t>
            </a:r>
            <a:r>
              <a:rPr lang="zh-CN" altLang="en-US" sz="2000">
                <a:solidFill>
                  <a:srgbClr val="FF0000"/>
                </a:solidFill>
                <a:latin typeface="Arial" panose="020B0604020202020204" pitchFamily="34" charset="0"/>
              </a:rPr>
              <a:t>返回时，返回值为子进程的</a:t>
            </a:r>
            <a:r>
              <a:rPr lang="en-US" altLang="zh-CN" sz="2000">
                <a:solidFill>
                  <a:srgbClr val="FF0000"/>
                </a:solidFill>
                <a:latin typeface="Arial" panose="020B0604020202020204" pitchFamily="34" charset="0"/>
              </a:rPr>
              <a:t>id</a:t>
            </a:r>
            <a:r>
              <a:rPr lang="zh-CN" altLang="en-US" sz="2000">
                <a:solidFill>
                  <a:srgbClr val="FF0000"/>
                </a:solidFill>
                <a:latin typeface="Arial" panose="020B0604020202020204" pitchFamily="34" charset="0"/>
              </a:rPr>
              <a:t>时，非</a:t>
            </a:r>
            <a:r>
              <a:rPr lang="en-US" altLang="zh-CN" sz="2000">
                <a:solidFill>
                  <a:srgbClr val="FF0000"/>
                </a:solidFill>
                <a:latin typeface="Arial" panose="020B0604020202020204" pitchFamily="34" charset="0"/>
              </a:rPr>
              <a:t>0</a:t>
            </a:r>
            <a:r>
              <a:rPr lang="zh-CN" altLang="en-US" sz="2000">
                <a:solidFill>
                  <a:srgbClr val="FF0000"/>
                </a:solidFill>
                <a:latin typeface="Arial" panose="020B0604020202020204" pitchFamily="34" charset="0"/>
              </a:rPr>
              <a:t>。</a:t>
            </a:r>
            <a:endParaRPr lang="zh-CN" altLang="en-US" sz="2000" b="0">
              <a:solidFill>
                <a:srgbClr val="FF0000"/>
              </a:solidFill>
              <a:latin typeface="Arial" panose="020B0604020202020204" pitchFamily="34" charset="0"/>
            </a:endParaRPr>
          </a:p>
        </p:txBody>
      </p:sp>
      <p:sp>
        <p:nvSpPr>
          <p:cNvPr id="54276" name="Text Box 9">
            <a:extLst>
              <a:ext uri="{FF2B5EF4-FFF2-40B4-BE49-F238E27FC236}">
                <a16:creationId xmlns:a16="http://schemas.microsoft.com/office/drawing/2014/main" id="{7D2C2AFA-DCF2-494F-A955-3F6903454B78}"/>
              </a:ext>
            </a:extLst>
          </p:cNvPr>
          <p:cNvSpPr txBox="1">
            <a:spLocks noChangeArrowheads="1"/>
          </p:cNvSpPr>
          <p:nvPr/>
        </p:nvSpPr>
        <p:spPr bwMode="auto">
          <a:xfrm>
            <a:off x="4419600" y="51054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zh-CN" sz="2000" b="0">
              <a:latin typeface="Arial" panose="020B0604020202020204" pitchFamily="34" charset="0"/>
            </a:endParaRPr>
          </a:p>
        </p:txBody>
      </p:sp>
      <p:sp>
        <p:nvSpPr>
          <p:cNvPr id="51205" name="Text Box 10">
            <a:extLst>
              <a:ext uri="{FF2B5EF4-FFF2-40B4-BE49-F238E27FC236}">
                <a16:creationId xmlns:a16="http://schemas.microsoft.com/office/drawing/2014/main" id="{55B3EFF2-D440-496A-8FB1-C3F94622A874}"/>
              </a:ext>
            </a:extLst>
          </p:cNvPr>
          <p:cNvSpPr txBox="1">
            <a:spLocks noChangeArrowheads="1"/>
          </p:cNvSpPr>
          <p:nvPr/>
        </p:nvSpPr>
        <p:spPr bwMode="auto">
          <a:xfrm>
            <a:off x="4648200" y="502920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000">
                <a:solidFill>
                  <a:srgbClr val="FF0000"/>
                </a:solidFill>
                <a:latin typeface="Arial" panose="020B0604020202020204" pitchFamily="34" charset="0"/>
              </a:rPr>
              <a:t>等待子进程结束。</a:t>
            </a:r>
          </a:p>
        </p:txBody>
      </p:sp>
      <p:sp>
        <p:nvSpPr>
          <p:cNvPr id="51206" name="AutoShape 12">
            <a:extLst>
              <a:ext uri="{FF2B5EF4-FFF2-40B4-BE49-F238E27FC236}">
                <a16:creationId xmlns:a16="http://schemas.microsoft.com/office/drawing/2014/main" id="{2D89C2F8-B3F4-45D0-A6D8-3A011A3F9E5D}"/>
              </a:ext>
            </a:extLst>
          </p:cNvPr>
          <p:cNvSpPr>
            <a:spLocks noChangeArrowheads="1"/>
          </p:cNvSpPr>
          <p:nvPr/>
        </p:nvSpPr>
        <p:spPr bwMode="auto">
          <a:xfrm>
            <a:off x="4876800" y="3810000"/>
            <a:ext cx="2971800" cy="762000"/>
          </a:xfrm>
          <a:prstGeom prst="wedgeRoundRectCallout">
            <a:avLst>
              <a:gd name="adj1" fmla="val -54273"/>
              <a:gd name="adj2" fmla="val -115000"/>
              <a:gd name="adj3" fmla="val 16667"/>
            </a:avLst>
          </a:prstGeom>
          <a:solidFill>
            <a:schemeClr val="accent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000">
                <a:solidFill>
                  <a:srgbClr val="FF0000"/>
                </a:solidFill>
              </a:rPr>
              <a:t>通过系统调用使子进程执行某段可执行程序。</a:t>
            </a:r>
          </a:p>
          <a:p>
            <a:pPr algn="ctr" eaLnBrk="1" hangingPunct="1">
              <a:spcBef>
                <a:spcPct val="0"/>
              </a:spcBef>
              <a:buClrTx/>
              <a:buFontTx/>
              <a:buNone/>
            </a:pPr>
            <a:endParaRPr lang="en-US" altLang="zh-CN" sz="2000" b="0"/>
          </a:p>
        </p:txBody>
      </p:sp>
      <p:cxnSp>
        <p:nvCxnSpPr>
          <p:cNvPr id="3" name="直接连接符 2">
            <a:extLst>
              <a:ext uri="{FF2B5EF4-FFF2-40B4-BE49-F238E27FC236}">
                <a16:creationId xmlns:a16="http://schemas.microsoft.com/office/drawing/2014/main" id="{E912B9A8-C7F6-4FD7-9552-CB253A512F65}"/>
              </a:ext>
            </a:extLst>
          </p:cNvPr>
          <p:cNvCxnSpPr/>
          <p:nvPr/>
        </p:nvCxnSpPr>
        <p:spPr>
          <a:xfrm>
            <a:off x="1258888" y="2336800"/>
            <a:ext cx="1873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32735FF-9104-4E0A-9342-EB25CA9358F1}"/>
              </a:ext>
            </a:extLst>
          </p:cNvPr>
          <p:cNvCxnSpPr/>
          <p:nvPr/>
        </p:nvCxnSpPr>
        <p:spPr>
          <a:xfrm>
            <a:off x="1258888" y="3357563"/>
            <a:ext cx="3389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543F747-3D24-4C3E-A340-3EEA9EB0DD3F}"/>
              </a:ext>
            </a:extLst>
          </p:cNvPr>
          <p:cNvCxnSpPr/>
          <p:nvPr/>
        </p:nvCxnSpPr>
        <p:spPr>
          <a:xfrm>
            <a:off x="1258888" y="5305425"/>
            <a:ext cx="30845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500"/>
                                        <p:tgtEl>
                                          <p:spTgt spid="51203"/>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1206"/>
                                        </p:tgtEl>
                                        <p:attrNameLst>
                                          <p:attrName>style.visibility</p:attrName>
                                        </p:attrNameLst>
                                      </p:cBhvr>
                                      <p:to>
                                        <p:strVal val="visible"/>
                                      </p:to>
                                    </p:set>
                                    <p:animEffect transition="in" filter="fade">
                                      <p:cBhvr>
                                        <p:cTn id="15" dur="500"/>
                                        <p:tgtEl>
                                          <p:spTgt spid="5120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1205"/>
                                        </p:tgtEl>
                                        <p:attrNameLst>
                                          <p:attrName>style.visibility</p:attrName>
                                        </p:attrNameLst>
                                      </p:cBhvr>
                                      <p:to>
                                        <p:strVal val="visible"/>
                                      </p:to>
                                    </p:set>
                                    <p:animEffect transition="in" filter="fade">
                                      <p:cBhvr>
                                        <p:cTn id="23" dur="500"/>
                                        <p:tgtEl>
                                          <p:spTgt spid="51205"/>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5" grpId="0"/>
      <p:bldP spid="5120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EF70C-C33A-4D66-A769-64F25C1B5137}"/>
              </a:ext>
            </a:extLst>
          </p:cNvPr>
          <p:cNvSpPr>
            <a:spLocks noGrp="1"/>
          </p:cNvSpPr>
          <p:nvPr>
            <p:ph type="title"/>
          </p:nvPr>
        </p:nvSpPr>
        <p:spPr/>
        <p:txBody>
          <a:bodyPr/>
          <a:lstStyle/>
          <a:p>
            <a:r>
              <a:rPr lang="zh-CN" altLang="en-US" dirty="0"/>
              <a:t>小测试</a:t>
            </a:r>
          </a:p>
        </p:txBody>
      </p:sp>
      <p:sp>
        <p:nvSpPr>
          <p:cNvPr id="3" name="内容占位符 2">
            <a:extLst>
              <a:ext uri="{FF2B5EF4-FFF2-40B4-BE49-F238E27FC236}">
                <a16:creationId xmlns:a16="http://schemas.microsoft.com/office/drawing/2014/main" id="{C884FDB0-0B84-41EB-8509-AB3A9F7F8052}"/>
              </a:ext>
            </a:extLst>
          </p:cNvPr>
          <p:cNvSpPr>
            <a:spLocks noGrp="1"/>
          </p:cNvSpPr>
          <p:nvPr>
            <p:ph idx="1"/>
          </p:nvPr>
        </p:nvSpPr>
        <p:spPr/>
        <p:txBody>
          <a:bodyPr/>
          <a:lstStyle/>
          <a:p>
            <a:r>
              <a:rPr lang="zh-CN" altLang="en-US" dirty="0"/>
              <a:t>进程创建不会做以下哪项操作：</a:t>
            </a:r>
            <a:endParaRPr lang="en-US" altLang="zh-CN" dirty="0"/>
          </a:p>
          <a:p>
            <a:pPr lvl="1"/>
            <a:r>
              <a:rPr lang="en-US" altLang="zh-CN" dirty="0"/>
              <a:t>A</a:t>
            </a:r>
            <a:r>
              <a:rPr lang="zh-CN" altLang="en-US" dirty="0"/>
              <a:t>）创建进程</a:t>
            </a:r>
            <a:r>
              <a:rPr lang="en-US" altLang="zh-CN" dirty="0"/>
              <a:t>PCB          B</a:t>
            </a:r>
            <a:r>
              <a:rPr lang="zh-CN" altLang="en-US" dirty="0"/>
              <a:t>）装入进程所有代码    </a:t>
            </a:r>
            <a:endParaRPr lang="en-US" altLang="zh-CN" dirty="0"/>
          </a:p>
          <a:p>
            <a:pPr lvl="1"/>
            <a:r>
              <a:rPr lang="en-US" altLang="zh-CN" dirty="0"/>
              <a:t>C</a:t>
            </a:r>
            <a:r>
              <a:rPr lang="zh-CN" altLang="en-US" dirty="0"/>
              <a:t>）分配必要的资源     </a:t>
            </a:r>
            <a:r>
              <a:rPr lang="en-US" altLang="zh-CN" dirty="0"/>
              <a:t>D</a:t>
            </a:r>
            <a:r>
              <a:rPr lang="zh-CN" altLang="en-US" dirty="0"/>
              <a:t>）新进程加入就绪队列</a:t>
            </a:r>
            <a:endParaRPr lang="en-US" altLang="zh-CN" dirty="0"/>
          </a:p>
          <a:p>
            <a:pPr lvl="1"/>
            <a:r>
              <a:rPr lang="zh-CN" altLang="en-US" dirty="0"/>
              <a:t>答案 </a:t>
            </a:r>
            <a:r>
              <a:rPr lang="en-US" altLang="zh-CN" dirty="0"/>
              <a:t>B</a:t>
            </a:r>
          </a:p>
          <a:p>
            <a:r>
              <a:rPr lang="en-US" altLang="zh-CN" dirty="0"/>
              <a:t>Linux</a:t>
            </a:r>
            <a:r>
              <a:rPr lang="zh-CN" altLang="en-US" dirty="0"/>
              <a:t>的两个系统调用</a:t>
            </a:r>
            <a:r>
              <a:rPr lang="en-US" altLang="zh-CN" dirty="0"/>
              <a:t>fork</a:t>
            </a:r>
            <a:r>
              <a:rPr lang="zh-CN" altLang="en-US" dirty="0"/>
              <a:t>和</a:t>
            </a:r>
            <a:r>
              <a:rPr lang="en-US" altLang="zh-CN" dirty="0"/>
              <a:t>clone</a:t>
            </a:r>
            <a:r>
              <a:rPr lang="zh-CN" altLang="en-US" dirty="0"/>
              <a:t>的差别是：</a:t>
            </a:r>
            <a:endParaRPr lang="en-US" altLang="zh-CN" dirty="0"/>
          </a:p>
          <a:p>
            <a:pPr lvl="1"/>
            <a:r>
              <a:rPr lang="en-US" altLang="zh-CN" dirty="0"/>
              <a:t>A</a:t>
            </a:r>
            <a:r>
              <a:rPr lang="zh-CN" altLang="en-US" dirty="0"/>
              <a:t>）</a:t>
            </a:r>
            <a:r>
              <a:rPr lang="en-US" altLang="zh-CN" dirty="0"/>
              <a:t>fork</a:t>
            </a:r>
            <a:r>
              <a:rPr lang="zh-CN" altLang="en-US" dirty="0"/>
              <a:t>创建进程，</a:t>
            </a:r>
            <a:r>
              <a:rPr lang="en-US" altLang="zh-CN" dirty="0"/>
              <a:t>clone</a:t>
            </a:r>
            <a:r>
              <a:rPr lang="zh-CN" altLang="en-US" dirty="0"/>
              <a:t>创建线程   </a:t>
            </a:r>
            <a:r>
              <a:rPr lang="en-US" altLang="zh-CN" dirty="0"/>
              <a:t>B</a:t>
            </a:r>
            <a:r>
              <a:rPr lang="zh-CN" altLang="en-US" dirty="0"/>
              <a:t>）</a:t>
            </a:r>
            <a:r>
              <a:rPr lang="en-US" altLang="zh-CN" dirty="0"/>
              <a:t>fork</a:t>
            </a:r>
            <a:r>
              <a:rPr lang="zh-CN" altLang="en-US" dirty="0"/>
              <a:t>可控制复制内容</a:t>
            </a:r>
            <a:endParaRPr lang="en-US" altLang="zh-CN" dirty="0"/>
          </a:p>
          <a:p>
            <a:pPr lvl="1"/>
            <a:r>
              <a:rPr lang="en-US" altLang="zh-CN" dirty="0"/>
              <a:t>C</a:t>
            </a:r>
            <a:r>
              <a:rPr lang="zh-CN" altLang="en-US" dirty="0"/>
              <a:t>）</a:t>
            </a:r>
            <a:r>
              <a:rPr lang="en-US" altLang="zh-CN" dirty="0"/>
              <a:t>clone</a:t>
            </a:r>
            <a:r>
              <a:rPr lang="zh-CN" altLang="en-US" dirty="0"/>
              <a:t>可以控制复制的父进程内容   </a:t>
            </a:r>
            <a:r>
              <a:rPr lang="en-US" altLang="zh-CN" dirty="0"/>
              <a:t>D</a:t>
            </a:r>
            <a:r>
              <a:rPr lang="zh-CN" altLang="en-US" dirty="0"/>
              <a:t>）</a:t>
            </a:r>
            <a:r>
              <a:rPr lang="en-US" altLang="zh-CN" dirty="0"/>
              <a:t>Clone</a:t>
            </a:r>
            <a:r>
              <a:rPr lang="zh-CN" altLang="en-US" dirty="0"/>
              <a:t>不分配</a:t>
            </a:r>
            <a:r>
              <a:rPr lang="en-US" altLang="zh-CN" dirty="0"/>
              <a:t>PCB</a:t>
            </a:r>
          </a:p>
          <a:p>
            <a:pPr lvl="1"/>
            <a:r>
              <a:rPr lang="zh-CN" altLang="en-US" dirty="0"/>
              <a:t>答案：</a:t>
            </a:r>
            <a:r>
              <a:rPr lang="en-US" altLang="zh-CN" dirty="0"/>
              <a:t>C</a:t>
            </a:r>
            <a:endParaRPr lang="zh-CN" altLang="en-US" dirty="0"/>
          </a:p>
        </p:txBody>
      </p:sp>
    </p:spTree>
    <p:extLst>
      <p:ext uri="{BB962C8B-B14F-4D97-AF65-F5344CB8AC3E}">
        <p14:creationId xmlns:p14="http://schemas.microsoft.com/office/powerpoint/2010/main" val="307290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进程的终止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378975" y="1944915"/>
            <a:ext cx="5796116" cy="938719"/>
          </a:xfrm>
          <a:prstGeom prst="rect">
            <a:avLst/>
          </a:prstGeom>
        </p:spPr>
        <p:txBody>
          <a:bodyPr wrap="square">
            <a:spAutoFit/>
          </a:bodyPr>
          <a:lstStyle/>
          <a:p>
            <a:pPr algn="just">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引起进程终止的事件   </a:t>
            </a:r>
          </a:p>
          <a:p>
            <a:pPr algn="just">
              <a:defRPr/>
            </a:pP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519083" y="2570732"/>
            <a:ext cx="7130845" cy="3372868"/>
          </a:xfrm>
        </p:spPr>
        <p:txBody>
          <a:bodyPr/>
          <a:lstStyle/>
          <a:p>
            <a:pPr marL="636985" indent="-636985" algn="just">
              <a:lnSpc>
                <a:spcPct val="120000"/>
              </a:lnSpc>
              <a:spcBef>
                <a:spcPts val="0"/>
              </a:spcBef>
              <a:buNone/>
              <a:defRPr/>
            </a:pPr>
            <a:r>
              <a:rPr lang="en-US" altLang="zh-CN" sz="2100" dirty="0">
                <a:solidFill>
                  <a:srgbClr val="0000CC"/>
                </a:solidFill>
                <a:latin typeface="+mj-ea"/>
                <a:ea typeface="+mj-ea"/>
              </a:rPr>
              <a:t>  1</a:t>
            </a:r>
            <a:r>
              <a:rPr lang="zh-CN" altLang="en-US" sz="2100" dirty="0">
                <a:solidFill>
                  <a:srgbClr val="0000CC"/>
                </a:solidFill>
                <a:latin typeface="+mj-ea"/>
                <a:ea typeface="+mj-ea"/>
              </a:rPr>
              <a:t>）正常结束</a:t>
            </a:r>
            <a:r>
              <a:rPr lang="en-US" altLang="zh-CN" sz="2100" dirty="0">
                <a:latin typeface="+mj-ea"/>
                <a:ea typeface="+mj-ea"/>
              </a:rPr>
              <a:t>:</a:t>
            </a:r>
            <a:endParaRPr lang="zh-CN" altLang="en-US" sz="2100" dirty="0">
              <a:latin typeface="+mj-ea"/>
              <a:ea typeface="+mj-ea"/>
            </a:endParaRPr>
          </a:p>
          <a:p>
            <a:pPr marL="636985" indent="-636985" algn="just">
              <a:lnSpc>
                <a:spcPct val="120000"/>
              </a:lnSpc>
              <a:spcBef>
                <a:spcPts val="0"/>
              </a:spcBef>
              <a:buNone/>
              <a:defRPr/>
            </a:pPr>
            <a:r>
              <a:rPr lang="zh-CN" altLang="en-US" sz="2000" dirty="0">
                <a:latin typeface="+mj-ea"/>
                <a:ea typeface="+mj-ea"/>
              </a:rPr>
              <a:t>        批处理中用</a:t>
            </a:r>
            <a:r>
              <a:rPr lang="en-US" altLang="zh-CN" sz="2000" dirty="0">
                <a:latin typeface="+mj-ea"/>
                <a:ea typeface="+mj-ea"/>
              </a:rPr>
              <a:t>Holt</a:t>
            </a:r>
            <a:r>
              <a:rPr lang="zh-CN" altLang="en-US" sz="2000" dirty="0">
                <a:latin typeface="+mj-ea"/>
                <a:ea typeface="+mj-ea"/>
              </a:rPr>
              <a:t>指令，分时中用</a:t>
            </a:r>
            <a:r>
              <a:rPr lang="en-US" altLang="zh-CN" sz="2000" dirty="0">
                <a:latin typeface="+mj-ea"/>
                <a:ea typeface="+mj-ea"/>
              </a:rPr>
              <a:t>Logs off</a:t>
            </a:r>
            <a:r>
              <a:rPr lang="zh-CN" altLang="en-US" sz="2000" dirty="0">
                <a:latin typeface="+mj-ea"/>
                <a:ea typeface="+mj-ea"/>
              </a:rPr>
              <a:t>指令。</a:t>
            </a:r>
          </a:p>
          <a:p>
            <a:pPr marL="636985" indent="-636985" algn="just">
              <a:lnSpc>
                <a:spcPct val="120000"/>
              </a:lnSpc>
              <a:spcBef>
                <a:spcPts val="0"/>
              </a:spcBef>
              <a:buNone/>
              <a:defRPr/>
            </a:pPr>
            <a:r>
              <a:rPr lang="en-US" altLang="zh-CN" sz="2100" dirty="0">
                <a:solidFill>
                  <a:srgbClr val="0000CC"/>
                </a:solidFill>
                <a:latin typeface="+mj-ea"/>
                <a:ea typeface="+mj-ea"/>
              </a:rPr>
              <a:t>  2</a:t>
            </a:r>
            <a:r>
              <a:rPr lang="zh-CN" altLang="en-US" sz="2100" dirty="0">
                <a:solidFill>
                  <a:srgbClr val="0000CC"/>
                </a:solidFill>
                <a:latin typeface="+mj-ea"/>
                <a:ea typeface="+mj-ea"/>
              </a:rPr>
              <a:t>）异常结束</a:t>
            </a:r>
            <a:r>
              <a:rPr lang="zh-CN" altLang="en-US" sz="2100" dirty="0">
                <a:latin typeface="+mj-ea"/>
                <a:ea typeface="+mj-ea"/>
              </a:rPr>
              <a:t>：</a:t>
            </a:r>
          </a:p>
          <a:p>
            <a:pPr marL="636985" indent="-636985" algn="just">
              <a:lnSpc>
                <a:spcPct val="120000"/>
              </a:lnSpc>
              <a:spcBef>
                <a:spcPts val="0"/>
              </a:spcBef>
              <a:buNone/>
              <a:defRPr/>
            </a:pPr>
            <a:r>
              <a:rPr lang="zh-CN" altLang="en-US" sz="2000" dirty="0">
                <a:latin typeface="+mj-ea"/>
                <a:ea typeface="+mj-ea"/>
              </a:rPr>
              <a:t>         ①越界错误。存储区。</a:t>
            </a:r>
          </a:p>
          <a:p>
            <a:pPr marL="636985" indent="-636985" algn="just">
              <a:lnSpc>
                <a:spcPct val="120000"/>
              </a:lnSpc>
              <a:spcBef>
                <a:spcPts val="0"/>
              </a:spcBef>
              <a:buNone/>
              <a:defRPr/>
            </a:pPr>
            <a:r>
              <a:rPr lang="zh-CN" altLang="en-US" sz="2000" dirty="0">
                <a:latin typeface="+mj-ea"/>
                <a:ea typeface="+mj-ea"/>
              </a:rPr>
              <a:t>         ②保护错。写一个只读文件。</a:t>
            </a:r>
          </a:p>
          <a:p>
            <a:pPr marL="636985" indent="-636985" algn="just">
              <a:lnSpc>
                <a:spcPct val="120000"/>
              </a:lnSpc>
              <a:spcBef>
                <a:spcPts val="0"/>
              </a:spcBef>
              <a:buNone/>
              <a:defRPr/>
            </a:pPr>
            <a:r>
              <a:rPr lang="zh-CN" altLang="en-US" sz="2000" dirty="0">
                <a:latin typeface="+mj-ea"/>
                <a:ea typeface="+mj-ea"/>
              </a:rPr>
              <a:t>         ③非法指令。执行一条不存在的指令。</a:t>
            </a:r>
          </a:p>
          <a:p>
            <a:pPr marL="636985" indent="-636985" algn="just">
              <a:lnSpc>
                <a:spcPct val="120000"/>
              </a:lnSpc>
              <a:spcBef>
                <a:spcPts val="0"/>
              </a:spcBef>
              <a:buNone/>
              <a:defRPr/>
            </a:pPr>
            <a:r>
              <a:rPr lang="zh-CN" altLang="en-US" sz="2000" dirty="0">
                <a:latin typeface="+mj-ea"/>
                <a:ea typeface="+mj-ea"/>
              </a:rPr>
              <a:t>         ④特权指令错。用户访问只允许</a:t>
            </a:r>
            <a:r>
              <a:rPr lang="en-US" altLang="zh-CN" sz="2000" dirty="0">
                <a:latin typeface="+mj-ea"/>
                <a:ea typeface="+mj-ea"/>
              </a:rPr>
              <a:t>OS</a:t>
            </a:r>
            <a:r>
              <a:rPr lang="zh-CN" altLang="en-US" sz="2000" dirty="0">
                <a:latin typeface="+mj-ea"/>
                <a:ea typeface="+mj-ea"/>
              </a:rPr>
              <a:t>执行的指令。</a:t>
            </a:r>
          </a:p>
          <a:p>
            <a:pPr marL="636985" indent="-636985" algn="just">
              <a:lnSpc>
                <a:spcPct val="120000"/>
              </a:lnSpc>
              <a:spcBef>
                <a:spcPts val="0"/>
              </a:spcBef>
              <a:buNone/>
              <a:defRPr/>
            </a:pPr>
            <a:r>
              <a:rPr lang="zh-CN" altLang="en-US" sz="2000" dirty="0">
                <a:latin typeface="+mj-ea"/>
                <a:ea typeface="+mj-ea"/>
              </a:rPr>
              <a:t>         ⑤运行超时。</a:t>
            </a:r>
          </a:p>
          <a:p>
            <a:pPr marL="636985" indent="-636985" algn="just">
              <a:lnSpc>
                <a:spcPct val="120000"/>
              </a:lnSpc>
              <a:spcBef>
                <a:spcPts val="0"/>
              </a:spcBef>
              <a:buNone/>
              <a:defRPr/>
            </a:pPr>
            <a:r>
              <a:rPr lang="zh-CN" altLang="en-US" sz="2000" dirty="0">
                <a:latin typeface="+mj-ea"/>
                <a:ea typeface="+mj-ea"/>
              </a:rPr>
              <a:t>         ⑥等待超时。</a:t>
            </a:r>
          </a:p>
          <a:p>
            <a:pPr marL="636985" indent="-636985" algn="just">
              <a:lnSpc>
                <a:spcPct val="120000"/>
              </a:lnSpc>
              <a:spcBef>
                <a:spcPts val="0"/>
              </a:spcBef>
              <a:buNone/>
              <a:defRPr/>
            </a:pPr>
            <a:r>
              <a:rPr lang="zh-CN" altLang="en-US" sz="2000" dirty="0">
                <a:latin typeface="+mj-ea"/>
                <a:ea typeface="+mj-ea"/>
              </a:rPr>
              <a:t>         ⑦算术运算错。被</a:t>
            </a:r>
            <a:r>
              <a:rPr lang="en-US" altLang="zh-CN" sz="2000" dirty="0">
                <a:latin typeface="+mj-ea"/>
                <a:ea typeface="+mj-ea"/>
              </a:rPr>
              <a:t>0</a:t>
            </a:r>
            <a:r>
              <a:rPr lang="zh-CN" altLang="en-US" sz="2000" dirty="0">
                <a:latin typeface="+mj-ea"/>
                <a:ea typeface="+mj-ea"/>
              </a:rPr>
              <a:t>除。</a:t>
            </a:r>
          </a:p>
          <a:p>
            <a:pPr marL="636985" indent="-636985" algn="just">
              <a:lnSpc>
                <a:spcPct val="120000"/>
              </a:lnSpc>
              <a:spcBef>
                <a:spcPts val="0"/>
              </a:spcBef>
              <a:buNone/>
              <a:defRPr/>
            </a:pPr>
            <a:r>
              <a:rPr lang="zh-CN" altLang="en-US" sz="2000" dirty="0">
                <a:latin typeface="+mj-ea"/>
                <a:ea typeface="+mj-ea"/>
              </a:rPr>
              <a:t>         ⑧</a:t>
            </a:r>
            <a:r>
              <a:rPr lang="en-US" altLang="zh-CN" sz="2000" dirty="0">
                <a:latin typeface="+mj-ea"/>
                <a:ea typeface="+mj-ea"/>
              </a:rPr>
              <a:t>I/O</a:t>
            </a:r>
            <a:r>
              <a:rPr lang="zh-CN" altLang="en-US" sz="2000" dirty="0">
                <a:latin typeface="+mj-ea"/>
                <a:ea typeface="+mj-ea"/>
              </a:rPr>
              <a:t>故障。</a:t>
            </a:r>
          </a:p>
        </p:txBody>
      </p:sp>
    </p:spTree>
    <p:extLst>
      <p:ext uri="{BB962C8B-B14F-4D97-AF65-F5344CB8AC3E}">
        <p14:creationId xmlns:p14="http://schemas.microsoft.com/office/powerpoint/2010/main" val="207742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进程的终止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378975" y="1944915"/>
            <a:ext cx="5796116" cy="938719"/>
          </a:xfrm>
          <a:prstGeom prst="rect">
            <a:avLst/>
          </a:prstGeom>
        </p:spPr>
        <p:txBody>
          <a:bodyPr wrap="square">
            <a:spAutoFit/>
          </a:bodyPr>
          <a:lstStyle/>
          <a:p>
            <a:pPr algn="just">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引起进程终止的事件（续）   </a:t>
            </a:r>
          </a:p>
          <a:p>
            <a:pPr algn="just">
              <a:defRPr/>
            </a:pP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519083" y="2570732"/>
            <a:ext cx="7130845" cy="3372868"/>
          </a:xfrm>
        </p:spPr>
        <p:txBody>
          <a:bodyPr/>
          <a:lstStyle/>
          <a:p>
            <a:pPr marL="636985" indent="-636985" algn="just">
              <a:lnSpc>
                <a:spcPct val="120000"/>
              </a:lnSpc>
              <a:spcBef>
                <a:spcPts val="0"/>
              </a:spcBef>
              <a:buNone/>
              <a:defRPr/>
            </a:pPr>
            <a:r>
              <a:rPr lang="en-US" altLang="zh-CN" sz="2100" dirty="0">
                <a:solidFill>
                  <a:srgbClr val="0000CC"/>
                </a:solidFill>
                <a:latin typeface="+mj-ea"/>
                <a:ea typeface="+mj-ea"/>
              </a:rPr>
              <a:t>  3</a:t>
            </a:r>
            <a:r>
              <a:rPr lang="zh-CN" altLang="en-US" sz="2100" dirty="0">
                <a:solidFill>
                  <a:srgbClr val="0000CC"/>
                </a:solidFill>
                <a:latin typeface="+mj-ea"/>
                <a:ea typeface="+mj-ea"/>
              </a:rPr>
              <a:t>）外界干预：</a:t>
            </a:r>
          </a:p>
          <a:p>
            <a:pPr marL="806054" indent="-806054" algn="just">
              <a:lnSpc>
                <a:spcPct val="120000"/>
              </a:lnSpc>
              <a:spcBef>
                <a:spcPts val="0"/>
              </a:spcBef>
              <a:buNone/>
              <a:defRPr/>
            </a:pPr>
            <a:r>
              <a:rPr lang="en-US" altLang="zh-CN" sz="2000" dirty="0"/>
              <a:t>     </a:t>
            </a:r>
            <a:endParaRPr lang="zh-CN" altLang="en-US" sz="2000" dirty="0">
              <a:latin typeface="+mj-ea"/>
              <a:ea typeface="+mj-ea"/>
            </a:endParaRPr>
          </a:p>
        </p:txBody>
      </p:sp>
      <p:sp>
        <p:nvSpPr>
          <p:cNvPr id="3" name="矩形 2"/>
          <p:cNvSpPr/>
          <p:nvPr/>
        </p:nvSpPr>
        <p:spPr>
          <a:xfrm>
            <a:off x="1164039" y="3108550"/>
            <a:ext cx="6024715" cy="2297231"/>
          </a:xfrm>
          <a:prstGeom prst="rect">
            <a:avLst/>
          </a:prstGeom>
        </p:spPr>
        <p:txBody>
          <a:bodyPr wrap="square">
            <a:spAutoFit/>
          </a:bodyPr>
          <a:lstStyle/>
          <a:p>
            <a:pPr marL="806054" indent="-806054">
              <a:lnSpc>
                <a:spcPct val="120000"/>
              </a:lnSpc>
              <a:spcBef>
                <a:spcPts val="0"/>
              </a:spcBef>
              <a:buNone/>
              <a:defRPr/>
            </a:pPr>
            <a:r>
              <a:rPr lang="zh-CN" altLang="en-US" sz="2000" b="1" dirty="0">
                <a:latin typeface="+mj-ea"/>
                <a:ea typeface="+mj-ea"/>
              </a:rPr>
              <a:t>          外界干预并非指在本进程运行中出现了异常事件，而是指进程应外界的请求而终止运行。</a:t>
            </a:r>
          </a:p>
          <a:p>
            <a:pPr marL="1263254" lvl="1" indent="-806054" algn="just">
              <a:lnSpc>
                <a:spcPct val="120000"/>
              </a:lnSpc>
              <a:defRPr/>
            </a:pPr>
            <a:r>
              <a:rPr lang="zh-CN" altLang="en-US" sz="2000" b="1" dirty="0">
                <a:latin typeface="+mj-ea"/>
                <a:ea typeface="+mj-ea"/>
              </a:rPr>
              <a:t>      ① 操作员或操作系统干预。</a:t>
            </a:r>
          </a:p>
          <a:p>
            <a:pPr marL="1263254" lvl="1" indent="-806054" algn="just">
              <a:lnSpc>
                <a:spcPct val="120000"/>
              </a:lnSpc>
              <a:defRPr/>
            </a:pPr>
            <a:r>
              <a:rPr lang="zh-CN" altLang="en-US" sz="2000" b="1" dirty="0">
                <a:latin typeface="+mj-ea"/>
                <a:ea typeface="+mj-ea"/>
              </a:rPr>
              <a:t>      ②  父进程请求终止该进程。</a:t>
            </a:r>
          </a:p>
          <a:p>
            <a:pPr marL="1263254" lvl="1" indent="-806054" algn="just">
              <a:lnSpc>
                <a:spcPct val="120000"/>
              </a:lnSpc>
              <a:defRPr/>
            </a:pPr>
            <a:r>
              <a:rPr lang="zh-CN" altLang="en-US" sz="2000" b="1" dirty="0">
                <a:latin typeface="+mj-ea"/>
                <a:ea typeface="+mj-ea"/>
              </a:rPr>
              <a:t>      ③ 当父进程终止时，</a:t>
            </a:r>
            <a:r>
              <a:rPr lang="en-US" altLang="zh-CN" sz="2000" b="1" dirty="0">
                <a:latin typeface="+mj-ea"/>
                <a:ea typeface="+mj-ea"/>
              </a:rPr>
              <a:t>OS</a:t>
            </a:r>
            <a:r>
              <a:rPr lang="zh-CN" altLang="en-US" sz="2000" b="1" dirty="0">
                <a:latin typeface="+mj-ea"/>
                <a:ea typeface="+mj-ea"/>
              </a:rPr>
              <a:t>也将他的所有子孙进程终止。</a:t>
            </a:r>
          </a:p>
        </p:txBody>
      </p:sp>
    </p:spTree>
    <p:extLst>
      <p:ext uri="{BB962C8B-B14F-4D97-AF65-F5344CB8AC3E}">
        <p14:creationId xmlns:p14="http://schemas.microsoft.com/office/powerpoint/2010/main" val="27301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3835599" y="290868"/>
            <a:ext cx="4082661"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进程的终止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graphicFrame>
        <p:nvGraphicFramePr>
          <p:cNvPr id="11" name="图示 10">
            <a:extLst>
              <a:ext uri="{FF2B5EF4-FFF2-40B4-BE49-F238E27FC236}">
                <a16:creationId xmlns:a16="http://schemas.microsoft.com/office/drawing/2014/main" id="{08FC93E4-3634-48BB-90D2-377A3B77F61F}"/>
              </a:ext>
            </a:extLst>
          </p:cNvPr>
          <p:cNvGraphicFramePr/>
          <p:nvPr>
            <p:extLst>
              <p:ext uri="{D42A27DB-BD31-4B8C-83A1-F6EECF244321}">
                <p14:modId xmlns:p14="http://schemas.microsoft.com/office/powerpoint/2010/main" val="2447669709"/>
              </p:ext>
            </p:extLst>
          </p:nvPr>
        </p:nvGraphicFramePr>
        <p:xfrm>
          <a:off x="798786" y="1180864"/>
          <a:ext cx="7922840" cy="4792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3">
            <a:extLst>
              <a:ext uri="{FF2B5EF4-FFF2-40B4-BE49-F238E27FC236}">
                <a16:creationId xmlns:a16="http://schemas.microsoft.com/office/drawing/2014/main" id="{AE102DE1-DA91-4E28-BA57-9E672BC2A5F0}"/>
              </a:ext>
            </a:extLst>
          </p:cNvPr>
          <p:cNvSpPr txBox="1">
            <a:spLocks noRot="1" noChangeArrowheads="1"/>
          </p:cNvSpPr>
          <p:nvPr/>
        </p:nvSpPr>
        <p:spPr>
          <a:xfrm>
            <a:off x="570186" y="5829191"/>
            <a:ext cx="8382000" cy="587375"/>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itchFamily="2" charset="2"/>
              <a:buChar char="q"/>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eaLnBrk="1" hangingPunct="1">
              <a:lnSpc>
                <a:spcPct val="90000"/>
              </a:lnSpc>
              <a:buClr>
                <a:srgbClr val="3333CC"/>
              </a:buClr>
              <a:buFont typeface="Wingdings" pitchFamily="2" charset="2"/>
              <a:buNone/>
              <a:defRPr/>
            </a:pPr>
            <a:endParaRPr kumimoji="1" lang="zh-CN" altLang="en-US">
              <a:solidFill>
                <a:srgbClr val="000000"/>
              </a:solidFill>
              <a:latin typeface="Times New Roman"/>
              <a:ea typeface="宋体"/>
            </a:endParaRPr>
          </a:p>
          <a:p>
            <a:pPr eaLnBrk="1" hangingPunct="1">
              <a:lnSpc>
                <a:spcPct val="90000"/>
              </a:lnSpc>
              <a:buClr>
                <a:srgbClr val="3333CC"/>
              </a:buClr>
              <a:buFont typeface="Wingdings" pitchFamily="2" charset="2"/>
              <a:buNone/>
              <a:defRPr/>
            </a:pPr>
            <a:r>
              <a:rPr kumimoji="1" lang="en-US" altLang="zh-CN">
                <a:solidFill>
                  <a:srgbClr val="3333CC"/>
                </a:solidFill>
                <a:latin typeface="Times New Roman"/>
                <a:ea typeface="宋体"/>
              </a:rPr>
              <a:t>Linux</a:t>
            </a:r>
            <a:r>
              <a:rPr kumimoji="1" lang="zh-CN" altLang="en-US">
                <a:solidFill>
                  <a:srgbClr val="3333CC"/>
                </a:solidFill>
                <a:latin typeface="Times New Roman"/>
                <a:ea typeface="宋体"/>
              </a:rPr>
              <a:t>中，系统调用</a:t>
            </a:r>
            <a:r>
              <a:rPr kumimoji="1" lang="en-US" altLang="zh-CN">
                <a:solidFill>
                  <a:srgbClr val="3333CC"/>
                </a:solidFill>
                <a:latin typeface="Times New Roman"/>
                <a:ea typeface="宋体"/>
              </a:rPr>
              <a:t>exit</a:t>
            </a:r>
            <a:r>
              <a:rPr kumimoji="1" lang="zh-CN" altLang="en-US">
                <a:solidFill>
                  <a:srgbClr val="3333CC"/>
                </a:solidFill>
                <a:latin typeface="Times New Roman"/>
                <a:ea typeface="宋体"/>
              </a:rPr>
              <a:t>（）结束进程。</a:t>
            </a:r>
            <a:endParaRPr kumimoji="1" lang="zh-CN" altLang="en-US" dirty="0">
              <a:solidFill>
                <a:srgbClr val="3333CC"/>
              </a:solidFill>
              <a:latin typeface="Times New Roman"/>
              <a:ea typeface="宋体"/>
            </a:endParaRPr>
          </a:p>
        </p:txBody>
      </p:sp>
      <p:cxnSp>
        <p:nvCxnSpPr>
          <p:cNvPr id="13" name="直接连接符 12">
            <a:extLst>
              <a:ext uri="{FF2B5EF4-FFF2-40B4-BE49-F238E27FC236}">
                <a16:creationId xmlns:a16="http://schemas.microsoft.com/office/drawing/2014/main" id="{6CEE7416-6B9A-4A54-9848-8C716287BB92}"/>
              </a:ext>
            </a:extLst>
          </p:cNvPr>
          <p:cNvCxnSpPr/>
          <p:nvPr/>
        </p:nvCxnSpPr>
        <p:spPr>
          <a:xfrm>
            <a:off x="2313261" y="4892566"/>
            <a:ext cx="4176713" cy="0"/>
          </a:xfrm>
          <a:prstGeom prst="line">
            <a:avLst/>
          </a:prstGeom>
          <a:noFill/>
          <a:ln w="9525" cap="flat" cmpd="sng" algn="ctr">
            <a:solidFill>
              <a:srgbClr val="FF0000"/>
            </a:solidFill>
            <a:prstDash val="solid"/>
          </a:ln>
          <a:effectLst/>
        </p:spPr>
      </p:cxnSp>
    </p:spTree>
    <p:extLst>
      <p:ext uri="{BB962C8B-B14F-4D97-AF65-F5344CB8AC3E}">
        <p14:creationId xmlns:p14="http://schemas.microsoft.com/office/powerpoint/2010/main" val="165936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9B159213-7FC8-454F-BD98-6D17888332C7}"/>
              </a:ext>
            </a:extLst>
          </p:cNvPr>
          <p:cNvSpPr>
            <a:spLocks noGrp="1" noRot="1" noChangeArrowheads="1"/>
          </p:cNvSpPr>
          <p:nvPr>
            <p:ph type="title"/>
          </p:nvPr>
        </p:nvSpPr>
        <p:spPr/>
        <p:txBody>
          <a:bodyPr/>
          <a:lstStyle/>
          <a:p>
            <a:pPr eaLnBrk="1" hangingPunct="1">
              <a:defRPr/>
            </a:pPr>
            <a:r>
              <a:rPr lang="en-US" altLang="zh-CN"/>
              <a:t>Linux</a:t>
            </a:r>
            <a:r>
              <a:rPr lang="zh-CN" altLang="en-US"/>
              <a:t>进程终止</a:t>
            </a:r>
          </a:p>
        </p:txBody>
      </p:sp>
      <p:sp>
        <p:nvSpPr>
          <p:cNvPr id="87043" name="Rectangle 3">
            <a:extLst>
              <a:ext uri="{FF2B5EF4-FFF2-40B4-BE49-F238E27FC236}">
                <a16:creationId xmlns:a16="http://schemas.microsoft.com/office/drawing/2014/main" id="{5C78A3B2-5D49-4C71-B251-9AB86A8BA334}"/>
              </a:ext>
            </a:extLst>
          </p:cNvPr>
          <p:cNvSpPr>
            <a:spLocks noGrp="1" noRot="1" noChangeArrowheads="1"/>
          </p:cNvSpPr>
          <p:nvPr>
            <p:ph type="body" idx="1"/>
          </p:nvPr>
        </p:nvSpPr>
        <p:spPr/>
        <p:txBody>
          <a:bodyPr/>
          <a:lstStyle/>
          <a:p>
            <a:pPr eaLnBrk="1" hangingPunct="1">
              <a:lnSpc>
                <a:spcPct val="90000"/>
              </a:lnSpc>
              <a:defRPr/>
            </a:pPr>
            <a:r>
              <a:rPr lang="en-US" altLang="zh-CN" dirty="0"/>
              <a:t>1&gt;</a:t>
            </a:r>
            <a:r>
              <a:rPr lang="zh-CN" altLang="en-US" dirty="0"/>
              <a:t>正常退出</a:t>
            </a:r>
          </a:p>
          <a:p>
            <a:pPr lvl="1" eaLnBrk="1" hangingPunct="1">
              <a:lnSpc>
                <a:spcPct val="90000"/>
              </a:lnSpc>
              <a:defRPr/>
            </a:pPr>
            <a:r>
              <a:rPr lang="en-US" altLang="zh-CN" dirty="0"/>
              <a:t>a. </a:t>
            </a:r>
            <a:r>
              <a:rPr lang="zh-CN" altLang="en-US" dirty="0"/>
              <a:t>在</a:t>
            </a:r>
            <a:r>
              <a:rPr lang="en-US" altLang="zh-CN" dirty="0"/>
              <a:t>main()</a:t>
            </a:r>
            <a:r>
              <a:rPr lang="zh-CN" altLang="en-US" dirty="0"/>
              <a:t>函数中执行</a:t>
            </a:r>
            <a:r>
              <a:rPr lang="en-US" altLang="zh-CN" dirty="0"/>
              <a:t>return </a:t>
            </a:r>
            <a:r>
              <a:rPr lang="zh-CN" altLang="en-US" dirty="0"/>
              <a:t>。</a:t>
            </a:r>
          </a:p>
          <a:p>
            <a:pPr lvl="1" eaLnBrk="1" hangingPunct="1">
              <a:lnSpc>
                <a:spcPct val="90000"/>
              </a:lnSpc>
              <a:defRPr/>
            </a:pPr>
            <a:r>
              <a:rPr lang="en-US" altLang="zh-CN" dirty="0"/>
              <a:t>b.</a:t>
            </a:r>
            <a:r>
              <a:rPr lang="zh-CN" altLang="en-US" dirty="0"/>
              <a:t>调用</a:t>
            </a:r>
            <a:r>
              <a:rPr lang="en-US" altLang="zh-CN" dirty="0"/>
              <a:t>exit()</a:t>
            </a:r>
            <a:r>
              <a:rPr lang="zh-CN" altLang="en-US" dirty="0"/>
              <a:t>函数</a:t>
            </a:r>
          </a:p>
          <a:p>
            <a:pPr lvl="1" eaLnBrk="1" hangingPunct="1">
              <a:lnSpc>
                <a:spcPct val="90000"/>
              </a:lnSpc>
              <a:defRPr/>
            </a:pPr>
            <a:r>
              <a:rPr lang="en-US" altLang="zh-CN" dirty="0"/>
              <a:t>c.</a:t>
            </a:r>
            <a:r>
              <a:rPr lang="zh-CN" altLang="en-US" dirty="0"/>
              <a:t>调用</a:t>
            </a:r>
            <a:r>
              <a:rPr lang="en-US" altLang="zh-CN" dirty="0"/>
              <a:t>_exit()</a:t>
            </a:r>
            <a:r>
              <a:rPr lang="zh-CN" altLang="en-US" dirty="0"/>
              <a:t>函数</a:t>
            </a:r>
          </a:p>
          <a:p>
            <a:pPr eaLnBrk="1" hangingPunct="1">
              <a:lnSpc>
                <a:spcPct val="90000"/>
              </a:lnSpc>
              <a:defRPr/>
            </a:pPr>
            <a:r>
              <a:rPr lang="en-US" altLang="zh-CN" dirty="0"/>
              <a:t>2&gt;</a:t>
            </a:r>
            <a:r>
              <a:rPr lang="zh-CN" altLang="en-US" dirty="0"/>
              <a:t>异常退出</a:t>
            </a:r>
          </a:p>
          <a:p>
            <a:pPr lvl="1" eaLnBrk="1" hangingPunct="1">
              <a:lnSpc>
                <a:spcPct val="90000"/>
              </a:lnSpc>
              <a:defRPr/>
            </a:pPr>
            <a:r>
              <a:rPr lang="en-US" altLang="zh-CN" dirty="0"/>
              <a:t>a.</a:t>
            </a:r>
            <a:r>
              <a:rPr lang="zh-CN" altLang="en-US" dirty="0"/>
              <a:t>调用</a:t>
            </a:r>
            <a:r>
              <a:rPr lang="en-US" altLang="zh-CN" dirty="0"/>
              <a:t>about</a:t>
            </a:r>
            <a:r>
              <a:rPr lang="zh-CN" altLang="en-US" dirty="0"/>
              <a:t>函数</a:t>
            </a:r>
          </a:p>
          <a:p>
            <a:pPr lvl="1" eaLnBrk="1" hangingPunct="1">
              <a:lnSpc>
                <a:spcPct val="90000"/>
              </a:lnSpc>
              <a:defRPr/>
            </a:pPr>
            <a:r>
              <a:rPr lang="en-US" altLang="zh-CN" dirty="0"/>
              <a:t>b.</a:t>
            </a:r>
            <a:r>
              <a:rPr lang="zh-CN" altLang="en-US" dirty="0"/>
              <a:t>进程收到某个信号，而该信号使程序终止。</a:t>
            </a:r>
          </a:p>
          <a:p>
            <a:pPr lvl="1" eaLnBrk="1" hangingPunct="1">
              <a:lnSpc>
                <a:spcPct val="90000"/>
              </a:lnSpc>
              <a:buFont typeface="Wingdings" panose="05000000000000000000" pitchFamily="2" charset="2"/>
              <a:buNone/>
              <a:defRPr/>
            </a:pPr>
            <a:r>
              <a:rPr lang="zh-CN" altLang="en-US" dirty="0">
                <a:solidFill>
                  <a:schemeClr val="accent2"/>
                </a:solidFill>
              </a:rPr>
              <a:t>课后学习： </a:t>
            </a:r>
            <a:r>
              <a:rPr lang="en-US" altLang="zh-CN" dirty="0">
                <a:solidFill>
                  <a:schemeClr val="accent2"/>
                </a:solidFill>
              </a:rPr>
              <a:t>exit()</a:t>
            </a:r>
            <a:r>
              <a:rPr lang="zh-CN" altLang="en-US" dirty="0">
                <a:solidFill>
                  <a:schemeClr val="accent2"/>
                </a:solidFill>
              </a:rPr>
              <a:t>、 </a:t>
            </a:r>
            <a:r>
              <a:rPr lang="en-US" altLang="zh-CN" dirty="0">
                <a:solidFill>
                  <a:schemeClr val="accent2"/>
                </a:solidFill>
              </a:rPr>
              <a:t>_exit()</a:t>
            </a:r>
            <a:r>
              <a:rPr lang="zh-CN" altLang="en-US" dirty="0">
                <a:solidFill>
                  <a:schemeClr val="accent2"/>
                </a:solidFill>
              </a:rPr>
              <a:t>、 </a:t>
            </a:r>
            <a:r>
              <a:rPr lang="en-US" altLang="zh-CN" dirty="0">
                <a:solidFill>
                  <a:schemeClr val="accent2"/>
                </a:solidFill>
              </a:rPr>
              <a:t>return</a:t>
            </a:r>
            <a:r>
              <a:rPr lang="zh-CN" altLang="en-US" dirty="0">
                <a:solidFill>
                  <a:schemeClr val="accent2"/>
                </a:solidFill>
              </a:rPr>
              <a:t>的区别及</a:t>
            </a:r>
          </a:p>
          <a:p>
            <a:pPr lvl="1" eaLnBrk="1" hangingPunct="1">
              <a:lnSpc>
                <a:spcPct val="90000"/>
              </a:lnSpc>
              <a:buFont typeface="Wingdings" panose="05000000000000000000" pitchFamily="2" charset="2"/>
              <a:buNone/>
              <a:defRPr/>
            </a:pPr>
            <a:r>
              <a:rPr lang="zh-CN" altLang="en-US" dirty="0">
                <a:solidFill>
                  <a:schemeClr val="accent2"/>
                </a:solidFill>
              </a:rPr>
              <a:t>各自的使用方法。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进程的阻塞与唤醒</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378975" y="1944915"/>
            <a:ext cx="5796116" cy="1754326"/>
          </a:xfrm>
          <a:prstGeom prst="rect">
            <a:avLst/>
          </a:prstGeom>
        </p:spPr>
        <p:txBody>
          <a:bodyPr wrap="square">
            <a:spAutoFit/>
          </a:bodyPr>
          <a:lstStyle/>
          <a:p>
            <a:pPr algn="just">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进引起进程阻塞的事件</a:t>
            </a: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607573" y="2622351"/>
            <a:ext cx="7130845" cy="3372868"/>
          </a:xfrm>
        </p:spPr>
        <p:txBody>
          <a:bodyPr/>
          <a:lstStyle/>
          <a:p>
            <a:pPr algn="just">
              <a:lnSpc>
                <a:spcPct val="120000"/>
              </a:lnSpc>
              <a:spcBef>
                <a:spcPct val="30000"/>
              </a:spcBef>
              <a:buNone/>
              <a:defRPr/>
            </a:pPr>
            <a:r>
              <a:rPr lang="en-US" altLang="zh-CN" sz="2100" dirty="0">
                <a:latin typeface="+mj-ea"/>
                <a:ea typeface="+mj-ea"/>
              </a:rPr>
              <a:t>1</a:t>
            </a:r>
            <a:r>
              <a:rPr lang="zh-CN" altLang="en-US" sz="2100" dirty="0">
                <a:latin typeface="+mj-ea"/>
                <a:ea typeface="+mj-ea"/>
              </a:rPr>
              <a:t>）请求系统服务：提出</a:t>
            </a:r>
            <a:r>
              <a:rPr lang="en-US" altLang="zh-CN" sz="2100" dirty="0">
                <a:latin typeface="+mj-ea"/>
                <a:ea typeface="+mj-ea"/>
              </a:rPr>
              <a:t>I/O</a:t>
            </a:r>
            <a:r>
              <a:rPr lang="zh-CN" altLang="en-US" sz="2100" dirty="0">
                <a:latin typeface="+mj-ea"/>
                <a:ea typeface="+mj-ea"/>
              </a:rPr>
              <a:t>服务时，并不立即满足该进程的要求时，转变为阻塞状态来等待</a:t>
            </a:r>
          </a:p>
          <a:p>
            <a:pPr algn="just">
              <a:lnSpc>
                <a:spcPct val="120000"/>
              </a:lnSpc>
              <a:spcBef>
                <a:spcPct val="30000"/>
              </a:spcBef>
              <a:buNone/>
              <a:defRPr/>
            </a:pPr>
            <a:r>
              <a:rPr lang="en-US" altLang="zh-CN" sz="2100" dirty="0">
                <a:latin typeface="+mj-ea"/>
                <a:ea typeface="+mj-ea"/>
              </a:rPr>
              <a:t>2</a:t>
            </a:r>
            <a:r>
              <a:rPr lang="zh-CN" altLang="en-US" sz="2100" dirty="0">
                <a:latin typeface="+mj-ea"/>
                <a:ea typeface="+mj-ea"/>
              </a:rPr>
              <a:t>）启动某种操作：当进程启动某种操作后，在该操作完成之后才能继续执行。</a:t>
            </a:r>
          </a:p>
          <a:p>
            <a:pPr algn="just">
              <a:lnSpc>
                <a:spcPct val="120000"/>
              </a:lnSpc>
              <a:spcBef>
                <a:spcPct val="30000"/>
              </a:spcBef>
              <a:buNone/>
              <a:defRPr/>
            </a:pPr>
            <a:r>
              <a:rPr lang="en-US" altLang="zh-CN" sz="2100" dirty="0">
                <a:latin typeface="+mj-ea"/>
                <a:ea typeface="+mj-ea"/>
              </a:rPr>
              <a:t>3</a:t>
            </a:r>
            <a:r>
              <a:rPr lang="zh-CN" altLang="en-US" sz="2100" dirty="0">
                <a:latin typeface="+mj-ea"/>
                <a:ea typeface="+mj-ea"/>
              </a:rPr>
              <a:t>）新数据尚未到达：对于相互合作的进程而言。  </a:t>
            </a:r>
          </a:p>
          <a:p>
            <a:pPr algn="just">
              <a:lnSpc>
                <a:spcPct val="120000"/>
              </a:lnSpc>
              <a:spcBef>
                <a:spcPct val="30000"/>
              </a:spcBef>
              <a:buNone/>
              <a:defRPr/>
            </a:pPr>
            <a:r>
              <a:rPr lang="en-US" altLang="zh-CN" sz="2100" dirty="0">
                <a:latin typeface="+mj-ea"/>
                <a:ea typeface="+mj-ea"/>
              </a:rPr>
              <a:t>4</a:t>
            </a:r>
            <a:r>
              <a:rPr lang="zh-CN" altLang="en-US" sz="2100" dirty="0">
                <a:latin typeface="+mj-ea"/>
                <a:ea typeface="+mj-ea"/>
              </a:rPr>
              <a:t>）无新工作可做。如发送进程。</a:t>
            </a:r>
          </a:p>
        </p:txBody>
      </p:sp>
    </p:spTree>
    <p:extLst>
      <p:ext uri="{BB962C8B-B14F-4D97-AF65-F5344CB8AC3E}">
        <p14:creationId xmlns:p14="http://schemas.microsoft.com/office/powerpoint/2010/main" val="299486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进程的阻塞与唤醒</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5414947" y="1289466"/>
            <a:ext cx="5796116" cy="1754326"/>
          </a:xfrm>
          <a:prstGeom prst="rect">
            <a:avLst/>
          </a:prstGeom>
        </p:spPr>
        <p:txBody>
          <a:bodyPr wrap="square">
            <a:spAutoFit/>
          </a:bodyPr>
          <a:lstStyle/>
          <a:p>
            <a:pPr algn="just">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进程阻塞过程</a:t>
            </a: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graphicFrame>
        <p:nvGraphicFramePr>
          <p:cNvPr id="8" name="图示 7">
            <a:extLst>
              <a:ext uri="{FF2B5EF4-FFF2-40B4-BE49-F238E27FC236}">
                <a16:creationId xmlns:a16="http://schemas.microsoft.com/office/drawing/2014/main" id="{88EFED05-9FF0-4CEF-B4A4-9D0E9598CCFF}"/>
              </a:ext>
            </a:extLst>
          </p:cNvPr>
          <p:cNvGraphicFramePr/>
          <p:nvPr>
            <p:extLst>
              <p:ext uri="{D42A27DB-BD31-4B8C-83A1-F6EECF244321}">
                <p14:modId xmlns:p14="http://schemas.microsoft.com/office/powerpoint/2010/main" val="1555195105"/>
              </p:ext>
            </p:extLst>
          </p:nvPr>
        </p:nvGraphicFramePr>
        <p:xfrm>
          <a:off x="1187623" y="2060028"/>
          <a:ext cx="7409839" cy="4414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457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60EEC64D-5DEC-AD45-AC0E-BBB66E85CB41}"/>
              </a:ext>
            </a:extLst>
          </p:cNvPr>
          <p:cNvSpPr txBox="1">
            <a:spLocks noChangeArrowheads="1"/>
          </p:cNvSpPr>
          <p:nvPr/>
        </p:nvSpPr>
        <p:spPr>
          <a:xfrm>
            <a:off x="604157" y="1445882"/>
            <a:ext cx="7012272"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2.1.2 </a:t>
            </a:r>
            <a:r>
              <a:rPr lang="zh-CN" altLang="en-US" sz="3000" dirty="0">
                <a:latin typeface="+mj-ea"/>
                <a:ea typeface="+mj-ea"/>
              </a:rPr>
              <a:t>程序的顺序执行及其特征</a:t>
            </a:r>
          </a:p>
        </p:txBody>
      </p:sp>
      <p:sp>
        <p:nvSpPr>
          <p:cNvPr id="28" name="Rectangle 2">
            <a:extLst>
              <a:ext uri="{FF2B5EF4-FFF2-40B4-BE49-F238E27FC236}">
                <a16:creationId xmlns:a16="http://schemas.microsoft.com/office/drawing/2014/main" id="{7B925E8C-A93A-DE43-B98E-5F4ED8FF0E5A}"/>
              </a:ext>
            </a:extLst>
          </p:cNvPr>
          <p:cNvSpPr txBox="1">
            <a:spLocks noChangeArrowheads="1"/>
          </p:cNvSpPr>
          <p:nvPr/>
        </p:nvSpPr>
        <p:spPr>
          <a:xfrm>
            <a:off x="604157" y="2088107"/>
            <a:ext cx="8225518" cy="4020412"/>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671513" indent="-600075" algn="just">
              <a:lnSpc>
                <a:spcPct val="130000"/>
              </a:lnSpc>
              <a:spcBef>
                <a:spcPts val="450"/>
              </a:spcBef>
              <a:defRPr/>
            </a:pPr>
            <a:r>
              <a:rPr lang="en-US" altLang="zh-CN" sz="2700" dirty="0">
                <a:latin typeface="+mj-ea"/>
                <a:ea typeface="+mj-ea"/>
              </a:rPr>
              <a:t>2</a:t>
            </a:r>
            <a:r>
              <a:rPr lang="zh-CN" altLang="en-US" sz="2700" dirty="0">
                <a:latin typeface="+mj-ea"/>
                <a:ea typeface="+mj-ea"/>
              </a:rPr>
              <a:t>．程序顺序执行时的特征</a:t>
            </a:r>
            <a:endParaRPr lang="zh-CN" altLang="en-US" sz="2100" dirty="0">
              <a:solidFill>
                <a:srgbClr val="0000CC"/>
              </a:solidFill>
              <a:latin typeface="+mj-ea"/>
              <a:ea typeface="+mj-ea"/>
            </a:endParaRPr>
          </a:p>
          <a:p>
            <a:pPr marL="671513" indent="-600075" algn="just">
              <a:lnSpc>
                <a:spcPct val="130000"/>
              </a:lnSpc>
              <a:spcBef>
                <a:spcPts val="450"/>
              </a:spcBef>
              <a:defRPr/>
            </a:pPr>
            <a:r>
              <a:rPr lang="zh-CN" altLang="en-US" sz="2100" dirty="0">
                <a:solidFill>
                  <a:srgbClr val="0000CC"/>
                </a:solidFill>
                <a:latin typeface="+mj-ea"/>
                <a:ea typeface="+mj-ea"/>
              </a:rPr>
              <a:t>（</a:t>
            </a:r>
            <a:r>
              <a:rPr lang="en-US" altLang="zh-CN" sz="2100" dirty="0">
                <a:solidFill>
                  <a:srgbClr val="0000CC"/>
                </a:solidFill>
                <a:latin typeface="+mj-ea"/>
                <a:ea typeface="+mj-ea"/>
              </a:rPr>
              <a:t>1</a:t>
            </a:r>
            <a:r>
              <a:rPr lang="zh-CN" altLang="en-US" sz="2100" dirty="0">
                <a:solidFill>
                  <a:srgbClr val="0000CC"/>
                </a:solidFill>
                <a:latin typeface="+mj-ea"/>
                <a:ea typeface="+mj-ea"/>
              </a:rPr>
              <a:t>）顺序性</a:t>
            </a:r>
            <a:r>
              <a:rPr lang="zh-CN" altLang="en-US" sz="2100" dirty="0">
                <a:latin typeface="+mj-ea"/>
                <a:ea typeface="+mj-ea"/>
              </a:rPr>
              <a:t>：处理机的操作严格按照程序所规定的顺序执行。</a:t>
            </a:r>
          </a:p>
          <a:p>
            <a:pPr marL="671513" indent="-600075" algn="just">
              <a:lnSpc>
                <a:spcPct val="130000"/>
              </a:lnSpc>
              <a:spcBef>
                <a:spcPts val="450"/>
              </a:spcBef>
              <a:defRPr/>
            </a:pPr>
            <a:r>
              <a:rPr lang="zh-CN" altLang="en-US" sz="2100" dirty="0">
                <a:solidFill>
                  <a:srgbClr val="0000CC"/>
                </a:solidFill>
                <a:latin typeface="+mj-ea"/>
                <a:ea typeface="+mj-ea"/>
              </a:rPr>
              <a:t>（</a:t>
            </a:r>
            <a:r>
              <a:rPr lang="en-US" altLang="zh-CN" sz="2100" dirty="0">
                <a:solidFill>
                  <a:srgbClr val="0000CC"/>
                </a:solidFill>
                <a:latin typeface="+mj-ea"/>
                <a:ea typeface="+mj-ea"/>
              </a:rPr>
              <a:t>2</a:t>
            </a:r>
            <a:r>
              <a:rPr lang="zh-CN" altLang="en-US" sz="2100" dirty="0">
                <a:solidFill>
                  <a:srgbClr val="0000CC"/>
                </a:solidFill>
                <a:latin typeface="+mj-ea"/>
                <a:ea typeface="+mj-ea"/>
              </a:rPr>
              <a:t>）封闭性</a:t>
            </a:r>
            <a:r>
              <a:rPr lang="zh-CN" altLang="en-US" sz="2100" dirty="0">
                <a:latin typeface="+mj-ea"/>
                <a:ea typeface="+mj-ea"/>
              </a:rPr>
              <a:t>：程序运行时独占全机资源，程序一旦开始执行，其执行结果不受外界因素影响。</a:t>
            </a:r>
          </a:p>
          <a:p>
            <a:pPr marL="671513" indent="-600075" algn="just">
              <a:lnSpc>
                <a:spcPct val="130000"/>
              </a:lnSpc>
              <a:spcBef>
                <a:spcPts val="450"/>
              </a:spcBef>
              <a:defRPr/>
            </a:pPr>
            <a:r>
              <a:rPr lang="zh-CN" altLang="en-US" sz="2100" dirty="0">
                <a:solidFill>
                  <a:srgbClr val="0000CC"/>
                </a:solidFill>
                <a:latin typeface="+mj-ea"/>
                <a:ea typeface="+mj-ea"/>
              </a:rPr>
              <a:t>（</a:t>
            </a:r>
            <a:r>
              <a:rPr lang="en-US" altLang="zh-CN" sz="2100" dirty="0">
                <a:solidFill>
                  <a:srgbClr val="0000CC"/>
                </a:solidFill>
                <a:latin typeface="+mj-ea"/>
                <a:ea typeface="+mj-ea"/>
              </a:rPr>
              <a:t>3</a:t>
            </a:r>
            <a:r>
              <a:rPr lang="zh-CN" altLang="en-US" sz="2100" dirty="0">
                <a:solidFill>
                  <a:srgbClr val="0000CC"/>
                </a:solidFill>
                <a:latin typeface="+mj-ea"/>
                <a:ea typeface="+mj-ea"/>
              </a:rPr>
              <a:t>）可再现性</a:t>
            </a:r>
            <a:r>
              <a:rPr lang="zh-CN" altLang="en-US" sz="2100" dirty="0">
                <a:latin typeface="+mj-ea"/>
                <a:ea typeface="+mj-ea"/>
              </a:rPr>
              <a:t>：只要程序执行时的环境和初始条件相同，都将获得相同的结果。（不论它是从头到尾不停顿地执行，还是“停停走走”地执行）</a:t>
            </a:r>
          </a:p>
        </p:txBody>
      </p:sp>
      <p:sp>
        <p:nvSpPr>
          <p:cNvPr id="5" name="Rectangle 4">
            <a:extLst>
              <a:ext uri="{FF2B5EF4-FFF2-40B4-BE49-F238E27FC236}">
                <a16:creationId xmlns:a16="http://schemas.microsoft.com/office/drawing/2014/main" id="{6776702F-3737-2341-AE48-BF00C24A5117}"/>
              </a:ext>
            </a:extLst>
          </p:cNvPr>
          <p:cNvSpPr>
            <a:spLocks noChangeArrowheads="1"/>
          </p:cNvSpPr>
          <p:nvPr/>
        </p:nvSpPr>
        <p:spPr bwMode="auto">
          <a:xfrm>
            <a:off x="1304511" y="363889"/>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Tree>
    <p:extLst>
      <p:ext uri="{BB962C8B-B14F-4D97-AF65-F5344CB8AC3E}">
        <p14:creationId xmlns:p14="http://schemas.microsoft.com/office/powerpoint/2010/main" val="201017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 calcmode="lin" valueType="num">
                                      <p:cBhvr>
                                        <p:cTn id="7" dur="500" fill="hold"/>
                                        <p:tgtEl>
                                          <p:spTgt spid="28">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28">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28">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2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anim calcmode="lin" valueType="num">
                                      <p:cBhvr>
                                        <p:cTn id="15" dur="500" fill="hold"/>
                                        <p:tgtEl>
                                          <p:spTgt spid="28">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28">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28">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8">
                                            <p:txEl>
                                              <p:pRg st="3" end="3"/>
                                            </p:txEl>
                                          </p:spTgt>
                                        </p:tgtEl>
                                        <p:attrNameLst>
                                          <p:attrName>style.visibility</p:attrName>
                                        </p:attrNameLst>
                                      </p:cBhvr>
                                      <p:to>
                                        <p:strVal val="visible"/>
                                      </p:to>
                                    </p:set>
                                    <p:anim calcmode="lin" valueType="num">
                                      <p:cBhvr>
                                        <p:cTn id="23" dur="500" fill="hold"/>
                                        <p:tgtEl>
                                          <p:spTgt spid="28">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28">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28">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8">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进程的阻塞与唤醒</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378975" y="1944915"/>
            <a:ext cx="5796116" cy="1800493"/>
          </a:xfrm>
          <a:prstGeom prst="rect">
            <a:avLst/>
          </a:prstGeom>
        </p:spPr>
        <p:txBody>
          <a:bodyPr wrap="square">
            <a:spAutoFit/>
          </a:bodyPr>
          <a:lstStyle/>
          <a:p>
            <a:pPr algn="just">
              <a:defRPr/>
            </a:pPr>
            <a:r>
              <a:rPr lang="en-US" altLang="zh-CN" sz="2700" b="1" dirty="0">
                <a:solidFill>
                  <a:srgbClr val="0000FF"/>
                </a:solidFill>
                <a:latin typeface="+mj-ea"/>
                <a:ea typeface="+mj-ea"/>
              </a:rPr>
              <a:t>3.</a:t>
            </a:r>
            <a:r>
              <a:rPr lang="zh-CN" altLang="en-US" sz="2700" b="1" dirty="0">
                <a:solidFill>
                  <a:srgbClr val="0000FF"/>
                </a:solidFill>
                <a:latin typeface="+mj-ea"/>
                <a:ea typeface="+mj-ea"/>
              </a:rPr>
              <a:t>进程的阻塞与唤醒</a:t>
            </a: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225740" y="2622351"/>
            <a:ext cx="7158718" cy="1654681"/>
          </a:xfrm>
        </p:spPr>
        <p:txBody>
          <a:bodyPr/>
          <a:lstStyle/>
          <a:p>
            <a:pPr marL="434579" indent="-434579">
              <a:lnSpc>
                <a:spcPct val="150000"/>
              </a:lnSpc>
              <a:spcBef>
                <a:spcPct val="30000"/>
              </a:spcBef>
              <a:buNone/>
              <a:defRPr/>
            </a:pPr>
            <a:r>
              <a:rPr lang="zh-CN" altLang="en-US" sz="2100" dirty="0">
                <a:latin typeface="+mj-ea"/>
                <a:ea typeface="+mj-ea"/>
              </a:rPr>
              <a:t>     当被阻塞进程所期待的事件出现时，则由有关进程（比如，用完并释放了该</a:t>
            </a:r>
            <a:r>
              <a:rPr lang="en-US" altLang="zh-CN" sz="2100" dirty="0">
                <a:latin typeface="+mj-ea"/>
                <a:ea typeface="+mj-ea"/>
              </a:rPr>
              <a:t>I/O</a:t>
            </a:r>
            <a:r>
              <a:rPr lang="zh-CN" altLang="en-US" sz="2100" dirty="0">
                <a:latin typeface="+mj-ea"/>
                <a:ea typeface="+mj-ea"/>
              </a:rPr>
              <a:t>设备的进程）调用唤醒原语</a:t>
            </a:r>
            <a:r>
              <a:rPr lang="en-US" altLang="zh-CN" sz="2100" dirty="0">
                <a:solidFill>
                  <a:srgbClr val="0000FF"/>
                </a:solidFill>
                <a:latin typeface="+mj-ea"/>
                <a:ea typeface="+mj-ea"/>
              </a:rPr>
              <a:t>wakeup</a:t>
            </a:r>
            <a:r>
              <a:rPr lang="zh-CN" altLang="en-US" sz="2100" dirty="0">
                <a:solidFill>
                  <a:srgbClr val="0000FF"/>
                </a:solidFill>
                <a:latin typeface="+mj-ea"/>
                <a:ea typeface="+mj-ea"/>
              </a:rPr>
              <a:t>（  ），</a:t>
            </a:r>
            <a:r>
              <a:rPr lang="zh-CN" altLang="en-US" sz="2100" dirty="0">
                <a:latin typeface="+mj-ea"/>
                <a:ea typeface="+mj-ea"/>
              </a:rPr>
              <a:t>将等待该事件的进程唤醒。</a:t>
            </a:r>
          </a:p>
        </p:txBody>
      </p:sp>
    </p:spTree>
    <p:extLst>
      <p:ext uri="{BB962C8B-B14F-4D97-AF65-F5344CB8AC3E}">
        <p14:creationId xmlns:p14="http://schemas.microsoft.com/office/powerpoint/2010/main" val="307839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进程的阻塞与唤醒</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378975" y="1944915"/>
            <a:ext cx="5796116" cy="1800493"/>
          </a:xfrm>
          <a:prstGeom prst="rect">
            <a:avLst/>
          </a:prstGeom>
        </p:spPr>
        <p:txBody>
          <a:bodyPr wrap="square">
            <a:spAutoFit/>
          </a:bodyPr>
          <a:lstStyle/>
          <a:p>
            <a:pPr algn="just">
              <a:defRPr/>
            </a:pPr>
            <a:r>
              <a:rPr lang="en-US" altLang="zh-CN" sz="2700" b="1" dirty="0">
                <a:solidFill>
                  <a:srgbClr val="0000FF"/>
                </a:solidFill>
                <a:latin typeface="+mj-ea"/>
                <a:ea typeface="+mj-ea"/>
              </a:rPr>
              <a:t>4.</a:t>
            </a:r>
            <a:r>
              <a:rPr lang="zh-CN" altLang="en-US" sz="2700" b="1" dirty="0">
                <a:solidFill>
                  <a:srgbClr val="0000FF"/>
                </a:solidFill>
                <a:latin typeface="+mj-ea"/>
                <a:ea typeface="+mj-ea"/>
              </a:rPr>
              <a:t>进程唤醒过程</a:t>
            </a: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673943" y="2629725"/>
            <a:ext cx="6275438" cy="1654681"/>
          </a:xfrm>
        </p:spPr>
        <p:txBody>
          <a:bodyPr/>
          <a:lstStyle/>
          <a:p>
            <a:pPr marL="434579" indent="-434579" algn="just">
              <a:lnSpc>
                <a:spcPct val="120000"/>
              </a:lnSpc>
              <a:spcBef>
                <a:spcPct val="30000"/>
              </a:spcBef>
              <a:buNone/>
              <a:defRPr/>
            </a:pPr>
            <a:r>
              <a:rPr lang="zh-CN" altLang="en-US" sz="2100" dirty="0">
                <a:latin typeface="+mj-ea"/>
                <a:ea typeface="+mj-ea"/>
              </a:rPr>
              <a:t>唤醒原语执行的过程是：</a:t>
            </a:r>
          </a:p>
          <a:p>
            <a:pPr marL="434579" indent="-434579" algn="just">
              <a:lnSpc>
                <a:spcPct val="120000"/>
              </a:lnSpc>
              <a:spcBef>
                <a:spcPct val="30000"/>
              </a:spcBef>
              <a:buNone/>
              <a:defRPr/>
            </a:pPr>
            <a:r>
              <a:rPr lang="en-US" altLang="zh-CN" sz="2100" dirty="0">
                <a:latin typeface="+mj-ea"/>
                <a:ea typeface="+mj-ea"/>
              </a:rPr>
              <a:t>1</a:t>
            </a:r>
            <a:r>
              <a:rPr lang="zh-CN" altLang="en-US" sz="2100" dirty="0">
                <a:latin typeface="+mj-ea"/>
                <a:ea typeface="+mj-ea"/>
              </a:rPr>
              <a:t>）首先把被阻塞的进程从等待该事件的阻塞队列中移出，将其</a:t>
            </a:r>
            <a:r>
              <a:rPr lang="en-US" altLang="zh-CN" sz="2100" dirty="0">
                <a:latin typeface="+mj-ea"/>
                <a:ea typeface="+mj-ea"/>
              </a:rPr>
              <a:t>PCB</a:t>
            </a:r>
            <a:r>
              <a:rPr lang="zh-CN" altLang="en-US" sz="2100" dirty="0">
                <a:latin typeface="+mj-ea"/>
                <a:ea typeface="+mj-ea"/>
              </a:rPr>
              <a:t>中的现行状态由阻塞改为就绪</a:t>
            </a:r>
          </a:p>
          <a:p>
            <a:pPr marL="434579" indent="-434579" algn="just">
              <a:lnSpc>
                <a:spcPct val="120000"/>
              </a:lnSpc>
              <a:spcBef>
                <a:spcPct val="30000"/>
              </a:spcBef>
              <a:buNone/>
              <a:defRPr/>
            </a:pPr>
            <a:r>
              <a:rPr lang="en-US" altLang="zh-CN" sz="2100" dirty="0">
                <a:latin typeface="+mj-ea"/>
                <a:ea typeface="+mj-ea"/>
              </a:rPr>
              <a:t>2</a:t>
            </a:r>
            <a:r>
              <a:rPr lang="zh-CN" altLang="en-US" sz="2100" dirty="0">
                <a:latin typeface="+mj-ea"/>
                <a:ea typeface="+mj-ea"/>
              </a:rPr>
              <a:t>）然后再将该</a:t>
            </a:r>
            <a:r>
              <a:rPr lang="en-US" altLang="zh-CN" sz="2100" dirty="0">
                <a:latin typeface="+mj-ea"/>
                <a:ea typeface="+mj-ea"/>
              </a:rPr>
              <a:t>PCB</a:t>
            </a:r>
            <a:r>
              <a:rPr lang="zh-CN" altLang="en-US" sz="2100" dirty="0">
                <a:latin typeface="+mj-ea"/>
                <a:ea typeface="+mj-ea"/>
              </a:rPr>
              <a:t>插入到就绪队列中。</a:t>
            </a:r>
          </a:p>
        </p:txBody>
      </p:sp>
    </p:spTree>
    <p:extLst>
      <p:ext uri="{BB962C8B-B14F-4D97-AF65-F5344CB8AC3E}">
        <p14:creationId xmlns:p14="http://schemas.microsoft.com/office/powerpoint/2010/main" val="379211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a:extLst>
              <a:ext uri="{FF2B5EF4-FFF2-40B4-BE49-F238E27FC236}">
                <a16:creationId xmlns:a16="http://schemas.microsoft.com/office/drawing/2014/main" id="{9878CDC3-9666-4324-A5F6-25C237A69FCC}"/>
              </a:ext>
            </a:extLst>
          </p:cNvPr>
          <p:cNvSpPr>
            <a:spLocks noGrp="1" noRot="1" noChangeArrowheads="1"/>
          </p:cNvSpPr>
          <p:nvPr>
            <p:ph type="body" idx="1"/>
          </p:nvPr>
        </p:nvSpPr>
        <p:spPr>
          <a:xfrm>
            <a:off x="706760" y="1138730"/>
            <a:ext cx="8077200" cy="5257800"/>
          </a:xfrm>
        </p:spPr>
        <p:txBody>
          <a:bodyPr/>
          <a:lstStyle/>
          <a:p>
            <a:pPr marL="0" algn="just" defTabSz="914400">
              <a:defRPr/>
            </a:pPr>
            <a:r>
              <a:rPr lang="en-US" altLang="zh-CN" sz="2700" dirty="0">
                <a:solidFill>
                  <a:srgbClr val="0000FF"/>
                </a:solidFill>
                <a:latin typeface="+mj-ea"/>
                <a:ea typeface="+mj-ea"/>
              </a:rPr>
              <a:t> 1. </a:t>
            </a:r>
            <a:r>
              <a:rPr lang="zh-CN" altLang="en-US" sz="2700" dirty="0">
                <a:solidFill>
                  <a:srgbClr val="0000FF"/>
                </a:solidFill>
                <a:latin typeface="+mj-ea"/>
                <a:ea typeface="+mj-ea"/>
              </a:rPr>
              <a:t>进程的挂起</a:t>
            </a:r>
          </a:p>
          <a:p>
            <a:pPr marL="533400" lvl="1" indent="-76200" eaLnBrk="1" hangingPunct="1">
              <a:buFont typeface="Wingdings" panose="05000000000000000000" pitchFamily="2" charset="2"/>
              <a:buNone/>
              <a:defRPr/>
            </a:pPr>
            <a:r>
              <a:rPr lang="zh-CN" altLang="en-US" dirty="0">
                <a:latin typeface="楷体_GB2312" pitchFamily="49" charset="-122"/>
                <a:ea typeface="楷体_GB2312" pitchFamily="49" charset="-122"/>
              </a:rPr>
              <a:t>当出现了引起进程挂起的事件时，系统将利用挂起原语</a:t>
            </a:r>
            <a:r>
              <a:rPr lang="en-US" altLang="zh-CN" dirty="0">
                <a:latin typeface="楷体_GB2312" pitchFamily="49" charset="-122"/>
                <a:ea typeface="楷体_GB2312" pitchFamily="49" charset="-122"/>
              </a:rPr>
              <a:t>suspend( )</a:t>
            </a:r>
            <a:r>
              <a:rPr lang="zh-CN" altLang="en-US" dirty="0">
                <a:latin typeface="楷体_GB2312" pitchFamily="49" charset="-122"/>
                <a:ea typeface="楷体_GB2312" pitchFamily="49" charset="-122"/>
              </a:rPr>
              <a:t>将</a:t>
            </a:r>
            <a:r>
              <a:rPr lang="zh-CN" altLang="en-US" dirty="0">
                <a:solidFill>
                  <a:schemeClr val="accent2"/>
                </a:solidFill>
                <a:latin typeface="楷体_GB2312" pitchFamily="49" charset="-122"/>
                <a:ea typeface="楷体_GB2312" pitchFamily="49" charset="-122"/>
              </a:rPr>
              <a:t>指定进程挂起</a:t>
            </a:r>
            <a:r>
              <a:rPr kumimoji="1" lang="zh-CN" altLang="en-US" dirty="0">
                <a:solidFill>
                  <a:schemeClr val="accent2"/>
                </a:solidFill>
              </a:rPr>
              <a:t>或处于阻塞状态的进程挂起</a:t>
            </a:r>
            <a:r>
              <a:rPr lang="zh-CN" altLang="en-US" dirty="0">
                <a:latin typeface="楷体_GB2312" pitchFamily="49" charset="-122"/>
                <a:ea typeface="楷体_GB2312" pitchFamily="49" charset="-122"/>
              </a:rPr>
              <a:t>。</a:t>
            </a:r>
          </a:p>
          <a:p>
            <a:pPr eaLnBrk="1" hangingPunct="1">
              <a:defRPr/>
            </a:pPr>
            <a:r>
              <a:rPr lang="zh-CN" altLang="en-US" dirty="0"/>
              <a:t>挂起原语的执行过程是：</a:t>
            </a:r>
          </a:p>
        </p:txBody>
      </p:sp>
      <p:sp>
        <p:nvSpPr>
          <p:cNvPr id="5" name="Rectangle 4">
            <a:extLst>
              <a:ext uri="{FF2B5EF4-FFF2-40B4-BE49-F238E27FC236}">
                <a16:creationId xmlns:a16="http://schemas.microsoft.com/office/drawing/2014/main" id="{8F328E74-7022-4AC4-8C5A-CD2D6CD4D1E8}"/>
              </a:ext>
            </a:extLst>
          </p:cNvPr>
          <p:cNvSpPr>
            <a:spLocks noChangeArrowheads="1"/>
          </p:cNvSpPr>
          <p:nvPr/>
        </p:nvSpPr>
        <p:spPr bwMode="auto">
          <a:xfrm>
            <a:off x="1250054" y="204185"/>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2.3.5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进程的挂起与激活</a:t>
            </a:r>
          </a:p>
        </p:txBody>
      </p:sp>
      <p:graphicFrame>
        <p:nvGraphicFramePr>
          <p:cNvPr id="9" name="图示 8">
            <a:extLst>
              <a:ext uri="{FF2B5EF4-FFF2-40B4-BE49-F238E27FC236}">
                <a16:creationId xmlns:a16="http://schemas.microsoft.com/office/drawing/2014/main" id="{E342DDE0-3D13-4D6E-A5C0-12894133194A}"/>
              </a:ext>
            </a:extLst>
          </p:cNvPr>
          <p:cNvGraphicFramePr/>
          <p:nvPr>
            <p:extLst>
              <p:ext uri="{D42A27DB-BD31-4B8C-83A1-F6EECF244321}">
                <p14:modId xmlns:p14="http://schemas.microsoft.com/office/powerpoint/2010/main" val="2154667006"/>
              </p:ext>
            </p:extLst>
          </p:nvPr>
        </p:nvGraphicFramePr>
        <p:xfrm>
          <a:off x="706760" y="3085288"/>
          <a:ext cx="8100392" cy="3429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2.3.5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进程的挂起与激活</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2.3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进程控制</a:t>
            </a:r>
          </a:p>
        </p:txBody>
      </p:sp>
      <p:sp>
        <p:nvSpPr>
          <p:cNvPr id="2" name="矩形 1"/>
          <p:cNvSpPr/>
          <p:nvPr/>
        </p:nvSpPr>
        <p:spPr>
          <a:xfrm>
            <a:off x="1378975" y="1944915"/>
            <a:ext cx="5796116" cy="1800493"/>
          </a:xfrm>
          <a:prstGeom prst="rect">
            <a:avLst/>
          </a:prstGeom>
        </p:spPr>
        <p:txBody>
          <a:bodyPr wrap="square">
            <a:spAutoFit/>
          </a:bodyPr>
          <a:lstStyle/>
          <a:p>
            <a:pPr algn="just">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进程的激活过程</a:t>
            </a: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673943" y="2629725"/>
            <a:ext cx="7034980" cy="1654681"/>
          </a:xfrm>
        </p:spPr>
        <p:txBody>
          <a:bodyPr/>
          <a:lstStyle/>
          <a:p>
            <a:pPr algn="just">
              <a:lnSpc>
                <a:spcPct val="120000"/>
              </a:lnSpc>
              <a:buNone/>
              <a:defRPr/>
            </a:pPr>
            <a:r>
              <a:rPr lang="en-US" altLang="zh-CN" sz="2100" dirty="0">
                <a:latin typeface="+mj-ea"/>
                <a:ea typeface="+mj-ea"/>
              </a:rPr>
              <a:t>1</a:t>
            </a:r>
            <a:r>
              <a:rPr lang="zh-CN" altLang="en-US" sz="2100" dirty="0">
                <a:latin typeface="+mj-ea"/>
                <a:ea typeface="+mj-ea"/>
              </a:rPr>
              <a:t>）当发生激活进程的事件时，则可将在外存上处于静止就绪状态的进程换入内存。</a:t>
            </a:r>
          </a:p>
          <a:p>
            <a:pPr algn="just">
              <a:lnSpc>
                <a:spcPct val="120000"/>
              </a:lnSpc>
              <a:buNone/>
              <a:defRPr/>
            </a:pPr>
            <a:r>
              <a:rPr lang="en-US" altLang="zh-CN" sz="2100" dirty="0">
                <a:latin typeface="+mj-ea"/>
                <a:ea typeface="+mj-ea"/>
              </a:rPr>
              <a:t>2</a:t>
            </a:r>
            <a:r>
              <a:rPr lang="zh-CN" altLang="en-US" sz="2100" dirty="0">
                <a:latin typeface="+mj-ea"/>
                <a:ea typeface="+mj-ea"/>
              </a:rPr>
              <a:t>）系统利用激活原语</a:t>
            </a:r>
            <a:r>
              <a:rPr lang="en-US" altLang="zh-CN" sz="2100" dirty="0">
                <a:solidFill>
                  <a:srgbClr val="0000FF"/>
                </a:solidFill>
                <a:latin typeface="+mj-ea"/>
                <a:ea typeface="+mj-ea"/>
              </a:rPr>
              <a:t>active</a:t>
            </a:r>
            <a:r>
              <a:rPr lang="zh-CN" altLang="en-US" sz="2100" dirty="0">
                <a:solidFill>
                  <a:srgbClr val="0000FF"/>
                </a:solidFill>
                <a:latin typeface="+mj-ea"/>
                <a:ea typeface="+mj-ea"/>
              </a:rPr>
              <a:t>（  ）</a:t>
            </a:r>
            <a:r>
              <a:rPr lang="zh-CN" altLang="en-US" sz="2100" dirty="0">
                <a:latin typeface="+mj-ea"/>
                <a:ea typeface="+mj-ea"/>
              </a:rPr>
              <a:t>将指定进程激活</a:t>
            </a:r>
            <a:r>
              <a:rPr lang="en-US" altLang="zh-CN" sz="2100" dirty="0">
                <a:latin typeface="+mj-ea"/>
                <a:ea typeface="+mj-ea"/>
              </a:rPr>
              <a:t>:</a:t>
            </a:r>
          </a:p>
          <a:p>
            <a:pPr lvl="1" algn="just">
              <a:lnSpc>
                <a:spcPct val="120000"/>
              </a:lnSpc>
              <a:defRPr/>
            </a:pPr>
            <a:r>
              <a:rPr lang="zh-CN" altLang="en-US" dirty="0">
                <a:latin typeface="+mj-ea"/>
                <a:ea typeface="+mj-ea"/>
              </a:rPr>
              <a:t>激活原语先将进程从外存调入内存，检查该进程的现行状态</a:t>
            </a:r>
            <a:r>
              <a:rPr lang="en-US" altLang="zh-CN" dirty="0">
                <a:latin typeface="+mj-ea"/>
                <a:ea typeface="+mj-ea"/>
              </a:rPr>
              <a:t>;</a:t>
            </a:r>
          </a:p>
          <a:p>
            <a:pPr lvl="1" algn="just">
              <a:lnSpc>
                <a:spcPct val="120000"/>
              </a:lnSpc>
              <a:defRPr/>
            </a:pPr>
            <a:r>
              <a:rPr lang="zh-CN" altLang="en-US" dirty="0">
                <a:latin typeface="+mj-ea"/>
                <a:ea typeface="+mj-ea"/>
              </a:rPr>
              <a:t>若是</a:t>
            </a:r>
            <a:r>
              <a:rPr lang="zh-CN" altLang="en-US" dirty="0">
                <a:solidFill>
                  <a:srgbClr val="0000FF"/>
                </a:solidFill>
                <a:latin typeface="+mj-ea"/>
                <a:ea typeface="+mj-ea"/>
              </a:rPr>
              <a:t>静止就绪</a:t>
            </a:r>
            <a:r>
              <a:rPr lang="zh-CN" altLang="en-US" dirty="0">
                <a:latin typeface="+mj-ea"/>
                <a:ea typeface="+mj-ea"/>
              </a:rPr>
              <a:t>，便将之改为</a:t>
            </a:r>
            <a:r>
              <a:rPr lang="zh-CN" altLang="en-US" dirty="0">
                <a:solidFill>
                  <a:srgbClr val="0000FF"/>
                </a:solidFill>
                <a:latin typeface="+mj-ea"/>
                <a:ea typeface="+mj-ea"/>
              </a:rPr>
              <a:t>活动就绪</a:t>
            </a:r>
            <a:r>
              <a:rPr lang="zh-CN" altLang="en-US" dirty="0">
                <a:latin typeface="+mj-ea"/>
                <a:ea typeface="+mj-ea"/>
              </a:rPr>
              <a:t>；</a:t>
            </a:r>
            <a:endParaRPr lang="en-US" altLang="zh-CN" dirty="0">
              <a:latin typeface="+mj-ea"/>
              <a:ea typeface="+mj-ea"/>
            </a:endParaRPr>
          </a:p>
          <a:p>
            <a:pPr lvl="1" algn="just">
              <a:lnSpc>
                <a:spcPct val="120000"/>
              </a:lnSpc>
              <a:defRPr/>
            </a:pPr>
            <a:r>
              <a:rPr lang="zh-CN" altLang="en-US" dirty="0">
                <a:latin typeface="+mj-ea"/>
                <a:ea typeface="+mj-ea"/>
              </a:rPr>
              <a:t>若为</a:t>
            </a:r>
            <a:r>
              <a:rPr lang="zh-CN" altLang="en-US" dirty="0">
                <a:solidFill>
                  <a:srgbClr val="0000FF"/>
                </a:solidFill>
                <a:latin typeface="+mj-ea"/>
                <a:ea typeface="+mj-ea"/>
              </a:rPr>
              <a:t>静止阻塞</a:t>
            </a:r>
            <a:r>
              <a:rPr lang="zh-CN" altLang="en-US" dirty="0">
                <a:latin typeface="+mj-ea"/>
                <a:ea typeface="+mj-ea"/>
              </a:rPr>
              <a:t>，便将之改为</a:t>
            </a:r>
            <a:r>
              <a:rPr lang="zh-CN" altLang="en-US" dirty="0">
                <a:solidFill>
                  <a:srgbClr val="0000FF"/>
                </a:solidFill>
                <a:latin typeface="+mj-ea"/>
                <a:ea typeface="+mj-ea"/>
              </a:rPr>
              <a:t>活动阻塞</a:t>
            </a:r>
            <a:r>
              <a:rPr lang="zh-CN" altLang="en-US" dirty="0">
                <a:latin typeface="+mj-ea"/>
                <a:ea typeface="+mj-ea"/>
              </a:rPr>
              <a:t>。</a:t>
            </a:r>
          </a:p>
        </p:txBody>
      </p:sp>
    </p:spTree>
    <p:extLst>
      <p:ext uri="{BB962C8B-B14F-4D97-AF65-F5344CB8AC3E}">
        <p14:creationId xmlns:p14="http://schemas.microsoft.com/office/powerpoint/2010/main" val="88298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9767040C-E00E-4819-B51B-CE1439CCB1EB}"/>
              </a:ext>
            </a:extLst>
          </p:cNvPr>
          <p:cNvSpPr>
            <a:spLocks noGrp="1" noRot="1" noChangeArrowheads="1"/>
          </p:cNvSpPr>
          <p:nvPr>
            <p:ph type="body" idx="1"/>
          </p:nvPr>
        </p:nvSpPr>
        <p:spPr/>
        <p:txBody>
          <a:bodyPr/>
          <a:lstStyle/>
          <a:p>
            <a:pPr lvl="1"/>
            <a:r>
              <a:rPr lang="en-US" altLang="zh-CN" dirty="0"/>
              <a:t>Linux</a:t>
            </a:r>
            <a:r>
              <a:rPr lang="zh-CN" altLang="en-US" dirty="0"/>
              <a:t>中挂起原语： </a:t>
            </a:r>
          </a:p>
          <a:p>
            <a:pPr lvl="1"/>
            <a:r>
              <a:rPr lang="en-US" altLang="zh-CN" dirty="0">
                <a:solidFill>
                  <a:srgbClr val="FF0000"/>
                </a:solidFill>
              </a:rPr>
              <a:t>int pause(void)</a:t>
            </a:r>
            <a:r>
              <a:rPr lang="zh-CN" altLang="en-US" dirty="0"/>
              <a:t>使调用进程挂起直到捕捉到一个信号 ，则被自动解挂；</a:t>
            </a:r>
          </a:p>
          <a:p>
            <a:pPr lvl="1"/>
            <a:r>
              <a:rPr lang="en-US" altLang="zh-CN" dirty="0">
                <a:solidFill>
                  <a:srgbClr val="FF0000"/>
                </a:solidFill>
              </a:rPr>
              <a:t>int </a:t>
            </a:r>
            <a:r>
              <a:rPr lang="en-US" altLang="zh-CN" dirty="0" err="1">
                <a:solidFill>
                  <a:srgbClr val="FF0000"/>
                </a:solidFill>
              </a:rPr>
              <a:t>sigsuspend</a:t>
            </a:r>
            <a:r>
              <a:rPr lang="en-US" altLang="zh-CN" dirty="0">
                <a:solidFill>
                  <a:srgbClr val="FF0000"/>
                </a:solidFill>
              </a:rPr>
              <a:t>(const </a:t>
            </a:r>
            <a:r>
              <a:rPr lang="en-US" altLang="zh-CN" dirty="0" err="1">
                <a:solidFill>
                  <a:srgbClr val="FF0000"/>
                </a:solidFill>
              </a:rPr>
              <a:t>sigset_t</a:t>
            </a:r>
            <a:r>
              <a:rPr lang="en-US" altLang="zh-CN" dirty="0">
                <a:solidFill>
                  <a:srgbClr val="FF0000"/>
                </a:solidFill>
              </a:rPr>
              <a:t> *</a:t>
            </a:r>
            <a:r>
              <a:rPr lang="en-US" altLang="zh-CN" dirty="0" err="1">
                <a:solidFill>
                  <a:srgbClr val="FF0000"/>
                </a:solidFill>
              </a:rPr>
              <a:t>sigmask</a:t>
            </a:r>
            <a:r>
              <a:rPr lang="en-US" altLang="zh-CN" dirty="0">
                <a:solidFill>
                  <a:srgbClr val="FF0000"/>
                </a:solidFill>
              </a:rPr>
              <a:t>) </a:t>
            </a:r>
            <a:r>
              <a:rPr lang="zh-CN" altLang="en-US" dirty="0"/>
              <a:t>函数接受一个信号集指针，将信号屏蔽字设置为信号集中的值，在进程接受到一个信号之前，进程会挂起。</a:t>
            </a:r>
          </a:p>
          <a:p>
            <a:pPr lvl="1"/>
            <a:endParaRPr lang="zh-CN" altLang="en-US" dirty="0"/>
          </a:p>
          <a:p>
            <a:pPr lvl="1"/>
            <a:r>
              <a:rPr lang="zh-CN" altLang="en-US" dirty="0"/>
              <a:t>*</a:t>
            </a:r>
            <a:r>
              <a:rPr lang="zh-CN" altLang="en-US" dirty="0">
                <a:solidFill>
                  <a:srgbClr val="FF0000"/>
                </a:solidFill>
              </a:rPr>
              <a:t>练习</a:t>
            </a:r>
            <a:r>
              <a:rPr lang="en-US" altLang="zh-CN" dirty="0">
                <a:solidFill>
                  <a:srgbClr val="FF0000"/>
                </a:solidFill>
              </a:rPr>
              <a:t>Linux</a:t>
            </a:r>
            <a:r>
              <a:rPr lang="zh-CN" altLang="en-US" dirty="0">
                <a:solidFill>
                  <a:srgbClr val="FF0000"/>
                </a:solidFill>
              </a:rPr>
              <a:t>的进程创建、终止、挂起、解挂等原子操作的使用方法。 </a:t>
            </a:r>
          </a:p>
          <a:p>
            <a:endParaRPr lang="en-US" altLang="zh-CN" dirty="0"/>
          </a:p>
        </p:txBody>
      </p:sp>
      <p:sp>
        <p:nvSpPr>
          <p:cNvPr id="489474" name="Rectangle 2">
            <a:extLst>
              <a:ext uri="{FF2B5EF4-FFF2-40B4-BE49-F238E27FC236}">
                <a16:creationId xmlns:a16="http://schemas.microsoft.com/office/drawing/2014/main" id="{727D5C23-573B-4CAF-B050-A6A0D71C52CA}"/>
              </a:ext>
            </a:extLst>
          </p:cNvPr>
          <p:cNvSpPr>
            <a:spLocks noGrp="1" noRot="1" noChangeArrowheads="1"/>
          </p:cNvSpPr>
          <p:nvPr>
            <p:ph type="title"/>
          </p:nvPr>
        </p:nvSpPr>
        <p:spPr/>
        <p:txBody>
          <a:bodyPr/>
          <a:lstStyle/>
          <a:p>
            <a:r>
              <a:rPr lang="en-US" altLang="zh-CN"/>
              <a:t>Linux</a:t>
            </a:r>
            <a:r>
              <a:rPr lang="zh-CN" altLang="en-US"/>
              <a:t>的挂起和激活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0" dur="500"/>
                                        <p:tgtEl>
                                          <p:spTgt spid="9318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3" dur="500"/>
                                        <p:tgtEl>
                                          <p:spTgt spid="931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18"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019D9223-9C27-48CB-BF33-C585B66FEE3B}"/>
              </a:ext>
            </a:extLst>
          </p:cNvPr>
          <p:cNvSpPr>
            <a:spLocks noGrp="1" noRot="1" noChangeArrowheads="1"/>
          </p:cNvSpPr>
          <p:nvPr>
            <p:ph type="title"/>
          </p:nvPr>
        </p:nvSpPr>
        <p:spPr/>
        <p:txBody>
          <a:bodyPr/>
          <a:lstStyle/>
          <a:p>
            <a:pPr eaLnBrk="1" hangingPunct="1">
              <a:defRPr/>
            </a:pPr>
            <a:r>
              <a:rPr lang="zh-CN" altLang="en-US"/>
              <a:t>进程控制原语可能引起的调度</a:t>
            </a:r>
          </a:p>
        </p:txBody>
      </p:sp>
      <p:sp>
        <p:nvSpPr>
          <p:cNvPr id="94211" name="Rectangle 3">
            <a:extLst>
              <a:ext uri="{FF2B5EF4-FFF2-40B4-BE49-F238E27FC236}">
                <a16:creationId xmlns:a16="http://schemas.microsoft.com/office/drawing/2014/main" id="{4EB657BD-7615-4DA6-A310-631BC4719D32}"/>
              </a:ext>
            </a:extLst>
          </p:cNvPr>
          <p:cNvSpPr>
            <a:spLocks noGrp="1" noRot="1" noChangeArrowheads="1"/>
          </p:cNvSpPr>
          <p:nvPr>
            <p:ph type="body" idx="1"/>
          </p:nvPr>
        </p:nvSpPr>
        <p:spPr/>
        <p:txBody>
          <a:bodyPr/>
          <a:lstStyle/>
          <a:p>
            <a:pPr algn="just" eaLnBrk="1" hangingPunct="1">
              <a:lnSpc>
                <a:spcPct val="110000"/>
              </a:lnSpc>
              <a:buFont typeface="Wingdings" panose="05000000000000000000" pitchFamily="2" charset="2"/>
              <a:buNone/>
              <a:defRPr/>
            </a:pPr>
            <a:endParaRPr kumimoji="1" lang="en-US" altLang="zh-CN" dirty="0">
              <a:solidFill>
                <a:schemeClr val="folHlink"/>
              </a:solidFill>
            </a:endParaRPr>
          </a:p>
          <a:p>
            <a:pPr algn="just" eaLnBrk="1" hangingPunct="1">
              <a:lnSpc>
                <a:spcPct val="110000"/>
              </a:lnSpc>
              <a:buFont typeface="Wingdings" panose="05000000000000000000" pitchFamily="2" charset="2"/>
              <a:buNone/>
              <a:defRPr/>
            </a:pPr>
            <a:r>
              <a:rPr kumimoji="1" lang="en-US" altLang="zh-CN" dirty="0">
                <a:solidFill>
                  <a:schemeClr val="folHlink"/>
                </a:solidFill>
              </a:rPr>
              <a:t>	</a:t>
            </a:r>
            <a:r>
              <a:rPr kumimoji="1" lang="zh-CN" altLang="en-US" dirty="0">
                <a:solidFill>
                  <a:schemeClr val="accent2"/>
                </a:solidFill>
              </a:rPr>
              <a:t>时机：假如采用的是抢占调度策略，则每当有新进程进入就绪队列时，都应检查是否要进行重新调度</a:t>
            </a:r>
            <a:r>
              <a:rPr kumimoji="1" lang="zh-CN" altLang="en-US" dirty="0">
                <a:solidFill>
                  <a:schemeClr val="folHlink"/>
                </a:solidFill>
              </a:rPr>
              <a:t>。</a:t>
            </a:r>
          </a:p>
          <a:p>
            <a:pPr algn="just" eaLnBrk="1" hangingPunct="1">
              <a:lnSpc>
                <a:spcPct val="110000"/>
              </a:lnSpc>
              <a:buFont typeface="Wingdings" panose="05000000000000000000" pitchFamily="2" charset="2"/>
              <a:buNone/>
              <a:defRPr/>
            </a:pPr>
            <a:r>
              <a:rPr kumimoji="1" lang="zh-CN" altLang="en-US" dirty="0">
                <a:solidFill>
                  <a:schemeClr val="folHlink"/>
                </a:solidFill>
              </a:rPr>
              <a:t>	</a:t>
            </a:r>
            <a:r>
              <a:rPr kumimoji="1" lang="zh-CN" altLang="en-US" dirty="0">
                <a:solidFill>
                  <a:srgbClr val="FF0000"/>
                </a:solidFill>
              </a:rPr>
              <a:t>创建、终止（自己）、挂起（自己）、激活、阻塞、唤醒都可能会产生新的调度。</a:t>
            </a:r>
          </a:p>
          <a:p>
            <a:pPr eaLnBrk="1" hangingPunct="1">
              <a:defRPr/>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DC1328E9-8E22-474C-95F7-8E3496F7F5A6}"/>
              </a:ext>
            </a:extLst>
          </p:cNvPr>
          <p:cNvSpPr>
            <a:spLocks noGrp="1" noRot="1" noChangeArrowheads="1"/>
          </p:cNvSpPr>
          <p:nvPr>
            <p:ph type="title"/>
          </p:nvPr>
        </p:nvSpPr>
        <p:spPr/>
        <p:txBody>
          <a:bodyPr/>
          <a:lstStyle/>
          <a:p>
            <a:pPr eaLnBrk="1" hangingPunct="1">
              <a:defRPr/>
            </a:pPr>
            <a:r>
              <a:rPr lang="zh-CN" altLang="en-US" dirty="0"/>
              <a:t>进程切换</a:t>
            </a:r>
          </a:p>
        </p:txBody>
      </p:sp>
      <p:sp>
        <p:nvSpPr>
          <p:cNvPr id="95235" name="Rectangle 3">
            <a:extLst>
              <a:ext uri="{FF2B5EF4-FFF2-40B4-BE49-F238E27FC236}">
                <a16:creationId xmlns:a16="http://schemas.microsoft.com/office/drawing/2014/main" id="{3A2D1812-75E9-4B37-850E-4B72C93BC5DA}"/>
              </a:ext>
            </a:extLst>
          </p:cNvPr>
          <p:cNvSpPr>
            <a:spLocks noGrp="1" noRot="1" noChangeArrowheads="1"/>
          </p:cNvSpPr>
          <p:nvPr>
            <p:ph type="body" idx="1"/>
          </p:nvPr>
        </p:nvSpPr>
        <p:spPr/>
        <p:txBody>
          <a:bodyPr/>
          <a:lstStyle/>
          <a:p>
            <a:pPr eaLnBrk="1" hangingPunct="1">
              <a:defRPr/>
            </a:pPr>
            <a:r>
              <a:rPr lang="zh-CN" altLang="en-US" dirty="0"/>
              <a:t>当一个进程占处理机执行完（或不能继续执行），则换另一个进程占处理机执行，称为进程切换。</a:t>
            </a:r>
          </a:p>
          <a:p>
            <a:pPr lvl="1" eaLnBrk="1" hangingPunct="1">
              <a:defRPr/>
            </a:pPr>
            <a:r>
              <a:rPr lang="zh-CN" altLang="en-US" dirty="0"/>
              <a:t>把处理机分配给不同的进程占用执行，称为</a:t>
            </a:r>
            <a:r>
              <a:rPr lang="zh-CN" altLang="en-US" dirty="0">
                <a:solidFill>
                  <a:srgbClr val="FF0000"/>
                </a:solidFill>
              </a:rPr>
              <a:t>进程调度</a:t>
            </a:r>
            <a:r>
              <a:rPr lang="zh-CN" altLang="en-US" dirty="0"/>
              <a:t>。</a:t>
            </a:r>
          </a:p>
          <a:p>
            <a:pPr lvl="1" eaLnBrk="1" hangingPunct="1">
              <a:defRPr/>
            </a:pPr>
            <a:r>
              <a:rPr lang="zh-CN" altLang="en-US" dirty="0"/>
              <a:t>实现分配处理机的程序称为</a:t>
            </a:r>
            <a:r>
              <a:rPr lang="zh-CN" altLang="en-US" dirty="0">
                <a:solidFill>
                  <a:srgbClr val="FF0000"/>
                </a:solidFill>
              </a:rPr>
              <a:t>调度程序</a:t>
            </a:r>
            <a:r>
              <a:rPr lang="zh-CN" altLang="en-US" dirty="0"/>
              <a:t>。</a:t>
            </a:r>
          </a:p>
          <a:p>
            <a:pPr lvl="1" eaLnBrk="1" hangingPunct="1">
              <a:defRPr/>
            </a:pPr>
            <a:r>
              <a:rPr lang="zh-CN" altLang="en-US" dirty="0"/>
              <a:t>在进程切换时，要保护执行现场，称为</a:t>
            </a:r>
            <a:r>
              <a:rPr lang="zh-CN" altLang="en-US" dirty="0">
                <a:solidFill>
                  <a:srgbClr val="FF0000"/>
                </a:solidFill>
              </a:rPr>
              <a:t>进程的上下文</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1D881645-BB8A-4957-A983-31C24EF73CF8}"/>
              </a:ext>
            </a:extLst>
          </p:cNvPr>
          <p:cNvSpPr>
            <a:spLocks noGrp="1" noRot="1" noChangeArrowheads="1"/>
          </p:cNvSpPr>
          <p:nvPr>
            <p:ph type="title"/>
          </p:nvPr>
        </p:nvSpPr>
        <p:spPr/>
        <p:txBody>
          <a:bodyPr/>
          <a:lstStyle/>
          <a:p>
            <a:pPr eaLnBrk="1" hangingPunct="1">
              <a:defRPr/>
            </a:pPr>
            <a:r>
              <a:rPr lang="zh-CN" altLang="en-US" dirty="0"/>
              <a:t>进程切换过程</a:t>
            </a:r>
          </a:p>
        </p:txBody>
      </p:sp>
      <p:sp>
        <p:nvSpPr>
          <p:cNvPr id="68611" name="Rectangle 4">
            <a:extLst>
              <a:ext uri="{FF2B5EF4-FFF2-40B4-BE49-F238E27FC236}">
                <a16:creationId xmlns:a16="http://schemas.microsoft.com/office/drawing/2014/main" id="{A2ABD531-4921-45C0-BC57-3F7334A5A9CD}"/>
              </a:ext>
            </a:extLst>
          </p:cNvPr>
          <p:cNvSpPr>
            <a:spLocks noChangeArrowheads="1"/>
          </p:cNvSpPr>
          <p:nvPr/>
        </p:nvSpPr>
        <p:spPr bwMode="auto">
          <a:xfrm>
            <a:off x="990600" y="1828800"/>
            <a:ext cx="7899400" cy="431958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467973" name="Rectangle 5">
            <a:extLst>
              <a:ext uri="{FF2B5EF4-FFF2-40B4-BE49-F238E27FC236}">
                <a16:creationId xmlns:a16="http://schemas.microsoft.com/office/drawing/2014/main" id="{FFD315B3-5334-4036-95F8-1302972AD2CE}"/>
              </a:ext>
            </a:extLst>
          </p:cNvPr>
          <p:cNvSpPr>
            <a:spLocks noChangeArrowheads="1"/>
          </p:cNvSpPr>
          <p:nvPr/>
        </p:nvSpPr>
        <p:spPr bwMode="auto">
          <a:xfrm>
            <a:off x="1273175" y="2319338"/>
            <a:ext cx="271463" cy="565150"/>
          </a:xfrm>
          <a:prstGeom prst="rect">
            <a:avLst/>
          </a:prstGeom>
          <a:solidFill>
            <a:srgbClr val="C0C0C0"/>
          </a:solidFill>
          <a:ln w="9525">
            <a:solidFill>
              <a:srgbClr val="000000"/>
            </a:solidFill>
            <a:miter lim="800000"/>
            <a:headEnd/>
            <a:tailEnd/>
          </a:ln>
        </p:spPr>
        <p:txBody>
          <a:bodyPr t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zh-CN" sz="1600">
              <a:solidFill>
                <a:srgbClr val="FF0000"/>
              </a:solidFill>
              <a:latin typeface="楷体_GB2312"/>
              <a:ea typeface="楷体_GB2312"/>
              <a:cs typeface="楷体_GB2312"/>
            </a:endParaRPr>
          </a:p>
        </p:txBody>
      </p:sp>
      <p:sp>
        <p:nvSpPr>
          <p:cNvPr id="467974" name="Rectangle 6">
            <a:extLst>
              <a:ext uri="{FF2B5EF4-FFF2-40B4-BE49-F238E27FC236}">
                <a16:creationId xmlns:a16="http://schemas.microsoft.com/office/drawing/2014/main" id="{A16BB626-14B6-476A-9893-F1EEDCC4DE1C}"/>
              </a:ext>
            </a:extLst>
          </p:cNvPr>
          <p:cNvSpPr>
            <a:spLocks noChangeArrowheads="1"/>
          </p:cNvSpPr>
          <p:nvPr/>
        </p:nvSpPr>
        <p:spPr bwMode="auto">
          <a:xfrm>
            <a:off x="971550" y="1871663"/>
            <a:ext cx="938213" cy="261937"/>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tIns="0" bIns="0"/>
          <a:lstStyle/>
          <a:p>
            <a:pPr algn="ctr" eaLnBrk="1" hangingPunct="1">
              <a:defRPr/>
            </a:pPr>
            <a:r>
              <a:rPr lang="zh-CN" altLang="en-US" sz="1600" b="1">
                <a:solidFill>
                  <a:srgbClr val="FF0000"/>
                </a:solidFill>
                <a:latin typeface="楷体_GB2312" pitchFamily="49" charset="-122"/>
                <a:ea typeface="楷体_GB2312" pitchFamily="49" charset="-122"/>
              </a:rPr>
              <a:t>进程</a:t>
            </a:r>
            <a:r>
              <a:rPr lang="en-US" altLang="zh-CN" sz="1600" b="1">
                <a:solidFill>
                  <a:srgbClr val="FF0000"/>
                </a:solidFill>
                <a:latin typeface="楷体_GB2312" pitchFamily="49" charset="-122"/>
                <a:ea typeface="楷体_GB2312" pitchFamily="49" charset="-122"/>
              </a:rPr>
              <a:t>1</a:t>
            </a:r>
          </a:p>
        </p:txBody>
      </p:sp>
      <p:sp>
        <p:nvSpPr>
          <p:cNvPr id="467975" name="Rectangle 7">
            <a:extLst>
              <a:ext uri="{FF2B5EF4-FFF2-40B4-BE49-F238E27FC236}">
                <a16:creationId xmlns:a16="http://schemas.microsoft.com/office/drawing/2014/main" id="{183D6677-83EC-4542-91DE-BF49824BD3DB}"/>
              </a:ext>
            </a:extLst>
          </p:cNvPr>
          <p:cNvSpPr>
            <a:spLocks noChangeArrowheads="1"/>
          </p:cNvSpPr>
          <p:nvPr/>
        </p:nvSpPr>
        <p:spPr bwMode="auto">
          <a:xfrm>
            <a:off x="6748463" y="1887538"/>
            <a:ext cx="938212" cy="322262"/>
          </a:xfrm>
          <a:prstGeom prst="rect">
            <a:avLst/>
          </a:prstGeom>
          <a:solidFill>
            <a:schemeClr val="accent1"/>
          </a:solidFill>
          <a:ln w="9525" algn="ctr">
            <a:noFill/>
            <a:miter lim="800000"/>
            <a:headEnd/>
            <a:tailEnd/>
          </a:ln>
          <a:effectLst>
            <a:prstShdw prst="shdw18" dist="17961" dir="13500000">
              <a:schemeClr val="accent1">
                <a:gamma/>
                <a:shade val="60000"/>
                <a:invGamma/>
              </a:schemeClr>
            </a:prstShdw>
          </a:effectLst>
        </p:spPr>
        <p:txBody>
          <a:bodyPr tIns="0" bIns="0"/>
          <a:lstStyle/>
          <a:p>
            <a:pPr algn="ctr" eaLnBrk="1" hangingPunct="1">
              <a:defRPr/>
            </a:pPr>
            <a:r>
              <a:rPr lang="zh-CN" altLang="en-US" sz="1600" b="1">
                <a:solidFill>
                  <a:srgbClr val="FF0000"/>
                </a:solidFill>
                <a:latin typeface="楷体_GB2312" pitchFamily="49" charset="-122"/>
                <a:ea typeface="楷体_GB2312" pitchFamily="49" charset="-122"/>
              </a:rPr>
              <a:t>进程</a:t>
            </a:r>
            <a:r>
              <a:rPr lang="en-US" altLang="zh-CN" sz="1600" b="1">
                <a:solidFill>
                  <a:srgbClr val="FF0000"/>
                </a:solidFill>
                <a:latin typeface="楷体_GB2312" pitchFamily="49" charset="-122"/>
                <a:ea typeface="楷体_GB2312" pitchFamily="49" charset="-122"/>
              </a:rPr>
              <a:t>2</a:t>
            </a:r>
          </a:p>
        </p:txBody>
      </p:sp>
      <p:sp>
        <p:nvSpPr>
          <p:cNvPr id="467976" name="Rectangle 8">
            <a:extLst>
              <a:ext uri="{FF2B5EF4-FFF2-40B4-BE49-F238E27FC236}">
                <a16:creationId xmlns:a16="http://schemas.microsoft.com/office/drawing/2014/main" id="{003E7C28-74B2-467E-A57E-FA94CE2A37EA}"/>
              </a:ext>
            </a:extLst>
          </p:cNvPr>
          <p:cNvSpPr>
            <a:spLocks noChangeArrowheads="1"/>
          </p:cNvSpPr>
          <p:nvPr/>
        </p:nvSpPr>
        <p:spPr bwMode="auto">
          <a:xfrm>
            <a:off x="3473450" y="1901825"/>
            <a:ext cx="2041525" cy="307975"/>
          </a:xfrm>
          <a:prstGeom prst="rect">
            <a:avLst/>
          </a:prstGeom>
          <a:solidFill>
            <a:schemeClr val="accent1"/>
          </a:solidFill>
          <a:ln w="9525" algn="ctr">
            <a:noFill/>
            <a:miter lim="800000"/>
            <a:headEnd/>
            <a:tailEnd/>
          </a:ln>
          <a:effectLst>
            <a:prstShdw prst="shdw18" dist="17961" dir="13500000">
              <a:schemeClr val="accent1">
                <a:gamma/>
                <a:shade val="60000"/>
                <a:invGamma/>
              </a:schemeClr>
            </a:prstShdw>
          </a:effectLst>
        </p:spPr>
        <p:txBody>
          <a:bodyPr tIns="0" bIns="0"/>
          <a:lstStyle/>
          <a:p>
            <a:pPr algn="ctr" eaLnBrk="1" hangingPunct="1">
              <a:defRPr/>
            </a:pPr>
            <a:r>
              <a:rPr lang="zh-CN" altLang="en-US" sz="1600" b="1">
                <a:solidFill>
                  <a:srgbClr val="FF0000"/>
                </a:solidFill>
                <a:latin typeface="楷体_GB2312" pitchFamily="49" charset="-122"/>
                <a:ea typeface="楷体_GB2312" pitchFamily="49" charset="-122"/>
              </a:rPr>
              <a:t>内核调度程序</a:t>
            </a:r>
          </a:p>
        </p:txBody>
      </p:sp>
      <p:sp>
        <p:nvSpPr>
          <p:cNvPr id="467977" name="Rectangle 9">
            <a:extLst>
              <a:ext uri="{FF2B5EF4-FFF2-40B4-BE49-F238E27FC236}">
                <a16:creationId xmlns:a16="http://schemas.microsoft.com/office/drawing/2014/main" id="{04CADC7F-A13F-4996-8381-5D2F523B9A66}"/>
              </a:ext>
            </a:extLst>
          </p:cNvPr>
          <p:cNvSpPr>
            <a:spLocks noChangeArrowheads="1"/>
          </p:cNvSpPr>
          <p:nvPr/>
        </p:nvSpPr>
        <p:spPr bwMode="auto">
          <a:xfrm>
            <a:off x="1273175" y="5405438"/>
            <a:ext cx="271463" cy="566737"/>
          </a:xfrm>
          <a:prstGeom prst="rect">
            <a:avLst/>
          </a:prstGeom>
          <a:solidFill>
            <a:srgbClr val="C0C0C0"/>
          </a:solidFill>
          <a:ln w="9525">
            <a:solidFill>
              <a:srgbClr val="000000"/>
            </a:solidFill>
            <a:miter lim="800000"/>
            <a:headEnd/>
            <a:tailEnd/>
          </a:ln>
        </p:spPr>
        <p:txBody>
          <a:bodyPr t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zh-CN" sz="1600">
              <a:solidFill>
                <a:srgbClr val="FF0000"/>
              </a:solidFill>
              <a:latin typeface="楷体_GB2312"/>
              <a:ea typeface="楷体_GB2312"/>
              <a:cs typeface="楷体_GB2312"/>
            </a:endParaRPr>
          </a:p>
        </p:txBody>
      </p:sp>
      <p:sp>
        <p:nvSpPr>
          <p:cNvPr id="467978" name="Rectangle 10">
            <a:extLst>
              <a:ext uri="{FF2B5EF4-FFF2-40B4-BE49-F238E27FC236}">
                <a16:creationId xmlns:a16="http://schemas.microsoft.com/office/drawing/2014/main" id="{5A9A957E-69E0-4EB3-8E3B-1D176E598179}"/>
              </a:ext>
            </a:extLst>
          </p:cNvPr>
          <p:cNvSpPr>
            <a:spLocks noChangeArrowheads="1"/>
          </p:cNvSpPr>
          <p:nvPr/>
        </p:nvSpPr>
        <p:spPr bwMode="auto">
          <a:xfrm>
            <a:off x="3168650" y="2551113"/>
            <a:ext cx="2841625" cy="376237"/>
          </a:xfrm>
          <a:prstGeom prst="rect">
            <a:avLst/>
          </a:prstGeom>
          <a:solidFill>
            <a:srgbClr val="C0C0C0"/>
          </a:solidFill>
          <a:ln w="9525">
            <a:solidFill>
              <a:srgbClr val="000000"/>
            </a:solidFill>
            <a:miter lim="800000"/>
            <a:headEnd/>
            <a:tailEnd/>
          </a:ln>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solidFill>
                  <a:srgbClr val="FF0000"/>
                </a:solidFill>
                <a:latin typeface="楷体_GB2312"/>
                <a:ea typeface="楷体_GB2312"/>
                <a:cs typeface="楷体_GB2312"/>
              </a:rPr>
              <a:t>保存进程</a:t>
            </a:r>
            <a:r>
              <a:rPr lang="en-US" altLang="zh-CN" sz="1600">
                <a:solidFill>
                  <a:srgbClr val="FF0000"/>
                </a:solidFill>
                <a:latin typeface="楷体_GB2312"/>
                <a:ea typeface="楷体_GB2312"/>
                <a:cs typeface="楷体_GB2312"/>
              </a:rPr>
              <a:t>1</a:t>
            </a:r>
            <a:r>
              <a:rPr lang="zh-CN" altLang="en-US" sz="1600">
                <a:solidFill>
                  <a:srgbClr val="FF0000"/>
                </a:solidFill>
                <a:latin typeface="楷体_GB2312"/>
                <a:ea typeface="楷体_GB2312"/>
                <a:cs typeface="楷体_GB2312"/>
              </a:rPr>
              <a:t>的上下文到</a:t>
            </a:r>
            <a:r>
              <a:rPr lang="en-US" altLang="zh-CN" sz="1600">
                <a:solidFill>
                  <a:srgbClr val="FF0000"/>
                </a:solidFill>
                <a:latin typeface="楷体_GB2312"/>
                <a:ea typeface="楷体_GB2312"/>
                <a:cs typeface="楷体_GB2312"/>
              </a:rPr>
              <a:t>PCB1</a:t>
            </a:r>
          </a:p>
        </p:txBody>
      </p:sp>
      <p:sp>
        <p:nvSpPr>
          <p:cNvPr id="467979" name="Rectangle 11">
            <a:extLst>
              <a:ext uri="{FF2B5EF4-FFF2-40B4-BE49-F238E27FC236}">
                <a16:creationId xmlns:a16="http://schemas.microsoft.com/office/drawing/2014/main" id="{B7D0794B-BACB-4E60-B11F-55A70F7D1F16}"/>
              </a:ext>
            </a:extLst>
          </p:cNvPr>
          <p:cNvSpPr>
            <a:spLocks noChangeArrowheads="1"/>
          </p:cNvSpPr>
          <p:nvPr/>
        </p:nvSpPr>
        <p:spPr bwMode="auto">
          <a:xfrm>
            <a:off x="3168650" y="3376613"/>
            <a:ext cx="2841625" cy="377825"/>
          </a:xfrm>
          <a:prstGeom prst="rect">
            <a:avLst/>
          </a:prstGeom>
          <a:solidFill>
            <a:srgbClr val="C0C0C0"/>
          </a:solidFill>
          <a:ln w="9525">
            <a:solidFill>
              <a:srgbClr val="000000"/>
            </a:solidFill>
            <a:miter lim="800000"/>
            <a:headEnd/>
            <a:tailEnd/>
          </a:ln>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solidFill>
                  <a:srgbClr val="FF0000"/>
                </a:solidFill>
                <a:latin typeface="楷体_GB2312"/>
                <a:ea typeface="楷体_GB2312"/>
                <a:cs typeface="楷体_GB2312"/>
              </a:rPr>
              <a:t>从</a:t>
            </a:r>
            <a:r>
              <a:rPr lang="en-US" altLang="zh-CN" sz="1600">
                <a:solidFill>
                  <a:srgbClr val="FF0000"/>
                </a:solidFill>
                <a:latin typeface="楷体_GB2312"/>
                <a:ea typeface="楷体_GB2312"/>
                <a:cs typeface="楷体_GB2312"/>
              </a:rPr>
              <a:t>PCB2</a:t>
            </a:r>
            <a:r>
              <a:rPr lang="zh-CN" altLang="en-US" sz="1600">
                <a:solidFill>
                  <a:srgbClr val="FF0000"/>
                </a:solidFill>
                <a:latin typeface="楷体_GB2312"/>
                <a:ea typeface="楷体_GB2312"/>
                <a:cs typeface="楷体_GB2312"/>
              </a:rPr>
              <a:t>恢复进程</a:t>
            </a:r>
            <a:r>
              <a:rPr lang="en-US" altLang="zh-CN" sz="1600">
                <a:solidFill>
                  <a:srgbClr val="FF0000"/>
                </a:solidFill>
                <a:latin typeface="楷体_GB2312"/>
                <a:ea typeface="楷体_GB2312"/>
                <a:cs typeface="楷体_GB2312"/>
              </a:rPr>
              <a:t>2</a:t>
            </a:r>
            <a:r>
              <a:rPr lang="zh-CN" altLang="en-US" sz="1600">
                <a:solidFill>
                  <a:srgbClr val="FF0000"/>
                </a:solidFill>
                <a:latin typeface="楷体_GB2312"/>
                <a:ea typeface="楷体_GB2312"/>
                <a:cs typeface="楷体_GB2312"/>
              </a:rPr>
              <a:t>的上下文</a:t>
            </a:r>
          </a:p>
        </p:txBody>
      </p:sp>
      <p:sp>
        <p:nvSpPr>
          <p:cNvPr id="467980" name="Rectangle 12">
            <a:extLst>
              <a:ext uri="{FF2B5EF4-FFF2-40B4-BE49-F238E27FC236}">
                <a16:creationId xmlns:a16="http://schemas.microsoft.com/office/drawing/2014/main" id="{4098DD01-5FBF-4081-AC32-36328160145F}"/>
              </a:ext>
            </a:extLst>
          </p:cNvPr>
          <p:cNvSpPr>
            <a:spLocks noChangeArrowheads="1"/>
          </p:cNvSpPr>
          <p:nvPr/>
        </p:nvSpPr>
        <p:spPr bwMode="auto">
          <a:xfrm>
            <a:off x="3889375" y="2973388"/>
            <a:ext cx="11922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1600">
                <a:solidFill>
                  <a:srgbClr val="FF0000"/>
                </a:solidFill>
                <a:ea typeface="楷体_GB2312"/>
                <a:cs typeface="楷体_GB2312"/>
              </a:rPr>
              <a:t>……</a:t>
            </a:r>
            <a:endParaRPr lang="en-US" altLang="zh-CN" sz="1600">
              <a:solidFill>
                <a:srgbClr val="FF0000"/>
              </a:solidFill>
              <a:latin typeface="楷体_GB2312"/>
              <a:ea typeface="楷体_GB2312"/>
              <a:cs typeface="楷体_GB2312"/>
            </a:endParaRPr>
          </a:p>
        </p:txBody>
      </p:sp>
      <p:sp>
        <p:nvSpPr>
          <p:cNvPr id="467981" name="Rectangle 13">
            <a:extLst>
              <a:ext uri="{FF2B5EF4-FFF2-40B4-BE49-F238E27FC236}">
                <a16:creationId xmlns:a16="http://schemas.microsoft.com/office/drawing/2014/main" id="{23FEE672-A66F-4959-B851-915D54875A14}"/>
              </a:ext>
            </a:extLst>
          </p:cNvPr>
          <p:cNvSpPr>
            <a:spLocks noChangeArrowheads="1"/>
          </p:cNvSpPr>
          <p:nvPr/>
        </p:nvSpPr>
        <p:spPr bwMode="auto">
          <a:xfrm>
            <a:off x="3182938" y="4579938"/>
            <a:ext cx="2843212" cy="376237"/>
          </a:xfrm>
          <a:prstGeom prst="rect">
            <a:avLst/>
          </a:prstGeom>
          <a:solidFill>
            <a:srgbClr val="C0C0C0"/>
          </a:solidFill>
          <a:ln w="9525">
            <a:solidFill>
              <a:srgbClr val="000000"/>
            </a:solidFill>
            <a:miter lim="800000"/>
            <a:headEnd/>
            <a:tailEnd/>
          </a:ln>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solidFill>
                  <a:srgbClr val="FF0000"/>
                </a:solidFill>
                <a:latin typeface="楷体_GB2312"/>
                <a:ea typeface="楷体_GB2312"/>
                <a:cs typeface="楷体_GB2312"/>
              </a:rPr>
              <a:t>保存进程</a:t>
            </a:r>
            <a:r>
              <a:rPr lang="en-US" altLang="zh-CN" sz="1600">
                <a:solidFill>
                  <a:srgbClr val="FF0000"/>
                </a:solidFill>
                <a:latin typeface="楷体_GB2312"/>
                <a:ea typeface="楷体_GB2312"/>
                <a:cs typeface="楷体_GB2312"/>
              </a:rPr>
              <a:t>2</a:t>
            </a:r>
            <a:r>
              <a:rPr lang="zh-CN" altLang="en-US" sz="1600">
                <a:solidFill>
                  <a:srgbClr val="FF0000"/>
                </a:solidFill>
                <a:latin typeface="楷体_GB2312"/>
                <a:ea typeface="楷体_GB2312"/>
                <a:cs typeface="楷体_GB2312"/>
              </a:rPr>
              <a:t>的上下文到</a:t>
            </a:r>
            <a:r>
              <a:rPr lang="en-US" altLang="zh-CN" sz="1600">
                <a:solidFill>
                  <a:srgbClr val="FF0000"/>
                </a:solidFill>
                <a:latin typeface="楷体_GB2312"/>
                <a:ea typeface="楷体_GB2312"/>
                <a:cs typeface="楷体_GB2312"/>
              </a:rPr>
              <a:t>PCB2</a:t>
            </a:r>
          </a:p>
        </p:txBody>
      </p:sp>
      <p:sp>
        <p:nvSpPr>
          <p:cNvPr id="467982" name="Rectangle 14">
            <a:extLst>
              <a:ext uri="{FF2B5EF4-FFF2-40B4-BE49-F238E27FC236}">
                <a16:creationId xmlns:a16="http://schemas.microsoft.com/office/drawing/2014/main" id="{F3C36675-8A8F-49AE-BE44-EC4766A342CA}"/>
              </a:ext>
            </a:extLst>
          </p:cNvPr>
          <p:cNvSpPr>
            <a:spLocks noChangeArrowheads="1"/>
          </p:cNvSpPr>
          <p:nvPr/>
        </p:nvSpPr>
        <p:spPr bwMode="auto">
          <a:xfrm>
            <a:off x="3182938" y="5405438"/>
            <a:ext cx="2843212" cy="377825"/>
          </a:xfrm>
          <a:prstGeom prst="rect">
            <a:avLst/>
          </a:prstGeom>
          <a:solidFill>
            <a:srgbClr val="C0C0C0"/>
          </a:solidFill>
          <a:ln w="9525">
            <a:solidFill>
              <a:srgbClr val="000000"/>
            </a:solidFill>
            <a:miter lim="800000"/>
            <a:headEnd/>
            <a:tailEnd/>
          </a:ln>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solidFill>
                  <a:srgbClr val="FF0000"/>
                </a:solidFill>
                <a:latin typeface="楷体_GB2312"/>
                <a:ea typeface="楷体_GB2312"/>
                <a:cs typeface="楷体_GB2312"/>
              </a:rPr>
              <a:t>从</a:t>
            </a:r>
            <a:r>
              <a:rPr lang="en-US" altLang="zh-CN" sz="1600">
                <a:solidFill>
                  <a:srgbClr val="FF0000"/>
                </a:solidFill>
                <a:latin typeface="楷体_GB2312"/>
                <a:ea typeface="楷体_GB2312"/>
                <a:cs typeface="楷体_GB2312"/>
              </a:rPr>
              <a:t>PCB1</a:t>
            </a:r>
            <a:r>
              <a:rPr lang="zh-CN" altLang="en-US" sz="1600">
                <a:solidFill>
                  <a:srgbClr val="FF0000"/>
                </a:solidFill>
                <a:latin typeface="楷体_GB2312"/>
                <a:ea typeface="楷体_GB2312"/>
                <a:cs typeface="楷体_GB2312"/>
              </a:rPr>
              <a:t>恢复进程</a:t>
            </a:r>
            <a:r>
              <a:rPr lang="en-US" altLang="zh-CN" sz="1600">
                <a:solidFill>
                  <a:srgbClr val="FF0000"/>
                </a:solidFill>
                <a:latin typeface="楷体_GB2312"/>
                <a:ea typeface="楷体_GB2312"/>
                <a:cs typeface="楷体_GB2312"/>
              </a:rPr>
              <a:t>1</a:t>
            </a:r>
            <a:r>
              <a:rPr lang="zh-CN" altLang="en-US" sz="1600">
                <a:solidFill>
                  <a:srgbClr val="FF0000"/>
                </a:solidFill>
                <a:latin typeface="楷体_GB2312"/>
                <a:ea typeface="楷体_GB2312"/>
                <a:cs typeface="楷体_GB2312"/>
              </a:rPr>
              <a:t>的上下文</a:t>
            </a:r>
          </a:p>
        </p:txBody>
      </p:sp>
      <p:sp>
        <p:nvSpPr>
          <p:cNvPr id="467983" name="Rectangle 15">
            <a:extLst>
              <a:ext uri="{FF2B5EF4-FFF2-40B4-BE49-F238E27FC236}">
                <a16:creationId xmlns:a16="http://schemas.microsoft.com/office/drawing/2014/main" id="{C4C552A0-1463-49FE-83A8-36AA3F1AC17D}"/>
              </a:ext>
            </a:extLst>
          </p:cNvPr>
          <p:cNvSpPr>
            <a:spLocks noChangeArrowheads="1"/>
          </p:cNvSpPr>
          <p:nvPr/>
        </p:nvSpPr>
        <p:spPr bwMode="auto">
          <a:xfrm>
            <a:off x="3905250" y="5003800"/>
            <a:ext cx="11922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1600">
                <a:solidFill>
                  <a:srgbClr val="FF0000"/>
                </a:solidFill>
                <a:ea typeface="楷体_GB2312"/>
                <a:cs typeface="楷体_GB2312"/>
              </a:rPr>
              <a:t>……</a:t>
            </a:r>
            <a:endParaRPr lang="en-US" altLang="zh-CN" sz="1600">
              <a:solidFill>
                <a:srgbClr val="FF0000"/>
              </a:solidFill>
              <a:latin typeface="楷体_GB2312"/>
              <a:ea typeface="楷体_GB2312"/>
              <a:cs typeface="楷体_GB2312"/>
            </a:endParaRPr>
          </a:p>
        </p:txBody>
      </p:sp>
      <p:grpSp>
        <p:nvGrpSpPr>
          <p:cNvPr id="2" name="Group 16">
            <a:extLst>
              <a:ext uri="{FF2B5EF4-FFF2-40B4-BE49-F238E27FC236}">
                <a16:creationId xmlns:a16="http://schemas.microsoft.com/office/drawing/2014/main" id="{E59FF879-6D8D-47EA-BBE4-C2B348085503}"/>
              </a:ext>
            </a:extLst>
          </p:cNvPr>
          <p:cNvGrpSpPr>
            <a:grpSpLocks/>
          </p:cNvGrpSpPr>
          <p:nvPr/>
        </p:nvGrpSpPr>
        <p:grpSpPr bwMode="auto">
          <a:xfrm>
            <a:off x="1543050" y="2336800"/>
            <a:ext cx="2959100" cy="550863"/>
            <a:chOff x="972" y="320"/>
            <a:chExt cx="1864" cy="347"/>
          </a:xfrm>
        </p:grpSpPr>
        <p:sp>
          <p:nvSpPr>
            <p:cNvPr id="68640" name="Line 17">
              <a:extLst>
                <a:ext uri="{FF2B5EF4-FFF2-40B4-BE49-F238E27FC236}">
                  <a16:creationId xmlns:a16="http://schemas.microsoft.com/office/drawing/2014/main" id="{5699242F-BE1F-43E9-9261-33C8273AE684}"/>
                </a:ext>
              </a:extLst>
            </p:cNvPr>
            <p:cNvSpPr>
              <a:spLocks noChangeShapeType="1"/>
            </p:cNvSpPr>
            <p:nvPr/>
          </p:nvSpPr>
          <p:spPr bwMode="auto">
            <a:xfrm flipV="1">
              <a:off x="972" y="320"/>
              <a:ext cx="534" cy="34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8641" name="Line 18">
              <a:extLst>
                <a:ext uri="{FF2B5EF4-FFF2-40B4-BE49-F238E27FC236}">
                  <a16:creationId xmlns:a16="http://schemas.microsoft.com/office/drawing/2014/main" id="{0CC9DA8E-7C8E-4B4B-8F31-9C84B2E4A098}"/>
                </a:ext>
              </a:extLst>
            </p:cNvPr>
            <p:cNvSpPr>
              <a:spLocks noChangeShapeType="1"/>
            </p:cNvSpPr>
            <p:nvPr/>
          </p:nvSpPr>
          <p:spPr bwMode="auto">
            <a:xfrm>
              <a:off x="1506" y="320"/>
              <a:ext cx="133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8642" name="Line 19">
              <a:extLst>
                <a:ext uri="{FF2B5EF4-FFF2-40B4-BE49-F238E27FC236}">
                  <a16:creationId xmlns:a16="http://schemas.microsoft.com/office/drawing/2014/main" id="{84D69FFB-5AE4-4D8E-9EE7-0EE0D21761CE}"/>
                </a:ext>
              </a:extLst>
            </p:cNvPr>
            <p:cNvSpPr>
              <a:spLocks noChangeShapeType="1"/>
            </p:cNvSpPr>
            <p:nvPr/>
          </p:nvSpPr>
          <p:spPr bwMode="auto">
            <a:xfrm>
              <a:off x="2836" y="320"/>
              <a:ext cx="0" cy="13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sp>
        <p:nvSpPr>
          <p:cNvPr id="467988" name="Rectangle 20">
            <a:extLst>
              <a:ext uri="{FF2B5EF4-FFF2-40B4-BE49-F238E27FC236}">
                <a16:creationId xmlns:a16="http://schemas.microsoft.com/office/drawing/2014/main" id="{AF90D565-D43F-4ACF-9DB6-A2F67F375E7C}"/>
              </a:ext>
            </a:extLst>
          </p:cNvPr>
          <p:cNvSpPr>
            <a:spLocks noChangeArrowheads="1"/>
          </p:cNvSpPr>
          <p:nvPr/>
        </p:nvSpPr>
        <p:spPr bwMode="auto">
          <a:xfrm>
            <a:off x="7105650" y="3521075"/>
            <a:ext cx="287338" cy="1349375"/>
          </a:xfrm>
          <a:prstGeom prst="rect">
            <a:avLst/>
          </a:prstGeom>
          <a:solidFill>
            <a:srgbClr val="C0C0C0"/>
          </a:solidFill>
          <a:ln w="9525">
            <a:solidFill>
              <a:srgbClr val="000000"/>
            </a:solidFill>
            <a:miter lim="800000"/>
            <a:headEnd/>
            <a:tailEnd/>
          </a:ln>
        </p:spPr>
        <p:txBody>
          <a:bodyPr t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zh-CN" sz="1600">
              <a:solidFill>
                <a:srgbClr val="FF0000"/>
              </a:solidFill>
              <a:latin typeface="楷体_GB2312"/>
              <a:ea typeface="楷体_GB2312"/>
              <a:cs typeface="楷体_GB2312"/>
            </a:endParaRPr>
          </a:p>
        </p:txBody>
      </p:sp>
      <p:grpSp>
        <p:nvGrpSpPr>
          <p:cNvPr id="3" name="Group 21">
            <a:extLst>
              <a:ext uri="{FF2B5EF4-FFF2-40B4-BE49-F238E27FC236}">
                <a16:creationId xmlns:a16="http://schemas.microsoft.com/office/drawing/2014/main" id="{4EA3876D-CBCA-4740-A1DB-E364934ECCE3}"/>
              </a:ext>
            </a:extLst>
          </p:cNvPr>
          <p:cNvGrpSpPr>
            <a:grpSpLocks/>
          </p:cNvGrpSpPr>
          <p:nvPr/>
        </p:nvGrpSpPr>
        <p:grpSpPr bwMode="auto">
          <a:xfrm>
            <a:off x="4518025" y="3524250"/>
            <a:ext cx="2573338" cy="420688"/>
            <a:chOff x="2846" y="1068"/>
            <a:chExt cx="1621" cy="265"/>
          </a:xfrm>
        </p:grpSpPr>
        <p:sp>
          <p:nvSpPr>
            <p:cNvPr id="68637" name="Line 22">
              <a:extLst>
                <a:ext uri="{FF2B5EF4-FFF2-40B4-BE49-F238E27FC236}">
                  <a16:creationId xmlns:a16="http://schemas.microsoft.com/office/drawing/2014/main" id="{8DB0B522-FBAE-4B81-A52F-8B6A26537919}"/>
                </a:ext>
              </a:extLst>
            </p:cNvPr>
            <p:cNvSpPr>
              <a:spLocks noChangeShapeType="1"/>
            </p:cNvSpPr>
            <p:nvPr/>
          </p:nvSpPr>
          <p:spPr bwMode="auto">
            <a:xfrm>
              <a:off x="2846" y="1224"/>
              <a:ext cx="0" cy="10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8638" name="Line 23">
              <a:extLst>
                <a:ext uri="{FF2B5EF4-FFF2-40B4-BE49-F238E27FC236}">
                  <a16:creationId xmlns:a16="http://schemas.microsoft.com/office/drawing/2014/main" id="{F848A60F-FD8E-4CA8-ACCA-18DC05268A20}"/>
                </a:ext>
              </a:extLst>
            </p:cNvPr>
            <p:cNvSpPr>
              <a:spLocks noChangeShapeType="1"/>
            </p:cNvSpPr>
            <p:nvPr/>
          </p:nvSpPr>
          <p:spPr bwMode="auto">
            <a:xfrm>
              <a:off x="2846" y="1333"/>
              <a:ext cx="909"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8639" name="Line 24">
              <a:extLst>
                <a:ext uri="{FF2B5EF4-FFF2-40B4-BE49-F238E27FC236}">
                  <a16:creationId xmlns:a16="http://schemas.microsoft.com/office/drawing/2014/main" id="{E3CB73A8-4C3D-4F8B-A779-B5475B404FF2}"/>
                </a:ext>
              </a:extLst>
            </p:cNvPr>
            <p:cNvSpPr>
              <a:spLocks noChangeShapeType="1"/>
            </p:cNvSpPr>
            <p:nvPr/>
          </p:nvSpPr>
          <p:spPr bwMode="auto">
            <a:xfrm flipV="1">
              <a:off x="3755" y="1068"/>
              <a:ext cx="712" cy="26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grpSp>
        <p:nvGrpSpPr>
          <p:cNvPr id="4" name="Group 25">
            <a:extLst>
              <a:ext uri="{FF2B5EF4-FFF2-40B4-BE49-F238E27FC236}">
                <a16:creationId xmlns:a16="http://schemas.microsoft.com/office/drawing/2014/main" id="{85FF9FAB-AD76-4D52-A555-27FE34EFF7DC}"/>
              </a:ext>
            </a:extLst>
          </p:cNvPr>
          <p:cNvGrpSpPr>
            <a:grpSpLocks/>
          </p:cNvGrpSpPr>
          <p:nvPr/>
        </p:nvGrpSpPr>
        <p:grpSpPr bwMode="auto">
          <a:xfrm>
            <a:off x="4532313" y="4394200"/>
            <a:ext cx="2571750" cy="463550"/>
            <a:chOff x="2855" y="1616"/>
            <a:chExt cx="1620" cy="292"/>
          </a:xfrm>
        </p:grpSpPr>
        <p:sp>
          <p:nvSpPr>
            <p:cNvPr id="68634" name="Line 26">
              <a:extLst>
                <a:ext uri="{FF2B5EF4-FFF2-40B4-BE49-F238E27FC236}">
                  <a16:creationId xmlns:a16="http://schemas.microsoft.com/office/drawing/2014/main" id="{BEE507DA-E4D8-48A7-9EF1-D00ACD73C4A7}"/>
                </a:ext>
              </a:extLst>
            </p:cNvPr>
            <p:cNvSpPr>
              <a:spLocks noChangeShapeType="1"/>
            </p:cNvSpPr>
            <p:nvPr/>
          </p:nvSpPr>
          <p:spPr bwMode="auto">
            <a:xfrm>
              <a:off x="2855" y="1625"/>
              <a:ext cx="0" cy="11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68635" name="Line 27">
              <a:extLst>
                <a:ext uri="{FF2B5EF4-FFF2-40B4-BE49-F238E27FC236}">
                  <a16:creationId xmlns:a16="http://schemas.microsoft.com/office/drawing/2014/main" id="{8E5BB91D-E47F-4631-8E5B-A5B51CC6F4EB}"/>
                </a:ext>
              </a:extLst>
            </p:cNvPr>
            <p:cNvSpPr>
              <a:spLocks noChangeShapeType="1"/>
            </p:cNvSpPr>
            <p:nvPr/>
          </p:nvSpPr>
          <p:spPr bwMode="auto">
            <a:xfrm>
              <a:off x="2855" y="1616"/>
              <a:ext cx="909"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8636" name="Line 28">
              <a:extLst>
                <a:ext uri="{FF2B5EF4-FFF2-40B4-BE49-F238E27FC236}">
                  <a16:creationId xmlns:a16="http://schemas.microsoft.com/office/drawing/2014/main" id="{5A9BF0DC-F979-40C2-BF8E-5FF071E858C1}"/>
                </a:ext>
              </a:extLst>
            </p:cNvPr>
            <p:cNvSpPr>
              <a:spLocks noChangeShapeType="1"/>
            </p:cNvSpPr>
            <p:nvPr/>
          </p:nvSpPr>
          <p:spPr bwMode="auto">
            <a:xfrm>
              <a:off x="3763" y="1616"/>
              <a:ext cx="712" cy="29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grpSp>
      <p:grpSp>
        <p:nvGrpSpPr>
          <p:cNvPr id="5" name="Group 29">
            <a:extLst>
              <a:ext uri="{FF2B5EF4-FFF2-40B4-BE49-F238E27FC236}">
                <a16:creationId xmlns:a16="http://schemas.microsoft.com/office/drawing/2014/main" id="{E875FB7B-43C3-4746-9233-0CAC3CC58C41}"/>
              </a:ext>
            </a:extLst>
          </p:cNvPr>
          <p:cNvGrpSpPr>
            <a:grpSpLocks/>
          </p:cNvGrpSpPr>
          <p:nvPr/>
        </p:nvGrpSpPr>
        <p:grpSpPr bwMode="auto">
          <a:xfrm>
            <a:off x="1543050" y="5422900"/>
            <a:ext cx="3021013" cy="566738"/>
            <a:chOff x="972" y="2264"/>
            <a:chExt cx="1903" cy="357"/>
          </a:xfrm>
        </p:grpSpPr>
        <p:sp>
          <p:nvSpPr>
            <p:cNvPr id="68631" name="Line 30">
              <a:extLst>
                <a:ext uri="{FF2B5EF4-FFF2-40B4-BE49-F238E27FC236}">
                  <a16:creationId xmlns:a16="http://schemas.microsoft.com/office/drawing/2014/main" id="{938F41DD-9523-4017-961E-F79EF91C9CE6}"/>
                </a:ext>
              </a:extLst>
            </p:cNvPr>
            <p:cNvSpPr>
              <a:spLocks noChangeShapeType="1"/>
            </p:cNvSpPr>
            <p:nvPr/>
          </p:nvSpPr>
          <p:spPr bwMode="auto">
            <a:xfrm>
              <a:off x="2874" y="2493"/>
              <a:ext cx="0" cy="12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8632" name="Line 31">
              <a:extLst>
                <a:ext uri="{FF2B5EF4-FFF2-40B4-BE49-F238E27FC236}">
                  <a16:creationId xmlns:a16="http://schemas.microsoft.com/office/drawing/2014/main" id="{DF763530-E374-43C5-9D03-BC9F7E93A324}"/>
                </a:ext>
              </a:extLst>
            </p:cNvPr>
            <p:cNvSpPr>
              <a:spLocks noChangeShapeType="1"/>
            </p:cNvSpPr>
            <p:nvPr/>
          </p:nvSpPr>
          <p:spPr bwMode="auto">
            <a:xfrm>
              <a:off x="1544" y="2621"/>
              <a:ext cx="1331"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8633" name="Line 32">
              <a:extLst>
                <a:ext uri="{FF2B5EF4-FFF2-40B4-BE49-F238E27FC236}">
                  <a16:creationId xmlns:a16="http://schemas.microsoft.com/office/drawing/2014/main" id="{6FFE6B51-8703-4B7C-94CC-8DFAF2B54AAE}"/>
                </a:ext>
              </a:extLst>
            </p:cNvPr>
            <p:cNvSpPr>
              <a:spLocks noChangeShapeType="1"/>
            </p:cNvSpPr>
            <p:nvPr/>
          </p:nvSpPr>
          <p:spPr bwMode="auto">
            <a:xfrm flipH="1" flipV="1">
              <a:off x="972" y="2264"/>
              <a:ext cx="562" cy="35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sp>
        <p:nvSpPr>
          <p:cNvPr id="68628" name="Line 33">
            <a:extLst>
              <a:ext uri="{FF2B5EF4-FFF2-40B4-BE49-F238E27FC236}">
                <a16:creationId xmlns:a16="http://schemas.microsoft.com/office/drawing/2014/main" id="{8C3CC002-C7AB-4582-A471-282E585B68D2}"/>
              </a:ext>
            </a:extLst>
          </p:cNvPr>
          <p:cNvSpPr>
            <a:spLocks noChangeShapeType="1"/>
          </p:cNvSpPr>
          <p:nvPr/>
        </p:nvSpPr>
        <p:spPr bwMode="auto">
          <a:xfrm>
            <a:off x="8312150" y="2306638"/>
            <a:ext cx="0" cy="3522662"/>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tIns="0" bIns="0"/>
          <a:lstStyle/>
          <a:p>
            <a:endParaRPr lang="zh-CN" altLang="en-US"/>
          </a:p>
        </p:txBody>
      </p:sp>
      <p:sp>
        <p:nvSpPr>
          <p:cNvPr id="68629" name="Rectangle 34">
            <a:extLst>
              <a:ext uri="{FF2B5EF4-FFF2-40B4-BE49-F238E27FC236}">
                <a16:creationId xmlns:a16="http://schemas.microsoft.com/office/drawing/2014/main" id="{DAE0EE4D-76A1-4259-B7EB-B231EFCFFE7C}"/>
              </a:ext>
            </a:extLst>
          </p:cNvPr>
          <p:cNvSpPr>
            <a:spLocks noChangeArrowheads="1"/>
          </p:cNvSpPr>
          <p:nvPr/>
        </p:nvSpPr>
        <p:spPr bwMode="auto">
          <a:xfrm>
            <a:off x="7804150" y="1871663"/>
            <a:ext cx="938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600">
                <a:solidFill>
                  <a:srgbClr val="FF0000"/>
                </a:solidFill>
                <a:latin typeface="楷体_GB2312"/>
                <a:ea typeface="楷体_GB2312"/>
                <a:cs typeface="楷体_GB2312"/>
              </a:rPr>
              <a:t>时间</a:t>
            </a:r>
          </a:p>
        </p:txBody>
      </p:sp>
      <p:sp>
        <p:nvSpPr>
          <p:cNvPr id="68630" name="Line 35">
            <a:extLst>
              <a:ext uri="{FF2B5EF4-FFF2-40B4-BE49-F238E27FC236}">
                <a16:creationId xmlns:a16="http://schemas.microsoft.com/office/drawing/2014/main" id="{55534FE3-704A-40DD-BA37-8589BC9D415E}"/>
              </a:ext>
            </a:extLst>
          </p:cNvPr>
          <p:cNvSpPr>
            <a:spLocks noChangeShapeType="1"/>
          </p:cNvSpPr>
          <p:nvPr/>
        </p:nvSpPr>
        <p:spPr bwMode="auto">
          <a:xfrm>
            <a:off x="1155700" y="2235200"/>
            <a:ext cx="7424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wipe(up)">
                                      <p:cBhvr>
                                        <p:cTn id="7" dur="500"/>
                                        <p:tgtEl>
                                          <p:spTgt spid="467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67978"/>
                                        </p:tgtEl>
                                        <p:attrNameLst>
                                          <p:attrName>style.visibility</p:attrName>
                                        </p:attrNameLst>
                                      </p:cBhvr>
                                      <p:to>
                                        <p:strVal val="visible"/>
                                      </p:to>
                                    </p:set>
                                    <p:animEffect transition="in" filter="dissolve">
                                      <p:cBhvr>
                                        <p:cTn id="16" dur="500"/>
                                        <p:tgtEl>
                                          <p:spTgt spid="467978"/>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67980"/>
                                        </p:tgtEl>
                                        <p:attrNameLst>
                                          <p:attrName>style.visibility</p:attrName>
                                        </p:attrNameLst>
                                      </p:cBhvr>
                                      <p:to>
                                        <p:strVal val="visible"/>
                                      </p:to>
                                    </p:set>
                                    <p:animEffect transition="in" filter="dissolve">
                                      <p:cBhvr>
                                        <p:cTn id="20" dur="500"/>
                                        <p:tgtEl>
                                          <p:spTgt spid="467980"/>
                                        </p:tgtEl>
                                      </p:cBhvr>
                                    </p:animEffect>
                                  </p:childTnLst>
                                </p:cTn>
                              </p:par>
                            </p:childTnLst>
                          </p:cTn>
                        </p:par>
                        <p:par>
                          <p:cTn id="21" fill="hold" nodeType="afterGroup">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467979"/>
                                        </p:tgtEl>
                                        <p:attrNameLst>
                                          <p:attrName>style.visibility</p:attrName>
                                        </p:attrNameLst>
                                      </p:cBhvr>
                                      <p:to>
                                        <p:strVal val="visible"/>
                                      </p:to>
                                    </p:set>
                                    <p:animEffect transition="in" filter="dissolve">
                                      <p:cBhvr>
                                        <p:cTn id="24" dur="500"/>
                                        <p:tgtEl>
                                          <p:spTgt spid="4679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467988"/>
                                        </p:tgtEl>
                                        <p:attrNameLst>
                                          <p:attrName>style.visibility</p:attrName>
                                        </p:attrNameLst>
                                      </p:cBhvr>
                                      <p:to>
                                        <p:strVal val="visible"/>
                                      </p:to>
                                    </p:set>
                                    <p:animEffect transition="in" filter="wipe(up)">
                                      <p:cBhvr>
                                        <p:cTn id="33" dur="500"/>
                                        <p:tgtEl>
                                          <p:spTgt spid="4679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right)">
                                      <p:cBhvr>
                                        <p:cTn id="38" dur="500"/>
                                        <p:tgtEl>
                                          <p:spTgt spid="4"/>
                                        </p:tgtEl>
                                      </p:cBhvr>
                                    </p:animEffect>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467981"/>
                                        </p:tgtEl>
                                        <p:attrNameLst>
                                          <p:attrName>style.visibility</p:attrName>
                                        </p:attrNameLst>
                                      </p:cBhvr>
                                      <p:to>
                                        <p:strVal val="visible"/>
                                      </p:to>
                                    </p:set>
                                    <p:animEffect transition="in" filter="dissolve">
                                      <p:cBhvr>
                                        <p:cTn id="42" dur="500"/>
                                        <p:tgtEl>
                                          <p:spTgt spid="467981"/>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467983"/>
                                        </p:tgtEl>
                                        <p:attrNameLst>
                                          <p:attrName>style.visibility</p:attrName>
                                        </p:attrNameLst>
                                      </p:cBhvr>
                                      <p:to>
                                        <p:strVal val="visible"/>
                                      </p:to>
                                    </p:set>
                                    <p:animEffect transition="in" filter="dissolve">
                                      <p:cBhvr>
                                        <p:cTn id="46" dur="500"/>
                                        <p:tgtEl>
                                          <p:spTgt spid="467983"/>
                                        </p:tgtEl>
                                      </p:cBhvr>
                                    </p:animEffect>
                                  </p:childTnLst>
                                </p:cTn>
                              </p:par>
                            </p:childTnLst>
                          </p:cTn>
                        </p:par>
                        <p:par>
                          <p:cTn id="47" fill="hold" nodeType="afterGroup">
                            <p:stCondLst>
                              <p:cond delay="1500"/>
                            </p:stCondLst>
                            <p:childTnLst>
                              <p:par>
                                <p:cTn id="48" presetID="9" presetClass="entr" presetSubtype="0" fill="hold" grpId="0" nodeType="afterEffect">
                                  <p:stCondLst>
                                    <p:cond delay="0"/>
                                  </p:stCondLst>
                                  <p:childTnLst>
                                    <p:set>
                                      <p:cBhvr>
                                        <p:cTn id="49" dur="1" fill="hold">
                                          <p:stCondLst>
                                            <p:cond delay="0"/>
                                          </p:stCondLst>
                                        </p:cTn>
                                        <p:tgtEl>
                                          <p:spTgt spid="467982"/>
                                        </p:tgtEl>
                                        <p:attrNameLst>
                                          <p:attrName>style.visibility</p:attrName>
                                        </p:attrNameLst>
                                      </p:cBhvr>
                                      <p:to>
                                        <p:strVal val="visible"/>
                                      </p:to>
                                    </p:set>
                                    <p:animEffect transition="in" filter="dissolve">
                                      <p:cBhvr>
                                        <p:cTn id="50" dur="500"/>
                                        <p:tgtEl>
                                          <p:spTgt spid="4679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right)">
                                      <p:cBhvr>
                                        <p:cTn id="55" dur="500"/>
                                        <p:tgtEl>
                                          <p:spTgt spid="5"/>
                                        </p:tgtEl>
                                      </p:cBhvr>
                                    </p:animEffect>
                                  </p:childTnLst>
                                </p:cTn>
                              </p:par>
                            </p:childTnLst>
                          </p:cTn>
                        </p:par>
                        <p:par>
                          <p:cTn id="56" fill="hold" nodeType="afterGroup">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467977"/>
                                        </p:tgtEl>
                                        <p:attrNameLst>
                                          <p:attrName>style.visibility</p:attrName>
                                        </p:attrNameLst>
                                      </p:cBhvr>
                                      <p:to>
                                        <p:strVal val="visible"/>
                                      </p:to>
                                    </p:set>
                                    <p:animEffect transition="in" filter="wipe(up)">
                                      <p:cBhvr>
                                        <p:cTn id="59" dur="500"/>
                                        <p:tgtEl>
                                          <p:spTgt spid="467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animBg="1"/>
      <p:bldP spid="467977" grpId="0" animBg="1"/>
      <p:bldP spid="467978" grpId="0" animBg="1"/>
      <p:bldP spid="467979" grpId="0" animBg="1"/>
      <p:bldP spid="467980" grpId="0"/>
      <p:bldP spid="467981" grpId="0" animBg="1"/>
      <p:bldP spid="467982" grpId="0" animBg="1"/>
      <p:bldP spid="467983" grpId="0"/>
      <p:bldP spid="46798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33A64CC6-8EC7-465F-B587-E24015FE085B}"/>
              </a:ext>
            </a:extLst>
          </p:cNvPr>
          <p:cNvSpPr>
            <a:spLocks noGrp="1" noRot="1" noChangeArrowheads="1"/>
          </p:cNvSpPr>
          <p:nvPr>
            <p:ph type="title"/>
          </p:nvPr>
        </p:nvSpPr>
        <p:spPr/>
        <p:txBody>
          <a:bodyPr/>
          <a:lstStyle/>
          <a:p>
            <a:pPr eaLnBrk="1" hangingPunct="1">
              <a:defRPr/>
            </a:pPr>
            <a:r>
              <a:rPr lang="zh-CN" altLang="en-US" dirty="0"/>
              <a:t>进程切换基本步骤</a:t>
            </a:r>
          </a:p>
        </p:txBody>
      </p:sp>
      <p:sp>
        <p:nvSpPr>
          <p:cNvPr id="468998" name="Rectangle 6">
            <a:extLst>
              <a:ext uri="{FF2B5EF4-FFF2-40B4-BE49-F238E27FC236}">
                <a16:creationId xmlns:a16="http://schemas.microsoft.com/office/drawing/2014/main" id="{5CDC841A-8C2E-41F5-A9D9-CFF766EAAAAF}"/>
              </a:ext>
            </a:extLst>
          </p:cNvPr>
          <p:cNvSpPr>
            <a:spLocks noChangeArrowheads="1"/>
          </p:cNvSpPr>
          <p:nvPr/>
        </p:nvSpPr>
        <p:spPr bwMode="auto">
          <a:xfrm>
            <a:off x="990600" y="1614488"/>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ea typeface="华文新魏" panose="02010800040101010101" pitchFamily="2" charset="-122"/>
              </a:rPr>
              <a:t>1 </a:t>
            </a:r>
            <a:r>
              <a:rPr lang="zh-CN" altLang="en-US">
                <a:ea typeface="华文新魏" panose="02010800040101010101" pitchFamily="2" charset="-122"/>
              </a:rPr>
              <a:t>保存进程上下文环境</a:t>
            </a:r>
          </a:p>
        </p:txBody>
      </p:sp>
      <p:sp>
        <p:nvSpPr>
          <p:cNvPr id="468999" name="Rectangle 7">
            <a:extLst>
              <a:ext uri="{FF2B5EF4-FFF2-40B4-BE49-F238E27FC236}">
                <a16:creationId xmlns:a16="http://schemas.microsoft.com/office/drawing/2014/main" id="{2A9D4828-56B5-43A1-AE9C-DD67C2BC2A2D}"/>
              </a:ext>
            </a:extLst>
          </p:cNvPr>
          <p:cNvSpPr>
            <a:spLocks noChangeArrowheads="1"/>
          </p:cNvSpPr>
          <p:nvPr/>
        </p:nvSpPr>
        <p:spPr bwMode="auto">
          <a:xfrm>
            <a:off x="990600" y="2300288"/>
            <a:ext cx="6553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ea typeface="华文新魏" panose="02010800040101010101" pitchFamily="2" charset="-122"/>
              </a:rPr>
              <a:t>2 </a:t>
            </a:r>
            <a:r>
              <a:rPr lang="zh-CN" altLang="en-US">
                <a:ea typeface="华文新魏" panose="02010800040101010101" pitchFamily="2" charset="-122"/>
              </a:rPr>
              <a:t>更新当前运行进程的控制块内容，将其状态改为就绪或阻塞状态</a:t>
            </a:r>
          </a:p>
        </p:txBody>
      </p:sp>
      <p:sp>
        <p:nvSpPr>
          <p:cNvPr id="469000" name="Rectangle 8">
            <a:extLst>
              <a:ext uri="{FF2B5EF4-FFF2-40B4-BE49-F238E27FC236}">
                <a16:creationId xmlns:a16="http://schemas.microsoft.com/office/drawing/2014/main" id="{604D9004-838B-49EA-B48E-18D67B8E469C}"/>
              </a:ext>
            </a:extLst>
          </p:cNvPr>
          <p:cNvSpPr>
            <a:spLocks noChangeArrowheads="1"/>
          </p:cNvSpPr>
          <p:nvPr/>
        </p:nvSpPr>
        <p:spPr bwMode="auto">
          <a:xfrm>
            <a:off x="990600" y="3443288"/>
            <a:ext cx="6553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ea typeface="华文新魏" panose="02010800040101010101" pitchFamily="2" charset="-122"/>
              </a:rPr>
              <a:t>3 </a:t>
            </a:r>
            <a:r>
              <a:rPr lang="zh-CN" altLang="en-US">
                <a:ea typeface="华文新魏" panose="02010800040101010101" pitchFamily="2" charset="-122"/>
              </a:rPr>
              <a:t>将进程控制块移到相应队列（就绪队列或阻塞队列）</a:t>
            </a:r>
          </a:p>
        </p:txBody>
      </p:sp>
      <p:sp>
        <p:nvSpPr>
          <p:cNvPr id="469001" name="Rectangle 9">
            <a:extLst>
              <a:ext uri="{FF2B5EF4-FFF2-40B4-BE49-F238E27FC236}">
                <a16:creationId xmlns:a16="http://schemas.microsoft.com/office/drawing/2014/main" id="{D33ED17A-220D-4D88-A8FB-D59EA144A351}"/>
              </a:ext>
            </a:extLst>
          </p:cNvPr>
          <p:cNvSpPr>
            <a:spLocks noChangeArrowheads="1"/>
          </p:cNvSpPr>
          <p:nvPr/>
        </p:nvSpPr>
        <p:spPr bwMode="auto">
          <a:xfrm>
            <a:off x="990600" y="4662488"/>
            <a:ext cx="6553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ea typeface="华文新魏" panose="02010800040101010101" pitchFamily="2" charset="-122"/>
              </a:rPr>
              <a:t>4 </a:t>
            </a:r>
            <a:r>
              <a:rPr lang="zh-CN" altLang="en-US">
                <a:ea typeface="华文新魏" panose="02010800040101010101" pitchFamily="2" charset="-122"/>
              </a:rPr>
              <a:t>改变需投入运行进程的控制块内容，将其状态变为运行状态</a:t>
            </a:r>
          </a:p>
        </p:txBody>
      </p:sp>
      <p:sp>
        <p:nvSpPr>
          <p:cNvPr id="469002" name="Rectangle 10">
            <a:extLst>
              <a:ext uri="{FF2B5EF4-FFF2-40B4-BE49-F238E27FC236}">
                <a16:creationId xmlns:a16="http://schemas.microsoft.com/office/drawing/2014/main" id="{B5728603-E1F2-4435-8AF1-469412F751B5}"/>
              </a:ext>
            </a:extLst>
          </p:cNvPr>
          <p:cNvSpPr>
            <a:spLocks noChangeArrowheads="1"/>
          </p:cNvSpPr>
          <p:nvPr/>
        </p:nvSpPr>
        <p:spPr bwMode="auto">
          <a:xfrm>
            <a:off x="990600" y="5881688"/>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ea typeface="华文新魏" panose="02010800040101010101" pitchFamily="2" charset="-122"/>
              </a:rPr>
              <a:t>5 </a:t>
            </a:r>
            <a:r>
              <a:rPr lang="zh-CN" altLang="en-US">
                <a:ea typeface="华文新魏" panose="02010800040101010101" pitchFamily="2" charset="-122"/>
              </a:rPr>
              <a:t>恢复需投入运行进程的上下文环境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8998"/>
                                        </p:tgtEl>
                                        <p:attrNameLst>
                                          <p:attrName>style.visibility</p:attrName>
                                        </p:attrNameLst>
                                      </p:cBhvr>
                                      <p:to>
                                        <p:strVal val="visible"/>
                                      </p:to>
                                    </p:set>
                                    <p:anim calcmode="lin" valueType="num">
                                      <p:cBhvr additive="base">
                                        <p:cTn id="7" dur="500" fill="hold"/>
                                        <p:tgtEl>
                                          <p:spTgt spid="468998"/>
                                        </p:tgtEl>
                                        <p:attrNameLst>
                                          <p:attrName>ppt_x</p:attrName>
                                        </p:attrNameLst>
                                      </p:cBhvr>
                                      <p:tavLst>
                                        <p:tav tm="0">
                                          <p:val>
                                            <p:strVal val="1+#ppt_w/2"/>
                                          </p:val>
                                        </p:tav>
                                        <p:tav tm="100000">
                                          <p:val>
                                            <p:strVal val="#ppt_x"/>
                                          </p:val>
                                        </p:tav>
                                      </p:tavLst>
                                    </p:anim>
                                    <p:anim calcmode="lin" valueType="num">
                                      <p:cBhvr additive="base">
                                        <p:cTn id="8"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8999"/>
                                        </p:tgtEl>
                                        <p:attrNameLst>
                                          <p:attrName>style.visibility</p:attrName>
                                        </p:attrNameLst>
                                      </p:cBhvr>
                                      <p:to>
                                        <p:strVal val="visible"/>
                                      </p:to>
                                    </p:set>
                                    <p:anim calcmode="lin" valueType="num">
                                      <p:cBhvr additive="base">
                                        <p:cTn id="13" dur="500" fill="hold"/>
                                        <p:tgtEl>
                                          <p:spTgt spid="468999"/>
                                        </p:tgtEl>
                                        <p:attrNameLst>
                                          <p:attrName>ppt_x</p:attrName>
                                        </p:attrNameLst>
                                      </p:cBhvr>
                                      <p:tavLst>
                                        <p:tav tm="0">
                                          <p:val>
                                            <p:strVal val="1+#ppt_w/2"/>
                                          </p:val>
                                        </p:tav>
                                        <p:tav tm="100000">
                                          <p:val>
                                            <p:strVal val="#ppt_x"/>
                                          </p:val>
                                        </p:tav>
                                      </p:tavLst>
                                    </p:anim>
                                    <p:anim calcmode="lin" valueType="num">
                                      <p:cBhvr additive="base">
                                        <p:cTn id="14" dur="500" fill="hold"/>
                                        <p:tgtEl>
                                          <p:spTgt spid="4689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69000"/>
                                        </p:tgtEl>
                                        <p:attrNameLst>
                                          <p:attrName>style.visibility</p:attrName>
                                        </p:attrNameLst>
                                      </p:cBhvr>
                                      <p:to>
                                        <p:strVal val="visible"/>
                                      </p:to>
                                    </p:set>
                                    <p:anim calcmode="lin" valueType="num">
                                      <p:cBhvr additive="base">
                                        <p:cTn id="19" dur="500" fill="hold"/>
                                        <p:tgtEl>
                                          <p:spTgt spid="469000"/>
                                        </p:tgtEl>
                                        <p:attrNameLst>
                                          <p:attrName>ppt_x</p:attrName>
                                        </p:attrNameLst>
                                      </p:cBhvr>
                                      <p:tavLst>
                                        <p:tav tm="0">
                                          <p:val>
                                            <p:strVal val="1+#ppt_w/2"/>
                                          </p:val>
                                        </p:tav>
                                        <p:tav tm="100000">
                                          <p:val>
                                            <p:strVal val="#ppt_x"/>
                                          </p:val>
                                        </p:tav>
                                      </p:tavLst>
                                    </p:anim>
                                    <p:anim calcmode="lin" valueType="num">
                                      <p:cBhvr additive="base">
                                        <p:cTn id="20" dur="500" fill="hold"/>
                                        <p:tgtEl>
                                          <p:spTgt spid="46900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9001"/>
                                        </p:tgtEl>
                                        <p:attrNameLst>
                                          <p:attrName>style.visibility</p:attrName>
                                        </p:attrNameLst>
                                      </p:cBhvr>
                                      <p:to>
                                        <p:strVal val="visible"/>
                                      </p:to>
                                    </p:set>
                                    <p:anim calcmode="lin" valueType="num">
                                      <p:cBhvr additive="base">
                                        <p:cTn id="25" dur="500" fill="hold"/>
                                        <p:tgtEl>
                                          <p:spTgt spid="469001"/>
                                        </p:tgtEl>
                                        <p:attrNameLst>
                                          <p:attrName>ppt_x</p:attrName>
                                        </p:attrNameLst>
                                      </p:cBhvr>
                                      <p:tavLst>
                                        <p:tav tm="0">
                                          <p:val>
                                            <p:strVal val="1+#ppt_w/2"/>
                                          </p:val>
                                        </p:tav>
                                        <p:tav tm="100000">
                                          <p:val>
                                            <p:strVal val="#ppt_x"/>
                                          </p:val>
                                        </p:tav>
                                      </p:tavLst>
                                    </p:anim>
                                    <p:anim calcmode="lin" valueType="num">
                                      <p:cBhvr additive="base">
                                        <p:cTn id="26" dur="500" fill="hold"/>
                                        <p:tgtEl>
                                          <p:spTgt spid="46900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69002"/>
                                        </p:tgtEl>
                                        <p:attrNameLst>
                                          <p:attrName>style.visibility</p:attrName>
                                        </p:attrNameLst>
                                      </p:cBhvr>
                                      <p:to>
                                        <p:strVal val="visible"/>
                                      </p:to>
                                    </p:set>
                                    <p:anim calcmode="lin" valueType="num">
                                      <p:cBhvr additive="base">
                                        <p:cTn id="31" dur="500" fill="hold"/>
                                        <p:tgtEl>
                                          <p:spTgt spid="469002"/>
                                        </p:tgtEl>
                                        <p:attrNameLst>
                                          <p:attrName>ppt_x</p:attrName>
                                        </p:attrNameLst>
                                      </p:cBhvr>
                                      <p:tavLst>
                                        <p:tav tm="0">
                                          <p:val>
                                            <p:strVal val="1+#ppt_w/2"/>
                                          </p:val>
                                        </p:tav>
                                        <p:tav tm="100000">
                                          <p:val>
                                            <p:strVal val="#ppt_x"/>
                                          </p:val>
                                        </p:tav>
                                      </p:tavLst>
                                    </p:anim>
                                    <p:anim calcmode="lin" valueType="num">
                                      <p:cBhvr additive="base">
                                        <p:cTn id="32" dur="500" fill="hold"/>
                                        <p:tgtEl>
                                          <p:spTgt spid="4690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0" grpId="0"/>
      <p:bldP spid="469001" grpId="0"/>
      <p:bldP spid="46900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95F8ECC1-B681-4B61-B2FD-ECECECDDA0D2}"/>
              </a:ext>
            </a:extLst>
          </p:cNvPr>
          <p:cNvSpPr>
            <a:spLocks noGrp="1" noRot="1" noChangeArrowheads="1"/>
          </p:cNvSpPr>
          <p:nvPr>
            <p:ph type="body" idx="1"/>
          </p:nvPr>
        </p:nvSpPr>
        <p:spPr/>
        <p:txBody>
          <a:bodyPr/>
          <a:lstStyle/>
          <a:p>
            <a:r>
              <a:rPr lang="en-US" altLang="zh-CN" dirty="0"/>
              <a:t>Linux</a:t>
            </a:r>
            <a:r>
              <a:rPr lang="zh-CN" altLang="en-US" dirty="0"/>
              <a:t>进程切换（</a:t>
            </a:r>
            <a:r>
              <a:rPr lang="en-US" altLang="zh-CN" dirty="0" err="1"/>
              <a:t>context_switch</a:t>
            </a:r>
            <a:r>
              <a:rPr lang="en-US" altLang="zh-CN" dirty="0"/>
              <a:t>() </a:t>
            </a:r>
            <a:r>
              <a:rPr lang="zh-CN" altLang="en-US" dirty="0"/>
              <a:t>）本质上两步：</a:t>
            </a:r>
          </a:p>
          <a:p>
            <a:r>
              <a:rPr lang="en-US" altLang="zh-CN" dirty="0"/>
              <a:t>1)  </a:t>
            </a:r>
            <a:r>
              <a:rPr lang="zh-CN" altLang="en-US" dirty="0"/>
              <a:t>进程页表</a:t>
            </a:r>
            <a:r>
              <a:rPr lang="en-US" altLang="zh-CN" dirty="0"/>
              <a:t>PGD</a:t>
            </a:r>
            <a:r>
              <a:rPr lang="zh-CN" altLang="en-US" dirty="0"/>
              <a:t>切换；</a:t>
            </a:r>
          </a:p>
          <a:p>
            <a:r>
              <a:rPr lang="en-US" altLang="zh-CN" dirty="0"/>
              <a:t>2)  </a:t>
            </a:r>
            <a:r>
              <a:rPr lang="zh-CN" altLang="en-US" dirty="0"/>
              <a:t>内核态堆栈和硬件上下文切换（包括</a:t>
            </a:r>
            <a:r>
              <a:rPr lang="en-US" altLang="zh-CN" dirty="0"/>
              <a:t>CPU</a:t>
            </a:r>
            <a:r>
              <a:rPr lang="zh-CN" altLang="en-US" dirty="0"/>
              <a:t>寄存器）；</a:t>
            </a:r>
          </a:p>
          <a:p>
            <a:r>
              <a:rPr lang="zh-CN" altLang="en-US" dirty="0"/>
              <a:t>   </a:t>
            </a:r>
            <a:r>
              <a:rPr lang="en-US" altLang="zh-CN" dirty="0" err="1">
                <a:solidFill>
                  <a:srgbClr val="FF0000"/>
                </a:solidFill>
              </a:rPr>
              <a:t>context_switch</a:t>
            </a:r>
            <a:r>
              <a:rPr lang="en-US" altLang="zh-CN" dirty="0">
                <a:solidFill>
                  <a:srgbClr val="FF0000"/>
                </a:solidFill>
              </a:rPr>
              <a:t>()</a:t>
            </a:r>
            <a:r>
              <a:rPr lang="zh-CN" altLang="en-US" dirty="0">
                <a:solidFill>
                  <a:srgbClr val="FF0000"/>
                </a:solidFill>
              </a:rPr>
              <a:t>通过调用</a:t>
            </a:r>
            <a:r>
              <a:rPr lang="en-US" altLang="zh-CN" dirty="0" err="1">
                <a:solidFill>
                  <a:srgbClr val="FF0000"/>
                </a:solidFill>
              </a:rPr>
              <a:t>switch_mm</a:t>
            </a:r>
            <a:r>
              <a:rPr lang="en-US" altLang="zh-CN" dirty="0">
                <a:solidFill>
                  <a:srgbClr val="FF0000"/>
                </a:solidFill>
              </a:rPr>
              <a:t>()</a:t>
            </a:r>
            <a:r>
              <a:rPr lang="zh-CN" altLang="en-US" dirty="0">
                <a:solidFill>
                  <a:srgbClr val="FF0000"/>
                </a:solidFill>
              </a:rPr>
              <a:t>切换进程空间，调用</a:t>
            </a:r>
            <a:r>
              <a:rPr lang="en-US" altLang="zh-CN" dirty="0" err="1">
                <a:solidFill>
                  <a:srgbClr val="FF0000"/>
                </a:solidFill>
              </a:rPr>
              <a:t>switch_to</a:t>
            </a:r>
            <a:r>
              <a:rPr lang="zh-CN" altLang="en-US" dirty="0">
                <a:solidFill>
                  <a:srgbClr val="FF0000"/>
                </a:solidFill>
              </a:rPr>
              <a:t>切换内核上下文环境。</a:t>
            </a:r>
          </a:p>
        </p:txBody>
      </p:sp>
      <p:sp>
        <p:nvSpPr>
          <p:cNvPr id="472066" name="Rectangle 2">
            <a:extLst>
              <a:ext uri="{FF2B5EF4-FFF2-40B4-BE49-F238E27FC236}">
                <a16:creationId xmlns:a16="http://schemas.microsoft.com/office/drawing/2014/main" id="{0A338626-7678-40E3-B343-FE1509EACCC1}"/>
              </a:ext>
            </a:extLst>
          </p:cNvPr>
          <p:cNvSpPr>
            <a:spLocks noGrp="1" noRot="1" noChangeArrowheads="1"/>
          </p:cNvSpPr>
          <p:nvPr>
            <p:ph type="title"/>
          </p:nvPr>
        </p:nvSpPr>
        <p:spPr/>
        <p:txBody>
          <a:bodyPr/>
          <a:lstStyle/>
          <a:p>
            <a:r>
              <a:rPr lang="en-US" altLang="zh-CN"/>
              <a:t>Linux </a:t>
            </a:r>
            <a:r>
              <a:rPr lang="zh-CN" altLang="en-US"/>
              <a:t>的进程切换过程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60EEC64D-5DEC-AD45-AC0E-BBB66E85CB41}"/>
              </a:ext>
            </a:extLst>
          </p:cNvPr>
          <p:cNvSpPr txBox="1">
            <a:spLocks noChangeArrowheads="1"/>
          </p:cNvSpPr>
          <p:nvPr/>
        </p:nvSpPr>
        <p:spPr>
          <a:xfrm>
            <a:off x="604157" y="1301650"/>
            <a:ext cx="7012272"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2.1.3 </a:t>
            </a:r>
            <a:r>
              <a:rPr lang="zh-CN" altLang="en-US" sz="3000" dirty="0">
                <a:latin typeface="+mj-ea"/>
                <a:ea typeface="+mj-ea"/>
              </a:rPr>
              <a:t>程序的</a:t>
            </a:r>
            <a:r>
              <a:rPr lang="zh-CN" altLang="en-US" sz="3000" dirty="0">
                <a:solidFill>
                  <a:srgbClr val="FF0000"/>
                </a:solidFill>
                <a:latin typeface="+mj-ea"/>
                <a:ea typeface="+mj-ea"/>
              </a:rPr>
              <a:t>并发</a:t>
            </a:r>
            <a:r>
              <a:rPr lang="zh-CN" altLang="en-US" sz="3000" dirty="0">
                <a:latin typeface="+mj-ea"/>
                <a:ea typeface="+mj-ea"/>
              </a:rPr>
              <a:t>执行及其特征</a:t>
            </a:r>
          </a:p>
        </p:txBody>
      </p:sp>
      <p:sp>
        <p:nvSpPr>
          <p:cNvPr id="28" name="Rectangle 2">
            <a:extLst>
              <a:ext uri="{FF2B5EF4-FFF2-40B4-BE49-F238E27FC236}">
                <a16:creationId xmlns:a16="http://schemas.microsoft.com/office/drawing/2014/main" id="{7B925E8C-A93A-DE43-B98E-5F4ED8FF0E5A}"/>
              </a:ext>
            </a:extLst>
          </p:cNvPr>
          <p:cNvSpPr txBox="1">
            <a:spLocks noChangeArrowheads="1"/>
          </p:cNvSpPr>
          <p:nvPr/>
        </p:nvSpPr>
        <p:spPr>
          <a:xfrm>
            <a:off x="604157" y="1816001"/>
            <a:ext cx="8225518" cy="3651068"/>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671513" indent="-600075" algn="just">
              <a:lnSpc>
                <a:spcPct val="120000"/>
              </a:lnSpc>
              <a:spcBef>
                <a:spcPts val="450"/>
              </a:spcBef>
              <a:defRPr/>
            </a:pPr>
            <a:r>
              <a:rPr lang="en-US" altLang="zh-CN" sz="2700" dirty="0">
                <a:latin typeface="仿宋_GB2312" charset="0"/>
                <a:ea typeface="仿宋_GB2312" charset="0"/>
              </a:rPr>
              <a:t>1</a:t>
            </a:r>
            <a:r>
              <a:rPr lang="zh-CN" altLang="en-US" sz="2700" dirty="0">
                <a:latin typeface="仿宋_GB2312" charset="0"/>
                <a:ea typeface="仿宋_GB2312" charset="0"/>
              </a:rPr>
              <a:t>．</a:t>
            </a:r>
            <a:r>
              <a:rPr kumimoji="1" lang="zh-CN" altLang="en-US" sz="2700" dirty="0">
                <a:latin typeface="Times New Roman" charset="0"/>
              </a:rPr>
              <a:t>程序的并发执行</a:t>
            </a:r>
            <a:endParaRPr kumimoji="1" lang="en-US" altLang="zh-CN" sz="2700" dirty="0">
              <a:latin typeface="Times New Roman" charset="0"/>
            </a:endParaRPr>
          </a:p>
          <a:p>
            <a:pPr marL="671513" indent="-600075" algn="just">
              <a:lnSpc>
                <a:spcPct val="120000"/>
              </a:lnSpc>
              <a:spcBef>
                <a:spcPts val="450"/>
              </a:spcBef>
              <a:defRPr/>
            </a:pPr>
            <a:r>
              <a:rPr lang="zh-CN" altLang="en-US" sz="2800" dirty="0"/>
              <a:t>   </a:t>
            </a:r>
            <a:r>
              <a:rPr lang="zh-CN" altLang="en-US" sz="2400" dirty="0"/>
              <a:t>对于具有下述四条语句的程序段</a:t>
            </a:r>
            <a:endParaRPr kumimoji="1" lang="en-US" altLang="zh-CN" sz="2700" dirty="0">
              <a:latin typeface="Times New Roman" charset="0"/>
            </a:endParaRPr>
          </a:p>
        </p:txBody>
      </p:sp>
      <p:sp>
        <p:nvSpPr>
          <p:cNvPr id="5" name="Rectangle 4">
            <a:extLst>
              <a:ext uri="{FF2B5EF4-FFF2-40B4-BE49-F238E27FC236}">
                <a16:creationId xmlns:a16="http://schemas.microsoft.com/office/drawing/2014/main" id="{FAA06B02-4E2D-3B48-8ED8-AF588D25CEE3}"/>
              </a:ext>
            </a:extLst>
          </p:cNvPr>
          <p:cNvSpPr>
            <a:spLocks noChangeArrowheads="1"/>
          </p:cNvSpPr>
          <p:nvPr/>
        </p:nvSpPr>
        <p:spPr bwMode="auto">
          <a:xfrm>
            <a:off x="1304511" y="363889"/>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
        <p:nvSpPr>
          <p:cNvPr id="6" name="Rectangle 3">
            <a:extLst>
              <a:ext uri="{FF2B5EF4-FFF2-40B4-BE49-F238E27FC236}">
                <a16:creationId xmlns:a16="http://schemas.microsoft.com/office/drawing/2014/main" id="{C434E1E7-A300-0F4F-8756-E94C8BF8FD2E}"/>
              </a:ext>
            </a:extLst>
          </p:cNvPr>
          <p:cNvSpPr>
            <a:spLocks noGrp="1" noChangeArrowheads="1"/>
          </p:cNvSpPr>
          <p:nvPr/>
        </p:nvSpPr>
        <p:spPr>
          <a:xfrm>
            <a:off x="1024193" y="3150216"/>
            <a:ext cx="6172200" cy="1713310"/>
          </a:xfr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eaLnBrk="1" hangingPunct="1">
              <a:lnSpc>
                <a:spcPct val="80000"/>
              </a:lnSpc>
              <a:buFont typeface="Wingdings" charset="2"/>
              <a:buNone/>
              <a:defRPr/>
            </a:pPr>
            <a:r>
              <a:rPr lang="en-US" altLang="zh-CN" sz="2400" dirty="0"/>
              <a:t>          S1</a:t>
            </a:r>
            <a:r>
              <a:rPr lang="zh-CN" altLang="en-US" sz="2400" dirty="0"/>
              <a:t>：</a:t>
            </a:r>
            <a:r>
              <a:rPr lang="en-US" altLang="zh-CN" sz="2400" dirty="0"/>
              <a:t>a : = x</a:t>
            </a:r>
            <a:r>
              <a:rPr lang="zh-CN" altLang="en-US" sz="2400" dirty="0"/>
              <a:t>十</a:t>
            </a:r>
            <a:r>
              <a:rPr lang="en-US" altLang="zh-CN" sz="2400" dirty="0"/>
              <a:t>2</a:t>
            </a:r>
          </a:p>
          <a:p>
            <a:pPr algn="just" eaLnBrk="1" hangingPunct="1">
              <a:lnSpc>
                <a:spcPct val="80000"/>
              </a:lnSpc>
              <a:buClrTx/>
              <a:buSzTx/>
              <a:buFontTx/>
              <a:buNone/>
              <a:defRPr/>
            </a:pPr>
            <a:r>
              <a:rPr lang="en-US" altLang="zh-CN" sz="2400" dirty="0"/>
              <a:t>          S2</a:t>
            </a:r>
            <a:r>
              <a:rPr lang="zh-CN" altLang="en-US" sz="2400" dirty="0"/>
              <a:t>：</a:t>
            </a:r>
            <a:r>
              <a:rPr lang="en-US" altLang="zh-CN" sz="2400" dirty="0"/>
              <a:t>b : = y</a:t>
            </a:r>
            <a:r>
              <a:rPr lang="zh-CN" altLang="en-US" sz="2400" dirty="0"/>
              <a:t>十</a:t>
            </a:r>
            <a:r>
              <a:rPr lang="en-US" altLang="zh-CN" sz="2400" dirty="0"/>
              <a:t>4</a:t>
            </a:r>
          </a:p>
          <a:p>
            <a:pPr algn="just" eaLnBrk="1" hangingPunct="1">
              <a:lnSpc>
                <a:spcPct val="80000"/>
              </a:lnSpc>
              <a:buClrTx/>
              <a:buSzTx/>
              <a:buFontTx/>
              <a:buNone/>
              <a:defRPr/>
            </a:pPr>
            <a:r>
              <a:rPr lang="en-US" altLang="zh-CN" sz="2400" dirty="0"/>
              <a:t>          S3</a:t>
            </a:r>
            <a:r>
              <a:rPr lang="zh-CN" altLang="en-US" sz="2400" dirty="0"/>
              <a:t>：</a:t>
            </a:r>
            <a:r>
              <a:rPr lang="en-US" altLang="zh-CN" sz="2400" dirty="0"/>
              <a:t>c : = a</a:t>
            </a:r>
            <a:r>
              <a:rPr lang="zh-CN" altLang="en-US" sz="2400" dirty="0"/>
              <a:t>十</a:t>
            </a:r>
            <a:r>
              <a:rPr lang="en-US" altLang="zh-CN" sz="2400" dirty="0"/>
              <a:t>b</a:t>
            </a:r>
          </a:p>
          <a:p>
            <a:pPr algn="just" eaLnBrk="1" hangingPunct="1">
              <a:lnSpc>
                <a:spcPct val="80000"/>
              </a:lnSpc>
              <a:buClrTx/>
              <a:buSzTx/>
              <a:buFontTx/>
              <a:buNone/>
              <a:defRPr/>
            </a:pPr>
            <a:r>
              <a:rPr lang="en-US" altLang="zh-CN" sz="2400" dirty="0"/>
              <a:t>          S4</a:t>
            </a:r>
            <a:r>
              <a:rPr lang="zh-CN" altLang="en-US" sz="2400" dirty="0"/>
              <a:t>：</a:t>
            </a:r>
            <a:r>
              <a:rPr lang="en-US" altLang="zh-CN" sz="2400" dirty="0"/>
              <a:t>d : = c</a:t>
            </a:r>
            <a:r>
              <a:rPr lang="zh-CN" altLang="en-US" sz="2400" dirty="0"/>
              <a:t>＋</a:t>
            </a:r>
            <a:r>
              <a:rPr lang="en-US" altLang="zh-CN" sz="2400" dirty="0"/>
              <a:t>b</a:t>
            </a:r>
          </a:p>
          <a:p>
            <a:pPr algn="just" eaLnBrk="1" hangingPunct="1">
              <a:lnSpc>
                <a:spcPct val="80000"/>
              </a:lnSpc>
              <a:buClrTx/>
              <a:buSzTx/>
              <a:buFontTx/>
              <a:buNone/>
              <a:defRPr/>
            </a:pPr>
            <a:endParaRPr lang="en-US" altLang="zh-CN" sz="2400" dirty="0"/>
          </a:p>
          <a:p>
            <a:pPr eaLnBrk="1" hangingPunct="1">
              <a:lnSpc>
                <a:spcPct val="80000"/>
              </a:lnSpc>
              <a:buClrTx/>
              <a:buSzTx/>
              <a:buFontTx/>
              <a:buNone/>
              <a:defRPr/>
            </a:pPr>
            <a:r>
              <a:rPr lang="en-US" altLang="zh-CN" sz="2400" dirty="0"/>
              <a:t>  </a:t>
            </a:r>
            <a:r>
              <a:rPr lang="zh-CN" altLang="en-US" sz="2400" dirty="0"/>
              <a:t>      </a:t>
            </a:r>
            <a:r>
              <a:rPr lang="en-US" altLang="zh-CN" sz="2400" dirty="0"/>
              <a:t> </a:t>
            </a:r>
            <a:r>
              <a:rPr lang="zh-CN" altLang="en-US" sz="2400" dirty="0"/>
              <a:t>可画出的并行图：</a:t>
            </a:r>
          </a:p>
        </p:txBody>
      </p:sp>
      <p:sp>
        <p:nvSpPr>
          <p:cNvPr id="7" name="Oval 4">
            <a:extLst>
              <a:ext uri="{FF2B5EF4-FFF2-40B4-BE49-F238E27FC236}">
                <a16:creationId xmlns:a16="http://schemas.microsoft.com/office/drawing/2014/main" id="{4C5C98A4-7587-1D4A-9D54-2CCDF452B29B}"/>
              </a:ext>
            </a:extLst>
          </p:cNvPr>
          <p:cNvSpPr>
            <a:spLocks noChangeArrowheads="1"/>
          </p:cNvSpPr>
          <p:nvPr/>
        </p:nvSpPr>
        <p:spPr bwMode="auto">
          <a:xfrm>
            <a:off x="4709613" y="4981294"/>
            <a:ext cx="377429" cy="378619"/>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zh-CN" dirty="0">
                <a:latin typeface="+mj-ea"/>
                <a:ea typeface="+mj-ea"/>
              </a:rPr>
              <a:t>S1</a:t>
            </a:r>
          </a:p>
        </p:txBody>
      </p:sp>
      <p:sp>
        <p:nvSpPr>
          <p:cNvPr id="8" name="Oval 5">
            <a:extLst>
              <a:ext uri="{FF2B5EF4-FFF2-40B4-BE49-F238E27FC236}">
                <a16:creationId xmlns:a16="http://schemas.microsoft.com/office/drawing/2014/main" id="{705DD29A-5085-E04B-91CC-C1B78E253CB6}"/>
              </a:ext>
            </a:extLst>
          </p:cNvPr>
          <p:cNvSpPr>
            <a:spLocks noChangeArrowheads="1"/>
          </p:cNvSpPr>
          <p:nvPr/>
        </p:nvSpPr>
        <p:spPr bwMode="auto">
          <a:xfrm>
            <a:off x="4709613" y="5845688"/>
            <a:ext cx="377429" cy="378619"/>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zh-CN" dirty="0">
                <a:latin typeface="+mj-ea"/>
                <a:ea typeface="+mj-ea"/>
              </a:rPr>
              <a:t>S2</a:t>
            </a:r>
          </a:p>
        </p:txBody>
      </p:sp>
      <p:sp>
        <p:nvSpPr>
          <p:cNvPr id="10" name="Oval 6">
            <a:extLst>
              <a:ext uri="{FF2B5EF4-FFF2-40B4-BE49-F238E27FC236}">
                <a16:creationId xmlns:a16="http://schemas.microsoft.com/office/drawing/2014/main" id="{D965CA60-F963-1147-B5C6-5B1D2F0A14B4}"/>
              </a:ext>
            </a:extLst>
          </p:cNvPr>
          <p:cNvSpPr>
            <a:spLocks noChangeArrowheads="1"/>
          </p:cNvSpPr>
          <p:nvPr/>
        </p:nvSpPr>
        <p:spPr bwMode="auto">
          <a:xfrm>
            <a:off x="6005013" y="5467069"/>
            <a:ext cx="377429" cy="378619"/>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zh-CN" dirty="0">
                <a:latin typeface="+mj-ea"/>
                <a:ea typeface="+mj-ea"/>
              </a:rPr>
              <a:t>S3</a:t>
            </a:r>
          </a:p>
        </p:txBody>
      </p:sp>
      <p:sp>
        <p:nvSpPr>
          <p:cNvPr id="11" name="Oval 7">
            <a:extLst>
              <a:ext uri="{FF2B5EF4-FFF2-40B4-BE49-F238E27FC236}">
                <a16:creationId xmlns:a16="http://schemas.microsoft.com/office/drawing/2014/main" id="{0EF246EB-6127-E648-9E52-4C9D082E0AD5}"/>
              </a:ext>
            </a:extLst>
          </p:cNvPr>
          <p:cNvSpPr>
            <a:spLocks noChangeArrowheads="1"/>
          </p:cNvSpPr>
          <p:nvPr/>
        </p:nvSpPr>
        <p:spPr bwMode="auto">
          <a:xfrm>
            <a:off x="6922987" y="5467069"/>
            <a:ext cx="377428" cy="378619"/>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zh-CN" dirty="0">
                <a:latin typeface="+mj-ea"/>
                <a:ea typeface="+mj-ea"/>
              </a:rPr>
              <a:t>S4</a:t>
            </a:r>
          </a:p>
        </p:txBody>
      </p:sp>
      <p:sp>
        <p:nvSpPr>
          <p:cNvPr id="12" name="Line 8">
            <a:extLst>
              <a:ext uri="{FF2B5EF4-FFF2-40B4-BE49-F238E27FC236}">
                <a16:creationId xmlns:a16="http://schemas.microsoft.com/office/drawing/2014/main" id="{6FA3F60F-9CA2-9449-B41C-C15AF3563A9D}"/>
              </a:ext>
            </a:extLst>
          </p:cNvPr>
          <p:cNvSpPr>
            <a:spLocks noChangeShapeType="1"/>
          </p:cNvSpPr>
          <p:nvPr/>
        </p:nvSpPr>
        <p:spPr bwMode="auto">
          <a:xfrm>
            <a:off x="6437210" y="5682571"/>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latin typeface="Arial" charset="0"/>
              <a:ea typeface="宋体" charset="0"/>
            </a:endParaRPr>
          </a:p>
        </p:txBody>
      </p:sp>
      <p:sp>
        <p:nvSpPr>
          <p:cNvPr id="13" name="Line 9">
            <a:extLst>
              <a:ext uri="{FF2B5EF4-FFF2-40B4-BE49-F238E27FC236}">
                <a16:creationId xmlns:a16="http://schemas.microsoft.com/office/drawing/2014/main" id="{CE29A136-13AA-2049-8F9E-962D7901FE03}"/>
              </a:ext>
            </a:extLst>
          </p:cNvPr>
          <p:cNvSpPr>
            <a:spLocks noChangeShapeType="1"/>
          </p:cNvSpPr>
          <p:nvPr/>
        </p:nvSpPr>
        <p:spPr bwMode="auto">
          <a:xfrm>
            <a:off x="7463529" y="5682571"/>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latin typeface="Arial" charset="0"/>
              <a:ea typeface="宋体" charset="0"/>
            </a:endParaRPr>
          </a:p>
        </p:txBody>
      </p:sp>
      <p:sp>
        <p:nvSpPr>
          <p:cNvPr id="14" name="Line 10">
            <a:extLst>
              <a:ext uri="{FF2B5EF4-FFF2-40B4-BE49-F238E27FC236}">
                <a16:creationId xmlns:a16="http://schemas.microsoft.com/office/drawing/2014/main" id="{6A406D58-931B-0441-8E30-0EC2B99718A5}"/>
              </a:ext>
            </a:extLst>
          </p:cNvPr>
          <p:cNvSpPr>
            <a:spLocks noChangeShapeType="1"/>
          </p:cNvSpPr>
          <p:nvPr/>
        </p:nvSpPr>
        <p:spPr bwMode="auto">
          <a:xfrm>
            <a:off x="5141811" y="5143219"/>
            <a:ext cx="809625" cy="37861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latin typeface="Arial" charset="0"/>
              <a:ea typeface="宋体" charset="0"/>
            </a:endParaRPr>
          </a:p>
        </p:txBody>
      </p:sp>
      <p:sp>
        <p:nvSpPr>
          <p:cNvPr id="15" name="Line 11">
            <a:extLst>
              <a:ext uri="{FF2B5EF4-FFF2-40B4-BE49-F238E27FC236}">
                <a16:creationId xmlns:a16="http://schemas.microsoft.com/office/drawing/2014/main" id="{1ED8B2DB-BEAC-E24F-8BB0-2435431A2C90}"/>
              </a:ext>
            </a:extLst>
          </p:cNvPr>
          <p:cNvSpPr>
            <a:spLocks noChangeShapeType="1"/>
          </p:cNvSpPr>
          <p:nvPr/>
        </p:nvSpPr>
        <p:spPr bwMode="auto">
          <a:xfrm flipV="1">
            <a:off x="5141810" y="5790919"/>
            <a:ext cx="756047" cy="27027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3875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1843" y="718844"/>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1238363" y="2646292"/>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dirty="0">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4011700" y="718844"/>
            <a:ext cx="4681924" cy="527252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None/>
              <a:defRPr/>
            </a:pPr>
            <a:r>
              <a:rPr lang="en-US" altLang="zh-CN" sz="2800" dirty="0"/>
              <a:t>2.1 </a:t>
            </a:r>
            <a:r>
              <a:rPr lang="zh-CN" altLang="en-US" sz="2800" dirty="0"/>
              <a:t>前趋图和程序执行</a:t>
            </a:r>
          </a:p>
          <a:p>
            <a:pPr marL="0" indent="0">
              <a:lnSpc>
                <a:spcPct val="120000"/>
              </a:lnSpc>
              <a:buNone/>
              <a:defRPr/>
            </a:pPr>
            <a:r>
              <a:rPr lang="en-US" altLang="zh-CN" sz="2800" dirty="0"/>
              <a:t>2.2 </a:t>
            </a:r>
            <a:r>
              <a:rPr lang="zh-CN" altLang="en-US" sz="2800" dirty="0"/>
              <a:t>进程的描述</a:t>
            </a:r>
          </a:p>
          <a:p>
            <a:pPr marL="0" indent="0">
              <a:lnSpc>
                <a:spcPct val="120000"/>
              </a:lnSpc>
              <a:buNone/>
              <a:defRPr/>
            </a:pPr>
            <a:r>
              <a:rPr lang="en-US" altLang="zh-CN" sz="2800" dirty="0"/>
              <a:t>2.3 </a:t>
            </a:r>
            <a:r>
              <a:rPr lang="zh-CN" altLang="en-US" sz="2800" dirty="0"/>
              <a:t>进程控制</a:t>
            </a:r>
          </a:p>
          <a:p>
            <a:pPr marL="0" indent="0">
              <a:lnSpc>
                <a:spcPct val="120000"/>
              </a:lnSpc>
              <a:buNone/>
              <a:defRPr/>
            </a:pPr>
            <a:r>
              <a:rPr lang="en-US" altLang="zh-CN" sz="2800" dirty="0">
                <a:solidFill>
                  <a:srgbClr val="FF0000"/>
                </a:solidFill>
              </a:rPr>
              <a:t>2.4 </a:t>
            </a:r>
            <a:r>
              <a:rPr lang="zh-CN" altLang="en-US" sz="2800" dirty="0">
                <a:solidFill>
                  <a:srgbClr val="FF0000"/>
                </a:solidFill>
              </a:rPr>
              <a:t>进程同步</a:t>
            </a:r>
          </a:p>
          <a:p>
            <a:pPr marL="0" indent="0">
              <a:lnSpc>
                <a:spcPct val="120000"/>
              </a:lnSpc>
              <a:buNone/>
              <a:defRPr/>
            </a:pPr>
            <a:r>
              <a:rPr lang="en-US" altLang="zh-CN" sz="2800" dirty="0"/>
              <a:t>2.5 </a:t>
            </a:r>
            <a:r>
              <a:rPr lang="zh-CN" altLang="en-US" sz="2800" dirty="0"/>
              <a:t>经典进程的同步问题</a:t>
            </a:r>
          </a:p>
          <a:p>
            <a:pPr marL="0" indent="0">
              <a:lnSpc>
                <a:spcPct val="120000"/>
              </a:lnSpc>
              <a:buNone/>
              <a:defRPr/>
            </a:pPr>
            <a:r>
              <a:rPr lang="en-US" altLang="zh-CN" sz="2800" dirty="0"/>
              <a:t>2.6 </a:t>
            </a:r>
            <a:r>
              <a:rPr lang="zh-CN" altLang="en-US" sz="2800" dirty="0"/>
              <a:t>进程通信</a:t>
            </a:r>
          </a:p>
        </p:txBody>
      </p:sp>
    </p:spTree>
    <p:custDataLst>
      <p:tags r:id="rId1"/>
    </p:custDataLst>
    <p:extLst>
      <p:ext uri="{BB962C8B-B14F-4D97-AF65-F5344CB8AC3E}">
        <p14:creationId xmlns:p14="http://schemas.microsoft.com/office/powerpoint/2010/main" val="59079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marL="0" marR="0" lvl="0" indent="0" algn="l" defTabSz="914400" rtl="0" eaLnBrk="1" fontAlgn="auto" latinLnBrk="0" hangingPunct="1">
              <a:lnSpc>
                <a:spcPct val="100000"/>
              </a:lnSpc>
              <a:spcBef>
                <a:spcPct val="0"/>
              </a:spcBef>
              <a:spcAft>
                <a:spcPts val="0"/>
              </a:spcAft>
              <a:buClrTx/>
              <a:buSzTx/>
              <a:buFont typeface="Wingdings" charset="2"/>
              <a:buNone/>
              <a:tabLst/>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2.4 </a:t>
            </a:r>
            <a:r>
              <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进程同步</a:t>
            </a:r>
          </a:p>
        </p:txBody>
      </p:sp>
      <p:sp>
        <p:nvSpPr>
          <p:cNvPr id="2" name="矩形 1"/>
          <p:cNvSpPr/>
          <p:nvPr/>
        </p:nvSpPr>
        <p:spPr>
          <a:xfrm>
            <a:off x="1378975" y="1944915"/>
            <a:ext cx="5796116" cy="1338828"/>
          </a:xfrm>
          <a:prstGeom prst="rect">
            <a:avLst/>
          </a:prstGeom>
        </p:spPr>
        <p:txBody>
          <a:bodyPr wrap="square">
            <a:spAutoFit/>
          </a:bodyPr>
          <a:lstStyle/>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sp>
        <p:nvSpPr>
          <p:cNvPr id="4" name="矩形 3"/>
          <p:cNvSpPr/>
          <p:nvPr/>
        </p:nvSpPr>
        <p:spPr>
          <a:xfrm>
            <a:off x="661602" y="1637892"/>
            <a:ext cx="8093516" cy="4486741"/>
          </a:xfrm>
          <a:prstGeom prst="rect">
            <a:avLst/>
          </a:prstGeom>
        </p:spPr>
        <p:txBody>
          <a:bodyPr wrap="square">
            <a:spAutoFit/>
          </a:bodyPr>
          <a:lstStyle/>
          <a:p>
            <a:pPr marL="457200" indent="-457200">
              <a:lnSpc>
                <a:spcPct val="120000"/>
              </a:lnSpc>
              <a:spcBef>
                <a:spcPct val="30000"/>
              </a:spcBef>
              <a:buClr>
                <a:schemeClr val="bg2">
                  <a:lumMod val="25000"/>
                </a:schemeClr>
              </a:buClr>
              <a:buFont typeface="Wingdings" panose="05000000000000000000" pitchFamily="2" charset="2"/>
              <a:buChar char="n"/>
              <a:defRPr/>
            </a:pPr>
            <a:r>
              <a:rPr lang="zh-CN" altLang="en-US" sz="2400" b="1" dirty="0">
                <a:solidFill>
                  <a:prstClr val="black"/>
                </a:solidFill>
                <a:latin typeface="+mj-ea"/>
                <a:ea typeface="+mj-ea"/>
              </a:rPr>
              <a:t>采用多道程序设计技术的操作系统，允许多个进程同时驻留内存并发执行。</a:t>
            </a:r>
          </a:p>
          <a:p>
            <a:pPr lvl="1" eaLnBrk="1" hangingPunct="1">
              <a:defRPr/>
            </a:pPr>
            <a:r>
              <a:rPr lang="zh-CN" altLang="en-US" dirty="0">
                <a:solidFill>
                  <a:srgbClr val="FF0000"/>
                </a:solidFill>
                <a:effectLst>
                  <a:outerShdw blurRad="38100" dist="38100" dir="2700000" algn="tl">
                    <a:srgbClr val="000000"/>
                  </a:outerShdw>
                </a:effectLst>
              </a:rPr>
              <a:t>？</a:t>
            </a:r>
            <a:r>
              <a:rPr lang="zh-CN" altLang="en-US" dirty="0">
                <a:effectLst>
                  <a:outerShdw blurRad="38100" dist="38100" dir="2700000" algn="tl">
                    <a:srgbClr val="000000"/>
                  </a:outerShdw>
                </a:effectLst>
              </a:rPr>
              <a:t>如何协调多个进程对系统资源，如内存空间、外部设备等的竞争和共享？</a:t>
            </a:r>
          </a:p>
          <a:p>
            <a:pPr lvl="1" eaLnBrk="1" hangingPunct="1">
              <a:defRPr/>
            </a:pPr>
            <a:r>
              <a:rPr lang="zh-CN" altLang="en-US" dirty="0">
                <a:solidFill>
                  <a:srgbClr val="FF0000"/>
                </a:solidFill>
                <a:effectLst>
                  <a:outerShdw blurRad="38100" dist="38100" dir="2700000" algn="tl">
                    <a:srgbClr val="000000"/>
                  </a:outerShdw>
                </a:effectLst>
              </a:rPr>
              <a:t>？</a:t>
            </a:r>
            <a:r>
              <a:rPr lang="zh-CN" altLang="en-US" dirty="0">
                <a:effectLst>
                  <a:outerShdw blurRad="38100" dist="38100" dir="2700000" algn="tl">
                    <a:srgbClr val="000000"/>
                  </a:outerShdw>
                </a:effectLst>
              </a:rPr>
              <a:t>如何解决多个进程因为竞争资源而出现执行结果异常，甚至导致系统不稳定、失效等问题？</a:t>
            </a:r>
          </a:p>
          <a:p>
            <a:pPr lvl="1" eaLnBrk="1" hangingPunct="1">
              <a:defRPr/>
            </a:pPr>
            <a:r>
              <a:rPr lang="zh-CN" altLang="en-US" dirty="0">
                <a:solidFill>
                  <a:srgbClr val="FF0000"/>
                </a:solidFill>
                <a:effectLst>
                  <a:outerShdw blurRad="38100" dist="38100" dir="2700000" algn="tl">
                    <a:srgbClr val="000000"/>
                  </a:outerShdw>
                </a:effectLst>
              </a:rPr>
              <a:t>？</a:t>
            </a:r>
            <a:r>
              <a:rPr lang="zh-CN" altLang="en-US" dirty="0">
                <a:effectLst>
                  <a:outerShdw blurRad="38100" dist="38100" dir="2700000" algn="tl">
                    <a:srgbClr val="000000"/>
                  </a:outerShdw>
                </a:effectLst>
              </a:rPr>
              <a:t>例如，多个进程同时申请文件打印，如何有效分配打印机？</a:t>
            </a:r>
            <a:r>
              <a:rPr lang="zh-CN" altLang="en-US" dirty="0"/>
              <a:t> </a:t>
            </a:r>
            <a:endParaRPr lang="en-US" altLang="zh-CN" dirty="0"/>
          </a:p>
          <a:p>
            <a:pPr marL="457200" lvl="0" indent="-457200">
              <a:lnSpc>
                <a:spcPct val="120000"/>
              </a:lnSpc>
              <a:spcBef>
                <a:spcPct val="30000"/>
              </a:spcBef>
              <a:buClr>
                <a:schemeClr val="bg2">
                  <a:lumMod val="25000"/>
                </a:schemeClr>
              </a:buClr>
              <a:buFont typeface="Wingdings" panose="05000000000000000000" pitchFamily="2" charset="2"/>
              <a:buChar char="n"/>
              <a:defRPr/>
            </a:pPr>
            <a:r>
              <a:rPr lang="zh-CN" altLang="en-US" sz="2400" b="1" dirty="0">
                <a:solidFill>
                  <a:prstClr val="black"/>
                </a:solidFill>
                <a:latin typeface="+mj-ea"/>
                <a:ea typeface="+mj-ea"/>
              </a:rPr>
              <a:t>由于进程的异步性，也会给系统造成混乱，在</a:t>
            </a:r>
            <a:r>
              <a:rPr lang="en-US" altLang="zh-CN" sz="2400" b="1" dirty="0">
                <a:solidFill>
                  <a:prstClr val="black"/>
                </a:solidFill>
                <a:latin typeface="+mj-ea"/>
                <a:ea typeface="+mj-ea"/>
              </a:rPr>
              <a:t>OS</a:t>
            </a:r>
            <a:r>
              <a:rPr lang="zh-CN" altLang="en-US" sz="2400" b="1" dirty="0">
                <a:solidFill>
                  <a:prstClr val="black"/>
                </a:solidFill>
                <a:latin typeface="+mj-ea"/>
                <a:ea typeface="+mj-ea"/>
              </a:rPr>
              <a:t>中引入进程同步。</a:t>
            </a:r>
          </a:p>
          <a:p>
            <a:pPr marL="457200" lvl="0" indent="-457200">
              <a:lnSpc>
                <a:spcPct val="120000"/>
              </a:lnSpc>
              <a:spcBef>
                <a:spcPct val="30000"/>
              </a:spcBef>
              <a:buClr>
                <a:schemeClr val="bg2">
                  <a:lumMod val="25000"/>
                </a:schemeClr>
              </a:buClr>
              <a:buFont typeface="Wingdings" panose="05000000000000000000" pitchFamily="2" charset="2"/>
              <a:buChar char="n"/>
              <a:defRPr/>
            </a:pPr>
            <a:r>
              <a:rPr lang="zh-CN" altLang="en-US" sz="2400" b="1" dirty="0">
                <a:solidFill>
                  <a:srgbClr val="0000CC"/>
                </a:solidFill>
                <a:latin typeface="+mj-ea"/>
                <a:ea typeface="+mj-ea"/>
              </a:rPr>
              <a:t>进程同步的主要任务</a:t>
            </a:r>
            <a:r>
              <a:rPr lang="zh-CN" altLang="en-US" sz="2400" b="1" dirty="0">
                <a:solidFill>
                  <a:prstClr val="black"/>
                </a:solidFill>
                <a:latin typeface="+mj-ea"/>
                <a:ea typeface="+mj-ea"/>
              </a:rPr>
              <a:t>：是使并发执行的诸进程之间能有效地共享资源和相互合作，从而使程序的执行具有可再现性。</a:t>
            </a:r>
          </a:p>
        </p:txBody>
      </p:sp>
    </p:spTree>
    <p:extLst>
      <p:ext uri="{BB962C8B-B14F-4D97-AF65-F5344CB8AC3E}">
        <p14:creationId xmlns:p14="http://schemas.microsoft.com/office/powerpoint/2010/main" val="375949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742C50D5-D61C-4A75-8C3B-CD550B87278A}"/>
              </a:ext>
            </a:extLst>
          </p:cNvPr>
          <p:cNvSpPr>
            <a:spLocks noGrp="1" noRot="1" noChangeArrowheads="1"/>
          </p:cNvSpPr>
          <p:nvPr>
            <p:ph type="title"/>
          </p:nvPr>
        </p:nvSpPr>
        <p:spPr/>
        <p:txBody>
          <a:bodyPr/>
          <a:lstStyle/>
          <a:p>
            <a:pPr eaLnBrk="1" hangingPunct="1">
              <a:defRPr/>
            </a:pPr>
            <a:r>
              <a:rPr lang="zh-CN" altLang="en-US" u="sng">
                <a:solidFill>
                  <a:schemeClr val="accent2"/>
                </a:solidFill>
                <a:ea typeface="仿宋_GB2312" pitchFamily="49" charset="-122"/>
              </a:rPr>
              <a:t>例</a:t>
            </a:r>
            <a:r>
              <a:rPr lang="en-US" altLang="zh-CN" u="sng">
                <a:solidFill>
                  <a:schemeClr val="accent2"/>
                </a:solidFill>
                <a:ea typeface="仿宋_GB2312" pitchFamily="49" charset="-122"/>
              </a:rPr>
              <a:t>1</a:t>
            </a:r>
          </a:p>
        </p:txBody>
      </p:sp>
      <p:sp>
        <p:nvSpPr>
          <p:cNvPr id="513027" name="Rectangle 3">
            <a:extLst>
              <a:ext uri="{FF2B5EF4-FFF2-40B4-BE49-F238E27FC236}">
                <a16:creationId xmlns:a16="http://schemas.microsoft.com/office/drawing/2014/main" id="{5CF8F113-FF92-4D0B-A3BE-1A2DFBCE1966}"/>
              </a:ext>
            </a:extLst>
          </p:cNvPr>
          <p:cNvSpPr>
            <a:spLocks noGrp="1" noRot="1" noChangeArrowheads="1"/>
          </p:cNvSpPr>
          <p:nvPr>
            <p:ph type="body" idx="1"/>
          </p:nvPr>
        </p:nvSpPr>
        <p:spPr/>
        <p:txBody>
          <a:bodyPr/>
          <a:lstStyle/>
          <a:p>
            <a:pPr eaLnBrk="1" hangingPunct="1">
              <a:defRPr/>
            </a:pPr>
            <a:r>
              <a:rPr lang="zh-CN" altLang="en-US" sz="2800" dirty="0">
                <a:ea typeface="仿宋_GB2312" pitchFamily="49" charset="-122"/>
              </a:rPr>
              <a:t>银行的联网储蓄业务允许储户同时用储蓄卡和存折对同一帐户进行存取款操作，如果某储户同时（在</a:t>
            </a:r>
            <a:r>
              <a:rPr lang="en-US" altLang="zh-CN" sz="2800" dirty="0">
                <a:ea typeface="仿宋_GB2312" pitchFamily="49" charset="-122"/>
              </a:rPr>
              <a:t>ATM</a:t>
            </a:r>
            <a:r>
              <a:rPr lang="zh-CN" altLang="en-US" sz="2800" dirty="0">
                <a:ea typeface="仿宋_GB2312" pitchFamily="49" charset="-122"/>
              </a:rPr>
              <a:t>机和营业柜台）办理两笔存款业务（假设分别为</a:t>
            </a:r>
            <a:r>
              <a:rPr lang="en-US" altLang="zh-CN" sz="2800" dirty="0">
                <a:ea typeface="仿宋_GB2312" pitchFamily="49" charset="-122"/>
              </a:rPr>
              <a:t>1000</a:t>
            </a:r>
            <a:r>
              <a:rPr lang="zh-CN" altLang="en-US" sz="2800" dirty="0">
                <a:ea typeface="仿宋_GB2312" pitchFamily="49" charset="-122"/>
              </a:rPr>
              <a:t>和</a:t>
            </a:r>
            <a:r>
              <a:rPr lang="en-US" altLang="zh-CN" sz="2800" dirty="0">
                <a:ea typeface="仿宋_GB2312" pitchFamily="49" charset="-122"/>
              </a:rPr>
              <a:t>2000</a:t>
            </a:r>
            <a:r>
              <a:rPr lang="zh-CN" altLang="en-US" sz="2800" dirty="0">
                <a:ea typeface="仿宋_GB2312" pitchFamily="49" charset="-122"/>
              </a:rPr>
              <a:t>元）</a:t>
            </a:r>
          </a:p>
          <a:p>
            <a:pPr eaLnBrk="1" hangingPunct="1">
              <a:defRPr/>
            </a:pPr>
            <a:r>
              <a:rPr lang="zh-CN" altLang="en-US" sz="2800" dirty="0">
                <a:ea typeface="仿宋_GB2312" pitchFamily="49" charset="-122"/>
              </a:rPr>
              <a:t>从系统的角度看，有两个进程将同时对储户余额等数据进行修改。如果两个进程同时读出原余额（假设为</a:t>
            </a:r>
            <a:r>
              <a:rPr lang="en-US" altLang="zh-CN" sz="2800" dirty="0">
                <a:ea typeface="仿宋_GB2312" pitchFamily="49" charset="-122"/>
              </a:rPr>
              <a:t>5000</a:t>
            </a:r>
            <a:r>
              <a:rPr lang="zh-CN" altLang="en-US" sz="2800" dirty="0">
                <a:ea typeface="仿宋_GB2312" pitchFamily="49" charset="-122"/>
              </a:rPr>
              <a:t>元），两个进程分别将最新余额修改为</a:t>
            </a:r>
            <a:r>
              <a:rPr lang="en-US" altLang="zh-CN" sz="2800" dirty="0">
                <a:ea typeface="仿宋_GB2312" pitchFamily="49" charset="-122"/>
              </a:rPr>
              <a:t>6000</a:t>
            </a:r>
            <a:r>
              <a:rPr lang="zh-CN" altLang="en-US" sz="2800" dirty="0">
                <a:ea typeface="仿宋_GB2312" pitchFamily="49" charset="-122"/>
              </a:rPr>
              <a:t>（</a:t>
            </a:r>
            <a:r>
              <a:rPr lang="en-US" altLang="zh-CN" sz="2800" dirty="0">
                <a:ea typeface="仿宋_GB2312" pitchFamily="49" charset="-122"/>
              </a:rPr>
              <a:t>5000+1000</a:t>
            </a:r>
            <a:r>
              <a:rPr lang="zh-CN" altLang="en-US" sz="2800" dirty="0">
                <a:ea typeface="仿宋_GB2312" pitchFamily="49" charset="-122"/>
              </a:rPr>
              <a:t>）和</a:t>
            </a:r>
            <a:r>
              <a:rPr lang="en-US" altLang="zh-CN" sz="2800" dirty="0">
                <a:ea typeface="仿宋_GB2312" pitchFamily="49" charset="-122"/>
              </a:rPr>
              <a:t>7000</a:t>
            </a:r>
            <a:r>
              <a:rPr lang="zh-CN" altLang="en-US" sz="2800" dirty="0">
                <a:ea typeface="仿宋_GB2312" pitchFamily="49" charset="-122"/>
              </a:rPr>
              <a:t>（</a:t>
            </a:r>
            <a:r>
              <a:rPr lang="en-US" altLang="zh-CN" sz="2800" dirty="0">
                <a:ea typeface="仿宋_GB2312" pitchFamily="49" charset="-122"/>
              </a:rPr>
              <a:t>5000+2000</a:t>
            </a:r>
            <a:r>
              <a:rPr lang="zh-CN" altLang="en-US" sz="2800" dirty="0">
                <a:ea typeface="仿宋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1B4E0D1C-CFB1-4456-8030-ADC83841B25A}"/>
              </a:ext>
            </a:extLst>
          </p:cNvPr>
          <p:cNvSpPr>
            <a:spLocks noGrp="1" noRot="1" noChangeArrowheads="1"/>
          </p:cNvSpPr>
          <p:nvPr>
            <p:ph type="title"/>
          </p:nvPr>
        </p:nvSpPr>
        <p:spPr/>
        <p:txBody>
          <a:bodyPr/>
          <a:lstStyle/>
          <a:p>
            <a:pPr eaLnBrk="1" hangingPunct="1">
              <a:defRPr/>
            </a:pPr>
            <a:r>
              <a:rPr lang="zh-CN" altLang="en-US" u="sng">
                <a:solidFill>
                  <a:schemeClr val="accent2"/>
                </a:solidFill>
                <a:ea typeface="仿宋_GB2312" pitchFamily="49" charset="-122"/>
              </a:rPr>
              <a:t>分析及措施</a:t>
            </a:r>
          </a:p>
        </p:txBody>
      </p:sp>
      <p:sp>
        <p:nvSpPr>
          <p:cNvPr id="514051" name="Rectangle 3">
            <a:extLst>
              <a:ext uri="{FF2B5EF4-FFF2-40B4-BE49-F238E27FC236}">
                <a16:creationId xmlns:a16="http://schemas.microsoft.com/office/drawing/2014/main" id="{DA7B1FFD-C6FD-43E6-9852-F4D4C3F4DCA8}"/>
              </a:ext>
            </a:extLst>
          </p:cNvPr>
          <p:cNvSpPr>
            <a:spLocks noGrp="1" noRot="1" noChangeArrowheads="1"/>
          </p:cNvSpPr>
          <p:nvPr>
            <p:ph type="body" idx="1"/>
          </p:nvPr>
        </p:nvSpPr>
        <p:spPr/>
        <p:txBody>
          <a:bodyPr/>
          <a:lstStyle/>
          <a:p>
            <a:pPr eaLnBrk="1" hangingPunct="1">
              <a:defRPr/>
            </a:pPr>
            <a:r>
              <a:rPr lang="zh-CN" altLang="en-US" dirty="0">
                <a:effectLst>
                  <a:outerShdw blurRad="38100" dist="38100" dir="2700000" algn="tl">
                    <a:srgbClr val="000000"/>
                  </a:outerShdw>
                </a:effectLst>
                <a:latin typeface="仿宋_GB2312" pitchFamily="49" charset="-122"/>
                <a:ea typeface="仿宋_GB2312" pitchFamily="49" charset="-122"/>
              </a:rPr>
              <a:t>最后，储户余额可能是</a:t>
            </a:r>
            <a:r>
              <a:rPr lang="en-US" altLang="zh-CN" dirty="0">
                <a:effectLst>
                  <a:outerShdw blurRad="38100" dist="38100" dir="2700000" algn="tl">
                    <a:srgbClr val="000000"/>
                  </a:outerShdw>
                </a:effectLst>
                <a:latin typeface="仿宋_GB2312" pitchFamily="49" charset="-122"/>
                <a:ea typeface="仿宋_GB2312" pitchFamily="49" charset="-122"/>
              </a:rPr>
              <a:t>6000</a:t>
            </a:r>
            <a:r>
              <a:rPr lang="zh-CN" altLang="en-US" dirty="0">
                <a:effectLst>
                  <a:outerShdw blurRad="38100" dist="38100" dir="2700000" algn="tl">
                    <a:srgbClr val="000000"/>
                  </a:outerShdw>
                </a:effectLst>
                <a:latin typeface="仿宋_GB2312" pitchFamily="49" charset="-122"/>
                <a:ea typeface="仿宋_GB2312" pitchFamily="49" charset="-122"/>
              </a:rPr>
              <a:t>，或者</a:t>
            </a:r>
            <a:r>
              <a:rPr lang="en-US" altLang="zh-CN" dirty="0">
                <a:effectLst>
                  <a:outerShdw blurRad="38100" dist="38100" dir="2700000" algn="tl">
                    <a:srgbClr val="000000"/>
                  </a:outerShdw>
                </a:effectLst>
                <a:latin typeface="仿宋_GB2312" pitchFamily="49" charset="-122"/>
                <a:ea typeface="仿宋_GB2312" pitchFamily="49" charset="-122"/>
              </a:rPr>
              <a:t>7000</a:t>
            </a:r>
            <a:r>
              <a:rPr lang="zh-CN" altLang="en-US" dirty="0">
                <a:effectLst>
                  <a:outerShdw blurRad="38100" dist="38100" dir="2700000" algn="tl">
                    <a:srgbClr val="000000"/>
                  </a:outerShdw>
                </a:effectLst>
                <a:latin typeface="仿宋_GB2312" pitchFamily="49" charset="-122"/>
                <a:ea typeface="仿宋_GB2312" pitchFamily="49" charset="-122"/>
              </a:rPr>
              <a:t>，显然都不正确。</a:t>
            </a:r>
          </a:p>
          <a:p>
            <a:pPr eaLnBrk="1" hangingPunct="1">
              <a:defRPr/>
            </a:pPr>
            <a:r>
              <a:rPr lang="zh-CN" altLang="en-US" dirty="0">
                <a:solidFill>
                  <a:srgbClr val="FFC000"/>
                </a:solidFill>
                <a:effectLst>
                  <a:outerShdw blurRad="38100" dist="38100" dir="2700000" algn="tl">
                    <a:srgbClr val="000000"/>
                  </a:outerShdw>
                </a:effectLst>
                <a:latin typeface="仿宋_GB2312" pitchFamily="49" charset="-122"/>
                <a:ea typeface="仿宋_GB2312" pitchFamily="49" charset="-122"/>
              </a:rPr>
              <a:t>原因：两个进程同时修改同一数据，而没有进行有效控制。</a:t>
            </a:r>
          </a:p>
          <a:p>
            <a:pPr eaLnBrk="1" hangingPunct="1">
              <a:defRPr/>
            </a:pPr>
            <a:r>
              <a:rPr lang="zh-CN" altLang="en-US" dirty="0">
                <a:effectLst>
                  <a:outerShdw blurRad="38100" dist="38100" dir="2700000" algn="tl">
                    <a:srgbClr val="000000"/>
                  </a:outerShdw>
                </a:effectLst>
                <a:latin typeface="仿宋_GB2312" pitchFamily="49" charset="-122"/>
                <a:ea typeface="仿宋_GB2312" pitchFamily="49" charset="-122"/>
              </a:rPr>
              <a:t>正确的方法：如果有多个进程需要同时修改某一数据，系统必须控制，一次仅允许一个进程完成读数据、修改数据两件事以后，才允许别的进程对同一数据的读和修改操作。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231ACC85-5051-4EDD-BA38-E5F077D68876}"/>
              </a:ext>
            </a:extLst>
          </p:cNvPr>
          <p:cNvSpPr>
            <a:spLocks noGrp="1" noRot="1" noChangeArrowheads="1"/>
          </p:cNvSpPr>
          <p:nvPr>
            <p:ph type="title"/>
          </p:nvPr>
        </p:nvSpPr>
        <p:spPr/>
        <p:txBody>
          <a:bodyPr/>
          <a:lstStyle/>
          <a:p>
            <a:pPr eaLnBrk="1" hangingPunct="1">
              <a:defRPr/>
            </a:pPr>
            <a:r>
              <a:rPr lang="zh-CN" altLang="en-US" u="sng">
                <a:solidFill>
                  <a:schemeClr val="accent2"/>
                </a:solidFill>
                <a:ea typeface="仿宋_GB2312" pitchFamily="49" charset="-122"/>
              </a:rPr>
              <a:t>例</a:t>
            </a:r>
            <a:r>
              <a:rPr lang="en-US" altLang="zh-CN" u="sng">
                <a:solidFill>
                  <a:schemeClr val="accent2"/>
                </a:solidFill>
                <a:ea typeface="仿宋_GB2312" pitchFamily="49" charset="-122"/>
              </a:rPr>
              <a:t>2</a:t>
            </a:r>
          </a:p>
        </p:txBody>
      </p:sp>
      <p:sp>
        <p:nvSpPr>
          <p:cNvPr id="515075" name="Rectangle 3">
            <a:extLst>
              <a:ext uri="{FF2B5EF4-FFF2-40B4-BE49-F238E27FC236}">
                <a16:creationId xmlns:a16="http://schemas.microsoft.com/office/drawing/2014/main" id="{F6923EDF-1A0E-4C13-8D7E-74077C437308}"/>
              </a:ext>
            </a:extLst>
          </p:cNvPr>
          <p:cNvSpPr>
            <a:spLocks noGrp="1" noRot="1" noChangeArrowheads="1"/>
          </p:cNvSpPr>
          <p:nvPr>
            <p:ph type="body" idx="1"/>
          </p:nvPr>
        </p:nvSpPr>
        <p:spPr/>
        <p:txBody>
          <a:bodyPr/>
          <a:lstStyle/>
          <a:p>
            <a:pPr algn="just" eaLnBrk="1" hangingPunct="1">
              <a:defRPr/>
            </a:pPr>
            <a:r>
              <a:rPr lang="zh-CN" altLang="en-US" dirty="0">
                <a:latin typeface="仿宋_GB2312" pitchFamily="49" charset="-122"/>
                <a:ea typeface="仿宋_GB2312" pitchFamily="49" charset="-122"/>
              </a:rPr>
              <a:t>假设系统中有</a:t>
            </a:r>
            <a:r>
              <a:rPr lang="en-US" altLang="zh-CN" dirty="0">
                <a:latin typeface="仿宋_GB2312" pitchFamily="49" charset="-122"/>
                <a:ea typeface="仿宋_GB2312" pitchFamily="49" charset="-122"/>
              </a:rPr>
              <a:t>3</a:t>
            </a:r>
            <a:r>
              <a:rPr lang="zh-CN" altLang="en-US" dirty="0">
                <a:latin typeface="仿宋_GB2312" pitchFamily="49" charset="-122"/>
                <a:ea typeface="仿宋_GB2312" pitchFamily="49" charset="-122"/>
              </a:rPr>
              <a:t>个进程</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a:t>
            </a:r>
            <a:r>
              <a:rPr lang="en-US" altLang="zh-CN" dirty="0" err="1">
                <a:latin typeface="仿宋_GB2312" pitchFamily="49" charset="-122"/>
                <a:ea typeface="仿宋_GB2312" pitchFamily="49" charset="-122"/>
              </a:rPr>
              <a:t>P2</a:t>
            </a:r>
            <a:r>
              <a:rPr lang="zh-CN" altLang="en-US" dirty="0">
                <a:latin typeface="仿宋_GB2312" pitchFamily="49" charset="-122"/>
                <a:ea typeface="仿宋_GB2312" pitchFamily="49" charset="-122"/>
              </a:rPr>
              <a:t>、</a:t>
            </a:r>
            <a:r>
              <a:rPr lang="en-US" altLang="zh-CN" dirty="0" err="1">
                <a:latin typeface="仿宋_GB2312" pitchFamily="49" charset="-122"/>
                <a:ea typeface="仿宋_GB2312" pitchFamily="49" charset="-122"/>
              </a:rPr>
              <a:t>P3</a:t>
            </a:r>
            <a:r>
              <a:rPr lang="zh-CN" altLang="en-US" dirty="0">
                <a:latin typeface="仿宋_GB2312" pitchFamily="49" charset="-122"/>
                <a:ea typeface="仿宋_GB2312" pitchFamily="49" charset="-122"/>
              </a:rPr>
              <a:t>，其中</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和</a:t>
            </a:r>
            <a:r>
              <a:rPr lang="en-US" altLang="zh-CN" dirty="0" err="1">
                <a:latin typeface="仿宋_GB2312" pitchFamily="49" charset="-122"/>
                <a:ea typeface="仿宋_GB2312" pitchFamily="49" charset="-122"/>
              </a:rPr>
              <a:t>P2</a:t>
            </a:r>
            <a:r>
              <a:rPr lang="zh-CN" altLang="en-US" dirty="0">
                <a:latin typeface="仿宋_GB2312" pitchFamily="49" charset="-122"/>
                <a:ea typeface="仿宋_GB2312" pitchFamily="49" charset="-122"/>
              </a:rPr>
              <a:t>是计算进程，</a:t>
            </a:r>
            <a:r>
              <a:rPr lang="en-US" altLang="zh-CN" dirty="0" err="1">
                <a:latin typeface="仿宋_GB2312" pitchFamily="49" charset="-122"/>
                <a:ea typeface="仿宋_GB2312" pitchFamily="49" charset="-122"/>
              </a:rPr>
              <a:t>P3</a:t>
            </a:r>
            <a:r>
              <a:rPr lang="zh-CN" altLang="en-US" dirty="0">
                <a:latin typeface="仿宋_GB2312" pitchFamily="49" charset="-122"/>
                <a:ea typeface="仿宋_GB2312" pitchFamily="49" charset="-122"/>
              </a:rPr>
              <a:t>是打印进程，每当</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或</a:t>
            </a:r>
            <a:r>
              <a:rPr lang="en-US" altLang="zh-CN" dirty="0" err="1">
                <a:latin typeface="仿宋_GB2312" pitchFamily="49" charset="-122"/>
                <a:ea typeface="仿宋_GB2312" pitchFamily="49" charset="-122"/>
              </a:rPr>
              <a:t>P2</a:t>
            </a:r>
            <a:r>
              <a:rPr lang="zh-CN" altLang="en-US" dirty="0">
                <a:latin typeface="仿宋_GB2312" pitchFamily="49" charset="-122"/>
                <a:ea typeface="仿宋_GB2312" pitchFamily="49" charset="-122"/>
              </a:rPr>
              <a:t>计算出一个结果以后，将计算结果送到缓存区中，以便</a:t>
            </a:r>
            <a:r>
              <a:rPr lang="en-US" altLang="zh-CN" dirty="0" err="1">
                <a:latin typeface="仿宋_GB2312" pitchFamily="49" charset="-122"/>
                <a:ea typeface="仿宋_GB2312" pitchFamily="49" charset="-122"/>
              </a:rPr>
              <a:t>P3</a:t>
            </a:r>
            <a:r>
              <a:rPr lang="zh-CN" altLang="en-US" dirty="0">
                <a:latin typeface="仿宋_GB2312" pitchFamily="49" charset="-122"/>
                <a:ea typeface="仿宋_GB2312" pitchFamily="49" charset="-122"/>
              </a:rPr>
              <a:t>进程从中取出数据打印。</a:t>
            </a:r>
          </a:p>
          <a:p>
            <a:pPr algn="just" eaLnBrk="1" hangingPunct="1">
              <a:defRPr/>
            </a:pPr>
            <a:r>
              <a:rPr lang="zh-CN" altLang="en-US" dirty="0">
                <a:latin typeface="仿宋_GB2312" pitchFamily="49" charset="-122"/>
                <a:ea typeface="仿宋_GB2312" pitchFamily="49" charset="-122"/>
              </a:rPr>
              <a:t>假设缓冲区被划分为</a:t>
            </a:r>
            <a:r>
              <a:rPr lang="en-US" altLang="zh-CN" dirty="0">
                <a:latin typeface="仿宋_GB2312" pitchFamily="49" charset="-122"/>
                <a:ea typeface="仿宋_GB2312" pitchFamily="49" charset="-122"/>
              </a:rPr>
              <a:t>0</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2...n-1</a:t>
            </a:r>
            <a:r>
              <a:rPr lang="zh-CN" altLang="en-US" dirty="0">
                <a:latin typeface="仿宋_GB2312" pitchFamily="49" charset="-122"/>
                <a:ea typeface="仿宋_GB2312" pitchFamily="49" charset="-122"/>
              </a:rPr>
              <a:t>共</a:t>
            </a:r>
            <a:r>
              <a:rPr lang="en-US" altLang="zh-CN" dirty="0">
                <a:latin typeface="仿宋_GB2312" pitchFamily="49" charset="-122"/>
                <a:ea typeface="仿宋_GB2312" pitchFamily="49" charset="-122"/>
              </a:rPr>
              <a:t>n</a:t>
            </a:r>
            <a:r>
              <a:rPr lang="zh-CN" altLang="en-US" dirty="0">
                <a:latin typeface="仿宋_GB2312" pitchFamily="49" charset="-122"/>
                <a:ea typeface="仿宋_GB2312" pitchFamily="49" charset="-122"/>
              </a:rPr>
              <a:t>个单元。</a:t>
            </a:r>
          </a:p>
          <a:p>
            <a:pPr eaLnBrk="1" hangingPunct="1">
              <a:defRPr/>
            </a:pPr>
            <a:r>
              <a:rPr lang="zh-CN" altLang="en-US" dirty="0">
                <a:solidFill>
                  <a:srgbClr val="FFC000"/>
                </a:solidFill>
                <a:latin typeface="仿宋_GB2312" pitchFamily="49" charset="-122"/>
                <a:ea typeface="仿宋_GB2312" pitchFamily="49" charset="-122"/>
              </a:rPr>
              <a:t>设两个指针</a:t>
            </a:r>
            <a:r>
              <a:rPr lang="en-US" altLang="zh-CN" dirty="0">
                <a:solidFill>
                  <a:srgbClr val="FFC000"/>
                </a:solidFill>
                <a:latin typeface="仿宋_GB2312" pitchFamily="49" charset="-122"/>
                <a:ea typeface="仿宋_GB2312" pitchFamily="49" charset="-122"/>
              </a:rPr>
              <a:t>:</a:t>
            </a:r>
          </a:p>
          <a:p>
            <a:pPr lvl="1" algn="just" eaLnBrk="1" hangingPunct="1">
              <a:defRPr/>
            </a:pPr>
            <a:r>
              <a:rPr lang="en-US" altLang="zh-CN" dirty="0">
                <a:latin typeface="仿宋_GB2312" pitchFamily="49" charset="-122"/>
                <a:ea typeface="仿宋_GB2312" pitchFamily="49" charset="-122"/>
              </a:rPr>
              <a:t>in</a:t>
            </a:r>
            <a:r>
              <a:rPr lang="zh-CN" altLang="en-US" dirty="0">
                <a:latin typeface="仿宋_GB2312" pitchFamily="49" charset="-122"/>
                <a:ea typeface="仿宋_GB2312" pitchFamily="49" charset="-122"/>
              </a:rPr>
              <a:t>指针用于计算进程存放数据，指向缓冲区中下一个空闲的单元，</a:t>
            </a:r>
          </a:p>
          <a:p>
            <a:pPr lvl="1" algn="just" eaLnBrk="1" hangingPunct="1">
              <a:defRPr/>
            </a:pPr>
            <a:r>
              <a:rPr lang="en-US" altLang="zh-CN" dirty="0">
                <a:latin typeface="仿宋_GB2312" pitchFamily="49" charset="-122"/>
                <a:ea typeface="仿宋_GB2312" pitchFamily="49" charset="-122"/>
              </a:rPr>
              <a:t>out</a:t>
            </a:r>
            <a:r>
              <a:rPr lang="zh-CN" altLang="en-US" dirty="0">
                <a:latin typeface="仿宋_GB2312" pitchFamily="49" charset="-122"/>
                <a:ea typeface="仿宋_GB2312" pitchFamily="49" charset="-122"/>
              </a:rPr>
              <a:t>指针用于打印进程取数据，指向缓冲区中下一个将取走数据的单元。</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4CBC20D5-8B78-479F-B66B-79477C2FDE9D}"/>
              </a:ext>
            </a:extLst>
          </p:cNvPr>
          <p:cNvSpPr>
            <a:spLocks noGrp="1" noRot="1" noChangeArrowheads="1"/>
          </p:cNvSpPr>
          <p:nvPr>
            <p:ph type="title"/>
          </p:nvPr>
        </p:nvSpPr>
        <p:spPr/>
        <p:txBody>
          <a:bodyPr/>
          <a:lstStyle/>
          <a:p>
            <a:pPr eaLnBrk="1" hangingPunct="1">
              <a:defRPr/>
            </a:pPr>
            <a:r>
              <a:rPr lang="zh-CN" altLang="en-US" u="sng">
                <a:solidFill>
                  <a:schemeClr val="accent2"/>
                </a:solidFill>
                <a:ea typeface="仿宋_GB2312" pitchFamily="49" charset="-122"/>
              </a:rPr>
              <a:t>例</a:t>
            </a:r>
            <a:r>
              <a:rPr lang="en-US" altLang="zh-CN" u="sng">
                <a:solidFill>
                  <a:schemeClr val="accent2"/>
                </a:solidFill>
                <a:ea typeface="仿宋_GB2312" pitchFamily="49" charset="-122"/>
              </a:rPr>
              <a:t>2</a:t>
            </a:r>
          </a:p>
        </p:txBody>
      </p:sp>
      <p:sp>
        <p:nvSpPr>
          <p:cNvPr id="516099" name="Rectangle 3">
            <a:extLst>
              <a:ext uri="{FF2B5EF4-FFF2-40B4-BE49-F238E27FC236}">
                <a16:creationId xmlns:a16="http://schemas.microsoft.com/office/drawing/2014/main" id="{8027FA75-BCB9-4F6F-846E-2BF9B6EBDF8C}"/>
              </a:ext>
            </a:extLst>
          </p:cNvPr>
          <p:cNvSpPr>
            <a:spLocks noGrp="1" noRot="1" noChangeArrowheads="1"/>
          </p:cNvSpPr>
          <p:nvPr>
            <p:ph type="body" idx="1"/>
          </p:nvPr>
        </p:nvSpPr>
        <p:spPr/>
        <p:txBody>
          <a:bodyPr/>
          <a:lstStyle/>
          <a:p>
            <a:pPr algn="just" eaLnBrk="1" hangingPunct="1">
              <a:defRPr/>
            </a:pPr>
            <a:r>
              <a:rPr lang="zh-CN" altLang="en-US">
                <a:latin typeface="仿宋_GB2312" pitchFamily="49" charset="-122"/>
                <a:ea typeface="仿宋_GB2312" pitchFamily="49" charset="-122"/>
              </a:rPr>
              <a:t>假设某时刻，</a:t>
            </a:r>
            <a:r>
              <a:rPr lang="en-US" altLang="zh-CN">
                <a:latin typeface="仿宋_GB2312" pitchFamily="49" charset="-122"/>
                <a:ea typeface="仿宋_GB2312" pitchFamily="49" charset="-122"/>
              </a:rPr>
              <a:t>0</a:t>
            </a:r>
            <a:r>
              <a:rPr lang="zh-CN" altLang="en-US">
                <a:latin typeface="仿宋_GB2312" pitchFamily="49" charset="-122"/>
                <a:ea typeface="仿宋_GB2312" pitchFamily="49" charset="-122"/>
              </a:rPr>
              <a:t>到</a:t>
            </a:r>
            <a:r>
              <a:rPr lang="en-US" altLang="zh-CN">
                <a:latin typeface="仿宋_GB2312" pitchFamily="49" charset="-122"/>
                <a:ea typeface="仿宋_GB2312" pitchFamily="49" charset="-122"/>
              </a:rPr>
              <a:t>3</a:t>
            </a:r>
            <a:r>
              <a:rPr lang="zh-CN" altLang="en-US">
                <a:latin typeface="仿宋_GB2312" pitchFamily="49" charset="-122"/>
                <a:ea typeface="仿宋_GB2312" pitchFamily="49" charset="-122"/>
              </a:rPr>
              <a:t>号单元空闲，</a:t>
            </a:r>
            <a:r>
              <a:rPr lang="en-US" altLang="zh-CN">
                <a:latin typeface="仿宋_GB2312" pitchFamily="49" charset="-122"/>
                <a:ea typeface="仿宋_GB2312" pitchFamily="49" charset="-122"/>
              </a:rPr>
              <a:t>4</a:t>
            </a:r>
            <a:r>
              <a:rPr lang="zh-CN" altLang="en-US">
                <a:latin typeface="仿宋_GB2312" pitchFamily="49" charset="-122"/>
                <a:ea typeface="仿宋_GB2312" pitchFamily="49" charset="-122"/>
              </a:rPr>
              <a:t>到</a:t>
            </a:r>
            <a:r>
              <a:rPr lang="en-US" altLang="zh-CN">
                <a:latin typeface="仿宋_GB2312" pitchFamily="49" charset="-122"/>
                <a:ea typeface="仿宋_GB2312" pitchFamily="49" charset="-122"/>
              </a:rPr>
              <a:t>6</a:t>
            </a:r>
            <a:r>
              <a:rPr lang="zh-CN" altLang="en-US">
                <a:latin typeface="仿宋_GB2312" pitchFamily="49" charset="-122"/>
                <a:ea typeface="仿宋_GB2312" pitchFamily="49" charset="-122"/>
              </a:rPr>
              <a:t>号单元被占用，这时候</a:t>
            </a:r>
            <a:r>
              <a:rPr lang="en-US" altLang="zh-CN">
                <a:latin typeface="仿宋_GB2312" pitchFamily="49" charset="-122"/>
                <a:ea typeface="仿宋_GB2312" pitchFamily="49" charset="-122"/>
              </a:rPr>
              <a:t>P1</a:t>
            </a:r>
            <a:r>
              <a:rPr lang="zh-CN" altLang="en-US">
                <a:latin typeface="仿宋_GB2312" pitchFamily="49" charset="-122"/>
                <a:ea typeface="仿宋_GB2312" pitchFamily="49" charset="-122"/>
              </a:rPr>
              <a:t>、</a:t>
            </a:r>
            <a:r>
              <a:rPr lang="en-US" altLang="zh-CN">
                <a:latin typeface="仿宋_GB2312" pitchFamily="49" charset="-122"/>
                <a:ea typeface="仿宋_GB2312" pitchFamily="49" charset="-122"/>
              </a:rPr>
              <a:t>P2</a:t>
            </a:r>
            <a:r>
              <a:rPr lang="zh-CN" altLang="en-US">
                <a:latin typeface="仿宋_GB2312" pitchFamily="49" charset="-122"/>
                <a:ea typeface="仿宋_GB2312" pitchFamily="49" charset="-122"/>
              </a:rPr>
              <a:t>进程都准备将数据送入缓冲区，如下图所示。</a:t>
            </a:r>
          </a:p>
          <a:p>
            <a:pPr eaLnBrk="1" hangingPunct="1">
              <a:defRPr/>
            </a:pPr>
            <a:endParaRPr lang="en-US" altLang="zh-CN"/>
          </a:p>
        </p:txBody>
      </p:sp>
      <p:sp>
        <p:nvSpPr>
          <p:cNvPr id="76804" name="Rectangle 63">
            <a:extLst>
              <a:ext uri="{FF2B5EF4-FFF2-40B4-BE49-F238E27FC236}">
                <a16:creationId xmlns:a16="http://schemas.microsoft.com/office/drawing/2014/main" id="{7D21C27C-9F94-486D-8DE5-52EBA67C7BDA}"/>
              </a:ext>
            </a:extLst>
          </p:cNvPr>
          <p:cNvSpPr>
            <a:spLocks noChangeArrowheads="1"/>
          </p:cNvSpPr>
          <p:nvPr/>
        </p:nvSpPr>
        <p:spPr bwMode="auto">
          <a:xfrm>
            <a:off x="533400" y="3429000"/>
            <a:ext cx="8153400" cy="3048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76805" name="Group 65">
            <a:extLst>
              <a:ext uri="{FF2B5EF4-FFF2-40B4-BE49-F238E27FC236}">
                <a16:creationId xmlns:a16="http://schemas.microsoft.com/office/drawing/2014/main" id="{0D1B5D7C-56DF-45BE-8B45-FA4DFDAAD6BD}"/>
              </a:ext>
            </a:extLst>
          </p:cNvPr>
          <p:cNvGrpSpPr>
            <a:grpSpLocks/>
          </p:cNvGrpSpPr>
          <p:nvPr/>
        </p:nvGrpSpPr>
        <p:grpSpPr bwMode="auto">
          <a:xfrm>
            <a:off x="1143000" y="3505200"/>
            <a:ext cx="6781800" cy="2460625"/>
            <a:chOff x="2697" y="8928"/>
            <a:chExt cx="5220" cy="2652"/>
          </a:xfrm>
        </p:grpSpPr>
        <p:sp>
          <p:nvSpPr>
            <p:cNvPr id="76807" name="Text Box 66">
              <a:extLst>
                <a:ext uri="{FF2B5EF4-FFF2-40B4-BE49-F238E27FC236}">
                  <a16:creationId xmlns:a16="http://schemas.microsoft.com/office/drawing/2014/main" id="{20457D64-C42B-424E-9FB4-F0042C4A8CD6}"/>
                </a:ext>
              </a:extLst>
            </p:cNvPr>
            <p:cNvSpPr txBox="1">
              <a:spLocks noChangeArrowheads="1"/>
            </p:cNvSpPr>
            <p:nvPr/>
          </p:nvSpPr>
          <p:spPr bwMode="auto">
            <a:xfrm>
              <a:off x="2697" y="8928"/>
              <a:ext cx="522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3200" b="0"/>
                <a:t> </a:t>
              </a:r>
              <a:r>
                <a:rPr lang="en-US" altLang="zh-CN" sz="3200" b="0">
                  <a:solidFill>
                    <a:srgbClr val="003300"/>
                  </a:solidFill>
                </a:rPr>
                <a:t>0  1   2   3  4   5  6   7  8                    n-1</a:t>
              </a:r>
            </a:p>
          </p:txBody>
        </p:sp>
        <p:grpSp>
          <p:nvGrpSpPr>
            <p:cNvPr id="76808" name="Group 67">
              <a:extLst>
                <a:ext uri="{FF2B5EF4-FFF2-40B4-BE49-F238E27FC236}">
                  <a16:creationId xmlns:a16="http://schemas.microsoft.com/office/drawing/2014/main" id="{49F2ED5A-C68A-4BF4-BD75-25EB551D5844}"/>
                </a:ext>
              </a:extLst>
            </p:cNvPr>
            <p:cNvGrpSpPr>
              <a:grpSpLocks/>
            </p:cNvGrpSpPr>
            <p:nvPr/>
          </p:nvGrpSpPr>
          <p:grpSpPr bwMode="auto">
            <a:xfrm>
              <a:off x="2697" y="9396"/>
              <a:ext cx="5220" cy="2184"/>
              <a:chOff x="2697" y="9396"/>
              <a:chExt cx="5220" cy="2184"/>
            </a:xfrm>
          </p:grpSpPr>
          <p:grpSp>
            <p:nvGrpSpPr>
              <p:cNvPr id="76809" name="Group 68">
                <a:extLst>
                  <a:ext uri="{FF2B5EF4-FFF2-40B4-BE49-F238E27FC236}">
                    <a16:creationId xmlns:a16="http://schemas.microsoft.com/office/drawing/2014/main" id="{883FC1EF-56E4-4157-B4B2-758021E96969}"/>
                  </a:ext>
                </a:extLst>
              </p:cNvPr>
              <p:cNvGrpSpPr>
                <a:grpSpLocks/>
              </p:cNvGrpSpPr>
              <p:nvPr/>
            </p:nvGrpSpPr>
            <p:grpSpPr bwMode="auto">
              <a:xfrm>
                <a:off x="3057" y="11112"/>
                <a:ext cx="180" cy="312"/>
                <a:chOff x="2337" y="10956"/>
                <a:chExt cx="360" cy="624"/>
              </a:xfrm>
            </p:grpSpPr>
            <p:grpSp>
              <p:nvGrpSpPr>
                <p:cNvPr id="76853" name="Group 69">
                  <a:extLst>
                    <a:ext uri="{FF2B5EF4-FFF2-40B4-BE49-F238E27FC236}">
                      <a16:creationId xmlns:a16="http://schemas.microsoft.com/office/drawing/2014/main" id="{7B7CC522-A9B1-4E52-8419-443AFC3DF121}"/>
                    </a:ext>
                  </a:extLst>
                </p:cNvPr>
                <p:cNvGrpSpPr>
                  <a:grpSpLocks/>
                </p:cNvGrpSpPr>
                <p:nvPr/>
              </p:nvGrpSpPr>
              <p:grpSpPr bwMode="auto">
                <a:xfrm>
                  <a:off x="2337" y="10956"/>
                  <a:ext cx="360" cy="624"/>
                  <a:chOff x="3417" y="9396"/>
                  <a:chExt cx="360" cy="624"/>
                </a:xfrm>
              </p:grpSpPr>
              <p:sp>
                <p:nvSpPr>
                  <p:cNvPr id="76858" name="Line 70">
                    <a:extLst>
                      <a:ext uri="{FF2B5EF4-FFF2-40B4-BE49-F238E27FC236}">
                        <a16:creationId xmlns:a16="http://schemas.microsoft.com/office/drawing/2014/main" id="{043FF462-78C6-49F9-938B-254D2661F08F}"/>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9" name="Line 71">
                    <a:extLst>
                      <a:ext uri="{FF2B5EF4-FFF2-40B4-BE49-F238E27FC236}">
                        <a16:creationId xmlns:a16="http://schemas.microsoft.com/office/drawing/2014/main" id="{483C32D6-329B-4503-80A9-249B419E78E9}"/>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0" name="Line 72">
                    <a:extLst>
                      <a:ext uri="{FF2B5EF4-FFF2-40B4-BE49-F238E27FC236}">
                        <a16:creationId xmlns:a16="http://schemas.microsoft.com/office/drawing/2014/main" id="{C0F03B63-929D-4782-90F9-7D8FED678FB7}"/>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1" name="Line 73">
                    <a:extLst>
                      <a:ext uri="{FF2B5EF4-FFF2-40B4-BE49-F238E27FC236}">
                        <a16:creationId xmlns:a16="http://schemas.microsoft.com/office/drawing/2014/main" id="{907EB9B0-0649-4D8A-BBE7-DDD84FE4D24A}"/>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2" name="Line 74">
                    <a:extLst>
                      <a:ext uri="{FF2B5EF4-FFF2-40B4-BE49-F238E27FC236}">
                        <a16:creationId xmlns:a16="http://schemas.microsoft.com/office/drawing/2014/main" id="{15ACEBB9-BFFC-43FE-AEF6-763D49EB1F3C}"/>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54" name="Line 75">
                  <a:extLst>
                    <a:ext uri="{FF2B5EF4-FFF2-40B4-BE49-F238E27FC236}">
                      <a16:creationId xmlns:a16="http://schemas.microsoft.com/office/drawing/2014/main" id="{6F361764-1FC5-4DD4-966B-A9FFC1827FB7}"/>
                    </a:ext>
                  </a:extLst>
                </p:cNvPr>
                <p:cNvSpPr>
                  <a:spLocks noChangeShapeType="1"/>
                </p:cNvSpPr>
                <p:nvPr/>
              </p:nvSpPr>
              <p:spPr bwMode="auto">
                <a:xfrm>
                  <a:off x="2337"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5" name="Line 76">
                  <a:extLst>
                    <a:ext uri="{FF2B5EF4-FFF2-40B4-BE49-F238E27FC236}">
                      <a16:creationId xmlns:a16="http://schemas.microsoft.com/office/drawing/2014/main" id="{F53D060B-9A7F-448A-9B55-8C8355604B86}"/>
                    </a:ext>
                  </a:extLst>
                </p:cNvPr>
                <p:cNvSpPr>
                  <a:spLocks noChangeShapeType="1"/>
                </p:cNvSpPr>
                <p:nvPr/>
              </p:nvSpPr>
              <p:spPr bwMode="auto">
                <a:xfrm>
                  <a:off x="2697"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6" name="Line 77">
                  <a:extLst>
                    <a:ext uri="{FF2B5EF4-FFF2-40B4-BE49-F238E27FC236}">
                      <a16:creationId xmlns:a16="http://schemas.microsoft.com/office/drawing/2014/main" id="{B94A0524-A526-4EFF-8969-128EC2CBB9A2}"/>
                    </a:ext>
                  </a:extLst>
                </p:cNvPr>
                <p:cNvSpPr>
                  <a:spLocks noChangeShapeType="1"/>
                </p:cNvSpPr>
                <p:nvPr/>
              </p:nvSpPr>
              <p:spPr bwMode="auto">
                <a:xfrm>
                  <a:off x="2337" y="1095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7" name="Line 78">
                  <a:extLst>
                    <a:ext uri="{FF2B5EF4-FFF2-40B4-BE49-F238E27FC236}">
                      <a16:creationId xmlns:a16="http://schemas.microsoft.com/office/drawing/2014/main" id="{A4D9AD60-01C9-4052-B459-7EC430E85B94}"/>
                    </a:ext>
                  </a:extLst>
                </p:cNvPr>
                <p:cNvSpPr>
                  <a:spLocks noChangeShapeType="1"/>
                </p:cNvSpPr>
                <p:nvPr/>
              </p:nvSpPr>
              <p:spPr bwMode="auto">
                <a:xfrm>
                  <a:off x="2337" y="1158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10" name="Text Box 79">
                <a:extLst>
                  <a:ext uri="{FF2B5EF4-FFF2-40B4-BE49-F238E27FC236}">
                    <a16:creationId xmlns:a16="http://schemas.microsoft.com/office/drawing/2014/main" id="{E4F3DFAD-4535-464A-81F7-7472B4106A83}"/>
                  </a:ext>
                </a:extLst>
              </p:cNvPr>
              <p:cNvSpPr txBox="1">
                <a:spLocks noChangeArrowheads="1"/>
              </p:cNvSpPr>
              <p:nvPr/>
            </p:nvSpPr>
            <p:spPr bwMode="auto">
              <a:xfrm>
                <a:off x="3237" y="11112"/>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400">
                    <a:solidFill>
                      <a:srgbClr val="003300"/>
                    </a:solidFill>
                    <a:ea typeface="仿宋_GB2312"/>
                    <a:cs typeface="仿宋_GB2312"/>
                  </a:rPr>
                  <a:t>：被占用单元</a:t>
                </a:r>
              </a:p>
            </p:txBody>
          </p:sp>
          <p:sp>
            <p:nvSpPr>
              <p:cNvPr id="76811" name="Rectangle 80">
                <a:extLst>
                  <a:ext uri="{FF2B5EF4-FFF2-40B4-BE49-F238E27FC236}">
                    <a16:creationId xmlns:a16="http://schemas.microsoft.com/office/drawing/2014/main" id="{1C7A1A5C-BA7B-4310-BDCB-CFC88D703608}"/>
                  </a:ext>
                </a:extLst>
              </p:cNvPr>
              <p:cNvSpPr>
                <a:spLocks noChangeArrowheads="1"/>
              </p:cNvSpPr>
              <p:nvPr/>
            </p:nvSpPr>
            <p:spPr bwMode="auto">
              <a:xfrm>
                <a:off x="5034" y="11112"/>
                <a:ext cx="1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76812" name="Text Box 81">
                <a:extLst>
                  <a:ext uri="{FF2B5EF4-FFF2-40B4-BE49-F238E27FC236}">
                    <a16:creationId xmlns:a16="http://schemas.microsoft.com/office/drawing/2014/main" id="{1FA27E06-8EDB-4016-AC71-F24F07F914A9}"/>
                  </a:ext>
                </a:extLst>
              </p:cNvPr>
              <p:cNvSpPr txBox="1">
                <a:spLocks noChangeArrowheads="1"/>
              </p:cNvSpPr>
              <p:nvPr/>
            </p:nvSpPr>
            <p:spPr bwMode="auto">
              <a:xfrm>
                <a:off x="5217" y="11112"/>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400">
                    <a:solidFill>
                      <a:srgbClr val="003300"/>
                    </a:solidFill>
                    <a:ea typeface="仿宋_GB2312"/>
                    <a:cs typeface="仿宋_GB2312"/>
                  </a:rPr>
                  <a:t>：空闲单元</a:t>
                </a:r>
              </a:p>
            </p:txBody>
          </p:sp>
          <p:grpSp>
            <p:nvGrpSpPr>
              <p:cNvPr id="76813" name="Group 82">
                <a:extLst>
                  <a:ext uri="{FF2B5EF4-FFF2-40B4-BE49-F238E27FC236}">
                    <a16:creationId xmlns:a16="http://schemas.microsoft.com/office/drawing/2014/main" id="{41F86D93-4340-400F-A8D3-99FE0B6F67BE}"/>
                  </a:ext>
                </a:extLst>
              </p:cNvPr>
              <p:cNvGrpSpPr>
                <a:grpSpLocks/>
              </p:cNvGrpSpPr>
              <p:nvPr/>
            </p:nvGrpSpPr>
            <p:grpSpPr bwMode="auto">
              <a:xfrm>
                <a:off x="2697" y="9396"/>
                <a:ext cx="5220" cy="1716"/>
                <a:chOff x="2697" y="9396"/>
                <a:chExt cx="5220" cy="1716"/>
              </a:xfrm>
            </p:grpSpPr>
            <p:grpSp>
              <p:nvGrpSpPr>
                <p:cNvPr id="76814" name="Group 83">
                  <a:extLst>
                    <a:ext uri="{FF2B5EF4-FFF2-40B4-BE49-F238E27FC236}">
                      <a16:creationId xmlns:a16="http://schemas.microsoft.com/office/drawing/2014/main" id="{3D98DA51-5946-4EAF-A92F-BB7F6BCE8382}"/>
                    </a:ext>
                  </a:extLst>
                </p:cNvPr>
                <p:cNvGrpSpPr>
                  <a:grpSpLocks/>
                </p:cNvGrpSpPr>
                <p:nvPr/>
              </p:nvGrpSpPr>
              <p:grpSpPr bwMode="auto">
                <a:xfrm>
                  <a:off x="2697" y="9396"/>
                  <a:ext cx="5220" cy="1716"/>
                  <a:chOff x="2697" y="9396"/>
                  <a:chExt cx="5220" cy="1716"/>
                </a:xfrm>
              </p:grpSpPr>
              <p:sp>
                <p:nvSpPr>
                  <p:cNvPr id="76816" name="Text Box 84">
                    <a:extLst>
                      <a:ext uri="{FF2B5EF4-FFF2-40B4-BE49-F238E27FC236}">
                        <a16:creationId xmlns:a16="http://schemas.microsoft.com/office/drawing/2014/main" id="{FC87BEF0-A97D-4D4E-B87B-E67D1910E607}"/>
                      </a:ext>
                    </a:extLst>
                  </p:cNvPr>
                  <p:cNvSpPr txBox="1">
                    <a:spLocks noChangeArrowheads="1"/>
                  </p:cNvSpPr>
                  <p:nvPr/>
                </p:nvSpPr>
                <p:spPr bwMode="auto">
                  <a:xfrm>
                    <a:off x="5217" y="1064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400">
                        <a:solidFill>
                          <a:srgbClr val="003300"/>
                        </a:solidFill>
                      </a:rPr>
                      <a:t>in</a:t>
                    </a:r>
                  </a:p>
                </p:txBody>
              </p:sp>
              <p:sp>
                <p:nvSpPr>
                  <p:cNvPr id="76817" name="Text Box 85">
                    <a:extLst>
                      <a:ext uri="{FF2B5EF4-FFF2-40B4-BE49-F238E27FC236}">
                        <a16:creationId xmlns:a16="http://schemas.microsoft.com/office/drawing/2014/main" id="{30DEB169-8AE4-478F-BF9C-7619933EDA08}"/>
                      </a:ext>
                    </a:extLst>
                  </p:cNvPr>
                  <p:cNvSpPr txBox="1">
                    <a:spLocks noChangeArrowheads="1"/>
                  </p:cNvSpPr>
                  <p:nvPr/>
                </p:nvSpPr>
                <p:spPr bwMode="auto">
                  <a:xfrm>
                    <a:off x="3957" y="1064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400">
                        <a:solidFill>
                          <a:srgbClr val="003300"/>
                        </a:solidFill>
                      </a:rPr>
                      <a:t>out</a:t>
                    </a:r>
                  </a:p>
                </p:txBody>
              </p:sp>
              <p:sp>
                <p:nvSpPr>
                  <p:cNvPr id="76818" name="Line 86">
                    <a:extLst>
                      <a:ext uri="{FF2B5EF4-FFF2-40B4-BE49-F238E27FC236}">
                        <a16:creationId xmlns:a16="http://schemas.microsoft.com/office/drawing/2014/main" id="{265F75B4-449F-47F7-B105-A268AE0BC796}"/>
                      </a:ext>
                    </a:extLst>
                  </p:cNvPr>
                  <p:cNvSpPr>
                    <a:spLocks noChangeShapeType="1"/>
                  </p:cNvSpPr>
                  <p:nvPr/>
                </p:nvSpPr>
                <p:spPr bwMode="auto">
                  <a:xfrm flipV="1">
                    <a:off x="4317" y="10020"/>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9" name="Line 87">
                    <a:extLst>
                      <a:ext uri="{FF2B5EF4-FFF2-40B4-BE49-F238E27FC236}">
                        <a16:creationId xmlns:a16="http://schemas.microsoft.com/office/drawing/2014/main" id="{3F2D3061-AE39-42CF-B157-F2F1CD0744A8}"/>
                      </a:ext>
                    </a:extLst>
                  </p:cNvPr>
                  <p:cNvSpPr>
                    <a:spLocks noChangeShapeType="1"/>
                  </p:cNvSpPr>
                  <p:nvPr/>
                </p:nvSpPr>
                <p:spPr bwMode="auto">
                  <a:xfrm flipV="1">
                    <a:off x="5397" y="10020"/>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0" name="Line 88">
                    <a:extLst>
                      <a:ext uri="{FF2B5EF4-FFF2-40B4-BE49-F238E27FC236}">
                        <a16:creationId xmlns:a16="http://schemas.microsoft.com/office/drawing/2014/main" id="{1EF20D48-D9DA-4F37-94BF-A461C73EEDBA}"/>
                      </a:ext>
                    </a:extLst>
                  </p:cNvPr>
                  <p:cNvSpPr>
                    <a:spLocks noChangeShapeType="1"/>
                  </p:cNvSpPr>
                  <p:nvPr/>
                </p:nvSpPr>
                <p:spPr bwMode="auto">
                  <a:xfrm>
                    <a:off x="2697" y="9396"/>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1" name="Line 89">
                    <a:extLst>
                      <a:ext uri="{FF2B5EF4-FFF2-40B4-BE49-F238E27FC236}">
                        <a16:creationId xmlns:a16="http://schemas.microsoft.com/office/drawing/2014/main" id="{72C4B8B1-5C69-4423-96BE-33D5904F8B2E}"/>
                      </a:ext>
                    </a:extLst>
                  </p:cNvPr>
                  <p:cNvSpPr>
                    <a:spLocks noChangeShapeType="1"/>
                  </p:cNvSpPr>
                  <p:nvPr/>
                </p:nvSpPr>
                <p:spPr bwMode="auto">
                  <a:xfrm>
                    <a:off x="6297" y="9708"/>
                    <a:ext cx="540" cy="0"/>
                  </a:xfrm>
                  <a:prstGeom prst="line">
                    <a:avLst/>
                  </a:prstGeom>
                  <a:noFill/>
                  <a:ln w="571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2" name="Line 90">
                    <a:extLst>
                      <a:ext uri="{FF2B5EF4-FFF2-40B4-BE49-F238E27FC236}">
                        <a16:creationId xmlns:a16="http://schemas.microsoft.com/office/drawing/2014/main" id="{5544AE85-4E27-4785-B5C4-AF94A6A7BE21}"/>
                      </a:ext>
                    </a:extLst>
                  </p:cNvPr>
                  <p:cNvSpPr>
                    <a:spLocks noChangeShapeType="1"/>
                  </p:cNvSpPr>
                  <p:nvPr/>
                </p:nvSpPr>
                <p:spPr bwMode="auto">
                  <a:xfrm>
                    <a:off x="2697" y="10020"/>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3" name="Line 91">
                    <a:extLst>
                      <a:ext uri="{FF2B5EF4-FFF2-40B4-BE49-F238E27FC236}">
                        <a16:creationId xmlns:a16="http://schemas.microsoft.com/office/drawing/2014/main" id="{9FEE5F84-43EC-4080-9351-1274D1476830}"/>
                      </a:ext>
                    </a:extLst>
                  </p:cNvPr>
                  <p:cNvSpPr>
                    <a:spLocks noChangeShapeType="1"/>
                  </p:cNvSpPr>
                  <p:nvPr/>
                </p:nvSpPr>
                <p:spPr bwMode="auto">
                  <a:xfrm>
                    <a:off x="26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4" name="Line 92">
                    <a:extLst>
                      <a:ext uri="{FF2B5EF4-FFF2-40B4-BE49-F238E27FC236}">
                        <a16:creationId xmlns:a16="http://schemas.microsoft.com/office/drawing/2014/main" id="{3B95EF79-2909-48C6-96DA-EB31BE469FBC}"/>
                      </a:ext>
                    </a:extLst>
                  </p:cNvPr>
                  <p:cNvSpPr>
                    <a:spLocks noChangeShapeType="1"/>
                  </p:cNvSpPr>
                  <p:nvPr/>
                </p:nvSpPr>
                <p:spPr bwMode="auto">
                  <a:xfrm>
                    <a:off x="305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5" name="Line 93">
                    <a:extLst>
                      <a:ext uri="{FF2B5EF4-FFF2-40B4-BE49-F238E27FC236}">
                        <a16:creationId xmlns:a16="http://schemas.microsoft.com/office/drawing/2014/main" id="{B1760F6A-81D7-4D8E-9EBF-4BC0DA1CA4AC}"/>
                      </a:ext>
                    </a:extLst>
                  </p:cNvPr>
                  <p:cNvSpPr>
                    <a:spLocks noChangeShapeType="1"/>
                  </p:cNvSpPr>
                  <p:nvPr/>
                </p:nvSpPr>
                <p:spPr bwMode="auto">
                  <a:xfrm>
                    <a:off x="34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6" name="Line 94">
                    <a:extLst>
                      <a:ext uri="{FF2B5EF4-FFF2-40B4-BE49-F238E27FC236}">
                        <a16:creationId xmlns:a16="http://schemas.microsoft.com/office/drawing/2014/main" id="{F84D481E-5E5A-4233-AAD6-C707839D1044}"/>
                      </a:ext>
                    </a:extLst>
                  </p:cNvPr>
                  <p:cNvSpPr>
                    <a:spLocks noChangeShapeType="1"/>
                  </p:cNvSpPr>
                  <p:nvPr/>
                </p:nvSpPr>
                <p:spPr bwMode="auto">
                  <a:xfrm>
                    <a:off x="377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7" name="Line 95">
                    <a:extLst>
                      <a:ext uri="{FF2B5EF4-FFF2-40B4-BE49-F238E27FC236}">
                        <a16:creationId xmlns:a16="http://schemas.microsoft.com/office/drawing/2014/main" id="{9034658D-9398-4A30-A1FA-5406610700A1}"/>
                      </a:ext>
                    </a:extLst>
                  </p:cNvPr>
                  <p:cNvSpPr>
                    <a:spLocks noChangeShapeType="1"/>
                  </p:cNvSpPr>
                  <p:nvPr/>
                </p:nvSpPr>
                <p:spPr bwMode="auto">
                  <a:xfrm>
                    <a:off x="557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8" name="Line 96">
                    <a:extLst>
                      <a:ext uri="{FF2B5EF4-FFF2-40B4-BE49-F238E27FC236}">
                        <a16:creationId xmlns:a16="http://schemas.microsoft.com/office/drawing/2014/main" id="{B9957ACB-28E9-4829-AE1D-23ED186F1FE7}"/>
                      </a:ext>
                    </a:extLst>
                  </p:cNvPr>
                  <p:cNvSpPr>
                    <a:spLocks noChangeShapeType="1"/>
                  </p:cNvSpPr>
                  <p:nvPr/>
                </p:nvSpPr>
                <p:spPr bwMode="auto">
                  <a:xfrm>
                    <a:off x="593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6829" name="Group 97">
                    <a:extLst>
                      <a:ext uri="{FF2B5EF4-FFF2-40B4-BE49-F238E27FC236}">
                        <a16:creationId xmlns:a16="http://schemas.microsoft.com/office/drawing/2014/main" id="{67F7615E-2647-4199-A06B-0C9035C3F9BD}"/>
                      </a:ext>
                    </a:extLst>
                  </p:cNvPr>
                  <p:cNvGrpSpPr>
                    <a:grpSpLocks/>
                  </p:cNvGrpSpPr>
                  <p:nvPr/>
                </p:nvGrpSpPr>
                <p:grpSpPr bwMode="auto">
                  <a:xfrm>
                    <a:off x="4137" y="9396"/>
                    <a:ext cx="1080" cy="624"/>
                    <a:chOff x="3417" y="9396"/>
                    <a:chExt cx="1080" cy="624"/>
                  </a:xfrm>
                </p:grpSpPr>
                <p:sp>
                  <p:nvSpPr>
                    <p:cNvPr id="76831" name="Line 98">
                      <a:extLst>
                        <a:ext uri="{FF2B5EF4-FFF2-40B4-BE49-F238E27FC236}">
                          <a16:creationId xmlns:a16="http://schemas.microsoft.com/office/drawing/2014/main" id="{484EF6B5-752D-48D7-BF91-C0E090A5326E}"/>
                        </a:ext>
                      </a:extLst>
                    </p:cNvPr>
                    <p:cNvSpPr>
                      <a:spLocks noChangeShapeType="1"/>
                    </p:cNvSpPr>
                    <p:nvPr/>
                  </p:nvSpPr>
                  <p:spPr bwMode="auto">
                    <a:xfrm>
                      <a:off x="413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6832" name="Group 99">
                      <a:extLst>
                        <a:ext uri="{FF2B5EF4-FFF2-40B4-BE49-F238E27FC236}">
                          <a16:creationId xmlns:a16="http://schemas.microsoft.com/office/drawing/2014/main" id="{5D9A08AE-11F7-4BE1-9DEC-328942BC2E87}"/>
                        </a:ext>
                      </a:extLst>
                    </p:cNvPr>
                    <p:cNvGrpSpPr>
                      <a:grpSpLocks/>
                    </p:cNvGrpSpPr>
                    <p:nvPr/>
                  </p:nvGrpSpPr>
                  <p:grpSpPr bwMode="auto">
                    <a:xfrm>
                      <a:off x="3417" y="9396"/>
                      <a:ext cx="1080" cy="624"/>
                      <a:chOff x="3417" y="9396"/>
                      <a:chExt cx="1080" cy="624"/>
                    </a:xfrm>
                  </p:grpSpPr>
                  <p:sp>
                    <p:nvSpPr>
                      <p:cNvPr id="76833" name="Line 100">
                        <a:extLst>
                          <a:ext uri="{FF2B5EF4-FFF2-40B4-BE49-F238E27FC236}">
                            <a16:creationId xmlns:a16="http://schemas.microsoft.com/office/drawing/2014/main" id="{71C610A4-E768-4C87-9869-BB14DD0EAF45}"/>
                          </a:ext>
                        </a:extLst>
                      </p:cNvPr>
                      <p:cNvSpPr>
                        <a:spLocks noChangeShapeType="1"/>
                      </p:cNvSpPr>
                      <p:nvPr/>
                    </p:nvSpPr>
                    <p:spPr bwMode="auto">
                      <a:xfrm>
                        <a:off x="34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4" name="Line 101">
                        <a:extLst>
                          <a:ext uri="{FF2B5EF4-FFF2-40B4-BE49-F238E27FC236}">
                            <a16:creationId xmlns:a16="http://schemas.microsoft.com/office/drawing/2014/main" id="{3DC39CED-BDAD-4B61-A503-1A3F5C5CBAB0}"/>
                          </a:ext>
                        </a:extLst>
                      </p:cNvPr>
                      <p:cNvSpPr>
                        <a:spLocks noChangeShapeType="1"/>
                      </p:cNvSpPr>
                      <p:nvPr/>
                    </p:nvSpPr>
                    <p:spPr bwMode="auto">
                      <a:xfrm>
                        <a:off x="44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6835" name="Group 102">
                        <a:extLst>
                          <a:ext uri="{FF2B5EF4-FFF2-40B4-BE49-F238E27FC236}">
                            <a16:creationId xmlns:a16="http://schemas.microsoft.com/office/drawing/2014/main" id="{321F6AC9-FAC6-4AE5-B4AD-AE1EBDE2A9C7}"/>
                          </a:ext>
                        </a:extLst>
                      </p:cNvPr>
                      <p:cNvGrpSpPr>
                        <a:grpSpLocks/>
                      </p:cNvGrpSpPr>
                      <p:nvPr/>
                    </p:nvGrpSpPr>
                    <p:grpSpPr bwMode="auto">
                      <a:xfrm>
                        <a:off x="3417" y="9396"/>
                        <a:ext cx="360" cy="624"/>
                        <a:chOff x="3417" y="9396"/>
                        <a:chExt cx="360" cy="624"/>
                      </a:xfrm>
                    </p:grpSpPr>
                    <p:sp>
                      <p:nvSpPr>
                        <p:cNvPr id="76848" name="Line 103">
                          <a:extLst>
                            <a:ext uri="{FF2B5EF4-FFF2-40B4-BE49-F238E27FC236}">
                              <a16:creationId xmlns:a16="http://schemas.microsoft.com/office/drawing/2014/main" id="{453138CE-F975-4CC2-9AF9-CC7991413A4C}"/>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9" name="Line 104">
                          <a:extLst>
                            <a:ext uri="{FF2B5EF4-FFF2-40B4-BE49-F238E27FC236}">
                              <a16:creationId xmlns:a16="http://schemas.microsoft.com/office/drawing/2014/main" id="{EB6DCD56-7792-45B7-9DC4-1CBD1CE8DA53}"/>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0" name="Line 105">
                          <a:extLst>
                            <a:ext uri="{FF2B5EF4-FFF2-40B4-BE49-F238E27FC236}">
                              <a16:creationId xmlns:a16="http://schemas.microsoft.com/office/drawing/2014/main" id="{4784D881-5D12-417C-B21A-D7B9AA05E9C1}"/>
                            </a:ext>
                          </a:extLst>
                        </p:cNvPr>
                        <p:cNvSpPr>
                          <a:spLocks noChangeShapeType="1"/>
                        </p:cNvSpPr>
                        <p:nvPr/>
                      </p:nvSpPr>
                      <p:spPr bwMode="auto">
                        <a:xfrm flipH="1">
                          <a:off x="3417" y="9552"/>
                          <a:ext cx="360" cy="31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1" name="Line 106">
                          <a:extLst>
                            <a:ext uri="{FF2B5EF4-FFF2-40B4-BE49-F238E27FC236}">
                              <a16:creationId xmlns:a16="http://schemas.microsoft.com/office/drawing/2014/main" id="{ED84EA2B-B46A-447E-B8C2-B81CBCD88110}"/>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2" name="Line 107">
                          <a:extLst>
                            <a:ext uri="{FF2B5EF4-FFF2-40B4-BE49-F238E27FC236}">
                              <a16:creationId xmlns:a16="http://schemas.microsoft.com/office/drawing/2014/main" id="{BE073005-5F55-43D6-A76E-117016DBA057}"/>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836" name="Group 108">
                        <a:extLst>
                          <a:ext uri="{FF2B5EF4-FFF2-40B4-BE49-F238E27FC236}">
                            <a16:creationId xmlns:a16="http://schemas.microsoft.com/office/drawing/2014/main" id="{D2912549-59B9-41E9-A771-4CF277E62527}"/>
                          </a:ext>
                        </a:extLst>
                      </p:cNvPr>
                      <p:cNvGrpSpPr>
                        <a:grpSpLocks/>
                      </p:cNvGrpSpPr>
                      <p:nvPr/>
                    </p:nvGrpSpPr>
                    <p:grpSpPr bwMode="auto">
                      <a:xfrm>
                        <a:off x="3777" y="9396"/>
                        <a:ext cx="360" cy="624"/>
                        <a:chOff x="3417" y="9396"/>
                        <a:chExt cx="360" cy="624"/>
                      </a:xfrm>
                    </p:grpSpPr>
                    <p:sp>
                      <p:nvSpPr>
                        <p:cNvPr id="76843" name="Line 109">
                          <a:extLst>
                            <a:ext uri="{FF2B5EF4-FFF2-40B4-BE49-F238E27FC236}">
                              <a16:creationId xmlns:a16="http://schemas.microsoft.com/office/drawing/2014/main" id="{08AD3EB6-E209-4205-8CF6-8A7D68DF2FAB}"/>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4" name="Line 110">
                          <a:extLst>
                            <a:ext uri="{FF2B5EF4-FFF2-40B4-BE49-F238E27FC236}">
                              <a16:creationId xmlns:a16="http://schemas.microsoft.com/office/drawing/2014/main" id="{CB4EFA5D-A9D6-4175-817C-ECE68358D8F6}"/>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5" name="Line 111">
                          <a:extLst>
                            <a:ext uri="{FF2B5EF4-FFF2-40B4-BE49-F238E27FC236}">
                              <a16:creationId xmlns:a16="http://schemas.microsoft.com/office/drawing/2014/main" id="{FB0E7029-BD1B-4ADF-AAE9-7B3E4521FB51}"/>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6" name="Line 112">
                          <a:extLst>
                            <a:ext uri="{FF2B5EF4-FFF2-40B4-BE49-F238E27FC236}">
                              <a16:creationId xmlns:a16="http://schemas.microsoft.com/office/drawing/2014/main" id="{CD17AD62-5E40-4628-BE2F-EEAEBC94D5B8}"/>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7" name="Line 113">
                          <a:extLst>
                            <a:ext uri="{FF2B5EF4-FFF2-40B4-BE49-F238E27FC236}">
                              <a16:creationId xmlns:a16="http://schemas.microsoft.com/office/drawing/2014/main" id="{7FE4DC4E-0F68-4BB2-B6C0-D9F250CE06FB}"/>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837" name="Group 114">
                        <a:extLst>
                          <a:ext uri="{FF2B5EF4-FFF2-40B4-BE49-F238E27FC236}">
                            <a16:creationId xmlns:a16="http://schemas.microsoft.com/office/drawing/2014/main" id="{63B45325-931A-4A98-87B4-47C18029E5AE}"/>
                          </a:ext>
                        </a:extLst>
                      </p:cNvPr>
                      <p:cNvGrpSpPr>
                        <a:grpSpLocks/>
                      </p:cNvGrpSpPr>
                      <p:nvPr/>
                    </p:nvGrpSpPr>
                    <p:grpSpPr bwMode="auto">
                      <a:xfrm>
                        <a:off x="4137" y="9396"/>
                        <a:ext cx="360" cy="624"/>
                        <a:chOff x="3417" y="9396"/>
                        <a:chExt cx="360" cy="624"/>
                      </a:xfrm>
                    </p:grpSpPr>
                    <p:sp>
                      <p:nvSpPr>
                        <p:cNvPr id="76838" name="Line 115">
                          <a:extLst>
                            <a:ext uri="{FF2B5EF4-FFF2-40B4-BE49-F238E27FC236}">
                              <a16:creationId xmlns:a16="http://schemas.microsoft.com/office/drawing/2014/main" id="{8E944F2C-3DB5-458D-B7B9-E6D776D2AD24}"/>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9" name="Line 116">
                          <a:extLst>
                            <a:ext uri="{FF2B5EF4-FFF2-40B4-BE49-F238E27FC236}">
                              <a16:creationId xmlns:a16="http://schemas.microsoft.com/office/drawing/2014/main" id="{E63D4E04-B040-440D-A037-43C0BBE2CF6A}"/>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0" name="Line 117">
                          <a:extLst>
                            <a:ext uri="{FF2B5EF4-FFF2-40B4-BE49-F238E27FC236}">
                              <a16:creationId xmlns:a16="http://schemas.microsoft.com/office/drawing/2014/main" id="{4BEE5C5E-8389-462D-B90B-7BFA54D083BE}"/>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1" name="Line 118">
                          <a:extLst>
                            <a:ext uri="{FF2B5EF4-FFF2-40B4-BE49-F238E27FC236}">
                              <a16:creationId xmlns:a16="http://schemas.microsoft.com/office/drawing/2014/main" id="{B144A300-9A47-489B-BF83-888D82E08DA2}"/>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2" name="Line 119">
                          <a:extLst>
                            <a:ext uri="{FF2B5EF4-FFF2-40B4-BE49-F238E27FC236}">
                              <a16:creationId xmlns:a16="http://schemas.microsoft.com/office/drawing/2014/main" id="{A5B3218F-C2E7-4A39-848B-8AE43B012EEB}"/>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76830" name="Line 120">
                    <a:extLst>
                      <a:ext uri="{FF2B5EF4-FFF2-40B4-BE49-F238E27FC236}">
                        <a16:creationId xmlns:a16="http://schemas.microsoft.com/office/drawing/2014/main" id="{C9B04446-3437-4E98-A739-71379CF4BD70}"/>
                      </a:ext>
                    </a:extLst>
                  </p:cNvPr>
                  <p:cNvSpPr>
                    <a:spLocks noChangeShapeType="1"/>
                  </p:cNvSpPr>
                  <p:nvPr/>
                </p:nvSpPr>
                <p:spPr bwMode="auto">
                  <a:xfrm>
                    <a:off x="79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15" name="Line 121">
                  <a:extLst>
                    <a:ext uri="{FF2B5EF4-FFF2-40B4-BE49-F238E27FC236}">
                      <a16:creationId xmlns:a16="http://schemas.microsoft.com/office/drawing/2014/main" id="{ED78F8A6-0CCA-41E8-8F41-66941F0E6839}"/>
                    </a:ext>
                  </a:extLst>
                </p:cNvPr>
                <p:cNvSpPr>
                  <a:spLocks noChangeShapeType="1"/>
                </p:cNvSpPr>
                <p:nvPr/>
              </p:nvSpPr>
              <p:spPr bwMode="auto">
                <a:xfrm>
                  <a:off x="44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76806" name="Text Box 122">
            <a:extLst>
              <a:ext uri="{FF2B5EF4-FFF2-40B4-BE49-F238E27FC236}">
                <a16:creationId xmlns:a16="http://schemas.microsoft.com/office/drawing/2014/main" id="{62E0A1A2-2962-4670-B9AF-5465A75F45D1}"/>
              </a:ext>
            </a:extLst>
          </p:cNvPr>
          <p:cNvSpPr txBox="1">
            <a:spLocks noChangeArrowheads="1"/>
          </p:cNvSpPr>
          <p:nvPr/>
        </p:nvSpPr>
        <p:spPr bwMode="auto">
          <a:xfrm>
            <a:off x="2078038" y="5973763"/>
            <a:ext cx="5145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400">
                <a:solidFill>
                  <a:srgbClr val="003300"/>
                </a:solidFill>
                <a:latin typeface="仿宋_GB2312"/>
                <a:ea typeface="仿宋_GB2312"/>
                <a:cs typeface="仿宋_GB2312"/>
              </a:rPr>
              <a:t>多个进程同时访问共享区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D0B79883-C655-4220-AB94-9A495FAB234F}"/>
              </a:ext>
            </a:extLst>
          </p:cNvPr>
          <p:cNvSpPr>
            <a:spLocks noGrp="1" noRot="1" noChangeArrowheads="1"/>
          </p:cNvSpPr>
          <p:nvPr>
            <p:ph type="title"/>
          </p:nvPr>
        </p:nvSpPr>
        <p:spPr/>
        <p:txBody>
          <a:bodyPr/>
          <a:lstStyle/>
          <a:p>
            <a:pPr eaLnBrk="1" hangingPunct="1">
              <a:defRPr/>
            </a:pPr>
            <a:r>
              <a:rPr lang="zh-CN" altLang="en-US" u="sng">
                <a:solidFill>
                  <a:schemeClr val="accent2"/>
                </a:solidFill>
                <a:ea typeface="仿宋_GB2312" pitchFamily="49" charset="-122"/>
              </a:rPr>
              <a:t>分析</a:t>
            </a:r>
          </a:p>
        </p:txBody>
      </p:sp>
      <p:sp>
        <p:nvSpPr>
          <p:cNvPr id="519171" name="Rectangle 3">
            <a:extLst>
              <a:ext uri="{FF2B5EF4-FFF2-40B4-BE49-F238E27FC236}">
                <a16:creationId xmlns:a16="http://schemas.microsoft.com/office/drawing/2014/main" id="{43A2EEC7-E3C9-4D05-8A2B-D97D5AD8CCBA}"/>
              </a:ext>
            </a:extLst>
          </p:cNvPr>
          <p:cNvSpPr>
            <a:spLocks noGrp="1" noRot="1" noChangeArrowheads="1"/>
          </p:cNvSpPr>
          <p:nvPr>
            <p:ph type="body" idx="1"/>
          </p:nvPr>
        </p:nvSpPr>
        <p:spPr/>
        <p:txBody>
          <a:bodyPr/>
          <a:lstStyle/>
          <a:p>
            <a:pPr algn="just" eaLnBrk="1" hangingPunct="1">
              <a:defRPr/>
            </a:pPr>
            <a:r>
              <a:rPr lang="zh-CN" altLang="en-US" dirty="0">
                <a:latin typeface="仿宋_GB2312" pitchFamily="49" charset="-122"/>
                <a:ea typeface="仿宋_GB2312" pitchFamily="49" charset="-122"/>
              </a:rPr>
              <a:t>该例中，由于进程</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和</a:t>
            </a:r>
            <a:r>
              <a:rPr lang="en-US" altLang="zh-CN" dirty="0" err="1">
                <a:latin typeface="仿宋_GB2312" pitchFamily="49" charset="-122"/>
                <a:ea typeface="仿宋_GB2312" pitchFamily="49" charset="-122"/>
              </a:rPr>
              <a:t>P2</a:t>
            </a:r>
            <a:r>
              <a:rPr lang="zh-CN" altLang="en-US" dirty="0">
                <a:latin typeface="仿宋_GB2312" pitchFamily="49" charset="-122"/>
                <a:ea typeface="仿宋_GB2312" pitchFamily="49" charset="-122"/>
              </a:rPr>
              <a:t>共享缓冲区和位置指针，而未对这种共享进行有效控制，导致打印数据的丢失。</a:t>
            </a:r>
          </a:p>
          <a:p>
            <a:pPr algn="just" eaLnBrk="1" hangingPunct="1">
              <a:defRPr/>
            </a:pPr>
            <a:endParaRPr lang="zh-CN" altLang="en-US" dirty="0">
              <a:latin typeface="仿宋_GB2312" pitchFamily="49" charset="-122"/>
              <a:ea typeface="仿宋_GB2312" pitchFamily="49" charset="-122"/>
            </a:endParaRPr>
          </a:p>
          <a:p>
            <a:pPr algn="just" eaLnBrk="1" hangingPunct="1">
              <a:defRPr/>
            </a:pPr>
            <a:r>
              <a:rPr lang="zh-CN" altLang="en-US" dirty="0">
                <a:latin typeface="仿宋_GB2312" pitchFamily="49" charset="-122"/>
                <a:ea typeface="仿宋_GB2312" pitchFamily="49" charset="-122"/>
              </a:rPr>
              <a:t>如果控制进程</a:t>
            </a:r>
            <a:r>
              <a:rPr lang="en-US" altLang="zh-CN" dirty="0" err="1">
                <a:latin typeface="仿宋_GB2312" pitchFamily="49" charset="-122"/>
                <a:ea typeface="仿宋_GB2312" pitchFamily="49" charset="-122"/>
              </a:rPr>
              <a:t>P1</a:t>
            </a:r>
            <a:r>
              <a:rPr lang="zh-CN" altLang="en-US" dirty="0">
                <a:latin typeface="仿宋_GB2312" pitchFamily="49" charset="-122"/>
                <a:ea typeface="仿宋_GB2312" pitchFamily="49" charset="-122"/>
              </a:rPr>
              <a:t>、</a:t>
            </a:r>
            <a:r>
              <a:rPr lang="en-US" altLang="zh-CN" dirty="0" err="1">
                <a:latin typeface="仿宋_GB2312" pitchFamily="49" charset="-122"/>
                <a:ea typeface="仿宋_GB2312" pitchFamily="49" charset="-122"/>
              </a:rPr>
              <a:t>P2</a:t>
            </a:r>
            <a:r>
              <a:rPr lang="zh-CN" altLang="en-US" dirty="0">
                <a:solidFill>
                  <a:srgbClr val="FFC000"/>
                </a:solidFill>
                <a:latin typeface="仿宋_GB2312" pitchFamily="49" charset="-122"/>
                <a:ea typeface="仿宋_GB2312" pitchFamily="49" charset="-122"/>
              </a:rPr>
              <a:t>互斥</a:t>
            </a:r>
            <a:r>
              <a:rPr lang="zh-CN" altLang="en-US" dirty="0">
                <a:latin typeface="仿宋_GB2312" pitchFamily="49" charset="-122"/>
                <a:ea typeface="仿宋_GB2312" pitchFamily="49" charset="-122"/>
              </a:rPr>
              <a:t>地访问缓冲区和修改位置指针，将避免这种因为并发执行而导致的程序执行结果的不确定性。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D2D09B7D-92C8-4539-8E02-C2A5E5812BD7}"/>
              </a:ext>
            </a:extLst>
          </p:cNvPr>
          <p:cNvSpPr>
            <a:spLocks noGrp="1" noRot="1" noChangeArrowheads="1"/>
          </p:cNvSpPr>
          <p:nvPr>
            <p:ph type="title"/>
          </p:nvPr>
        </p:nvSpPr>
        <p:spPr/>
        <p:txBody>
          <a:bodyPr/>
          <a:lstStyle/>
          <a:p>
            <a:pPr eaLnBrk="1" hangingPunct="1">
              <a:defRPr/>
            </a:pPr>
            <a:r>
              <a:rPr lang="zh-CN" altLang="en-US" u="sng">
                <a:solidFill>
                  <a:schemeClr val="accent2"/>
                </a:solidFill>
                <a:ea typeface="仿宋_GB2312" pitchFamily="49" charset="-122"/>
              </a:rPr>
              <a:t>结论</a:t>
            </a:r>
          </a:p>
        </p:txBody>
      </p:sp>
      <p:sp>
        <p:nvSpPr>
          <p:cNvPr id="520195" name="Rectangle 3">
            <a:extLst>
              <a:ext uri="{FF2B5EF4-FFF2-40B4-BE49-F238E27FC236}">
                <a16:creationId xmlns:a16="http://schemas.microsoft.com/office/drawing/2014/main" id="{64424DF6-9ED0-409A-B5C7-4BEC7A77C665}"/>
              </a:ext>
            </a:extLst>
          </p:cNvPr>
          <p:cNvSpPr>
            <a:spLocks noGrp="1" noRot="1" noChangeArrowheads="1"/>
          </p:cNvSpPr>
          <p:nvPr>
            <p:ph type="body" idx="1"/>
          </p:nvPr>
        </p:nvSpPr>
        <p:spPr>
          <a:xfrm>
            <a:off x="533400" y="1715814"/>
            <a:ext cx="8077200" cy="2082800"/>
          </a:xfrm>
        </p:spPr>
        <p:txBody>
          <a:bodyPr/>
          <a:lstStyle/>
          <a:p>
            <a:pPr eaLnBrk="1" hangingPunct="1">
              <a:lnSpc>
                <a:spcPct val="120000"/>
              </a:lnSpc>
              <a:buFont typeface="Wingdings" panose="05000000000000000000" pitchFamily="2" charset="2"/>
              <a:buNone/>
              <a:defRPr/>
            </a:pPr>
            <a:r>
              <a:rPr lang="en-US" altLang="zh-CN" dirty="0">
                <a:latin typeface="仿宋_GB2312" pitchFamily="49" charset="-122"/>
                <a:ea typeface="仿宋_GB2312" pitchFamily="49" charset="-122"/>
              </a:rPr>
              <a:t>      </a:t>
            </a:r>
            <a:r>
              <a:rPr lang="zh-CN" altLang="en-US" dirty="0">
                <a:latin typeface="仿宋_GB2312" pitchFamily="49" charset="-122"/>
                <a:ea typeface="仿宋_GB2312" pitchFamily="49" charset="-122"/>
              </a:rPr>
              <a:t>通过上述两个例子可见，采用多道程序并发设计技术的操作系统对诸进程的</a:t>
            </a:r>
            <a:r>
              <a:rPr lang="zh-CN" altLang="en-US" i="1" u="sng" dirty="0">
                <a:solidFill>
                  <a:schemeClr val="accent2"/>
                </a:solidFill>
                <a:latin typeface="仿宋_GB2312" pitchFamily="49" charset="-122"/>
                <a:ea typeface="仿宋_GB2312" pitchFamily="49" charset="-122"/>
              </a:rPr>
              <a:t>并发控制</a:t>
            </a:r>
            <a:r>
              <a:rPr lang="zh-CN" altLang="en-US" dirty="0">
                <a:latin typeface="仿宋_GB2312" pitchFamily="49" charset="-122"/>
                <a:ea typeface="仿宋_GB2312" pitchFamily="49" charset="-122"/>
              </a:rPr>
              <a:t>是非常重要和必需的。</a:t>
            </a:r>
            <a:endParaRPr lang="en-US" altLang="zh-CN" dirty="0">
              <a:latin typeface="仿宋_GB2312" pitchFamily="49" charset="-122"/>
              <a:ea typeface="仿宋_GB2312" pitchFamily="49" charset="-122"/>
            </a:endParaRPr>
          </a:p>
          <a:p>
            <a:pPr eaLnBrk="1" hangingPunct="1">
              <a:lnSpc>
                <a:spcPct val="120000"/>
              </a:lnSpc>
              <a:buFont typeface="Wingdings" panose="05000000000000000000" pitchFamily="2" charset="2"/>
              <a:buNone/>
              <a:defRPr/>
            </a:pPr>
            <a:endParaRPr lang="en-US" altLang="zh-CN" dirty="0">
              <a:latin typeface="仿宋_GB2312" pitchFamily="49" charset="-122"/>
              <a:ea typeface="仿宋_GB2312" pitchFamily="49" charset="-122"/>
            </a:endParaRPr>
          </a:p>
          <a:p>
            <a:pPr lvl="1">
              <a:lnSpc>
                <a:spcPct val="110000"/>
              </a:lnSpc>
              <a:buFont typeface="Wingdings" panose="05000000000000000000" pitchFamily="2" charset="2"/>
              <a:buChar char="Ø"/>
              <a:defRPr/>
            </a:pPr>
            <a:r>
              <a:rPr lang="en-US" altLang="zh-CN" dirty="0"/>
              <a:t> </a:t>
            </a:r>
            <a:r>
              <a:rPr lang="zh-CN" altLang="en-US" dirty="0">
                <a:latin typeface="仿宋_GB2312" pitchFamily="49" charset="-122"/>
                <a:ea typeface="仿宋_GB2312" pitchFamily="49" charset="-122"/>
              </a:rPr>
              <a:t>当并发进程竞争使用同一资源时，它们之间就会发生冲突。</a:t>
            </a:r>
          </a:p>
          <a:p>
            <a:pPr lvl="1">
              <a:lnSpc>
                <a:spcPct val="110000"/>
              </a:lnSpc>
              <a:buFont typeface="Wingdings" panose="05000000000000000000" pitchFamily="2" charset="2"/>
              <a:buChar char="Ø"/>
              <a:defRPr/>
            </a:pPr>
            <a:r>
              <a:rPr lang="zh-CN" altLang="en-US" dirty="0">
                <a:latin typeface="仿宋_GB2312" pitchFamily="49" charset="-122"/>
                <a:ea typeface="仿宋_GB2312" pitchFamily="49" charset="-122"/>
              </a:rPr>
              <a:t>如果操作系统将资源分配给其中的某一个进程使用，另一个进程就必须等待，直到申请的资源可用时，由操作系统分配给它。</a:t>
            </a:r>
          </a:p>
          <a:p>
            <a:pPr lvl="1">
              <a:lnSpc>
                <a:spcPct val="110000"/>
              </a:lnSpc>
              <a:buFont typeface="Wingdings" panose="05000000000000000000" pitchFamily="2" charset="2"/>
              <a:buChar char="Ø"/>
              <a:defRPr/>
            </a:pPr>
            <a:r>
              <a:rPr lang="zh-CN" altLang="en-US" dirty="0">
                <a:latin typeface="仿宋_GB2312" pitchFamily="49" charset="-122"/>
                <a:ea typeface="仿宋_GB2312" pitchFamily="49" charset="-122"/>
              </a:rPr>
              <a:t>如果竞争某资源的进程太多，这些进程还必须等待在一个队列中，如就绪队列，阻塞队列等。</a:t>
            </a:r>
          </a:p>
          <a:p>
            <a:pPr lvl="1">
              <a:lnSpc>
                <a:spcPct val="110000"/>
              </a:lnSpc>
              <a:buFont typeface="Wingdings" panose="05000000000000000000" pitchFamily="2" charset="2"/>
              <a:buChar char="Ø"/>
              <a:defRPr/>
            </a:pPr>
            <a:r>
              <a:rPr lang="zh-CN" altLang="en-US" dirty="0">
                <a:latin typeface="仿宋_GB2312" pitchFamily="49" charset="-122"/>
                <a:ea typeface="仿宋_GB2312" pitchFamily="49" charset="-122"/>
              </a:rPr>
              <a:t>极端情况下，被阻塞进程永久得不到申请的资源，而</a:t>
            </a:r>
            <a:r>
              <a:rPr lang="zh-CN" altLang="en-US" dirty="0">
                <a:solidFill>
                  <a:srgbClr val="FFC000"/>
                </a:solidFill>
                <a:latin typeface="仿宋_GB2312" pitchFamily="49" charset="-122"/>
                <a:ea typeface="仿宋_GB2312" pitchFamily="49" charset="-122"/>
              </a:rPr>
              <a:t>死锁</a:t>
            </a:r>
            <a:r>
              <a:rPr lang="zh-CN" altLang="en-US" dirty="0">
                <a:latin typeface="仿宋_GB2312" pitchFamily="49" charset="-122"/>
                <a:ea typeface="仿宋_GB2312" pitchFamily="49" charset="-122"/>
              </a:rPr>
              <a:t>。 </a:t>
            </a:r>
          </a:p>
          <a:p>
            <a:pPr eaLnBrk="1" hangingPunct="1">
              <a:lnSpc>
                <a:spcPct val="120000"/>
              </a:lnSpc>
              <a:buFont typeface="Wingdings" panose="05000000000000000000" pitchFamily="2" charset="2"/>
              <a:buNone/>
              <a:defRPr/>
            </a:pPr>
            <a:r>
              <a:rPr lang="zh-CN" altLang="en-US" dirty="0">
                <a:latin typeface="仿宋_GB2312" pitchFamily="49" charset="-122"/>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2" name="矩形 1"/>
          <p:cNvSpPr/>
          <p:nvPr/>
        </p:nvSpPr>
        <p:spPr>
          <a:xfrm>
            <a:off x="1378975" y="1944915"/>
            <a:ext cx="5796116" cy="517514"/>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两种形式的制约关系</a:t>
            </a:r>
          </a:p>
        </p:txBody>
      </p:sp>
      <p:sp>
        <p:nvSpPr>
          <p:cNvPr id="4" name="矩形 3"/>
          <p:cNvSpPr/>
          <p:nvPr/>
        </p:nvSpPr>
        <p:spPr>
          <a:xfrm>
            <a:off x="1607575" y="2665662"/>
            <a:ext cx="5729748" cy="803297"/>
          </a:xfrm>
          <a:prstGeom prst="rect">
            <a:avLst/>
          </a:prstGeom>
        </p:spPr>
        <p:txBody>
          <a:bodyPr wrap="square">
            <a:spAutoFit/>
          </a:bodyPr>
          <a:lstStyle/>
          <a:p>
            <a:pPr algn="just">
              <a:lnSpc>
                <a:spcPct val="110000"/>
              </a:lnSpc>
              <a:defRPr/>
            </a:pPr>
            <a:r>
              <a:rPr lang="en-US" altLang="zh-CN" sz="2100" b="1" dirty="0">
                <a:latin typeface="+mj-ea"/>
                <a:ea typeface="+mj-ea"/>
              </a:rPr>
              <a:t>1</a:t>
            </a:r>
            <a:r>
              <a:rPr lang="zh-CN" altLang="en-US" sz="2100" b="1" dirty="0">
                <a:latin typeface="+mj-ea"/>
                <a:ea typeface="+mj-ea"/>
              </a:rPr>
              <a:t>）间接相互制约关系。由于资源共享</a:t>
            </a:r>
          </a:p>
          <a:p>
            <a:pPr algn="just">
              <a:lnSpc>
                <a:spcPct val="110000"/>
              </a:lnSpc>
              <a:defRPr/>
            </a:pPr>
            <a:r>
              <a:rPr lang="en-US" altLang="zh-CN" sz="2100" b="1" dirty="0">
                <a:latin typeface="+mj-ea"/>
                <a:ea typeface="+mj-ea"/>
              </a:rPr>
              <a:t>2</a:t>
            </a:r>
            <a:r>
              <a:rPr lang="zh-CN" altLang="en-US" sz="2100" b="1" dirty="0">
                <a:latin typeface="+mj-ea"/>
                <a:ea typeface="+mj-ea"/>
              </a:rPr>
              <a:t>）直接相互制约关系。主要由于进程间的合作。  </a:t>
            </a:r>
          </a:p>
        </p:txBody>
      </p:sp>
      <p:sp>
        <p:nvSpPr>
          <p:cNvPr id="5" name="矩形 4"/>
          <p:cNvSpPr/>
          <p:nvPr/>
        </p:nvSpPr>
        <p:spPr>
          <a:xfrm>
            <a:off x="1445341" y="3550413"/>
            <a:ext cx="6068961" cy="1023357"/>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a:solidFill>
                  <a:srgbClr val="0000FF"/>
                </a:solidFill>
                <a:latin typeface="+mj-ea"/>
                <a:ea typeface="+mj-ea"/>
              </a:rPr>
              <a:t>）</a:t>
            </a:r>
            <a:endParaRPr lang="en-US" altLang="zh-CN" sz="2700" b="1" dirty="0">
              <a:solidFill>
                <a:srgbClr val="0000FF"/>
              </a:solidFill>
              <a:latin typeface="+mj-ea"/>
              <a:ea typeface="+mj-ea"/>
            </a:endParaRPr>
          </a:p>
          <a:p>
            <a:pPr algn="just">
              <a:lnSpc>
                <a:spcPct val="110000"/>
              </a:lnSpc>
              <a:defRPr/>
            </a:pPr>
            <a:r>
              <a:rPr lang="zh-CN" altLang="en-US" sz="2800" b="1" dirty="0"/>
              <a:t> </a:t>
            </a:r>
            <a:endParaRPr lang="zh-CN" altLang="en-US" sz="2700" dirty="0">
              <a:solidFill>
                <a:srgbClr val="0000FF"/>
              </a:solidFill>
              <a:latin typeface="+mj-ea"/>
              <a:ea typeface="+mj-ea"/>
            </a:endParaRPr>
          </a:p>
        </p:txBody>
      </p:sp>
      <p:sp>
        <p:nvSpPr>
          <p:cNvPr id="7" name="矩形 6"/>
          <p:cNvSpPr/>
          <p:nvPr/>
        </p:nvSpPr>
        <p:spPr>
          <a:xfrm>
            <a:off x="1666566" y="4125270"/>
            <a:ext cx="5847735" cy="778483"/>
          </a:xfrm>
          <a:prstGeom prst="rect">
            <a:avLst/>
          </a:prstGeom>
        </p:spPr>
        <p:txBody>
          <a:bodyPr wrap="square">
            <a:spAutoFit/>
          </a:bodyPr>
          <a:lstStyle/>
          <a:p>
            <a:pPr algn="just">
              <a:lnSpc>
                <a:spcPct val="110000"/>
              </a:lnSpc>
              <a:defRPr/>
            </a:pPr>
            <a:r>
              <a:rPr lang="zh-CN" altLang="en-US" sz="2100" b="1" dirty="0">
                <a:latin typeface="+mj-ea"/>
                <a:ea typeface="+mj-ea"/>
              </a:rPr>
              <a:t>一次仅允许一个进程访问的资源为临界资源 。（</a:t>
            </a:r>
            <a:r>
              <a:rPr lang="zh-CN" altLang="en-US" sz="2100" b="1" dirty="0">
                <a:solidFill>
                  <a:srgbClr val="0000FF"/>
                </a:solidFill>
                <a:latin typeface="+mj-ea"/>
                <a:ea typeface="+mj-ea"/>
              </a:rPr>
              <a:t>生产者</a:t>
            </a:r>
            <a:r>
              <a:rPr lang="en-US" altLang="zh-CN" sz="2100" b="1" dirty="0">
                <a:solidFill>
                  <a:srgbClr val="0000FF"/>
                </a:solidFill>
                <a:latin typeface="+mj-ea"/>
                <a:ea typeface="+mj-ea"/>
              </a:rPr>
              <a:t>-</a:t>
            </a:r>
            <a:r>
              <a:rPr lang="zh-CN" altLang="en-US" sz="2100" b="1" dirty="0">
                <a:solidFill>
                  <a:srgbClr val="0000FF"/>
                </a:solidFill>
                <a:latin typeface="+mj-ea"/>
                <a:ea typeface="+mj-ea"/>
              </a:rPr>
              <a:t>消费者问题</a:t>
            </a:r>
            <a:r>
              <a:rPr lang="zh-CN" altLang="en-US" sz="2100" b="1" dirty="0">
                <a:latin typeface="+mj-ea"/>
                <a:ea typeface="+mj-ea"/>
              </a:rPr>
              <a:t>）</a:t>
            </a:r>
            <a:endParaRPr lang="zh-CN" altLang="en-US" sz="2100" dirty="0">
              <a:solidFill>
                <a:srgbClr val="0000FF"/>
              </a:solidFill>
              <a:latin typeface="+mj-ea"/>
              <a:ea typeface="+mj-ea"/>
            </a:endParaRPr>
          </a:p>
        </p:txBody>
      </p:sp>
    </p:spTree>
    <p:extLst>
      <p:ext uri="{BB962C8B-B14F-4D97-AF65-F5344CB8AC3E}">
        <p14:creationId xmlns:p14="http://schemas.microsoft.com/office/powerpoint/2010/main" val="214230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5" name="矩形 4"/>
          <p:cNvSpPr/>
          <p:nvPr/>
        </p:nvSpPr>
        <p:spPr>
          <a:xfrm>
            <a:off x="1408470" y="2011734"/>
            <a:ext cx="6068961" cy="1023357"/>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a:solidFill>
                  <a:srgbClr val="0000FF"/>
                </a:solidFill>
                <a:latin typeface="+mj-ea"/>
                <a:ea typeface="+mj-ea"/>
              </a:rPr>
              <a:t>）</a:t>
            </a:r>
            <a:endParaRPr lang="en-US" altLang="zh-CN" sz="2700" b="1" dirty="0">
              <a:solidFill>
                <a:srgbClr val="0000FF"/>
              </a:solidFill>
              <a:latin typeface="+mj-ea"/>
              <a:ea typeface="+mj-ea"/>
            </a:endParaRPr>
          </a:p>
          <a:p>
            <a:pPr algn="just">
              <a:lnSpc>
                <a:spcPct val="110000"/>
              </a:lnSpc>
              <a:defRPr/>
            </a:pPr>
            <a:r>
              <a:rPr lang="zh-CN" altLang="en-US" sz="2800" b="1" dirty="0"/>
              <a:t> </a:t>
            </a:r>
            <a:endParaRPr lang="zh-CN" altLang="en-US" sz="2700" dirty="0">
              <a:solidFill>
                <a:srgbClr val="0000FF"/>
              </a:solidFill>
              <a:latin typeface="+mj-ea"/>
              <a:ea typeface="+mj-ea"/>
            </a:endParaRPr>
          </a:p>
        </p:txBody>
      </p:sp>
      <p:sp>
        <p:nvSpPr>
          <p:cNvPr id="7" name="矩形 6"/>
          <p:cNvSpPr/>
          <p:nvPr/>
        </p:nvSpPr>
        <p:spPr>
          <a:xfrm>
            <a:off x="1504335" y="2654096"/>
            <a:ext cx="4572000" cy="447815"/>
          </a:xfrm>
          <a:prstGeom prst="rect">
            <a:avLst/>
          </a:prstGeom>
        </p:spPr>
        <p:txBody>
          <a:bodyPr>
            <a:spAutoFit/>
          </a:bodyPr>
          <a:lstStyle/>
          <a:p>
            <a:pPr algn="just">
              <a:lnSpc>
                <a:spcPct val="110000"/>
              </a:lnSpc>
              <a:defRPr/>
            </a:pPr>
            <a:r>
              <a:rPr lang="zh-CN" altLang="en-US" sz="2100" b="1" u="sng" dirty="0">
                <a:solidFill>
                  <a:srgbClr val="0000FF"/>
                </a:solidFill>
                <a:latin typeface="+mj-ea"/>
                <a:ea typeface="+mj-ea"/>
              </a:rPr>
              <a:t>生产者</a:t>
            </a:r>
            <a:r>
              <a:rPr lang="en-US" altLang="zh-CN" sz="2100" b="1" u="sng" dirty="0">
                <a:solidFill>
                  <a:srgbClr val="0000FF"/>
                </a:solidFill>
                <a:latin typeface="+mj-ea"/>
                <a:ea typeface="+mj-ea"/>
              </a:rPr>
              <a:t>-</a:t>
            </a:r>
            <a:r>
              <a:rPr lang="zh-CN" altLang="en-US" sz="2100" b="1" u="sng" dirty="0">
                <a:solidFill>
                  <a:srgbClr val="0000FF"/>
                </a:solidFill>
                <a:latin typeface="+mj-ea"/>
                <a:ea typeface="+mj-ea"/>
              </a:rPr>
              <a:t>消费者问题</a:t>
            </a:r>
            <a:r>
              <a:rPr lang="en-US" altLang="zh-CN" sz="2100" b="1" dirty="0">
                <a:latin typeface="+mj-ea"/>
                <a:ea typeface="+mj-ea"/>
              </a:rPr>
              <a:t>:</a:t>
            </a:r>
            <a:endParaRPr lang="zh-CN" altLang="en-US" sz="2100" dirty="0">
              <a:solidFill>
                <a:srgbClr val="0000FF"/>
              </a:solidFill>
              <a:latin typeface="+mj-ea"/>
              <a:ea typeface="+mj-ea"/>
            </a:endParaRPr>
          </a:p>
        </p:txBody>
      </p:sp>
      <p:sp>
        <p:nvSpPr>
          <p:cNvPr id="8" name="Rectangle 3">
            <a:extLst>
              <a:ext uri="{FF2B5EF4-FFF2-40B4-BE49-F238E27FC236}">
                <a16:creationId xmlns:a16="http://schemas.microsoft.com/office/drawing/2014/main" id="{00585DA6-DB73-C64C-B11D-8422E598EC69}"/>
              </a:ext>
            </a:extLst>
          </p:cNvPr>
          <p:cNvSpPr txBox="1">
            <a:spLocks noChangeArrowheads="1"/>
          </p:cNvSpPr>
          <p:nvPr/>
        </p:nvSpPr>
        <p:spPr>
          <a:xfrm>
            <a:off x="2837221" y="3292577"/>
            <a:ext cx="5543550" cy="274320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120000"/>
              </a:lnSpc>
              <a:buFont typeface="Wingdings" pitchFamily="2" charset="2"/>
              <a:buNone/>
              <a:defRPr/>
            </a:pPr>
            <a:r>
              <a:rPr lang="en-US" altLang="zh-CN" sz="2100" dirty="0" err="1">
                <a:effectLst>
                  <a:outerShdw blurRad="38100" dist="38100" dir="2700000" algn="tl">
                    <a:srgbClr val="C0C0C0"/>
                  </a:outerShdw>
                </a:effectLst>
                <a:latin typeface="+mj-ea"/>
                <a:ea typeface="+mj-ea"/>
              </a:rPr>
              <a:t>int</a:t>
            </a:r>
            <a:r>
              <a:rPr lang="en-US" altLang="zh-CN" sz="2100" dirty="0">
                <a:effectLst>
                  <a:outerShdw blurRad="38100" dist="38100" dir="2700000" algn="tl">
                    <a:srgbClr val="C0C0C0"/>
                  </a:outerShdw>
                </a:effectLst>
                <a:latin typeface="+mj-ea"/>
                <a:ea typeface="+mj-ea"/>
              </a:rPr>
              <a:t> </a:t>
            </a:r>
            <a:r>
              <a:rPr lang="zh-CN" altLang="en-US" sz="2100" dirty="0">
                <a:effectLst>
                  <a:outerShdw blurRad="38100" dist="38100" dir="2700000" algn="tl">
                    <a:srgbClr val="C0C0C0"/>
                  </a:outerShdw>
                </a:effectLst>
                <a:latin typeface="+mj-ea"/>
                <a:ea typeface="+mj-ea"/>
              </a:rPr>
              <a:t>  </a:t>
            </a:r>
            <a:r>
              <a:rPr lang="en-US" altLang="zh-CN" sz="2100" dirty="0">
                <a:effectLst>
                  <a:outerShdw blurRad="38100" dist="38100" dir="2700000" algn="tl">
                    <a:srgbClr val="C0C0C0"/>
                  </a:outerShdw>
                </a:effectLst>
                <a:latin typeface="+mj-ea"/>
                <a:ea typeface="+mj-ea"/>
              </a:rPr>
              <a:t>in=0, out=0;</a:t>
            </a:r>
          </a:p>
          <a:p>
            <a:pPr>
              <a:lnSpc>
                <a:spcPct val="120000"/>
              </a:lnSpc>
              <a:buFont typeface="Wingdings" pitchFamily="2" charset="2"/>
              <a:buNone/>
              <a:defRPr/>
            </a:pPr>
            <a:r>
              <a:rPr lang="en-US" altLang="zh-CN" sz="2100" dirty="0" err="1">
                <a:effectLst>
                  <a:outerShdw blurRad="38100" dist="38100" dir="2700000" algn="tl">
                    <a:srgbClr val="C0C0C0"/>
                  </a:outerShdw>
                </a:effectLst>
                <a:latin typeface="+mj-ea"/>
                <a:ea typeface="+mj-ea"/>
              </a:rPr>
              <a:t>Int</a:t>
            </a:r>
            <a:r>
              <a:rPr lang="en-US" altLang="zh-CN" sz="2100" dirty="0">
                <a:effectLst>
                  <a:outerShdw blurRad="38100" dist="38100" dir="2700000" algn="tl">
                    <a:srgbClr val="C0C0C0"/>
                  </a:outerShdw>
                </a:effectLst>
                <a:latin typeface="+mj-ea"/>
                <a:ea typeface="+mj-ea"/>
              </a:rPr>
              <a:t> </a:t>
            </a:r>
            <a:r>
              <a:rPr lang="zh-CN" altLang="en-US" sz="2100" dirty="0">
                <a:effectLst>
                  <a:outerShdw blurRad="38100" dist="38100" dir="2700000" algn="tl">
                    <a:srgbClr val="C0C0C0"/>
                  </a:outerShdw>
                </a:effectLst>
                <a:latin typeface="+mj-ea"/>
                <a:ea typeface="+mj-ea"/>
              </a:rPr>
              <a:t>  </a:t>
            </a:r>
            <a:r>
              <a:rPr lang="en-US" altLang="zh-CN" sz="2100" dirty="0">
                <a:effectLst>
                  <a:outerShdw blurRad="38100" dist="38100" dir="2700000" algn="tl">
                    <a:srgbClr val="C0C0C0"/>
                  </a:outerShdw>
                </a:effectLst>
                <a:latin typeface="+mj-ea"/>
                <a:ea typeface="+mj-ea"/>
              </a:rPr>
              <a:t>count=0;</a:t>
            </a:r>
          </a:p>
          <a:p>
            <a:pPr>
              <a:lnSpc>
                <a:spcPct val="120000"/>
              </a:lnSpc>
              <a:buFont typeface="Wingdings" pitchFamily="2" charset="2"/>
              <a:buNone/>
              <a:defRPr/>
            </a:pPr>
            <a:r>
              <a:rPr lang="en-US" altLang="zh-CN" sz="2100" dirty="0">
                <a:effectLst>
                  <a:outerShdw blurRad="38100" dist="38100" dir="2700000" algn="tl">
                    <a:srgbClr val="C0C0C0"/>
                  </a:outerShdw>
                </a:effectLst>
                <a:latin typeface="+mj-ea"/>
                <a:ea typeface="+mj-ea"/>
              </a:rPr>
              <a:t>item </a:t>
            </a:r>
            <a:r>
              <a:rPr lang="zh-CN" altLang="en-US" sz="2100" dirty="0">
                <a:effectLst>
                  <a:outerShdw blurRad="38100" dist="38100" dir="2700000" algn="tl">
                    <a:srgbClr val="C0C0C0"/>
                  </a:outerShdw>
                </a:effectLst>
                <a:latin typeface="+mj-ea"/>
                <a:ea typeface="+mj-ea"/>
              </a:rPr>
              <a:t> </a:t>
            </a:r>
            <a:r>
              <a:rPr lang="en-US" altLang="zh-CN" sz="2100" dirty="0">
                <a:effectLst>
                  <a:outerShdw blurRad="38100" dist="38100" dir="2700000" algn="tl">
                    <a:srgbClr val="C0C0C0"/>
                  </a:outerShdw>
                </a:effectLst>
                <a:latin typeface="+mj-ea"/>
                <a:ea typeface="+mj-ea"/>
              </a:rPr>
              <a:t>buffer[ n ];</a:t>
            </a:r>
          </a:p>
        </p:txBody>
      </p:sp>
    </p:spTree>
    <p:extLst>
      <p:ext uri="{BB962C8B-B14F-4D97-AF65-F5344CB8AC3E}">
        <p14:creationId xmlns:p14="http://schemas.microsoft.com/office/powerpoint/2010/main" val="327035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TIMING" val="|6.4|1.1|1|0.9|2|1"/>
</p:tagLst>
</file>

<file path=ppt/tags/tag3.xml><?xml version="1.0" encoding="utf-8"?>
<p:tagLst xmlns:a="http://schemas.openxmlformats.org/drawingml/2006/main" xmlns:r="http://schemas.openxmlformats.org/officeDocument/2006/relationships" xmlns:p="http://schemas.openxmlformats.org/presentationml/2006/main">
  <p:tag name="TIMING" val="|6.4|1.1|1|0.9|2|1"/>
</p:tagLst>
</file>

<file path=ppt/tags/tag4.xml><?xml version="1.0" encoding="utf-8"?>
<p:tagLst xmlns:a="http://schemas.openxmlformats.org/drawingml/2006/main" xmlns:r="http://schemas.openxmlformats.org/officeDocument/2006/relationships" xmlns:p="http://schemas.openxmlformats.org/presentationml/2006/main">
  <p:tag name="TIMING" val="|6.4|1.1|1|0.9|2|1"/>
</p:tagLst>
</file>

<file path=ppt/tags/tag5.xml><?xml version="1.0" encoding="utf-8"?>
<p:tagLst xmlns:a="http://schemas.openxmlformats.org/drawingml/2006/main" xmlns:r="http://schemas.openxmlformats.org/officeDocument/2006/relationships" xmlns:p="http://schemas.openxmlformats.org/presentationml/2006/main">
  <p:tag name="TIMING" val="|6.4|1.1|1|0.9|2|1"/>
</p:tagLst>
</file>

<file path=ppt/tags/tag6.xml><?xml version="1.0" encoding="utf-8"?>
<p:tagLst xmlns:a="http://schemas.openxmlformats.org/drawingml/2006/main" xmlns:r="http://schemas.openxmlformats.org/officeDocument/2006/relationships" xmlns:p="http://schemas.openxmlformats.org/presentationml/2006/main">
  <p:tag name="TIMING" val="|6.4|1.1|1|0.9|2|1"/>
</p:tagLst>
</file>

<file path=ppt/tags/tag7.xml><?xml version="1.0" encoding="utf-8"?>
<p:tagLst xmlns:a="http://schemas.openxmlformats.org/drawingml/2006/main" xmlns:r="http://schemas.openxmlformats.org/officeDocument/2006/relationships" xmlns:p="http://schemas.openxmlformats.org/presentationml/2006/main">
  <p:tag name="TIMING" val="|6.4|1.1|1|0.9|2|1"/>
</p:tagLst>
</file>

<file path=ppt/tags/tag8.xml><?xml version="1.0" encoding="utf-8"?>
<p:tagLst xmlns:a="http://schemas.openxmlformats.org/drawingml/2006/main" xmlns:r="http://schemas.openxmlformats.org/officeDocument/2006/relationships" xmlns:p="http://schemas.openxmlformats.org/presentationml/2006/main">
  <p:tag name="TIMING" val="|6.4|1.1|1|0.9|2|1"/>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5.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25002</TotalTime>
  <Words>30797</Words>
  <Application>Microsoft Office PowerPoint</Application>
  <PresentationFormat>全屏显示(4:3)</PresentationFormat>
  <Paragraphs>2946</Paragraphs>
  <Slides>291</Slides>
  <Notes>159</Notes>
  <HiddenSlides>0</HiddenSlides>
  <MMClips>0</MMClips>
  <ScaleCrop>false</ScaleCrop>
  <HeadingPairs>
    <vt:vector size="8" baseType="variant">
      <vt:variant>
        <vt:lpstr>已用的字体</vt:lpstr>
      </vt:variant>
      <vt:variant>
        <vt:i4>15</vt:i4>
      </vt:variant>
      <vt:variant>
        <vt:lpstr>主题</vt:lpstr>
      </vt:variant>
      <vt:variant>
        <vt:i4>4</vt:i4>
      </vt:variant>
      <vt:variant>
        <vt:lpstr>嵌入 OLE 服务器</vt:lpstr>
      </vt:variant>
      <vt:variant>
        <vt:i4>4</vt:i4>
      </vt:variant>
      <vt:variant>
        <vt:lpstr>幻灯片标题</vt:lpstr>
      </vt:variant>
      <vt:variant>
        <vt:i4>291</vt:i4>
      </vt:variant>
    </vt:vector>
  </HeadingPairs>
  <TitlesOfParts>
    <vt:vector size="314" baseType="lpstr">
      <vt:lpstr>仿宋_GB2312</vt:lpstr>
      <vt:lpstr>黑体</vt:lpstr>
      <vt:lpstr>华文楷体</vt:lpstr>
      <vt:lpstr>华文行楷</vt:lpstr>
      <vt:lpstr>楷体</vt:lpstr>
      <vt:lpstr>楷体_GB2312</vt:lpstr>
      <vt:lpstr>宋体</vt:lpstr>
      <vt:lpstr>微软雅黑</vt:lpstr>
      <vt:lpstr>Arial</vt:lpstr>
      <vt:lpstr>Calibri</vt:lpstr>
      <vt:lpstr>Courier New</vt:lpstr>
      <vt:lpstr>Tahoma</vt:lpstr>
      <vt:lpstr>Times</vt:lpstr>
      <vt:lpstr>Times New Roman</vt:lpstr>
      <vt:lpstr>Wingdings</vt:lpstr>
      <vt:lpstr>菱形网格 16x9</vt:lpstr>
      <vt:lpstr>1_默认设计模板</vt:lpstr>
      <vt:lpstr>2_默认设计模板</vt:lpstr>
      <vt:lpstr>1_菱形网格 16x9</vt:lpstr>
      <vt:lpstr>VISIO</vt:lpstr>
      <vt:lpstr>WangImage.Document</vt:lpstr>
      <vt:lpstr>图象文档</vt:lpstr>
      <vt:lpstr>Visio</vt:lpstr>
      <vt:lpstr>第二章  进程管理 </vt:lpstr>
      <vt:lpstr>上章回顾</vt:lpstr>
      <vt:lpstr>第二章</vt:lpstr>
      <vt:lpstr> 2.1.1   前趋图 </vt:lpstr>
      <vt:lpstr> 2.1.1   前趋图 </vt:lpstr>
      <vt:lpstr> 2.1.1   前趋图 </vt:lpstr>
      <vt:lpstr>PowerPoint 演示文稿</vt:lpstr>
      <vt:lpstr>PowerPoint 演示文稿</vt:lpstr>
      <vt:lpstr>PowerPoint 演示文稿</vt:lpstr>
      <vt:lpstr>PowerPoint 演示文稿</vt:lpstr>
      <vt:lpstr> 2．程序并发执行时的特征 </vt:lpstr>
      <vt:lpstr>举例：</vt:lpstr>
      <vt:lpstr>程序A和B以不同的速度运行出现的情况：</vt:lpstr>
      <vt:lpstr>程序A和B以不同的速度运行出现的结果：</vt:lpstr>
      <vt:lpstr>第二章</vt:lpstr>
      <vt:lpstr>1. 进程的定义 </vt:lpstr>
      <vt:lpstr>2.2.1 进程的特征与状态</vt:lpstr>
      <vt:lpstr>进程在内核中的表现形式：进程控制块（PCB）</vt:lpstr>
      <vt:lpstr>2.2.1 进程的特征与状态</vt:lpstr>
      <vt:lpstr>2.2.1 进程的特征与状态</vt:lpstr>
      <vt:lpstr>两状态进程模型</vt:lpstr>
      <vt:lpstr>PowerPoint 演示文稿</vt:lpstr>
      <vt:lpstr>1. 进程的三种基本状态</vt:lpstr>
      <vt:lpstr>1. 进程的三种基本状态</vt:lpstr>
      <vt:lpstr>1. 进程的三种基本状态</vt:lpstr>
      <vt:lpstr>1. 进程的三种基本状态</vt:lpstr>
      <vt:lpstr>PowerPoint 演示文稿</vt:lpstr>
      <vt:lpstr>PowerPoint 演示文稿</vt:lpstr>
      <vt:lpstr>3. 进程五种状态及转换模型</vt:lpstr>
      <vt:lpstr>3. 进程五种状态及转换模型</vt:lpstr>
      <vt:lpstr>3. 进程五种状态及转换模型</vt:lpstr>
      <vt:lpstr>3. 进程五种状态及转换模型</vt:lpstr>
      <vt:lpstr>3. 进程五种状态及转换模型</vt:lpstr>
      <vt:lpstr>5. 多个进程竞争内存资源</vt:lpstr>
      <vt:lpstr>5. 多个进程竞争内存资源</vt:lpstr>
      <vt:lpstr>5. 多个进程竞争内存资源</vt:lpstr>
      <vt:lpstr>1. 进程的挂起状态</vt:lpstr>
      <vt:lpstr>1. 进程的挂起状态</vt:lpstr>
      <vt:lpstr>PowerPoint 演示文稿</vt:lpstr>
      <vt:lpstr>PowerPoint 演示文稿</vt:lpstr>
      <vt:lpstr>1. 进程的挂起状态</vt:lpstr>
      <vt:lpstr>1. 进程的挂起状态</vt:lpstr>
      <vt:lpstr>1. 进程的挂起状态</vt:lpstr>
      <vt:lpstr>1. 进程的挂起状态</vt:lpstr>
      <vt:lpstr>1. 进程的挂起状态</vt:lpstr>
      <vt:lpstr>6. 状态转换</vt:lpstr>
      <vt:lpstr>6. 状态转换（续）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PCB实例解析</vt:lpstr>
      <vt:lpstr>第二章</vt:lpstr>
      <vt:lpstr>PowerPoint 演示文稿</vt:lpstr>
      <vt:lpstr>2.3 进程控制</vt:lpstr>
      <vt:lpstr>处理机的执行态</vt:lpstr>
      <vt:lpstr>PowerPoint 演示文稿</vt:lpstr>
      <vt:lpstr>小测试</vt:lpstr>
      <vt:lpstr>PowerPoint 演示文稿</vt:lpstr>
      <vt:lpstr>PowerPoint 演示文稿</vt:lpstr>
      <vt:lpstr>进程图(Process Graph)</vt:lpstr>
      <vt:lpstr>PowerPoint 演示文稿</vt:lpstr>
      <vt:lpstr>PowerPoint 演示文稿</vt:lpstr>
      <vt:lpstr>进程创建举例</vt:lpstr>
      <vt:lpstr>Linux进程空间获取讲解</vt:lpstr>
      <vt:lpstr>PowerPoint 演示文稿</vt:lpstr>
      <vt:lpstr>小测试</vt:lpstr>
      <vt:lpstr>PowerPoint 演示文稿</vt:lpstr>
      <vt:lpstr>PowerPoint 演示文稿</vt:lpstr>
      <vt:lpstr>PowerPoint 演示文稿</vt:lpstr>
      <vt:lpstr>Linux进程终止</vt:lpstr>
      <vt:lpstr>PowerPoint 演示文稿</vt:lpstr>
      <vt:lpstr>PowerPoint 演示文稿</vt:lpstr>
      <vt:lpstr>PowerPoint 演示文稿</vt:lpstr>
      <vt:lpstr>PowerPoint 演示文稿</vt:lpstr>
      <vt:lpstr>PowerPoint 演示文稿</vt:lpstr>
      <vt:lpstr>PowerPoint 演示文稿</vt:lpstr>
      <vt:lpstr>Linux的挂起和激活</vt:lpstr>
      <vt:lpstr>进程控制原语可能引起的调度</vt:lpstr>
      <vt:lpstr>进程切换</vt:lpstr>
      <vt:lpstr>进程切换过程</vt:lpstr>
      <vt:lpstr>进程切换基本步骤</vt:lpstr>
      <vt:lpstr>Linux 的进程切换过程</vt:lpstr>
      <vt:lpstr>第二章</vt:lpstr>
      <vt:lpstr>PowerPoint 演示文稿</vt:lpstr>
      <vt:lpstr>例1</vt:lpstr>
      <vt:lpstr>分析及措施</vt:lpstr>
      <vt:lpstr>例2</vt:lpstr>
      <vt:lpstr>例2</vt:lpstr>
      <vt:lpstr>分析</vt:lpstr>
      <vt:lpstr>结论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并发控制的应用</vt:lpstr>
      <vt:lpstr>小测试</vt:lpstr>
      <vt:lpstr>PowerPoint 演示文稿</vt:lpstr>
      <vt:lpstr>PowerPoint 演示文稿</vt:lpstr>
      <vt:lpstr>——互斥与同步的解决策略</vt:lpstr>
      <vt:lpstr>PowerPoint 演示文稿</vt:lpstr>
      <vt:lpstr>PowerPoint 演示文稿</vt:lpstr>
      <vt:lpstr>PowerPoint 演示文稿</vt:lpstr>
      <vt:lpstr>PowerPoint 演示文稿</vt:lpstr>
      <vt:lpstr>PowerPoint 演示文稿</vt:lpstr>
      <vt:lpstr>4 总结——机器指令的优点</vt:lpstr>
      <vt:lpstr>总结——机器指令的缺点</vt:lpstr>
      <vt:lpstr>互斥与同步解决方法之一： 软件方法 </vt:lpstr>
      <vt:lpstr>互斥与同步解决方法之一： 软件方法-初步设想 </vt:lpstr>
      <vt:lpstr>软件方法解决互斥与同步举例1：</vt:lpstr>
      <vt:lpstr>PowerPoint 演示文稿</vt:lpstr>
      <vt:lpstr>第一次尝试的算法分析（ Dekker’s Algorithm ）</vt:lpstr>
      <vt:lpstr>分析：问题3 </vt:lpstr>
      <vt:lpstr>PowerPoint 演示文稿</vt:lpstr>
      <vt:lpstr>第二次尝试 （ Dekker’s Algorithm ）</vt:lpstr>
      <vt:lpstr>PowerPoint 演示文稿</vt:lpstr>
      <vt:lpstr>第二次尝试的算法分析（一）  （ Dekker’s Algorithm ）</vt:lpstr>
      <vt:lpstr>第二次尝试的算法分析（二）（ Dekker’s Algorithm ）</vt:lpstr>
      <vt:lpstr>PowerPoint 演示文稿</vt:lpstr>
      <vt:lpstr>第三次尝试  （ Dekker’s Algorithm ）</vt:lpstr>
      <vt:lpstr>第三次尝试的算法分析（一）（ Dekker’s Algorithm ）</vt:lpstr>
      <vt:lpstr>PowerPoint 演示文稿</vt:lpstr>
      <vt:lpstr>第三次尝试的算法分析（二） （ Dekker’s Algorithm ）</vt:lpstr>
      <vt:lpstr>第四次尝试  （ Dekker’s Algorithm ）</vt:lpstr>
      <vt:lpstr>第四次尝试的算法分析（一）（ Dekker’s Algorithm ）</vt:lpstr>
      <vt:lpstr>PowerPoint 演示文稿</vt:lpstr>
      <vt:lpstr>第四次尝试的算法分析 （Dekker’s Algorithm ）</vt:lpstr>
      <vt:lpstr>解决“互斥礼让”的第一种方法：</vt:lpstr>
      <vt:lpstr>增加一个带准许进入临界区标志的小屋</vt:lpstr>
      <vt:lpstr>第四次尝试的算法分析（三）（ Dekker’s Algorithm ）</vt:lpstr>
      <vt:lpstr>PowerPoint 演示文稿</vt:lpstr>
      <vt:lpstr>第四次尝试的算法分析（四）（ Dekker’s Algorithm ）</vt:lpstr>
      <vt:lpstr>PowerPoint 演示文稿</vt:lpstr>
      <vt:lpstr>PowerPoint 演示文稿</vt:lpstr>
      <vt:lpstr>软件方法- Peterson互斥算法</vt:lpstr>
      <vt:lpstr>软件方法- Peterson互斥算法</vt:lpstr>
      <vt:lpstr>软件方法- Peterson互斥算法</vt:lpstr>
      <vt:lpstr>软件方法小结</vt:lpstr>
      <vt:lpstr>PowerPoint 演示文稿</vt:lpstr>
      <vt:lpstr>实例</vt:lpstr>
      <vt:lpstr>信号量实现互斥的基本原理</vt:lpstr>
      <vt:lpstr>PowerPoint 演示文稿</vt:lpstr>
      <vt:lpstr>PowerPoint 演示文稿</vt:lpstr>
      <vt:lpstr>PowerPoint 演示文稿</vt:lpstr>
      <vt:lpstr>PowerPoint 演示文稿</vt:lpstr>
      <vt:lpstr>PowerPoint 演示文稿</vt:lpstr>
      <vt:lpstr>信号量的类型</vt:lpstr>
      <vt:lpstr>S.value的取值范围</vt:lpstr>
      <vt:lpstr>信号量的物理意义</vt:lpstr>
      <vt:lpstr>小测试</vt:lpstr>
      <vt:lpstr>接口</vt:lpstr>
      <vt:lpstr>Linux中的信号量</vt:lpstr>
      <vt:lpstr>PowerPoint 演示文稿</vt:lpstr>
      <vt:lpstr>释放一个信号量OSSemPost() </vt:lpstr>
      <vt:lpstr>Linux信号量</vt:lpstr>
      <vt:lpstr>Linux信号量</vt:lpstr>
      <vt:lpstr>Linux信号量函数关系</vt:lpstr>
      <vt:lpstr>PowerPoint 演示文稿</vt:lpstr>
      <vt:lpstr>3  AND型信号量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信号量用于互斥的总结</vt:lpstr>
      <vt:lpstr>课堂测试</vt:lpstr>
      <vt:lpstr>课堂测试示例</vt:lpstr>
      <vt:lpstr>PowerPoint 演示文稿</vt:lpstr>
      <vt:lpstr>PowerPoint 演示文稿</vt:lpstr>
      <vt:lpstr>课堂测试：实现如下前趋图的同步</vt:lpstr>
      <vt:lpstr>PowerPoint 演示文稿</vt:lpstr>
      <vt:lpstr>PowerPoint 演示文稿</vt:lpstr>
      <vt:lpstr>PowerPoint 演示文稿</vt:lpstr>
      <vt:lpstr>PowerPoint 演示文稿</vt:lpstr>
      <vt:lpstr>PowerPoint 演示文稿</vt:lpstr>
      <vt:lpstr>信号量机制总结</vt:lpstr>
      <vt:lpstr>第二章</vt:lpstr>
      <vt:lpstr>PowerPoint 演示文稿</vt:lpstr>
      <vt:lpstr>PowerPoint 演示文稿</vt:lpstr>
      <vt:lpstr>PowerPoint 演示文稿</vt:lpstr>
      <vt:lpstr>PowerPoint 演示文稿</vt:lpstr>
      <vt:lpstr>不控制生产者/消费者？</vt:lpstr>
      <vt:lpstr>生产者/消费者：必须同步/互斥</vt:lpstr>
      <vt:lpstr>信号量的设置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指导书43页例题</vt:lpstr>
      <vt:lpstr>理发师问题分析</vt:lpstr>
      <vt:lpstr>理发师问题分析</vt:lpstr>
      <vt:lpstr>理发师问题分析</vt:lpstr>
      <vt:lpstr>理发师问题分析</vt:lpstr>
      <vt:lpstr>课后作业1</vt:lpstr>
      <vt:lpstr>课后作业2</vt:lpstr>
      <vt:lpstr>第二章</vt:lpstr>
      <vt:lpstr>PowerPoint 演示文稿</vt:lpstr>
      <vt:lpstr>PowerPoint 演示文稿</vt:lpstr>
      <vt:lpstr>PowerPoint 演示文稿</vt:lpstr>
      <vt:lpstr>1. 基于共享存储区方式</vt:lpstr>
      <vt:lpstr>如何通过共享存储区通信？</vt:lpstr>
      <vt:lpstr>PowerPoint 演示文稿</vt:lpstr>
      <vt:lpstr>3. 管道(Pipe)通信</vt:lpstr>
      <vt:lpstr>PowerPoint 演示文稿</vt:lpstr>
      <vt:lpstr>2. 消息传递方式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 线程 的基本概念</vt:lpstr>
      <vt:lpstr>程序并发执行所需付出的时间开销</vt:lpstr>
      <vt:lpstr>2.7.1 线程的引入</vt:lpstr>
      <vt:lpstr>进程和线程的关系</vt:lpstr>
      <vt:lpstr>线程的属性</vt:lpstr>
      <vt:lpstr>进程和线程的结构</vt:lpstr>
      <vt:lpstr>线程的属性</vt:lpstr>
      <vt:lpstr>小测试</vt:lpstr>
      <vt:lpstr>2.7.2 线程与进程的比较</vt:lpstr>
      <vt:lpstr>2.7.3 线程状态和线程控制块</vt:lpstr>
      <vt:lpstr>线程控制块</vt:lpstr>
      <vt:lpstr>小测试</vt:lpstr>
      <vt:lpstr>线程状态变化的4种基本操作:</vt:lpstr>
      <vt:lpstr>注意（一）:</vt:lpstr>
      <vt:lpstr>注意（二）:</vt:lpstr>
      <vt:lpstr>2.8 线程的实现</vt:lpstr>
      <vt:lpstr>1. 内核支持线程 (Kernel Supported Thread)</vt:lpstr>
      <vt:lpstr>KST方法的主要优点：</vt:lpstr>
      <vt:lpstr>2．用户级线程(User Level Thread)</vt:lpstr>
      <vt:lpstr>用户级线程(User Level Thread)</vt:lpstr>
      <vt:lpstr>组合方式</vt:lpstr>
      <vt:lpstr>PowerPoint 演示文稿</vt:lpstr>
      <vt:lpstr>2.8.2 线程的实现 </vt:lpstr>
      <vt:lpstr>2. 用户级线程的实现 </vt:lpstr>
      <vt:lpstr>PowerPoint 演示文稿</vt:lpstr>
      <vt:lpstr> 2) 内核控制线程</vt:lpstr>
      <vt:lpstr>轻型进程的利用</vt:lpstr>
      <vt:lpstr>思考</vt:lpstr>
      <vt:lpstr>总结</vt:lpstr>
      <vt:lpstr>进程</vt:lpstr>
      <vt:lpstr>进程并发控制</vt:lpstr>
      <vt:lpstr>进程互斥与同步 </vt:lpstr>
      <vt:lpstr>经典进程互斥与同步问题</vt:lpstr>
      <vt:lpstr>作业（1）</vt:lpstr>
      <vt:lpstr>PowerPoint 演示文稿</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yao2</cp:lastModifiedBy>
  <cp:revision>430</cp:revision>
  <dcterms:created xsi:type="dcterms:W3CDTF">2018-03-05T08:16:37Z</dcterms:created>
  <dcterms:modified xsi:type="dcterms:W3CDTF">2023-03-13T06:52:54Z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