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sldIdLst>
    <p:sldId id="256" r:id="rId2"/>
    <p:sldId id="259" r:id="rId3"/>
    <p:sldId id="258"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6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696"/>
  </p:normalViewPr>
  <p:slideViewPr>
    <p:cSldViewPr snapToGrid="0" snapToObjects="1">
      <p:cViewPr varScale="1">
        <p:scale>
          <a:sx n="84" d="100"/>
          <a:sy n="84"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00B6ED-0F26-1343-AC65-FDBF6DD72F1D}"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63776F6-04AD-894C-A713-D6698A80A601}" type="slidenum">
              <a:rPr lang="en-US" smtClean="0"/>
              <a:t>‹#›</a:t>
            </a:fld>
            <a:endParaRPr lang="en-US"/>
          </a:p>
        </p:txBody>
      </p:sp>
    </p:spTree>
    <p:extLst>
      <p:ext uri="{BB962C8B-B14F-4D97-AF65-F5344CB8AC3E}">
        <p14:creationId xmlns:p14="http://schemas.microsoft.com/office/powerpoint/2010/main" val="201187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00B6ED-0F26-1343-AC65-FDBF6DD72F1D}"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24987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0B6ED-0F26-1343-AC65-FDBF6DD72F1D}"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50578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0B6ED-0F26-1343-AC65-FDBF6DD72F1D}"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43674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0B6ED-0F26-1343-AC65-FDBF6DD72F1D}" type="datetimeFigureOut">
              <a:rPr lang="en-US" smtClean="0"/>
              <a:t>2/18/19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63776F6-04AD-894C-A713-D6698A80A601}" type="slidenum">
              <a:rPr lang="en-US" smtClean="0"/>
              <a:t>‹#›</a:t>
            </a:fld>
            <a:endParaRPr lang="en-US"/>
          </a:p>
        </p:txBody>
      </p:sp>
    </p:spTree>
    <p:extLst>
      <p:ext uri="{BB962C8B-B14F-4D97-AF65-F5344CB8AC3E}">
        <p14:creationId xmlns:p14="http://schemas.microsoft.com/office/powerpoint/2010/main" val="29880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00B6ED-0F26-1343-AC65-FDBF6DD72F1D}" type="datetimeFigureOut">
              <a:rPr lang="en-US" smtClean="0"/>
              <a:t>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05355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00B6ED-0F26-1343-AC65-FDBF6DD72F1D}" type="datetimeFigureOut">
              <a:rPr lang="en-US" smtClean="0"/>
              <a:t>2/18/19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776F6-04AD-894C-A713-D6698A80A60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712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00B6ED-0F26-1343-AC65-FDBF6DD72F1D}" type="datetimeFigureOut">
              <a:rPr lang="en-US" smtClean="0"/>
              <a:t>2/18/19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776F6-04AD-894C-A713-D6698A80A601}"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146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0B6ED-0F26-1343-AC65-FDBF6DD72F1D}" type="datetimeFigureOut">
              <a:rPr lang="en-US" smtClean="0"/>
              <a:t>2/18/19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480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00B6ED-0F26-1343-AC65-FDBF6DD72F1D}" type="datetimeFigureOut">
              <a:rPr lang="en-US" smtClean="0"/>
              <a:t>2/18/19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231831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00B6ED-0F26-1343-AC65-FDBF6DD72F1D}" type="datetimeFigureOut">
              <a:rPr lang="en-US" smtClean="0"/>
              <a:t>2/18/19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63776F6-04AD-894C-A713-D6698A80A601}" type="slidenum">
              <a:rPr lang="en-US" smtClean="0"/>
              <a:t>‹#›</a:t>
            </a:fld>
            <a:endParaRPr lang="en-US"/>
          </a:p>
        </p:txBody>
      </p:sp>
    </p:spTree>
    <p:extLst>
      <p:ext uri="{BB962C8B-B14F-4D97-AF65-F5344CB8AC3E}">
        <p14:creationId xmlns:p14="http://schemas.microsoft.com/office/powerpoint/2010/main" val="36058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500B6ED-0F26-1343-AC65-FDBF6DD72F1D}" type="datetimeFigureOut">
              <a:rPr lang="en-US" smtClean="0"/>
              <a:t>2/18/19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63776F6-04AD-894C-A713-D6698A80A601}" type="slidenum">
              <a:rPr lang="en-US" smtClean="0"/>
              <a:t>‹#›</a:t>
            </a:fld>
            <a:endParaRPr lang="en-US"/>
          </a:p>
        </p:txBody>
      </p:sp>
    </p:spTree>
    <p:extLst>
      <p:ext uri="{BB962C8B-B14F-4D97-AF65-F5344CB8AC3E}">
        <p14:creationId xmlns:p14="http://schemas.microsoft.com/office/powerpoint/2010/main" val="52872190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47C0-5235-6249-98A7-2026DC655131}"/>
              </a:ext>
            </a:extLst>
          </p:cNvPr>
          <p:cNvSpPr>
            <a:spLocks noGrp="1"/>
          </p:cNvSpPr>
          <p:nvPr>
            <p:ph type="ctrTitle"/>
          </p:nvPr>
        </p:nvSpPr>
        <p:spPr/>
        <p:txBody>
          <a:bodyPr/>
          <a:lstStyle/>
          <a:p>
            <a:r>
              <a:rPr lang="en-US" dirty="0"/>
              <a:t>API</a:t>
            </a:r>
          </a:p>
        </p:txBody>
      </p:sp>
      <p:sp>
        <p:nvSpPr>
          <p:cNvPr id="3" name="Subtitle 2">
            <a:extLst>
              <a:ext uri="{FF2B5EF4-FFF2-40B4-BE49-F238E27FC236}">
                <a16:creationId xmlns:a16="http://schemas.microsoft.com/office/drawing/2014/main" id="{54C975D8-95BA-8141-A6B7-B1B655A346D5}"/>
              </a:ext>
            </a:extLst>
          </p:cNvPr>
          <p:cNvSpPr>
            <a:spLocks noGrp="1"/>
          </p:cNvSpPr>
          <p:nvPr>
            <p:ph type="subTitle" idx="1"/>
          </p:nvPr>
        </p:nvSpPr>
        <p:spPr/>
        <p:txBody>
          <a:bodyPr/>
          <a:lstStyle/>
          <a:p>
            <a:r>
              <a:rPr lang="en-US" dirty="0"/>
              <a:t>Thomas Shirley</a:t>
            </a:r>
          </a:p>
        </p:txBody>
      </p:sp>
    </p:spTree>
    <p:extLst>
      <p:ext uri="{BB962C8B-B14F-4D97-AF65-F5344CB8AC3E}">
        <p14:creationId xmlns:p14="http://schemas.microsoft.com/office/powerpoint/2010/main" val="173981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5464D-27E8-F449-ADEC-561516839876}"/>
              </a:ext>
            </a:extLst>
          </p:cNvPr>
          <p:cNvSpPr>
            <a:spLocks noGrp="1"/>
          </p:cNvSpPr>
          <p:nvPr>
            <p:ph type="title"/>
          </p:nvPr>
        </p:nvSpPr>
        <p:spPr/>
        <p:txBody>
          <a:bodyPr/>
          <a:lstStyle/>
          <a:p>
            <a:r>
              <a:rPr lang="en-US" dirty="0"/>
              <a:t>What’s an API?</a:t>
            </a:r>
          </a:p>
        </p:txBody>
      </p:sp>
      <p:sp>
        <p:nvSpPr>
          <p:cNvPr id="5" name="Text Placeholder 4">
            <a:extLst>
              <a:ext uri="{FF2B5EF4-FFF2-40B4-BE49-F238E27FC236}">
                <a16:creationId xmlns:a16="http://schemas.microsoft.com/office/drawing/2014/main" id="{965ACB9F-EEF6-D146-8964-D78D3E74F7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739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D6A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8340F-0662-854D-BB4B-87E29D6BEF42}"/>
              </a:ext>
            </a:extLst>
          </p:cNvPr>
          <p:cNvSpPr>
            <a:spLocks noGrp="1"/>
          </p:cNvSpPr>
          <p:nvPr>
            <p:ph idx="1"/>
          </p:nvPr>
        </p:nvSpPr>
        <p:spPr>
          <a:xfrm>
            <a:off x="838200" y="0"/>
            <a:ext cx="10515600" cy="6858000"/>
          </a:xfrm>
        </p:spPr>
        <p:txBody>
          <a:bodyPr>
            <a:noAutofit/>
          </a:bodyPr>
          <a:lstStyle/>
          <a:p>
            <a:pPr marL="0" indent="0">
              <a:buNone/>
            </a:pPr>
            <a:r>
              <a:rPr lang="en-GB" sz="3200" dirty="0">
                <a:latin typeface="Savoye LET Plain" pitchFamily="2" charset="0"/>
              </a:rPr>
              <a:t>In computer programming, an application programming interface (API) is a set of subroutine definitions, communication protocols, and tools for building software. In general terms, it is a set of clearly defined methods of communication among various components. A good API makes it easier to develop a computer program by providing all the building blocks, which are then put together by the programmer. An API may be for a web-based system, operating system, database system, computer hardware, or software library. An API specification can take many forms, but often includes specifications for routines, data structures, object classes, variables, or remote calls. POSIX, Windows API and ASPI are examples of different forms of APIs. Documentation for the API usually is provided to facilitate usage and implementation. Just as a graphical user interface (GUI) makes it easier for people to use programs, application programming interfaces make it easier for developers to use certain technologies in building applications. An API simplifies programming by abstracting the underlying implementation and only exposing objects or actions the developer needs. While a graphical interface for an email client might provide a user with a button that performs all the steps for fetching and highlighting new emails, an API for file input/output might give the developer a function that copies a file from one location to another without requiring that the developer understand the file system operations occurring behind the scenes.</a:t>
            </a:r>
            <a:endParaRPr lang="en-US" sz="3200" dirty="0">
              <a:latin typeface="Savoye LET Plain" pitchFamily="2" charset="0"/>
            </a:endParaRPr>
          </a:p>
        </p:txBody>
      </p:sp>
      <p:sp>
        <p:nvSpPr>
          <p:cNvPr id="2" name="TextBox 1">
            <a:extLst>
              <a:ext uri="{FF2B5EF4-FFF2-40B4-BE49-F238E27FC236}">
                <a16:creationId xmlns:a16="http://schemas.microsoft.com/office/drawing/2014/main" id="{5F141A14-47CF-8142-89D8-FF21EACDD804}"/>
              </a:ext>
            </a:extLst>
          </p:cNvPr>
          <p:cNvSpPr txBox="1"/>
          <p:nvPr/>
        </p:nvSpPr>
        <p:spPr>
          <a:xfrm rot="20890637">
            <a:off x="3223759" y="574036"/>
            <a:ext cx="6186690" cy="5632311"/>
          </a:xfrm>
          <a:prstGeom prst="rect">
            <a:avLst/>
          </a:prstGeom>
          <a:noFill/>
        </p:spPr>
        <p:txBody>
          <a:bodyPr wrap="square" rtlCol="0">
            <a:spAutoFit/>
          </a:bodyPr>
          <a:lstStyle/>
          <a:p>
            <a:r>
              <a:rPr lang="en-US" sz="12000" b="1" dirty="0">
                <a:solidFill>
                  <a:schemeClr val="accent1">
                    <a:lumMod val="75000"/>
                  </a:schemeClr>
                </a:solidFill>
                <a:latin typeface="+mj-lt"/>
              </a:rPr>
              <a:t>YADDA</a:t>
            </a:r>
          </a:p>
          <a:p>
            <a:r>
              <a:rPr lang="en-US" sz="12000" b="1" dirty="0">
                <a:solidFill>
                  <a:schemeClr val="accent1">
                    <a:lumMod val="75000"/>
                  </a:schemeClr>
                </a:solidFill>
                <a:latin typeface="+mj-lt"/>
              </a:rPr>
              <a:t>YADDA</a:t>
            </a:r>
          </a:p>
          <a:p>
            <a:r>
              <a:rPr lang="en-US" sz="12000" b="1" dirty="0">
                <a:solidFill>
                  <a:schemeClr val="accent1">
                    <a:lumMod val="75000"/>
                  </a:schemeClr>
                </a:solidFill>
                <a:latin typeface="+mj-lt"/>
              </a:rPr>
              <a:t>YADDA…</a:t>
            </a:r>
          </a:p>
        </p:txBody>
      </p:sp>
    </p:spTree>
    <p:extLst>
      <p:ext uri="{BB962C8B-B14F-4D97-AF65-F5344CB8AC3E}">
        <p14:creationId xmlns:p14="http://schemas.microsoft.com/office/powerpoint/2010/main" val="34802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F6C3-113A-9548-AF39-005915027B49}"/>
              </a:ext>
            </a:extLst>
          </p:cNvPr>
          <p:cNvSpPr>
            <a:spLocks noGrp="1"/>
          </p:cNvSpPr>
          <p:nvPr>
            <p:ph type="title"/>
          </p:nvPr>
        </p:nvSpPr>
        <p:spPr/>
        <p:txBody>
          <a:bodyPr/>
          <a:lstStyle/>
          <a:p>
            <a:r>
              <a:rPr lang="en-US" dirty="0"/>
              <a:t>API in a broad sense:</a:t>
            </a:r>
          </a:p>
        </p:txBody>
      </p:sp>
      <p:sp>
        <p:nvSpPr>
          <p:cNvPr id="3" name="Content Placeholder 2">
            <a:extLst>
              <a:ext uri="{FF2B5EF4-FFF2-40B4-BE49-F238E27FC236}">
                <a16:creationId xmlns:a16="http://schemas.microsoft.com/office/drawing/2014/main" id="{32E5BA3C-8AF2-5841-AC5B-B3E8A34A8CE6}"/>
              </a:ext>
            </a:extLst>
          </p:cNvPr>
          <p:cNvSpPr>
            <a:spLocks noGrp="1"/>
          </p:cNvSpPr>
          <p:nvPr>
            <p:ph idx="1"/>
          </p:nvPr>
        </p:nvSpPr>
        <p:spPr/>
        <p:txBody>
          <a:bodyPr>
            <a:normAutofit fontScale="77500" lnSpcReduction="20000"/>
          </a:bodyPr>
          <a:lstStyle/>
          <a:p>
            <a:pPr marL="0" indent="0">
              <a:buNone/>
            </a:pPr>
            <a:r>
              <a:rPr lang="en-US" sz="3600" b="1" dirty="0">
                <a:solidFill>
                  <a:schemeClr val="accent1">
                    <a:lumMod val="75000"/>
                  </a:schemeClr>
                </a:solidFill>
              </a:rPr>
              <a:t>A</a:t>
            </a:r>
            <a:r>
              <a:rPr lang="en-US" sz="3600" dirty="0"/>
              <a:t>pplication </a:t>
            </a:r>
            <a:r>
              <a:rPr lang="en-US" sz="3600" b="1" dirty="0">
                <a:solidFill>
                  <a:schemeClr val="accent1">
                    <a:lumMod val="75000"/>
                  </a:schemeClr>
                </a:solidFill>
              </a:rPr>
              <a:t>P</a:t>
            </a:r>
            <a:r>
              <a:rPr lang="en-US" sz="3600" dirty="0"/>
              <a:t>rogramming </a:t>
            </a:r>
            <a:r>
              <a:rPr lang="en-US" sz="3600" b="1" dirty="0">
                <a:solidFill>
                  <a:schemeClr val="accent1">
                    <a:lumMod val="75000"/>
                  </a:schemeClr>
                </a:solidFill>
              </a:rPr>
              <a:t>I</a:t>
            </a:r>
            <a:r>
              <a:rPr lang="en-US" sz="3600" dirty="0"/>
              <a:t>nterface</a:t>
            </a:r>
          </a:p>
          <a:p>
            <a:pPr marL="0" indent="0">
              <a:buNone/>
            </a:pPr>
            <a:endParaRPr lang="en-US" sz="3600" dirty="0"/>
          </a:p>
          <a:p>
            <a:pPr marL="0" indent="0">
              <a:buNone/>
            </a:pPr>
            <a:r>
              <a:rPr lang="en-US" sz="3600" dirty="0"/>
              <a:t>An interface that dictates how devices and servers send and receive data.</a:t>
            </a:r>
          </a:p>
          <a:p>
            <a:pPr marL="0" indent="0">
              <a:buNone/>
            </a:pPr>
            <a:endParaRPr lang="en-US" sz="3600" dirty="0"/>
          </a:p>
          <a:p>
            <a:pPr marL="0" indent="0">
              <a:buNone/>
            </a:pPr>
            <a:r>
              <a:rPr lang="en-US" sz="3600" dirty="0"/>
              <a:t>Allows for data to be</a:t>
            </a:r>
          </a:p>
          <a:p>
            <a:r>
              <a:rPr lang="en-US" sz="3600" dirty="0"/>
              <a:t>accessed from many different services</a:t>
            </a:r>
          </a:p>
          <a:p>
            <a:r>
              <a:rPr lang="en-US" sz="3600" dirty="0"/>
              <a:t>by many different applications</a:t>
            </a:r>
          </a:p>
          <a:p>
            <a:r>
              <a:rPr lang="en-US" sz="3600" dirty="0"/>
              <a:t>in all kinds of ways!</a:t>
            </a:r>
          </a:p>
        </p:txBody>
      </p:sp>
    </p:spTree>
    <p:extLst>
      <p:ext uri="{BB962C8B-B14F-4D97-AF65-F5344CB8AC3E}">
        <p14:creationId xmlns:p14="http://schemas.microsoft.com/office/powerpoint/2010/main" val="259646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7FBBF5-4631-004F-8889-DA72C77D9B1A}"/>
              </a:ext>
            </a:extLst>
          </p:cNvPr>
          <p:cNvSpPr>
            <a:spLocks noGrp="1"/>
          </p:cNvSpPr>
          <p:nvPr>
            <p:ph type="title"/>
          </p:nvPr>
        </p:nvSpPr>
        <p:spPr/>
        <p:txBody>
          <a:bodyPr/>
          <a:lstStyle/>
          <a:p>
            <a:r>
              <a:rPr lang="en-US" dirty="0"/>
              <a:t>How do they work?</a:t>
            </a:r>
          </a:p>
        </p:txBody>
      </p:sp>
      <p:sp>
        <p:nvSpPr>
          <p:cNvPr id="5" name="Text Placeholder 4">
            <a:extLst>
              <a:ext uri="{FF2B5EF4-FFF2-40B4-BE49-F238E27FC236}">
                <a16:creationId xmlns:a16="http://schemas.microsoft.com/office/drawing/2014/main" id="{67617AF8-DC9B-CD44-AA2C-0D72C9E427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46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8F793-54C6-584E-936A-B07314EB32EF}"/>
              </a:ext>
            </a:extLst>
          </p:cNvPr>
          <p:cNvSpPr>
            <a:spLocks noGrp="1"/>
          </p:cNvSpPr>
          <p:nvPr>
            <p:ph type="title"/>
          </p:nvPr>
        </p:nvSpPr>
        <p:spPr>
          <a:xfrm>
            <a:off x="1913468" y="365125"/>
            <a:ext cx="9440332" cy="1325563"/>
          </a:xfrm>
        </p:spPr>
        <p:txBody>
          <a:bodyPr>
            <a:normAutofit/>
          </a:bodyPr>
          <a:lstStyle/>
          <a:p>
            <a:r>
              <a:rPr lang="en-US" dirty="0"/>
              <a:t>Example: Waiter</a:t>
            </a:r>
          </a:p>
        </p:txBody>
      </p:sp>
      <p:sp>
        <p:nvSpPr>
          <p:cNvPr id="5" name="Content Placeholder 4">
            <a:extLst>
              <a:ext uri="{FF2B5EF4-FFF2-40B4-BE49-F238E27FC236}">
                <a16:creationId xmlns:a16="http://schemas.microsoft.com/office/drawing/2014/main" id="{4DA49E20-2BAC-9F41-918A-DAC68D50AEBB}"/>
              </a:ext>
            </a:extLst>
          </p:cNvPr>
          <p:cNvSpPr>
            <a:spLocks noGrp="1"/>
          </p:cNvSpPr>
          <p:nvPr>
            <p:ph idx="1"/>
          </p:nvPr>
        </p:nvSpPr>
        <p:spPr/>
        <p:txBody>
          <a:bodyPr>
            <a:normAutofit/>
          </a:bodyPr>
          <a:lstStyle/>
          <a:p>
            <a:pPr marL="0" indent="0">
              <a:buNone/>
            </a:pPr>
            <a:r>
              <a:rPr lang="en-US" sz="2800" dirty="0"/>
              <a:t>Sending data</a:t>
            </a:r>
          </a:p>
          <a:p>
            <a:r>
              <a:rPr lang="en-US" sz="2800" dirty="0"/>
              <a:t>You know what you want, but the kitchen does not.</a:t>
            </a:r>
          </a:p>
          <a:p>
            <a:r>
              <a:rPr lang="en-US" sz="2800" dirty="0"/>
              <a:t>The waiter takes your order to the kitchen.</a:t>
            </a:r>
          </a:p>
          <a:p>
            <a:pPr marL="0" indent="0">
              <a:buNone/>
            </a:pPr>
            <a:endParaRPr lang="en-US" sz="2800" dirty="0"/>
          </a:p>
          <a:p>
            <a:pPr marL="0" indent="0">
              <a:buNone/>
            </a:pPr>
            <a:r>
              <a:rPr lang="en-US" sz="2800" dirty="0"/>
              <a:t>Retrieving Data</a:t>
            </a:r>
          </a:p>
          <a:p>
            <a:r>
              <a:rPr lang="en-US" sz="2800" dirty="0"/>
              <a:t>The meal is prepared in the kitchen, but the chefs are busy.</a:t>
            </a:r>
          </a:p>
          <a:p>
            <a:r>
              <a:rPr lang="en-US" sz="2800" dirty="0"/>
              <a:t>The waiter brings the food from the kitchen to you.</a:t>
            </a:r>
          </a:p>
        </p:txBody>
      </p:sp>
      <p:pic>
        <p:nvPicPr>
          <p:cNvPr id="6" name="Picture 5">
            <a:extLst>
              <a:ext uri="{FF2B5EF4-FFF2-40B4-BE49-F238E27FC236}">
                <a16:creationId xmlns:a16="http://schemas.microsoft.com/office/drawing/2014/main" id="{54E49D7C-1F3B-2B4B-B985-B2EE369E5E24}"/>
              </a:ext>
            </a:extLst>
          </p:cNvPr>
          <p:cNvPicPr>
            <a:picLocks noChangeAspect="1"/>
          </p:cNvPicPr>
          <p:nvPr/>
        </p:nvPicPr>
        <p:blipFill>
          <a:blip r:embed="rId2"/>
          <a:stretch>
            <a:fillRect/>
          </a:stretch>
        </p:blipFill>
        <p:spPr>
          <a:xfrm>
            <a:off x="897636" y="570706"/>
            <a:ext cx="795528" cy="914400"/>
          </a:xfrm>
          <a:prstGeom prst="rect">
            <a:avLst/>
          </a:prstGeom>
        </p:spPr>
      </p:pic>
    </p:spTree>
    <p:extLst>
      <p:ext uri="{BB962C8B-B14F-4D97-AF65-F5344CB8AC3E}">
        <p14:creationId xmlns:p14="http://schemas.microsoft.com/office/powerpoint/2010/main" val="207111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45BF73-9893-FF44-AD0B-BC8A0E2CF6C1}"/>
              </a:ext>
            </a:extLst>
          </p:cNvPr>
          <p:cNvSpPr>
            <a:spLocks noGrp="1"/>
          </p:cNvSpPr>
          <p:nvPr>
            <p:ph type="title"/>
          </p:nvPr>
        </p:nvSpPr>
        <p:spPr/>
        <p:txBody>
          <a:bodyPr/>
          <a:lstStyle/>
          <a:p>
            <a:r>
              <a:rPr lang="en-US" dirty="0"/>
              <a:t>Why do I</a:t>
            </a:r>
            <a:br>
              <a:rPr lang="en-US" dirty="0"/>
            </a:br>
            <a:r>
              <a:rPr lang="en-US" dirty="0"/>
              <a:t>need to know?</a:t>
            </a:r>
          </a:p>
        </p:txBody>
      </p:sp>
      <p:sp>
        <p:nvSpPr>
          <p:cNvPr id="8" name="Text Placeholder 7">
            <a:extLst>
              <a:ext uri="{FF2B5EF4-FFF2-40B4-BE49-F238E27FC236}">
                <a16:creationId xmlns:a16="http://schemas.microsoft.com/office/drawing/2014/main" id="{9D630D75-EBE6-3047-92B3-078A680C5D4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338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6A57A6-2680-A14C-8347-41095B49CCCC}"/>
              </a:ext>
            </a:extLst>
          </p:cNvPr>
          <p:cNvSpPr>
            <a:spLocks noGrp="1"/>
          </p:cNvSpPr>
          <p:nvPr>
            <p:ph type="title"/>
          </p:nvPr>
        </p:nvSpPr>
        <p:spPr/>
        <p:txBody>
          <a:bodyPr>
            <a:normAutofit fontScale="90000"/>
          </a:bodyPr>
          <a:lstStyle/>
          <a:p>
            <a:r>
              <a:rPr lang="en-US" dirty="0"/>
              <a:t>they are used</a:t>
            </a:r>
            <a:br>
              <a:rPr lang="en-US" dirty="0"/>
            </a:br>
            <a:r>
              <a:rPr lang="en-US" sz="7200" dirty="0"/>
              <a:t>everywhere!</a:t>
            </a:r>
          </a:p>
        </p:txBody>
      </p:sp>
      <p:sp>
        <p:nvSpPr>
          <p:cNvPr id="5" name="Content Placeholder 4">
            <a:extLst>
              <a:ext uri="{FF2B5EF4-FFF2-40B4-BE49-F238E27FC236}">
                <a16:creationId xmlns:a16="http://schemas.microsoft.com/office/drawing/2014/main" id="{0FB76BC3-83B8-FD4E-9F49-D2EA7C462B3C}"/>
              </a:ext>
            </a:extLst>
          </p:cNvPr>
          <p:cNvSpPr>
            <a:spLocks noGrp="1"/>
          </p:cNvSpPr>
          <p:nvPr>
            <p:ph idx="1"/>
          </p:nvPr>
        </p:nvSpPr>
        <p:spPr>
          <a:xfrm>
            <a:off x="1069848" y="2298192"/>
            <a:ext cx="10058400" cy="4050792"/>
          </a:xfrm>
        </p:spPr>
        <p:txBody>
          <a:bodyPr>
            <a:normAutofit/>
          </a:bodyPr>
          <a:lstStyle/>
          <a:p>
            <a:r>
              <a:rPr lang="en-US" sz="2400" dirty="0"/>
              <a:t>Flight websites</a:t>
            </a:r>
          </a:p>
          <a:p>
            <a:pPr lvl="1"/>
            <a:r>
              <a:rPr lang="en-US" sz="2000" dirty="0"/>
              <a:t>Pulls data from the APIs of other flight services</a:t>
            </a:r>
          </a:p>
          <a:p>
            <a:pPr lvl="1"/>
            <a:r>
              <a:rPr lang="en-US" sz="2000" dirty="0"/>
              <a:t>Calculates &amp; presents travel costs neatly</a:t>
            </a:r>
          </a:p>
          <a:p>
            <a:r>
              <a:rPr lang="en-US" sz="2400" dirty="0"/>
              <a:t>Food Delivery</a:t>
            </a:r>
          </a:p>
          <a:p>
            <a:pPr lvl="1"/>
            <a:r>
              <a:rPr lang="en-US" sz="2000" dirty="0"/>
              <a:t>Pulls data from the APIs of local restaurants</a:t>
            </a:r>
          </a:p>
          <a:p>
            <a:pPr lvl="1"/>
            <a:r>
              <a:rPr lang="en-US" sz="2000" dirty="0"/>
              <a:t>Calculates &amp; presents menu prices neatly</a:t>
            </a:r>
          </a:p>
          <a:p>
            <a:r>
              <a:rPr lang="en-US" sz="2400" dirty="0"/>
              <a:t>Online Shopping</a:t>
            </a:r>
          </a:p>
          <a:p>
            <a:pPr lvl="1"/>
            <a:r>
              <a:rPr lang="en-US" sz="2000" dirty="0"/>
              <a:t>…You get the picture</a:t>
            </a:r>
          </a:p>
          <a:p>
            <a:pPr marL="0" indent="0">
              <a:buNone/>
            </a:pPr>
            <a:r>
              <a:rPr lang="en-US" sz="2400" dirty="0"/>
              <a:t>Think of any online service: it’s bound to use an API!</a:t>
            </a:r>
          </a:p>
        </p:txBody>
      </p:sp>
    </p:spTree>
    <p:extLst>
      <p:ext uri="{BB962C8B-B14F-4D97-AF65-F5344CB8AC3E}">
        <p14:creationId xmlns:p14="http://schemas.microsoft.com/office/powerpoint/2010/main" val="162644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7927F-58E2-5241-929D-145024D4C82F}"/>
              </a:ext>
            </a:extLst>
          </p:cNvPr>
          <p:cNvSpPr>
            <a:spLocks noGrp="1"/>
          </p:cNvSpPr>
          <p:nvPr>
            <p:ph type="ctrTitle"/>
          </p:nvPr>
        </p:nvSpPr>
        <p:spPr/>
        <p:txBody>
          <a:bodyPr/>
          <a:lstStyle/>
          <a:p>
            <a:r>
              <a:rPr lang="en-US" dirty="0"/>
              <a:t>Thank you</a:t>
            </a:r>
            <a:br>
              <a:rPr lang="en-US" dirty="0"/>
            </a:br>
            <a:r>
              <a:rPr lang="en-US" dirty="0"/>
              <a:t>for listening!</a:t>
            </a:r>
          </a:p>
        </p:txBody>
      </p:sp>
      <p:sp>
        <p:nvSpPr>
          <p:cNvPr id="5" name="Subtitle 4">
            <a:extLst>
              <a:ext uri="{FF2B5EF4-FFF2-40B4-BE49-F238E27FC236}">
                <a16:creationId xmlns:a16="http://schemas.microsoft.com/office/drawing/2014/main" id="{E8AA6071-C318-1447-A2F4-51E0E3B0A240}"/>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1448324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{A62DAC35-522C-0049-920E-C37A6DC73CA9}tf10001070</Template>
  <TotalTime>24</TotalTime>
  <Words>176</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Rockwell</vt:lpstr>
      <vt:lpstr>Rockwell Condensed</vt:lpstr>
      <vt:lpstr>Rockwell Extra Bold</vt:lpstr>
      <vt:lpstr>Savoye LET Plain</vt:lpstr>
      <vt:lpstr>Wingdings</vt:lpstr>
      <vt:lpstr>Wood Type</vt:lpstr>
      <vt:lpstr>API</vt:lpstr>
      <vt:lpstr>What’s an API?</vt:lpstr>
      <vt:lpstr>PowerPoint Presentation</vt:lpstr>
      <vt:lpstr>API in a broad sense:</vt:lpstr>
      <vt:lpstr>How do they work?</vt:lpstr>
      <vt:lpstr>Example: Waiter</vt:lpstr>
      <vt:lpstr>Why do I need to know?</vt:lpstr>
      <vt:lpstr>they are used everywhere!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Thomas Shirley</dc:creator>
  <cp:lastModifiedBy>Thomas Shirley</cp:lastModifiedBy>
  <cp:revision>4</cp:revision>
  <dcterms:created xsi:type="dcterms:W3CDTF">2019-02-18T19:55:02Z</dcterms:created>
  <dcterms:modified xsi:type="dcterms:W3CDTF">2019-02-18T20:21:47Z</dcterms:modified>
</cp:coreProperties>
</file>