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e471f250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ce471f25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e2efd787a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e2efd787a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e2efd787a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e2efd787a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e2efd787a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e2efd787a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e2efd78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e2efd78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e2efd787a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e2efd787a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e2efd787a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e2efd787a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e2efd787a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e2efd787a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2efd787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e2efd787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e2efd787a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e2efd787a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e471f25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e471f25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58550" y="1106050"/>
            <a:ext cx="57897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Predicting Future Rent Prices Based on Historic Averages</a:t>
            </a:r>
            <a:endParaRPr b="1" sz="3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367150" y="4016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By: Thomas Fitzgerald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Comparison to Other Models: LSTM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Perceptron took 83 sec, LSTM took 129 sec</a:t>
            </a:r>
            <a:endParaRPr sz="2100">
              <a:solidFill>
                <a:srgbClr val="DADADA"/>
              </a:solidFill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72" y="1742200"/>
            <a:ext cx="4155026" cy="32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50" y="1750104"/>
            <a:ext cx="4155025" cy="3193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3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LSTM model was marginally more accurate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Perceptron was significantly faster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Sizeably more accurate than background research</a:t>
            </a:r>
            <a:endParaRPr sz="2100">
              <a:solidFill>
                <a:srgbClr val="DADADA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1297500" y="411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latin typeface="Lato"/>
                <a:ea typeface="Lato"/>
                <a:cs typeface="Lato"/>
                <a:sym typeface="Lato"/>
              </a:rPr>
              <a:t>Thank You For Your Time</a:t>
            </a:r>
            <a:endParaRPr b="1" sz="3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nswer, bubble, chat, feedback, qna, question icon - Download on Iconfinder" id="210" name="Google Shape;21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438" y="898113"/>
            <a:ext cx="3907124" cy="390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Significance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60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Should I terminate my lease or renew?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Renewal required months before end of lease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Give more time to prepare for rent increases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Lato"/>
                <a:ea typeface="Lato"/>
                <a:cs typeface="Lato"/>
                <a:sym typeface="Lato"/>
              </a:rPr>
              <a:t>Background Research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514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LSTM, Feed-Forward, CNN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Analyzed factors affecting rent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Little help in how to predict</a:t>
            </a:r>
            <a:endParaRPr sz="2100">
              <a:solidFill>
                <a:srgbClr val="DADAD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Information retrieved from rentdata.org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Contained averages going to 2016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-8025" y="1020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5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Information retrieved from rentdata.org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Dataframe made of rent averages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5,565 data points</a:t>
            </a:r>
            <a:endParaRPr sz="2100">
              <a:solidFill>
                <a:srgbClr val="DADADA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803900" y="4268750"/>
            <a:ext cx="55362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n" sz="21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2024 Cherokee Average Rent Prices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213" y="3290601"/>
            <a:ext cx="8249574" cy="97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925" y="-2"/>
            <a:ext cx="8612101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Information retrieved from rentdata.org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Contained averages going to 2016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Dataframe made of rent averages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5,565 data points</a:t>
            </a:r>
            <a:endParaRPr sz="2100">
              <a:solidFill>
                <a:srgbClr val="DADADA"/>
              </a:solidFill>
            </a:endParaRPr>
          </a:p>
          <a:p>
            <a:pPr indent="0" lvl="0" marL="45720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Model: Multilayered Perceptron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Normalization layer after each hidden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Mean Absolute Error Loss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Batches of 32 with 100 epochs</a:t>
            </a:r>
            <a:endParaRPr sz="2100">
              <a:solidFill>
                <a:srgbClr val="DADADA"/>
              </a:solidFill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100" y="2060250"/>
            <a:ext cx="3303650" cy="2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Performance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Quickly approached absolute minima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Final MAE of $45.58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Final MAPE of 5.32%</a:t>
            </a:r>
            <a:endParaRPr sz="2100">
              <a:solidFill>
                <a:srgbClr val="DADADA"/>
              </a:solidFill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8275" y="1899650"/>
            <a:ext cx="3885700" cy="298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599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b="1" lang="en" sz="2700">
                <a:solidFill>
                  <a:srgbClr val="DADADA"/>
                </a:solidFill>
                <a:latin typeface="Lato"/>
                <a:ea typeface="Lato"/>
                <a:cs typeface="Lato"/>
                <a:sym typeface="Lato"/>
              </a:rPr>
              <a:t>Comparison to Other Models: LSTM</a:t>
            </a:r>
            <a:endParaRPr b="1" sz="2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13" y="9862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4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Constructed LSTM model for dataset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Final MAE of $35.58</a:t>
            </a:r>
            <a:endParaRPr sz="2100">
              <a:solidFill>
                <a:srgbClr val="DADADA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DADADA"/>
              </a:solidFill>
            </a:endParaRPr>
          </a:p>
          <a:p>
            <a:pPr indent="-361950" lvl="0" marL="457200" rtl="0" algn="l">
              <a:spcBef>
                <a:spcPts val="600"/>
              </a:spcBef>
              <a:spcAft>
                <a:spcPts val="0"/>
              </a:spcAft>
              <a:buClr>
                <a:srgbClr val="DADADA"/>
              </a:buClr>
              <a:buSzPts val="2100"/>
              <a:buChar char="●"/>
            </a:pPr>
            <a:r>
              <a:rPr lang="en" sz="2100">
                <a:solidFill>
                  <a:srgbClr val="DADADA"/>
                </a:solidFill>
              </a:rPr>
              <a:t>Final MAPE of 4.04%</a:t>
            </a:r>
            <a:endParaRPr sz="2100">
              <a:solidFill>
                <a:srgbClr val="DADADA"/>
              </a:solidFill>
            </a:endParaRPr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871" y="1606625"/>
            <a:ext cx="3535925" cy="34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