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325" r:id="rId3"/>
    <p:sldId id="369" r:id="rId4"/>
    <p:sldId id="311" r:id="rId5"/>
    <p:sldId id="403" r:id="rId6"/>
    <p:sldId id="370" r:id="rId7"/>
    <p:sldId id="371" r:id="rId8"/>
    <p:sldId id="372" r:id="rId9"/>
    <p:sldId id="375" r:id="rId10"/>
    <p:sldId id="373" r:id="rId11"/>
    <p:sldId id="374" r:id="rId12"/>
    <p:sldId id="376" r:id="rId13"/>
    <p:sldId id="377" r:id="rId14"/>
    <p:sldId id="378" r:id="rId15"/>
    <p:sldId id="379" r:id="rId16"/>
    <p:sldId id="381" r:id="rId17"/>
    <p:sldId id="382" r:id="rId18"/>
    <p:sldId id="391" r:id="rId19"/>
    <p:sldId id="383" r:id="rId20"/>
    <p:sldId id="384" r:id="rId21"/>
    <p:sldId id="385" r:id="rId22"/>
    <p:sldId id="386" r:id="rId23"/>
    <p:sldId id="402" r:id="rId24"/>
    <p:sldId id="387" r:id="rId25"/>
    <p:sldId id="388" r:id="rId26"/>
    <p:sldId id="389" r:id="rId27"/>
    <p:sldId id="390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184" autoAdjust="0"/>
    <p:restoredTop sz="96144" autoAdjust="0"/>
  </p:normalViewPr>
  <p:slideViewPr>
    <p:cSldViewPr snapToObjects="1">
      <p:cViewPr varScale="1">
        <p:scale>
          <a:sx n="58" d="100"/>
          <a:sy n="58" d="100"/>
        </p:scale>
        <p:origin x="78" y="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D0B536-A027-43B5-B9B0-B27A15EA32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69C43D-C232-4A87-A70E-878A98294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113149D-A7BE-4D46-B4B9-8874CB75B3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4DEACF7-EB18-4B81-A977-E83F786F87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A1C03D2-B374-47C3-B134-B93F352EF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0370B122-6B31-4746-BF84-36312EB03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291970F4-1B01-46DF-A518-6F23FC9A6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554E8ED9-C8D6-4D1D-96B7-93C660E610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6738"/>
            <a:ext cx="503872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A4D78E93-8994-43D6-AB08-D578E2A80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4873B85C-3343-47AE-91A8-B424EB97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C8C390-D6A9-4B3E-84C3-9005BF040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8C390-D6A9-4B3E-84C3-9005BF040FB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9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FFFEFA"/>
            </a:gs>
            <a:gs pos="74001">
              <a:srgbClr val="FFF4D1"/>
            </a:gs>
            <a:gs pos="83000">
              <a:srgbClr val="FFF4D1"/>
            </a:gs>
            <a:gs pos="100000">
              <a:srgbClr val="FFF7E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086600" y="6324600"/>
            <a:ext cx="1981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</a:t>
            </a:r>
            <a:br>
              <a:rPr lang="en-US" altLang="en-US" sz="1200">
                <a:latin typeface="Times New Roman" panose="02020603050405020304" pitchFamily="18" charset="0"/>
              </a:rPr>
            </a:br>
            <a:r>
              <a:rPr lang="en-US" altLang="en-US" sz="1200">
                <a:latin typeface="Times New Roman" panose="02020603050405020304" pitchFamily="18" charset="0"/>
              </a:rPr>
              <a:t>All rights reserved.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A3D5182-3BCA-4F56-8572-1C449792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A5A3956B-4311-467B-982F-D2F561CA9B5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8F8CB530-D5BE-4BF2-BB3B-606A55AFE10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EE089-C1DB-42A9-BCBA-4CB774E4F6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493463-253B-4AC9-A2ED-E80A0EB0C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7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0AA-FCD1-4F30-ADFA-E31061A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2271D-963A-4F68-8C13-62F3B988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498D-5FA4-42AE-A3D3-A7468CBC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F7CD-C22B-4C7C-96FC-14A2330DE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3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72C9-D3C4-473A-9D1D-478A0B53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A9E3-27EB-4CBE-80C7-8EBB8198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674A-5A27-4F1D-96D1-B8D6A7462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310F49-2CA5-4E4E-AAB5-E7C38C419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2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953-AFBD-43F6-B27E-429629C6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9D19-7437-48A1-BB89-640954C3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E7D9-AB44-4615-B53B-F2EFCB03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EE8E-E456-4408-A846-F59B996B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E750-F91B-4A11-9554-0465BB3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7CC3BE-669D-4547-BA50-1AA34697B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5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1307-931C-4C63-A886-ECAF6359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D5DB-973B-4E13-9DA6-93BB4D34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BFF0-94BC-4D46-9485-2C9C238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32FB-80FD-499A-B390-C68896A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4F20-3FC6-4463-891C-C19B9C8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B8601-9597-4A0E-AEF9-BAF215A46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663-6C02-4D2B-B6E5-741CE5AA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37E1-CBA0-4F25-869B-5416B098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E7C3-D6E3-4AE4-ADD2-0490A7A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7E76-B8F0-484E-AFF6-7838C751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0408-61B9-44AD-9C30-3EDC1EC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7736-49A2-425A-90D8-BF0D9AB78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4D1B-3850-48BC-9194-F9339FED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76A-EC4B-4E77-A582-90FCD512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0FD8-D187-4D83-8660-9F9F0572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4107-E0D3-4507-A187-47059A3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EEFE-2E2C-4556-8BC9-1C93737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FE1C-1E86-4048-8C5C-134805F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9B3C57-5256-4883-AB85-8363B6745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20D-CA79-4B1A-B737-268C751B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9A5A-7D3C-4E1D-B124-1F28EE5C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1CE0-48A9-41F5-8F67-0CDBD030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EF4FE-4CC8-4C2D-B633-87A6F849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8FFB8-CF37-4AB1-9A83-698E79C2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A714D-321B-46AC-996A-C4B7C4E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9A778-08B5-4D88-9C98-1AFFF9D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03D4-01B9-44BF-A77B-082F0C5B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9AB4E-C79D-43E5-9595-D7AE70586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3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26-C9EA-48DE-9298-3586573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6282-9315-4999-B142-884ADBC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9E2F2-26C5-46A9-806B-37C645C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57EF-F11C-4D3F-968C-8B5E498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2C762E-53F5-4432-B216-2AC01403C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9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2B9C3-2D35-40C1-B2A5-5E3A66A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F1E52-818C-4405-8202-9B29A83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B8BB-C01B-4B91-BE12-3309B7DE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F6B41-5FF3-4A7E-8372-A03453E35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49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EC5-E3F8-4574-8C97-A71281B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A75-E9F3-4CA7-937D-BDEA02F2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AD1A-20B5-44C6-9608-3875DDEE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1F04-38E2-4A0A-BDE3-3785B13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6E66-28E5-4336-B232-9827F90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08DB-5387-4BCB-A411-F3A29BA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E91A22-1C96-49C5-8A5D-766EE2AF0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C96-59EC-48FD-9C48-FE873EC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DAFA-30FB-4A94-B504-EC97B95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003C-BFF4-489D-8BB7-A6325EF56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EA97F-0C72-4B22-82D0-3DBE314B8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84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27B-09CE-4CC4-96CB-CA8CE41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4AA3F-FE6E-43C3-A2B2-82541116F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1ECC-1615-4F28-85A8-F44B55E1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0279-D5A3-4315-B53B-31B421D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0C58-3CCF-4A8E-9F57-62A7021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B8DD-8686-4FE8-9782-44EA1DFF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9E89C6-E803-4078-952C-B1F4B68C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FFD5-6DC6-499B-AB63-3139DF8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01EB-10DF-4860-AEFF-727629BE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098-3AAB-4890-8CB3-53EB3AEB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A0B-9413-4D01-B03C-5781566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E925-787B-4BDF-97F4-52E4DCF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811753-D7BA-4E4B-AC64-BAD7990EF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2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A510-4D35-4A12-AFB1-FA3694C5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3641-25CE-45BE-8BF6-EEA5A5C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E3CD-E7FB-4AD4-9C73-E771EC2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A68A-5D43-4FDF-9A6C-F816F28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0962-5CD1-4296-920A-C87E0D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5E90C-12C8-4A56-BA26-AA64FD941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2D9-551E-46E0-AFD5-32C3704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77F8-DC1D-4B95-B250-339896F5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9773-72DC-4C0E-94AF-0621F2E89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E5F718-68BC-4EC1-A7F2-49F9E7D0E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4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A7C-9D99-450F-8D69-7237C87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8667-787B-47D9-8398-C455F75F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D951-D903-4689-94E2-E867FC1E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FBCD-FF80-474C-A94D-E0B786B5E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5F842-FF8B-452A-A086-C445734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313F-DB3A-44A0-B8B8-1AE8C236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C5D0-AB94-4ED6-B05C-A201CCD2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3A5D-EE86-4042-9D95-C3A6087A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86C7-7A45-4CCC-8A34-05047164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2521-CD72-4DC6-87D1-B2C5BFF6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2553-0065-4D5A-880B-7CC4E6C3E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672DC7-FDD3-45A2-81AB-44D95CC4A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E28-FEB3-4E5F-844D-2748CDF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B170E-8CBE-4D1C-B79E-723016913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3E9747-179E-427A-8DC7-C705C0C18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809E2-DC56-40E2-A7AA-FC1BCA9E6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F9CFB-853E-469B-A2A6-B04CDA4FC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5D8B-84FF-4073-B055-56EBDD3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F978-8420-464D-8A1C-3FEEF3D9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B8F1-C0DB-4A1E-9E22-E2A27E1E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09AC-FD01-4664-8230-36090F432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2C52FB-0BDC-4749-B56F-231EF8E47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A151-ADA1-459E-9D54-71E1FAB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103E-43DB-4971-8A0C-F30B8A013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7455-8FBC-44AF-A044-9460643F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5556-4971-4FF6-A017-8188864F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611D1-3CB9-4CD9-9B6F-6D3DB43D1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F2FAFF"/>
            </a:gs>
            <a:gs pos="74001">
              <a:srgbClr val="8CD1FF"/>
            </a:gs>
            <a:gs pos="83000">
              <a:srgbClr val="8CD1FF"/>
            </a:gs>
            <a:gs pos="100000">
              <a:srgbClr val="B3E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hidden">
          <a:xfrm>
            <a:off x="381000" y="76200"/>
            <a:ext cx="8339138" cy="1066800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28" name="Oval 7"/>
          <p:cNvSpPr>
            <a:spLocks noChangeArrowheads="1"/>
          </p:cNvSpPr>
          <p:nvPr userDrawn="1"/>
        </p:nvSpPr>
        <p:spPr bwMode="auto">
          <a:xfrm>
            <a:off x="76200" y="990600"/>
            <a:ext cx="6096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9" name="Freeform 10"/>
          <p:cNvSpPr>
            <a:spLocks noChangeArrowheads="1"/>
          </p:cNvSpPr>
          <p:nvPr userDrawn="1"/>
        </p:nvSpPr>
        <p:spPr bwMode="auto">
          <a:xfrm>
            <a:off x="381000" y="76200"/>
            <a:ext cx="228600" cy="1066800"/>
          </a:xfrm>
          <a:custGeom>
            <a:avLst/>
            <a:gdLst>
              <a:gd name="T0" fmla="*/ 2286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2286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0" name="Freeform 11"/>
          <p:cNvSpPr>
            <a:spLocks noChangeArrowheads="1"/>
          </p:cNvSpPr>
          <p:nvPr userDrawn="1"/>
        </p:nvSpPr>
        <p:spPr bwMode="auto">
          <a:xfrm>
            <a:off x="8229600" y="76200"/>
            <a:ext cx="261938" cy="1066800"/>
          </a:xfrm>
          <a:custGeom>
            <a:avLst/>
            <a:gdLst>
              <a:gd name="T0" fmla="*/ 0 w 1000"/>
              <a:gd name="T1" fmla="*/ 0 h 1000"/>
              <a:gd name="T2" fmla="*/ 261938 w 1000"/>
              <a:gd name="T3" fmla="*/ 0 h 1000"/>
              <a:gd name="T4" fmla="*/ 261938 w 1000"/>
              <a:gd name="T5" fmla="*/ 1066800 h 1000"/>
              <a:gd name="T6" fmla="*/ 0 w 1000"/>
              <a:gd name="T7" fmla="*/ 10668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  All rights reserved.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D5D82E78-5B2A-40CB-8678-152D14DB2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285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D538B882-F6B4-4484-8601-E8F553C55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" name="Oval 13"/>
          <p:cNvSpPr>
            <a:spLocks noChangeArrowheads="1"/>
          </p:cNvSpPr>
          <p:nvPr userDrawn="1"/>
        </p:nvSpPr>
        <p:spPr bwMode="auto">
          <a:xfrm>
            <a:off x="0" y="137160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8686800" y="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>
            <a:extLst>
              <a:ext uri="{FF2B5EF4-FFF2-40B4-BE49-F238E27FC236}">
                <a16:creationId xmlns:a16="http://schemas.microsoft.com/office/drawing/2014/main" id="{30C43779-3197-4832-9057-74F1657FA2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175FF359-F84A-457F-AD16-70C7764823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20F31A0C-123E-4D86-8BFD-3FAD545488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9E3887-300D-415A-AAB3-0CAAFB903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5DD8D9FD-20FD-4870-975F-8509DE14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title style</a:t>
            </a:r>
          </a:p>
        </p:txBody>
      </p:sp>
      <p:sp>
        <p:nvSpPr>
          <p:cNvPr id="398348" name="Rectangle 12">
            <a:extLst>
              <a:ext uri="{FF2B5EF4-FFF2-40B4-BE49-F238E27FC236}">
                <a16:creationId xmlns:a16="http://schemas.microsoft.com/office/drawing/2014/main" id="{55584478-E3D0-4075-A48E-B7D0B394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subtitle style</a:t>
            </a:r>
          </a:p>
        </p:txBody>
      </p:sp>
      <p:sp>
        <p:nvSpPr>
          <p:cNvPr id="2055" name="Freeform 13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Line 14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64B87ED-6546-489E-AE2B-8713BBB63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0E37A-152D-4D99-8FB1-1BB3136EC88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  <a:t> Object Orientated Paradigm</a:t>
            </a:r>
            <a:b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</a:br>
            <a:r>
              <a:rPr lang="en-US" altLang="en-US" dirty="0">
                <a:solidFill>
                  <a:srgbClr val="009999"/>
                </a:solidFill>
                <a:latin typeface="Tahoma" panose="020B0604030504040204" pitchFamily="34" charset="0"/>
              </a:rPr>
              <a:t>C++ Programming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009999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000-C6E1-45B2-B4FA-0F2D0803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a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B0C8-330A-4CD3-BF92-293E7A67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fields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salary;</a:t>
            </a:r>
            <a:b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 method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pay ()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"Pay to the order of " &lt;&lt;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name &lt;&lt; " $" &lt;&lt; salary);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1EA8-8E26-475C-A1CE-0114B26D8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6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6FE1-112C-41BD-9B80-F0E2939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610A-F2C2-4948-815B-6287BEA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sz="2400" dirty="0"/>
              <a:t>If you don’t specify a superclass, </a:t>
            </a:r>
            <a:r>
              <a:rPr lang="en-US" altLang="en-US" sz="2400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sz="2400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2BE0-70DC-4657-ADFB-79FC437F6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4F16-5822-4820-A66A-ED2DFB76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A057-F0FE-423D-ADC5-8156BF49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</a:t>
            </a:r>
            <a:r>
              <a:rPr lang="en-AU" dirty="0" err="1"/>
              <a:t>FileDialog</a:t>
            </a:r>
            <a:r>
              <a:rPr lang="en-AU" dirty="0"/>
              <a:t> is a Dialog is a Window is a Container</a:t>
            </a:r>
          </a:p>
          <a:p>
            <a:pPr marL="0" indent="0">
              <a:buNone/>
            </a:pPr>
            <a:r>
              <a:rPr lang="en-AU" dirty="0"/>
              <a:t>e.g.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FE910-87BC-4845-8FF9-71315EC7F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28B01DA1-1073-4DC0-9F7F-1606FB4726E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05087"/>
            <a:ext cx="6096000" cy="3871913"/>
            <a:chOff x="1008" y="1056"/>
            <a:chExt cx="3840" cy="2439"/>
          </a:xfrm>
        </p:grpSpPr>
        <p:sp>
          <p:nvSpPr>
            <p:cNvPr id="6" name="Text Box 22">
              <a:extLst>
                <a:ext uri="{FF2B5EF4-FFF2-40B4-BE49-F238E27FC236}">
                  <a16:creationId xmlns:a16="http://schemas.microsoft.com/office/drawing/2014/main" id="{06FFAF34-7EAD-45D0-BCD1-109CDC89D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00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Container</a:t>
              </a:r>
            </a:p>
          </p:txBody>
        </p:sp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FC8C97EE-E1A7-4179-9C35-F2CC55A9D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2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Panel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91398A6C-6E55-4A33-8929-F37E76C2F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2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/>
                <a:t>ScrollPane</a:t>
              </a:r>
              <a:endParaRPr lang="en-US" altLang="en-US" dirty="0"/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C36DA746-4C4F-4138-B9D8-D7499ED82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29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Window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36AFAF76-A8A5-4A1D-8FCF-C807CD68E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Dialog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E9121F01-E9C5-416E-AEFB-95B759722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9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Frame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F3C2C621-C793-4F91-9964-3242FB915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168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FileDialog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299298B3-D64A-4292-A22D-D73BACDB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488"/>
              <a:ext cx="110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EEF6ACBB-3DA7-4E0A-B1CD-52D0FCFF0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3D7B1C4-A964-4CC5-B98D-4AB2C36E2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88"/>
              <a:ext cx="115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A92E5B4F-3120-4508-ACE2-818CD1118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256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D3766D4E-2B04-4225-855F-E9C168D54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5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5778F81A-F0E3-4EC5-998F-D9F89B158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3379B03C-3091-4F72-A25A-7463A6854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1056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605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0C0-E9F4-41A5-B8A3-C3A626C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Objects inherit from their </a:t>
            </a:r>
            <a:r>
              <a:rPr lang="en-US" altLang="en-US" dirty="0" err="1"/>
              <a:t>superclasses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45E-15F3-4122-9A22-311FD3F6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class describes attributes and methods</a:t>
            </a:r>
          </a:p>
          <a:p>
            <a:r>
              <a:rPr lang="en-US" altLang="en-US" dirty="0"/>
              <a:t>Objects of that class have those attributes and methods</a:t>
            </a:r>
          </a:p>
          <a:p>
            <a:r>
              <a:rPr lang="en-US" altLang="en-US" dirty="0"/>
              <a:t>But an object </a:t>
            </a:r>
            <a:r>
              <a:rPr lang="en-US" altLang="en-US" i="1" dirty="0"/>
              <a:t>also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inherits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the attributes described in the class's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pPr lvl="1"/>
            <a:r>
              <a:rPr lang="en-US" altLang="en-US" dirty="0"/>
              <a:t>the methods described in the class's </a:t>
            </a:r>
            <a:r>
              <a:rPr lang="en-US" altLang="en-US" dirty="0" err="1"/>
              <a:t>superclasses</a:t>
            </a:r>
            <a:endParaRPr lang="en-US" altLang="en-US" dirty="0"/>
          </a:p>
          <a:p>
            <a:r>
              <a:rPr lang="en-US" altLang="en-US" dirty="0"/>
              <a:t>A class is </a:t>
            </a:r>
            <a:r>
              <a:rPr lang="en-US" altLang="en-US" i="1" dirty="0"/>
              <a:t>not</a:t>
            </a:r>
            <a:r>
              <a:rPr lang="en-US" altLang="en-US" dirty="0"/>
              <a:t> a complete description of its objects!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10452-4B0C-4011-B89D-97293C8C7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F47-1D48-4C0F-BC15-1DF3B854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inheritance</a:t>
            </a:r>
            <a:br>
              <a:rPr lang="en-US" alt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F78E-1311-48A6-B360-9E731B93B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50" y="762000"/>
            <a:ext cx="6705600" cy="1905000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EF97-7249-403B-9607-F49CA64B6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54B7939-BF95-4816-8D93-6ED98FEC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8" y="703153"/>
            <a:ext cx="608171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name;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birthday () 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age = age + 1;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F5B29E4-2D3F-410C-828D-4CEF9E76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3" y="3733800"/>
            <a:ext cx="70389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: public Person{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salary;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 pay () { ...}</a:t>
            </a:r>
          </a:p>
          <a:p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034BA-ECBF-4F26-BBD5-65A43C60C04F}"/>
              </a:ext>
            </a:extLst>
          </p:cNvPr>
          <p:cNvSpPr txBox="1"/>
          <p:nvPr/>
        </p:nvSpPr>
        <p:spPr>
          <a:xfrm>
            <a:off x="5334001" y="661808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Every Employee has a name, age, and birthday method as well as a salary and a pay method</a:t>
            </a:r>
          </a:p>
        </p:txBody>
      </p:sp>
    </p:spTree>
    <p:extLst>
      <p:ext uri="{BB962C8B-B14F-4D97-AF65-F5344CB8AC3E}">
        <p14:creationId xmlns:p14="http://schemas.microsoft.com/office/powerpoint/2010/main" val="38669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611-3FAB-4650-880F-5A3301E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Notation: How to declare and create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31C2-9F8C-4D3B-B3B8-0442A935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257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Employee : public Person{};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secretary : public Employee{};</a:t>
            </a:r>
          </a:p>
          <a:p>
            <a:pPr>
              <a:buFontTx/>
              <a:buChar char=" "/>
            </a:pPr>
            <a:r>
              <a:rPr lang="en-US" altLang="en-US" dirty="0"/>
              <a:t>But the secretary is still "blank"</a:t>
            </a:r>
          </a:p>
          <a:p>
            <a:pPr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secretary.name = "Adele";  </a:t>
            </a:r>
            <a:r>
              <a:rPr lang="en-US" alt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dot notation</a:t>
            </a:r>
            <a:endParaRPr lang="en-US" alt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 "/>
            </a:pPr>
            <a:r>
              <a:rPr lang="en-US" alt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secretary.birthday</a:t>
            </a:r>
            <a:r>
              <a:rPr lang="en-US" alt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  </a:t>
            </a:r>
            <a:r>
              <a:rPr lang="en-US" alt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sends a message</a:t>
            </a:r>
            <a:endParaRPr lang="en-US" alt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C9C43-76FC-4B0C-ABB5-802BC28FB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6E81-4080-4534-AD5F-45EA25B6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Notation: How to reference a field or method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2B80-F929-40F0-885F-8DAC1FF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Inside a class, no dots are necessary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class Person { ... age = age + 1; ...}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Outside a class, you need to say which object you are talking to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if (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john.age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&lt; 75)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john.birthday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();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/>
              <a:t>If you don't have an object, you cannot use its fields or methods!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0009F-FEEA-47DB-A1EF-CDBEA6A3A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CD75-C245-4115-8612-C34D05D8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B8BE-42B6-4CBB-A689-7D60E8EB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57175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eyes = 2;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: public Animal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 = 1;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Dog d;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d.legs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d.tail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E9AC-7DB8-431D-9155-0D76C2C46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52CC-B711-4615-984A-1D5D3D74AA6E}"/>
              </a:ext>
            </a:extLst>
          </p:cNvPr>
          <p:cNvSpPr txBox="1"/>
          <p:nvPr/>
        </p:nvSpPr>
        <p:spPr>
          <a:xfrm>
            <a:off x="5486400" y="257175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class?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object?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When is Dog instantiated?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gets inherited from class Animal?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What is the name of the superclass?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1F569-7D60-4715-9C69-9EEAF170E6A8}"/>
              </a:ext>
            </a:extLst>
          </p:cNvPr>
          <p:cNvSpPr txBox="1"/>
          <p:nvPr/>
        </p:nvSpPr>
        <p:spPr>
          <a:xfrm>
            <a:off x="5472112" y="2743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Write the code and add: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Attribute legs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Class Person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Instantiate Person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>
                <a:solidFill>
                  <a:schemeClr val="bg2"/>
                </a:solidFill>
              </a:rPr>
              <a:t>Print persons attributes</a:t>
            </a:r>
          </a:p>
        </p:txBody>
      </p:sp>
    </p:spTree>
    <p:extLst>
      <p:ext uri="{BB962C8B-B14F-4D97-AF65-F5344CB8AC3E}">
        <p14:creationId xmlns:p14="http://schemas.microsoft.com/office/powerpoint/2010/main" val="35427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7A19-9007-4D29-BEB4-11D136D1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object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2AA9-FD1B-44E9-9EB8-FFD8827A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Inside a class, no dots are necessary, because</a:t>
            </a:r>
          </a:p>
          <a:p>
            <a:pPr lvl="1"/>
            <a:r>
              <a:rPr lang="en-US" altLang="en-US" dirty="0"/>
              <a:t>you are working on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object</a:t>
            </a:r>
          </a:p>
          <a:p>
            <a:r>
              <a:rPr lang="en-US" altLang="en-US" dirty="0"/>
              <a:t>If you wish, you can make it explicit:</a:t>
            </a:r>
          </a:p>
          <a:p>
            <a:pPr lvl="1">
              <a:buFontTx/>
              <a:buChar char=" "/>
            </a:pP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class Person { ...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this.age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= </a:t>
            </a:r>
            <a:r>
              <a:rPr lang="en-US" altLang="en-US" dirty="0" err="1">
                <a:solidFill>
                  <a:schemeClr val="bg2"/>
                </a:solidFill>
                <a:latin typeface="Trebuchet MS" panose="020B0603020202020204" pitchFamily="34" charset="0"/>
              </a:rPr>
              <a:t>this.age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 + 1; ...}</a:t>
            </a:r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r>
              <a:rPr lang="en-US" altLang="en-US" dirty="0"/>
              <a:t> is like an extra parameter to the method</a:t>
            </a:r>
          </a:p>
          <a:p>
            <a:r>
              <a:rPr lang="en-US" altLang="en-US" dirty="0"/>
              <a:t>You usually don't need to use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this</a:t>
            </a:r>
            <a:endParaRPr lang="en-US" altLang="en-US" dirty="0">
              <a:solidFill>
                <a:schemeClr val="bg2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40448-D272-4D7A-9BE1-C4BBD30FA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5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BCC-185C-44EE-96EF-73274754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Constructors make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0A55-F2D6-42B3-A092-03CB1AB4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class has a </a:t>
            </a:r>
            <a:r>
              <a:rPr lang="en-US" altLang="en-US" dirty="0">
                <a:solidFill>
                  <a:schemeClr val="tx2"/>
                </a:solidFill>
              </a:rPr>
              <a:t>constructor</a:t>
            </a:r>
            <a:r>
              <a:rPr lang="en-US" altLang="en-US" dirty="0"/>
              <a:t> to make its objects.</a:t>
            </a:r>
          </a:p>
          <a:p>
            <a:r>
              <a:rPr lang="en-US" altLang="en-US" dirty="0"/>
              <a:t>You can write your own constructors, but they are created for you by default.</a:t>
            </a:r>
          </a:p>
          <a:p>
            <a:r>
              <a:rPr lang="en-US" altLang="en-US" dirty="0"/>
              <a:t>The syntax for writing constructors is almost like that for writing methods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0DCB7-6ECA-4338-B14E-00D30E925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C74C-632E-44BE-8B6E-E9B7A81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Orientated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D86F-1B37-480A-A089-8FACA38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Data Abstraction: </a:t>
            </a:r>
            <a:r>
              <a:rPr lang="en-AU" altLang="en-US" dirty="0"/>
              <a:t>The reduction of a particular body of data to a simplified representation of the whole. 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Over time, data abstraction has become essential as programs became complicated.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Benefits: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1. Reduce conceptual load (minimum detail).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2. Fault containment.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     3. Independent program components.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   </a:t>
            </a:r>
            <a:r>
              <a:rPr lang="en-US" altLang="en-US" sz="2000" dirty="0"/>
              <a:t>(difficult in practice)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Code reuse possible by extending and refining abstractions.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019DF-DFBC-4F60-8BD2-6380D24A5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3783-68E8-4B90-A447-16A1C706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for constructors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FDDB-E4F9-4568-8681-EFCD562F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257800"/>
          </a:xfrm>
        </p:spPr>
        <p:txBody>
          <a:bodyPr/>
          <a:lstStyle/>
          <a:p>
            <a:pPr marL="0" indent="0">
              <a:buNone/>
            </a:pPr>
            <a:endParaRPr lang="en-US" altLang="en-US" sz="14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Cube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Cube()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 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side=10;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Cube c;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c.side</a:t>
            </a: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12E2-0556-4F91-ABD5-CBC78BB5E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6437-1F65-4B99-9821-8354E618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the same name for a parameter as for a field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D43F-F5F3-45F9-96C1-941B58B3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overrides a field with the same name</a:t>
            </a:r>
          </a:p>
          <a:p>
            <a:r>
              <a:rPr lang="en-US" altLang="en-US" dirty="0"/>
              <a:t>But you can use </a:t>
            </a:r>
            <a:r>
              <a:rPr lang="en-US" altLang="en-US" dirty="0">
                <a:latin typeface="Trebuchet MS" panose="020B0603020202020204" pitchFamily="34" charset="0"/>
              </a:rPr>
              <a:t>this.</a:t>
            </a:r>
            <a:r>
              <a:rPr lang="en-US" altLang="en-US" dirty="0"/>
              <a:t>name to refer to the field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is a very common convention</a:t>
            </a:r>
          </a:p>
          <a:p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425F3-BBF3-450D-A5D1-FEB6ABF9E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EEBA3C-8E27-4DE9-8200-6EE0F30D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667000"/>
            <a:ext cx="5943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</a:rPr>
              <a:t>Person (string name, </a:t>
            </a:r>
            <a:r>
              <a:rPr lang="en-US" altLang="en-US" dirty="0" err="1">
                <a:solidFill>
                  <a:schemeClr val="bg2"/>
                </a:solidFill>
              </a:rPr>
              <a:t>int</a:t>
            </a:r>
            <a:r>
              <a:rPr lang="en-US" altLang="en-US" dirty="0">
                <a:solidFill>
                  <a:schemeClr val="bg2"/>
                </a:solidFill>
              </a:rPr>
              <a:t> age) {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this.name = name;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</a:t>
            </a:r>
            <a:r>
              <a:rPr lang="en-US" altLang="en-US" dirty="0" err="1">
                <a:solidFill>
                  <a:schemeClr val="bg2"/>
                </a:solidFill>
              </a:rPr>
              <a:t>this.age</a:t>
            </a:r>
            <a:r>
              <a:rPr lang="en-US" altLang="en-US" dirty="0">
                <a:solidFill>
                  <a:schemeClr val="bg2"/>
                </a:solidFill>
              </a:rPr>
              <a:t> = age;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}</a:t>
            </a: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B63C-4BC6-483C-8BD9-625C5B58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Parameterized constructor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7B07-7D90-4CAB-B73E-1F4ECC5F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838200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Cube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Cube(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side=x;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 c1(10);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Cube c2(20);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c1.side;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c2.side;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32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6E00-63E2-4D3F-AF2B-588AC8CCF8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6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30D-E2F7-4E4B-AF5D-09E1C4B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Constructor chaining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BB5D-4C6E-4FB8-B09B-98319589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, and a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is an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then when you say </a:t>
            </a:r>
            <a:r>
              <a:rPr lang="en-US" altLang="en-US" dirty="0">
                <a:solidFill>
                  <a:schemeClr val="bg2"/>
                </a:solidFill>
                <a:latin typeface="Trebuchet MS" panose="020B0603020202020204" pitchFamily="34" charset="0"/>
              </a:rPr>
              <a:t>instantiate Employee ()</a:t>
            </a:r>
            <a:endParaRPr lang="en-US" altLang="en-US" dirty="0">
              <a:solidFill>
                <a:schemeClr val="bg2"/>
              </a:solidFill>
            </a:endParaRP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constructor calls 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 calls 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constructor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constructor creates a new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constructor adds its own stuff to the </a:t>
            </a:r>
            <a:r>
              <a:rPr lang="en-US" altLang="en-US" dirty="0"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Trebuchet MS" panose="020B0603020202020204" pitchFamily="34" charset="0"/>
              </a:rPr>
              <a:t>Employee</a:t>
            </a:r>
            <a:r>
              <a:rPr lang="en-US" altLang="en-US" dirty="0"/>
              <a:t> constructor adds its own stuff to the </a:t>
            </a:r>
            <a:r>
              <a:rPr lang="en-US" altLang="en-US" dirty="0">
                <a:latin typeface="Trebuchet MS" panose="020B0603020202020204" pitchFamily="34" charset="0"/>
              </a:rPr>
              <a:t>Person</a:t>
            </a:r>
            <a:r>
              <a:rPr lang="en-US" altLang="en-US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F83B-3FD0-46F2-B1CB-96257DE13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C160-207C-4427-A918-E7E56B74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You can control access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0E1-9DF7-428D-83B8-33FAE30C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US" altLang="en-US" dirty="0"/>
              <a:t>Each object is responsible for its own data</a:t>
            </a:r>
          </a:p>
          <a:p>
            <a:r>
              <a:rPr lang="en-US" altLang="en-US" dirty="0"/>
              <a:t>Access control lets an object protect its data</a:t>
            </a:r>
          </a:p>
          <a:p>
            <a:r>
              <a:rPr lang="en-US" altLang="en-US" dirty="0"/>
              <a:t>We will discuss access control shortly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8CB28-85CB-4431-8753-18D48261F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CD0F1D4-5220-420D-B425-7DF75CCBA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09" y="1295400"/>
            <a:ext cx="80772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</a:rPr>
              <a:t>class Person {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public: string name;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private: string age;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protected: double salary;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    public void birthday() { age++; }</a:t>
            </a:r>
          </a:p>
          <a:p>
            <a:r>
              <a:rPr lang="en-US" altLang="en-US" dirty="0">
                <a:solidFill>
                  <a:schemeClr val="bg2"/>
                </a:solidFill>
              </a:rPr>
              <a:t>}</a:t>
            </a: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EA1-4FA7-40D5-B572-B9E32E1B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access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8D7-3DA0-441E-98DA-1EF7F226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lvl="1"/>
            <a:r>
              <a:rPr lang="en-AU" dirty="0"/>
              <a:t>There are 3 access specifiers for a class/struct/Union in C++. These access specifiers define how the members of the class can be accessed. Of course, any member of a class is accessible within that class(Inside any member function of that same class). Moving ahead to type of access specifiers, they are: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solidFill>
                  <a:schemeClr val="bg2"/>
                </a:solidFill>
              </a:rPr>
              <a:t>Public</a:t>
            </a:r>
            <a:r>
              <a:rPr lang="en-AU" dirty="0"/>
              <a:t> - The members declared as Public are accessible from outside the Class through an object of the class.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Protected</a:t>
            </a:r>
            <a:r>
              <a:rPr lang="en-AU" dirty="0"/>
              <a:t> - The members declared as Protected are accessible from outside the class BUT only in a class derived from it.</a:t>
            </a:r>
          </a:p>
          <a:p>
            <a:pPr lvl="1"/>
            <a:r>
              <a:rPr lang="en-AU" dirty="0">
                <a:solidFill>
                  <a:schemeClr val="bg2"/>
                </a:solidFill>
              </a:rPr>
              <a:t>Private</a:t>
            </a:r>
            <a:r>
              <a:rPr lang="en-AU" dirty="0"/>
              <a:t> - These members are only accessible from within the class. No outside Access is allowed.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8979D-25BC-4DD9-9929-0E8921A3D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8A7F-5433-4281-BC28-7663E2A2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4678-119A-4719-B645-286456D5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   //Allowed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   //Not Allowed, gives compiler error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   //Not Allowed, gives compiler error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74A8-A841-4B09-9341-5AEB9A179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8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77CE-C19D-48FC-804E-F45B00A5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 and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458B-C703-4656-BE8C-1C3E69E3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Inheritance in C++ can be one of the following types:</a:t>
            </a:r>
          </a:p>
          <a:p>
            <a:r>
              <a:rPr lang="en-AU" dirty="0"/>
              <a:t>Private Inheritance</a:t>
            </a:r>
          </a:p>
          <a:p>
            <a:r>
              <a:rPr lang="en-AU" dirty="0"/>
              <a:t>Public Inheritance</a:t>
            </a:r>
          </a:p>
          <a:p>
            <a:r>
              <a:rPr lang="en-AU" dirty="0"/>
              <a:t>Protected inheritance</a:t>
            </a:r>
          </a:p>
          <a:p>
            <a:r>
              <a:rPr lang="en-AU" dirty="0"/>
              <a:t>Here are the member access rules with respect to each of these:</a:t>
            </a:r>
          </a:p>
          <a:p>
            <a:r>
              <a:rPr lang="en-AU" dirty="0">
                <a:solidFill>
                  <a:srgbClr val="FFFF00"/>
                </a:solidFill>
              </a:rPr>
              <a:t>First and most important rule Private members of a class are never accessible from anywhere except the members of the same class.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 Public members of the Base Class become Public Members of the derived class &amp;</a:t>
            </a:r>
          </a:p>
          <a:p>
            <a:r>
              <a:rPr lang="en-AU" dirty="0"/>
              <a:t>All Protected members of the Base Class become Protected Members of the Derived Class.</a:t>
            </a:r>
          </a:p>
          <a:p>
            <a:r>
              <a:rPr lang="en-AU" dirty="0"/>
              <a:t>i.e. No change in the Access of the members. The access rules we discussed before are further then applied to these members.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297C-91F4-40E9-BD46-A24AE8CD7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8F49-7FF8-4DC3-AAF2-4D2C489D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Public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2FAB-2E20-494C-8609-3D93F260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Public Members of the derived class 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Protected Members of the Derived Class.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i.e. No change in the Access of the members. The access rules we discussed before are further then applied to these members.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B7D90-70D6-49DF-B94B-BD0A54AC8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2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B0AB-A87B-42D4-BF84-9479FD14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9961-196C-489E-BDF6-B313A692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6019800"/>
          </a:xfrm>
        </p:spPr>
        <p:txBody>
          <a:bodyPr/>
          <a:lstStyle/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SubBase:public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//Not Allowed, Compiler Error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A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DF3A-2B08-4452-B13C-A26079F9F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1A8E-70A0-4777-85DC-83BD06350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3A106-AAF8-4B20-8CC5-4C61D2DD0B1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OOP - A methodology of programming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AU" altLang="en-US" dirty="0"/>
              <a:t>Four (Five ?) major principles:</a:t>
            </a:r>
          </a:p>
          <a:p>
            <a:pPr marL="533400" indent="-533400" eaLnBrk="1" hangingPunct="1"/>
            <a:endParaRPr lang="en-AU" altLang="en-US" dirty="0"/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Data Abstraction.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Encapsulation.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Information Hiding.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Polymorphism (dynamic binding).</a:t>
            </a:r>
          </a:p>
          <a:p>
            <a:pPr marL="533400" indent="-533400" eaLnBrk="1" hangingPunct="1">
              <a:buFont typeface="+mj-lt"/>
              <a:buAutoNum type="arabicPeriod"/>
            </a:pPr>
            <a:r>
              <a:rPr lang="en-AU" altLang="en-US" dirty="0"/>
              <a:t>Inheritance.  (particular case of polymorphism ?)</a:t>
            </a:r>
          </a:p>
          <a:p>
            <a:pPr marL="533400" indent="-533400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0B6-EB80-498D-8120-973242B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Private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80C4-4833-4277-B20B-0D20012F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Private Members of the Derived class 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Private Members of the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3CC3-DFF8-4D7E-B7D7-B8C37619F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2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2EA-D8AD-4465-B78C-450894CE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E93D-3AC5-413A-80E3-943639C7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SubBase:private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   //Not mentioning private is OK because for classes it  defaults to private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SubSubBase:public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endParaRPr lang="en-A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doSomethingMore</a:t>
            </a: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//Not Allowed, Compiler Error, a is private member of Derived now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//Not Allowed, Compiler Error, b is private member of Derived now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1C632-D88D-444B-93EC-472C3182F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4E5B6-CB32-4090-A495-C79377B94F89}"/>
              </a:ext>
            </a:extLst>
          </p:cNvPr>
          <p:cNvSpPr txBox="1">
            <a:spLocks/>
          </p:cNvSpPr>
          <p:nvPr/>
        </p:nvSpPr>
        <p:spPr bwMode="auto">
          <a:xfrm>
            <a:off x="5715000" y="5943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9pPr>
          </a:lstStyle>
          <a:p>
            <a:r>
              <a:rPr lang="en-AU" dirty="0"/>
              <a:t>Example continues -&gt;</a:t>
            </a:r>
          </a:p>
        </p:txBody>
      </p:sp>
    </p:spTree>
    <p:extLst>
      <p:ext uri="{BB962C8B-B14F-4D97-AF65-F5344CB8AC3E}">
        <p14:creationId xmlns:p14="http://schemas.microsoft.com/office/powerpoint/2010/main" val="34287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08D-2D74-4EF2-B34A-AC39D42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DEC4-1004-41C0-A14F-B15E36D8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Derived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  //Not Allowed, Compiler Error</a:t>
            </a:r>
          </a:p>
          <a:p>
            <a:pPr marL="0" indent="0"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50D1-4E22-4887-ABB6-9FA632F3A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0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C4B2-B7FD-4861-99CE-DE835F91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Protected Inheritance: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2DAD-6944-41EE-89CA-9A9C98DD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Public members of the Base Class become Protected Members of the derived class</a:t>
            </a:r>
          </a:p>
          <a:p>
            <a:pPr marL="0" indent="0">
              <a:buNone/>
            </a:pPr>
            <a:r>
              <a:rPr lang="en-AU" dirty="0"/>
              <a:t>and</a:t>
            </a:r>
          </a:p>
          <a:p>
            <a:r>
              <a:rPr lang="en-AU" dirty="0"/>
              <a:t>All Protected members of the Base Class become Protected Members of the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E97B-116B-4BD7-BEFB-4A8BDF4B3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E395-47BA-415F-BB0A-04E1A06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714E-05D6-48AA-90A7-EE8C7E37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8650"/>
            <a:ext cx="8077200" cy="5638800"/>
          </a:xfrm>
        </p:spPr>
        <p:txBody>
          <a:bodyPr/>
          <a:lstStyle/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SubBase:protected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  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 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SubSubBase:public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SubBase</a:t>
            </a:r>
            <a:endParaRPr lang="en-AU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A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doSomethingMore</a:t>
            </a: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10;  //Allowed, a is protected member inside Derived &amp; Derived2 is public derivation from Derived, a is now protected member of Derived2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20;  //Allowed, b is protected member inside Derived &amp; Derived2 is public derivation from Derived, b is now protected member of Derived2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30;  //Not Allowed, Compiler Error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A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99E5E-72CB-433E-AEA0-38CA631CC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193299-CE24-4EF8-B162-1617D4251B94}"/>
              </a:ext>
            </a:extLst>
          </p:cNvPr>
          <p:cNvSpPr txBox="1">
            <a:spLocks/>
          </p:cNvSpPr>
          <p:nvPr/>
        </p:nvSpPr>
        <p:spPr bwMode="auto">
          <a:xfrm>
            <a:off x="5715000" y="5943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vantGarde" pitchFamily="34" charset="0"/>
              </a:defRPr>
            </a:lvl9pPr>
          </a:lstStyle>
          <a:p>
            <a:r>
              <a:rPr lang="en-AU" dirty="0"/>
              <a:t>Example continues -&gt;</a:t>
            </a:r>
          </a:p>
        </p:txBody>
      </p:sp>
    </p:spTree>
    <p:extLst>
      <p:ext uri="{BB962C8B-B14F-4D97-AF65-F5344CB8AC3E}">
        <p14:creationId xmlns:p14="http://schemas.microsoft.com/office/powerpoint/2010/main" val="2594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791F-C47F-488D-8E94-4D946A3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continues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913C-4C95-44E7-B8C2-59DD0551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int</a:t>
            </a:r>
            <a:r>
              <a:rPr lang="en-AU" dirty="0"/>
              <a:t> main()</a:t>
            </a:r>
          </a:p>
          <a:p>
            <a:pPr marL="0" indent="0">
              <a:buNone/>
            </a:pPr>
            <a:r>
              <a:rPr lang="en-AU" dirty="0"/>
              <a:t>{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SubBase</a:t>
            </a:r>
            <a:r>
              <a:rPr lang="en-AU" dirty="0"/>
              <a:t> </a:t>
            </a:r>
            <a:r>
              <a:rPr lang="en-AU" dirty="0" err="1"/>
              <a:t>obj</a:t>
            </a:r>
            <a:r>
              <a:rPr lang="en-AU" dirty="0"/>
              <a:t>;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obj.a</a:t>
            </a:r>
            <a:r>
              <a:rPr lang="en-AU" dirty="0"/>
              <a:t> = 10;  //Not Allowed, Compiler Error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obj.b</a:t>
            </a:r>
            <a:r>
              <a:rPr lang="en-AU" dirty="0"/>
              <a:t> = 20;  //Not Allowed, Compiler Error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obj.c</a:t>
            </a:r>
            <a:r>
              <a:rPr lang="en-AU" dirty="0"/>
              <a:t> = 30;  //Not Allowed, Compiler Error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FCB0C-5557-467F-95CB-8F34BF955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6650-D95B-42DA-8772-7829D3C1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of getters and setters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A0C8-4202-497E-AD9C-38B75805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6019800"/>
          </a:xfrm>
        </p:spPr>
        <p:txBody>
          <a:bodyPr/>
          <a:lstStyle/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private:    // private data member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     // public accessor functions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id;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id=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 A;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A.id=1;  //Compile time error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A.id; //Compile time error</a:t>
            </a:r>
          </a:p>
          <a:p>
            <a:pPr marL="0" indent="0">
              <a:buNone/>
            </a:pP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 //id initialized to 1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A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A.getId</a:t>
            </a: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//Output will be 1</a:t>
            </a:r>
          </a:p>
          <a:p>
            <a:pPr marL="0" indent="0">
              <a:buNone/>
            </a:pPr>
            <a:r>
              <a:rPr lang="en-A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AA16-3B63-446B-8104-2633AA004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6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3D52-4ADE-4043-B958-E5840A5A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0845-35CB-4FE7-BA4A-30D206A0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class call </a:t>
            </a:r>
            <a:r>
              <a:rPr lang="en-AU" dirty="0" err="1"/>
              <a:t>bankCustomer</a:t>
            </a:r>
            <a:r>
              <a:rPr lang="en-AU" dirty="0"/>
              <a:t> with the following attributes:</a:t>
            </a:r>
          </a:p>
          <a:p>
            <a:pPr lvl="1"/>
            <a:r>
              <a:rPr lang="en-AU" dirty="0"/>
              <a:t>Name</a:t>
            </a:r>
          </a:p>
          <a:p>
            <a:pPr lvl="1"/>
            <a:r>
              <a:rPr lang="en-AU" dirty="0"/>
              <a:t>Address</a:t>
            </a:r>
          </a:p>
          <a:p>
            <a:pPr lvl="1"/>
            <a:r>
              <a:rPr lang="en-AU" dirty="0"/>
              <a:t>Phone</a:t>
            </a:r>
          </a:p>
          <a:p>
            <a:pPr lvl="1"/>
            <a:r>
              <a:rPr lang="en-AU" dirty="0"/>
              <a:t>Id</a:t>
            </a:r>
          </a:p>
          <a:p>
            <a:pPr lvl="1"/>
            <a:r>
              <a:rPr lang="en-AU" dirty="0"/>
              <a:t>Balance</a:t>
            </a:r>
          </a:p>
          <a:p>
            <a:pPr lvl="1"/>
            <a:r>
              <a:rPr lang="en-AU" dirty="0"/>
              <a:t>Account type</a:t>
            </a:r>
          </a:p>
          <a:p>
            <a:pPr lvl="1"/>
            <a:r>
              <a:rPr lang="en-AU" dirty="0"/>
              <a:t>Create methods:</a:t>
            </a:r>
          </a:p>
          <a:p>
            <a:pPr lvl="2"/>
            <a:r>
              <a:rPr lang="en-AU" dirty="0" err="1"/>
              <a:t>getBalance</a:t>
            </a:r>
            <a:endParaRPr lang="en-AU" dirty="0"/>
          </a:p>
          <a:p>
            <a:pPr lvl="2"/>
            <a:r>
              <a:rPr lang="en-AU" dirty="0"/>
              <a:t>Deposit – which will update Balance</a:t>
            </a:r>
          </a:p>
          <a:p>
            <a:pPr lvl="2"/>
            <a:r>
              <a:rPr lang="en-AU" dirty="0"/>
              <a:t>Withdraw – which will update Balance</a:t>
            </a:r>
          </a:p>
          <a:p>
            <a:pPr lvl="1"/>
            <a:r>
              <a:rPr lang="en-AU" dirty="0"/>
              <a:t>Create 3 customers and modify their accounts with several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AEF56-AD23-49CB-B11E-D329D4D50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0FAC3-1CBB-442F-9EE2-737142086D0E}"/>
              </a:ext>
            </a:extLst>
          </p:cNvPr>
          <p:cNvSpPr txBox="1"/>
          <p:nvPr/>
        </p:nvSpPr>
        <p:spPr>
          <a:xfrm>
            <a:off x="4495800" y="330708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Consider what should be public and what should be private.</a:t>
            </a:r>
          </a:p>
        </p:txBody>
      </p:sp>
    </p:spTree>
    <p:extLst>
      <p:ext uri="{BB962C8B-B14F-4D97-AF65-F5344CB8AC3E}">
        <p14:creationId xmlns:p14="http://schemas.microsoft.com/office/powerpoint/2010/main" val="3574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49E9-14EB-4A64-BBC3-EB370D0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the SDD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ACAB-1A6B-4093-AA44-34285654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concepts </a:t>
            </a:r>
          </a:p>
          <a:p>
            <a:pPr marL="457200" lvl="1" indent="0">
              <a:buNone/>
            </a:pPr>
            <a:r>
              <a:rPr lang="en-AU" dirty="0"/>
              <a:t>– classes </a:t>
            </a:r>
          </a:p>
          <a:p>
            <a:pPr marL="457200" lvl="1" indent="0">
              <a:buNone/>
            </a:pPr>
            <a:r>
              <a:rPr lang="en-AU" dirty="0"/>
              <a:t>– objects </a:t>
            </a:r>
          </a:p>
          <a:p>
            <a:pPr marL="457200" lvl="1" indent="0">
              <a:buNone/>
            </a:pPr>
            <a:r>
              <a:rPr lang="en-AU" dirty="0"/>
              <a:t>– attributes </a:t>
            </a:r>
          </a:p>
          <a:p>
            <a:pPr marL="457200" lvl="1" indent="0">
              <a:buNone/>
            </a:pPr>
            <a:r>
              <a:rPr lang="en-AU" dirty="0"/>
              <a:t>– methods/operations </a:t>
            </a:r>
          </a:p>
          <a:p>
            <a:pPr marL="457200" lvl="1" indent="0">
              <a:buNone/>
            </a:pPr>
            <a:r>
              <a:rPr lang="en-AU" dirty="0"/>
              <a:t>– variables and control structures </a:t>
            </a:r>
          </a:p>
          <a:p>
            <a:pPr marL="457200" lvl="1" indent="0">
              <a:buNone/>
            </a:pPr>
            <a:r>
              <a:rPr lang="en-AU" dirty="0"/>
              <a:t>– abstraction </a:t>
            </a:r>
          </a:p>
          <a:p>
            <a:pPr marL="457200" lvl="1" indent="0">
              <a:buNone/>
            </a:pPr>
            <a:r>
              <a:rPr lang="en-AU" dirty="0"/>
              <a:t>– instantiation </a:t>
            </a:r>
          </a:p>
          <a:p>
            <a:pPr marL="457200" lvl="1" indent="0">
              <a:buNone/>
            </a:pPr>
            <a:r>
              <a:rPr lang="en-AU" dirty="0"/>
              <a:t>– inheritance </a:t>
            </a:r>
          </a:p>
          <a:p>
            <a:pPr marL="457200" lvl="1" indent="0">
              <a:buNone/>
            </a:pPr>
            <a:r>
              <a:rPr lang="en-AU" dirty="0"/>
              <a:t>– polymorphism </a:t>
            </a:r>
          </a:p>
          <a:p>
            <a:pPr marL="457200" lvl="1" indent="0">
              <a:buNone/>
            </a:pPr>
            <a:r>
              <a:rPr lang="en-AU" dirty="0"/>
              <a:t>–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56CFE-6CFC-484F-97BA-18B83715F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8DB-67DD-4BF8-A062-89AF5094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0940-B0DA-4167-94E4-D855174A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old style programming, you had:</a:t>
            </a:r>
          </a:p>
          <a:p>
            <a:pPr lvl="1"/>
            <a:r>
              <a:rPr lang="en-US" altLang="en-US" dirty="0"/>
              <a:t>data, which was completely passive</a:t>
            </a:r>
          </a:p>
          <a:p>
            <a:pPr lvl="1"/>
            <a:r>
              <a:rPr lang="en-US" altLang="en-US" dirty="0"/>
              <a:t>functions, which could manipulate any data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object</a:t>
            </a:r>
            <a:r>
              <a:rPr lang="en-US" altLang="en-US" dirty="0"/>
              <a:t> contains both data and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r>
              <a:rPr lang="en-US" altLang="en-US" dirty="0"/>
              <a:t> that manipulate that data</a:t>
            </a:r>
          </a:p>
          <a:p>
            <a:pPr lvl="1" algn="just"/>
            <a:r>
              <a:rPr lang="en-US" altLang="en-US" dirty="0"/>
              <a:t>An object is </a:t>
            </a:r>
            <a:r>
              <a:rPr lang="en-US" altLang="en-US" i="1" dirty="0"/>
              <a:t>active,</a:t>
            </a:r>
            <a:r>
              <a:rPr lang="en-US" altLang="en-US" dirty="0"/>
              <a:t> not passive; it </a:t>
            </a:r>
            <a:r>
              <a:rPr lang="en-US" altLang="en-US" i="1" dirty="0"/>
              <a:t>does</a:t>
            </a:r>
            <a:r>
              <a:rPr lang="en-US" altLang="en-US" dirty="0"/>
              <a:t> things</a:t>
            </a:r>
          </a:p>
          <a:p>
            <a:pPr lvl="1" algn="just"/>
            <a:r>
              <a:rPr lang="en-US" altLang="en-US" dirty="0"/>
              <a:t>An object is </a:t>
            </a:r>
            <a:r>
              <a:rPr lang="en-US" altLang="en-US" i="1" dirty="0"/>
              <a:t>responsible</a:t>
            </a:r>
            <a:r>
              <a:rPr lang="en-US" altLang="en-US" dirty="0"/>
              <a:t> for its own data</a:t>
            </a:r>
          </a:p>
          <a:p>
            <a:pPr lvl="2" algn="just"/>
            <a:r>
              <a:rPr lang="en-US" altLang="en-US" dirty="0"/>
              <a:t>But: it can </a:t>
            </a:r>
            <a:r>
              <a:rPr lang="en-US" altLang="en-US" i="1" dirty="0"/>
              <a:t>expose</a:t>
            </a:r>
            <a:r>
              <a:rPr lang="en-US" altLang="en-US" dirty="0"/>
              <a:t> that data to other objects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D6AB-9F27-4393-857B-2ACE7377C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9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C37-8E7A-4637-A234-C95EB93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state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5506-096F-4213-B4AE-B6F2B5FA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object contains both </a:t>
            </a:r>
            <a:r>
              <a:rPr lang="en-US" altLang="en-US" dirty="0">
                <a:solidFill>
                  <a:schemeClr val="tx2"/>
                </a:solidFill>
              </a:rPr>
              <a:t>data</a:t>
            </a:r>
            <a:r>
              <a:rPr lang="en-US" altLang="en-US" dirty="0"/>
              <a:t> and methods that manipulate that data</a:t>
            </a:r>
          </a:p>
          <a:p>
            <a:pPr lvl="1"/>
            <a:r>
              <a:rPr lang="en-US" altLang="en-US" dirty="0"/>
              <a:t>The data represent the </a:t>
            </a:r>
            <a:r>
              <a:rPr lang="en-US" altLang="en-US" dirty="0">
                <a:solidFill>
                  <a:schemeClr val="tx2"/>
                </a:solidFill>
              </a:rPr>
              <a:t>state</a:t>
            </a:r>
            <a:r>
              <a:rPr lang="en-US" altLang="en-US" dirty="0"/>
              <a:t> of the object</a:t>
            </a:r>
          </a:p>
          <a:p>
            <a:pPr lvl="1"/>
            <a:r>
              <a:rPr lang="en-US" altLang="en-US" dirty="0"/>
              <a:t>Data can also describe the relationships between this object and other objects</a:t>
            </a:r>
          </a:p>
          <a:p>
            <a:r>
              <a:rPr lang="en-US" altLang="en-US" dirty="0"/>
              <a:t>Example: A </a:t>
            </a:r>
            <a:r>
              <a:rPr lang="en-US" altLang="en-US" dirty="0" err="1">
                <a:latin typeface="Trebuchet MS" panose="020B0603020202020204" pitchFamily="34" charset="0"/>
              </a:rPr>
              <a:t>CheckingAccount</a:t>
            </a:r>
            <a:r>
              <a:rPr lang="en-US" altLang="en-US" dirty="0"/>
              <a:t> might have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latin typeface="Trebuchet MS" panose="020B0603020202020204" pitchFamily="34" charset="0"/>
              </a:rPr>
              <a:t>balance</a:t>
            </a:r>
            <a:r>
              <a:rPr lang="en-US" altLang="en-US" dirty="0"/>
              <a:t> (the internal state of the account)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latin typeface="Trebuchet MS" panose="020B0603020202020204" pitchFamily="34" charset="0"/>
              </a:rPr>
              <a:t>owner</a:t>
            </a:r>
            <a:r>
              <a:rPr lang="en-US" altLang="en-US" dirty="0"/>
              <a:t> (some object representing a person)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AFF8-AF96-45F0-911E-F69BADAD4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5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ED4A-7E3D-4095-B530-7AC7124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A “Rabbit” object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459C-0F92-4229-9209-8DDA9328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could (in a game, for example) create an object representing a rabbit</a:t>
            </a:r>
          </a:p>
          <a:p>
            <a:r>
              <a:rPr lang="en-US" altLang="en-US" dirty="0"/>
              <a:t>It would have data:</a:t>
            </a:r>
          </a:p>
          <a:p>
            <a:pPr lvl="1"/>
            <a:r>
              <a:rPr lang="en-US" altLang="en-US" dirty="0"/>
              <a:t>How hungry it is</a:t>
            </a:r>
          </a:p>
          <a:p>
            <a:pPr lvl="1"/>
            <a:r>
              <a:rPr lang="en-US" altLang="en-US" dirty="0"/>
              <a:t>How frightened it is</a:t>
            </a:r>
          </a:p>
          <a:p>
            <a:pPr lvl="1"/>
            <a:r>
              <a:rPr lang="en-US" altLang="en-US" dirty="0"/>
              <a:t>Where it is</a:t>
            </a:r>
          </a:p>
          <a:p>
            <a:r>
              <a:rPr lang="en-US" altLang="en-US" dirty="0"/>
              <a:t>And methods:</a:t>
            </a:r>
          </a:p>
          <a:p>
            <a:pPr lvl="1"/>
            <a:r>
              <a:rPr lang="en-US" altLang="en-US" dirty="0"/>
              <a:t>eat, hide, run, dig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9ADC-9FE8-4D09-AF91-67883539A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5" descr="C:\Teaching\CIT591\bugs-bunny.jpg">
            <a:extLst>
              <a:ext uri="{FF2B5EF4-FFF2-40B4-BE49-F238E27FC236}">
                <a16:creationId xmlns:a16="http://schemas.microsoft.com/office/drawing/2014/main" id="{15399B66-0594-4A0B-95C3-5AD4E1BC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19400"/>
            <a:ext cx="20193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4DF5-3D41-4403-AD5F-EAD328B2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Approximate Terminology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5D39-0B58-4644-B146-ECDDA25E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257800"/>
          </a:xfrm>
        </p:spPr>
        <p:txBody>
          <a:bodyPr/>
          <a:lstStyle/>
          <a:p>
            <a:r>
              <a:rPr lang="en-US" altLang="en-US" dirty="0"/>
              <a:t>instance = object</a:t>
            </a:r>
          </a:p>
          <a:p>
            <a:r>
              <a:rPr lang="en-US" altLang="en-US" dirty="0"/>
              <a:t>attribute = variable</a:t>
            </a:r>
          </a:p>
          <a:p>
            <a:r>
              <a:rPr lang="en-US" altLang="en-US" dirty="0"/>
              <a:t>method = function</a:t>
            </a:r>
          </a:p>
          <a:p>
            <a:r>
              <a:rPr lang="en-US" altLang="en-US" dirty="0"/>
              <a:t>sending a message to an object =  calling a function</a:t>
            </a:r>
          </a:p>
          <a:p>
            <a:r>
              <a:rPr lang="en-US" altLang="en-US" dirty="0"/>
              <a:t>These are all </a:t>
            </a:r>
            <a:r>
              <a:rPr lang="en-US" altLang="en-US" i="1" dirty="0"/>
              <a:t>approximately</a:t>
            </a:r>
            <a:r>
              <a:rPr lang="en-US" altLang="en-US" dirty="0"/>
              <a:t> true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FFA31-F037-4B76-A6B9-37B02FB12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67C-EE7B-4E75-8A09-D048BD1B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describe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6100-B2B2-47E8-9E7E-DFCA4261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 object belongs to (is an </a:t>
            </a:r>
            <a:r>
              <a:rPr lang="en-US" altLang="en-US" dirty="0">
                <a:solidFill>
                  <a:srgbClr val="FF0000"/>
                </a:solidFill>
              </a:rPr>
              <a:t>instance</a:t>
            </a:r>
            <a:r>
              <a:rPr lang="en-US" altLang="en-US" dirty="0"/>
              <a:t> of) a </a:t>
            </a:r>
            <a:r>
              <a:rPr lang="en-US" altLang="en-US" dirty="0">
                <a:solidFill>
                  <a:schemeClr val="tx2"/>
                </a:solidFill>
              </a:rPr>
              <a:t>class</a:t>
            </a:r>
            <a:endParaRPr lang="en-US" altLang="en-US" dirty="0"/>
          </a:p>
          <a:p>
            <a:r>
              <a:rPr lang="en-US" altLang="en-US" dirty="0"/>
              <a:t>An object may have </a:t>
            </a:r>
            <a:r>
              <a:rPr lang="en-US" altLang="en-US" dirty="0">
                <a:solidFill>
                  <a:schemeClr val="tx2"/>
                </a:solidFill>
              </a:rPr>
              <a:t>fields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tx2"/>
                </a:solidFill>
              </a:rPr>
              <a:t>variables</a:t>
            </a:r>
            <a:endParaRPr lang="en-US" altLang="en-US" dirty="0"/>
          </a:p>
          <a:p>
            <a:pPr lvl="1"/>
            <a:r>
              <a:rPr lang="en-US" altLang="en-US" dirty="0"/>
              <a:t>The class describes those fields</a:t>
            </a:r>
          </a:p>
          <a:p>
            <a:r>
              <a:rPr lang="en-US" altLang="en-US" dirty="0"/>
              <a:t>An object may have </a:t>
            </a:r>
            <a:r>
              <a:rPr lang="en-US" altLang="en-US" dirty="0">
                <a:solidFill>
                  <a:schemeClr val="tx2"/>
                </a:solidFill>
              </a:rPr>
              <a:t>methods</a:t>
            </a:r>
            <a:endParaRPr lang="en-US" altLang="en-US" dirty="0"/>
          </a:p>
          <a:p>
            <a:pPr lvl="1"/>
            <a:r>
              <a:rPr lang="en-US" altLang="en-US" dirty="0"/>
              <a:t>The class describes those methods</a:t>
            </a:r>
          </a:p>
          <a:p>
            <a:r>
              <a:rPr lang="en-US" altLang="en-US" dirty="0"/>
              <a:t>A class is like a template, or cookie cutter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E7753-B24D-474D-83FE-4AAAF8258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EA97F-0C72-4B22-82D0-3DBE314B8CF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6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2294</Words>
  <Application>Microsoft Office PowerPoint</Application>
  <PresentationFormat>On-screen Show (4:3)</PresentationFormat>
  <Paragraphs>481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AvantGarde</vt:lpstr>
      <vt:lpstr>Courier New</vt:lpstr>
      <vt:lpstr>Helvetica</vt:lpstr>
      <vt:lpstr>Symbol</vt:lpstr>
      <vt:lpstr>Tahoma</vt:lpstr>
      <vt:lpstr>Times New Roman</vt:lpstr>
      <vt:lpstr>Trebuchet MS</vt:lpstr>
      <vt:lpstr>Verdana</vt:lpstr>
      <vt:lpstr>ppt_template_07-25-2002</vt:lpstr>
      <vt:lpstr>Custom Design</vt:lpstr>
      <vt:lpstr> Object Orientated Paradigm C++ Programming</vt:lpstr>
      <vt:lpstr>Object Orientated Programming</vt:lpstr>
      <vt:lpstr>OOP - A methodology of programming</vt:lpstr>
      <vt:lpstr>From the SDD syllabus</vt:lpstr>
      <vt:lpstr>Concept: An object has behaviors</vt:lpstr>
      <vt:lpstr>Concept: An object has state</vt:lpstr>
      <vt:lpstr>Example: A “Rabbit” object</vt:lpstr>
      <vt:lpstr>Approximate Terminology</vt:lpstr>
      <vt:lpstr>Concept: Classes describe objects</vt:lpstr>
      <vt:lpstr>Example of a class</vt:lpstr>
      <vt:lpstr>Concept: Classes form a hierarchy</vt:lpstr>
      <vt:lpstr>Example of (part of) a hierarchy</vt:lpstr>
      <vt:lpstr>Concept: Objects inherit from their superclasses</vt:lpstr>
      <vt:lpstr>Example of inheritance </vt:lpstr>
      <vt:lpstr>Notation: How to declare and create objects</vt:lpstr>
      <vt:lpstr>Notation: How to reference a field or method</vt:lpstr>
      <vt:lpstr>Example </vt:lpstr>
      <vt:lpstr>Concept: this object</vt:lpstr>
      <vt:lpstr>Concept: Constructors make objects</vt:lpstr>
      <vt:lpstr>Syntax for constructors</vt:lpstr>
      <vt:lpstr>Use the same name for a parameter as for a field</vt:lpstr>
      <vt:lpstr>Parameterized constructor </vt:lpstr>
      <vt:lpstr>Constructor chaining</vt:lpstr>
      <vt:lpstr>Concept: You can control access</vt:lpstr>
      <vt:lpstr>Kinds of access</vt:lpstr>
      <vt:lpstr>Example</vt:lpstr>
      <vt:lpstr>Inheritance and Access Specifiers</vt:lpstr>
      <vt:lpstr>Public Inheritance:</vt:lpstr>
      <vt:lpstr>Example</vt:lpstr>
      <vt:lpstr>Private Inheritance:</vt:lpstr>
      <vt:lpstr>Example </vt:lpstr>
      <vt:lpstr>Example continued</vt:lpstr>
      <vt:lpstr>Protected Inheritance: </vt:lpstr>
      <vt:lpstr>Example </vt:lpstr>
      <vt:lpstr>Example continues </vt:lpstr>
      <vt:lpstr>Example of getters and setters 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Bates, Andrew</dc:creator>
  <cp:lastModifiedBy>Flavin, Thomas</cp:lastModifiedBy>
  <cp:revision>196</cp:revision>
  <dcterms:created xsi:type="dcterms:W3CDTF">2002-07-31T20:42:50Z</dcterms:created>
  <dcterms:modified xsi:type="dcterms:W3CDTF">2017-11-14T02:07:53Z</dcterms:modified>
</cp:coreProperties>
</file>