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  <p:sldMasterId id="2147483673" r:id="rId2"/>
  </p:sldMasterIdLst>
  <p:notesMasterIdLst>
    <p:notesMasterId r:id="rId63"/>
  </p:notesMasterIdLst>
  <p:handoutMasterIdLst>
    <p:handoutMasterId r:id="rId64"/>
  </p:handoutMasterIdLst>
  <p:sldIdLst>
    <p:sldId id="325" r:id="rId3"/>
    <p:sldId id="263" r:id="rId4"/>
    <p:sldId id="311" r:id="rId5"/>
    <p:sldId id="264" r:id="rId6"/>
    <p:sldId id="265" r:id="rId7"/>
    <p:sldId id="312" r:id="rId8"/>
    <p:sldId id="266" r:id="rId9"/>
    <p:sldId id="270" r:id="rId10"/>
    <p:sldId id="316" r:id="rId11"/>
    <p:sldId id="271" r:id="rId12"/>
    <p:sldId id="317" r:id="rId13"/>
    <p:sldId id="320" r:id="rId14"/>
    <p:sldId id="296" r:id="rId15"/>
    <p:sldId id="278" r:id="rId16"/>
    <p:sldId id="279" r:id="rId17"/>
    <p:sldId id="282" r:id="rId18"/>
    <p:sldId id="283" r:id="rId19"/>
    <p:sldId id="299" r:id="rId20"/>
    <p:sldId id="285" r:id="rId21"/>
    <p:sldId id="286" r:id="rId22"/>
    <p:sldId id="288" r:id="rId23"/>
    <p:sldId id="289" r:id="rId24"/>
    <p:sldId id="301" r:id="rId25"/>
    <p:sldId id="302" r:id="rId26"/>
    <p:sldId id="327" r:id="rId27"/>
    <p:sldId id="328" r:id="rId28"/>
    <p:sldId id="329" r:id="rId29"/>
    <p:sldId id="330" r:id="rId30"/>
    <p:sldId id="331" r:id="rId31"/>
    <p:sldId id="332" r:id="rId32"/>
    <p:sldId id="333" r:id="rId33"/>
    <p:sldId id="334" r:id="rId34"/>
    <p:sldId id="335" r:id="rId35"/>
    <p:sldId id="336" r:id="rId36"/>
    <p:sldId id="337" r:id="rId37"/>
    <p:sldId id="338" r:id="rId38"/>
    <p:sldId id="339" r:id="rId39"/>
    <p:sldId id="340" r:id="rId40"/>
    <p:sldId id="341" r:id="rId41"/>
    <p:sldId id="343" r:id="rId42"/>
    <p:sldId id="344" r:id="rId43"/>
    <p:sldId id="345" r:id="rId44"/>
    <p:sldId id="350" r:id="rId45"/>
    <p:sldId id="351" r:id="rId46"/>
    <p:sldId id="352" r:id="rId47"/>
    <p:sldId id="353" r:id="rId48"/>
    <p:sldId id="355" r:id="rId49"/>
    <p:sldId id="356" r:id="rId50"/>
    <p:sldId id="357" r:id="rId51"/>
    <p:sldId id="358" r:id="rId52"/>
    <p:sldId id="359" r:id="rId53"/>
    <p:sldId id="360" r:id="rId54"/>
    <p:sldId id="361" r:id="rId55"/>
    <p:sldId id="362" r:id="rId56"/>
    <p:sldId id="363" r:id="rId57"/>
    <p:sldId id="364" r:id="rId58"/>
    <p:sldId id="365" r:id="rId59"/>
    <p:sldId id="366" r:id="rId60"/>
    <p:sldId id="367" r:id="rId61"/>
    <p:sldId id="368" r:id="rId6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CCCC00"/>
    <a:srgbClr val="99CC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2184" autoAdjust="0"/>
    <p:restoredTop sz="94660"/>
  </p:normalViewPr>
  <p:slideViewPr>
    <p:cSldViewPr snapToObjects="1">
      <p:cViewPr>
        <p:scale>
          <a:sx n="75" d="100"/>
          <a:sy n="75" d="100"/>
        </p:scale>
        <p:origin x="54" y="6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DAD0B536-A027-43B5-B9B0-B27A15EA326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200" b="1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0E69C43D-C232-4A87-A70E-878A9829413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 b="1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8113149D-A7BE-4D46-B4B9-8874CB75B32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8" tIns="45719" rIns="91438" bIns="45719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200" b="1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B4DEACF7-EB18-4B81-A977-E83F786F87D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8" tIns="45719" rIns="91438" bIns="45719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 b="1" smtClean="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fld id="{CA1C03D2-B374-47C3-B134-B93F352EF8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>
            <a:extLst>
              <a:ext uri="{FF2B5EF4-FFF2-40B4-BE49-F238E27FC236}">
                <a16:creationId xmlns:a16="http://schemas.microsoft.com/office/drawing/2014/main" id="{0370B122-6B31-4746-BF84-36312EB03BD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8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34" tIns="45217" rIns="90434" bIns="45217" numCol="1" anchor="t" anchorCtr="0" compatLnSpc="1">
            <a:prstTxWarp prst="textNoShape">
              <a:avLst/>
            </a:prstTxWarp>
          </a:bodyPr>
          <a:lstStyle>
            <a:lvl1pPr defTabSz="904875">
              <a:spcBef>
                <a:spcPct val="50000"/>
              </a:spcBef>
              <a:defRPr sz="1200" b="1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0179" name="Rectangle 1027">
            <a:extLst>
              <a:ext uri="{FF2B5EF4-FFF2-40B4-BE49-F238E27FC236}">
                <a16:creationId xmlns:a16="http://schemas.microsoft.com/office/drawing/2014/main" id="{291970F4-1B01-46DF-A518-6F23FC9A6F1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11600" y="0"/>
            <a:ext cx="2933700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34" tIns="45217" rIns="90434" bIns="45217" numCol="1" anchor="t" anchorCtr="0" compatLnSpc="1">
            <a:prstTxWarp prst="textNoShape">
              <a:avLst/>
            </a:prstTxWarp>
          </a:bodyPr>
          <a:lstStyle>
            <a:lvl1pPr algn="r" defTabSz="904875">
              <a:spcBef>
                <a:spcPct val="50000"/>
              </a:spcBef>
              <a:defRPr sz="1200" b="1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8075" y="679450"/>
            <a:ext cx="4629150" cy="3471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0181" name="Rectangle 1029">
            <a:extLst>
              <a:ext uri="{FF2B5EF4-FFF2-40B4-BE49-F238E27FC236}">
                <a16:creationId xmlns:a16="http://schemas.microsoft.com/office/drawing/2014/main" id="{554E8ED9-C8D6-4D1D-96B7-93C660E610D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8" y="4376738"/>
            <a:ext cx="5038725" cy="407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34" tIns="45217" rIns="90434" bIns="452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0182" name="Rectangle 1030">
            <a:extLst>
              <a:ext uri="{FF2B5EF4-FFF2-40B4-BE49-F238E27FC236}">
                <a16:creationId xmlns:a16="http://schemas.microsoft.com/office/drawing/2014/main" id="{A4D78E93-8994-43D6-AB08-D578E2A80FE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78863"/>
            <a:ext cx="3008313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34" tIns="45217" rIns="90434" bIns="45217" numCol="1" anchor="b" anchorCtr="0" compatLnSpc="1">
            <a:prstTxWarp prst="textNoShape">
              <a:avLst/>
            </a:prstTxWarp>
          </a:bodyPr>
          <a:lstStyle>
            <a:lvl1pPr defTabSz="904875">
              <a:spcBef>
                <a:spcPct val="50000"/>
              </a:spcBef>
              <a:defRPr sz="1200" b="1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0183" name="Rectangle 1031">
            <a:extLst>
              <a:ext uri="{FF2B5EF4-FFF2-40B4-BE49-F238E27FC236}">
                <a16:creationId xmlns:a16="http://schemas.microsoft.com/office/drawing/2014/main" id="{4873B85C-3343-47AE-91A8-B424EB97C1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1600" y="8678863"/>
            <a:ext cx="2933700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34" tIns="45217" rIns="90434" bIns="45217" numCol="1" anchor="b" anchorCtr="0" compatLnSpc="1">
            <a:prstTxWarp prst="textNoShape">
              <a:avLst/>
            </a:prstTxWarp>
          </a:bodyPr>
          <a:lstStyle>
            <a:lvl1pPr algn="r" defTabSz="904875">
              <a:spcBef>
                <a:spcPct val="50000"/>
              </a:spcBef>
              <a:defRPr sz="1200" b="1" smtClean="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fld id="{40C8C390-D6A9-4B3E-84C3-9005BF040F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1">
          <a:gsLst>
            <a:gs pos="0">
              <a:srgbClr val="FFFEFA"/>
            </a:gs>
            <a:gs pos="74001">
              <a:srgbClr val="FFF4D1"/>
            </a:gs>
            <a:gs pos="83000">
              <a:srgbClr val="FFF4D1"/>
            </a:gs>
            <a:gs pos="100000">
              <a:srgbClr val="FFF7E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7086600" y="6324600"/>
            <a:ext cx="19812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lang="en-US" altLang="en-US" sz="1200">
                <a:latin typeface="Times New Roman" panose="02020603050405020304" pitchFamily="18" charset="0"/>
              </a:rPr>
              <a:t> 2003 Prentice Hall, Inc.</a:t>
            </a:r>
            <a:br>
              <a:rPr lang="en-US" altLang="en-US" sz="1200">
                <a:latin typeface="Times New Roman" panose="02020603050405020304" pitchFamily="18" charset="0"/>
              </a:rPr>
            </a:br>
            <a:r>
              <a:rPr lang="en-US" altLang="en-US" sz="1200">
                <a:latin typeface="Times New Roman" panose="02020603050405020304" pitchFamily="18" charset="0"/>
              </a:rPr>
              <a:t>All rights reserved.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162800" y="152400"/>
            <a:ext cx="1981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 u="sng">
                <a:solidFill>
                  <a:srgbClr val="000000"/>
                </a:solidFill>
                <a:latin typeface="AvantGarde" pitchFamily="34" charset="0"/>
              </a:rPr>
              <a:t>Outline</a:t>
            </a: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7086600" y="76200"/>
            <a:ext cx="304800" cy="685800"/>
            <a:chOff x="4032" y="3840"/>
            <a:chExt cx="192" cy="432"/>
          </a:xfrm>
        </p:grpSpPr>
        <p:sp>
          <p:nvSpPr>
            <p:cNvPr id="7" name="AutoShape 5">
              <a:hlinkClick r:id="" action="ppaction://hlinkshowjump?jump=previousslide" highlightClick="1"/>
            </p:cNvPr>
            <p:cNvSpPr>
              <a:spLocks noChangeArrowheads="1"/>
            </p:cNvSpPr>
            <p:nvPr userDrawn="1"/>
          </p:nvSpPr>
          <p:spPr bwMode="auto">
            <a:xfrm rot="5400000">
              <a:off x="4032" y="3840"/>
              <a:ext cx="192" cy="192"/>
            </a:xfrm>
            <a:prstGeom prst="actionButtonBackPrevious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endParaRPr lang="en-AU" altLang="en-US"/>
            </a:p>
          </p:txBody>
        </p:sp>
        <p:sp>
          <p:nvSpPr>
            <p:cNvPr id="8" name="AutoShape 6">
              <a:hlinkClick r:id="" action="ppaction://hlinkshowjump?jump=nextslide" highlightClick="1"/>
            </p:cNvPr>
            <p:cNvSpPr>
              <a:spLocks noChangeArrowheads="1"/>
            </p:cNvSpPr>
            <p:nvPr userDrawn="1"/>
          </p:nvSpPr>
          <p:spPr bwMode="auto">
            <a:xfrm rot="-5400000">
              <a:off x="4032" y="4080"/>
              <a:ext cx="192" cy="192"/>
            </a:xfrm>
            <a:prstGeom prst="actionButtonBackPrevious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endParaRPr lang="en-AU" altLang="en-US"/>
            </a:p>
          </p:txBody>
        </p:sp>
      </p:grpSp>
      <p:sp>
        <p:nvSpPr>
          <p:cNvPr id="9" name="Rectangle 7">
            <a:extLst>
              <a:ext uri="{FF2B5EF4-FFF2-40B4-BE49-F238E27FC236}">
                <a16:creationId xmlns:a16="http://schemas.microsoft.com/office/drawing/2014/main" id="{0A3D5182-3BCA-4F56-8572-1C449792F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z="1400" b="1">
              <a:latin typeface="AvantGarde" pitchFamily="34" charset="0"/>
            </a:endParaRPr>
          </a:p>
        </p:txBody>
      </p:sp>
      <p:sp>
        <p:nvSpPr>
          <p:cNvPr id="266248" name="Rectangle 8">
            <a:extLst>
              <a:ext uri="{FF2B5EF4-FFF2-40B4-BE49-F238E27FC236}">
                <a16:creationId xmlns:a16="http://schemas.microsoft.com/office/drawing/2014/main" id="{A5A3956B-4311-467B-982F-D2F561CA9B53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0"/>
            <a:ext cx="7010400" cy="5638800"/>
          </a:xfrm>
          <a:solidFill>
            <a:schemeClr val="accent1"/>
          </a:solidFill>
        </p:spPr>
        <p:txBody>
          <a:bodyPr tIns="182880" bIns="182880"/>
          <a:lstStyle>
            <a:lvl1pPr marL="0" indent="0">
              <a:buFontTx/>
              <a:buNone/>
              <a:defRPr sz="1200" b="1">
                <a:latin typeface="Courier New" panose="02070309020205020404" pitchFamily="49" charset="0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266250" name="Rectangle 10">
            <a:extLst>
              <a:ext uri="{FF2B5EF4-FFF2-40B4-BE49-F238E27FC236}">
                <a16:creationId xmlns:a16="http://schemas.microsoft.com/office/drawing/2014/main" id="{8F8CB530-D5BE-4BF2-BB3B-606A55AFE108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7086600" y="838200"/>
            <a:ext cx="2057400" cy="4800600"/>
          </a:xfrm>
        </p:spPr>
        <p:txBody>
          <a:bodyPr anchor="t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0AEE089-C1DB-42A9-BCBA-4CB774E4F63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86800" y="0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493463-253B-4AC9-A2ED-E80A0EB0C0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2762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E80AA-FCD1-4F30-ADFA-E31061A18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62271D-963A-4F68-8C13-62F3B9883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5498D-5FA4-42AE-A3D3-A7468CBCD8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0EBF7CD-C22B-4C7C-96FC-14A2330DE4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6318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9572C9-D3C4-473A-9D1D-478A0B5337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76200"/>
            <a:ext cx="19431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9BA9E3-27EB-4CBE-80C7-8EBB8198C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5676900" cy="6400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F674A-5A27-4F1D-96D1-B8D6A7462B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3310F49-2CA5-4E4E-AAB5-E7C38C419D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7628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76953-AFBD-43F6-B27E-429629C6E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A09D19-7437-48A1-BB89-640954C34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FE7D9-AB44-4615-B53B-F2EFCB032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8EE8E-E456-4408-A846-F59B996BD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1E750-F91B-4A11-9554-0465BB3FF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57CC3BE-669D-4547-BA50-1AA34697B2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8453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1307-931C-4C63-A886-ECAF63590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7D5DB-973B-4E13-9DA6-93BB4D34D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6BFF0-94BC-4D46-9485-2C9C23892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632FB-80FD-499A-B390-C68896AD1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74F20-3FC6-4463-891C-C19B9C875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36B8601-9597-4A0E-AEF9-BAF215A46E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7157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90663-6C02-4D2B-B6E5-741CE5AA4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A37E1-CBA0-4F25-869B-5416B0989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1E7C3-D6E3-4AE4-ADD2-0490A7A36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87E76-B8F0-484E-AFF6-7838C751F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10408-61B9-44AD-9C30-3EDC1ECF1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CC37736-49A2-425A-90D8-BF0D9AB78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376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94D1B-3850-48BC-9194-F9339FED2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B576A-EC4B-4E77-A582-90FCD5123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20FD8-D187-4D83-8660-9F9F05721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E4107-E0D3-4507-A187-47059A395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AEEEFE-2E2C-4556-8BC9-1C9373727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8FE1C-1E86-4048-8C5C-134805F65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59B3C57-5256-4883-AB85-8363B6745E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107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6820D-CA79-4B1A-B737-268C751B3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A9A5A-7D3C-4E1D-B124-1F28EE5C2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E1CE0-48A9-41F5-8F67-0CDBD0308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AEF4FE-4CC8-4C2D-B633-87A6F84940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78FFB8-CF37-4AB1-9A83-698E79C249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DA714D-321B-46AC-996A-C4B7C4E4E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C9A778-08B5-4D88-9C98-1AFFF9D31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1E03D4-01B9-44BF-A77B-082F0C5BE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889AB4E-C79D-43E5-9595-D7AE705866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5730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D3526-C9EA-48DE-9298-358657337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356282-9315-4999-B142-884ADBC9E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C9E2F2-26C5-46A9-806B-37C645C4E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5D57EF-F11C-4D3F-968C-8B5E498EF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32C762E-53F5-4432-B216-2AC01403C6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34915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A2B9C3-2D35-40C1-B2A5-5E3A66AB3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5F1E52-818C-4405-8202-9B29A83D7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27B8BB-C01B-4B91-BE12-3309B7DEF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EFF6B41-5FF3-4A7E-8372-A03453E353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84498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2FEC5-E3F8-4574-8C97-A71281B02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A4A75-E9F3-4CA7-937D-BDEA02F2B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DAD1A-20B5-44C6-9608-3875DDEE7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91F04-38E2-4A0A-BDE3-3785B134E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16E66-28E5-4336-B232-9827F90F8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A08DB-5387-4BCB-A411-F3A29BAD0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2E91A22-1C96-49C5-8A5D-766EE2AF05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9655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25C96-59EC-48FD-9C48-FE873ECAE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BDAFA-30FB-4A94-B504-EC97B9528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44003C-BFF4-489D-8BB7-A6325EF569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7EEA97F-0C72-4B22-82D0-3DBE314B8C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00848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B927B-09CE-4CC4-96CB-CA8CE416A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94AA3F-FE6E-43C3-A2B2-82541116FD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6C1ECC-1615-4F28-85A8-F44B55E1D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40279-D5A3-4315-B53B-31B421D59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90C58-3CCF-4A8E-9F57-62A7021B6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AB8DD-8686-4FE8-9782-44EA1DFF3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89E89C6-E803-4078-952C-B1F4B68C06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053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3FFD5-6DC6-499B-AB63-3139DF844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F01EB-10DF-4860-AEFF-727629BE4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E9098-3AAB-4890-8CB3-53EB3AEB4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9EA0B-9413-4D01-B03C-5781566DB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0E925-787B-4BDF-97F4-52E4DCF6C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811753-D7BA-4E4B-AC64-BAD7990EF5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0211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7EA510-4D35-4A12-AFB1-FA3694C5D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43641-25CE-45BE-8BF6-EEA5A5CEF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8E3CD-E7FB-4AD4-9C73-E771EC24B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7A68A-5D43-4FDF-9A6C-F816F28A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00962-5CD1-4296-920A-C87E0DA2B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2F5E90C-12C8-4A56-BA26-AA64FD9413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9786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B42D9-551E-46E0-AFD5-32C370405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577F8-DC1D-4B95-B250-339896F59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089773-72DC-4C0E-94AF-0621F2E89D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6E5F718-68BC-4EC1-A7F2-49F9E7D0E5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2425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39A7C-9D99-450F-8D69-7237C87FF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E8667-787B-47D9-8398-C455F75FB2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07D951-D903-4689-94E2-E867FC1ED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F7FBCD-FF80-474C-A94D-E0B786B5EB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6F5F842-FF8B-452A-A086-C445734F28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7859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3313F-DB3A-44A0-B8B8-1AE8C2360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4C5D0-AB94-4ED6-B05C-A201CCD2A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A3A5D-EE86-4042-9D95-C3A6087AA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F286C7-7A45-4CCC-8A34-05047164F8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AF2521-CD72-4DC6-87D1-B2C5BFF6F9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E2553-0065-4D5A-880B-7CC4E6C3EA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E672DC7-FDD3-45A2-81AB-44D95CC4A9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0402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B3E28-FEB3-4E5F-844D-2748CDF8F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7B170E-8CBE-4D1C-B79E-7230169137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C3E9747-179E-427A-8DC7-C705C0C18C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35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9809E2-DC56-40E2-A7AA-FC1BCA9E61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DF9CFB-853E-469B-A2A6-B04CDA4FC3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9128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05D8B-84FF-4073-B055-56EBDD36F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F978-8420-464D-8A1C-3FEEF3D96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9B8F1-C0DB-4A1E-9E22-E2A27E1EF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409AC-FD01-4664-8230-36090F432A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82C52FB-0BDC-4749-B56F-231EF8E478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6455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DA151-ADA1-459E-9D54-71E1FABF4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A2103E-43DB-4971-8A0C-F30B8A013D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6B7455-8FBC-44AF-A044-9460643F4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D5556-4971-4FF6-A017-8188864FB0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2A611D1-3CB9-4CD9-9B6F-6D3DB43D15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37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F2FAFF"/>
            </a:gs>
            <a:gs pos="74001">
              <a:srgbClr val="8CD1FF"/>
            </a:gs>
            <a:gs pos="83000">
              <a:srgbClr val="8CD1FF"/>
            </a:gs>
            <a:gs pos="100000">
              <a:srgbClr val="B3E0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 userDrawn="1"/>
        </p:nvSpPr>
        <p:spPr bwMode="hidden">
          <a:xfrm>
            <a:off x="381000" y="76200"/>
            <a:ext cx="8339138" cy="1066800"/>
          </a:xfrm>
          <a:prstGeom prst="rect">
            <a:avLst/>
          </a:prstGeom>
          <a:gradFill rotWithShape="1">
            <a:gsLst>
              <a:gs pos="0">
                <a:srgbClr val="CCCC0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Title</a:t>
            </a:r>
          </a:p>
        </p:txBody>
      </p:sp>
      <p:sp>
        <p:nvSpPr>
          <p:cNvPr id="1028" name="Oval 7"/>
          <p:cNvSpPr>
            <a:spLocks noChangeArrowheads="1"/>
          </p:cNvSpPr>
          <p:nvPr userDrawn="1"/>
        </p:nvSpPr>
        <p:spPr bwMode="auto">
          <a:xfrm>
            <a:off x="76200" y="990600"/>
            <a:ext cx="609600" cy="5334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29" name="Freeform 10"/>
          <p:cNvSpPr>
            <a:spLocks noChangeArrowheads="1"/>
          </p:cNvSpPr>
          <p:nvPr userDrawn="1"/>
        </p:nvSpPr>
        <p:spPr bwMode="auto">
          <a:xfrm>
            <a:off x="381000" y="76200"/>
            <a:ext cx="228600" cy="1066800"/>
          </a:xfrm>
          <a:custGeom>
            <a:avLst/>
            <a:gdLst>
              <a:gd name="T0" fmla="*/ 228600 w 1000"/>
              <a:gd name="T1" fmla="*/ 1066800 h 1000"/>
              <a:gd name="T2" fmla="*/ 0 w 1000"/>
              <a:gd name="T3" fmla="*/ 1066800 h 1000"/>
              <a:gd name="T4" fmla="*/ 0 w 1000"/>
              <a:gd name="T5" fmla="*/ 0 h 1000"/>
              <a:gd name="T6" fmla="*/ 228600 w 1000"/>
              <a:gd name="T7" fmla="*/ 0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030" name="Freeform 11"/>
          <p:cNvSpPr>
            <a:spLocks noChangeArrowheads="1"/>
          </p:cNvSpPr>
          <p:nvPr userDrawn="1"/>
        </p:nvSpPr>
        <p:spPr bwMode="auto">
          <a:xfrm>
            <a:off x="8229600" y="76200"/>
            <a:ext cx="261938" cy="1066800"/>
          </a:xfrm>
          <a:custGeom>
            <a:avLst/>
            <a:gdLst>
              <a:gd name="T0" fmla="*/ 0 w 1000"/>
              <a:gd name="T1" fmla="*/ 0 h 1000"/>
              <a:gd name="T2" fmla="*/ 261938 w 1000"/>
              <a:gd name="T3" fmla="*/ 0 h 1000"/>
              <a:gd name="T4" fmla="*/ 261938 w 1000"/>
              <a:gd name="T5" fmla="*/ 1066800 h 1000"/>
              <a:gd name="T6" fmla="*/ 0 w 1000"/>
              <a:gd name="T7" fmla="*/ 1066800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2" name="Text Box 4"/>
          <p:cNvSpPr txBox="1">
            <a:spLocks noChangeArrowheads="1"/>
          </p:cNvSpPr>
          <p:nvPr/>
        </p:nvSpPr>
        <p:spPr bwMode="auto">
          <a:xfrm>
            <a:off x="0" y="6553200"/>
            <a:ext cx="3581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>
                <a:latin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lang="en-US" altLang="en-US" sz="1200">
                <a:latin typeface="Times New Roman" panose="02020603050405020304" pitchFamily="18" charset="0"/>
              </a:rPr>
              <a:t> 2003 Prentice Hall, Inc.  All rights reserved.</a:t>
            </a:r>
          </a:p>
        </p:txBody>
      </p:sp>
      <p:sp>
        <p:nvSpPr>
          <p:cNvPr id="265221" name="Rectangle 5">
            <a:extLst>
              <a:ext uri="{FF2B5EF4-FFF2-40B4-BE49-F238E27FC236}">
                <a16:creationId xmlns:a16="http://schemas.microsoft.com/office/drawing/2014/main" id="{D5D82E78-5B2A-40CB-8678-152D14DB2C7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10425" y="28575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pPr>
              <a:defRPr/>
            </a:pPr>
            <a:fld id="{D538B882-F6B4-4484-8601-E8F553C551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4" name="Oval 13"/>
          <p:cNvSpPr>
            <a:spLocks noChangeArrowheads="1"/>
          </p:cNvSpPr>
          <p:nvPr userDrawn="1"/>
        </p:nvSpPr>
        <p:spPr bwMode="auto">
          <a:xfrm>
            <a:off x="0" y="1371600"/>
            <a:ext cx="457200" cy="3810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35" name="Oval 16"/>
          <p:cNvSpPr>
            <a:spLocks noChangeArrowheads="1"/>
          </p:cNvSpPr>
          <p:nvPr userDrawn="1"/>
        </p:nvSpPr>
        <p:spPr bwMode="auto">
          <a:xfrm>
            <a:off x="8686800" y="0"/>
            <a:ext cx="457200" cy="3810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vantGar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vantGar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vantGar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vantGar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vantGar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vantGar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vantGar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vantGar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FCFDFE"/>
            </a:gs>
            <a:gs pos="74001">
              <a:srgbClr val="E0F1F2"/>
            </a:gs>
            <a:gs pos="83000">
              <a:srgbClr val="E0F1F2"/>
            </a:gs>
            <a:gs pos="100000">
              <a:srgbClr val="EBF6F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40" name="Rectangle 4">
            <a:extLst>
              <a:ext uri="{FF2B5EF4-FFF2-40B4-BE49-F238E27FC236}">
                <a16:creationId xmlns:a16="http://schemas.microsoft.com/office/drawing/2014/main" id="{30C43779-3197-4832-9057-74F1657FA23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8341" name="Rectangle 5">
            <a:extLst>
              <a:ext uri="{FF2B5EF4-FFF2-40B4-BE49-F238E27FC236}">
                <a16:creationId xmlns:a16="http://schemas.microsoft.com/office/drawing/2014/main" id="{175FF359-F84A-457F-AD16-70C7764823C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8342" name="Rectangle 6">
            <a:extLst>
              <a:ext uri="{FF2B5EF4-FFF2-40B4-BE49-F238E27FC236}">
                <a16:creationId xmlns:a16="http://schemas.microsoft.com/office/drawing/2014/main" id="{20F31A0C-123E-4D86-8BFD-3FAD545488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79E3887-300D-415A-AAB3-0CAAFB9034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98347" name="Rectangle 11">
            <a:extLst>
              <a:ext uri="{FF2B5EF4-FFF2-40B4-BE49-F238E27FC236}">
                <a16:creationId xmlns:a16="http://schemas.microsoft.com/office/drawing/2014/main" id="{5DD8D9FD-20FD-4870-975F-8509DE149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524000"/>
            <a:ext cx="762317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/>
              <a:t>Click to edit Master title style</a:t>
            </a:r>
          </a:p>
        </p:txBody>
      </p:sp>
      <p:sp>
        <p:nvSpPr>
          <p:cNvPr id="398348" name="Rectangle 12">
            <a:extLst>
              <a:ext uri="{FF2B5EF4-FFF2-40B4-BE49-F238E27FC236}">
                <a16:creationId xmlns:a16="http://schemas.microsoft.com/office/drawing/2014/main" id="{55584478-E3D0-4075-A48E-B7D0B3947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ctr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/>
              <a:t>Click to edit Master subtitle style</a:t>
            </a:r>
          </a:p>
        </p:txBody>
      </p:sp>
      <p:sp>
        <p:nvSpPr>
          <p:cNvPr id="2055" name="Freeform 13"/>
          <p:cNvSpPr>
            <a:spLocks noChangeArrowheads="1"/>
          </p:cNvSpPr>
          <p:nvPr userDrawn="1"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914400 h 1000"/>
              <a:gd name="T2" fmla="*/ 0 w 1000"/>
              <a:gd name="T3" fmla="*/ 0 h 1000"/>
              <a:gd name="T4" fmla="*/ 79248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056" name="Line 14"/>
          <p:cNvSpPr>
            <a:spLocks noChangeShapeType="1"/>
          </p:cNvSpPr>
          <p:nvPr userDrawn="1"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E64B87ED-6546-489E-AE2B-8713BBB635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0E37A-152D-4D99-8FB1-1BB3136EC88C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27651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endParaRPr lang="en-AU" alt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  <a:noFill/>
        </p:spPr>
        <p:txBody>
          <a:bodyPr/>
          <a:lstStyle/>
          <a:p>
            <a:pPr algn="ctr" eaLnBrk="1" hangingPunct="1"/>
            <a:r>
              <a:rPr lang="en-US" altLang="en-US" sz="1200" smtClean="0">
                <a:solidFill>
                  <a:srgbClr val="009999"/>
                </a:solidFill>
                <a:latin typeface="Tahoma" panose="020B0604030504040204" pitchFamily="34" charset="0"/>
              </a:rPr>
              <a:t/>
            </a:r>
            <a:br>
              <a:rPr lang="en-US" altLang="en-US" sz="1200" smtClean="0">
                <a:solidFill>
                  <a:srgbClr val="009999"/>
                </a:solidFill>
                <a:latin typeface="Tahoma" panose="020B0604030504040204" pitchFamily="34" charset="0"/>
              </a:rPr>
            </a:br>
            <a:r>
              <a:rPr lang="en-US" altLang="en-US" smtClean="0">
                <a:solidFill>
                  <a:srgbClr val="009999"/>
                </a:solidFill>
                <a:latin typeface="Tahoma" panose="020B0604030504040204" pitchFamily="34" charset="0"/>
              </a:rPr>
              <a:t>Introduction to C++ Programming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962400"/>
            <a:ext cx="7848600" cy="1752600"/>
          </a:xfrm>
          <a:noFill/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endParaRPr lang="en-US" altLang="en-US" sz="2400" smtClean="0">
              <a:solidFill>
                <a:srgbClr val="009999"/>
              </a:solidFill>
              <a:latin typeface="Tahoma" panose="020B0604030504040204" pitchFamily="34" charset="0"/>
            </a:endParaRPr>
          </a:p>
        </p:txBody>
      </p:sp>
      <p:sp>
        <p:nvSpPr>
          <p:cNvPr id="27654" name="Freeform 6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914400 h 1000"/>
              <a:gd name="T2" fmla="*/ 0 w 1000"/>
              <a:gd name="T3" fmla="*/ 0 h 1000"/>
              <a:gd name="T4" fmla="*/ 79248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 Placeholder 3">
            <a:extLst>
              <a:ext uri="{FF2B5EF4-FFF2-40B4-BE49-F238E27FC236}">
                <a16:creationId xmlns:a16="http://schemas.microsoft.com/office/drawing/2014/main" id="{B390DBAE-4F04-4166-B32B-B8B02E2F71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42A841-69F7-40ED-B557-B74FBDE4E906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Basics of a Typical C++ Environment</a:t>
            </a: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685800" y="1143000"/>
            <a:ext cx="3959225" cy="371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Phases of C++ Programs</a:t>
            </a:r>
            <a:r>
              <a:rPr lang="en-US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  <a:p>
            <a:pPr lvl="1">
              <a:spcBef>
                <a:spcPct val="50000"/>
              </a:spcBef>
              <a:buFontTx/>
              <a:buAutoNum type="arabicPeriod"/>
            </a:pP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Edit</a:t>
            </a:r>
          </a:p>
          <a:p>
            <a:pPr lvl="1">
              <a:spcBef>
                <a:spcPct val="50000"/>
              </a:spcBef>
              <a:buFontTx/>
              <a:buAutoNum type="arabicPeriod"/>
            </a:pP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Preprocess</a:t>
            </a:r>
          </a:p>
          <a:p>
            <a:pPr lvl="1">
              <a:spcBef>
                <a:spcPct val="50000"/>
              </a:spcBef>
              <a:buFontTx/>
              <a:buAutoNum type="arabicPeriod"/>
            </a:pP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Compile</a:t>
            </a:r>
          </a:p>
          <a:p>
            <a:pPr lvl="1">
              <a:spcBef>
                <a:spcPct val="50000"/>
              </a:spcBef>
              <a:buFontTx/>
              <a:buAutoNum type="arabicPeriod"/>
            </a:pP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Link</a:t>
            </a:r>
          </a:p>
          <a:p>
            <a:pPr lvl="1">
              <a:spcBef>
                <a:spcPct val="50000"/>
              </a:spcBef>
              <a:buFontTx/>
              <a:buAutoNum type="arabicPeriod"/>
            </a:pP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Load</a:t>
            </a:r>
          </a:p>
          <a:p>
            <a:pPr lvl="1">
              <a:spcBef>
                <a:spcPct val="50000"/>
              </a:spcBef>
              <a:buFontTx/>
              <a:buAutoNum type="arabicPeriod"/>
            </a:pP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Execute </a:t>
            </a:r>
          </a:p>
          <a:p>
            <a:pPr>
              <a:spcBef>
                <a:spcPct val="50000"/>
              </a:spcBef>
            </a:pPr>
            <a:endParaRPr lang="en-US" altLang="en-US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6869" name="Group 157"/>
          <p:cNvGrpSpPr>
            <a:grpSpLocks/>
          </p:cNvGrpSpPr>
          <p:nvPr/>
        </p:nvGrpSpPr>
        <p:grpSpPr bwMode="auto">
          <a:xfrm>
            <a:off x="4187825" y="1209675"/>
            <a:ext cx="4656138" cy="5572125"/>
            <a:chOff x="2638" y="762"/>
            <a:chExt cx="2933" cy="3510"/>
          </a:xfrm>
        </p:grpSpPr>
        <p:sp>
          <p:nvSpPr>
            <p:cNvPr id="36870" name="Freeform 5"/>
            <p:cNvSpPr>
              <a:spLocks/>
            </p:cNvSpPr>
            <p:nvPr/>
          </p:nvSpPr>
          <p:spPr bwMode="auto">
            <a:xfrm>
              <a:off x="2638" y="2381"/>
              <a:ext cx="756" cy="288"/>
            </a:xfrm>
            <a:custGeom>
              <a:avLst/>
              <a:gdLst>
                <a:gd name="T0" fmla="*/ 756 w 20000"/>
                <a:gd name="T1" fmla="*/ 0 h 20000"/>
                <a:gd name="T2" fmla="*/ 756 w 20000"/>
                <a:gd name="T3" fmla="*/ 288 h 20000"/>
                <a:gd name="T4" fmla="*/ 0 w 20000"/>
                <a:gd name="T5" fmla="*/ 288 h 20000"/>
                <a:gd name="T6" fmla="*/ 0 w 20000"/>
                <a:gd name="T7" fmla="*/ 0 h 20000"/>
                <a:gd name="T8" fmla="*/ 756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00" h="20000">
                  <a:moveTo>
                    <a:pt x="19988" y="0"/>
                  </a:moveTo>
                  <a:lnTo>
                    <a:pt x="19988" y="19972"/>
                  </a:lnTo>
                  <a:lnTo>
                    <a:pt x="0" y="19972"/>
                  </a:lnTo>
                  <a:lnTo>
                    <a:pt x="0" y="0"/>
                  </a:lnTo>
                  <a:lnTo>
                    <a:pt x="19988" y="0"/>
                  </a:lnTo>
                  <a:close/>
                </a:path>
              </a:pathLst>
            </a:custGeom>
            <a:solidFill>
              <a:srgbClr val="4DB3E6"/>
            </a:solidFill>
            <a:ln w="3175">
              <a:solidFill>
                <a:srgbClr val="4DB3E6"/>
              </a:solidFill>
              <a:round/>
              <a:headEnd/>
              <a:tailEnd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36871" name="Freeform 6"/>
            <p:cNvSpPr>
              <a:spLocks/>
            </p:cNvSpPr>
            <p:nvPr/>
          </p:nvSpPr>
          <p:spPr bwMode="auto">
            <a:xfrm>
              <a:off x="2638" y="1545"/>
              <a:ext cx="756" cy="288"/>
            </a:xfrm>
            <a:custGeom>
              <a:avLst/>
              <a:gdLst>
                <a:gd name="T0" fmla="*/ 756 w 20000"/>
                <a:gd name="T1" fmla="*/ 0 h 20000"/>
                <a:gd name="T2" fmla="*/ 756 w 20000"/>
                <a:gd name="T3" fmla="*/ 288 h 20000"/>
                <a:gd name="T4" fmla="*/ 0 w 20000"/>
                <a:gd name="T5" fmla="*/ 288 h 20000"/>
                <a:gd name="T6" fmla="*/ 0 w 20000"/>
                <a:gd name="T7" fmla="*/ 0 h 20000"/>
                <a:gd name="T8" fmla="*/ 756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00" h="20000">
                  <a:moveTo>
                    <a:pt x="19988" y="0"/>
                  </a:moveTo>
                  <a:lnTo>
                    <a:pt x="19988" y="19972"/>
                  </a:lnTo>
                  <a:lnTo>
                    <a:pt x="0" y="19972"/>
                  </a:lnTo>
                  <a:lnTo>
                    <a:pt x="0" y="0"/>
                  </a:lnTo>
                  <a:lnTo>
                    <a:pt x="19988" y="0"/>
                  </a:lnTo>
                  <a:close/>
                </a:path>
              </a:pathLst>
            </a:custGeom>
            <a:solidFill>
              <a:srgbClr val="4DB3E6"/>
            </a:solidFill>
            <a:ln w="3175">
              <a:solidFill>
                <a:srgbClr val="4DB3E6"/>
              </a:solidFill>
              <a:round/>
              <a:headEnd/>
              <a:tailEnd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36872" name="Freeform 7"/>
            <p:cNvSpPr>
              <a:spLocks/>
            </p:cNvSpPr>
            <p:nvPr/>
          </p:nvSpPr>
          <p:spPr bwMode="auto">
            <a:xfrm>
              <a:off x="2638" y="2381"/>
              <a:ext cx="756" cy="288"/>
            </a:xfrm>
            <a:custGeom>
              <a:avLst/>
              <a:gdLst>
                <a:gd name="T0" fmla="*/ 756 w 20000"/>
                <a:gd name="T1" fmla="*/ 0 h 20000"/>
                <a:gd name="T2" fmla="*/ 756 w 20000"/>
                <a:gd name="T3" fmla="*/ 288 h 20000"/>
                <a:gd name="T4" fmla="*/ 0 w 20000"/>
                <a:gd name="T5" fmla="*/ 288 h 20000"/>
                <a:gd name="T6" fmla="*/ 0 w 20000"/>
                <a:gd name="T7" fmla="*/ 0 h 20000"/>
                <a:gd name="T8" fmla="*/ 756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00" h="20000">
                  <a:moveTo>
                    <a:pt x="19988" y="0"/>
                  </a:moveTo>
                  <a:lnTo>
                    <a:pt x="19988" y="19972"/>
                  </a:lnTo>
                  <a:lnTo>
                    <a:pt x="0" y="19972"/>
                  </a:lnTo>
                  <a:lnTo>
                    <a:pt x="0" y="0"/>
                  </a:lnTo>
                  <a:lnTo>
                    <a:pt x="19988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6873" name="Rectangle 8"/>
            <p:cNvSpPr>
              <a:spLocks noChangeArrowheads="1"/>
            </p:cNvSpPr>
            <p:nvPr/>
          </p:nvSpPr>
          <p:spPr bwMode="auto">
            <a:xfrm>
              <a:off x="2844" y="2472"/>
              <a:ext cx="342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>
                  <a:solidFill>
                    <a:srgbClr val="000000"/>
                  </a:solidFill>
                  <a:latin typeface="Times New Roman" panose="02020603050405020304" pitchFamily="18" charset="0"/>
                  <a:ea typeface="Mincho" charset="-128"/>
                </a:rPr>
                <a:t>Loader</a:t>
              </a:r>
              <a:endPara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endParaRPr lang="en-US" altLang="en-US" sz="2400">
                <a:latin typeface="Times New Roman" panose="02020603050405020304" pitchFamily="18" charset="0"/>
                <a:ea typeface="Mincho" charset="-128"/>
              </a:endParaRPr>
            </a:p>
          </p:txBody>
        </p:sp>
        <p:sp>
          <p:nvSpPr>
            <p:cNvPr id="36874" name="Freeform 9"/>
            <p:cNvSpPr>
              <a:spLocks/>
            </p:cNvSpPr>
            <p:nvPr/>
          </p:nvSpPr>
          <p:spPr bwMode="auto">
            <a:xfrm>
              <a:off x="3396" y="912"/>
              <a:ext cx="324" cy="0"/>
            </a:xfrm>
            <a:custGeom>
              <a:avLst/>
              <a:gdLst>
                <a:gd name="T0" fmla="*/ 324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 type="triangle" w="med" len="sm"/>
              <a:tailEnd type="triangle" w="med" len="sm"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36875" name="Freeform 10"/>
            <p:cNvSpPr>
              <a:spLocks/>
            </p:cNvSpPr>
            <p:nvPr/>
          </p:nvSpPr>
          <p:spPr bwMode="auto">
            <a:xfrm>
              <a:off x="3396" y="1305"/>
              <a:ext cx="324" cy="0"/>
            </a:xfrm>
            <a:custGeom>
              <a:avLst/>
              <a:gdLst>
                <a:gd name="T0" fmla="*/ 324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 type="triangle" w="med" len="sm"/>
              <a:tailEnd type="triangle" w="med" len="sm"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36876" name="Freeform 11"/>
            <p:cNvSpPr>
              <a:spLocks/>
            </p:cNvSpPr>
            <p:nvPr/>
          </p:nvSpPr>
          <p:spPr bwMode="auto">
            <a:xfrm>
              <a:off x="3396" y="2525"/>
              <a:ext cx="324" cy="0"/>
            </a:xfrm>
            <a:custGeom>
              <a:avLst/>
              <a:gdLst>
                <a:gd name="T0" fmla="*/ 324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36877" name="Rectangle 12"/>
            <p:cNvSpPr>
              <a:spLocks noChangeArrowheads="1"/>
            </p:cNvSpPr>
            <p:nvPr/>
          </p:nvSpPr>
          <p:spPr bwMode="auto">
            <a:xfrm>
              <a:off x="3720" y="2310"/>
              <a:ext cx="486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indent="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900">
                  <a:solidFill>
                    <a:srgbClr val="000000"/>
                  </a:solidFill>
                  <a:latin typeface="AvantGarde" pitchFamily="34" charset="0"/>
                </a:rPr>
                <a:t>Primary</a:t>
              </a:r>
              <a:endParaRPr lang="en-US" altLang="en-US" sz="1000">
                <a:solidFill>
                  <a:srgbClr val="000000"/>
                </a:solidFill>
                <a:latin typeface="Times" panose="02020603050405020304" pitchFamily="18" charset="0"/>
              </a:endParaRPr>
            </a:p>
            <a:p>
              <a:pPr algn="ctr"/>
              <a:r>
                <a:rPr lang="en-US" altLang="en-US" sz="900">
                  <a:solidFill>
                    <a:srgbClr val="000000"/>
                  </a:solidFill>
                  <a:latin typeface="AvantGarde" pitchFamily="34" charset="0"/>
                </a:rPr>
                <a:t>Memory</a:t>
              </a:r>
              <a:endParaRPr lang="en-US" altLang="en-US" sz="1000">
                <a:solidFill>
                  <a:srgbClr val="000000"/>
                </a:solidFill>
                <a:latin typeface="Times" panose="02020603050405020304" pitchFamily="18" charset="0"/>
              </a:endParaRPr>
            </a:p>
            <a:p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6878" name="Freeform 13"/>
            <p:cNvSpPr>
              <a:spLocks/>
            </p:cNvSpPr>
            <p:nvPr/>
          </p:nvSpPr>
          <p:spPr bwMode="auto">
            <a:xfrm>
              <a:off x="3396" y="3533"/>
              <a:ext cx="324" cy="0"/>
            </a:xfrm>
            <a:custGeom>
              <a:avLst/>
              <a:gdLst>
                <a:gd name="T0" fmla="*/ 324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grpSp>
          <p:nvGrpSpPr>
            <p:cNvPr id="36879" name="Group 14"/>
            <p:cNvGrpSpPr>
              <a:grpSpLocks/>
            </p:cNvGrpSpPr>
            <p:nvPr/>
          </p:nvGrpSpPr>
          <p:grpSpPr bwMode="auto">
            <a:xfrm>
              <a:off x="4260" y="2304"/>
              <a:ext cx="108" cy="960"/>
              <a:chOff x="0" y="0"/>
              <a:chExt cx="19999" cy="19999"/>
            </a:xfrm>
          </p:grpSpPr>
          <p:sp>
            <p:nvSpPr>
              <p:cNvPr id="37014" name="Arc 15"/>
              <p:cNvSpPr>
                <a:spLocks/>
              </p:cNvSpPr>
              <p:nvPr/>
            </p:nvSpPr>
            <p:spPr bwMode="auto">
              <a:xfrm>
                <a:off x="0" y="0"/>
                <a:ext cx="10041" cy="5006"/>
              </a:xfrm>
              <a:custGeom>
                <a:avLst/>
                <a:gdLst>
                  <a:gd name="T0" fmla="*/ 0 w 21600"/>
                  <a:gd name="T1" fmla="*/ 0 h 21600"/>
                  <a:gd name="T2" fmla="*/ 10041 w 21600"/>
                  <a:gd name="T3" fmla="*/ 5006 h 21600"/>
                  <a:gd name="T4" fmla="*/ 0 w 21600"/>
                  <a:gd name="T5" fmla="*/ 5006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7015" name="Arc 16"/>
              <p:cNvSpPr>
                <a:spLocks/>
              </p:cNvSpPr>
              <p:nvPr/>
            </p:nvSpPr>
            <p:spPr bwMode="auto">
              <a:xfrm flipV="1">
                <a:off x="0" y="14993"/>
                <a:ext cx="10041" cy="5006"/>
              </a:xfrm>
              <a:custGeom>
                <a:avLst/>
                <a:gdLst>
                  <a:gd name="T0" fmla="*/ 0 w 21600"/>
                  <a:gd name="T1" fmla="*/ 0 h 21600"/>
                  <a:gd name="T2" fmla="*/ 10041 w 21600"/>
                  <a:gd name="T3" fmla="*/ 5006 h 21600"/>
                  <a:gd name="T4" fmla="*/ 0 w 21600"/>
                  <a:gd name="T5" fmla="*/ 5006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7016" name="Arc 17"/>
              <p:cNvSpPr>
                <a:spLocks/>
              </p:cNvSpPr>
              <p:nvPr/>
            </p:nvSpPr>
            <p:spPr bwMode="auto">
              <a:xfrm flipH="1">
                <a:off x="9958" y="9995"/>
                <a:ext cx="10041" cy="5006"/>
              </a:xfrm>
              <a:custGeom>
                <a:avLst/>
                <a:gdLst>
                  <a:gd name="T0" fmla="*/ 0 w 21600"/>
                  <a:gd name="T1" fmla="*/ 0 h 21600"/>
                  <a:gd name="T2" fmla="*/ 10041 w 21600"/>
                  <a:gd name="T3" fmla="*/ 5006 h 21600"/>
                  <a:gd name="T4" fmla="*/ 0 w 21600"/>
                  <a:gd name="T5" fmla="*/ 5006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7017" name="Arc 18"/>
              <p:cNvSpPr>
                <a:spLocks/>
              </p:cNvSpPr>
              <p:nvPr/>
            </p:nvSpPr>
            <p:spPr bwMode="auto">
              <a:xfrm flipH="1" flipV="1">
                <a:off x="9958" y="4998"/>
                <a:ext cx="10041" cy="5006"/>
              </a:xfrm>
              <a:custGeom>
                <a:avLst/>
                <a:gdLst>
                  <a:gd name="T0" fmla="*/ 0 w 21600"/>
                  <a:gd name="T1" fmla="*/ 0 h 21600"/>
                  <a:gd name="T2" fmla="*/ 10041 w 21600"/>
                  <a:gd name="T3" fmla="*/ 5006 h 21600"/>
                  <a:gd name="T4" fmla="*/ 0 w 21600"/>
                  <a:gd name="T5" fmla="*/ 5006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grpSp>
          <p:nvGrpSpPr>
            <p:cNvPr id="36880" name="Group 19"/>
            <p:cNvGrpSpPr>
              <a:grpSpLocks/>
            </p:cNvGrpSpPr>
            <p:nvPr/>
          </p:nvGrpSpPr>
          <p:grpSpPr bwMode="auto">
            <a:xfrm>
              <a:off x="4260" y="3312"/>
              <a:ext cx="108" cy="960"/>
              <a:chOff x="0" y="0"/>
              <a:chExt cx="19999" cy="19999"/>
            </a:xfrm>
          </p:grpSpPr>
          <p:sp>
            <p:nvSpPr>
              <p:cNvPr id="37010" name="Arc 20"/>
              <p:cNvSpPr>
                <a:spLocks/>
              </p:cNvSpPr>
              <p:nvPr/>
            </p:nvSpPr>
            <p:spPr bwMode="auto">
              <a:xfrm>
                <a:off x="0" y="0"/>
                <a:ext cx="10041" cy="5006"/>
              </a:xfrm>
              <a:custGeom>
                <a:avLst/>
                <a:gdLst>
                  <a:gd name="T0" fmla="*/ 0 w 21600"/>
                  <a:gd name="T1" fmla="*/ 0 h 21600"/>
                  <a:gd name="T2" fmla="*/ 10041 w 21600"/>
                  <a:gd name="T3" fmla="*/ 5006 h 21600"/>
                  <a:gd name="T4" fmla="*/ 0 w 21600"/>
                  <a:gd name="T5" fmla="*/ 5006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7011" name="Arc 21"/>
              <p:cNvSpPr>
                <a:spLocks/>
              </p:cNvSpPr>
              <p:nvPr/>
            </p:nvSpPr>
            <p:spPr bwMode="auto">
              <a:xfrm flipV="1">
                <a:off x="0" y="14993"/>
                <a:ext cx="10041" cy="5006"/>
              </a:xfrm>
              <a:custGeom>
                <a:avLst/>
                <a:gdLst>
                  <a:gd name="T0" fmla="*/ 0 w 21600"/>
                  <a:gd name="T1" fmla="*/ 0 h 21600"/>
                  <a:gd name="T2" fmla="*/ 10041 w 21600"/>
                  <a:gd name="T3" fmla="*/ 5006 h 21600"/>
                  <a:gd name="T4" fmla="*/ 0 w 21600"/>
                  <a:gd name="T5" fmla="*/ 5006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7012" name="Arc 22"/>
              <p:cNvSpPr>
                <a:spLocks/>
              </p:cNvSpPr>
              <p:nvPr/>
            </p:nvSpPr>
            <p:spPr bwMode="auto">
              <a:xfrm flipH="1">
                <a:off x="9958" y="9995"/>
                <a:ext cx="10041" cy="5006"/>
              </a:xfrm>
              <a:custGeom>
                <a:avLst/>
                <a:gdLst>
                  <a:gd name="T0" fmla="*/ 0 w 21600"/>
                  <a:gd name="T1" fmla="*/ 0 h 21600"/>
                  <a:gd name="T2" fmla="*/ 10041 w 21600"/>
                  <a:gd name="T3" fmla="*/ 5006 h 21600"/>
                  <a:gd name="T4" fmla="*/ 0 w 21600"/>
                  <a:gd name="T5" fmla="*/ 5006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7013" name="Arc 23"/>
              <p:cNvSpPr>
                <a:spLocks/>
              </p:cNvSpPr>
              <p:nvPr/>
            </p:nvSpPr>
            <p:spPr bwMode="auto">
              <a:xfrm flipH="1" flipV="1">
                <a:off x="9958" y="4998"/>
                <a:ext cx="10041" cy="5006"/>
              </a:xfrm>
              <a:custGeom>
                <a:avLst/>
                <a:gdLst>
                  <a:gd name="T0" fmla="*/ 0 w 21600"/>
                  <a:gd name="T1" fmla="*/ 0 h 21600"/>
                  <a:gd name="T2" fmla="*/ 10041 w 21600"/>
                  <a:gd name="T3" fmla="*/ 5006 h 21600"/>
                  <a:gd name="T4" fmla="*/ 0 w 21600"/>
                  <a:gd name="T5" fmla="*/ 5006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grpSp>
          <p:nvGrpSpPr>
            <p:cNvPr id="36881" name="Group 24"/>
            <p:cNvGrpSpPr>
              <a:grpSpLocks/>
            </p:cNvGrpSpPr>
            <p:nvPr/>
          </p:nvGrpSpPr>
          <p:grpSpPr bwMode="auto">
            <a:xfrm>
              <a:off x="4260" y="768"/>
              <a:ext cx="108" cy="288"/>
              <a:chOff x="0" y="0"/>
              <a:chExt cx="19999" cy="20001"/>
            </a:xfrm>
          </p:grpSpPr>
          <p:sp>
            <p:nvSpPr>
              <p:cNvPr id="37006" name="Arc 25"/>
              <p:cNvSpPr>
                <a:spLocks/>
              </p:cNvSpPr>
              <p:nvPr/>
            </p:nvSpPr>
            <p:spPr bwMode="auto">
              <a:xfrm>
                <a:off x="0" y="0"/>
                <a:ext cx="10041" cy="5021"/>
              </a:xfrm>
              <a:custGeom>
                <a:avLst/>
                <a:gdLst>
                  <a:gd name="T0" fmla="*/ 0 w 21600"/>
                  <a:gd name="T1" fmla="*/ 0 h 21600"/>
                  <a:gd name="T2" fmla="*/ 10041 w 21600"/>
                  <a:gd name="T3" fmla="*/ 5021 h 21600"/>
                  <a:gd name="T4" fmla="*/ 0 w 21600"/>
                  <a:gd name="T5" fmla="*/ 502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7007" name="Arc 26"/>
              <p:cNvSpPr>
                <a:spLocks/>
              </p:cNvSpPr>
              <p:nvPr/>
            </p:nvSpPr>
            <p:spPr bwMode="auto">
              <a:xfrm flipV="1">
                <a:off x="0" y="14980"/>
                <a:ext cx="10041" cy="5021"/>
              </a:xfrm>
              <a:custGeom>
                <a:avLst/>
                <a:gdLst>
                  <a:gd name="T0" fmla="*/ 0 w 21600"/>
                  <a:gd name="T1" fmla="*/ 0 h 21600"/>
                  <a:gd name="T2" fmla="*/ 10041 w 21600"/>
                  <a:gd name="T3" fmla="*/ 5021 h 21600"/>
                  <a:gd name="T4" fmla="*/ 0 w 21600"/>
                  <a:gd name="T5" fmla="*/ 502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7008" name="Arc 27"/>
              <p:cNvSpPr>
                <a:spLocks/>
              </p:cNvSpPr>
              <p:nvPr/>
            </p:nvSpPr>
            <p:spPr bwMode="auto">
              <a:xfrm flipH="1">
                <a:off x="9958" y="9987"/>
                <a:ext cx="10041" cy="5021"/>
              </a:xfrm>
              <a:custGeom>
                <a:avLst/>
                <a:gdLst>
                  <a:gd name="T0" fmla="*/ 0 w 21600"/>
                  <a:gd name="T1" fmla="*/ 0 h 21600"/>
                  <a:gd name="T2" fmla="*/ 10041 w 21600"/>
                  <a:gd name="T3" fmla="*/ 5021 h 21600"/>
                  <a:gd name="T4" fmla="*/ 0 w 21600"/>
                  <a:gd name="T5" fmla="*/ 502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7009" name="Arc 28"/>
              <p:cNvSpPr>
                <a:spLocks/>
              </p:cNvSpPr>
              <p:nvPr/>
            </p:nvSpPr>
            <p:spPr bwMode="auto">
              <a:xfrm flipH="1" flipV="1">
                <a:off x="9958" y="4993"/>
                <a:ext cx="10041" cy="5021"/>
              </a:xfrm>
              <a:custGeom>
                <a:avLst/>
                <a:gdLst>
                  <a:gd name="T0" fmla="*/ 0 w 21600"/>
                  <a:gd name="T1" fmla="*/ 0 h 21600"/>
                  <a:gd name="T2" fmla="*/ 10041 w 21600"/>
                  <a:gd name="T3" fmla="*/ 5021 h 21600"/>
                  <a:gd name="T4" fmla="*/ 0 w 21600"/>
                  <a:gd name="T5" fmla="*/ 502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sp>
          <p:nvSpPr>
            <p:cNvPr id="36882" name="Arc 29"/>
            <p:cNvSpPr>
              <a:spLocks/>
            </p:cNvSpPr>
            <p:nvPr/>
          </p:nvSpPr>
          <p:spPr bwMode="auto">
            <a:xfrm>
              <a:off x="4260" y="1155"/>
              <a:ext cx="54" cy="72"/>
            </a:xfrm>
            <a:custGeom>
              <a:avLst/>
              <a:gdLst>
                <a:gd name="T0" fmla="*/ 0 w 21600"/>
                <a:gd name="T1" fmla="*/ 0 h 21600"/>
                <a:gd name="T2" fmla="*/ 54 w 21600"/>
                <a:gd name="T3" fmla="*/ 72 h 21600"/>
                <a:gd name="T4" fmla="*/ 0 w 21600"/>
                <a:gd name="T5" fmla="*/ 72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6883" name="Arc 30"/>
            <p:cNvSpPr>
              <a:spLocks/>
            </p:cNvSpPr>
            <p:nvPr/>
          </p:nvSpPr>
          <p:spPr bwMode="auto">
            <a:xfrm flipV="1">
              <a:off x="4260" y="1371"/>
              <a:ext cx="54" cy="72"/>
            </a:xfrm>
            <a:custGeom>
              <a:avLst/>
              <a:gdLst>
                <a:gd name="T0" fmla="*/ 0 w 21600"/>
                <a:gd name="T1" fmla="*/ 0 h 21600"/>
                <a:gd name="T2" fmla="*/ 54 w 21600"/>
                <a:gd name="T3" fmla="*/ 72 h 21600"/>
                <a:gd name="T4" fmla="*/ 0 w 21600"/>
                <a:gd name="T5" fmla="*/ 72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6884" name="Arc 31"/>
            <p:cNvSpPr>
              <a:spLocks/>
            </p:cNvSpPr>
            <p:nvPr/>
          </p:nvSpPr>
          <p:spPr bwMode="auto">
            <a:xfrm flipH="1">
              <a:off x="4314" y="1299"/>
              <a:ext cx="54" cy="72"/>
            </a:xfrm>
            <a:custGeom>
              <a:avLst/>
              <a:gdLst>
                <a:gd name="T0" fmla="*/ 0 w 21600"/>
                <a:gd name="T1" fmla="*/ 0 h 21600"/>
                <a:gd name="T2" fmla="*/ 54 w 21600"/>
                <a:gd name="T3" fmla="*/ 72 h 21600"/>
                <a:gd name="T4" fmla="*/ 0 w 21600"/>
                <a:gd name="T5" fmla="*/ 72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6885" name="Arc 32"/>
            <p:cNvSpPr>
              <a:spLocks/>
            </p:cNvSpPr>
            <p:nvPr/>
          </p:nvSpPr>
          <p:spPr bwMode="auto">
            <a:xfrm flipH="1" flipV="1">
              <a:off x="4314" y="1227"/>
              <a:ext cx="54" cy="72"/>
            </a:xfrm>
            <a:custGeom>
              <a:avLst/>
              <a:gdLst>
                <a:gd name="T0" fmla="*/ 0 w 21600"/>
                <a:gd name="T1" fmla="*/ 0 h 21600"/>
                <a:gd name="T2" fmla="*/ 54 w 21600"/>
                <a:gd name="T3" fmla="*/ 72 h 21600"/>
                <a:gd name="T4" fmla="*/ 0 w 21600"/>
                <a:gd name="T5" fmla="*/ 72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6886" name="Rectangle 33"/>
            <p:cNvSpPr>
              <a:spLocks noChangeArrowheads="1"/>
            </p:cNvSpPr>
            <p:nvPr/>
          </p:nvSpPr>
          <p:spPr bwMode="auto">
            <a:xfrm>
              <a:off x="4419" y="787"/>
              <a:ext cx="1149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algn="just" eaLnBrk="1" hangingPunct="1"/>
              <a:r>
                <a:rPr lang="en-US" altLang="en-US" sz="1200" b="1">
                  <a:solidFill>
                    <a:srgbClr val="000000"/>
                  </a:solidFill>
                  <a:latin typeface="Times" panose="02020603050405020304" pitchFamily="18" charset="0"/>
                </a:rPr>
                <a:t>Program is created in</a:t>
              </a:r>
            </a:p>
            <a:p>
              <a:pPr algn="just"/>
              <a:r>
                <a:rPr lang="en-US" altLang="en-US" sz="1200" b="1">
                  <a:solidFill>
                    <a:srgbClr val="000000"/>
                  </a:solidFill>
                  <a:latin typeface="Times" panose="02020603050405020304" pitchFamily="18" charset="0"/>
                </a:rPr>
                <a:t>the editor and stored</a:t>
              </a:r>
            </a:p>
            <a:p>
              <a:pPr algn="just"/>
              <a:r>
                <a:rPr lang="en-US" altLang="en-US" sz="1200" b="1">
                  <a:solidFill>
                    <a:srgbClr val="000000"/>
                  </a:solidFill>
                  <a:latin typeface="Times" panose="02020603050405020304" pitchFamily="18" charset="0"/>
                </a:rPr>
                <a:t>on disk.</a:t>
              </a:r>
            </a:p>
            <a:p>
              <a:endParaRPr lang="en-US" altLang="en-US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36887" name="Rectangle 34"/>
            <p:cNvSpPr>
              <a:spLocks noChangeArrowheads="1"/>
            </p:cNvSpPr>
            <p:nvPr/>
          </p:nvSpPr>
          <p:spPr bwMode="auto">
            <a:xfrm>
              <a:off x="4419" y="1218"/>
              <a:ext cx="1149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algn="just" eaLnBrk="1" hangingPunct="1"/>
              <a:r>
                <a:rPr lang="en-US" altLang="en-US" sz="1200" b="1">
                  <a:solidFill>
                    <a:srgbClr val="000000"/>
                  </a:solidFill>
                  <a:latin typeface="Times" panose="02020603050405020304" pitchFamily="18" charset="0"/>
                </a:rPr>
                <a:t>Preprocessor program</a:t>
              </a:r>
            </a:p>
            <a:p>
              <a:pPr algn="just"/>
              <a:r>
                <a:rPr lang="en-US" altLang="en-US" sz="1200" b="1">
                  <a:solidFill>
                    <a:srgbClr val="000000"/>
                  </a:solidFill>
                  <a:latin typeface="Times" panose="02020603050405020304" pitchFamily="18" charset="0"/>
                </a:rPr>
                <a:t>processes the code.</a:t>
              </a:r>
            </a:p>
            <a:p>
              <a:endParaRPr lang="en-US" altLang="en-US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36888" name="Rectangle 35"/>
            <p:cNvSpPr>
              <a:spLocks noChangeArrowheads="1"/>
            </p:cNvSpPr>
            <p:nvPr/>
          </p:nvSpPr>
          <p:spPr bwMode="auto">
            <a:xfrm>
              <a:off x="4422" y="2703"/>
              <a:ext cx="114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algn="just" eaLnBrk="1" hangingPunct="1"/>
              <a:r>
                <a:rPr lang="en-US" altLang="en-US" sz="1200" b="1">
                  <a:solidFill>
                    <a:srgbClr val="000000"/>
                  </a:solidFill>
                  <a:latin typeface="Times" panose="02020603050405020304" pitchFamily="18" charset="0"/>
                </a:rPr>
                <a:t>Loader puts program</a:t>
              </a:r>
            </a:p>
            <a:p>
              <a:pPr algn="just"/>
              <a:r>
                <a:rPr lang="en-US" altLang="en-US" sz="1200" b="1">
                  <a:solidFill>
                    <a:srgbClr val="000000"/>
                  </a:solidFill>
                  <a:latin typeface="Times" panose="02020603050405020304" pitchFamily="18" charset="0"/>
                </a:rPr>
                <a:t>in memory.</a:t>
              </a:r>
            </a:p>
            <a:p>
              <a:endParaRPr lang="en-US" altLang="en-US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36889" name="Rectangle 36"/>
            <p:cNvSpPr>
              <a:spLocks noChangeArrowheads="1"/>
            </p:cNvSpPr>
            <p:nvPr/>
          </p:nvSpPr>
          <p:spPr bwMode="auto">
            <a:xfrm>
              <a:off x="4419" y="3518"/>
              <a:ext cx="1149" cy="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algn="just" eaLnBrk="1" hangingPunct="1"/>
              <a:r>
                <a:rPr lang="en-US" altLang="en-US" sz="1200" b="1">
                  <a:solidFill>
                    <a:srgbClr val="000000"/>
                  </a:solidFill>
                  <a:latin typeface="Times" panose="02020603050405020304" pitchFamily="18" charset="0"/>
                </a:rPr>
                <a:t>CPU takes each</a:t>
              </a:r>
            </a:p>
            <a:p>
              <a:pPr algn="just"/>
              <a:r>
                <a:rPr lang="en-US" altLang="en-US" sz="1200" b="1">
                  <a:solidFill>
                    <a:srgbClr val="000000"/>
                  </a:solidFill>
                  <a:latin typeface="Times" panose="02020603050405020304" pitchFamily="18" charset="0"/>
                </a:rPr>
                <a:t>instruction and</a:t>
              </a:r>
            </a:p>
            <a:p>
              <a:pPr algn="just"/>
              <a:r>
                <a:rPr lang="en-US" altLang="en-US" sz="1200" b="1">
                  <a:solidFill>
                    <a:srgbClr val="000000"/>
                  </a:solidFill>
                  <a:latin typeface="Times" panose="02020603050405020304" pitchFamily="18" charset="0"/>
                </a:rPr>
                <a:t>executes it, possibly</a:t>
              </a:r>
            </a:p>
            <a:p>
              <a:pPr algn="just"/>
              <a:r>
                <a:rPr lang="en-US" altLang="en-US" sz="1200" b="1">
                  <a:solidFill>
                    <a:srgbClr val="000000"/>
                  </a:solidFill>
                  <a:latin typeface="Times" panose="02020603050405020304" pitchFamily="18" charset="0"/>
                </a:rPr>
                <a:t>storing new data</a:t>
              </a:r>
            </a:p>
            <a:p>
              <a:pPr algn="just"/>
              <a:r>
                <a:rPr lang="en-US" altLang="en-US" sz="1200" b="1">
                  <a:solidFill>
                    <a:srgbClr val="000000"/>
                  </a:solidFill>
                  <a:latin typeface="Times" panose="02020603050405020304" pitchFamily="18" charset="0"/>
                </a:rPr>
                <a:t>values as the program</a:t>
              </a:r>
            </a:p>
            <a:p>
              <a:pPr algn="just"/>
              <a:r>
                <a:rPr lang="en-US" altLang="en-US" sz="1200" b="1">
                  <a:solidFill>
                    <a:srgbClr val="000000"/>
                  </a:solidFill>
                  <a:latin typeface="Times" panose="02020603050405020304" pitchFamily="18" charset="0"/>
                </a:rPr>
                <a:t>executes.</a:t>
              </a:r>
            </a:p>
            <a:p>
              <a:endParaRPr lang="en-US" altLang="en-US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36890" name="Freeform 37"/>
            <p:cNvSpPr>
              <a:spLocks/>
            </p:cNvSpPr>
            <p:nvPr/>
          </p:nvSpPr>
          <p:spPr bwMode="auto">
            <a:xfrm>
              <a:off x="2638" y="1545"/>
              <a:ext cx="756" cy="288"/>
            </a:xfrm>
            <a:custGeom>
              <a:avLst/>
              <a:gdLst>
                <a:gd name="T0" fmla="*/ 756 w 20000"/>
                <a:gd name="T1" fmla="*/ 0 h 20000"/>
                <a:gd name="T2" fmla="*/ 756 w 20000"/>
                <a:gd name="T3" fmla="*/ 288 h 20000"/>
                <a:gd name="T4" fmla="*/ 0 w 20000"/>
                <a:gd name="T5" fmla="*/ 288 h 20000"/>
                <a:gd name="T6" fmla="*/ 0 w 20000"/>
                <a:gd name="T7" fmla="*/ 0 h 20000"/>
                <a:gd name="T8" fmla="*/ 756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00" h="20000">
                  <a:moveTo>
                    <a:pt x="19988" y="0"/>
                  </a:moveTo>
                  <a:lnTo>
                    <a:pt x="19988" y="19972"/>
                  </a:lnTo>
                  <a:lnTo>
                    <a:pt x="0" y="19972"/>
                  </a:lnTo>
                  <a:lnTo>
                    <a:pt x="0" y="0"/>
                  </a:lnTo>
                  <a:lnTo>
                    <a:pt x="19988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6891" name="Rectangle 38"/>
            <p:cNvSpPr>
              <a:spLocks noChangeArrowheads="1"/>
            </p:cNvSpPr>
            <p:nvPr/>
          </p:nvSpPr>
          <p:spPr bwMode="auto">
            <a:xfrm>
              <a:off x="2790" y="1635"/>
              <a:ext cx="450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>
                  <a:solidFill>
                    <a:srgbClr val="000000"/>
                  </a:solidFill>
                  <a:latin typeface="Times New Roman" panose="02020603050405020304" pitchFamily="18" charset="0"/>
                  <a:ea typeface="Mincho" charset="-128"/>
                </a:rPr>
                <a:t>Compiler</a:t>
              </a:r>
              <a:endPara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endParaRPr lang="en-US" altLang="en-US" sz="2400">
                <a:latin typeface="Times New Roman" panose="02020603050405020304" pitchFamily="18" charset="0"/>
                <a:ea typeface="Mincho" charset="-128"/>
              </a:endParaRPr>
            </a:p>
          </p:txBody>
        </p:sp>
        <p:sp>
          <p:nvSpPr>
            <p:cNvPr id="36892" name="Freeform 39"/>
            <p:cNvSpPr>
              <a:spLocks/>
            </p:cNvSpPr>
            <p:nvPr/>
          </p:nvSpPr>
          <p:spPr bwMode="auto">
            <a:xfrm>
              <a:off x="3396" y="1689"/>
              <a:ext cx="324" cy="0"/>
            </a:xfrm>
            <a:custGeom>
              <a:avLst/>
              <a:gdLst>
                <a:gd name="T0" fmla="*/ 324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grpSp>
          <p:nvGrpSpPr>
            <p:cNvPr id="36893" name="Group 40"/>
            <p:cNvGrpSpPr>
              <a:grpSpLocks/>
            </p:cNvGrpSpPr>
            <p:nvPr/>
          </p:nvGrpSpPr>
          <p:grpSpPr bwMode="auto">
            <a:xfrm>
              <a:off x="4260" y="1538"/>
              <a:ext cx="108" cy="288"/>
              <a:chOff x="0" y="0"/>
              <a:chExt cx="19999" cy="20001"/>
            </a:xfrm>
          </p:grpSpPr>
          <p:sp>
            <p:nvSpPr>
              <p:cNvPr id="37002" name="Arc 41"/>
              <p:cNvSpPr>
                <a:spLocks/>
              </p:cNvSpPr>
              <p:nvPr/>
            </p:nvSpPr>
            <p:spPr bwMode="auto">
              <a:xfrm>
                <a:off x="0" y="0"/>
                <a:ext cx="10041" cy="5021"/>
              </a:xfrm>
              <a:custGeom>
                <a:avLst/>
                <a:gdLst>
                  <a:gd name="T0" fmla="*/ 0 w 21600"/>
                  <a:gd name="T1" fmla="*/ 0 h 21600"/>
                  <a:gd name="T2" fmla="*/ 10041 w 21600"/>
                  <a:gd name="T3" fmla="*/ 5021 h 21600"/>
                  <a:gd name="T4" fmla="*/ 0 w 21600"/>
                  <a:gd name="T5" fmla="*/ 502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7003" name="Arc 42"/>
              <p:cNvSpPr>
                <a:spLocks/>
              </p:cNvSpPr>
              <p:nvPr/>
            </p:nvSpPr>
            <p:spPr bwMode="auto">
              <a:xfrm flipV="1">
                <a:off x="0" y="14980"/>
                <a:ext cx="10041" cy="5021"/>
              </a:xfrm>
              <a:custGeom>
                <a:avLst/>
                <a:gdLst>
                  <a:gd name="T0" fmla="*/ 0 w 21600"/>
                  <a:gd name="T1" fmla="*/ 0 h 21600"/>
                  <a:gd name="T2" fmla="*/ 10041 w 21600"/>
                  <a:gd name="T3" fmla="*/ 5021 h 21600"/>
                  <a:gd name="T4" fmla="*/ 0 w 21600"/>
                  <a:gd name="T5" fmla="*/ 502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7004" name="Arc 43"/>
              <p:cNvSpPr>
                <a:spLocks/>
              </p:cNvSpPr>
              <p:nvPr/>
            </p:nvSpPr>
            <p:spPr bwMode="auto">
              <a:xfrm flipH="1">
                <a:off x="9958" y="9987"/>
                <a:ext cx="10041" cy="5021"/>
              </a:xfrm>
              <a:custGeom>
                <a:avLst/>
                <a:gdLst>
                  <a:gd name="T0" fmla="*/ 0 w 21600"/>
                  <a:gd name="T1" fmla="*/ 0 h 21600"/>
                  <a:gd name="T2" fmla="*/ 10041 w 21600"/>
                  <a:gd name="T3" fmla="*/ 5021 h 21600"/>
                  <a:gd name="T4" fmla="*/ 0 w 21600"/>
                  <a:gd name="T5" fmla="*/ 502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7005" name="Arc 44"/>
              <p:cNvSpPr>
                <a:spLocks/>
              </p:cNvSpPr>
              <p:nvPr/>
            </p:nvSpPr>
            <p:spPr bwMode="auto">
              <a:xfrm flipH="1" flipV="1">
                <a:off x="9958" y="4993"/>
                <a:ext cx="10041" cy="5021"/>
              </a:xfrm>
              <a:custGeom>
                <a:avLst/>
                <a:gdLst>
                  <a:gd name="T0" fmla="*/ 0 w 21600"/>
                  <a:gd name="T1" fmla="*/ 0 h 21600"/>
                  <a:gd name="T2" fmla="*/ 10041 w 21600"/>
                  <a:gd name="T3" fmla="*/ 5021 h 21600"/>
                  <a:gd name="T4" fmla="*/ 0 w 21600"/>
                  <a:gd name="T5" fmla="*/ 502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sp>
          <p:nvSpPr>
            <p:cNvPr id="36894" name="Rectangle 45"/>
            <p:cNvSpPr>
              <a:spLocks noChangeArrowheads="1"/>
            </p:cNvSpPr>
            <p:nvPr/>
          </p:nvSpPr>
          <p:spPr bwMode="auto">
            <a:xfrm>
              <a:off x="4419" y="1520"/>
              <a:ext cx="1149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algn="just" eaLnBrk="1" hangingPunct="1"/>
              <a:r>
                <a:rPr lang="en-US" altLang="en-US" sz="1200" b="1">
                  <a:solidFill>
                    <a:srgbClr val="000000"/>
                  </a:solidFill>
                  <a:latin typeface="Times" panose="02020603050405020304" pitchFamily="18" charset="0"/>
                </a:rPr>
                <a:t>Compiler creates</a:t>
              </a:r>
            </a:p>
            <a:p>
              <a:pPr algn="just"/>
              <a:r>
                <a:rPr lang="en-US" altLang="en-US" sz="1200" b="1">
                  <a:solidFill>
                    <a:srgbClr val="000000"/>
                  </a:solidFill>
                  <a:latin typeface="Times" panose="02020603050405020304" pitchFamily="18" charset="0"/>
                </a:rPr>
                <a:t>object code and stores</a:t>
              </a:r>
            </a:p>
            <a:p>
              <a:pPr algn="just"/>
              <a:r>
                <a:rPr lang="en-US" altLang="en-US" sz="1200" b="1">
                  <a:solidFill>
                    <a:srgbClr val="000000"/>
                  </a:solidFill>
                  <a:latin typeface="Times" panose="02020603050405020304" pitchFamily="18" charset="0"/>
                </a:rPr>
                <a:t>it on disk.</a:t>
              </a:r>
            </a:p>
            <a:p>
              <a:endParaRPr lang="en-US" altLang="en-US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36895" name="Freeform 46"/>
            <p:cNvSpPr>
              <a:spLocks/>
            </p:cNvSpPr>
            <p:nvPr/>
          </p:nvSpPr>
          <p:spPr bwMode="auto">
            <a:xfrm>
              <a:off x="3396" y="2072"/>
              <a:ext cx="324" cy="0"/>
            </a:xfrm>
            <a:custGeom>
              <a:avLst/>
              <a:gdLst>
                <a:gd name="T0" fmla="*/ 324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6896" name="Arc 47"/>
            <p:cNvSpPr>
              <a:spLocks/>
            </p:cNvSpPr>
            <p:nvPr/>
          </p:nvSpPr>
          <p:spPr bwMode="auto">
            <a:xfrm>
              <a:off x="4260" y="1921"/>
              <a:ext cx="54" cy="72"/>
            </a:xfrm>
            <a:custGeom>
              <a:avLst/>
              <a:gdLst>
                <a:gd name="T0" fmla="*/ 0 w 21600"/>
                <a:gd name="T1" fmla="*/ 0 h 21600"/>
                <a:gd name="T2" fmla="*/ 54 w 21600"/>
                <a:gd name="T3" fmla="*/ 72 h 21600"/>
                <a:gd name="T4" fmla="*/ 0 w 21600"/>
                <a:gd name="T5" fmla="*/ 72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6897" name="Arc 48"/>
            <p:cNvSpPr>
              <a:spLocks/>
            </p:cNvSpPr>
            <p:nvPr/>
          </p:nvSpPr>
          <p:spPr bwMode="auto">
            <a:xfrm flipV="1">
              <a:off x="4260" y="2137"/>
              <a:ext cx="54" cy="72"/>
            </a:xfrm>
            <a:custGeom>
              <a:avLst/>
              <a:gdLst>
                <a:gd name="T0" fmla="*/ 0 w 21600"/>
                <a:gd name="T1" fmla="*/ 0 h 21600"/>
                <a:gd name="T2" fmla="*/ 54 w 21600"/>
                <a:gd name="T3" fmla="*/ 72 h 21600"/>
                <a:gd name="T4" fmla="*/ 0 w 21600"/>
                <a:gd name="T5" fmla="*/ 72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6898" name="Arc 49"/>
            <p:cNvSpPr>
              <a:spLocks/>
            </p:cNvSpPr>
            <p:nvPr/>
          </p:nvSpPr>
          <p:spPr bwMode="auto">
            <a:xfrm flipH="1">
              <a:off x="4314" y="2065"/>
              <a:ext cx="54" cy="72"/>
            </a:xfrm>
            <a:custGeom>
              <a:avLst/>
              <a:gdLst>
                <a:gd name="T0" fmla="*/ 0 w 21600"/>
                <a:gd name="T1" fmla="*/ 0 h 21600"/>
                <a:gd name="T2" fmla="*/ 54 w 21600"/>
                <a:gd name="T3" fmla="*/ 72 h 21600"/>
                <a:gd name="T4" fmla="*/ 0 w 21600"/>
                <a:gd name="T5" fmla="*/ 72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6899" name="Arc 50"/>
            <p:cNvSpPr>
              <a:spLocks/>
            </p:cNvSpPr>
            <p:nvPr/>
          </p:nvSpPr>
          <p:spPr bwMode="auto">
            <a:xfrm flipH="1" flipV="1">
              <a:off x="4314" y="1993"/>
              <a:ext cx="54" cy="72"/>
            </a:xfrm>
            <a:custGeom>
              <a:avLst/>
              <a:gdLst>
                <a:gd name="T0" fmla="*/ 0 w 21600"/>
                <a:gd name="T1" fmla="*/ 0 h 21600"/>
                <a:gd name="T2" fmla="*/ 54 w 21600"/>
                <a:gd name="T3" fmla="*/ 72 h 21600"/>
                <a:gd name="T4" fmla="*/ 0 w 21600"/>
                <a:gd name="T5" fmla="*/ 72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6900" name="Rectangle 51"/>
            <p:cNvSpPr>
              <a:spLocks noChangeArrowheads="1"/>
            </p:cNvSpPr>
            <p:nvPr/>
          </p:nvSpPr>
          <p:spPr bwMode="auto">
            <a:xfrm>
              <a:off x="4419" y="1920"/>
              <a:ext cx="114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algn="just" eaLnBrk="1" hangingPunct="1"/>
              <a:r>
                <a:rPr lang="en-US" altLang="en-US" sz="1200" b="1">
                  <a:solidFill>
                    <a:srgbClr val="000000"/>
                  </a:solidFill>
                  <a:latin typeface="Times" panose="02020603050405020304" pitchFamily="18" charset="0"/>
                </a:rPr>
                <a:t>Linker links the object</a:t>
              </a:r>
            </a:p>
            <a:p>
              <a:pPr algn="just"/>
              <a:r>
                <a:rPr lang="en-US" altLang="en-US" sz="1200" b="1">
                  <a:solidFill>
                    <a:srgbClr val="000000"/>
                  </a:solidFill>
                  <a:latin typeface="Times" panose="02020603050405020304" pitchFamily="18" charset="0"/>
                </a:rPr>
                <a:t>code with the libraries,</a:t>
              </a:r>
            </a:p>
            <a:p>
              <a:pPr algn="just"/>
              <a:r>
                <a:rPr lang="en-US" altLang="en-US" sz="1200" b="1">
                  <a:solidFill>
                    <a:srgbClr val="000000"/>
                  </a:solidFill>
                  <a:latin typeface="Times" panose="02020603050405020304" pitchFamily="18" charset="0"/>
                </a:rPr>
                <a:t>creates </a:t>
              </a:r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an executable file </a:t>
              </a:r>
              <a:r>
                <a:rPr lang="en-US" altLang="en-US" sz="1200" b="1">
                  <a:solidFill>
                    <a:srgbClr val="000000"/>
                  </a:solidFill>
                  <a:latin typeface="Times" panose="02020603050405020304" pitchFamily="18" charset="0"/>
                </a:rPr>
                <a:t>and stores it on disk</a:t>
              </a:r>
            </a:p>
            <a:p>
              <a:endParaRPr lang="en-US" altLang="en-US" sz="1200" b="1">
                <a:latin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grpSp>
          <p:nvGrpSpPr>
            <p:cNvPr id="36901" name="Group 52"/>
            <p:cNvGrpSpPr>
              <a:grpSpLocks/>
            </p:cNvGrpSpPr>
            <p:nvPr/>
          </p:nvGrpSpPr>
          <p:grpSpPr bwMode="auto">
            <a:xfrm>
              <a:off x="2638" y="762"/>
              <a:ext cx="756" cy="288"/>
              <a:chOff x="0" y="0"/>
              <a:chExt cx="20000" cy="20000"/>
            </a:xfrm>
          </p:grpSpPr>
          <p:sp>
            <p:nvSpPr>
              <p:cNvPr id="36999" name="Freeform 53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8 w 20000"/>
                  <a:gd name="T1" fmla="*/ 0 h 20000"/>
                  <a:gd name="T2" fmla="*/ 19988 w 20000"/>
                  <a:gd name="T3" fmla="*/ 19972 h 20000"/>
                  <a:gd name="T4" fmla="*/ 0 w 20000"/>
                  <a:gd name="T5" fmla="*/ 19972 h 20000"/>
                  <a:gd name="T6" fmla="*/ 0 w 20000"/>
                  <a:gd name="T7" fmla="*/ 0 h 20000"/>
                  <a:gd name="T8" fmla="*/ 1998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8" y="0"/>
                    </a:moveTo>
                    <a:lnTo>
                      <a:pt x="19988" y="19972"/>
                    </a:lnTo>
                    <a:lnTo>
                      <a:pt x="0" y="19972"/>
                    </a:lnTo>
                    <a:lnTo>
                      <a:pt x="0" y="0"/>
                    </a:lnTo>
                    <a:lnTo>
                      <a:pt x="19988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7000" name="Freeform 54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8 w 20000"/>
                  <a:gd name="T1" fmla="*/ 0 h 20000"/>
                  <a:gd name="T2" fmla="*/ 19988 w 20000"/>
                  <a:gd name="T3" fmla="*/ 19972 h 20000"/>
                  <a:gd name="T4" fmla="*/ 0 w 20000"/>
                  <a:gd name="T5" fmla="*/ 19972 h 20000"/>
                  <a:gd name="T6" fmla="*/ 0 w 20000"/>
                  <a:gd name="T7" fmla="*/ 0 h 20000"/>
                  <a:gd name="T8" fmla="*/ 1998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8" y="0"/>
                    </a:moveTo>
                    <a:lnTo>
                      <a:pt x="19988" y="19972"/>
                    </a:lnTo>
                    <a:lnTo>
                      <a:pt x="0" y="19972"/>
                    </a:lnTo>
                    <a:lnTo>
                      <a:pt x="0" y="0"/>
                    </a:lnTo>
                    <a:lnTo>
                      <a:pt x="1998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7001" name="Rectangle 55"/>
              <p:cNvSpPr>
                <a:spLocks noChangeArrowheads="1"/>
              </p:cNvSpPr>
              <p:nvPr/>
            </p:nvSpPr>
            <p:spPr bwMode="auto">
              <a:xfrm>
                <a:off x="5464" y="6306"/>
                <a:ext cx="9060" cy="78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000">
                    <a:solidFill>
                      <a:srgbClr val="000000"/>
                    </a:solidFill>
                    <a:latin typeface="Times New Roman" panose="02020603050405020304" pitchFamily="18" charset="0"/>
                    <a:ea typeface="Mincho" charset="-128"/>
                  </a:rPr>
                  <a:t>Editor</a:t>
                </a:r>
                <a:endParaRPr lang="en-US" altLang="en-US" sz="12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endParaRPr lang="en-US" altLang="en-US" sz="2400">
                  <a:latin typeface="Times New Roman" panose="02020603050405020304" pitchFamily="18" charset="0"/>
                  <a:ea typeface="Mincho" charset="-128"/>
                </a:endParaRPr>
              </a:p>
            </p:txBody>
          </p:sp>
        </p:grpSp>
        <p:grpSp>
          <p:nvGrpSpPr>
            <p:cNvPr id="36902" name="Group 56"/>
            <p:cNvGrpSpPr>
              <a:grpSpLocks/>
            </p:cNvGrpSpPr>
            <p:nvPr/>
          </p:nvGrpSpPr>
          <p:grpSpPr bwMode="auto">
            <a:xfrm>
              <a:off x="2638" y="1161"/>
              <a:ext cx="756" cy="288"/>
              <a:chOff x="0" y="0"/>
              <a:chExt cx="20000" cy="20000"/>
            </a:xfrm>
          </p:grpSpPr>
          <p:sp>
            <p:nvSpPr>
              <p:cNvPr id="36995" name="Freeform 57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8 w 20000"/>
                  <a:gd name="T1" fmla="*/ 0 h 20000"/>
                  <a:gd name="T2" fmla="*/ 19988 w 20000"/>
                  <a:gd name="T3" fmla="*/ 19972 h 20000"/>
                  <a:gd name="T4" fmla="*/ 0 w 20000"/>
                  <a:gd name="T5" fmla="*/ 19972 h 20000"/>
                  <a:gd name="T6" fmla="*/ 0 w 20000"/>
                  <a:gd name="T7" fmla="*/ 0 h 20000"/>
                  <a:gd name="T8" fmla="*/ 1998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8" y="0"/>
                    </a:moveTo>
                    <a:lnTo>
                      <a:pt x="19988" y="19972"/>
                    </a:lnTo>
                    <a:lnTo>
                      <a:pt x="0" y="19972"/>
                    </a:lnTo>
                    <a:lnTo>
                      <a:pt x="0" y="0"/>
                    </a:lnTo>
                    <a:lnTo>
                      <a:pt x="19988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grpSp>
            <p:nvGrpSpPr>
              <p:cNvPr id="36996" name="Group 58"/>
              <p:cNvGrpSpPr>
                <a:grpSpLocks/>
              </p:cNvGrpSpPr>
              <p:nvPr/>
            </p:nvGrpSpPr>
            <p:grpSpPr bwMode="auto">
              <a:xfrm>
                <a:off x="0" y="0"/>
                <a:ext cx="20000" cy="20000"/>
                <a:chOff x="0" y="0"/>
                <a:chExt cx="20000" cy="20000"/>
              </a:xfrm>
            </p:grpSpPr>
            <p:sp>
              <p:nvSpPr>
                <p:cNvPr id="36997" name="Freeform 59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88 w 20000"/>
                    <a:gd name="T1" fmla="*/ 0 h 20000"/>
                    <a:gd name="T2" fmla="*/ 19988 w 20000"/>
                    <a:gd name="T3" fmla="*/ 19972 h 20000"/>
                    <a:gd name="T4" fmla="*/ 0 w 20000"/>
                    <a:gd name="T5" fmla="*/ 19972 h 20000"/>
                    <a:gd name="T6" fmla="*/ 0 w 20000"/>
                    <a:gd name="T7" fmla="*/ 0 h 20000"/>
                    <a:gd name="T8" fmla="*/ 19988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8" y="0"/>
                      </a:moveTo>
                      <a:lnTo>
                        <a:pt x="19988" y="19972"/>
                      </a:lnTo>
                      <a:lnTo>
                        <a:pt x="0" y="19972"/>
                      </a:lnTo>
                      <a:lnTo>
                        <a:pt x="0" y="0"/>
                      </a:lnTo>
                      <a:lnTo>
                        <a:pt x="19988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36998" name="Rectangle 60"/>
                <p:cNvSpPr>
                  <a:spLocks noChangeArrowheads="1"/>
                </p:cNvSpPr>
                <p:nvPr/>
              </p:nvSpPr>
              <p:spPr bwMode="auto">
                <a:xfrm>
                  <a:off x="1179" y="5861"/>
                  <a:ext cx="17631" cy="78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Mincho" charset="-128"/>
                    </a:rPr>
                    <a:t>Preprocessor</a:t>
                  </a:r>
                  <a:endParaRPr lang="en-US" altLang="en-US" sz="12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  <a:p>
                  <a:endParaRPr lang="en-US" altLang="en-US" sz="2400">
                    <a:latin typeface="Times New Roman" panose="02020603050405020304" pitchFamily="18" charset="0"/>
                    <a:ea typeface="Mincho" charset="-128"/>
                  </a:endParaRPr>
                </a:p>
              </p:txBody>
            </p:sp>
          </p:grpSp>
        </p:grpSp>
        <p:grpSp>
          <p:nvGrpSpPr>
            <p:cNvPr id="36903" name="Group 61"/>
            <p:cNvGrpSpPr>
              <a:grpSpLocks/>
            </p:cNvGrpSpPr>
            <p:nvPr/>
          </p:nvGrpSpPr>
          <p:grpSpPr bwMode="auto">
            <a:xfrm>
              <a:off x="2638" y="1928"/>
              <a:ext cx="756" cy="288"/>
              <a:chOff x="0" y="0"/>
              <a:chExt cx="20000" cy="20000"/>
            </a:xfrm>
          </p:grpSpPr>
          <p:sp>
            <p:nvSpPr>
              <p:cNvPr id="36991" name="Freeform 62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8 w 20000"/>
                  <a:gd name="T1" fmla="*/ 0 h 20000"/>
                  <a:gd name="T2" fmla="*/ 19988 w 20000"/>
                  <a:gd name="T3" fmla="*/ 19972 h 20000"/>
                  <a:gd name="T4" fmla="*/ 0 w 20000"/>
                  <a:gd name="T5" fmla="*/ 19972 h 20000"/>
                  <a:gd name="T6" fmla="*/ 0 w 20000"/>
                  <a:gd name="T7" fmla="*/ 0 h 20000"/>
                  <a:gd name="T8" fmla="*/ 1998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8" y="0"/>
                    </a:moveTo>
                    <a:lnTo>
                      <a:pt x="19988" y="19972"/>
                    </a:lnTo>
                    <a:lnTo>
                      <a:pt x="0" y="19972"/>
                    </a:lnTo>
                    <a:lnTo>
                      <a:pt x="0" y="0"/>
                    </a:lnTo>
                    <a:lnTo>
                      <a:pt x="19988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grpSp>
            <p:nvGrpSpPr>
              <p:cNvPr id="36992" name="Group 63"/>
              <p:cNvGrpSpPr>
                <a:grpSpLocks/>
              </p:cNvGrpSpPr>
              <p:nvPr/>
            </p:nvGrpSpPr>
            <p:grpSpPr bwMode="auto">
              <a:xfrm>
                <a:off x="0" y="0"/>
                <a:ext cx="20000" cy="20000"/>
                <a:chOff x="0" y="0"/>
                <a:chExt cx="20000" cy="20000"/>
              </a:xfrm>
            </p:grpSpPr>
            <p:sp>
              <p:nvSpPr>
                <p:cNvPr id="36993" name="Freeform 64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88 w 20000"/>
                    <a:gd name="T1" fmla="*/ 0 h 20000"/>
                    <a:gd name="T2" fmla="*/ 19988 w 20000"/>
                    <a:gd name="T3" fmla="*/ 19972 h 20000"/>
                    <a:gd name="T4" fmla="*/ 0 w 20000"/>
                    <a:gd name="T5" fmla="*/ 19972 h 20000"/>
                    <a:gd name="T6" fmla="*/ 0 w 20000"/>
                    <a:gd name="T7" fmla="*/ 0 h 20000"/>
                    <a:gd name="T8" fmla="*/ 19988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8" y="0"/>
                      </a:moveTo>
                      <a:lnTo>
                        <a:pt x="19988" y="19972"/>
                      </a:lnTo>
                      <a:lnTo>
                        <a:pt x="0" y="19972"/>
                      </a:lnTo>
                      <a:lnTo>
                        <a:pt x="0" y="0"/>
                      </a:lnTo>
                      <a:lnTo>
                        <a:pt x="19988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36994" name="Rectangle 65"/>
                <p:cNvSpPr>
                  <a:spLocks noChangeArrowheads="1"/>
                </p:cNvSpPr>
                <p:nvPr/>
              </p:nvSpPr>
              <p:spPr bwMode="auto">
                <a:xfrm>
                  <a:off x="5464" y="5889"/>
                  <a:ext cx="9060" cy="7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Mincho" charset="-128"/>
                    </a:rPr>
                    <a:t>Linker</a:t>
                  </a:r>
                  <a:endParaRPr lang="en-US" altLang="en-US" sz="12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  <a:p>
                  <a:endParaRPr lang="en-US" altLang="en-US" sz="2400">
                    <a:latin typeface="Times New Roman" panose="02020603050405020304" pitchFamily="18" charset="0"/>
                    <a:ea typeface="Mincho" charset="-128"/>
                  </a:endParaRPr>
                </a:p>
              </p:txBody>
            </p:sp>
          </p:grpSp>
        </p:grpSp>
        <p:grpSp>
          <p:nvGrpSpPr>
            <p:cNvPr id="36904" name="Group 66"/>
            <p:cNvGrpSpPr>
              <a:grpSpLocks/>
            </p:cNvGrpSpPr>
            <p:nvPr/>
          </p:nvGrpSpPr>
          <p:grpSpPr bwMode="auto">
            <a:xfrm>
              <a:off x="2638" y="3389"/>
              <a:ext cx="756" cy="288"/>
              <a:chOff x="0" y="0"/>
              <a:chExt cx="20000" cy="20000"/>
            </a:xfrm>
          </p:grpSpPr>
          <p:grpSp>
            <p:nvGrpSpPr>
              <p:cNvPr id="36985" name="Group 67"/>
              <p:cNvGrpSpPr>
                <a:grpSpLocks/>
              </p:cNvGrpSpPr>
              <p:nvPr/>
            </p:nvGrpSpPr>
            <p:grpSpPr bwMode="auto">
              <a:xfrm>
                <a:off x="0" y="0"/>
                <a:ext cx="20000" cy="20000"/>
                <a:chOff x="0" y="0"/>
                <a:chExt cx="20000" cy="20000"/>
              </a:xfrm>
            </p:grpSpPr>
            <p:sp>
              <p:nvSpPr>
                <p:cNvPr id="36989" name="Freeform 68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88 w 20000"/>
                    <a:gd name="T1" fmla="*/ 0 h 20000"/>
                    <a:gd name="T2" fmla="*/ 19988 w 20000"/>
                    <a:gd name="T3" fmla="*/ 19972 h 20000"/>
                    <a:gd name="T4" fmla="*/ 0 w 20000"/>
                    <a:gd name="T5" fmla="*/ 19972 h 20000"/>
                    <a:gd name="T6" fmla="*/ 0 w 20000"/>
                    <a:gd name="T7" fmla="*/ 0 h 20000"/>
                    <a:gd name="T8" fmla="*/ 19988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8" y="0"/>
                      </a:moveTo>
                      <a:lnTo>
                        <a:pt x="19988" y="19972"/>
                      </a:lnTo>
                      <a:lnTo>
                        <a:pt x="0" y="19972"/>
                      </a:lnTo>
                      <a:lnTo>
                        <a:pt x="0" y="0"/>
                      </a:lnTo>
                      <a:lnTo>
                        <a:pt x="19988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36990" name="Rectangle 69"/>
                <p:cNvSpPr>
                  <a:spLocks noChangeArrowheads="1"/>
                </p:cNvSpPr>
                <p:nvPr/>
              </p:nvSpPr>
              <p:spPr bwMode="auto">
                <a:xfrm>
                  <a:off x="9750" y="12222"/>
                  <a:ext cx="488" cy="2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200">
                      <a:latin typeface="Times New Roman" panose="02020603050405020304" pitchFamily="18" charset="0"/>
                    </a:rPr>
                    <a:t> </a:t>
                  </a:r>
                </a:p>
                <a:p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6986" name="Group 70"/>
              <p:cNvGrpSpPr>
                <a:grpSpLocks/>
              </p:cNvGrpSpPr>
              <p:nvPr/>
            </p:nvGrpSpPr>
            <p:grpSpPr bwMode="auto">
              <a:xfrm>
                <a:off x="0" y="0"/>
                <a:ext cx="20000" cy="20000"/>
                <a:chOff x="0" y="0"/>
                <a:chExt cx="20000" cy="20000"/>
              </a:xfrm>
            </p:grpSpPr>
            <p:sp>
              <p:nvSpPr>
                <p:cNvPr id="36987" name="Freeform 71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88 w 20000"/>
                    <a:gd name="T1" fmla="*/ 0 h 20000"/>
                    <a:gd name="T2" fmla="*/ 19988 w 20000"/>
                    <a:gd name="T3" fmla="*/ 19972 h 20000"/>
                    <a:gd name="T4" fmla="*/ 0 w 20000"/>
                    <a:gd name="T5" fmla="*/ 19972 h 20000"/>
                    <a:gd name="T6" fmla="*/ 0 w 20000"/>
                    <a:gd name="T7" fmla="*/ 0 h 20000"/>
                    <a:gd name="T8" fmla="*/ 19988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8" y="0"/>
                      </a:moveTo>
                      <a:lnTo>
                        <a:pt x="19988" y="19972"/>
                      </a:lnTo>
                      <a:lnTo>
                        <a:pt x="0" y="19972"/>
                      </a:lnTo>
                      <a:lnTo>
                        <a:pt x="0" y="0"/>
                      </a:lnTo>
                      <a:lnTo>
                        <a:pt x="19988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36988" name="Rectangle 72"/>
                <p:cNvSpPr>
                  <a:spLocks noChangeArrowheads="1"/>
                </p:cNvSpPr>
                <p:nvPr/>
              </p:nvSpPr>
              <p:spPr bwMode="auto">
                <a:xfrm>
                  <a:off x="7607" y="6667"/>
                  <a:ext cx="4774" cy="7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Mincho" charset="-128"/>
                    </a:rPr>
                    <a:t>CPU</a:t>
                  </a:r>
                  <a:endParaRPr lang="en-US" altLang="en-US" sz="12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  <a:p>
                  <a:endParaRPr lang="en-US" altLang="en-US" sz="2400">
                    <a:latin typeface="Times New Roman" panose="02020603050405020304" pitchFamily="18" charset="0"/>
                    <a:ea typeface="Mincho" charset="-128"/>
                  </a:endParaRPr>
                </a:p>
              </p:txBody>
            </p:sp>
          </p:grpSp>
        </p:grpSp>
        <p:sp>
          <p:nvSpPr>
            <p:cNvPr id="36905" name="Rectangle 73"/>
            <p:cNvSpPr>
              <a:spLocks noChangeArrowheads="1"/>
            </p:cNvSpPr>
            <p:nvPr/>
          </p:nvSpPr>
          <p:spPr bwMode="auto">
            <a:xfrm>
              <a:off x="3720" y="3310"/>
              <a:ext cx="486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indent="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900">
                  <a:solidFill>
                    <a:srgbClr val="000000"/>
                  </a:solidFill>
                  <a:latin typeface="AvantGarde" pitchFamily="34" charset="0"/>
                </a:rPr>
                <a:t>Primary</a:t>
              </a:r>
              <a:endParaRPr lang="en-US" altLang="en-US" sz="1000">
                <a:solidFill>
                  <a:srgbClr val="000000"/>
                </a:solidFill>
                <a:latin typeface="Times" panose="02020603050405020304" pitchFamily="18" charset="0"/>
              </a:endParaRPr>
            </a:p>
            <a:p>
              <a:pPr algn="ctr"/>
              <a:r>
                <a:rPr lang="en-US" altLang="en-US" sz="900">
                  <a:solidFill>
                    <a:srgbClr val="000000"/>
                  </a:solidFill>
                  <a:latin typeface="AvantGarde" pitchFamily="34" charset="0"/>
                </a:rPr>
                <a:t>Memory</a:t>
              </a:r>
              <a:endParaRPr lang="en-US" altLang="en-US" sz="1000">
                <a:solidFill>
                  <a:srgbClr val="000000"/>
                </a:solidFill>
                <a:latin typeface="Times" panose="02020603050405020304" pitchFamily="18" charset="0"/>
              </a:endParaRPr>
            </a:p>
            <a:p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36906" name="Group 74"/>
            <p:cNvGrpSpPr>
              <a:grpSpLocks/>
            </p:cNvGrpSpPr>
            <p:nvPr/>
          </p:nvGrpSpPr>
          <p:grpSpPr bwMode="auto">
            <a:xfrm>
              <a:off x="3720" y="3477"/>
              <a:ext cx="487" cy="764"/>
              <a:chOff x="-2" y="1"/>
              <a:chExt cx="20003" cy="19999"/>
            </a:xfrm>
          </p:grpSpPr>
          <p:sp>
            <p:nvSpPr>
              <p:cNvPr id="36975" name="Rectangle 75"/>
              <p:cNvSpPr>
                <a:spLocks noChangeArrowheads="1"/>
              </p:cNvSpPr>
              <p:nvPr/>
            </p:nvSpPr>
            <p:spPr bwMode="auto">
              <a:xfrm>
                <a:off x="8336" y="12593"/>
                <a:ext cx="2237" cy="54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indent="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700" b="1">
                    <a:solidFill>
                      <a:srgbClr val="000000"/>
                    </a:solidFill>
                    <a:latin typeface="Courier" pitchFamily="49" charset="0"/>
                  </a:rPr>
                  <a:t>.</a:t>
                </a:r>
                <a:endParaRPr lang="en-US" altLang="en-US" sz="1000">
                  <a:solidFill>
                    <a:srgbClr val="000000"/>
                  </a:solidFill>
                  <a:latin typeface="Times" panose="02020603050405020304" pitchFamily="18" charset="0"/>
                </a:endParaRPr>
              </a:p>
              <a:p>
                <a:pPr algn="ctr"/>
                <a:r>
                  <a:rPr lang="en-US" altLang="en-US" sz="700" b="1">
                    <a:solidFill>
                      <a:srgbClr val="000000"/>
                    </a:solidFill>
                    <a:latin typeface="Courier" pitchFamily="49" charset="0"/>
                  </a:rPr>
                  <a:t>.</a:t>
                </a:r>
                <a:endParaRPr lang="en-US" altLang="en-US" sz="1000">
                  <a:solidFill>
                    <a:srgbClr val="000000"/>
                  </a:solidFill>
                  <a:latin typeface="Times" panose="02020603050405020304" pitchFamily="18" charset="0"/>
                </a:endParaRPr>
              </a:p>
              <a:p>
                <a:pPr algn="ctr"/>
                <a:r>
                  <a:rPr lang="en-US" altLang="en-US" sz="700" b="1">
                    <a:solidFill>
                      <a:srgbClr val="000000"/>
                    </a:solidFill>
                    <a:latin typeface="Courier" pitchFamily="49" charset="0"/>
                  </a:rPr>
                  <a:t>.</a:t>
                </a:r>
                <a:endParaRPr lang="en-US" altLang="en-US" sz="1000">
                  <a:solidFill>
                    <a:srgbClr val="000000"/>
                  </a:solidFill>
                  <a:latin typeface="Times" panose="02020603050405020304" pitchFamily="18" charset="0"/>
                </a:endParaRPr>
              </a:p>
              <a:p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976" name="Freeform 76"/>
              <p:cNvSpPr>
                <a:spLocks/>
              </p:cNvSpPr>
              <p:nvPr/>
            </p:nvSpPr>
            <p:spPr bwMode="auto">
              <a:xfrm>
                <a:off x="-2" y="1"/>
                <a:ext cx="19837" cy="19999"/>
              </a:xfrm>
              <a:custGeom>
                <a:avLst/>
                <a:gdLst>
                  <a:gd name="T0" fmla="*/ 19818 w 20000"/>
                  <a:gd name="T1" fmla="*/ 0 h 20000"/>
                  <a:gd name="T2" fmla="*/ 19818 w 20000"/>
                  <a:gd name="T3" fmla="*/ 19989 h 20000"/>
                  <a:gd name="T4" fmla="*/ 0 w 20000"/>
                  <a:gd name="T5" fmla="*/ 19989 h 20000"/>
                  <a:gd name="T6" fmla="*/ 0 w 20000"/>
                  <a:gd name="T7" fmla="*/ 0 h 20000"/>
                  <a:gd name="T8" fmla="*/ 1981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90"/>
                    </a:lnTo>
                    <a:lnTo>
                      <a:pt x="0" y="19990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6977" name="Freeform 77"/>
              <p:cNvSpPr>
                <a:spLocks/>
              </p:cNvSpPr>
              <p:nvPr/>
            </p:nvSpPr>
            <p:spPr bwMode="auto">
              <a:xfrm>
                <a:off x="35" y="22"/>
                <a:ext cx="19966" cy="2493"/>
              </a:xfrm>
              <a:custGeom>
                <a:avLst/>
                <a:gdLst>
                  <a:gd name="T0" fmla="*/ 19947 w 20000"/>
                  <a:gd name="T1" fmla="*/ 0 h 20000"/>
                  <a:gd name="T2" fmla="*/ 19947 w 20000"/>
                  <a:gd name="T3" fmla="*/ 2483 h 20000"/>
                  <a:gd name="T4" fmla="*/ 0 w 20000"/>
                  <a:gd name="T5" fmla="*/ 2483 h 20000"/>
                  <a:gd name="T6" fmla="*/ 0 w 20000"/>
                  <a:gd name="T7" fmla="*/ 0 h 20000"/>
                  <a:gd name="T8" fmla="*/ 1994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16"/>
                    </a:lnTo>
                    <a:lnTo>
                      <a:pt x="0" y="19916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6978" name="Freeform 78"/>
              <p:cNvSpPr>
                <a:spLocks/>
              </p:cNvSpPr>
              <p:nvPr/>
            </p:nvSpPr>
            <p:spPr bwMode="auto">
              <a:xfrm>
                <a:off x="35" y="2536"/>
                <a:ext cx="19966" cy="2515"/>
              </a:xfrm>
              <a:custGeom>
                <a:avLst/>
                <a:gdLst>
                  <a:gd name="T0" fmla="*/ 19947 w 20000"/>
                  <a:gd name="T1" fmla="*/ 0 h 20000"/>
                  <a:gd name="T2" fmla="*/ 19947 w 20000"/>
                  <a:gd name="T3" fmla="*/ 2505 h 20000"/>
                  <a:gd name="T4" fmla="*/ 0 w 20000"/>
                  <a:gd name="T5" fmla="*/ 2505 h 20000"/>
                  <a:gd name="T6" fmla="*/ 0 w 20000"/>
                  <a:gd name="T7" fmla="*/ 0 h 20000"/>
                  <a:gd name="T8" fmla="*/ 1994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6979" name="Freeform 79"/>
              <p:cNvSpPr>
                <a:spLocks/>
              </p:cNvSpPr>
              <p:nvPr/>
            </p:nvSpPr>
            <p:spPr bwMode="auto">
              <a:xfrm>
                <a:off x="35" y="5009"/>
                <a:ext cx="19966" cy="2493"/>
              </a:xfrm>
              <a:custGeom>
                <a:avLst/>
                <a:gdLst>
                  <a:gd name="T0" fmla="*/ 19947 w 20000"/>
                  <a:gd name="T1" fmla="*/ 0 h 20000"/>
                  <a:gd name="T2" fmla="*/ 19947 w 20000"/>
                  <a:gd name="T3" fmla="*/ 2483 h 20000"/>
                  <a:gd name="T4" fmla="*/ 0 w 20000"/>
                  <a:gd name="T5" fmla="*/ 2483 h 20000"/>
                  <a:gd name="T6" fmla="*/ 0 w 20000"/>
                  <a:gd name="T7" fmla="*/ 0 h 20000"/>
                  <a:gd name="T8" fmla="*/ 1994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16"/>
                    </a:lnTo>
                    <a:lnTo>
                      <a:pt x="0" y="19916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6980" name="Freeform 80"/>
              <p:cNvSpPr>
                <a:spLocks/>
              </p:cNvSpPr>
              <p:nvPr/>
            </p:nvSpPr>
            <p:spPr bwMode="auto">
              <a:xfrm>
                <a:off x="35" y="7512"/>
                <a:ext cx="19966" cy="2494"/>
              </a:xfrm>
              <a:custGeom>
                <a:avLst/>
                <a:gdLst>
                  <a:gd name="T0" fmla="*/ 19947 w 20000"/>
                  <a:gd name="T1" fmla="*/ 0 h 20000"/>
                  <a:gd name="T2" fmla="*/ 19947 w 20000"/>
                  <a:gd name="T3" fmla="*/ 2484 h 20000"/>
                  <a:gd name="T4" fmla="*/ 0 w 20000"/>
                  <a:gd name="T5" fmla="*/ 2484 h 20000"/>
                  <a:gd name="T6" fmla="*/ 0 w 20000"/>
                  <a:gd name="T7" fmla="*/ 0 h 20000"/>
                  <a:gd name="T8" fmla="*/ 1994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16"/>
                    </a:lnTo>
                    <a:lnTo>
                      <a:pt x="0" y="19916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6981" name="Freeform 81"/>
              <p:cNvSpPr>
                <a:spLocks/>
              </p:cNvSpPr>
              <p:nvPr/>
            </p:nvSpPr>
            <p:spPr bwMode="auto">
              <a:xfrm>
                <a:off x="35" y="10006"/>
                <a:ext cx="19966" cy="2493"/>
              </a:xfrm>
              <a:custGeom>
                <a:avLst/>
                <a:gdLst>
                  <a:gd name="T0" fmla="*/ 19947 w 20000"/>
                  <a:gd name="T1" fmla="*/ 0 h 20000"/>
                  <a:gd name="T2" fmla="*/ 19947 w 20000"/>
                  <a:gd name="T3" fmla="*/ 2483 h 20000"/>
                  <a:gd name="T4" fmla="*/ 0 w 20000"/>
                  <a:gd name="T5" fmla="*/ 2483 h 20000"/>
                  <a:gd name="T6" fmla="*/ 0 w 20000"/>
                  <a:gd name="T7" fmla="*/ 0 h 20000"/>
                  <a:gd name="T8" fmla="*/ 1994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16"/>
                    </a:lnTo>
                    <a:lnTo>
                      <a:pt x="0" y="19916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6982" name="Freeform 82"/>
              <p:cNvSpPr>
                <a:spLocks/>
              </p:cNvSpPr>
              <p:nvPr/>
            </p:nvSpPr>
            <p:spPr bwMode="auto">
              <a:xfrm>
                <a:off x="35" y="12510"/>
                <a:ext cx="19966" cy="4997"/>
              </a:xfrm>
              <a:custGeom>
                <a:avLst/>
                <a:gdLst>
                  <a:gd name="T0" fmla="*/ 19947 w 20000"/>
                  <a:gd name="T1" fmla="*/ 0 h 20000"/>
                  <a:gd name="T2" fmla="*/ 19947 w 20000"/>
                  <a:gd name="T3" fmla="*/ 4987 h 20000"/>
                  <a:gd name="T4" fmla="*/ 0 w 20000"/>
                  <a:gd name="T5" fmla="*/ 4987 h 20000"/>
                  <a:gd name="T6" fmla="*/ 0 w 20000"/>
                  <a:gd name="T7" fmla="*/ 0 h 20000"/>
                  <a:gd name="T8" fmla="*/ 1994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58"/>
                    </a:lnTo>
                    <a:lnTo>
                      <a:pt x="0" y="19958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6983" name="Freeform 83"/>
              <p:cNvSpPr>
                <a:spLocks/>
              </p:cNvSpPr>
              <p:nvPr/>
            </p:nvSpPr>
            <p:spPr bwMode="auto">
              <a:xfrm>
                <a:off x="35" y="17507"/>
                <a:ext cx="19966" cy="2493"/>
              </a:xfrm>
              <a:custGeom>
                <a:avLst/>
                <a:gdLst>
                  <a:gd name="T0" fmla="*/ 19947 w 20000"/>
                  <a:gd name="T1" fmla="*/ 0 h 20000"/>
                  <a:gd name="T2" fmla="*/ 19947 w 20000"/>
                  <a:gd name="T3" fmla="*/ 2483 h 20000"/>
                  <a:gd name="T4" fmla="*/ 0 w 20000"/>
                  <a:gd name="T5" fmla="*/ 2483 h 20000"/>
                  <a:gd name="T6" fmla="*/ 0 w 20000"/>
                  <a:gd name="T7" fmla="*/ 0 h 20000"/>
                  <a:gd name="T8" fmla="*/ 1994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16"/>
                    </a:lnTo>
                    <a:lnTo>
                      <a:pt x="0" y="19916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6984" name="Rectangle 84"/>
              <p:cNvSpPr>
                <a:spLocks noChangeArrowheads="1"/>
              </p:cNvSpPr>
              <p:nvPr/>
            </p:nvSpPr>
            <p:spPr bwMode="auto">
              <a:xfrm>
                <a:off x="8890" y="12510"/>
                <a:ext cx="2237" cy="54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indent="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700" b="1">
                    <a:solidFill>
                      <a:srgbClr val="000000"/>
                    </a:solidFill>
                    <a:latin typeface="Courier" pitchFamily="49" charset="0"/>
                  </a:rPr>
                  <a:t>.</a:t>
                </a:r>
                <a:endParaRPr lang="en-US" altLang="en-US" sz="1000">
                  <a:solidFill>
                    <a:srgbClr val="000000"/>
                  </a:solidFill>
                  <a:latin typeface="Times" panose="02020603050405020304" pitchFamily="18" charset="0"/>
                </a:endParaRPr>
              </a:p>
              <a:p>
                <a:pPr algn="ctr"/>
                <a:r>
                  <a:rPr lang="en-US" altLang="en-US" sz="700" b="1">
                    <a:solidFill>
                      <a:srgbClr val="000000"/>
                    </a:solidFill>
                    <a:latin typeface="Courier" pitchFamily="49" charset="0"/>
                  </a:rPr>
                  <a:t>.</a:t>
                </a:r>
                <a:endParaRPr lang="en-US" altLang="en-US" sz="1000">
                  <a:solidFill>
                    <a:srgbClr val="000000"/>
                  </a:solidFill>
                  <a:latin typeface="Times" panose="02020603050405020304" pitchFamily="18" charset="0"/>
                </a:endParaRPr>
              </a:p>
              <a:p>
                <a:pPr algn="ctr"/>
                <a:r>
                  <a:rPr lang="en-US" altLang="en-US" sz="700" b="1">
                    <a:solidFill>
                      <a:srgbClr val="000000"/>
                    </a:solidFill>
                    <a:latin typeface="Courier" pitchFamily="49" charset="0"/>
                  </a:rPr>
                  <a:t>.</a:t>
                </a:r>
                <a:endParaRPr lang="en-US" altLang="en-US" sz="1000">
                  <a:solidFill>
                    <a:srgbClr val="000000"/>
                  </a:solidFill>
                  <a:latin typeface="Times" panose="02020603050405020304" pitchFamily="18" charset="0"/>
                </a:endParaRPr>
              </a:p>
              <a:p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6907" name="Group 85"/>
            <p:cNvGrpSpPr>
              <a:grpSpLocks/>
            </p:cNvGrpSpPr>
            <p:nvPr/>
          </p:nvGrpSpPr>
          <p:grpSpPr bwMode="auto">
            <a:xfrm>
              <a:off x="3720" y="2477"/>
              <a:ext cx="487" cy="765"/>
              <a:chOff x="0" y="0"/>
              <a:chExt cx="20000" cy="20000"/>
            </a:xfrm>
          </p:grpSpPr>
          <p:sp>
            <p:nvSpPr>
              <p:cNvPr id="36964" name="Freeform 86"/>
              <p:cNvSpPr>
                <a:spLocks/>
              </p:cNvSpPr>
              <p:nvPr/>
            </p:nvSpPr>
            <p:spPr bwMode="auto">
              <a:xfrm>
                <a:off x="0" y="0"/>
                <a:ext cx="19834" cy="19969"/>
              </a:xfrm>
              <a:custGeom>
                <a:avLst/>
                <a:gdLst>
                  <a:gd name="T0" fmla="*/ 19815 w 20000"/>
                  <a:gd name="T1" fmla="*/ 0 h 20000"/>
                  <a:gd name="T2" fmla="*/ 19815 w 20000"/>
                  <a:gd name="T3" fmla="*/ 19959 h 20000"/>
                  <a:gd name="T4" fmla="*/ 0 w 20000"/>
                  <a:gd name="T5" fmla="*/ 19959 h 20000"/>
                  <a:gd name="T6" fmla="*/ 0 w 20000"/>
                  <a:gd name="T7" fmla="*/ 0 h 20000"/>
                  <a:gd name="T8" fmla="*/ 1981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90"/>
                    </a:lnTo>
                    <a:lnTo>
                      <a:pt x="0" y="19990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6965" name="Freeform 87"/>
              <p:cNvSpPr>
                <a:spLocks/>
              </p:cNvSpPr>
              <p:nvPr/>
            </p:nvSpPr>
            <p:spPr bwMode="auto">
              <a:xfrm>
                <a:off x="37" y="21"/>
                <a:ext cx="19963" cy="2490"/>
              </a:xfrm>
              <a:custGeom>
                <a:avLst/>
                <a:gdLst>
                  <a:gd name="T0" fmla="*/ 19944 w 20000"/>
                  <a:gd name="T1" fmla="*/ 0 h 20000"/>
                  <a:gd name="T2" fmla="*/ 19944 w 20000"/>
                  <a:gd name="T3" fmla="*/ 2480 h 20000"/>
                  <a:gd name="T4" fmla="*/ 0 w 20000"/>
                  <a:gd name="T5" fmla="*/ 2480 h 20000"/>
                  <a:gd name="T6" fmla="*/ 0 w 20000"/>
                  <a:gd name="T7" fmla="*/ 0 h 20000"/>
                  <a:gd name="T8" fmla="*/ 19944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16"/>
                    </a:lnTo>
                    <a:lnTo>
                      <a:pt x="0" y="19916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6966" name="Freeform 88"/>
              <p:cNvSpPr>
                <a:spLocks/>
              </p:cNvSpPr>
              <p:nvPr/>
            </p:nvSpPr>
            <p:spPr bwMode="auto">
              <a:xfrm>
                <a:off x="37" y="2531"/>
                <a:ext cx="19963" cy="2511"/>
              </a:xfrm>
              <a:custGeom>
                <a:avLst/>
                <a:gdLst>
                  <a:gd name="T0" fmla="*/ 19944 w 20000"/>
                  <a:gd name="T1" fmla="*/ 0 h 20000"/>
                  <a:gd name="T2" fmla="*/ 19944 w 20000"/>
                  <a:gd name="T3" fmla="*/ 2501 h 20000"/>
                  <a:gd name="T4" fmla="*/ 0 w 20000"/>
                  <a:gd name="T5" fmla="*/ 2501 h 20000"/>
                  <a:gd name="T6" fmla="*/ 0 w 20000"/>
                  <a:gd name="T7" fmla="*/ 0 h 20000"/>
                  <a:gd name="T8" fmla="*/ 19944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grpSp>
            <p:nvGrpSpPr>
              <p:cNvPr id="36967" name="Group 89"/>
              <p:cNvGrpSpPr>
                <a:grpSpLocks/>
              </p:cNvGrpSpPr>
              <p:nvPr/>
            </p:nvGrpSpPr>
            <p:grpSpPr bwMode="auto">
              <a:xfrm>
                <a:off x="37" y="5042"/>
                <a:ext cx="19963" cy="14958"/>
                <a:chOff x="-4" y="-1"/>
                <a:chExt cx="20008" cy="20001"/>
              </a:xfrm>
            </p:grpSpPr>
            <p:sp>
              <p:nvSpPr>
                <p:cNvPr id="36968" name="Rectangle 90"/>
                <p:cNvSpPr>
                  <a:spLocks noChangeArrowheads="1"/>
                </p:cNvSpPr>
                <p:nvPr/>
              </p:nvSpPr>
              <p:spPr bwMode="auto">
                <a:xfrm>
                  <a:off x="8314" y="10112"/>
                  <a:ext cx="2242" cy="72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indent="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700" b="1">
                      <a:solidFill>
                        <a:srgbClr val="000000"/>
                      </a:solidFill>
                      <a:latin typeface="Courier" pitchFamily="49" charset="0"/>
                    </a:rPr>
                    <a:t>.</a:t>
                  </a:r>
                  <a:endParaRPr lang="en-US" altLang="en-US" sz="1000">
                    <a:solidFill>
                      <a:srgbClr val="000000"/>
                    </a:solidFill>
                    <a:latin typeface="Times" panose="02020603050405020304" pitchFamily="18" charset="0"/>
                  </a:endParaRPr>
                </a:p>
                <a:p>
                  <a:pPr algn="ctr"/>
                  <a:r>
                    <a:rPr lang="en-US" altLang="en-US" sz="700" b="1">
                      <a:solidFill>
                        <a:srgbClr val="000000"/>
                      </a:solidFill>
                      <a:latin typeface="Courier" pitchFamily="49" charset="0"/>
                    </a:rPr>
                    <a:t>.</a:t>
                  </a:r>
                  <a:endParaRPr lang="en-US" altLang="en-US" sz="1000">
                    <a:solidFill>
                      <a:srgbClr val="000000"/>
                    </a:solidFill>
                    <a:latin typeface="Times" panose="02020603050405020304" pitchFamily="18" charset="0"/>
                  </a:endParaRPr>
                </a:p>
                <a:p>
                  <a:pPr algn="ctr"/>
                  <a:r>
                    <a:rPr lang="en-US" altLang="en-US" sz="700" b="1">
                      <a:solidFill>
                        <a:srgbClr val="000000"/>
                      </a:solidFill>
                      <a:latin typeface="Courier" pitchFamily="49" charset="0"/>
                    </a:rPr>
                    <a:t>.</a:t>
                  </a:r>
                  <a:endParaRPr lang="en-US" altLang="en-US" sz="1000">
                    <a:solidFill>
                      <a:srgbClr val="000000"/>
                    </a:solidFill>
                    <a:latin typeface="Times" panose="02020603050405020304" pitchFamily="18" charset="0"/>
                  </a:endParaRPr>
                </a:p>
                <a:p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6969" name="Freeform 91"/>
                <p:cNvSpPr>
                  <a:spLocks/>
                </p:cNvSpPr>
                <p:nvPr/>
              </p:nvSpPr>
              <p:spPr bwMode="auto">
                <a:xfrm>
                  <a:off x="-4" y="-1"/>
                  <a:ext cx="20008" cy="3330"/>
                </a:xfrm>
                <a:custGeom>
                  <a:avLst/>
                  <a:gdLst>
                    <a:gd name="T0" fmla="*/ 19989 w 20000"/>
                    <a:gd name="T1" fmla="*/ 0 h 20000"/>
                    <a:gd name="T2" fmla="*/ 19989 w 20000"/>
                    <a:gd name="T3" fmla="*/ 3316 h 20000"/>
                    <a:gd name="T4" fmla="*/ 0 w 20000"/>
                    <a:gd name="T5" fmla="*/ 3316 h 20000"/>
                    <a:gd name="T6" fmla="*/ 0 w 20000"/>
                    <a:gd name="T7" fmla="*/ 0 h 20000"/>
                    <a:gd name="T8" fmla="*/ 19989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1" y="0"/>
                      </a:moveTo>
                      <a:lnTo>
                        <a:pt x="19981" y="19916"/>
                      </a:lnTo>
                      <a:lnTo>
                        <a:pt x="0" y="19916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36970" name="Freeform 92"/>
                <p:cNvSpPr>
                  <a:spLocks/>
                </p:cNvSpPr>
                <p:nvPr/>
              </p:nvSpPr>
              <p:spPr bwMode="auto">
                <a:xfrm>
                  <a:off x="-4" y="3329"/>
                  <a:ext cx="20008" cy="3328"/>
                </a:xfrm>
                <a:custGeom>
                  <a:avLst/>
                  <a:gdLst>
                    <a:gd name="T0" fmla="*/ 19989 w 20000"/>
                    <a:gd name="T1" fmla="*/ 0 h 20000"/>
                    <a:gd name="T2" fmla="*/ 19989 w 20000"/>
                    <a:gd name="T3" fmla="*/ 3314 h 20000"/>
                    <a:gd name="T4" fmla="*/ 0 w 20000"/>
                    <a:gd name="T5" fmla="*/ 3314 h 20000"/>
                    <a:gd name="T6" fmla="*/ 0 w 20000"/>
                    <a:gd name="T7" fmla="*/ 0 h 20000"/>
                    <a:gd name="T8" fmla="*/ 19989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1" y="0"/>
                      </a:moveTo>
                      <a:lnTo>
                        <a:pt x="19981" y="19916"/>
                      </a:lnTo>
                      <a:lnTo>
                        <a:pt x="0" y="19916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36971" name="Freeform 93"/>
                <p:cNvSpPr>
                  <a:spLocks/>
                </p:cNvSpPr>
                <p:nvPr/>
              </p:nvSpPr>
              <p:spPr bwMode="auto">
                <a:xfrm>
                  <a:off x="-4" y="6657"/>
                  <a:ext cx="20008" cy="3329"/>
                </a:xfrm>
                <a:custGeom>
                  <a:avLst/>
                  <a:gdLst>
                    <a:gd name="T0" fmla="*/ 19989 w 20000"/>
                    <a:gd name="T1" fmla="*/ 0 h 20000"/>
                    <a:gd name="T2" fmla="*/ 19989 w 20000"/>
                    <a:gd name="T3" fmla="*/ 3315 h 20000"/>
                    <a:gd name="T4" fmla="*/ 0 w 20000"/>
                    <a:gd name="T5" fmla="*/ 3315 h 20000"/>
                    <a:gd name="T6" fmla="*/ 0 w 20000"/>
                    <a:gd name="T7" fmla="*/ 0 h 20000"/>
                    <a:gd name="T8" fmla="*/ 19989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1" y="0"/>
                      </a:moveTo>
                      <a:lnTo>
                        <a:pt x="19981" y="19916"/>
                      </a:lnTo>
                      <a:lnTo>
                        <a:pt x="0" y="19916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36972" name="Freeform 94"/>
                <p:cNvSpPr>
                  <a:spLocks/>
                </p:cNvSpPr>
                <p:nvPr/>
              </p:nvSpPr>
              <p:spPr bwMode="auto">
                <a:xfrm>
                  <a:off x="-4" y="10000"/>
                  <a:ext cx="20008" cy="6672"/>
                </a:xfrm>
                <a:custGeom>
                  <a:avLst/>
                  <a:gdLst>
                    <a:gd name="T0" fmla="*/ 19989 w 20000"/>
                    <a:gd name="T1" fmla="*/ 0 h 20000"/>
                    <a:gd name="T2" fmla="*/ 19989 w 20000"/>
                    <a:gd name="T3" fmla="*/ 6658 h 20000"/>
                    <a:gd name="T4" fmla="*/ 0 w 20000"/>
                    <a:gd name="T5" fmla="*/ 6658 h 20000"/>
                    <a:gd name="T6" fmla="*/ 0 w 20000"/>
                    <a:gd name="T7" fmla="*/ 0 h 20000"/>
                    <a:gd name="T8" fmla="*/ 19989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1" y="0"/>
                      </a:moveTo>
                      <a:lnTo>
                        <a:pt x="19981" y="19958"/>
                      </a:lnTo>
                      <a:lnTo>
                        <a:pt x="0" y="19958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36973" name="Freeform 95"/>
                <p:cNvSpPr>
                  <a:spLocks/>
                </p:cNvSpPr>
                <p:nvPr/>
              </p:nvSpPr>
              <p:spPr bwMode="auto">
                <a:xfrm>
                  <a:off x="-4" y="16672"/>
                  <a:ext cx="20008" cy="3328"/>
                </a:xfrm>
                <a:custGeom>
                  <a:avLst/>
                  <a:gdLst>
                    <a:gd name="T0" fmla="*/ 19989 w 20000"/>
                    <a:gd name="T1" fmla="*/ 0 h 20000"/>
                    <a:gd name="T2" fmla="*/ 19989 w 20000"/>
                    <a:gd name="T3" fmla="*/ 3314 h 20000"/>
                    <a:gd name="T4" fmla="*/ 0 w 20000"/>
                    <a:gd name="T5" fmla="*/ 3314 h 20000"/>
                    <a:gd name="T6" fmla="*/ 0 w 20000"/>
                    <a:gd name="T7" fmla="*/ 0 h 20000"/>
                    <a:gd name="T8" fmla="*/ 19989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1" y="0"/>
                      </a:moveTo>
                      <a:lnTo>
                        <a:pt x="19981" y="19916"/>
                      </a:lnTo>
                      <a:lnTo>
                        <a:pt x="0" y="19916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36974" name="Rectangle 96"/>
                <p:cNvSpPr>
                  <a:spLocks noChangeArrowheads="1"/>
                </p:cNvSpPr>
                <p:nvPr/>
              </p:nvSpPr>
              <p:spPr bwMode="auto">
                <a:xfrm>
                  <a:off x="8870" y="10000"/>
                  <a:ext cx="2242" cy="72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indent="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700" b="1">
                      <a:solidFill>
                        <a:srgbClr val="000000"/>
                      </a:solidFill>
                      <a:latin typeface="Courier" pitchFamily="49" charset="0"/>
                    </a:rPr>
                    <a:t>.</a:t>
                  </a:r>
                  <a:endParaRPr lang="en-US" altLang="en-US" sz="1000">
                    <a:solidFill>
                      <a:srgbClr val="000000"/>
                    </a:solidFill>
                    <a:latin typeface="Times" panose="02020603050405020304" pitchFamily="18" charset="0"/>
                  </a:endParaRPr>
                </a:p>
                <a:p>
                  <a:pPr algn="ctr"/>
                  <a:r>
                    <a:rPr lang="en-US" altLang="en-US" sz="700" b="1">
                      <a:solidFill>
                        <a:srgbClr val="000000"/>
                      </a:solidFill>
                      <a:latin typeface="Courier" pitchFamily="49" charset="0"/>
                    </a:rPr>
                    <a:t>.</a:t>
                  </a:r>
                  <a:endParaRPr lang="en-US" altLang="en-US" sz="1000">
                    <a:solidFill>
                      <a:srgbClr val="000000"/>
                    </a:solidFill>
                    <a:latin typeface="Times" panose="02020603050405020304" pitchFamily="18" charset="0"/>
                  </a:endParaRPr>
                </a:p>
                <a:p>
                  <a:pPr algn="ctr"/>
                  <a:r>
                    <a:rPr lang="en-US" altLang="en-US" sz="700" b="1">
                      <a:solidFill>
                        <a:srgbClr val="000000"/>
                      </a:solidFill>
                      <a:latin typeface="Courier" pitchFamily="49" charset="0"/>
                    </a:rPr>
                    <a:t>.</a:t>
                  </a:r>
                  <a:endParaRPr lang="en-US" altLang="en-US" sz="1000">
                    <a:solidFill>
                      <a:srgbClr val="000000"/>
                    </a:solidFill>
                    <a:latin typeface="Times" panose="02020603050405020304" pitchFamily="18" charset="0"/>
                  </a:endParaRPr>
                </a:p>
                <a:p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6908" name="Group 97"/>
            <p:cNvGrpSpPr>
              <a:grpSpLocks/>
            </p:cNvGrpSpPr>
            <p:nvPr/>
          </p:nvGrpSpPr>
          <p:grpSpPr bwMode="auto">
            <a:xfrm>
              <a:off x="3720" y="815"/>
              <a:ext cx="486" cy="195"/>
              <a:chOff x="0" y="1"/>
              <a:chExt cx="20000" cy="19999"/>
            </a:xfrm>
          </p:grpSpPr>
          <p:grpSp>
            <p:nvGrpSpPr>
              <p:cNvPr id="36954" name="Group 98"/>
              <p:cNvGrpSpPr>
                <a:grpSpLocks/>
              </p:cNvGrpSpPr>
              <p:nvPr/>
            </p:nvGrpSpPr>
            <p:grpSpPr bwMode="auto">
              <a:xfrm>
                <a:off x="0" y="83"/>
                <a:ext cx="20000" cy="19917"/>
                <a:chOff x="0" y="3"/>
                <a:chExt cx="20000" cy="19997"/>
              </a:xfrm>
            </p:grpSpPr>
            <p:sp>
              <p:nvSpPr>
                <p:cNvPr id="36961" name="Oval 99"/>
                <p:cNvSpPr>
                  <a:spLocks noChangeArrowheads="1"/>
                </p:cNvSpPr>
                <p:nvPr/>
              </p:nvSpPr>
              <p:spPr bwMode="auto">
                <a:xfrm>
                  <a:off x="0" y="15011"/>
                  <a:ext cx="20000" cy="498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9pPr>
                </a:lstStyle>
                <a:p>
                  <a:endParaRPr lang="en-AU" altLang="en-US"/>
                </a:p>
              </p:txBody>
            </p:sp>
            <p:sp>
              <p:nvSpPr>
                <p:cNvPr id="36962" name="Freeform 100"/>
                <p:cNvSpPr>
                  <a:spLocks/>
                </p:cNvSpPr>
                <p:nvPr/>
              </p:nvSpPr>
              <p:spPr bwMode="auto">
                <a:xfrm>
                  <a:off x="19" y="2559"/>
                  <a:ext cx="19981" cy="14844"/>
                </a:xfrm>
                <a:custGeom>
                  <a:avLst/>
                  <a:gdLst>
                    <a:gd name="T0" fmla="*/ 19962 w 20000"/>
                    <a:gd name="T1" fmla="*/ 0 h 20000"/>
                    <a:gd name="T2" fmla="*/ 19962 w 20000"/>
                    <a:gd name="T3" fmla="*/ 14802 h 20000"/>
                    <a:gd name="T4" fmla="*/ 0 w 20000"/>
                    <a:gd name="T5" fmla="*/ 14802 h 20000"/>
                    <a:gd name="T6" fmla="*/ 0 w 20000"/>
                    <a:gd name="T7" fmla="*/ 0 h 20000"/>
                    <a:gd name="T8" fmla="*/ 19962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1" y="0"/>
                      </a:moveTo>
                      <a:lnTo>
                        <a:pt x="19981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36963" name="Oval 101"/>
                <p:cNvSpPr>
                  <a:spLocks noChangeArrowheads="1"/>
                </p:cNvSpPr>
                <p:nvPr/>
              </p:nvSpPr>
              <p:spPr bwMode="auto">
                <a:xfrm>
                  <a:off x="0" y="3"/>
                  <a:ext cx="20000" cy="498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9pPr>
                </a:lstStyle>
                <a:p>
                  <a:endParaRPr lang="en-AU" altLang="en-US"/>
                </a:p>
              </p:txBody>
            </p:sp>
          </p:grpSp>
          <p:sp>
            <p:nvSpPr>
              <p:cNvPr id="36955" name="Oval 102"/>
              <p:cNvSpPr>
                <a:spLocks noChangeArrowheads="1"/>
              </p:cNvSpPr>
              <p:nvPr/>
            </p:nvSpPr>
            <p:spPr bwMode="auto">
              <a:xfrm>
                <a:off x="0" y="14990"/>
                <a:ext cx="20000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9pPr>
              </a:lstStyle>
              <a:p>
                <a:endParaRPr lang="en-AU" altLang="en-US"/>
              </a:p>
            </p:txBody>
          </p:sp>
          <p:sp>
            <p:nvSpPr>
              <p:cNvPr id="36956" name="Freeform 103"/>
              <p:cNvSpPr>
                <a:spLocks/>
              </p:cNvSpPr>
              <p:nvPr/>
            </p:nvSpPr>
            <p:spPr bwMode="auto">
              <a:xfrm>
                <a:off x="19" y="2547"/>
                <a:ext cx="19981" cy="14784"/>
              </a:xfrm>
              <a:custGeom>
                <a:avLst/>
                <a:gdLst>
                  <a:gd name="T0" fmla="*/ 19962 w 20000"/>
                  <a:gd name="T1" fmla="*/ 0 h 20000"/>
                  <a:gd name="T2" fmla="*/ 19962 w 20000"/>
                  <a:gd name="T3" fmla="*/ 14743 h 20000"/>
                  <a:gd name="T4" fmla="*/ 0 w 20000"/>
                  <a:gd name="T5" fmla="*/ 14743 h 20000"/>
                  <a:gd name="T6" fmla="*/ 0 w 20000"/>
                  <a:gd name="T7" fmla="*/ 0 h 20000"/>
                  <a:gd name="T8" fmla="*/ 19962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6957" name="Freeform 104"/>
              <p:cNvSpPr>
                <a:spLocks/>
              </p:cNvSpPr>
              <p:nvPr/>
            </p:nvSpPr>
            <p:spPr bwMode="auto">
              <a:xfrm>
                <a:off x="204" y="14949"/>
                <a:ext cx="19611" cy="2669"/>
              </a:xfrm>
              <a:custGeom>
                <a:avLst/>
                <a:gdLst>
                  <a:gd name="T0" fmla="*/ 19592 w 20000"/>
                  <a:gd name="T1" fmla="*/ 0 h 20000"/>
                  <a:gd name="T2" fmla="*/ 19592 w 20000"/>
                  <a:gd name="T3" fmla="*/ 2628 h 20000"/>
                  <a:gd name="T4" fmla="*/ 0 w 20000"/>
                  <a:gd name="T5" fmla="*/ 2628 h 20000"/>
                  <a:gd name="T6" fmla="*/ 0 w 20000"/>
                  <a:gd name="T7" fmla="*/ 0 h 20000"/>
                  <a:gd name="T8" fmla="*/ 19592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692"/>
                    </a:lnTo>
                    <a:lnTo>
                      <a:pt x="0" y="19692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6958" name="Rectangle 105"/>
              <p:cNvSpPr>
                <a:spLocks noChangeArrowheads="1"/>
              </p:cNvSpPr>
              <p:nvPr/>
            </p:nvSpPr>
            <p:spPr bwMode="auto">
              <a:xfrm>
                <a:off x="5180" y="6530"/>
                <a:ext cx="9640" cy="11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000">
                    <a:solidFill>
                      <a:srgbClr val="000000"/>
                    </a:solidFill>
                    <a:latin typeface="Times New Roman" panose="02020603050405020304" pitchFamily="18" charset="0"/>
                    <a:ea typeface="Mincho" charset="-128"/>
                  </a:rPr>
                  <a:t>Disk</a:t>
                </a:r>
                <a:endParaRPr lang="en-US" altLang="en-US" sz="12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endParaRPr lang="en-US" altLang="en-US" sz="2400">
                  <a:latin typeface="Times New Roman" panose="02020603050405020304" pitchFamily="18" charset="0"/>
                  <a:ea typeface="Mincho" charset="-128"/>
                </a:endParaRPr>
              </a:p>
            </p:txBody>
          </p:sp>
          <p:sp>
            <p:nvSpPr>
              <p:cNvPr id="36959" name="Freeform 106"/>
              <p:cNvSpPr>
                <a:spLocks/>
              </p:cNvSpPr>
              <p:nvPr/>
            </p:nvSpPr>
            <p:spPr bwMode="auto">
              <a:xfrm>
                <a:off x="148" y="2136"/>
                <a:ext cx="19759" cy="2752"/>
              </a:xfrm>
              <a:custGeom>
                <a:avLst/>
                <a:gdLst>
                  <a:gd name="T0" fmla="*/ 19740 w 20000"/>
                  <a:gd name="T1" fmla="*/ 0 h 20000"/>
                  <a:gd name="T2" fmla="*/ 19740 w 20000"/>
                  <a:gd name="T3" fmla="*/ 2711 h 20000"/>
                  <a:gd name="T4" fmla="*/ 0 w 20000"/>
                  <a:gd name="T5" fmla="*/ 2711 h 20000"/>
                  <a:gd name="T6" fmla="*/ 0 w 20000"/>
                  <a:gd name="T7" fmla="*/ 0 h 20000"/>
                  <a:gd name="T8" fmla="*/ 19740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701"/>
                    </a:lnTo>
                    <a:lnTo>
                      <a:pt x="0" y="19701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6960" name="Oval 107"/>
              <p:cNvSpPr>
                <a:spLocks noChangeArrowheads="1"/>
              </p:cNvSpPr>
              <p:nvPr/>
            </p:nvSpPr>
            <p:spPr bwMode="auto">
              <a:xfrm>
                <a:off x="0" y="1"/>
                <a:ext cx="20000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9pPr>
              </a:lstStyle>
              <a:p>
                <a:endParaRPr lang="en-AU" altLang="en-US"/>
              </a:p>
            </p:txBody>
          </p:sp>
        </p:grpSp>
        <p:grpSp>
          <p:nvGrpSpPr>
            <p:cNvPr id="36909" name="Group 108"/>
            <p:cNvGrpSpPr>
              <a:grpSpLocks/>
            </p:cNvGrpSpPr>
            <p:nvPr/>
          </p:nvGrpSpPr>
          <p:grpSpPr bwMode="auto">
            <a:xfrm>
              <a:off x="3720" y="1207"/>
              <a:ext cx="486" cy="195"/>
              <a:chOff x="0" y="1"/>
              <a:chExt cx="20000" cy="19999"/>
            </a:xfrm>
          </p:grpSpPr>
          <p:grpSp>
            <p:nvGrpSpPr>
              <p:cNvPr id="36944" name="Group 109"/>
              <p:cNvGrpSpPr>
                <a:grpSpLocks/>
              </p:cNvGrpSpPr>
              <p:nvPr/>
            </p:nvGrpSpPr>
            <p:grpSpPr bwMode="auto">
              <a:xfrm>
                <a:off x="0" y="83"/>
                <a:ext cx="20000" cy="19917"/>
                <a:chOff x="0" y="3"/>
                <a:chExt cx="20000" cy="19997"/>
              </a:xfrm>
            </p:grpSpPr>
            <p:sp>
              <p:nvSpPr>
                <p:cNvPr id="36951" name="Oval 110"/>
                <p:cNvSpPr>
                  <a:spLocks noChangeArrowheads="1"/>
                </p:cNvSpPr>
                <p:nvPr/>
              </p:nvSpPr>
              <p:spPr bwMode="auto">
                <a:xfrm>
                  <a:off x="0" y="15011"/>
                  <a:ext cx="20000" cy="498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9pPr>
                </a:lstStyle>
                <a:p>
                  <a:endParaRPr lang="en-AU" altLang="en-US"/>
                </a:p>
              </p:txBody>
            </p:sp>
            <p:sp>
              <p:nvSpPr>
                <p:cNvPr id="36952" name="Freeform 111"/>
                <p:cNvSpPr>
                  <a:spLocks/>
                </p:cNvSpPr>
                <p:nvPr/>
              </p:nvSpPr>
              <p:spPr bwMode="auto">
                <a:xfrm>
                  <a:off x="19" y="2559"/>
                  <a:ext cx="19981" cy="14844"/>
                </a:xfrm>
                <a:custGeom>
                  <a:avLst/>
                  <a:gdLst>
                    <a:gd name="T0" fmla="*/ 19962 w 20000"/>
                    <a:gd name="T1" fmla="*/ 0 h 20000"/>
                    <a:gd name="T2" fmla="*/ 19962 w 20000"/>
                    <a:gd name="T3" fmla="*/ 14802 h 20000"/>
                    <a:gd name="T4" fmla="*/ 0 w 20000"/>
                    <a:gd name="T5" fmla="*/ 14802 h 20000"/>
                    <a:gd name="T6" fmla="*/ 0 w 20000"/>
                    <a:gd name="T7" fmla="*/ 0 h 20000"/>
                    <a:gd name="T8" fmla="*/ 19962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1" y="0"/>
                      </a:moveTo>
                      <a:lnTo>
                        <a:pt x="19981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36953" name="Oval 112"/>
                <p:cNvSpPr>
                  <a:spLocks noChangeArrowheads="1"/>
                </p:cNvSpPr>
                <p:nvPr/>
              </p:nvSpPr>
              <p:spPr bwMode="auto">
                <a:xfrm>
                  <a:off x="0" y="3"/>
                  <a:ext cx="20000" cy="498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9pPr>
                </a:lstStyle>
                <a:p>
                  <a:endParaRPr lang="en-AU" altLang="en-US"/>
                </a:p>
              </p:txBody>
            </p:sp>
          </p:grpSp>
          <p:sp>
            <p:nvSpPr>
              <p:cNvPr id="36945" name="Oval 113"/>
              <p:cNvSpPr>
                <a:spLocks noChangeArrowheads="1"/>
              </p:cNvSpPr>
              <p:nvPr/>
            </p:nvSpPr>
            <p:spPr bwMode="auto">
              <a:xfrm>
                <a:off x="0" y="14990"/>
                <a:ext cx="20000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9pPr>
              </a:lstStyle>
              <a:p>
                <a:endParaRPr lang="en-AU" altLang="en-US"/>
              </a:p>
            </p:txBody>
          </p:sp>
          <p:sp>
            <p:nvSpPr>
              <p:cNvPr id="36946" name="Freeform 114"/>
              <p:cNvSpPr>
                <a:spLocks/>
              </p:cNvSpPr>
              <p:nvPr/>
            </p:nvSpPr>
            <p:spPr bwMode="auto">
              <a:xfrm>
                <a:off x="19" y="2547"/>
                <a:ext cx="19981" cy="14784"/>
              </a:xfrm>
              <a:custGeom>
                <a:avLst/>
                <a:gdLst>
                  <a:gd name="T0" fmla="*/ 19962 w 20000"/>
                  <a:gd name="T1" fmla="*/ 0 h 20000"/>
                  <a:gd name="T2" fmla="*/ 19962 w 20000"/>
                  <a:gd name="T3" fmla="*/ 14743 h 20000"/>
                  <a:gd name="T4" fmla="*/ 0 w 20000"/>
                  <a:gd name="T5" fmla="*/ 14743 h 20000"/>
                  <a:gd name="T6" fmla="*/ 0 w 20000"/>
                  <a:gd name="T7" fmla="*/ 0 h 20000"/>
                  <a:gd name="T8" fmla="*/ 19962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6947" name="Freeform 115"/>
              <p:cNvSpPr>
                <a:spLocks/>
              </p:cNvSpPr>
              <p:nvPr/>
            </p:nvSpPr>
            <p:spPr bwMode="auto">
              <a:xfrm>
                <a:off x="204" y="14949"/>
                <a:ext cx="19611" cy="2669"/>
              </a:xfrm>
              <a:custGeom>
                <a:avLst/>
                <a:gdLst>
                  <a:gd name="T0" fmla="*/ 19592 w 20000"/>
                  <a:gd name="T1" fmla="*/ 0 h 20000"/>
                  <a:gd name="T2" fmla="*/ 19592 w 20000"/>
                  <a:gd name="T3" fmla="*/ 2628 h 20000"/>
                  <a:gd name="T4" fmla="*/ 0 w 20000"/>
                  <a:gd name="T5" fmla="*/ 2628 h 20000"/>
                  <a:gd name="T6" fmla="*/ 0 w 20000"/>
                  <a:gd name="T7" fmla="*/ 0 h 20000"/>
                  <a:gd name="T8" fmla="*/ 19592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692"/>
                    </a:lnTo>
                    <a:lnTo>
                      <a:pt x="0" y="19692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6948" name="Rectangle 116"/>
              <p:cNvSpPr>
                <a:spLocks noChangeArrowheads="1"/>
              </p:cNvSpPr>
              <p:nvPr/>
            </p:nvSpPr>
            <p:spPr bwMode="auto">
              <a:xfrm>
                <a:off x="5180" y="6530"/>
                <a:ext cx="9640" cy="11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000">
                    <a:solidFill>
                      <a:srgbClr val="000000"/>
                    </a:solidFill>
                    <a:latin typeface="Times New Roman" panose="02020603050405020304" pitchFamily="18" charset="0"/>
                    <a:ea typeface="Mincho" charset="-128"/>
                  </a:rPr>
                  <a:t>Disk</a:t>
                </a:r>
                <a:endParaRPr lang="en-US" altLang="en-US" sz="12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endParaRPr lang="en-US" altLang="en-US" sz="2400">
                  <a:latin typeface="Times New Roman" panose="02020603050405020304" pitchFamily="18" charset="0"/>
                  <a:ea typeface="Mincho" charset="-128"/>
                </a:endParaRPr>
              </a:p>
            </p:txBody>
          </p:sp>
          <p:sp>
            <p:nvSpPr>
              <p:cNvPr id="36949" name="Freeform 117"/>
              <p:cNvSpPr>
                <a:spLocks/>
              </p:cNvSpPr>
              <p:nvPr/>
            </p:nvSpPr>
            <p:spPr bwMode="auto">
              <a:xfrm>
                <a:off x="148" y="2136"/>
                <a:ext cx="19759" cy="2752"/>
              </a:xfrm>
              <a:custGeom>
                <a:avLst/>
                <a:gdLst>
                  <a:gd name="T0" fmla="*/ 19740 w 20000"/>
                  <a:gd name="T1" fmla="*/ 0 h 20000"/>
                  <a:gd name="T2" fmla="*/ 19740 w 20000"/>
                  <a:gd name="T3" fmla="*/ 2711 h 20000"/>
                  <a:gd name="T4" fmla="*/ 0 w 20000"/>
                  <a:gd name="T5" fmla="*/ 2711 h 20000"/>
                  <a:gd name="T6" fmla="*/ 0 w 20000"/>
                  <a:gd name="T7" fmla="*/ 0 h 20000"/>
                  <a:gd name="T8" fmla="*/ 19740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701"/>
                    </a:lnTo>
                    <a:lnTo>
                      <a:pt x="0" y="19701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6950" name="Oval 118"/>
              <p:cNvSpPr>
                <a:spLocks noChangeArrowheads="1"/>
              </p:cNvSpPr>
              <p:nvPr/>
            </p:nvSpPr>
            <p:spPr bwMode="auto">
              <a:xfrm>
                <a:off x="0" y="1"/>
                <a:ext cx="20000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9pPr>
              </a:lstStyle>
              <a:p>
                <a:endParaRPr lang="en-AU" altLang="en-US"/>
              </a:p>
            </p:txBody>
          </p:sp>
        </p:grpSp>
        <p:grpSp>
          <p:nvGrpSpPr>
            <p:cNvPr id="36910" name="Group 119"/>
            <p:cNvGrpSpPr>
              <a:grpSpLocks/>
            </p:cNvGrpSpPr>
            <p:nvPr/>
          </p:nvGrpSpPr>
          <p:grpSpPr bwMode="auto">
            <a:xfrm>
              <a:off x="3720" y="1595"/>
              <a:ext cx="486" cy="195"/>
              <a:chOff x="0" y="1"/>
              <a:chExt cx="20000" cy="19999"/>
            </a:xfrm>
          </p:grpSpPr>
          <p:grpSp>
            <p:nvGrpSpPr>
              <p:cNvPr id="36934" name="Group 120"/>
              <p:cNvGrpSpPr>
                <a:grpSpLocks/>
              </p:cNvGrpSpPr>
              <p:nvPr/>
            </p:nvGrpSpPr>
            <p:grpSpPr bwMode="auto">
              <a:xfrm>
                <a:off x="0" y="83"/>
                <a:ext cx="20000" cy="19917"/>
                <a:chOff x="0" y="3"/>
                <a:chExt cx="20000" cy="19997"/>
              </a:xfrm>
            </p:grpSpPr>
            <p:sp>
              <p:nvSpPr>
                <p:cNvPr id="36941" name="Oval 121"/>
                <p:cNvSpPr>
                  <a:spLocks noChangeArrowheads="1"/>
                </p:cNvSpPr>
                <p:nvPr/>
              </p:nvSpPr>
              <p:spPr bwMode="auto">
                <a:xfrm>
                  <a:off x="0" y="15011"/>
                  <a:ext cx="20000" cy="498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9pPr>
                </a:lstStyle>
                <a:p>
                  <a:endParaRPr lang="en-AU" altLang="en-US"/>
                </a:p>
              </p:txBody>
            </p:sp>
            <p:sp>
              <p:nvSpPr>
                <p:cNvPr id="36942" name="Freeform 122"/>
                <p:cNvSpPr>
                  <a:spLocks/>
                </p:cNvSpPr>
                <p:nvPr/>
              </p:nvSpPr>
              <p:spPr bwMode="auto">
                <a:xfrm>
                  <a:off x="19" y="2559"/>
                  <a:ext cx="19981" cy="14844"/>
                </a:xfrm>
                <a:custGeom>
                  <a:avLst/>
                  <a:gdLst>
                    <a:gd name="T0" fmla="*/ 19962 w 20000"/>
                    <a:gd name="T1" fmla="*/ 0 h 20000"/>
                    <a:gd name="T2" fmla="*/ 19962 w 20000"/>
                    <a:gd name="T3" fmla="*/ 14802 h 20000"/>
                    <a:gd name="T4" fmla="*/ 0 w 20000"/>
                    <a:gd name="T5" fmla="*/ 14802 h 20000"/>
                    <a:gd name="T6" fmla="*/ 0 w 20000"/>
                    <a:gd name="T7" fmla="*/ 0 h 20000"/>
                    <a:gd name="T8" fmla="*/ 19962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1" y="0"/>
                      </a:moveTo>
                      <a:lnTo>
                        <a:pt x="19981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36943" name="Oval 123"/>
                <p:cNvSpPr>
                  <a:spLocks noChangeArrowheads="1"/>
                </p:cNvSpPr>
                <p:nvPr/>
              </p:nvSpPr>
              <p:spPr bwMode="auto">
                <a:xfrm>
                  <a:off x="0" y="3"/>
                  <a:ext cx="20000" cy="498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9pPr>
                </a:lstStyle>
                <a:p>
                  <a:endParaRPr lang="en-AU" altLang="en-US"/>
                </a:p>
              </p:txBody>
            </p:sp>
          </p:grpSp>
          <p:sp>
            <p:nvSpPr>
              <p:cNvPr id="36935" name="Oval 124"/>
              <p:cNvSpPr>
                <a:spLocks noChangeArrowheads="1"/>
              </p:cNvSpPr>
              <p:nvPr/>
            </p:nvSpPr>
            <p:spPr bwMode="auto">
              <a:xfrm>
                <a:off x="0" y="14990"/>
                <a:ext cx="20000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9pPr>
              </a:lstStyle>
              <a:p>
                <a:endParaRPr lang="en-AU" altLang="en-US"/>
              </a:p>
            </p:txBody>
          </p:sp>
          <p:sp>
            <p:nvSpPr>
              <p:cNvPr id="36936" name="Freeform 125"/>
              <p:cNvSpPr>
                <a:spLocks/>
              </p:cNvSpPr>
              <p:nvPr/>
            </p:nvSpPr>
            <p:spPr bwMode="auto">
              <a:xfrm>
                <a:off x="19" y="2547"/>
                <a:ext cx="19981" cy="14784"/>
              </a:xfrm>
              <a:custGeom>
                <a:avLst/>
                <a:gdLst>
                  <a:gd name="T0" fmla="*/ 19962 w 20000"/>
                  <a:gd name="T1" fmla="*/ 0 h 20000"/>
                  <a:gd name="T2" fmla="*/ 19962 w 20000"/>
                  <a:gd name="T3" fmla="*/ 14743 h 20000"/>
                  <a:gd name="T4" fmla="*/ 0 w 20000"/>
                  <a:gd name="T5" fmla="*/ 14743 h 20000"/>
                  <a:gd name="T6" fmla="*/ 0 w 20000"/>
                  <a:gd name="T7" fmla="*/ 0 h 20000"/>
                  <a:gd name="T8" fmla="*/ 19962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6937" name="Freeform 126"/>
              <p:cNvSpPr>
                <a:spLocks/>
              </p:cNvSpPr>
              <p:nvPr/>
            </p:nvSpPr>
            <p:spPr bwMode="auto">
              <a:xfrm>
                <a:off x="204" y="14949"/>
                <a:ext cx="19611" cy="2669"/>
              </a:xfrm>
              <a:custGeom>
                <a:avLst/>
                <a:gdLst>
                  <a:gd name="T0" fmla="*/ 19592 w 20000"/>
                  <a:gd name="T1" fmla="*/ 0 h 20000"/>
                  <a:gd name="T2" fmla="*/ 19592 w 20000"/>
                  <a:gd name="T3" fmla="*/ 2628 h 20000"/>
                  <a:gd name="T4" fmla="*/ 0 w 20000"/>
                  <a:gd name="T5" fmla="*/ 2628 h 20000"/>
                  <a:gd name="T6" fmla="*/ 0 w 20000"/>
                  <a:gd name="T7" fmla="*/ 0 h 20000"/>
                  <a:gd name="T8" fmla="*/ 19592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692"/>
                    </a:lnTo>
                    <a:lnTo>
                      <a:pt x="0" y="19692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6938" name="Rectangle 127"/>
              <p:cNvSpPr>
                <a:spLocks noChangeArrowheads="1"/>
              </p:cNvSpPr>
              <p:nvPr/>
            </p:nvSpPr>
            <p:spPr bwMode="auto">
              <a:xfrm>
                <a:off x="5180" y="6530"/>
                <a:ext cx="9640" cy="11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000">
                    <a:solidFill>
                      <a:srgbClr val="000000"/>
                    </a:solidFill>
                    <a:latin typeface="Times New Roman" panose="02020603050405020304" pitchFamily="18" charset="0"/>
                    <a:ea typeface="Mincho" charset="-128"/>
                  </a:rPr>
                  <a:t>Disk</a:t>
                </a:r>
                <a:endParaRPr lang="en-US" altLang="en-US" sz="12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endParaRPr lang="en-US" altLang="en-US" sz="2400">
                  <a:latin typeface="Times New Roman" panose="02020603050405020304" pitchFamily="18" charset="0"/>
                  <a:ea typeface="Mincho" charset="-128"/>
                </a:endParaRPr>
              </a:p>
            </p:txBody>
          </p:sp>
          <p:sp>
            <p:nvSpPr>
              <p:cNvPr id="36939" name="Freeform 128"/>
              <p:cNvSpPr>
                <a:spLocks/>
              </p:cNvSpPr>
              <p:nvPr/>
            </p:nvSpPr>
            <p:spPr bwMode="auto">
              <a:xfrm>
                <a:off x="148" y="2136"/>
                <a:ext cx="19759" cy="2752"/>
              </a:xfrm>
              <a:custGeom>
                <a:avLst/>
                <a:gdLst>
                  <a:gd name="T0" fmla="*/ 19740 w 20000"/>
                  <a:gd name="T1" fmla="*/ 0 h 20000"/>
                  <a:gd name="T2" fmla="*/ 19740 w 20000"/>
                  <a:gd name="T3" fmla="*/ 2711 h 20000"/>
                  <a:gd name="T4" fmla="*/ 0 w 20000"/>
                  <a:gd name="T5" fmla="*/ 2711 h 20000"/>
                  <a:gd name="T6" fmla="*/ 0 w 20000"/>
                  <a:gd name="T7" fmla="*/ 0 h 20000"/>
                  <a:gd name="T8" fmla="*/ 19740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701"/>
                    </a:lnTo>
                    <a:lnTo>
                      <a:pt x="0" y="19701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6940" name="Oval 129"/>
              <p:cNvSpPr>
                <a:spLocks noChangeArrowheads="1"/>
              </p:cNvSpPr>
              <p:nvPr/>
            </p:nvSpPr>
            <p:spPr bwMode="auto">
              <a:xfrm>
                <a:off x="0" y="1"/>
                <a:ext cx="20000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9pPr>
              </a:lstStyle>
              <a:p>
                <a:endParaRPr lang="en-AU" altLang="en-US"/>
              </a:p>
            </p:txBody>
          </p:sp>
        </p:grpSp>
        <p:grpSp>
          <p:nvGrpSpPr>
            <p:cNvPr id="36911" name="Group 130"/>
            <p:cNvGrpSpPr>
              <a:grpSpLocks/>
            </p:cNvGrpSpPr>
            <p:nvPr/>
          </p:nvGrpSpPr>
          <p:grpSpPr bwMode="auto">
            <a:xfrm>
              <a:off x="3720" y="1975"/>
              <a:ext cx="486" cy="195"/>
              <a:chOff x="0" y="1"/>
              <a:chExt cx="20000" cy="19999"/>
            </a:xfrm>
          </p:grpSpPr>
          <p:grpSp>
            <p:nvGrpSpPr>
              <p:cNvPr id="36924" name="Group 131"/>
              <p:cNvGrpSpPr>
                <a:grpSpLocks/>
              </p:cNvGrpSpPr>
              <p:nvPr/>
            </p:nvGrpSpPr>
            <p:grpSpPr bwMode="auto">
              <a:xfrm>
                <a:off x="0" y="83"/>
                <a:ext cx="20000" cy="19917"/>
                <a:chOff x="0" y="3"/>
                <a:chExt cx="20000" cy="19997"/>
              </a:xfrm>
            </p:grpSpPr>
            <p:sp>
              <p:nvSpPr>
                <p:cNvPr id="36931" name="Oval 132"/>
                <p:cNvSpPr>
                  <a:spLocks noChangeArrowheads="1"/>
                </p:cNvSpPr>
                <p:nvPr/>
              </p:nvSpPr>
              <p:spPr bwMode="auto">
                <a:xfrm>
                  <a:off x="0" y="15011"/>
                  <a:ext cx="20000" cy="498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9pPr>
                </a:lstStyle>
                <a:p>
                  <a:endParaRPr lang="en-AU" altLang="en-US"/>
                </a:p>
              </p:txBody>
            </p:sp>
            <p:sp>
              <p:nvSpPr>
                <p:cNvPr id="36932" name="Freeform 133"/>
                <p:cNvSpPr>
                  <a:spLocks/>
                </p:cNvSpPr>
                <p:nvPr/>
              </p:nvSpPr>
              <p:spPr bwMode="auto">
                <a:xfrm>
                  <a:off x="19" y="2559"/>
                  <a:ext cx="19981" cy="14844"/>
                </a:xfrm>
                <a:custGeom>
                  <a:avLst/>
                  <a:gdLst>
                    <a:gd name="T0" fmla="*/ 19962 w 20000"/>
                    <a:gd name="T1" fmla="*/ 0 h 20000"/>
                    <a:gd name="T2" fmla="*/ 19962 w 20000"/>
                    <a:gd name="T3" fmla="*/ 14802 h 20000"/>
                    <a:gd name="T4" fmla="*/ 0 w 20000"/>
                    <a:gd name="T5" fmla="*/ 14802 h 20000"/>
                    <a:gd name="T6" fmla="*/ 0 w 20000"/>
                    <a:gd name="T7" fmla="*/ 0 h 20000"/>
                    <a:gd name="T8" fmla="*/ 19962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1" y="0"/>
                      </a:moveTo>
                      <a:lnTo>
                        <a:pt x="19981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36933" name="Oval 134"/>
                <p:cNvSpPr>
                  <a:spLocks noChangeArrowheads="1"/>
                </p:cNvSpPr>
                <p:nvPr/>
              </p:nvSpPr>
              <p:spPr bwMode="auto">
                <a:xfrm>
                  <a:off x="0" y="3"/>
                  <a:ext cx="20000" cy="498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9pPr>
                </a:lstStyle>
                <a:p>
                  <a:endParaRPr lang="en-AU" altLang="en-US"/>
                </a:p>
              </p:txBody>
            </p:sp>
          </p:grpSp>
          <p:sp>
            <p:nvSpPr>
              <p:cNvPr id="36925" name="Oval 135"/>
              <p:cNvSpPr>
                <a:spLocks noChangeArrowheads="1"/>
              </p:cNvSpPr>
              <p:nvPr/>
            </p:nvSpPr>
            <p:spPr bwMode="auto">
              <a:xfrm>
                <a:off x="0" y="14990"/>
                <a:ext cx="20000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9pPr>
              </a:lstStyle>
              <a:p>
                <a:endParaRPr lang="en-AU" altLang="en-US"/>
              </a:p>
            </p:txBody>
          </p:sp>
          <p:sp>
            <p:nvSpPr>
              <p:cNvPr id="36926" name="Freeform 136"/>
              <p:cNvSpPr>
                <a:spLocks/>
              </p:cNvSpPr>
              <p:nvPr/>
            </p:nvSpPr>
            <p:spPr bwMode="auto">
              <a:xfrm>
                <a:off x="19" y="2547"/>
                <a:ext cx="19981" cy="14784"/>
              </a:xfrm>
              <a:custGeom>
                <a:avLst/>
                <a:gdLst>
                  <a:gd name="T0" fmla="*/ 19962 w 20000"/>
                  <a:gd name="T1" fmla="*/ 0 h 20000"/>
                  <a:gd name="T2" fmla="*/ 19962 w 20000"/>
                  <a:gd name="T3" fmla="*/ 14743 h 20000"/>
                  <a:gd name="T4" fmla="*/ 0 w 20000"/>
                  <a:gd name="T5" fmla="*/ 14743 h 20000"/>
                  <a:gd name="T6" fmla="*/ 0 w 20000"/>
                  <a:gd name="T7" fmla="*/ 0 h 20000"/>
                  <a:gd name="T8" fmla="*/ 19962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6927" name="Freeform 137"/>
              <p:cNvSpPr>
                <a:spLocks/>
              </p:cNvSpPr>
              <p:nvPr/>
            </p:nvSpPr>
            <p:spPr bwMode="auto">
              <a:xfrm>
                <a:off x="204" y="14949"/>
                <a:ext cx="19611" cy="2669"/>
              </a:xfrm>
              <a:custGeom>
                <a:avLst/>
                <a:gdLst>
                  <a:gd name="T0" fmla="*/ 19592 w 20000"/>
                  <a:gd name="T1" fmla="*/ 0 h 20000"/>
                  <a:gd name="T2" fmla="*/ 19592 w 20000"/>
                  <a:gd name="T3" fmla="*/ 2628 h 20000"/>
                  <a:gd name="T4" fmla="*/ 0 w 20000"/>
                  <a:gd name="T5" fmla="*/ 2628 h 20000"/>
                  <a:gd name="T6" fmla="*/ 0 w 20000"/>
                  <a:gd name="T7" fmla="*/ 0 h 20000"/>
                  <a:gd name="T8" fmla="*/ 19592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692"/>
                    </a:lnTo>
                    <a:lnTo>
                      <a:pt x="0" y="19692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6928" name="Rectangle 138"/>
              <p:cNvSpPr>
                <a:spLocks noChangeArrowheads="1"/>
              </p:cNvSpPr>
              <p:nvPr/>
            </p:nvSpPr>
            <p:spPr bwMode="auto">
              <a:xfrm>
                <a:off x="5180" y="6530"/>
                <a:ext cx="9640" cy="11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000">
                    <a:solidFill>
                      <a:srgbClr val="000000"/>
                    </a:solidFill>
                    <a:latin typeface="Times New Roman" panose="02020603050405020304" pitchFamily="18" charset="0"/>
                    <a:ea typeface="Mincho" charset="-128"/>
                  </a:rPr>
                  <a:t>Disk</a:t>
                </a:r>
                <a:endParaRPr lang="en-US" altLang="en-US" sz="12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endParaRPr lang="en-US" altLang="en-US" sz="2400">
                  <a:latin typeface="Times New Roman" panose="02020603050405020304" pitchFamily="18" charset="0"/>
                  <a:ea typeface="Mincho" charset="-128"/>
                </a:endParaRPr>
              </a:p>
            </p:txBody>
          </p:sp>
          <p:sp>
            <p:nvSpPr>
              <p:cNvPr id="36929" name="Freeform 139"/>
              <p:cNvSpPr>
                <a:spLocks/>
              </p:cNvSpPr>
              <p:nvPr/>
            </p:nvSpPr>
            <p:spPr bwMode="auto">
              <a:xfrm>
                <a:off x="148" y="2136"/>
                <a:ext cx="19759" cy="2752"/>
              </a:xfrm>
              <a:custGeom>
                <a:avLst/>
                <a:gdLst>
                  <a:gd name="T0" fmla="*/ 19740 w 20000"/>
                  <a:gd name="T1" fmla="*/ 0 h 20000"/>
                  <a:gd name="T2" fmla="*/ 19740 w 20000"/>
                  <a:gd name="T3" fmla="*/ 2711 h 20000"/>
                  <a:gd name="T4" fmla="*/ 0 w 20000"/>
                  <a:gd name="T5" fmla="*/ 2711 h 20000"/>
                  <a:gd name="T6" fmla="*/ 0 w 20000"/>
                  <a:gd name="T7" fmla="*/ 0 h 20000"/>
                  <a:gd name="T8" fmla="*/ 19740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701"/>
                    </a:lnTo>
                    <a:lnTo>
                      <a:pt x="0" y="19701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6930" name="Oval 140"/>
              <p:cNvSpPr>
                <a:spLocks noChangeArrowheads="1"/>
              </p:cNvSpPr>
              <p:nvPr/>
            </p:nvSpPr>
            <p:spPr bwMode="auto">
              <a:xfrm>
                <a:off x="0" y="1"/>
                <a:ext cx="20000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9pPr>
              </a:lstStyle>
              <a:p>
                <a:endParaRPr lang="en-AU" altLang="en-US"/>
              </a:p>
            </p:txBody>
          </p:sp>
        </p:grpSp>
        <p:grpSp>
          <p:nvGrpSpPr>
            <p:cNvPr id="36912" name="Group 141"/>
            <p:cNvGrpSpPr>
              <a:grpSpLocks/>
            </p:cNvGrpSpPr>
            <p:nvPr/>
          </p:nvGrpSpPr>
          <p:grpSpPr bwMode="auto">
            <a:xfrm>
              <a:off x="2775" y="2841"/>
              <a:ext cx="487" cy="195"/>
              <a:chOff x="0" y="1"/>
              <a:chExt cx="20000" cy="19999"/>
            </a:xfrm>
          </p:grpSpPr>
          <p:grpSp>
            <p:nvGrpSpPr>
              <p:cNvPr id="36914" name="Group 142"/>
              <p:cNvGrpSpPr>
                <a:grpSpLocks/>
              </p:cNvGrpSpPr>
              <p:nvPr/>
            </p:nvGrpSpPr>
            <p:grpSpPr bwMode="auto">
              <a:xfrm>
                <a:off x="18" y="42"/>
                <a:ext cx="19982" cy="19958"/>
                <a:chOff x="0" y="2"/>
                <a:chExt cx="20000" cy="19998"/>
              </a:xfrm>
            </p:grpSpPr>
            <p:sp>
              <p:nvSpPr>
                <p:cNvPr id="36921" name="Oval 143"/>
                <p:cNvSpPr>
                  <a:spLocks noChangeArrowheads="1"/>
                </p:cNvSpPr>
                <p:nvPr/>
              </p:nvSpPr>
              <p:spPr bwMode="auto">
                <a:xfrm>
                  <a:off x="0" y="15021"/>
                  <a:ext cx="20000" cy="497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9pPr>
                </a:lstStyle>
                <a:p>
                  <a:endParaRPr lang="en-AU" altLang="en-US"/>
                </a:p>
              </p:txBody>
            </p:sp>
            <p:sp>
              <p:nvSpPr>
                <p:cNvPr id="36922" name="Freeform 144"/>
                <p:cNvSpPr>
                  <a:spLocks/>
                </p:cNvSpPr>
                <p:nvPr/>
              </p:nvSpPr>
              <p:spPr bwMode="auto">
                <a:xfrm>
                  <a:off x="18" y="2553"/>
                  <a:ext cx="19982" cy="14814"/>
                </a:xfrm>
                <a:custGeom>
                  <a:avLst/>
                  <a:gdLst>
                    <a:gd name="T0" fmla="*/ 19963 w 20000"/>
                    <a:gd name="T1" fmla="*/ 0 h 20000"/>
                    <a:gd name="T2" fmla="*/ 19963 w 20000"/>
                    <a:gd name="T3" fmla="*/ 14773 h 20000"/>
                    <a:gd name="T4" fmla="*/ 0 w 20000"/>
                    <a:gd name="T5" fmla="*/ 14773 h 20000"/>
                    <a:gd name="T6" fmla="*/ 0 w 20000"/>
                    <a:gd name="T7" fmla="*/ 0 h 20000"/>
                    <a:gd name="T8" fmla="*/ 19963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1" y="0"/>
                      </a:moveTo>
                      <a:lnTo>
                        <a:pt x="19981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36923" name="Oval 145"/>
                <p:cNvSpPr>
                  <a:spLocks noChangeArrowheads="1"/>
                </p:cNvSpPr>
                <p:nvPr/>
              </p:nvSpPr>
              <p:spPr bwMode="auto">
                <a:xfrm>
                  <a:off x="0" y="2"/>
                  <a:ext cx="20000" cy="497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9pPr>
                </a:lstStyle>
                <a:p>
                  <a:endParaRPr lang="en-AU" altLang="en-US"/>
                </a:p>
              </p:txBody>
            </p:sp>
          </p:grpSp>
          <p:sp>
            <p:nvSpPr>
              <p:cNvPr id="36915" name="Oval 146"/>
              <p:cNvSpPr>
                <a:spLocks noChangeArrowheads="1"/>
              </p:cNvSpPr>
              <p:nvPr/>
            </p:nvSpPr>
            <p:spPr bwMode="auto">
              <a:xfrm>
                <a:off x="0" y="14949"/>
                <a:ext cx="19982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9pPr>
              </a:lstStyle>
              <a:p>
                <a:endParaRPr lang="en-AU" altLang="en-US"/>
              </a:p>
            </p:txBody>
          </p:sp>
          <p:sp>
            <p:nvSpPr>
              <p:cNvPr id="36916" name="Freeform 147"/>
              <p:cNvSpPr>
                <a:spLocks/>
              </p:cNvSpPr>
              <p:nvPr/>
            </p:nvSpPr>
            <p:spPr bwMode="auto">
              <a:xfrm>
                <a:off x="18" y="2547"/>
                <a:ext cx="19964" cy="14784"/>
              </a:xfrm>
              <a:custGeom>
                <a:avLst/>
                <a:gdLst>
                  <a:gd name="T0" fmla="*/ 19945 w 20000"/>
                  <a:gd name="T1" fmla="*/ 0 h 20000"/>
                  <a:gd name="T2" fmla="*/ 19945 w 20000"/>
                  <a:gd name="T3" fmla="*/ 14743 h 20000"/>
                  <a:gd name="T4" fmla="*/ 0 w 20000"/>
                  <a:gd name="T5" fmla="*/ 14743 h 20000"/>
                  <a:gd name="T6" fmla="*/ 0 w 20000"/>
                  <a:gd name="T7" fmla="*/ 0 h 20000"/>
                  <a:gd name="T8" fmla="*/ 1994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6917" name="Freeform 148"/>
              <p:cNvSpPr>
                <a:spLocks/>
              </p:cNvSpPr>
              <p:nvPr/>
            </p:nvSpPr>
            <p:spPr bwMode="auto">
              <a:xfrm>
                <a:off x="203" y="14949"/>
                <a:ext cx="19594" cy="2669"/>
              </a:xfrm>
              <a:custGeom>
                <a:avLst/>
                <a:gdLst>
                  <a:gd name="T0" fmla="*/ 19575 w 20000"/>
                  <a:gd name="T1" fmla="*/ 0 h 20000"/>
                  <a:gd name="T2" fmla="*/ 19575 w 20000"/>
                  <a:gd name="T3" fmla="*/ 2628 h 20000"/>
                  <a:gd name="T4" fmla="*/ 0 w 20000"/>
                  <a:gd name="T5" fmla="*/ 2628 h 20000"/>
                  <a:gd name="T6" fmla="*/ 0 w 20000"/>
                  <a:gd name="T7" fmla="*/ 0 h 20000"/>
                  <a:gd name="T8" fmla="*/ 1957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692"/>
                    </a:lnTo>
                    <a:lnTo>
                      <a:pt x="0" y="19692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6918" name="Rectangle 149"/>
              <p:cNvSpPr>
                <a:spLocks noChangeArrowheads="1"/>
              </p:cNvSpPr>
              <p:nvPr/>
            </p:nvSpPr>
            <p:spPr bwMode="auto">
              <a:xfrm>
                <a:off x="5176" y="6489"/>
                <a:ext cx="9630" cy="11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000">
                    <a:solidFill>
                      <a:srgbClr val="000000"/>
                    </a:solidFill>
                    <a:latin typeface="Times New Roman" panose="02020603050405020304" pitchFamily="18" charset="0"/>
                    <a:ea typeface="Mincho" charset="-128"/>
                  </a:rPr>
                  <a:t>Disk</a:t>
                </a:r>
                <a:endParaRPr lang="en-US" altLang="en-US" sz="12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endParaRPr lang="en-US" altLang="en-US" sz="2400">
                  <a:latin typeface="Times New Roman" panose="02020603050405020304" pitchFamily="18" charset="0"/>
                  <a:ea typeface="Mincho" charset="-128"/>
                </a:endParaRPr>
              </a:p>
            </p:txBody>
          </p:sp>
          <p:sp>
            <p:nvSpPr>
              <p:cNvPr id="36919" name="Freeform 150"/>
              <p:cNvSpPr>
                <a:spLocks/>
              </p:cNvSpPr>
              <p:nvPr/>
            </p:nvSpPr>
            <p:spPr bwMode="auto">
              <a:xfrm>
                <a:off x="166" y="2095"/>
                <a:ext cx="19742" cy="2752"/>
              </a:xfrm>
              <a:custGeom>
                <a:avLst/>
                <a:gdLst>
                  <a:gd name="T0" fmla="*/ 19723 w 20000"/>
                  <a:gd name="T1" fmla="*/ 0 h 20000"/>
                  <a:gd name="T2" fmla="*/ 19723 w 20000"/>
                  <a:gd name="T3" fmla="*/ 2711 h 20000"/>
                  <a:gd name="T4" fmla="*/ 0 w 20000"/>
                  <a:gd name="T5" fmla="*/ 2711 h 20000"/>
                  <a:gd name="T6" fmla="*/ 0 w 20000"/>
                  <a:gd name="T7" fmla="*/ 0 h 20000"/>
                  <a:gd name="T8" fmla="*/ 19723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701"/>
                    </a:lnTo>
                    <a:lnTo>
                      <a:pt x="0" y="19701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6920" name="Oval 151"/>
              <p:cNvSpPr>
                <a:spLocks noChangeArrowheads="1"/>
              </p:cNvSpPr>
              <p:nvPr/>
            </p:nvSpPr>
            <p:spPr bwMode="auto">
              <a:xfrm>
                <a:off x="0" y="1"/>
                <a:ext cx="19982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9pPr>
              </a:lstStyle>
              <a:p>
                <a:endParaRPr lang="en-AU" altLang="en-US"/>
              </a:p>
            </p:txBody>
          </p:sp>
        </p:grpSp>
        <p:sp>
          <p:nvSpPr>
            <p:cNvPr id="36913" name="Freeform 152"/>
            <p:cNvSpPr>
              <a:spLocks/>
            </p:cNvSpPr>
            <p:nvPr/>
          </p:nvSpPr>
          <p:spPr bwMode="auto">
            <a:xfrm>
              <a:off x="3018" y="2669"/>
              <a:ext cx="0" cy="19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192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58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BE1DD3-AB6F-4686-BB98-41A65FE48A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4D4BA3-C021-4128-80D0-DBB66460A9DE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Basics of a Typical C++ Environment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Common Input/output functions</a:t>
            </a:r>
          </a:p>
          <a:p>
            <a:pPr lvl="1" eaLnBrk="1" hangingPunct="1"/>
            <a:r>
              <a:rPr lang="en-US" altLang="en-US" b="1" smtClean="0">
                <a:solidFill>
                  <a:srgbClr val="009999"/>
                </a:solidFill>
                <a:latin typeface="Courier New" panose="02070309020205020404" pitchFamily="49" charset="0"/>
              </a:rPr>
              <a:t>cin</a:t>
            </a:r>
          </a:p>
          <a:p>
            <a:pPr lvl="2" eaLnBrk="1" hangingPunct="1"/>
            <a:r>
              <a:rPr lang="en-US" altLang="en-US" smtClean="0"/>
              <a:t>Standard input stream</a:t>
            </a:r>
          </a:p>
          <a:p>
            <a:pPr lvl="2" eaLnBrk="1" hangingPunct="1"/>
            <a:r>
              <a:rPr lang="en-US" altLang="en-US" smtClean="0"/>
              <a:t>Normally keyboard</a:t>
            </a:r>
          </a:p>
          <a:p>
            <a:pPr lvl="1" eaLnBrk="1" hangingPunct="1"/>
            <a:r>
              <a:rPr lang="en-US" altLang="en-US" b="1" smtClean="0">
                <a:solidFill>
                  <a:srgbClr val="009999"/>
                </a:solidFill>
                <a:latin typeface="Courier New" panose="02070309020205020404" pitchFamily="49" charset="0"/>
              </a:rPr>
              <a:t>cout</a:t>
            </a:r>
          </a:p>
          <a:p>
            <a:pPr lvl="2" eaLnBrk="1" hangingPunct="1"/>
            <a:r>
              <a:rPr lang="en-US" altLang="en-US" smtClean="0"/>
              <a:t>Standard output stream</a:t>
            </a:r>
          </a:p>
          <a:p>
            <a:pPr lvl="2" eaLnBrk="1" hangingPunct="1"/>
            <a:r>
              <a:rPr lang="en-US" altLang="en-US" smtClean="0"/>
              <a:t>Normally computer screen</a:t>
            </a:r>
          </a:p>
          <a:p>
            <a:pPr lvl="1" eaLnBrk="1" hangingPunct="1"/>
            <a:r>
              <a:rPr lang="en-US" altLang="en-US" b="1" smtClean="0">
                <a:solidFill>
                  <a:srgbClr val="009999"/>
                </a:solidFill>
                <a:latin typeface="Courier New" panose="02070309020205020404" pitchFamily="49" charset="0"/>
              </a:rPr>
              <a:t>cerr</a:t>
            </a:r>
          </a:p>
          <a:p>
            <a:pPr lvl="2" eaLnBrk="1" hangingPunct="1"/>
            <a:r>
              <a:rPr lang="en-US" altLang="en-US" smtClean="0"/>
              <a:t>Standard error stream</a:t>
            </a:r>
          </a:p>
          <a:p>
            <a:pPr lvl="2" eaLnBrk="1" hangingPunct="1"/>
            <a:r>
              <a:rPr lang="en-US" altLang="en-US" smtClean="0"/>
              <a:t>Display error messages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7ABB31-8337-49CA-8EB8-436BC4867F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8EE723-A25C-4869-A69A-56B8203305CC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Simple Program: Printing a Line of Text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Before writing the programs</a:t>
            </a:r>
          </a:p>
          <a:p>
            <a:pPr lvl="1" eaLnBrk="1" hangingPunct="1"/>
            <a:r>
              <a:rPr lang="en-US" altLang="en-US" smtClean="0"/>
              <a:t>Comments</a:t>
            </a:r>
          </a:p>
          <a:p>
            <a:pPr lvl="2" eaLnBrk="1" hangingPunct="1"/>
            <a:r>
              <a:rPr lang="en-US" altLang="en-US" smtClean="0"/>
              <a:t>Document programs</a:t>
            </a:r>
          </a:p>
          <a:p>
            <a:pPr lvl="2" eaLnBrk="1" hangingPunct="1"/>
            <a:r>
              <a:rPr lang="en-US" altLang="en-US" smtClean="0"/>
              <a:t>Improve program readability</a:t>
            </a:r>
          </a:p>
          <a:p>
            <a:pPr lvl="2" eaLnBrk="1" hangingPunct="1"/>
            <a:r>
              <a:rPr lang="en-US" altLang="en-US" smtClean="0"/>
              <a:t>Ignored by compiler</a:t>
            </a:r>
          </a:p>
          <a:p>
            <a:pPr lvl="2" eaLnBrk="1" hangingPunct="1"/>
            <a:r>
              <a:rPr lang="en-US" altLang="en-US" smtClean="0"/>
              <a:t>Single-line comment</a:t>
            </a:r>
          </a:p>
          <a:p>
            <a:pPr lvl="3" eaLnBrk="1" hangingPunct="1"/>
            <a:r>
              <a:rPr lang="en-US" altLang="en-US" smtClean="0"/>
              <a:t>Use C’s comment /* .. */ OR Begin with </a:t>
            </a:r>
            <a:r>
              <a:rPr lang="en-US" altLang="en-US" b="1" smtClean="0">
                <a:latin typeface="Courier New" panose="02070309020205020404" pitchFamily="49" charset="0"/>
              </a:rPr>
              <a:t>// or </a:t>
            </a:r>
          </a:p>
          <a:p>
            <a:pPr lvl="1" eaLnBrk="1" hangingPunct="1"/>
            <a:r>
              <a:rPr lang="en-US" altLang="en-US" smtClean="0"/>
              <a:t>Preprocessor directives</a:t>
            </a:r>
          </a:p>
          <a:p>
            <a:pPr lvl="2" eaLnBrk="1" hangingPunct="1"/>
            <a:r>
              <a:rPr lang="en-US" altLang="en-US" smtClean="0"/>
              <a:t>Processed by preprocessor before compiling</a:t>
            </a:r>
          </a:p>
          <a:p>
            <a:pPr lvl="2" eaLnBrk="1" hangingPunct="1"/>
            <a:r>
              <a:rPr lang="en-US" altLang="en-US" smtClean="0"/>
              <a:t>Begin with </a:t>
            </a:r>
            <a:r>
              <a:rPr lang="en-US" altLang="en-US" b="1" smtClean="0">
                <a:latin typeface="Courier New" panose="02070309020205020404" pitchFamily="49" charset="0"/>
              </a:rPr>
              <a:t>#</a:t>
            </a:r>
          </a:p>
          <a:p>
            <a:pPr lvl="1" eaLnBrk="1" hangingPunct="1">
              <a:buFontTx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9">
            <a:extLst>
              <a:ext uri="{FF2B5EF4-FFF2-40B4-BE49-F238E27FC236}">
                <a16:creationId xmlns:a16="http://schemas.microsoft.com/office/drawing/2014/main" id="{FC0710FE-2837-470B-91D3-B83977706B9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A768E2-2BE0-4D19-BCCA-7FB11C9DEA77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fig01_02.cpp</a:t>
            </a:r>
            <a:br>
              <a:rPr lang="en-US" altLang="en-US" smtClean="0"/>
            </a:br>
            <a:r>
              <a:rPr lang="en-US" altLang="en-US" smtClean="0"/>
              <a:t>(1 of 1)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fig01_02.cpp</a:t>
            </a:r>
            <a:br>
              <a:rPr lang="en-US" altLang="en-US" smtClean="0"/>
            </a:br>
            <a:r>
              <a:rPr lang="en-US" altLang="en-US" smtClean="0"/>
              <a:t>output (1 of 1)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0"/>
            <a:ext cx="7010400" cy="2900363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 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Fig. 1.2: fig01_02.cpp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 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A first program in C++.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   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#include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&lt;iostream&gt;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4  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5 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function main begins program execution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6   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main()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7  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{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8  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std::cout &lt;&lt;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"Welcome to C++!\n"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9  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10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return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0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;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indicate that program ended successfully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11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12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}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end function main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mtClean="0"/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0" y="2895600"/>
            <a:ext cx="7010400" cy="5334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82880" bIns="18288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1200" b="1">
                <a:latin typeface="Courier New" panose="02070309020205020404" pitchFamily="49" charset="0"/>
              </a:rPr>
              <a:t>Welcome to C++! </a:t>
            </a:r>
          </a:p>
        </p:txBody>
      </p:sp>
      <p:grpSp>
        <p:nvGrpSpPr>
          <p:cNvPr id="208904" name="Group 8"/>
          <p:cNvGrpSpPr>
            <a:grpSpLocks/>
          </p:cNvGrpSpPr>
          <p:nvPr/>
        </p:nvGrpSpPr>
        <p:grpSpPr bwMode="auto">
          <a:xfrm>
            <a:off x="2971800" y="228600"/>
            <a:ext cx="3505200" cy="346075"/>
            <a:chOff x="960" y="1776"/>
            <a:chExt cx="2208" cy="218"/>
          </a:xfrm>
        </p:grpSpPr>
        <p:sp>
          <p:nvSpPr>
            <p:cNvPr id="39970" name="Text Box 5"/>
            <p:cNvSpPr txBox="1">
              <a:spLocks noChangeArrowheads="1"/>
            </p:cNvSpPr>
            <p:nvPr/>
          </p:nvSpPr>
          <p:spPr bwMode="auto">
            <a:xfrm>
              <a:off x="1872" y="1776"/>
              <a:ext cx="1296" cy="21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Single-line comments.</a:t>
              </a:r>
            </a:p>
          </p:txBody>
        </p:sp>
        <p:sp>
          <p:nvSpPr>
            <p:cNvPr id="39971" name="Line 6"/>
            <p:cNvSpPr>
              <a:spLocks noChangeShapeType="1"/>
            </p:cNvSpPr>
            <p:nvPr/>
          </p:nvSpPr>
          <p:spPr bwMode="auto">
            <a:xfrm flipH="1" flipV="1">
              <a:off x="960" y="1824"/>
              <a:ext cx="91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AU"/>
            </a:p>
          </p:txBody>
        </p:sp>
        <p:sp>
          <p:nvSpPr>
            <p:cNvPr id="39972" name="Line 7"/>
            <p:cNvSpPr>
              <a:spLocks noChangeShapeType="1"/>
            </p:cNvSpPr>
            <p:nvPr/>
          </p:nvSpPr>
          <p:spPr bwMode="auto">
            <a:xfrm flipH="1">
              <a:off x="960" y="1872"/>
              <a:ext cx="91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AU"/>
            </a:p>
          </p:txBody>
        </p:sp>
      </p:grpSp>
      <p:grpSp>
        <p:nvGrpSpPr>
          <p:cNvPr id="208907" name="Group 11"/>
          <p:cNvGrpSpPr>
            <a:grpSpLocks/>
          </p:cNvGrpSpPr>
          <p:nvPr/>
        </p:nvGrpSpPr>
        <p:grpSpPr bwMode="auto">
          <a:xfrm>
            <a:off x="2209800" y="665163"/>
            <a:ext cx="4114800" cy="835025"/>
            <a:chOff x="1392" y="419"/>
            <a:chExt cx="2592" cy="526"/>
          </a:xfrm>
        </p:grpSpPr>
        <p:sp>
          <p:nvSpPr>
            <p:cNvPr id="39968" name="Text Box 9"/>
            <p:cNvSpPr txBox="1">
              <a:spLocks noChangeArrowheads="1"/>
            </p:cNvSpPr>
            <p:nvPr/>
          </p:nvSpPr>
          <p:spPr bwMode="auto">
            <a:xfrm>
              <a:off x="2304" y="419"/>
              <a:ext cx="1680" cy="52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Preprocessor directive to include input/output stream header file </a:t>
              </a:r>
              <a:r>
                <a:rPr lang="en-US" altLang="en-US" sz="1600" b="1">
                  <a:latin typeface="Courier New" panose="02070309020205020404" pitchFamily="49" charset="0"/>
                </a:rPr>
                <a:t>&lt;iostream&gt;</a:t>
              </a:r>
              <a:r>
                <a:rPr lang="en-US" altLang="en-US" sz="1600">
                  <a:latin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39969" name="Line 10"/>
            <p:cNvSpPr>
              <a:spLocks noChangeShapeType="1"/>
            </p:cNvSpPr>
            <p:nvPr/>
          </p:nvSpPr>
          <p:spPr bwMode="auto">
            <a:xfrm flipH="1" flipV="1">
              <a:off x="1392" y="467"/>
              <a:ext cx="91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AU"/>
            </a:p>
          </p:txBody>
        </p:sp>
      </p:grpSp>
      <p:grpSp>
        <p:nvGrpSpPr>
          <p:cNvPr id="208910" name="Group 14"/>
          <p:cNvGrpSpPr>
            <a:grpSpLocks/>
          </p:cNvGrpSpPr>
          <p:nvPr/>
        </p:nvGrpSpPr>
        <p:grpSpPr bwMode="auto">
          <a:xfrm>
            <a:off x="1447800" y="993775"/>
            <a:ext cx="4114800" cy="835025"/>
            <a:chOff x="864" y="624"/>
            <a:chExt cx="2592" cy="526"/>
          </a:xfrm>
        </p:grpSpPr>
        <p:sp>
          <p:nvSpPr>
            <p:cNvPr id="39966" name="Text Box 12"/>
            <p:cNvSpPr txBox="1">
              <a:spLocks noChangeArrowheads="1"/>
            </p:cNvSpPr>
            <p:nvPr/>
          </p:nvSpPr>
          <p:spPr bwMode="auto">
            <a:xfrm>
              <a:off x="1776" y="624"/>
              <a:ext cx="1680" cy="52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Function </a:t>
              </a:r>
              <a:r>
                <a:rPr lang="en-US" altLang="en-US" sz="1600" b="1">
                  <a:latin typeface="Courier New" panose="02070309020205020404" pitchFamily="49" charset="0"/>
                </a:rPr>
                <a:t>main</a:t>
              </a:r>
              <a:r>
                <a:rPr lang="en-US" altLang="en-US" sz="1600">
                  <a:latin typeface="Times New Roman" panose="02020603050405020304" pitchFamily="18" charset="0"/>
                </a:rPr>
                <a:t> appears exactly once in every C++ program..</a:t>
              </a:r>
            </a:p>
          </p:txBody>
        </p:sp>
        <p:sp>
          <p:nvSpPr>
            <p:cNvPr id="39967" name="Line 13"/>
            <p:cNvSpPr>
              <a:spLocks noChangeShapeType="1"/>
            </p:cNvSpPr>
            <p:nvPr/>
          </p:nvSpPr>
          <p:spPr bwMode="auto">
            <a:xfrm flipH="1">
              <a:off x="864" y="720"/>
              <a:ext cx="912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AU"/>
            </a:p>
          </p:txBody>
        </p:sp>
      </p:grpSp>
      <p:grpSp>
        <p:nvGrpSpPr>
          <p:cNvPr id="208913" name="Group 17"/>
          <p:cNvGrpSpPr>
            <a:grpSpLocks/>
          </p:cNvGrpSpPr>
          <p:nvPr/>
        </p:nvGrpSpPr>
        <p:grpSpPr bwMode="auto">
          <a:xfrm>
            <a:off x="533400" y="457200"/>
            <a:ext cx="4114800" cy="838200"/>
            <a:chOff x="336" y="288"/>
            <a:chExt cx="2592" cy="528"/>
          </a:xfrm>
        </p:grpSpPr>
        <p:sp>
          <p:nvSpPr>
            <p:cNvPr id="39964" name="Text Box 15"/>
            <p:cNvSpPr txBox="1">
              <a:spLocks noChangeArrowheads="1"/>
            </p:cNvSpPr>
            <p:nvPr/>
          </p:nvSpPr>
          <p:spPr bwMode="auto">
            <a:xfrm>
              <a:off x="1248" y="288"/>
              <a:ext cx="1680" cy="3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Function </a:t>
              </a:r>
              <a:r>
                <a:rPr lang="en-US" altLang="en-US" sz="1600" b="1">
                  <a:latin typeface="Courier New" panose="02070309020205020404" pitchFamily="49" charset="0"/>
                </a:rPr>
                <a:t>main</a:t>
              </a:r>
              <a:r>
                <a:rPr lang="en-US" altLang="en-US" sz="1600">
                  <a:latin typeface="Times New Roman" panose="02020603050405020304" pitchFamily="18" charset="0"/>
                </a:rPr>
                <a:t> returns an integer value.</a:t>
              </a:r>
            </a:p>
          </p:txBody>
        </p:sp>
        <p:sp>
          <p:nvSpPr>
            <p:cNvPr id="39965" name="Line 16"/>
            <p:cNvSpPr>
              <a:spLocks noChangeShapeType="1"/>
            </p:cNvSpPr>
            <p:nvPr/>
          </p:nvSpPr>
          <p:spPr bwMode="auto">
            <a:xfrm flipH="1">
              <a:off x="336" y="384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AU"/>
            </a:p>
          </p:txBody>
        </p:sp>
      </p:grpSp>
      <p:grpSp>
        <p:nvGrpSpPr>
          <p:cNvPr id="208916" name="Group 20"/>
          <p:cNvGrpSpPr>
            <a:grpSpLocks/>
          </p:cNvGrpSpPr>
          <p:nvPr/>
        </p:nvGrpSpPr>
        <p:grpSpPr bwMode="auto">
          <a:xfrm>
            <a:off x="609600" y="741363"/>
            <a:ext cx="4114800" cy="838200"/>
            <a:chOff x="384" y="467"/>
            <a:chExt cx="2592" cy="528"/>
          </a:xfrm>
        </p:grpSpPr>
        <p:sp>
          <p:nvSpPr>
            <p:cNvPr id="39962" name="Text Box 18"/>
            <p:cNvSpPr txBox="1">
              <a:spLocks noChangeArrowheads="1"/>
            </p:cNvSpPr>
            <p:nvPr/>
          </p:nvSpPr>
          <p:spPr bwMode="auto">
            <a:xfrm>
              <a:off x="1296" y="467"/>
              <a:ext cx="1680" cy="3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Left brace </a:t>
              </a:r>
              <a:r>
                <a:rPr lang="en-US" altLang="en-US" sz="1600" b="1">
                  <a:latin typeface="Courier New" panose="02070309020205020404" pitchFamily="49" charset="0"/>
                </a:rPr>
                <a:t>{</a:t>
              </a:r>
              <a:r>
                <a:rPr lang="en-US" altLang="en-US" sz="1600">
                  <a:latin typeface="Times New Roman" panose="02020603050405020304" pitchFamily="18" charset="0"/>
                </a:rPr>
                <a:t> begins function body.</a:t>
              </a:r>
            </a:p>
          </p:txBody>
        </p:sp>
        <p:sp>
          <p:nvSpPr>
            <p:cNvPr id="39963" name="Line 19"/>
            <p:cNvSpPr>
              <a:spLocks noChangeShapeType="1"/>
            </p:cNvSpPr>
            <p:nvPr/>
          </p:nvSpPr>
          <p:spPr bwMode="auto">
            <a:xfrm flipH="1">
              <a:off x="384" y="563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AU"/>
            </a:p>
          </p:txBody>
        </p:sp>
      </p:grpSp>
      <p:grpSp>
        <p:nvGrpSpPr>
          <p:cNvPr id="208919" name="Group 23"/>
          <p:cNvGrpSpPr>
            <a:grpSpLocks/>
          </p:cNvGrpSpPr>
          <p:nvPr/>
        </p:nvGrpSpPr>
        <p:grpSpPr bwMode="auto">
          <a:xfrm>
            <a:off x="533400" y="1828800"/>
            <a:ext cx="4114800" cy="838200"/>
            <a:chOff x="336" y="1152"/>
            <a:chExt cx="2592" cy="528"/>
          </a:xfrm>
        </p:grpSpPr>
        <p:sp>
          <p:nvSpPr>
            <p:cNvPr id="39960" name="Text Box 21"/>
            <p:cNvSpPr txBox="1">
              <a:spLocks noChangeArrowheads="1"/>
            </p:cNvSpPr>
            <p:nvPr/>
          </p:nvSpPr>
          <p:spPr bwMode="auto">
            <a:xfrm>
              <a:off x="1248" y="1152"/>
              <a:ext cx="1680" cy="3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Corresponding right brace </a:t>
              </a:r>
              <a:r>
                <a:rPr lang="en-US" altLang="en-US" sz="1600" b="1">
                  <a:latin typeface="Courier New" panose="02070309020205020404" pitchFamily="49" charset="0"/>
                </a:rPr>
                <a:t>}</a:t>
              </a:r>
              <a:r>
                <a:rPr lang="en-US" altLang="en-US" sz="1600">
                  <a:latin typeface="Times New Roman" panose="02020603050405020304" pitchFamily="18" charset="0"/>
                </a:rPr>
                <a:t> ends function body.</a:t>
              </a:r>
            </a:p>
          </p:txBody>
        </p:sp>
        <p:sp>
          <p:nvSpPr>
            <p:cNvPr id="39961" name="Line 22"/>
            <p:cNvSpPr>
              <a:spLocks noChangeShapeType="1"/>
            </p:cNvSpPr>
            <p:nvPr/>
          </p:nvSpPr>
          <p:spPr bwMode="auto">
            <a:xfrm flipH="1">
              <a:off x="336" y="1248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AU"/>
            </a:p>
          </p:txBody>
        </p:sp>
      </p:grpSp>
      <p:grpSp>
        <p:nvGrpSpPr>
          <p:cNvPr id="208922" name="Group 26"/>
          <p:cNvGrpSpPr>
            <a:grpSpLocks/>
          </p:cNvGrpSpPr>
          <p:nvPr/>
        </p:nvGrpSpPr>
        <p:grpSpPr bwMode="auto">
          <a:xfrm>
            <a:off x="3886200" y="990600"/>
            <a:ext cx="4114800" cy="838200"/>
            <a:chOff x="2976" y="660"/>
            <a:chExt cx="2592" cy="528"/>
          </a:xfrm>
        </p:grpSpPr>
        <p:sp>
          <p:nvSpPr>
            <p:cNvPr id="39958" name="Text Box 24"/>
            <p:cNvSpPr txBox="1">
              <a:spLocks noChangeArrowheads="1"/>
            </p:cNvSpPr>
            <p:nvPr/>
          </p:nvSpPr>
          <p:spPr bwMode="auto">
            <a:xfrm>
              <a:off x="3888" y="660"/>
              <a:ext cx="1680" cy="3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Statements end with a semicolon </a:t>
              </a:r>
              <a:r>
                <a:rPr lang="en-US" altLang="en-US" sz="1600" b="1">
                  <a:latin typeface="Courier New" panose="02070309020205020404" pitchFamily="49" charset="0"/>
                </a:rPr>
                <a:t>;</a:t>
              </a:r>
              <a:r>
                <a:rPr lang="en-US" altLang="en-US" sz="1600">
                  <a:latin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39959" name="Line 25"/>
            <p:cNvSpPr>
              <a:spLocks noChangeShapeType="1"/>
            </p:cNvSpPr>
            <p:nvPr/>
          </p:nvSpPr>
          <p:spPr bwMode="auto">
            <a:xfrm flipH="1">
              <a:off x="2976" y="756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AU"/>
            </a:p>
          </p:txBody>
        </p:sp>
      </p:grpSp>
      <p:grpSp>
        <p:nvGrpSpPr>
          <p:cNvPr id="208925" name="Group 29"/>
          <p:cNvGrpSpPr>
            <a:grpSpLocks/>
          </p:cNvGrpSpPr>
          <p:nvPr/>
        </p:nvGrpSpPr>
        <p:grpSpPr bwMode="auto">
          <a:xfrm>
            <a:off x="1066800" y="1920875"/>
            <a:ext cx="4114800" cy="990600"/>
            <a:chOff x="960" y="1524"/>
            <a:chExt cx="2592" cy="624"/>
          </a:xfrm>
        </p:grpSpPr>
        <p:sp>
          <p:nvSpPr>
            <p:cNvPr id="39956" name="Text Box 27"/>
            <p:cNvSpPr txBox="1">
              <a:spLocks noChangeArrowheads="1"/>
            </p:cNvSpPr>
            <p:nvPr/>
          </p:nvSpPr>
          <p:spPr bwMode="auto">
            <a:xfrm>
              <a:off x="1872" y="1776"/>
              <a:ext cx="1680" cy="3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Name </a:t>
              </a:r>
              <a:r>
                <a:rPr lang="en-US" altLang="en-US" sz="1600" b="1">
                  <a:latin typeface="Courier New" panose="02070309020205020404" pitchFamily="49" charset="0"/>
                </a:rPr>
                <a:t>cout</a:t>
              </a:r>
              <a:r>
                <a:rPr lang="en-US" altLang="en-US" sz="1600">
                  <a:latin typeface="Times New Roman" panose="02020603050405020304" pitchFamily="18" charset="0"/>
                </a:rPr>
                <a:t> belongs to namespace </a:t>
              </a:r>
              <a:r>
                <a:rPr lang="en-US" altLang="en-US" sz="1600" b="1">
                  <a:latin typeface="Courier New" panose="02070309020205020404" pitchFamily="49" charset="0"/>
                </a:rPr>
                <a:t>std</a:t>
              </a:r>
              <a:r>
                <a:rPr lang="en-US" altLang="en-US" sz="1600">
                  <a:latin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39957" name="Line 28"/>
            <p:cNvSpPr>
              <a:spLocks noChangeShapeType="1"/>
            </p:cNvSpPr>
            <p:nvPr/>
          </p:nvSpPr>
          <p:spPr bwMode="auto">
            <a:xfrm flipH="1" flipV="1">
              <a:off x="960" y="1524"/>
              <a:ext cx="912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AU"/>
            </a:p>
          </p:txBody>
        </p:sp>
      </p:grpSp>
      <p:grpSp>
        <p:nvGrpSpPr>
          <p:cNvPr id="208928" name="Group 32"/>
          <p:cNvGrpSpPr>
            <a:grpSpLocks/>
          </p:cNvGrpSpPr>
          <p:nvPr/>
        </p:nvGrpSpPr>
        <p:grpSpPr bwMode="auto">
          <a:xfrm>
            <a:off x="1752600" y="1905000"/>
            <a:ext cx="4114800" cy="692150"/>
            <a:chOff x="1104" y="1200"/>
            <a:chExt cx="2592" cy="436"/>
          </a:xfrm>
        </p:grpSpPr>
        <p:sp>
          <p:nvSpPr>
            <p:cNvPr id="39954" name="Text Box 30"/>
            <p:cNvSpPr txBox="1">
              <a:spLocks noChangeArrowheads="1"/>
            </p:cNvSpPr>
            <p:nvPr/>
          </p:nvSpPr>
          <p:spPr bwMode="auto">
            <a:xfrm>
              <a:off x="2016" y="1418"/>
              <a:ext cx="1680" cy="21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Stream insertion operator.</a:t>
              </a:r>
            </a:p>
          </p:txBody>
        </p:sp>
        <p:sp>
          <p:nvSpPr>
            <p:cNvPr id="39955" name="Line 31"/>
            <p:cNvSpPr>
              <a:spLocks noChangeShapeType="1"/>
            </p:cNvSpPr>
            <p:nvPr/>
          </p:nvSpPr>
          <p:spPr bwMode="auto">
            <a:xfrm flipH="1" flipV="1">
              <a:off x="1104" y="1200"/>
              <a:ext cx="912" cy="3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AU"/>
            </a:p>
          </p:txBody>
        </p:sp>
      </p:grpSp>
      <p:grpSp>
        <p:nvGrpSpPr>
          <p:cNvPr id="208931" name="Group 35"/>
          <p:cNvGrpSpPr>
            <a:grpSpLocks/>
          </p:cNvGrpSpPr>
          <p:nvPr/>
        </p:nvGrpSpPr>
        <p:grpSpPr bwMode="auto">
          <a:xfrm>
            <a:off x="1447800" y="2403475"/>
            <a:ext cx="4191000" cy="1739900"/>
            <a:chOff x="912" y="1514"/>
            <a:chExt cx="2640" cy="1096"/>
          </a:xfrm>
        </p:grpSpPr>
        <p:sp>
          <p:nvSpPr>
            <p:cNvPr id="39952" name="Text Box 33"/>
            <p:cNvSpPr txBox="1">
              <a:spLocks noChangeArrowheads="1"/>
            </p:cNvSpPr>
            <p:nvPr/>
          </p:nvSpPr>
          <p:spPr bwMode="auto">
            <a:xfrm>
              <a:off x="1872" y="1776"/>
              <a:ext cx="1680" cy="83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Keyword </a:t>
              </a:r>
              <a:r>
                <a:rPr lang="en-US" altLang="en-US" sz="1600" b="1">
                  <a:latin typeface="Courier New" panose="02070309020205020404" pitchFamily="49" charset="0"/>
                </a:rPr>
                <a:t>return</a:t>
              </a:r>
              <a:r>
                <a:rPr lang="en-US" altLang="en-US" sz="1600">
                  <a:latin typeface="Times New Roman" panose="02020603050405020304" pitchFamily="18" charset="0"/>
                </a:rPr>
                <a:t> is one of several means to exit function; value </a:t>
              </a:r>
              <a:r>
                <a:rPr lang="en-US" altLang="en-US" sz="1600" b="1">
                  <a:latin typeface="Courier New" panose="02070309020205020404" pitchFamily="49" charset="0"/>
                </a:rPr>
                <a:t>0</a:t>
              </a:r>
              <a:r>
                <a:rPr lang="en-US" altLang="en-US" sz="1600">
                  <a:latin typeface="Times New Roman" panose="02020603050405020304" pitchFamily="18" charset="0"/>
                </a:rPr>
                <a:t> indicates program terminated successfully.</a:t>
              </a:r>
            </a:p>
          </p:txBody>
        </p:sp>
        <p:sp>
          <p:nvSpPr>
            <p:cNvPr id="39953" name="Line 34"/>
            <p:cNvSpPr>
              <a:spLocks noChangeShapeType="1"/>
            </p:cNvSpPr>
            <p:nvPr/>
          </p:nvSpPr>
          <p:spPr bwMode="auto">
            <a:xfrm flipH="1" flipV="1">
              <a:off x="912" y="1514"/>
              <a:ext cx="960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AU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1EDB7-4E38-4BB8-A153-FBADFB1FD8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C0531F-78A5-4841-A82B-B022CAFA4D57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Simple Program: Printing a Line of Text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Standard output stream object</a:t>
            </a:r>
            <a:endParaRPr lang="en-US" altLang="en-US" sz="2400" b="1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b="1" smtClean="0">
                <a:solidFill>
                  <a:srgbClr val="009999"/>
                </a:solidFill>
                <a:latin typeface="Courier New" panose="02070309020205020404" pitchFamily="49" charset="0"/>
              </a:rPr>
              <a:t>std::cout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“Connected” to screen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smtClean="0">
                <a:solidFill>
                  <a:srgbClr val="009999"/>
                </a:solidFill>
                <a:latin typeface="Courier New" panose="02070309020205020404" pitchFamily="49" charset="0"/>
              </a:rPr>
              <a:t>&lt;&lt;</a:t>
            </a:r>
            <a:r>
              <a:rPr lang="en-US" altLang="en-US" b="1" smtClean="0">
                <a:latin typeface="Courier New" panose="02070309020205020404" pitchFamily="49" charset="0"/>
              </a:rPr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Stream insertion operator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Value to right (right operand) inserted into output stream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Namespace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smtClean="0">
                <a:solidFill>
                  <a:srgbClr val="009999"/>
                </a:solidFill>
                <a:latin typeface="Courier New" panose="02070309020205020404" pitchFamily="49" charset="0"/>
              </a:rPr>
              <a:t>std::</a:t>
            </a:r>
            <a:r>
              <a:rPr lang="en-US" altLang="en-US" smtClean="0"/>
              <a:t> specifies using name that belongs to “namespace” </a:t>
            </a:r>
            <a:r>
              <a:rPr lang="en-US" altLang="en-US" b="1" smtClean="0">
                <a:solidFill>
                  <a:srgbClr val="009999"/>
                </a:solidFill>
                <a:latin typeface="Courier New" panose="02070309020205020404" pitchFamily="49" charset="0"/>
              </a:rPr>
              <a:t>std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smtClean="0">
                <a:solidFill>
                  <a:srgbClr val="009999"/>
                </a:solidFill>
                <a:latin typeface="Courier New" panose="02070309020205020404" pitchFamily="49" charset="0"/>
              </a:rPr>
              <a:t>std::</a:t>
            </a:r>
            <a:r>
              <a:rPr lang="en-US" altLang="en-US" smtClean="0"/>
              <a:t> removed through use of </a:t>
            </a:r>
            <a:r>
              <a:rPr lang="en-US" altLang="en-US" b="1" smtClean="0">
                <a:solidFill>
                  <a:srgbClr val="009999"/>
                </a:solidFill>
                <a:latin typeface="Courier New" panose="02070309020205020404" pitchFamily="49" charset="0"/>
              </a:rPr>
              <a:t>using</a:t>
            </a:r>
            <a:r>
              <a:rPr lang="en-US" altLang="en-US" smtClean="0"/>
              <a:t> statements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Escape characters</a:t>
            </a:r>
            <a:endParaRPr lang="en-US" altLang="en-US" b="1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b="1" smtClean="0">
                <a:latin typeface="Courier New" panose="02070309020205020404" pitchFamily="49" charset="0"/>
              </a:rPr>
              <a:t>\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Indicates “special” character output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308BA14-77A4-40B6-B868-F8DAE917AC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F3624E-DD54-40CC-9E68-49C80CC69DD9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Simple Program: Printing a Line of Text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>
              <a:buFontTx/>
              <a:buNone/>
            </a:pPr>
            <a:endParaRPr lang="en-US" altLang="en-US" smtClean="0"/>
          </a:p>
        </p:txBody>
      </p:sp>
      <p:graphicFrame>
        <p:nvGraphicFramePr>
          <p:cNvPr id="41989" name="Object 4"/>
          <p:cNvGraphicFramePr>
            <a:graphicFrameLocks noChangeAspect="1"/>
          </p:cNvGraphicFramePr>
          <p:nvPr/>
        </p:nvGraphicFramePr>
        <p:xfrm>
          <a:off x="1063625" y="1879600"/>
          <a:ext cx="7089775" cy="474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6" name="Document" r:id="rId3" imgW="5949696" imgH="3982212" progId="Word.Document.8">
                  <p:embed/>
                </p:oleObj>
              </mc:Choice>
              <mc:Fallback>
                <p:oleObj name="Document" r:id="rId3" imgW="5949696" imgH="398221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25" y="1879600"/>
                        <a:ext cx="7089775" cy="474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F011FF-C764-463C-A0DA-87FBD4CABD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416D17-E348-49C7-8A5D-4AC6F8A1925D}" type="slidenum">
              <a:rPr lang="en-US" altLang="en-US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Another Simple Program: Adding Two Integers 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Variables </a:t>
            </a:r>
          </a:p>
          <a:p>
            <a:pPr lvl="1" eaLnBrk="1" hangingPunct="1"/>
            <a:r>
              <a:rPr lang="en-US" altLang="en-US" smtClean="0"/>
              <a:t>Location in memory where value can be stored</a:t>
            </a:r>
          </a:p>
          <a:p>
            <a:pPr lvl="1" eaLnBrk="1" hangingPunct="1"/>
            <a:r>
              <a:rPr lang="en-US" altLang="en-US" smtClean="0"/>
              <a:t>Common data types</a:t>
            </a:r>
          </a:p>
          <a:p>
            <a:pPr lvl="2" eaLnBrk="1" hangingPunct="1"/>
            <a:r>
              <a:rPr lang="en-US" altLang="en-US" b="1" smtClean="0">
                <a:solidFill>
                  <a:srgbClr val="009999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mtClean="0"/>
              <a:t> - integer numbers</a:t>
            </a:r>
          </a:p>
          <a:p>
            <a:pPr lvl="2" eaLnBrk="1" hangingPunct="1"/>
            <a:r>
              <a:rPr lang="en-US" altLang="en-US" b="1" smtClean="0">
                <a:solidFill>
                  <a:srgbClr val="009999"/>
                </a:solidFill>
                <a:latin typeface="Courier New" panose="02070309020205020404" pitchFamily="49" charset="0"/>
              </a:rPr>
              <a:t>char</a:t>
            </a:r>
            <a:r>
              <a:rPr lang="en-US" altLang="en-US" smtClean="0"/>
              <a:t> - characters</a:t>
            </a:r>
          </a:p>
          <a:p>
            <a:pPr lvl="2" eaLnBrk="1" hangingPunct="1"/>
            <a:r>
              <a:rPr lang="en-US" altLang="en-US" b="1" smtClean="0">
                <a:solidFill>
                  <a:srgbClr val="009999"/>
                </a:solidFill>
                <a:latin typeface="Courier New" panose="02070309020205020404" pitchFamily="49" charset="0"/>
              </a:rPr>
              <a:t>double</a:t>
            </a:r>
            <a:r>
              <a:rPr lang="en-US" altLang="en-US" smtClean="0"/>
              <a:t> - floating point numbers</a:t>
            </a:r>
          </a:p>
          <a:p>
            <a:pPr lvl="1" eaLnBrk="1" hangingPunct="1"/>
            <a:r>
              <a:rPr lang="en-US" altLang="en-US" smtClean="0"/>
              <a:t>Declare variables with name and data type before use</a:t>
            </a:r>
          </a:p>
          <a:p>
            <a:pPr lvl="2" eaLnBrk="1" hangingPunct="1">
              <a:buFontTx/>
              <a:buNone/>
            </a:pPr>
            <a:r>
              <a:rPr lang="en-US" altLang="en-US" b="1" smtClean="0">
                <a:solidFill>
                  <a:srgbClr val="009999"/>
                </a:solidFill>
                <a:latin typeface="Courier New" panose="02070309020205020404" pitchFamily="49" charset="0"/>
              </a:rPr>
              <a:t>int integer1</a:t>
            </a:r>
            <a:r>
              <a:rPr lang="en-US" altLang="en-US" b="1" smtClean="0">
                <a:latin typeface="Courier New" panose="02070309020205020404" pitchFamily="49" charset="0"/>
              </a:rPr>
              <a:t>;</a:t>
            </a:r>
          </a:p>
          <a:p>
            <a:pPr lvl="2" eaLnBrk="1" hangingPunct="1">
              <a:buFontTx/>
              <a:buNone/>
            </a:pPr>
            <a:r>
              <a:rPr lang="en-US" altLang="en-US" b="1" smtClean="0">
                <a:solidFill>
                  <a:srgbClr val="009999"/>
                </a:solidFill>
                <a:latin typeface="Courier New" panose="02070309020205020404" pitchFamily="49" charset="0"/>
              </a:rPr>
              <a:t>int integer2</a:t>
            </a:r>
            <a:r>
              <a:rPr lang="en-US" altLang="en-US" b="1" smtClean="0">
                <a:latin typeface="Courier New" panose="02070309020205020404" pitchFamily="49" charset="0"/>
              </a:rPr>
              <a:t>;</a:t>
            </a:r>
          </a:p>
          <a:p>
            <a:pPr lvl="2" eaLnBrk="1" hangingPunct="1">
              <a:buFontTx/>
              <a:buNone/>
            </a:pPr>
            <a:r>
              <a:rPr lang="en-US" altLang="en-US" b="1" smtClean="0">
                <a:solidFill>
                  <a:srgbClr val="009999"/>
                </a:solidFill>
                <a:latin typeface="Courier New" panose="02070309020205020404" pitchFamily="49" charset="0"/>
              </a:rPr>
              <a:t>int sum</a:t>
            </a:r>
            <a:r>
              <a:rPr lang="en-US" altLang="en-US" b="1" smtClean="0">
                <a:latin typeface="Courier New" panose="02070309020205020404" pitchFamily="49" charset="0"/>
              </a:rPr>
              <a:t>;</a:t>
            </a:r>
          </a:p>
          <a:p>
            <a:pPr lvl="1" eaLnBrk="1" hangingPunct="1"/>
            <a:r>
              <a:rPr lang="en-US" altLang="en-US" smtClean="0"/>
              <a:t>Can declare several variables of same type in one declaration</a:t>
            </a:r>
          </a:p>
          <a:p>
            <a:pPr lvl="2" eaLnBrk="1" hangingPunct="1"/>
            <a:r>
              <a:rPr lang="en-US" altLang="en-US" smtClean="0"/>
              <a:t>Comma-separated list</a:t>
            </a:r>
          </a:p>
          <a:p>
            <a:pPr lvl="2" eaLnBrk="1" hangingPunct="1">
              <a:buFontTx/>
              <a:buNone/>
            </a:pPr>
            <a:r>
              <a:rPr lang="en-US" altLang="en-US" b="1" smtClean="0">
                <a:solidFill>
                  <a:srgbClr val="009999"/>
                </a:solidFill>
                <a:latin typeface="Courier New" panose="02070309020205020404" pitchFamily="49" charset="0"/>
              </a:rPr>
              <a:t>int integer1, integer2, sum;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EC8A0-AB1D-47E8-993D-7508BF3472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3B4A39-E613-485C-92F7-CA57EDF42BF0}" type="slidenum">
              <a:rPr lang="en-US" altLang="en-US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Another Simple Program: Adding Two Integers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Input stream object</a:t>
            </a:r>
          </a:p>
          <a:p>
            <a:pPr lvl="1" eaLnBrk="1" hangingPunct="1"/>
            <a:r>
              <a:rPr lang="en-US" altLang="en-US" b="1" smtClean="0">
                <a:latin typeface="Courier New" panose="02070309020205020404" pitchFamily="49" charset="0"/>
              </a:rPr>
              <a:t>&gt;&gt;</a:t>
            </a:r>
            <a:r>
              <a:rPr lang="en-US" altLang="en-US" smtClean="0"/>
              <a:t> (stream extraction operator) </a:t>
            </a:r>
          </a:p>
          <a:p>
            <a:pPr lvl="2" eaLnBrk="1" hangingPunct="1"/>
            <a:r>
              <a:rPr lang="en-US" altLang="en-US" smtClean="0"/>
              <a:t>Used with </a:t>
            </a:r>
            <a:r>
              <a:rPr lang="en-US" altLang="en-US" b="1" smtClean="0">
                <a:solidFill>
                  <a:srgbClr val="009999"/>
                </a:solidFill>
                <a:latin typeface="Courier New" panose="02070309020205020404" pitchFamily="49" charset="0"/>
              </a:rPr>
              <a:t>std::cin</a:t>
            </a:r>
          </a:p>
          <a:p>
            <a:pPr lvl="2" eaLnBrk="1" hangingPunct="1"/>
            <a:r>
              <a:rPr lang="en-US" altLang="en-US" smtClean="0"/>
              <a:t>Waits for user to input value, then press </a:t>
            </a:r>
            <a:r>
              <a:rPr lang="en-US" altLang="en-US" i="1" smtClean="0"/>
              <a:t>Enter</a:t>
            </a:r>
            <a:r>
              <a:rPr lang="en-US" altLang="en-US" smtClean="0"/>
              <a:t> (Return) key</a:t>
            </a:r>
          </a:p>
          <a:p>
            <a:pPr lvl="2" eaLnBrk="1" hangingPunct="1"/>
            <a:r>
              <a:rPr lang="en-US" altLang="en-US" smtClean="0"/>
              <a:t>Stores value in variable to right of operator</a:t>
            </a:r>
          </a:p>
          <a:p>
            <a:pPr lvl="3" eaLnBrk="1" hangingPunct="1"/>
            <a:r>
              <a:rPr lang="en-US" altLang="en-US" smtClean="0"/>
              <a:t>Converts value to variable data type</a:t>
            </a:r>
            <a:endParaRPr lang="en-US" altLang="en-US" b="1" smtClean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400" b="1" smtClean="0">
                <a:latin typeface="Courier New" panose="02070309020205020404" pitchFamily="49" charset="0"/>
              </a:rPr>
              <a:t>=</a:t>
            </a:r>
            <a:r>
              <a:rPr lang="en-US" altLang="en-US" sz="2400" smtClean="0"/>
              <a:t> (assignment operator)</a:t>
            </a:r>
          </a:p>
          <a:p>
            <a:pPr lvl="1" eaLnBrk="1" hangingPunct="1"/>
            <a:r>
              <a:rPr lang="en-US" altLang="en-US" smtClean="0"/>
              <a:t>Assigns value to variable</a:t>
            </a:r>
          </a:p>
          <a:p>
            <a:pPr lvl="1" eaLnBrk="1" hangingPunct="1"/>
            <a:r>
              <a:rPr lang="en-US" altLang="en-US" smtClean="0"/>
              <a:t>Binary operator (two operands)</a:t>
            </a:r>
          </a:p>
          <a:p>
            <a:pPr lvl="1" eaLnBrk="1" hangingPunct="1"/>
            <a:r>
              <a:rPr lang="en-US" altLang="en-US" smtClean="0"/>
              <a:t>Example:</a:t>
            </a:r>
          </a:p>
          <a:p>
            <a:pPr lvl="3" eaLnBrk="1" hangingPunct="1">
              <a:buFontTx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sum = variable1 + variable2;</a:t>
            </a:r>
          </a:p>
          <a:p>
            <a:pPr lvl="1" eaLnBrk="1" hangingPunct="1"/>
            <a:endParaRPr lang="en-US" altLang="en-US" sz="1800" b="1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9">
            <a:extLst>
              <a:ext uri="{FF2B5EF4-FFF2-40B4-BE49-F238E27FC236}">
                <a16:creationId xmlns:a16="http://schemas.microsoft.com/office/drawing/2014/main" id="{11FAFA8E-6BD3-4140-9DB5-E3BD5D160E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FEBDB-A0AD-4647-AC8E-359FB0BF8652}" type="slidenum">
              <a:rPr lang="en-US" altLang="en-US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fig01_06.cpp</a:t>
            </a:r>
            <a:br>
              <a:rPr lang="en-US" altLang="en-US" smtClean="0"/>
            </a:br>
            <a:r>
              <a:rPr lang="en-US" altLang="en-US" smtClean="0"/>
              <a:t>(1 of 1)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0"/>
            <a:ext cx="7010400" cy="5484813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      </a:t>
            </a:r>
            <a:r>
              <a:rPr lang="en-US" altLang="en-US" dirty="0" smtClean="0">
                <a:solidFill>
                  <a:srgbClr val="008000"/>
                </a:solidFill>
                <a:cs typeface="Courier New" panose="02070309020205020404" pitchFamily="49" charset="0"/>
              </a:rPr>
              <a:t>// Fig. 1.6: fig01_06.cpp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      </a:t>
            </a:r>
            <a:r>
              <a:rPr lang="en-US" altLang="en-US" dirty="0" smtClean="0">
                <a:solidFill>
                  <a:srgbClr val="008000"/>
                </a:solidFill>
                <a:cs typeface="Courier New" panose="02070309020205020404" pitchFamily="49" charset="0"/>
              </a:rPr>
              <a:t>// Addition program.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      </a:t>
            </a:r>
            <a:r>
              <a:rPr lang="en-US" altLang="en-US" dirty="0" smtClean="0">
                <a:solidFill>
                  <a:srgbClr val="0000FF"/>
                </a:solidFill>
                <a:cs typeface="Courier New" panose="02070309020205020404" pitchFamily="49" charset="0"/>
              </a:rPr>
              <a:t>#include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&lt;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iostream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&gt;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4      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5      </a:t>
            </a:r>
            <a:r>
              <a:rPr lang="en-US" altLang="en-US" dirty="0" smtClean="0">
                <a:solidFill>
                  <a:srgbClr val="008000"/>
                </a:solidFill>
                <a:cs typeface="Courier New" panose="02070309020205020404" pitchFamily="49" charset="0"/>
              </a:rPr>
              <a:t>// function main begins program execution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6      </a:t>
            </a:r>
            <a:r>
              <a:rPr lang="en-US" altLang="en-US" dirty="0" err="1" smtClean="0">
                <a:solidFill>
                  <a:srgbClr val="0000FF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main()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7  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{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8  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dirty="0" err="1" smtClean="0">
                <a:solidFill>
                  <a:srgbClr val="0000FF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integer1;  </a:t>
            </a:r>
            <a:r>
              <a:rPr lang="en-US" altLang="en-US" dirty="0" smtClean="0">
                <a:solidFill>
                  <a:srgbClr val="008000"/>
                </a:solidFill>
                <a:cs typeface="Courier New" panose="02070309020205020404" pitchFamily="49" charset="0"/>
              </a:rPr>
              <a:t>// first number to be input by user    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9  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dirty="0" err="1" smtClean="0">
                <a:solidFill>
                  <a:srgbClr val="0000FF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integer2;  </a:t>
            </a:r>
            <a:r>
              <a:rPr lang="en-US" altLang="en-US" dirty="0" smtClean="0">
                <a:solidFill>
                  <a:srgbClr val="008000"/>
                </a:solidFill>
                <a:cs typeface="Courier New" panose="02070309020205020404" pitchFamily="49" charset="0"/>
              </a:rPr>
              <a:t>// second number to be input by user   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10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dirty="0" err="1" smtClean="0">
                <a:solidFill>
                  <a:srgbClr val="0000FF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sum;      </a:t>
            </a:r>
            <a:r>
              <a:rPr lang="en-US" altLang="en-US" dirty="0" smtClean="0">
                <a:solidFill>
                  <a:srgbClr val="008000"/>
                </a:solidFill>
                <a:cs typeface="Courier New" panose="02070309020205020404" pitchFamily="49" charset="0"/>
              </a:rPr>
              <a:t> // variable in which sum will be stored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11    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12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std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::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cout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&lt;&lt; </a:t>
            </a:r>
            <a:r>
              <a:rPr lang="en-US" altLang="en-US" dirty="0" smtClean="0">
                <a:solidFill>
                  <a:srgbClr val="0099FF"/>
                </a:solidFill>
                <a:cs typeface="Courier New" panose="02070309020205020404" pitchFamily="49" charset="0"/>
              </a:rPr>
              <a:t>"Enter first integer\n"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; </a:t>
            </a:r>
            <a:r>
              <a:rPr lang="en-US" altLang="en-US" dirty="0" smtClean="0">
                <a:solidFill>
                  <a:srgbClr val="008000"/>
                </a:solidFill>
                <a:cs typeface="Courier New" panose="02070309020205020404" pitchFamily="49" charset="0"/>
              </a:rPr>
              <a:t> // prompt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13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std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::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cin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&gt;&gt; integer1;                 </a:t>
            </a:r>
            <a:r>
              <a:rPr lang="en-US" altLang="en-US" dirty="0" smtClean="0">
                <a:solidFill>
                  <a:srgbClr val="008000"/>
                </a:solidFill>
                <a:cs typeface="Courier New" panose="02070309020205020404" pitchFamily="49" charset="0"/>
              </a:rPr>
              <a:t> // read an integer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14    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15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std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::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cout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&lt;&lt; </a:t>
            </a:r>
            <a:r>
              <a:rPr lang="en-US" altLang="en-US" dirty="0" smtClean="0">
                <a:solidFill>
                  <a:srgbClr val="0099FF"/>
                </a:solidFill>
                <a:cs typeface="Courier New" panose="02070309020205020404" pitchFamily="49" charset="0"/>
              </a:rPr>
              <a:t>"Enter second integer\n"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; </a:t>
            </a:r>
            <a:r>
              <a:rPr lang="en-US" altLang="en-US" dirty="0" smtClean="0">
                <a:solidFill>
                  <a:srgbClr val="008000"/>
                </a:solidFill>
                <a:cs typeface="Courier New" panose="02070309020205020404" pitchFamily="49" charset="0"/>
              </a:rPr>
              <a:t>// prompt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16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std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::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cin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&gt;&gt; integer2;                  </a:t>
            </a:r>
            <a:r>
              <a:rPr lang="en-US" altLang="en-US" dirty="0" smtClean="0">
                <a:solidFill>
                  <a:srgbClr val="008000"/>
                </a:solidFill>
                <a:cs typeface="Courier New" panose="02070309020205020404" pitchFamily="49" charset="0"/>
              </a:rPr>
              <a:t>// read an integer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17    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18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sum = integer1 + integer2;  </a:t>
            </a:r>
            <a:r>
              <a:rPr lang="en-US" altLang="en-US" dirty="0" smtClean="0">
                <a:solidFill>
                  <a:srgbClr val="008000"/>
                </a:solidFill>
                <a:cs typeface="Courier New" panose="02070309020205020404" pitchFamily="49" charset="0"/>
              </a:rPr>
              <a:t>// assign result to sum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19    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20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std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::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cout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&lt;&lt; </a:t>
            </a:r>
            <a:r>
              <a:rPr lang="en-US" altLang="en-US" dirty="0" smtClean="0">
                <a:solidFill>
                  <a:srgbClr val="0099FF"/>
                </a:solidFill>
                <a:cs typeface="Courier New" panose="02070309020205020404" pitchFamily="49" charset="0"/>
              </a:rPr>
              <a:t>"Sum is "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&lt;&lt; sum &lt;&lt; 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std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::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endl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; </a:t>
            </a:r>
            <a:r>
              <a:rPr lang="en-US" altLang="en-US" dirty="0" smtClean="0">
                <a:solidFill>
                  <a:srgbClr val="008000"/>
                </a:solidFill>
                <a:cs typeface="Courier New" panose="02070309020205020404" pitchFamily="49" charset="0"/>
              </a:rPr>
              <a:t>// print sum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21    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22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dirty="0" smtClean="0">
                <a:solidFill>
                  <a:srgbClr val="0000FF"/>
                </a:solidFill>
                <a:cs typeface="Courier New" panose="02070309020205020404" pitchFamily="49" charset="0"/>
              </a:rPr>
              <a:t>return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rgbClr val="0099FF"/>
                </a:solidFill>
                <a:cs typeface="Courier New" panose="02070309020205020404" pitchFamily="49" charset="0"/>
              </a:rPr>
              <a:t>0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;   </a:t>
            </a:r>
            <a:r>
              <a:rPr lang="en-US" altLang="en-US" dirty="0" smtClean="0">
                <a:solidFill>
                  <a:srgbClr val="008000"/>
                </a:solidFill>
                <a:cs typeface="Courier New" panose="02070309020205020404" pitchFamily="49" charset="0"/>
              </a:rPr>
              <a:t>// indicate that program ended successfully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23    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24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} </a:t>
            </a:r>
            <a:r>
              <a:rPr lang="en-US" altLang="en-US" dirty="0" smtClean="0">
                <a:solidFill>
                  <a:srgbClr val="008000"/>
                </a:solidFill>
                <a:cs typeface="Courier New" panose="02070309020205020404" pitchFamily="49" charset="0"/>
              </a:rPr>
              <a:t>// end function main</a:t>
            </a:r>
            <a:endParaRPr lang="en-US" altLang="en-US" dirty="0" smtClean="0"/>
          </a:p>
        </p:txBody>
      </p:sp>
      <p:grpSp>
        <p:nvGrpSpPr>
          <p:cNvPr id="215048" name="Group 8"/>
          <p:cNvGrpSpPr>
            <a:grpSpLocks/>
          </p:cNvGrpSpPr>
          <p:nvPr/>
        </p:nvGrpSpPr>
        <p:grpSpPr bwMode="auto">
          <a:xfrm>
            <a:off x="3551548" y="5940458"/>
            <a:ext cx="4648200" cy="949325"/>
            <a:chOff x="960" y="842"/>
            <a:chExt cx="2928" cy="598"/>
          </a:xfrm>
        </p:grpSpPr>
        <p:sp>
          <p:nvSpPr>
            <p:cNvPr id="45076" name="Text Box 4"/>
            <p:cNvSpPr txBox="1">
              <a:spLocks noChangeArrowheads="1"/>
            </p:cNvSpPr>
            <p:nvPr/>
          </p:nvSpPr>
          <p:spPr bwMode="auto">
            <a:xfrm>
              <a:off x="2208" y="842"/>
              <a:ext cx="1680" cy="21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Declare integer variables.</a:t>
              </a:r>
            </a:p>
          </p:txBody>
        </p:sp>
        <p:sp>
          <p:nvSpPr>
            <p:cNvPr id="45077" name="Line 5"/>
            <p:cNvSpPr>
              <a:spLocks noChangeShapeType="1"/>
            </p:cNvSpPr>
            <p:nvPr/>
          </p:nvSpPr>
          <p:spPr bwMode="auto">
            <a:xfrm flipH="1">
              <a:off x="1296" y="960"/>
              <a:ext cx="91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AU"/>
            </a:p>
          </p:txBody>
        </p:sp>
        <p:sp>
          <p:nvSpPr>
            <p:cNvPr id="45078" name="Line 6"/>
            <p:cNvSpPr>
              <a:spLocks noChangeShapeType="1"/>
            </p:cNvSpPr>
            <p:nvPr/>
          </p:nvSpPr>
          <p:spPr bwMode="auto">
            <a:xfrm flipH="1">
              <a:off x="1296" y="960"/>
              <a:ext cx="91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AU"/>
            </a:p>
          </p:txBody>
        </p:sp>
        <p:sp>
          <p:nvSpPr>
            <p:cNvPr id="45079" name="Line 7"/>
            <p:cNvSpPr>
              <a:spLocks noChangeShapeType="1"/>
            </p:cNvSpPr>
            <p:nvPr/>
          </p:nvSpPr>
          <p:spPr bwMode="auto">
            <a:xfrm flipH="1">
              <a:off x="960" y="960"/>
              <a:ext cx="124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AU"/>
            </a:p>
          </p:txBody>
        </p:sp>
      </p:grpSp>
      <p:grpSp>
        <p:nvGrpSpPr>
          <p:cNvPr id="215051" name="Group 11"/>
          <p:cNvGrpSpPr>
            <a:grpSpLocks/>
          </p:cNvGrpSpPr>
          <p:nvPr/>
        </p:nvGrpSpPr>
        <p:grpSpPr bwMode="auto">
          <a:xfrm>
            <a:off x="2955499" y="5422900"/>
            <a:ext cx="4114800" cy="838200"/>
            <a:chOff x="1056" y="1248"/>
            <a:chExt cx="2592" cy="528"/>
          </a:xfrm>
        </p:grpSpPr>
        <p:sp>
          <p:nvSpPr>
            <p:cNvPr id="45074" name="Text Box 9"/>
            <p:cNvSpPr txBox="1">
              <a:spLocks noChangeArrowheads="1"/>
            </p:cNvSpPr>
            <p:nvPr/>
          </p:nvSpPr>
          <p:spPr bwMode="auto">
            <a:xfrm>
              <a:off x="1968" y="1248"/>
              <a:ext cx="1680" cy="52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Use stream extraction operator with standard input stream to obtain user input.</a:t>
              </a:r>
            </a:p>
          </p:txBody>
        </p:sp>
        <p:sp>
          <p:nvSpPr>
            <p:cNvPr id="45075" name="Line 10"/>
            <p:cNvSpPr>
              <a:spLocks noChangeShapeType="1"/>
            </p:cNvSpPr>
            <p:nvPr/>
          </p:nvSpPr>
          <p:spPr bwMode="auto">
            <a:xfrm flipH="1">
              <a:off x="1056" y="1344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AU"/>
            </a:p>
          </p:txBody>
        </p:sp>
      </p:grpSp>
      <p:grpSp>
        <p:nvGrpSpPr>
          <p:cNvPr id="215054" name="Group 14"/>
          <p:cNvGrpSpPr>
            <a:grpSpLocks/>
          </p:cNvGrpSpPr>
          <p:nvPr/>
        </p:nvGrpSpPr>
        <p:grpSpPr bwMode="auto">
          <a:xfrm>
            <a:off x="4792744" y="5552746"/>
            <a:ext cx="4114800" cy="1079500"/>
            <a:chOff x="2736" y="2195"/>
            <a:chExt cx="2592" cy="680"/>
          </a:xfrm>
        </p:grpSpPr>
        <p:sp>
          <p:nvSpPr>
            <p:cNvPr id="45072" name="Text Box 12"/>
            <p:cNvSpPr txBox="1">
              <a:spLocks noChangeArrowheads="1"/>
            </p:cNvSpPr>
            <p:nvPr/>
          </p:nvSpPr>
          <p:spPr bwMode="auto">
            <a:xfrm>
              <a:off x="3648" y="2195"/>
              <a:ext cx="1680" cy="6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Stream manipulator </a:t>
              </a:r>
              <a:r>
                <a:rPr lang="en-US" altLang="en-US" sz="1600" b="1">
                  <a:latin typeface="Courier New" panose="02070309020205020404" pitchFamily="49" charset="0"/>
                </a:rPr>
                <a:t>std::endl </a:t>
              </a:r>
              <a:r>
                <a:rPr lang="en-US" altLang="en-US" sz="1600">
                  <a:latin typeface="Times New Roman" panose="02020603050405020304" pitchFamily="18" charset="0"/>
                </a:rPr>
                <a:t>outputs a newline, then “flushes output buffer.”</a:t>
              </a:r>
            </a:p>
          </p:txBody>
        </p:sp>
        <p:sp>
          <p:nvSpPr>
            <p:cNvPr id="45073" name="Line 13"/>
            <p:cNvSpPr>
              <a:spLocks noChangeShapeType="1"/>
            </p:cNvSpPr>
            <p:nvPr/>
          </p:nvSpPr>
          <p:spPr bwMode="auto">
            <a:xfrm flipH="1">
              <a:off x="2736" y="2291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AU"/>
            </a:p>
          </p:txBody>
        </p:sp>
      </p:grpSp>
      <p:grpSp>
        <p:nvGrpSpPr>
          <p:cNvPr id="215059" name="Group 19"/>
          <p:cNvGrpSpPr>
            <a:grpSpLocks/>
          </p:cNvGrpSpPr>
          <p:nvPr/>
        </p:nvGrpSpPr>
        <p:grpSpPr bwMode="auto">
          <a:xfrm>
            <a:off x="990600" y="5729942"/>
            <a:ext cx="5688013" cy="2646363"/>
            <a:chOff x="1152" y="2862"/>
            <a:chExt cx="3583" cy="1667"/>
          </a:xfrm>
        </p:grpSpPr>
        <p:sp>
          <p:nvSpPr>
            <p:cNvPr id="45068" name="Text Box 15"/>
            <p:cNvSpPr txBox="1">
              <a:spLocks noChangeArrowheads="1"/>
            </p:cNvSpPr>
            <p:nvPr/>
          </p:nvSpPr>
          <p:spPr bwMode="auto">
            <a:xfrm>
              <a:off x="3055" y="4003"/>
              <a:ext cx="1680" cy="52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 sz="1600" dirty="0">
                  <a:latin typeface="Times New Roman" panose="02020603050405020304" pitchFamily="18" charset="0"/>
                </a:rPr>
                <a:t>Concatenating, chaining or cascading stream insertion operations.</a:t>
              </a:r>
            </a:p>
          </p:txBody>
        </p:sp>
        <p:sp>
          <p:nvSpPr>
            <p:cNvPr id="45069" name="Line 16"/>
            <p:cNvSpPr>
              <a:spLocks noChangeShapeType="1"/>
            </p:cNvSpPr>
            <p:nvPr/>
          </p:nvSpPr>
          <p:spPr bwMode="auto">
            <a:xfrm flipH="1" flipV="1">
              <a:off x="2232" y="2862"/>
              <a:ext cx="816" cy="4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AU"/>
            </a:p>
          </p:txBody>
        </p:sp>
        <p:sp>
          <p:nvSpPr>
            <p:cNvPr id="45070" name="Line 17"/>
            <p:cNvSpPr>
              <a:spLocks noChangeShapeType="1"/>
            </p:cNvSpPr>
            <p:nvPr/>
          </p:nvSpPr>
          <p:spPr bwMode="auto">
            <a:xfrm flipH="1" flipV="1">
              <a:off x="1872" y="2862"/>
              <a:ext cx="1176" cy="4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AU"/>
            </a:p>
          </p:txBody>
        </p:sp>
        <p:sp>
          <p:nvSpPr>
            <p:cNvPr id="45071" name="Line 18"/>
            <p:cNvSpPr>
              <a:spLocks noChangeShapeType="1"/>
            </p:cNvSpPr>
            <p:nvPr/>
          </p:nvSpPr>
          <p:spPr bwMode="auto">
            <a:xfrm flipH="1" flipV="1">
              <a:off x="1152" y="2862"/>
              <a:ext cx="1896" cy="4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AU"/>
            </a:p>
          </p:txBody>
        </p:sp>
      </p:grpSp>
      <p:grpSp>
        <p:nvGrpSpPr>
          <p:cNvPr id="215063" name="Group 23"/>
          <p:cNvGrpSpPr>
            <a:grpSpLocks/>
          </p:cNvGrpSpPr>
          <p:nvPr/>
        </p:nvGrpSpPr>
        <p:grpSpPr bwMode="auto">
          <a:xfrm>
            <a:off x="1524000" y="5729942"/>
            <a:ext cx="7086600" cy="1017588"/>
            <a:chOff x="1056" y="2142"/>
            <a:chExt cx="4464" cy="641"/>
          </a:xfrm>
        </p:grpSpPr>
        <p:sp>
          <p:nvSpPr>
            <p:cNvPr id="45066" name="Text Box 20"/>
            <p:cNvSpPr txBox="1">
              <a:spLocks noChangeArrowheads="1"/>
            </p:cNvSpPr>
            <p:nvPr/>
          </p:nvSpPr>
          <p:spPr bwMode="auto">
            <a:xfrm>
              <a:off x="1968" y="2142"/>
              <a:ext cx="3552" cy="64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Calculations can be performed in output statements: alternative for lines 18 and 20:</a:t>
              </a:r>
            </a:p>
            <a:p>
              <a:endParaRPr lang="en-US" altLang="en-US" sz="1600">
                <a:latin typeface="Times New Roman" panose="02020603050405020304" pitchFamily="18" charset="0"/>
              </a:endParaRPr>
            </a:p>
            <a:p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std::cout &lt;&lt; </a:t>
              </a:r>
              <a:r>
                <a:rPr lang="en-US" altLang="en-US" sz="1200" b="1">
                  <a:solidFill>
                    <a:srgbClr val="0099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"Sum is "</a:t>
              </a:r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&lt;&lt; integer1 + integer2 &lt;&lt; std::endl;</a:t>
              </a:r>
            </a:p>
          </p:txBody>
        </p:sp>
        <p:sp>
          <p:nvSpPr>
            <p:cNvPr id="45067" name="Line 21"/>
            <p:cNvSpPr>
              <a:spLocks noChangeShapeType="1"/>
            </p:cNvSpPr>
            <p:nvPr/>
          </p:nvSpPr>
          <p:spPr bwMode="auto">
            <a:xfrm flipH="1">
              <a:off x="1056" y="2238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AU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3">
            <a:extLst>
              <a:ext uri="{FF2B5EF4-FFF2-40B4-BE49-F238E27FC236}">
                <a16:creationId xmlns:a16="http://schemas.microsoft.com/office/drawing/2014/main" id="{70DF369B-D55A-4B53-BA59-B130497664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E9DD5A-DF27-483D-AF4D-5996E2C3FCE9}" type="slidenum">
              <a:rPr lang="en-US" altLang="en-US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Memory Concepts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Variable names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Correspond to actual locations in computer's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Every variable has name, type, size and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When new value placed into variable, overwrites previous value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std::cin &gt;&gt; integer1;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Assume user entered 45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std::cin &gt;&gt; integer2;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Assume user entered 72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sum = integer1 + integer2;</a:t>
            </a:r>
          </a:p>
        </p:txBody>
      </p:sp>
      <p:sp>
        <p:nvSpPr>
          <p:cNvPr id="46085" name="Rectangle 15"/>
          <p:cNvSpPr>
            <a:spLocks noChangeArrowheads="1"/>
          </p:cNvSpPr>
          <p:nvPr/>
        </p:nvSpPr>
        <p:spPr bwMode="auto">
          <a:xfrm>
            <a:off x="6629400" y="4119563"/>
            <a:ext cx="1574800" cy="86995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endParaRPr lang="en-AU" altLang="en-US"/>
          </a:p>
        </p:txBody>
      </p:sp>
      <p:sp>
        <p:nvSpPr>
          <p:cNvPr id="46086" name="Rectangle 16"/>
          <p:cNvSpPr>
            <a:spLocks noChangeArrowheads="1"/>
          </p:cNvSpPr>
          <p:nvPr/>
        </p:nvSpPr>
        <p:spPr bwMode="auto">
          <a:xfrm>
            <a:off x="6629400" y="3429000"/>
            <a:ext cx="1574800" cy="51911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endParaRPr lang="en-AU" altLang="en-US"/>
          </a:p>
        </p:txBody>
      </p:sp>
      <p:sp>
        <p:nvSpPr>
          <p:cNvPr id="46087" name="Rectangle 17"/>
          <p:cNvSpPr>
            <a:spLocks noChangeArrowheads="1"/>
          </p:cNvSpPr>
          <p:nvPr/>
        </p:nvSpPr>
        <p:spPr bwMode="auto">
          <a:xfrm>
            <a:off x="6629400" y="5167313"/>
            <a:ext cx="1574800" cy="125888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endParaRPr lang="en-AU" altLang="en-US"/>
          </a:p>
        </p:txBody>
      </p:sp>
      <p:grpSp>
        <p:nvGrpSpPr>
          <p:cNvPr id="46088" name="Group 18"/>
          <p:cNvGrpSpPr>
            <a:grpSpLocks/>
          </p:cNvGrpSpPr>
          <p:nvPr/>
        </p:nvGrpSpPr>
        <p:grpSpPr bwMode="auto">
          <a:xfrm>
            <a:off x="6686550" y="3559175"/>
            <a:ext cx="1460500" cy="258763"/>
            <a:chOff x="880" y="1488"/>
            <a:chExt cx="1233" cy="192"/>
          </a:xfrm>
        </p:grpSpPr>
        <p:sp>
          <p:nvSpPr>
            <p:cNvPr id="46114" name="Rectangle 19"/>
            <p:cNvSpPr>
              <a:spLocks noChangeArrowheads="1"/>
            </p:cNvSpPr>
            <p:nvPr/>
          </p:nvSpPr>
          <p:spPr bwMode="auto">
            <a:xfrm>
              <a:off x="1737" y="1488"/>
              <a:ext cx="376" cy="19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endParaRPr lang="en-AU" altLang="en-US"/>
            </a:p>
          </p:txBody>
        </p:sp>
        <p:sp>
          <p:nvSpPr>
            <p:cNvPr id="46115" name="Rectangle 20"/>
            <p:cNvSpPr>
              <a:spLocks noChangeArrowheads="1"/>
            </p:cNvSpPr>
            <p:nvPr/>
          </p:nvSpPr>
          <p:spPr bwMode="auto">
            <a:xfrm>
              <a:off x="1237" y="1499"/>
              <a:ext cx="397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endParaRPr lang="en-AU" altLang="en-US"/>
            </a:p>
          </p:txBody>
        </p:sp>
        <p:sp>
          <p:nvSpPr>
            <p:cNvPr id="46116" name="Rectangle 21"/>
            <p:cNvSpPr>
              <a:spLocks noChangeArrowheads="1"/>
            </p:cNvSpPr>
            <p:nvPr/>
          </p:nvSpPr>
          <p:spPr bwMode="auto">
            <a:xfrm>
              <a:off x="880" y="1499"/>
              <a:ext cx="826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b="1">
                  <a:solidFill>
                    <a:srgbClr val="000000"/>
                  </a:solidFill>
                  <a:latin typeface="Courier New" panose="02070309020205020404" pitchFamily="49" charset="0"/>
                </a:rPr>
                <a:t>integer1</a:t>
              </a:r>
              <a:endParaRPr lang="en-US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46117" name="Rectangle 22"/>
            <p:cNvSpPr>
              <a:spLocks noChangeArrowheads="1"/>
            </p:cNvSpPr>
            <p:nvPr/>
          </p:nvSpPr>
          <p:spPr bwMode="auto">
            <a:xfrm>
              <a:off x="1824" y="1488"/>
              <a:ext cx="206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b="1">
                  <a:solidFill>
                    <a:srgbClr val="000000"/>
                  </a:solidFill>
                  <a:latin typeface="Courier New" panose="02070309020205020404" pitchFamily="49" charset="0"/>
                </a:rPr>
                <a:t>45</a:t>
              </a:r>
              <a:endParaRPr lang="en-US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</p:grpSp>
      <p:grpSp>
        <p:nvGrpSpPr>
          <p:cNvPr id="46089" name="Group 23"/>
          <p:cNvGrpSpPr>
            <a:grpSpLocks/>
          </p:cNvGrpSpPr>
          <p:nvPr/>
        </p:nvGrpSpPr>
        <p:grpSpPr bwMode="auto">
          <a:xfrm>
            <a:off x="6686550" y="4222750"/>
            <a:ext cx="1460500" cy="258763"/>
            <a:chOff x="880" y="1488"/>
            <a:chExt cx="1233" cy="192"/>
          </a:xfrm>
        </p:grpSpPr>
        <p:sp>
          <p:nvSpPr>
            <p:cNvPr id="46110" name="Rectangle 24"/>
            <p:cNvSpPr>
              <a:spLocks noChangeArrowheads="1"/>
            </p:cNvSpPr>
            <p:nvPr/>
          </p:nvSpPr>
          <p:spPr bwMode="auto">
            <a:xfrm>
              <a:off x="1737" y="1488"/>
              <a:ext cx="376" cy="19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endParaRPr lang="en-AU" altLang="en-US"/>
            </a:p>
          </p:txBody>
        </p:sp>
        <p:sp>
          <p:nvSpPr>
            <p:cNvPr id="46111" name="Rectangle 25"/>
            <p:cNvSpPr>
              <a:spLocks noChangeArrowheads="1"/>
            </p:cNvSpPr>
            <p:nvPr/>
          </p:nvSpPr>
          <p:spPr bwMode="auto">
            <a:xfrm>
              <a:off x="1237" y="1499"/>
              <a:ext cx="397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endParaRPr lang="en-AU" altLang="en-US"/>
            </a:p>
          </p:txBody>
        </p:sp>
        <p:sp>
          <p:nvSpPr>
            <p:cNvPr id="46112" name="Rectangle 26"/>
            <p:cNvSpPr>
              <a:spLocks noChangeArrowheads="1"/>
            </p:cNvSpPr>
            <p:nvPr/>
          </p:nvSpPr>
          <p:spPr bwMode="auto">
            <a:xfrm>
              <a:off x="880" y="1499"/>
              <a:ext cx="826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b="1">
                  <a:solidFill>
                    <a:srgbClr val="000000"/>
                  </a:solidFill>
                  <a:latin typeface="Courier New" panose="02070309020205020404" pitchFamily="49" charset="0"/>
                </a:rPr>
                <a:t>integer1</a:t>
              </a:r>
              <a:endParaRPr lang="en-US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46113" name="Rectangle 27"/>
            <p:cNvSpPr>
              <a:spLocks noChangeArrowheads="1"/>
            </p:cNvSpPr>
            <p:nvPr/>
          </p:nvSpPr>
          <p:spPr bwMode="auto">
            <a:xfrm>
              <a:off x="1824" y="1488"/>
              <a:ext cx="206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b="1">
                  <a:solidFill>
                    <a:srgbClr val="000000"/>
                  </a:solidFill>
                  <a:latin typeface="Courier New" panose="02070309020205020404" pitchFamily="49" charset="0"/>
                </a:rPr>
                <a:t>45</a:t>
              </a:r>
              <a:endParaRPr lang="en-US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</p:grpSp>
      <p:grpSp>
        <p:nvGrpSpPr>
          <p:cNvPr id="46090" name="Group 28"/>
          <p:cNvGrpSpPr>
            <a:grpSpLocks/>
          </p:cNvGrpSpPr>
          <p:nvPr/>
        </p:nvGrpSpPr>
        <p:grpSpPr bwMode="auto">
          <a:xfrm>
            <a:off x="6686550" y="4624388"/>
            <a:ext cx="1460500" cy="257175"/>
            <a:chOff x="880" y="1488"/>
            <a:chExt cx="1233" cy="190"/>
          </a:xfrm>
        </p:grpSpPr>
        <p:sp>
          <p:nvSpPr>
            <p:cNvPr id="46106" name="Rectangle 29"/>
            <p:cNvSpPr>
              <a:spLocks noChangeArrowheads="1"/>
            </p:cNvSpPr>
            <p:nvPr/>
          </p:nvSpPr>
          <p:spPr bwMode="auto">
            <a:xfrm>
              <a:off x="1737" y="1488"/>
              <a:ext cx="376" cy="19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endParaRPr lang="en-AU" altLang="en-US"/>
            </a:p>
          </p:txBody>
        </p:sp>
        <p:sp>
          <p:nvSpPr>
            <p:cNvPr id="46107" name="Rectangle 30"/>
            <p:cNvSpPr>
              <a:spLocks noChangeArrowheads="1"/>
            </p:cNvSpPr>
            <p:nvPr/>
          </p:nvSpPr>
          <p:spPr bwMode="auto">
            <a:xfrm>
              <a:off x="1237" y="1499"/>
              <a:ext cx="397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endParaRPr lang="en-AU" altLang="en-US"/>
            </a:p>
          </p:txBody>
        </p:sp>
        <p:sp>
          <p:nvSpPr>
            <p:cNvPr id="46108" name="Rectangle 31"/>
            <p:cNvSpPr>
              <a:spLocks noChangeArrowheads="1"/>
            </p:cNvSpPr>
            <p:nvPr/>
          </p:nvSpPr>
          <p:spPr bwMode="auto">
            <a:xfrm>
              <a:off x="880" y="1497"/>
              <a:ext cx="826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b="1">
                  <a:solidFill>
                    <a:srgbClr val="000000"/>
                  </a:solidFill>
                  <a:latin typeface="Courier New" panose="02070309020205020404" pitchFamily="49" charset="0"/>
                </a:rPr>
                <a:t>integer2</a:t>
              </a:r>
              <a:endParaRPr lang="en-US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46109" name="Rectangle 32"/>
            <p:cNvSpPr>
              <a:spLocks noChangeArrowheads="1"/>
            </p:cNvSpPr>
            <p:nvPr/>
          </p:nvSpPr>
          <p:spPr bwMode="auto">
            <a:xfrm>
              <a:off x="1824" y="1488"/>
              <a:ext cx="206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b="1">
                  <a:solidFill>
                    <a:srgbClr val="000000"/>
                  </a:solidFill>
                  <a:latin typeface="Courier New" panose="02070309020205020404" pitchFamily="49" charset="0"/>
                </a:rPr>
                <a:t>72</a:t>
              </a:r>
              <a:endParaRPr lang="en-US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</p:grpSp>
      <p:grpSp>
        <p:nvGrpSpPr>
          <p:cNvPr id="46091" name="Group 33"/>
          <p:cNvGrpSpPr>
            <a:grpSpLocks/>
          </p:cNvGrpSpPr>
          <p:nvPr/>
        </p:nvGrpSpPr>
        <p:grpSpPr bwMode="auto">
          <a:xfrm>
            <a:off x="6686550" y="5270500"/>
            <a:ext cx="1460500" cy="257175"/>
            <a:chOff x="880" y="1488"/>
            <a:chExt cx="1233" cy="190"/>
          </a:xfrm>
        </p:grpSpPr>
        <p:sp>
          <p:nvSpPr>
            <p:cNvPr id="46102" name="Rectangle 34"/>
            <p:cNvSpPr>
              <a:spLocks noChangeArrowheads="1"/>
            </p:cNvSpPr>
            <p:nvPr/>
          </p:nvSpPr>
          <p:spPr bwMode="auto">
            <a:xfrm>
              <a:off x="1737" y="1488"/>
              <a:ext cx="376" cy="19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endParaRPr lang="en-AU" altLang="en-US"/>
            </a:p>
          </p:txBody>
        </p:sp>
        <p:sp>
          <p:nvSpPr>
            <p:cNvPr id="46103" name="Rectangle 35"/>
            <p:cNvSpPr>
              <a:spLocks noChangeArrowheads="1"/>
            </p:cNvSpPr>
            <p:nvPr/>
          </p:nvSpPr>
          <p:spPr bwMode="auto">
            <a:xfrm>
              <a:off x="1237" y="1499"/>
              <a:ext cx="397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endParaRPr lang="en-AU" altLang="en-US"/>
            </a:p>
          </p:txBody>
        </p:sp>
        <p:sp>
          <p:nvSpPr>
            <p:cNvPr id="46104" name="Rectangle 36"/>
            <p:cNvSpPr>
              <a:spLocks noChangeArrowheads="1"/>
            </p:cNvSpPr>
            <p:nvPr/>
          </p:nvSpPr>
          <p:spPr bwMode="auto">
            <a:xfrm>
              <a:off x="880" y="1497"/>
              <a:ext cx="826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b="1">
                  <a:solidFill>
                    <a:srgbClr val="000000"/>
                  </a:solidFill>
                  <a:latin typeface="Courier New" panose="02070309020205020404" pitchFamily="49" charset="0"/>
                </a:rPr>
                <a:t>integer1</a:t>
              </a:r>
              <a:endParaRPr lang="en-US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46105" name="Rectangle 37"/>
            <p:cNvSpPr>
              <a:spLocks noChangeArrowheads="1"/>
            </p:cNvSpPr>
            <p:nvPr/>
          </p:nvSpPr>
          <p:spPr bwMode="auto">
            <a:xfrm>
              <a:off x="1824" y="1488"/>
              <a:ext cx="206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b="1">
                  <a:solidFill>
                    <a:srgbClr val="000000"/>
                  </a:solidFill>
                  <a:latin typeface="Courier New" panose="02070309020205020404" pitchFamily="49" charset="0"/>
                </a:rPr>
                <a:t>45</a:t>
              </a:r>
              <a:endParaRPr lang="en-US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</p:grpSp>
      <p:grpSp>
        <p:nvGrpSpPr>
          <p:cNvPr id="46092" name="Group 38"/>
          <p:cNvGrpSpPr>
            <a:grpSpLocks/>
          </p:cNvGrpSpPr>
          <p:nvPr/>
        </p:nvGrpSpPr>
        <p:grpSpPr bwMode="auto">
          <a:xfrm>
            <a:off x="6686550" y="5659438"/>
            <a:ext cx="1460500" cy="257175"/>
            <a:chOff x="880" y="1488"/>
            <a:chExt cx="1233" cy="191"/>
          </a:xfrm>
        </p:grpSpPr>
        <p:sp>
          <p:nvSpPr>
            <p:cNvPr id="46098" name="Rectangle 39"/>
            <p:cNvSpPr>
              <a:spLocks noChangeArrowheads="1"/>
            </p:cNvSpPr>
            <p:nvPr/>
          </p:nvSpPr>
          <p:spPr bwMode="auto">
            <a:xfrm>
              <a:off x="1737" y="1488"/>
              <a:ext cx="376" cy="19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endParaRPr lang="en-AU" altLang="en-US"/>
            </a:p>
          </p:txBody>
        </p:sp>
        <p:sp>
          <p:nvSpPr>
            <p:cNvPr id="46099" name="Rectangle 40"/>
            <p:cNvSpPr>
              <a:spLocks noChangeArrowheads="1"/>
            </p:cNvSpPr>
            <p:nvPr/>
          </p:nvSpPr>
          <p:spPr bwMode="auto">
            <a:xfrm>
              <a:off x="1237" y="1499"/>
              <a:ext cx="397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endParaRPr lang="en-AU" altLang="en-US"/>
            </a:p>
          </p:txBody>
        </p:sp>
        <p:sp>
          <p:nvSpPr>
            <p:cNvPr id="46100" name="Rectangle 41"/>
            <p:cNvSpPr>
              <a:spLocks noChangeArrowheads="1"/>
            </p:cNvSpPr>
            <p:nvPr/>
          </p:nvSpPr>
          <p:spPr bwMode="auto">
            <a:xfrm>
              <a:off x="880" y="1499"/>
              <a:ext cx="826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b="1">
                  <a:solidFill>
                    <a:srgbClr val="000000"/>
                  </a:solidFill>
                  <a:latin typeface="Courier New" panose="02070309020205020404" pitchFamily="49" charset="0"/>
                </a:rPr>
                <a:t>integer2</a:t>
              </a:r>
              <a:endParaRPr lang="en-US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46101" name="Rectangle 42"/>
            <p:cNvSpPr>
              <a:spLocks noChangeArrowheads="1"/>
            </p:cNvSpPr>
            <p:nvPr/>
          </p:nvSpPr>
          <p:spPr bwMode="auto">
            <a:xfrm>
              <a:off x="1824" y="1488"/>
              <a:ext cx="20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b="1">
                  <a:solidFill>
                    <a:srgbClr val="000000"/>
                  </a:solidFill>
                  <a:latin typeface="Courier New" panose="02070309020205020404" pitchFamily="49" charset="0"/>
                </a:rPr>
                <a:t>72</a:t>
              </a:r>
              <a:endParaRPr lang="en-US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</p:grpSp>
      <p:grpSp>
        <p:nvGrpSpPr>
          <p:cNvPr id="46093" name="Group 43"/>
          <p:cNvGrpSpPr>
            <a:grpSpLocks/>
          </p:cNvGrpSpPr>
          <p:nvPr/>
        </p:nvGrpSpPr>
        <p:grpSpPr bwMode="auto">
          <a:xfrm>
            <a:off x="7108825" y="6061075"/>
            <a:ext cx="1062038" cy="258763"/>
            <a:chOff x="3813" y="3514"/>
            <a:chExt cx="896" cy="191"/>
          </a:xfrm>
        </p:grpSpPr>
        <p:sp>
          <p:nvSpPr>
            <p:cNvPr id="46094" name="Rectangle 44"/>
            <p:cNvSpPr>
              <a:spLocks noChangeArrowheads="1"/>
            </p:cNvSpPr>
            <p:nvPr/>
          </p:nvSpPr>
          <p:spPr bwMode="auto">
            <a:xfrm>
              <a:off x="4313" y="3514"/>
              <a:ext cx="376" cy="19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endParaRPr lang="en-AU" altLang="en-US"/>
            </a:p>
          </p:txBody>
        </p:sp>
        <p:sp>
          <p:nvSpPr>
            <p:cNvPr id="46095" name="Rectangle 45"/>
            <p:cNvSpPr>
              <a:spLocks noChangeArrowheads="1"/>
            </p:cNvSpPr>
            <p:nvPr/>
          </p:nvSpPr>
          <p:spPr bwMode="auto">
            <a:xfrm>
              <a:off x="3813" y="3525"/>
              <a:ext cx="397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endParaRPr lang="en-AU" altLang="en-US"/>
            </a:p>
          </p:txBody>
        </p:sp>
        <p:sp>
          <p:nvSpPr>
            <p:cNvPr id="46096" name="Rectangle 46"/>
            <p:cNvSpPr>
              <a:spLocks noChangeArrowheads="1"/>
            </p:cNvSpPr>
            <p:nvPr/>
          </p:nvSpPr>
          <p:spPr bwMode="auto">
            <a:xfrm>
              <a:off x="3888" y="3525"/>
              <a:ext cx="323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en-US" sz="1600" b="1">
                  <a:solidFill>
                    <a:srgbClr val="000000"/>
                  </a:solidFill>
                  <a:latin typeface="Courier New" panose="02070309020205020404" pitchFamily="49" charset="0"/>
                </a:rPr>
                <a:t>sum</a:t>
              </a:r>
              <a:endParaRPr lang="en-US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46097" name="Rectangle 47"/>
            <p:cNvSpPr>
              <a:spLocks noChangeArrowheads="1"/>
            </p:cNvSpPr>
            <p:nvPr/>
          </p:nvSpPr>
          <p:spPr bwMode="auto">
            <a:xfrm>
              <a:off x="4400" y="3514"/>
              <a:ext cx="309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b="1">
                  <a:solidFill>
                    <a:srgbClr val="000000"/>
                  </a:solidFill>
                  <a:latin typeface="Courier New" panose="02070309020205020404" pitchFamily="49" charset="0"/>
                </a:rPr>
                <a:t>117</a:t>
              </a:r>
              <a:endParaRPr lang="en-US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39D66-CE5F-4A35-B59F-9BBDA0406E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EC8FBE-319B-4E14-B529-BE55ED184451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Computer Languages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en-US" altLang="en-US" smtClean="0"/>
              <a:t>Machine language</a:t>
            </a:r>
          </a:p>
          <a:p>
            <a:pPr marL="1295400" lvl="2" indent="-381000" eaLnBrk="1" hangingPunct="1"/>
            <a:r>
              <a:rPr lang="en-US" altLang="en-US" smtClean="0"/>
              <a:t>Only language computer directly understands</a:t>
            </a:r>
          </a:p>
          <a:p>
            <a:pPr marL="1295400" lvl="2" indent="-381000" eaLnBrk="1" hangingPunct="1"/>
            <a:r>
              <a:rPr lang="en-US" altLang="en-US" smtClean="0"/>
              <a:t>Defined by hardware design</a:t>
            </a:r>
          </a:p>
          <a:p>
            <a:pPr marL="1752600" lvl="3" indent="-381000" eaLnBrk="1" hangingPunct="1"/>
            <a:r>
              <a:rPr lang="en-US" altLang="en-US" smtClean="0"/>
              <a:t>Machine-dependent</a:t>
            </a:r>
          </a:p>
          <a:p>
            <a:pPr marL="1295400" lvl="2" indent="-381000" eaLnBrk="1" hangingPunct="1"/>
            <a:r>
              <a:rPr lang="en-US" altLang="en-US" smtClean="0"/>
              <a:t>Generally consist of strings of numbers</a:t>
            </a:r>
          </a:p>
          <a:p>
            <a:pPr marL="1752600" lvl="3" indent="-381000" eaLnBrk="1" hangingPunct="1"/>
            <a:r>
              <a:rPr lang="en-US" altLang="en-US" smtClean="0"/>
              <a:t>Ultimately 0s and 1s</a:t>
            </a:r>
          </a:p>
          <a:p>
            <a:pPr marL="1295400" lvl="2" indent="-381000" eaLnBrk="1" hangingPunct="1"/>
            <a:r>
              <a:rPr lang="en-US" altLang="en-US" smtClean="0"/>
              <a:t>Instruct computers to perform elementary operations</a:t>
            </a:r>
          </a:p>
          <a:p>
            <a:pPr marL="1752600" lvl="3" indent="-381000" eaLnBrk="1" hangingPunct="1"/>
            <a:r>
              <a:rPr lang="en-US" altLang="en-US" smtClean="0"/>
              <a:t>One at a time</a:t>
            </a:r>
          </a:p>
          <a:p>
            <a:pPr marL="1295400" lvl="2" indent="-381000" eaLnBrk="1" hangingPunct="1"/>
            <a:r>
              <a:rPr lang="en-US" altLang="en-US" smtClean="0"/>
              <a:t>Cumbersome for humans</a:t>
            </a:r>
          </a:p>
          <a:p>
            <a:pPr marL="1295400" lvl="2" indent="-381000" eaLnBrk="1" hangingPunct="1"/>
            <a:r>
              <a:rPr lang="en-US" altLang="en-US" smtClean="0"/>
              <a:t>Example:</a:t>
            </a:r>
          </a:p>
          <a:p>
            <a:pPr marL="1752600" lvl="3" indent="-381000" eaLnBrk="1" hangingPunct="1">
              <a:buFontTx/>
              <a:buNone/>
            </a:pPr>
            <a:r>
              <a:rPr lang="en-US" altLang="en-US" b="1" smtClean="0">
                <a:latin typeface="Courier New" panose="02070309020205020404" pitchFamily="49" charset="0"/>
              </a:rPr>
              <a:t>	+1300042774</a:t>
            </a:r>
            <a:br>
              <a:rPr lang="en-US" altLang="en-US" b="1" smtClean="0">
                <a:latin typeface="Courier New" panose="02070309020205020404" pitchFamily="49" charset="0"/>
              </a:rPr>
            </a:br>
            <a:r>
              <a:rPr lang="en-US" altLang="en-US" b="1" smtClean="0">
                <a:latin typeface="Courier New" panose="02070309020205020404" pitchFamily="49" charset="0"/>
              </a:rPr>
              <a:t>+1400593419</a:t>
            </a:r>
            <a:br>
              <a:rPr lang="en-US" altLang="en-US" b="1" smtClean="0">
                <a:latin typeface="Courier New" panose="02070309020205020404" pitchFamily="49" charset="0"/>
              </a:rPr>
            </a:br>
            <a:r>
              <a:rPr lang="en-US" altLang="en-US" b="1" smtClean="0">
                <a:latin typeface="Courier New" panose="02070309020205020404" pitchFamily="49" charset="0"/>
              </a:rPr>
              <a:t>+1200274027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C8F1663-5A97-45D3-9DB9-63AC46ACE5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943F49-C2A9-417B-8ABB-791C41E933DB}" type="slidenum">
              <a:rPr lang="en-US" altLang="en-US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Arithmetic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030788"/>
          </a:xfrm>
        </p:spPr>
        <p:txBody>
          <a:bodyPr/>
          <a:lstStyle/>
          <a:p>
            <a:pPr eaLnBrk="1" hangingPunct="1"/>
            <a:r>
              <a:rPr lang="en-US" altLang="en-US" smtClean="0"/>
              <a:t>Arithmetic calculations</a:t>
            </a:r>
          </a:p>
          <a:p>
            <a:pPr lvl="1" eaLnBrk="1" hangingPunct="1"/>
            <a:r>
              <a:rPr lang="en-US" altLang="en-US" b="1" smtClean="0">
                <a:latin typeface="Courier New" panose="02070309020205020404" pitchFamily="49" charset="0"/>
              </a:rPr>
              <a:t>*</a:t>
            </a:r>
            <a:r>
              <a:rPr lang="en-US" altLang="en-US" smtClean="0"/>
              <a:t> : Multiplication </a:t>
            </a:r>
          </a:p>
          <a:p>
            <a:pPr lvl="1" eaLnBrk="1" hangingPunct="1"/>
            <a:r>
              <a:rPr lang="en-US" altLang="en-US" b="1" smtClean="0">
                <a:latin typeface="Courier New" panose="02070309020205020404" pitchFamily="49" charset="0"/>
              </a:rPr>
              <a:t>/</a:t>
            </a:r>
            <a:r>
              <a:rPr lang="en-US" altLang="en-US" smtClean="0"/>
              <a:t> : Division</a:t>
            </a:r>
          </a:p>
          <a:p>
            <a:pPr lvl="2" eaLnBrk="1" hangingPunct="1"/>
            <a:r>
              <a:rPr lang="en-US" altLang="en-US" smtClean="0"/>
              <a:t>Integer division truncates remainder</a:t>
            </a:r>
          </a:p>
          <a:p>
            <a:pPr lvl="3" eaLnBrk="1" hangingPunct="1"/>
            <a:r>
              <a:rPr lang="en-US" altLang="en-US" b="1" smtClean="0">
                <a:latin typeface="Courier New" panose="02070309020205020404" pitchFamily="49" charset="0"/>
              </a:rPr>
              <a:t>7 / 5</a:t>
            </a:r>
            <a:r>
              <a:rPr lang="en-US" altLang="en-US" smtClean="0"/>
              <a:t> evaluates to 1</a:t>
            </a:r>
          </a:p>
          <a:p>
            <a:pPr lvl="1" eaLnBrk="1" hangingPunct="1"/>
            <a:r>
              <a:rPr lang="en-US" altLang="en-US" b="1" smtClean="0">
                <a:latin typeface="Courier New" panose="02070309020205020404" pitchFamily="49" charset="0"/>
              </a:rPr>
              <a:t>%</a:t>
            </a:r>
            <a:r>
              <a:rPr lang="en-US" altLang="en-US" smtClean="0"/>
              <a:t> : Modulus operator returns remainder </a:t>
            </a:r>
          </a:p>
          <a:p>
            <a:pPr lvl="3" eaLnBrk="1" hangingPunct="1"/>
            <a:r>
              <a:rPr lang="en-US" altLang="en-US" b="1" smtClean="0">
                <a:latin typeface="Courier New" panose="02070309020205020404" pitchFamily="49" charset="0"/>
              </a:rPr>
              <a:t>7 % 5</a:t>
            </a:r>
            <a:r>
              <a:rPr lang="en-US" altLang="en-US" smtClean="0"/>
              <a:t> evaluates to 2</a:t>
            </a:r>
          </a:p>
        </p:txBody>
      </p:sp>
      <p:graphicFrame>
        <p:nvGraphicFramePr>
          <p:cNvPr id="47109" name="Object 5"/>
          <p:cNvGraphicFramePr>
            <a:graphicFrameLocks noChangeAspect="1"/>
          </p:cNvGraphicFramePr>
          <p:nvPr/>
        </p:nvGraphicFramePr>
        <p:xfrm>
          <a:off x="633413" y="4108450"/>
          <a:ext cx="7824787" cy="360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6" name="Document" r:id="rId3" imgW="7802880" imgH="3604260" progId="Word.Document.8">
                  <p:embed/>
                </p:oleObj>
              </mc:Choice>
              <mc:Fallback>
                <p:oleObj name="Document" r:id="rId3" imgW="7802880" imgH="360426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413" y="4108450"/>
                        <a:ext cx="7824787" cy="360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6391A-3FFD-4BD0-8ADF-6D3CCBCEAD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2B1B92-CC6F-46A3-9B7D-88A9BCB4EC4A}" type="slidenum">
              <a:rPr lang="en-US" altLang="en-US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Decision Making: Equality and Relational Operators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dirty="0" smtClean="0">
                <a:solidFill>
                  <a:srgbClr val="009999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dirty="0" smtClean="0"/>
              <a:t> structure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Make decision based on truth or falsity of condition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If condition met, body executed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Else, body not executed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Equality and relational operators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Equality operators =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Same level of precedence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Relational operators &lt; &gt;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Same level of precedence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 dirty="0" smtClean="0">
                <a:solidFill>
                  <a:srgbClr val="009999"/>
                </a:solidFill>
                <a:latin typeface="Courier New" panose="02070309020205020404" pitchFamily="49" charset="0"/>
              </a:rPr>
              <a:t>using</a:t>
            </a:r>
            <a:r>
              <a:rPr lang="en-US" altLang="en-US" dirty="0" smtClean="0"/>
              <a:t> statements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Eliminate use of </a:t>
            </a:r>
            <a:r>
              <a:rPr lang="en-US" altLang="en-US" b="1" dirty="0" err="1" smtClean="0">
                <a:solidFill>
                  <a:srgbClr val="009999"/>
                </a:solidFill>
                <a:latin typeface="Courier New" panose="02070309020205020404" pitchFamily="49" charset="0"/>
              </a:rPr>
              <a:t>std</a:t>
            </a:r>
            <a:r>
              <a:rPr lang="en-US" altLang="en-US" b="1" dirty="0" smtClean="0">
                <a:solidFill>
                  <a:srgbClr val="009999"/>
                </a:solidFill>
                <a:latin typeface="Courier New" panose="02070309020205020404" pitchFamily="49" charset="0"/>
              </a:rPr>
              <a:t>::</a:t>
            </a:r>
            <a:r>
              <a:rPr lang="en-US" altLang="en-US" dirty="0" smtClean="0"/>
              <a:t> prefix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Write </a:t>
            </a:r>
            <a:r>
              <a:rPr lang="en-US" altLang="en-US" b="1" dirty="0" err="1" smtClean="0">
                <a:solidFill>
                  <a:srgbClr val="009999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b="1" dirty="0" smtClean="0">
                <a:latin typeface="Courier New" panose="02070309020205020404" pitchFamily="49" charset="0"/>
              </a:rPr>
              <a:t> </a:t>
            </a:r>
            <a:r>
              <a:rPr lang="en-US" altLang="en-US" dirty="0" smtClean="0"/>
              <a:t>instead of </a:t>
            </a:r>
            <a:r>
              <a:rPr lang="en-US" altLang="en-US" b="1" dirty="0" err="1" smtClean="0">
                <a:solidFill>
                  <a:srgbClr val="009999"/>
                </a:solidFill>
                <a:latin typeface="Courier New" panose="02070309020205020404" pitchFamily="49" charset="0"/>
              </a:rPr>
              <a:t>std</a:t>
            </a:r>
            <a:r>
              <a:rPr lang="en-US" altLang="en-US" b="1" dirty="0" smtClean="0">
                <a:solidFill>
                  <a:srgbClr val="009999"/>
                </a:solidFill>
                <a:latin typeface="Courier New" panose="02070309020205020404" pitchFamily="49" charset="0"/>
              </a:rPr>
              <a:t>::</a:t>
            </a:r>
            <a:r>
              <a:rPr lang="en-US" altLang="en-US" b="1" dirty="0" err="1" smtClean="0">
                <a:solidFill>
                  <a:srgbClr val="009999"/>
                </a:solidFill>
                <a:latin typeface="Courier New" panose="02070309020205020404" pitchFamily="49" charset="0"/>
              </a:rPr>
              <a:t>cout</a:t>
            </a:r>
            <a:endParaRPr lang="en-US" altLang="en-US" dirty="0" smtClean="0">
              <a:solidFill>
                <a:srgbClr val="009999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1D3E4-85E8-41D4-BE0E-F2A1B4740A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5D2B17-A096-4B32-8A33-F9DCCCF054AB}" type="slidenum">
              <a:rPr lang="en-US" altLang="en-US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Decision Making: Equality and Relational Operators</a:t>
            </a:r>
          </a:p>
        </p:txBody>
      </p:sp>
      <p:graphicFrame>
        <p:nvGraphicFramePr>
          <p:cNvPr id="49156" name="Object 3"/>
          <p:cNvGraphicFramePr>
            <a:graphicFrameLocks noGrp="1" noChangeAspect="1"/>
          </p:cNvGraphicFramePr>
          <p:nvPr>
            <p:ph type="body" idx="1"/>
          </p:nvPr>
        </p:nvGraphicFramePr>
        <p:xfrm>
          <a:off x="-1293813" y="1974850"/>
          <a:ext cx="11693526" cy="442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3" name="Document" r:id="rId3" imgW="6283792" imgH="2377479" progId="Word.Document.8">
                  <p:embed/>
                </p:oleObj>
              </mc:Choice>
              <mc:Fallback>
                <p:oleObj name="Document" r:id="rId3" imgW="6283792" imgH="2377479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293813" y="1974850"/>
                        <a:ext cx="11693526" cy="442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9">
            <a:extLst>
              <a:ext uri="{FF2B5EF4-FFF2-40B4-BE49-F238E27FC236}">
                <a16:creationId xmlns:a16="http://schemas.microsoft.com/office/drawing/2014/main" id="{3E752289-0BEB-47C4-8FA7-055EA7B3D24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3CA3A9-63AE-489A-9D3A-D04F43615EB4}" type="slidenum">
              <a:rPr lang="en-US" altLang="en-US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fig01_14.cpp</a:t>
            </a:r>
            <a:br>
              <a:rPr lang="en-US" altLang="en-US" smtClean="0"/>
            </a:br>
            <a:r>
              <a:rPr lang="en-US" altLang="en-US" smtClean="0"/>
              <a:t>(1 of 2)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      </a:t>
            </a:r>
            <a:r>
              <a:rPr lang="en-US" altLang="en-US" dirty="0" smtClean="0">
                <a:solidFill>
                  <a:srgbClr val="008000"/>
                </a:solidFill>
                <a:cs typeface="Courier New" panose="02070309020205020404" pitchFamily="49" charset="0"/>
              </a:rPr>
              <a:t>// Fig. 1.14: fig01_14.cpp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      </a:t>
            </a:r>
            <a:r>
              <a:rPr lang="en-US" altLang="en-US" dirty="0" smtClean="0">
                <a:solidFill>
                  <a:srgbClr val="008000"/>
                </a:solidFill>
                <a:cs typeface="Courier New" panose="02070309020205020404" pitchFamily="49" charset="0"/>
              </a:rPr>
              <a:t>// Using if statements, relational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      </a:t>
            </a:r>
            <a:r>
              <a:rPr lang="en-US" altLang="en-US" dirty="0" smtClean="0">
                <a:solidFill>
                  <a:srgbClr val="008000"/>
                </a:solidFill>
                <a:cs typeface="Courier New" panose="02070309020205020404" pitchFamily="49" charset="0"/>
              </a:rPr>
              <a:t>// operators, and equality operators.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4      </a:t>
            </a:r>
            <a:r>
              <a:rPr lang="en-US" altLang="en-US" dirty="0" smtClean="0">
                <a:solidFill>
                  <a:srgbClr val="0000FF"/>
                </a:solidFill>
                <a:cs typeface="Courier New" panose="02070309020205020404" pitchFamily="49" charset="0"/>
              </a:rPr>
              <a:t>#include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&lt;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iostream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&gt;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5      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6      </a:t>
            </a:r>
            <a:r>
              <a:rPr lang="en-US" altLang="en-US" dirty="0" smtClean="0">
                <a:solidFill>
                  <a:srgbClr val="0000FF"/>
                </a:solidFill>
                <a:cs typeface="Courier New" panose="02070309020205020404" pitchFamily="49" charset="0"/>
              </a:rPr>
              <a:t>using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std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::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cout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;  </a:t>
            </a:r>
            <a:r>
              <a:rPr lang="en-US" altLang="en-US" dirty="0" smtClean="0">
                <a:solidFill>
                  <a:srgbClr val="008000"/>
                </a:solidFill>
                <a:cs typeface="Courier New" panose="02070309020205020404" pitchFamily="49" charset="0"/>
              </a:rPr>
              <a:t>// program uses </a:t>
            </a:r>
            <a:r>
              <a:rPr lang="en-US" altLang="en-US" dirty="0" err="1" smtClean="0">
                <a:solidFill>
                  <a:srgbClr val="008000"/>
                </a:solidFill>
                <a:cs typeface="Courier New" panose="02070309020205020404" pitchFamily="49" charset="0"/>
              </a:rPr>
              <a:t>cout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7      </a:t>
            </a:r>
            <a:r>
              <a:rPr lang="en-US" altLang="en-US" dirty="0" smtClean="0">
                <a:solidFill>
                  <a:srgbClr val="0000FF"/>
                </a:solidFill>
                <a:cs typeface="Courier New" panose="02070309020205020404" pitchFamily="49" charset="0"/>
              </a:rPr>
              <a:t>using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std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::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cin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;   </a:t>
            </a:r>
            <a:r>
              <a:rPr lang="en-US" altLang="en-US" dirty="0" smtClean="0">
                <a:solidFill>
                  <a:srgbClr val="008000"/>
                </a:solidFill>
                <a:cs typeface="Courier New" panose="02070309020205020404" pitchFamily="49" charset="0"/>
              </a:rPr>
              <a:t>// program uses </a:t>
            </a:r>
            <a:r>
              <a:rPr lang="en-US" altLang="en-US" dirty="0" err="1" smtClean="0">
                <a:solidFill>
                  <a:srgbClr val="008000"/>
                </a:solidFill>
                <a:cs typeface="Courier New" panose="02070309020205020404" pitchFamily="49" charset="0"/>
              </a:rPr>
              <a:t>cin</a:t>
            </a:r>
            <a:r>
              <a:rPr lang="en-US" altLang="en-US" dirty="0" smtClean="0">
                <a:solidFill>
                  <a:srgbClr val="008000"/>
                </a:solidFill>
                <a:cs typeface="Courier New" panose="020703090202050204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8      </a:t>
            </a:r>
            <a:r>
              <a:rPr lang="en-US" altLang="en-US" dirty="0" smtClean="0">
                <a:solidFill>
                  <a:srgbClr val="0000FF"/>
                </a:solidFill>
                <a:cs typeface="Courier New" panose="02070309020205020404" pitchFamily="49" charset="0"/>
              </a:rPr>
              <a:t>using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std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::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endl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;  </a:t>
            </a:r>
            <a:r>
              <a:rPr lang="en-US" altLang="en-US" dirty="0" smtClean="0">
                <a:solidFill>
                  <a:srgbClr val="008000"/>
                </a:solidFill>
                <a:cs typeface="Courier New" panose="02070309020205020404" pitchFamily="49" charset="0"/>
              </a:rPr>
              <a:t>// program uses </a:t>
            </a:r>
            <a:r>
              <a:rPr lang="en-US" altLang="en-US" dirty="0" err="1" smtClean="0">
                <a:solidFill>
                  <a:srgbClr val="008000"/>
                </a:solidFill>
                <a:cs typeface="Courier New" panose="02070309020205020404" pitchFamily="49" charset="0"/>
              </a:rPr>
              <a:t>endl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9      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10    </a:t>
            </a:r>
            <a:r>
              <a:rPr lang="en-US" altLang="en-US" dirty="0" smtClean="0">
                <a:solidFill>
                  <a:srgbClr val="008000"/>
                </a:solidFill>
                <a:cs typeface="Courier New" panose="02070309020205020404" pitchFamily="49" charset="0"/>
              </a:rPr>
              <a:t>// function main begins program execution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11    </a:t>
            </a:r>
            <a:r>
              <a:rPr lang="en-US" altLang="en-US" dirty="0" err="1" smtClean="0">
                <a:solidFill>
                  <a:srgbClr val="0000FF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main()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12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{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13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dirty="0" err="1" smtClean="0">
                <a:solidFill>
                  <a:srgbClr val="0000FF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num1;  </a:t>
            </a:r>
            <a:r>
              <a:rPr lang="en-US" altLang="en-US" dirty="0" smtClean="0">
                <a:solidFill>
                  <a:srgbClr val="008000"/>
                </a:solidFill>
                <a:cs typeface="Courier New" panose="02070309020205020404" pitchFamily="49" charset="0"/>
              </a:rPr>
              <a:t>// first number to be read from user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14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dirty="0" err="1" smtClean="0">
                <a:solidFill>
                  <a:srgbClr val="0000FF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num2;  </a:t>
            </a:r>
            <a:r>
              <a:rPr lang="en-US" altLang="en-US" dirty="0" smtClean="0">
                <a:solidFill>
                  <a:srgbClr val="008000"/>
                </a:solidFill>
                <a:cs typeface="Courier New" panose="02070309020205020404" pitchFamily="49" charset="0"/>
              </a:rPr>
              <a:t>// second number to be read from user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15    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16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cout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&lt;&lt; </a:t>
            </a:r>
            <a:r>
              <a:rPr lang="en-US" altLang="en-US" dirty="0" smtClean="0">
                <a:solidFill>
                  <a:srgbClr val="0099FF"/>
                </a:solidFill>
                <a:cs typeface="Courier New" panose="02070309020205020404" pitchFamily="49" charset="0"/>
              </a:rPr>
              <a:t>"Enter two integers, and I will tell you\n"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17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     &lt;&lt;</a:t>
            </a:r>
            <a:r>
              <a:rPr lang="en-US" altLang="en-US" dirty="0" smtClean="0">
                <a:solidFill>
                  <a:srgbClr val="0099FF"/>
                </a:solidFill>
                <a:cs typeface="Courier New" panose="02070309020205020404" pitchFamily="49" charset="0"/>
              </a:rPr>
              <a:t> "the relationships they satisfy: "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18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cin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&gt;&gt; num1 &gt;&gt; num2;   </a:t>
            </a:r>
            <a:r>
              <a:rPr lang="en-US" altLang="en-US" dirty="0" smtClean="0">
                <a:solidFill>
                  <a:srgbClr val="008000"/>
                </a:solidFill>
                <a:cs typeface="Courier New" panose="02070309020205020404" pitchFamily="49" charset="0"/>
              </a:rPr>
              <a:t>// read two integers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19    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20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dirty="0" smtClean="0">
                <a:solidFill>
                  <a:srgbClr val="0000FF"/>
                </a:solidFill>
                <a:cs typeface="Courier New" panose="02070309020205020404" pitchFamily="49" charset="0"/>
              </a:rPr>
              <a:t>if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( num1 == num2 )                                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21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   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cout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&lt;&lt; num1 &lt;&lt; </a:t>
            </a:r>
            <a:r>
              <a:rPr lang="en-US" altLang="en-US" dirty="0" smtClean="0">
                <a:solidFill>
                  <a:srgbClr val="0099FF"/>
                </a:solidFill>
                <a:cs typeface="Courier New" panose="02070309020205020404" pitchFamily="49" charset="0"/>
              </a:rPr>
              <a:t>" is equal to "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&lt;&lt; num2 &lt;&lt; 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endl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22    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23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dirty="0" smtClean="0">
                <a:solidFill>
                  <a:srgbClr val="0000FF"/>
                </a:solidFill>
                <a:cs typeface="Courier New" panose="02070309020205020404" pitchFamily="49" charset="0"/>
              </a:rPr>
              <a:t>if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( num1 != num2 )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24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   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cout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&lt;&lt; num1 &lt;&lt; </a:t>
            </a:r>
            <a:r>
              <a:rPr lang="en-US" altLang="en-US" dirty="0" smtClean="0">
                <a:solidFill>
                  <a:srgbClr val="0099FF"/>
                </a:solidFill>
                <a:cs typeface="Courier New" panose="02070309020205020404" pitchFamily="49" charset="0"/>
              </a:rPr>
              <a:t>" is not equal to "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&lt;&lt; num2 &lt;&lt; 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endl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25    </a:t>
            </a:r>
            <a:endParaRPr lang="en-US" altLang="en-US" dirty="0" smtClean="0"/>
          </a:p>
        </p:txBody>
      </p:sp>
      <p:grpSp>
        <p:nvGrpSpPr>
          <p:cNvPr id="217096" name="Group 8"/>
          <p:cNvGrpSpPr>
            <a:grpSpLocks/>
          </p:cNvGrpSpPr>
          <p:nvPr/>
        </p:nvGrpSpPr>
        <p:grpSpPr bwMode="auto">
          <a:xfrm>
            <a:off x="400050" y="6191250"/>
            <a:ext cx="4991100" cy="666750"/>
            <a:chOff x="1200" y="864"/>
            <a:chExt cx="3144" cy="420"/>
          </a:xfrm>
        </p:grpSpPr>
        <p:sp>
          <p:nvSpPr>
            <p:cNvPr id="50202" name="Text Box 4"/>
            <p:cNvSpPr txBox="1">
              <a:spLocks noChangeArrowheads="1"/>
            </p:cNvSpPr>
            <p:nvPr/>
          </p:nvSpPr>
          <p:spPr bwMode="auto">
            <a:xfrm>
              <a:off x="2664" y="912"/>
              <a:ext cx="1680" cy="3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 sz="1600" b="1">
                  <a:latin typeface="Courier New" panose="02070309020205020404" pitchFamily="49" charset="0"/>
                </a:rPr>
                <a:t>using</a:t>
              </a:r>
              <a:r>
                <a:rPr lang="en-US" altLang="en-US" sz="1600">
                  <a:latin typeface="Times New Roman" panose="02020603050405020304" pitchFamily="18" charset="0"/>
                </a:rPr>
                <a:t> statements eliminate need for </a:t>
              </a:r>
              <a:r>
                <a:rPr lang="en-US" altLang="en-US" sz="1600" b="1">
                  <a:latin typeface="Courier New" panose="02070309020205020404" pitchFamily="49" charset="0"/>
                </a:rPr>
                <a:t>std::</a:t>
              </a:r>
              <a:r>
                <a:rPr lang="en-US" altLang="en-US" sz="1600">
                  <a:latin typeface="Times New Roman" panose="02020603050405020304" pitchFamily="18" charset="0"/>
                </a:rPr>
                <a:t> prefix.</a:t>
              </a:r>
            </a:p>
          </p:txBody>
        </p:sp>
        <p:sp>
          <p:nvSpPr>
            <p:cNvPr id="50203" name="Line 5"/>
            <p:cNvSpPr>
              <a:spLocks noChangeShapeType="1"/>
            </p:cNvSpPr>
            <p:nvPr/>
          </p:nvSpPr>
          <p:spPr bwMode="auto">
            <a:xfrm flipH="1">
              <a:off x="1200" y="1008"/>
              <a:ext cx="14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AU"/>
            </a:p>
          </p:txBody>
        </p:sp>
        <p:sp>
          <p:nvSpPr>
            <p:cNvPr id="50204" name="Line 6"/>
            <p:cNvSpPr>
              <a:spLocks noChangeShapeType="1"/>
            </p:cNvSpPr>
            <p:nvPr/>
          </p:nvSpPr>
          <p:spPr bwMode="auto">
            <a:xfrm flipH="1" flipV="1">
              <a:off x="1200" y="864"/>
              <a:ext cx="146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AU"/>
            </a:p>
          </p:txBody>
        </p:sp>
        <p:sp>
          <p:nvSpPr>
            <p:cNvPr id="50205" name="Line 7"/>
            <p:cNvSpPr>
              <a:spLocks noChangeShapeType="1"/>
            </p:cNvSpPr>
            <p:nvPr/>
          </p:nvSpPr>
          <p:spPr bwMode="auto">
            <a:xfrm flipH="1">
              <a:off x="1200" y="1008"/>
              <a:ext cx="1464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AU"/>
            </a:p>
          </p:txBody>
        </p:sp>
      </p:grpSp>
      <p:grpSp>
        <p:nvGrpSpPr>
          <p:cNvPr id="217100" name="Group 12"/>
          <p:cNvGrpSpPr>
            <a:grpSpLocks/>
          </p:cNvGrpSpPr>
          <p:nvPr/>
        </p:nvGrpSpPr>
        <p:grpSpPr bwMode="auto">
          <a:xfrm>
            <a:off x="1181100" y="7486650"/>
            <a:ext cx="4305300" cy="1292225"/>
            <a:chOff x="624" y="1682"/>
            <a:chExt cx="2712" cy="814"/>
          </a:xfrm>
        </p:grpSpPr>
        <p:sp>
          <p:nvSpPr>
            <p:cNvPr id="50199" name="Text Box 9"/>
            <p:cNvSpPr txBox="1">
              <a:spLocks noChangeArrowheads="1"/>
            </p:cNvSpPr>
            <p:nvPr/>
          </p:nvSpPr>
          <p:spPr bwMode="auto">
            <a:xfrm>
              <a:off x="1656" y="1682"/>
              <a:ext cx="1680" cy="3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Can write </a:t>
              </a:r>
              <a:r>
                <a:rPr lang="en-US" altLang="en-US" sz="1600" b="1">
                  <a:latin typeface="Courier New" panose="02070309020205020404" pitchFamily="49" charset="0"/>
                </a:rPr>
                <a:t>cout</a:t>
              </a:r>
              <a:r>
                <a:rPr lang="en-US" altLang="en-US" sz="1600">
                  <a:latin typeface="Times New Roman" panose="02020603050405020304" pitchFamily="18" charset="0"/>
                </a:rPr>
                <a:t> and </a:t>
              </a:r>
              <a:r>
                <a:rPr lang="en-US" altLang="en-US" sz="1600" b="1">
                  <a:latin typeface="Courier New" panose="02070309020205020404" pitchFamily="49" charset="0"/>
                </a:rPr>
                <a:t>cin</a:t>
              </a:r>
              <a:r>
                <a:rPr lang="en-US" altLang="en-US" sz="1600">
                  <a:latin typeface="Times New Roman" panose="02020603050405020304" pitchFamily="18" charset="0"/>
                </a:rPr>
                <a:t> without </a:t>
              </a:r>
              <a:r>
                <a:rPr lang="en-US" altLang="en-US" sz="1600" b="1">
                  <a:latin typeface="Courier New" panose="02070309020205020404" pitchFamily="49" charset="0"/>
                </a:rPr>
                <a:t>std::</a:t>
              </a:r>
              <a:r>
                <a:rPr lang="en-US" altLang="en-US" sz="1600">
                  <a:latin typeface="Times New Roman" panose="02020603050405020304" pitchFamily="18" charset="0"/>
                </a:rPr>
                <a:t> prefix.</a:t>
              </a:r>
            </a:p>
          </p:txBody>
        </p:sp>
        <p:sp>
          <p:nvSpPr>
            <p:cNvPr id="50200" name="Line 10"/>
            <p:cNvSpPr>
              <a:spLocks noChangeShapeType="1"/>
            </p:cNvSpPr>
            <p:nvPr/>
          </p:nvSpPr>
          <p:spPr bwMode="auto">
            <a:xfrm flipH="1">
              <a:off x="744" y="1778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AU"/>
            </a:p>
          </p:txBody>
        </p:sp>
        <p:sp>
          <p:nvSpPr>
            <p:cNvPr id="50201" name="Line 11"/>
            <p:cNvSpPr>
              <a:spLocks noChangeShapeType="1"/>
            </p:cNvSpPr>
            <p:nvPr/>
          </p:nvSpPr>
          <p:spPr bwMode="auto">
            <a:xfrm flipH="1">
              <a:off x="624" y="1778"/>
              <a:ext cx="1032" cy="7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AU"/>
            </a:p>
          </p:txBody>
        </p:sp>
      </p:grpSp>
      <p:grpSp>
        <p:nvGrpSpPr>
          <p:cNvPr id="217104" name="Group 16"/>
          <p:cNvGrpSpPr>
            <a:grpSpLocks/>
          </p:cNvGrpSpPr>
          <p:nvPr/>
        </p:nvGrpSpPr>
        <p:grpSpPr bwMode="auto">
          <a:xfrm>
            <a:off x="1295400" y="5762625"/>
            <a:ext cx="3200400" cy="1085850"/>
            <a:chOff x="1008" y="1284"/>
            <a:chExt cx="2016" cy="684"/>
          </a:xfrm>
        </p:grpSpPr>
        <p:sp>
          <p:nvSpPr>
            <p:cNvPr id="50196" name="Text Box 13"/>
            <p:cNvSpPr txBox="1">
              <a:spLocks noChangeArrowheads="1"/>
            </p:cNvSpPr>
            <p:nvPr/>
          </p:nvSpPr>
          <p:spPr bwMode="auto">
            <a:xfrm>
              <a:off x="1968" y="1284"/>
              <a:ext cx="1056" cy="21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Declare variables.</a:t>
              </a:r>
            </a:p>
          </p:txBody>
        </p:sp>
        <p:sp>
          <p:nvSpPr>
            <p:cNvPr id="50197" name="Line 14"/>
            <p:cNvSpPr>
              <a:spLocks noChangeShapeType="1"/>
            </p:cNvSpPr>
            <p:nvPr/>
          </p:nvSpPr>
          <p:spPr bwMode="auto">
            <a:xfrm flipH="1">
              <a:off x="1056" y="1380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AU"/>
            </a:p>
          </p:txBody>
        </p:sp>
        <p:sp>
          <p:nvSpPr>
            <p:cNvPr id="50198" name="Line 15"/>
            <p:cNvSpPr>
              <a:spLocks noChangeShapeType="1"/>
            </p:cNvSpPr>
            <p:nvPr/>
          </p:nvSpPr>
          <p:spPr bwMode="auto">
            <a:xfrm flipH="1">
              <a:off x="1008" y="1380"/>
              <a:ext cx="960" cy="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AU"/>
            </a:p>
          </p:txBody>
        </p:sp>
      </p:grpSp>
      <p:grpSp>
        <p:nvGrpSpPr>
          <p:cNvPr id="217107" name="Group 19"/>
          <p:cNvGrpSpPr>
            <a:grpSpLocks/>
          </p:cNvGrpSpPr>
          <p:nvPr/>
        </p:nvGrpSpPr>
        <p:grpSpPr bwMode="auto">
          <a:xfrm>
            <a:off x="1339850" y="6153150"/>
            <a:ext cx="4114800" cy="838200"/>
            <a:chOff x="1056" y="2210"/>
            <a:chExt cx="2592" cy="528"/>
          </a:xfrm>
        </p:grpSpPr>
        <p:sp>
          <p:nvSpPr>
            <p:cNvPr id="50194" name="Text Box 17"/>
            <p:cNvSpPr txBox="1">
              <a:spLocks noChangeArrowheads="1"/>
            </p:cNvSpPr>
            <p:nvPr/>
          </p:nvSpPr>
          <p:spPr bwMode="auto">
            <a:xfrm>
              <a:off x="1968" y="2210"/>
              <a:ext cx="1680" cy="52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 sz="1600" b="1">
                  <a:latin typeface="Courier New" panose="02070309020205020404" pitchFamily="49" charset="0"/>
                </a:rPr>
                <a:t>if</a:t>
              </a:r>
              <a:r>
                <a:rPr lang="en-US" altLang="en-US" sz="1600">
                  <a:latin typeface="Times New Roman" panose="02020603050405020304" pitchFamily="18" charset="0"/>
                </a:rPr>
                <a:t> structure compares values of </a:t>
              </a:r>
              <a:r>
                <a:rPr lang="en-US" altLang="en-US" sz="1600" b="1">
                  <a:latin typeface="Courier New" panose="02070309020205020404" pitchFamily="49" charset="0"/>
                </a:rPr>
                <a:t>num1</a:t>
              </a:r>
              <a:r>
                <a:rPr lang="en-US" altLang="en-US" sz="1600">
                  <a:latin typeface="Times New Roman" panose="02020603050405020304" pitchFamily="18" charset="0"/>
                </a:rPr>
                <a:t> and </a:t>
              </a:r>
              <a:r>
                <a:rPr lang="en-US" altLang="en-US" sz="1600" b="1">
                  <a:latin typeface="Courier New" panose="02070309020205020404" pitchFamily="49" charset="0"/>
                </a:rPr>
                <a:t>num2</a:t>
              </a:r>
              <a:r>
                <a:rPr lang="en-US" altLang="en-US" sz="1600">
                  <a:latin typeface="Times New Roman" panose="02020603050405020304" pitchFamily="18" charset="0"/>
                </a:rPr>
                <a:t> to test for equality.</a:t>
              </a:r>
            </a:p>
          </p:txBody>
        </p:sp>
        <p:sp>
          <p:nvSpPr>
            <p:cNvPr id="50195" name="Line 18"/>
            <p:cNvSpPr>
              <a:spLocks noChangeShapeType="1"/>
            </p:cNvSpPr>
            <p:nvPr/>
          </p:nvSpPr>
          <p:spPr bwMode="auto">
            <a:xfrm flipH="1">
              <a:off x="1056" y="2306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AU"/>
            </a:p>
          </p:txBody>
        </p:sp>
      </p:grpSp>
      <p:grpSp>
        <p:nvGrpSpPr>
          <p:cNvPr id="217110" name="Group 22"/>
          <p:cNvGrpSpPr>
            <a:grpSpLocks/>
          </p:cNvGrpSpPr>
          <p:nvPr/>
        </p:nvGrpSpPr>
        <p:grpSpPr bwMode="auto">
          <a:xfrm>
            <a:off x="2400300" y="7185025"/>
            <a:ext cx="4114800" cy="838200"/>
            <a:chOff x="1824" y="2374"/>
            <a:chExt cx="2592" cy="528"/>
          </a:xfrm>
        </p:grpSpPr>
        <p:sp>
          <p:nvSpPr>
            <p:cNvPr id="50192" name="Text Box 20"/>
            <p:cNvSpPr txBox="1">
              <a:spLocks noChangeArrowheads="1"/>
            </p:cNvSpPr>
            <p:nvPr/>
          </p:nvSpPr>
          <p:spPr bwMode="auto">
            <a:xfrm>
              <a:off x="2736" y="2374"/>
              <a:ext cx="1680" cy="52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If condition is true (i.e., values are equal), execute this statement.</a:t>
              </a:r>
            </a:p>
          </p:txBody>
        </p:sp>
        <p:sp>
          <p:nvSpPr>
            <p:cNvPr id="50193" name="Line 21"/>
            <p:cNvSpPr>
              <a:spLocks noChangeShapeType="1"/>
            </p:cNvSpPr>
            <p:nvPr/>
          </p:nvSpPr>
          <p:spPr bwMode="auto">
            <a:xfrm flipH="1">
              <a:off x="1824" y="2470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AU"/>
            </a:p>
          </p:txBody>
        </p:sp>
      </p:grpSp>
      <p:grpSp>
        <p:nvGrpSpPr>
          <p:cNvPr id="217111" name="Group 23"/>
          <p:cNvGrpSpPr>
            <a:grpSpLocks/>
          </p:cNvGrpSpPr>
          <p:nvPr/>
        </p:nvGrpSpPr>
        <p:grpSpPr bwMode="auto">
          <a:xfrm>
            <a:off x="1790700" y="6781800"/>
            <a:ext cx="4114800" cy="838200"/>
            <a:chOff x="1056" y="2210"/>
            <a:chExt cx="2592" cy="528"/>
          </a:xfrm>
        </p:grpSpPr>
        <p:sp>
          <p:nvSpPr>
            <p:cNvPr id="50190" name="Text Box 24"/>
            <p:cNvSpPr txBox="1">
              <a:spLocks noChangeArrowheads="1"/>
            </p:cNvSpPr>
            <p:nvPr/>
          </p:nvSpPr>
          <p:spPr bwMode="auto">
            <a:xfrm>
              <a:off x="1968" y="2210"/>
              <a:ext cx="1680" cy="52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 sz="1600" b="1">
                  <a:latin typeface="Courier New" panose="02070309020205020404" pitchFamily="49" charset="0"/>
                </a:rPr>
                <a:t>if</a:t>
              </a:r>
              <a:r>
                <a:rPr lang="en-US" altLang="en-US" sz="1600">
                  <a:latin typeface="Times New Roman" panose="02020603050405020304" pitchFamily="18" charset="0"/>
                </a:rPr>
                <a:t> structure compares values of </a:t>
              </a:r>
              <a:r>
                <a:rPr lang="en-US" altLang="en-US" sz="1600" b="1">
                  <a:latin typeface="Courier New" panose="02070309020205020404" pitchFamily="49" charset="0"/>
                </a:rPr>
                <a:t>num1</a:t>
              </a:r>
              <a:r>
                <a:rPr lang="en-US" altLang="en-US" sz="1600">
                  <a:latin typeface="Times New Roman" panose="02020603050405020304" pitchFamily="18" charset="0"/>
                </a:rPr>
                <a:t> and </a:t>
              </a:r>
              <a:r>
                <a:rPr lang="en-US" altLang="en-US" sz="1600" b="1">
                  <a:latin typeface="Courier New" panose="02070309020205020404" pitchFamily="49" charset="0"/>
                </a:rPr>
                <a:t>num2</a:t>
              </a:r>
              <a:r>
                <a:rPr lang="en-US" altLang="en-US" sz="1600">
                  <a:latin typeface="Times New Roman" panose="02020603050405020304" pitchFamily="18" charset="0"/>
                </a:rPr>
                <a:t> to test for inequality.</a:t>
              </a:r>
            </a:p>
          </p:txBody>
        </p:sp>
        <p:sp>
          <p:nvSpPr>
            <p:cNvPr id="50191" name="Line 25"/>
            <p:cNvSpPr>
              <a:spLocks noChangeShapeType="1"/>
            </p:cNvSpPr>
            <p:nvPr/>
          </p:nvSpPr>
          <p:spPr bwMode="auto">
            <a:xfrm flipH="1">
              <a:off x="1056" y="2306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AU"/>
            </a:p>
          </p:txBody>
        </p:sp>
      </p:grpSp>
      <p:grpSp>
        <p:nvGrpSpPr>
          <p:cNvPr id="217114" name="Group 26"/>
          <p:cNvGrpSpPr>
            <a:grpSpLocks/>
          </p:cNvGrpSpPr>
          <p:nvPr/>
        </p:nvGrpSpPr>
        <p:grpSpPr bwMode="auto">
          <a:xfrm>
            <a:off x="2374900" y="6756400"/>
            <a:ext cx="4114800" cy="838200"/>
            <a:chOff x="1824" y="2374"/>
            <a:chExt cx="2592" cy="528"/>
          </a:xfrm>
        </p:grpSpPr>
        <p:sp>
          <p:nvSpPr>
            <p:cNvPr id="50188" name="Text Box 27"/>
            <p:cNvSpPr txBox="1">
              <a:spLocks noChangeArrowheads="1"/>
            </p:cNvSpPr>
            <p:nvPr/>
          </p:nvSpPr>
          <p:spPr bwMode="auto">
            <a:xfrm>
              <a:off x="2736" y="2374"/>
              <a:ext cx="1680" cy="52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If condition is true (i.e., values are not equal), execute this statement.</a:t>
              </a:r>
            </a:p>
          </p:txBody>
        </p:sp>
        <p:sp>
          <p:nvSpPr>
            <p:cNvPr id="50189" name="Line 28"/>
            <p:cNvSpPr>
              <a:spLocks noChangeShapeType="1"/>
            </p:cNvSpPr>
            <p:nvPr/>
          </p:nvSpPr>
          <p:spPr bwMode="auto">
            <a:xfrm flipH="1">
              <a:off x="1824" y="2470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AU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7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7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>
            <a:extLst>
              <a:ext uri="{FF2B5EF4-FFF2-40B4-BE49-F238E27FC236}">
                <a16:creationId xmlns:a16="http://schemas.microsoft.com/office/drawing/2014/main" id="{68678A77-4AB4-41EF-855A-BC5DD477110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45E1B8-B625-46BB-A5EB-74D99A05A563}" type="slidenum">
              <a:rPr lang="en-US" altLang="en-US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51203" name="Rectangle 102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fig01_14.cpp</a:t>
            </a:r>
            <a:br>
              <a:rPr lang="en-US" altLang="en-US" smtClean="0"/>
            </a:br>
            <a:r>
              <a:rPr lang="en-US" altLang="en-US" smtClean="0"/>
              <a:t>(2 of 2)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fig01_14.cpp</a:t>
            </a:r>
            <a:br>
              <a:rPr lang="en-US" altLang="en-US" smtClean="0"/>
            </a:br>
            <a:r>
              <a:rPr lang="en-US" altLang="en-US" smtClean="0"/>
              <a:t>output (1 of 2)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51204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0" y="0"/>
            <a:ext cx="7010400" cy="3973513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26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if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( num1 &lt; num2 )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27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cout &lt;&lt; num1 &lt;&lt;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" is less than "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&lt;&lt; num2 &lt;&lt; endl;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28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29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if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( num1 &gt; num2 )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30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cout &lt;&lt; num1 &lt;&lt;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" is greater than "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&lt;&lt; num2 &lt;&lt; endl;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31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32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if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( num1 &lt;= num2 )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33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cout &lt;&lt; num1 &lt;&lt;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" is less than or equal to "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34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     &lt;&lt; num2 &lt;&lt; endl;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35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36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if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( num1 &gt;= num2 )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37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cout &lt;&lt; num1 &lt;&lt;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 " is greater than or equal to "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38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     &lt;&lt; num2 &lt;&lt; endl;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39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40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return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0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;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indicate that program ended successfully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41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42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}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end function main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mtClean="0"/>
          </a:p>
        </p:txBody>
      </p:sp>
      <p:sp>
        <p:nvSpPr>
          <p:cNvPr id="51205" name="Rectangle 1029"/>
          <p:cNvSpPr>
            <a:spLocks noChangeArrowheads="1"/>
          </p:cNvSpPr>
          <p:nvPr/>
        </p:nvSpPr>
        <p:spPr bwMode="auto">
          <a:xfrm>
            <a:off x="0" y="3886200"/>
            <a:ext cx="7010400" cy="13716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82880" bIns="18288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two integers, and I will tell you </a:t>
            </a:r>
            <a:endParaRPr lang="en-US" altLang="en-US" sz="1200" b="1">
              <a:solidFill>
                <a:srgbClr val="000000"/>
              </a:solidFill>
              <a:latin typeface="Courier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relationships they satisfy: 22 12</a:t>
            </a:r>
            <a:endParaRPr lang="en-US" altLang="en-US" sz="1200" b="1">
              <a:solidFill>
                <a:srgbClr val="000000"/>
              </a:solidFill>
              <a:latin typeface="Courier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 is not equal to 12</a:t>
            </a:r>
            <a:endParaRPr lang="en-US" altLang="en-US" sz="1200" b="1">
              <a:solidFill>
                <a:srgbClr val="000000"/>
              </a:solidFill>
              <a:latin typeface="Courier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 is greater than 12</a:t>
            </a:r>
            <a:endParaRPr lang="en-US" altLang="en-US" sz="1200" b="1">
              <a:solidFill>
                <a:srgbClr val="000000"/>
              </a:solidFill>
              <a:latin typeface="Courier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sz="1200" b="1">
                <a:latin typeface="Courier New" panose="02070309020205020404" pitchFamily="49" charset="0"/>
              </a:rPr>
              <a:t>22 is greater than or equal to 12</a:t>
            </a:r>
            <a:r>
              <a:rPr lang="en-US" alt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grpSp>
        <p:nvGrpSpPr>
          <p:cNvPr id="218120" name="Group 1032"/>
          <p:cNvGrpSpPr>
            <a:grpSpLocks/>
          </p:cNvGrpSpPr>
          <p:nvPr/>
        </p:nvGrpSpPr>
        <p:grpSpPr bwMode="auto">
          <a:xfrm>
            <a:off x="3200400" y="6032500"/>
            <a:ext cx="4114800" cy="838200"/>
            <a:chOff x="3264" y="672"/>
            <a:chExt cx="2592" cy="528"/>
          </a:xfrm>
        </p:grpSpPr>
        <p:sp>
          <p:nvSpPr>
            <p:cNvPr id="51207" name="Text Box 1030"/>
            <p:cNvSpPr txBox="1">
              <a:spLocks noChangeArrowheads="1"/>
            </p:cNvSpPr>
            <p:nvPr/>
          </p:nvSpPr>
          <p:spPr bwMode="auto">
            <a:xfrm>
              <a:off x="4176" y="672"/>
              <a:ext cx="1680" cy="3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Statements may be split over several lines.</a:t>
              </a:r>
            </a:p>
          </p:txBody>
        </p:sp>
        <p:sp>
          <p:nvSpPr>
            <p:cNvPr id="51208" name="Line 1031"/>
            <p:cNvSpPr>
              <a:spLocks noChangeShapeType="1"/>
            </p:cNvSpPr>
            <p:nvPr/>
          </p:nvSpPr>
          <p:spPr bwMode="auto">
            <a:xfrm flipH="1">
              <a:off x="3264" y="768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AU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86B16-A167-4062-93D9-F91E86427D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54D1CD-EDA4-4D05-9165-D5CD6BF3118F}" type="slidenum">
              <a:rPr lang="en-US" altLang="en-US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noProof="1" smtClean="0"/>
              <a:t>Pseudocode	</a:t>
            </a:r>
            <a:endParaRPr lang="en-US" altLang="en-US" smtClean="0"/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Pseudocode</a:t>
            </a:r>
          </a:p>
          <a:p>
            <a:pPr lvl="1" eaLnBrk="1" hangingPunct="1"/>
            <a:r>
              <a:rPr lang="en-US" altLang="en-US" smtClean="0"/>
              <a:t>Artificial, informal language used to develop algorithms</a:t>
            </a:r>
          </a:p>
          <a:p>
            <a:pPr lvl="1" eaLnBrk="1" hangingPunct="1"/>
            <a:r>
              <a:rPr lang="en-US" altLang="en-US" smtClean="0"/>
              <a:t>Similar to everyday English</a:t>
            </a:r>
          </a:p>
          <a:p>
            <a:pPr eaLnBrk="1" hangingPunct="1"/>
            <a:r>
              <a:rPr lang="en-US" altLang="en-US" smtClean="0"/>
              <a:t>Not executed on computers </a:t>
            </a:r>
          </a:p>
          <a:p>
            <a:pPr lvl="1" eaLnBrk="1" hangingPunct="1"/>
            <a:r>
              <a:rPr lang="en-US" altLang="en-US" smtClean="0"/>
              <a:t>Used to think out program before coding</a:t>
            </a:r>
          </a:p>
          <a:p>
            <a:pPr lvl="2" eaLnBrk="1" hangingPunct="1"/>
            <a:r>
              <a:rPr lang="en-US" altLang="en-US" smtClean="0"/>
              <a:t>Easy to convert into C++ program</a:t>
            </a:r>
          </a:p>
          <a:p>
            <a:pPr lvl="1" eaLnBrk="1" hangingPunct="1"/>
            <a:r>
              <a:rPr lang="en-US" altLang="en-US" smtClean="0"/>
              <a:t>Only executable statements</a:t>
            </a:r>
          </a:p>
          <a:p>
            <a:pPr lvl="2" eaLnBrk="1" hangingPunct="1"/>
            <a:r>
              <a:rPr lang="en-US" altLang="en-US" smtClean="0"/>
              <a:t>No need to declare variables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C17C5-00BF-4A24-A28E-F67858CA66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2FD63B-EE7F-41B8-B37B-89D06F8C1051}" type="slidenum">
              <a:rPr lang="en-US" altLang="en-US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noProof="1" smtClean="0"/>
              <a:t>Control Structures</a:t>
            </a:r>
            <a:endParaRPr lang="en-US" altLang="en-US" smtClean="0"/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Sequential execution</a:t>
            </a:r>
          </a:p>
          <a:p>
            <a:pPr lvl="1" eaLnBrk="1" hangingPunct="1"/>
            <a:r>
              <a:rPr lang="en-US" altLang="en-US" dirty="0" smtClean="0"/>
              <a:t>Statements executed in order</a:t>
            </a:r>
          </a:p>
          <a:p>
            <a:pPr eaLnBrk="1" hangingPunct="1"/>
            <a:r>
              <a:rPr lang="en-US" altLang="en-US" dirty="0" smtClean="0"/>
              <a:t>3 control structures to build any program</a:t>
            </a:r>
          </a:p>
          <a:p>
            <a:pPr lvl="1" eaLnBrk="1" hangingPunct="1"/>
            <a:r>
              <a:rPr lang="en-US" altLang="en-US" dirty="0" smtClean="0"/>
              <a:t>Sequence structure</a:t>
            </a:r>
          </a:p>
          <a:p>
            <a:pPr lvl="2" eaLnBrk="1" hangingPunct="1"/>
            <a:r>
              <a:rPr lang="en-US" altLang="en-US" dirty="0" smtClean="0"/>
              <a:t>Programs executed sequentially by default</a:t>
            </a:r>
          </a:p>
          <a:p>
            <a:pPr lvl="1" eaLnBrk="1" hangingPunct="1"/>
            <a:r>
              <a:rPr lang="en-US" altLang="en-US" dirty="0" smtClean="0"/>
              <a:t>Selection structures</a:t>
            </a:r>
          </a:p>
          <a:p>
            <a:pPr lvl="2" eaLnBrk="1" hangingPunct="1"/>
            <a:r>
              <a:rPr lang="en-US" altLang="en-US" b="1" dirty="0" smtClean="0">
                <a:solidFill>
                  <a:srgbClr val="009999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dirty="0" smtClean="0"/>
              <a:t>, </a:t>
            </a:r>
            <a:r>
              <a:rPr lang="en-US" altLang="en-US" b="1" dirty="0" smtClean="0">
                <a:solidFill>
                  <a:srgbClr val="009999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b="1" dirty="0" smtClean="0">
                <a:latin typeface="Courier New" panose="02070309020205020404" pitchFamily="49" charset="0"/>
              </a:rPr>
              <a:t>/</a:t>
            </a:r>
            <a:r>
              <a:rPr lang="en-US" altLang="en-US" b="1" dirty="0" smtClean="0">
                <a:solidFill>
                  <a:srgbClr val="009999"/>
                </a:solidFill>
                <a:latin typeface="Courier New" panose="02070309020205020404" pitchFamily="49" charset="0"/>
              </a:rPr>
              <a:t>else</a:t>
            </a:r>
            <a:r>
              <a:rPr lang="en-US" altLang="en-US" dirty="0" smtClean="0"/>
              <a:t>, </a:t>
            </a:r>
            <a:r>
              <a:rPr lang="en-US" altLang="en-US" b="1" dirty="0" smtClean="0">
                <a:solidFill>
                  <a:srgbClr val="009999"/>
                </a:solidFill>
                <a:latin typeface="Courier New" panose="02070309020205020404" pitchFamily="49" charset="0"/>
              </a:rPr>
              <a:t>switch</a:t>
            </a:r>
            <a:r>
              <a:rPr lang="en-US" altLang="en-US" dirty="0" smtClean="0"/>
              <a:t> </a:t>
            </a:r>
          </a:p>
          <a:p>
            <a:pPr lvl="1" eaLnBrk="1" hangingPunct="1"/>
            <a:r>
              <a:rPr lang="en-US" altLang="en-US" dirty="0" smtClean="0"/>
              <a:t>Iteration (repetition) structures</a:t>
            </a:r>
          </a:p>
          <a:p>
            <a:pPr lvl="2" eaLnBrk="1" hangingPunct="1"/>
            <a:r>
              <a:rPr lang="en-US" altLang="en-US" b="1" dirty="0" smtClean="0">
                <a:solidFill>
                  <a:srgbClr val="009999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dirty="0" smtClean="0"/>
              <a:t>, </a:t>
            </a:r>
            <a:r>
              <a:rPr lang="en-US" altLang="en-US" b="1" dirty="0" smtClean="0">
                <a:solidFill>
                  <a:srgbClr val="009999"/>
                </a:solidFill>
                <a:latin typeface="Courier New" panose="02070309020205020404" pitchFamily="49" charset="0"/>
              </a:rPr>
              <a:t>do</a:t>
            </a:r>
            <a:r>
              <a:rPr lang="en-US" altLang="en-US" b="1" dirty="0" smtClean="0">
                <a:latin typeface="Courier New" panose="02070309020205020404" pitchFamily="49" charset="0"/>
              </a:rPr>
              <a:t>/</a:t>
            </a:r>
            <a:r>
              <a:rPr lang="en-US" altLang="en-US" b="1" dirty="0" smtClean="0">
                <a:solidFill>
                  <a:srgbClr val="009999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dirty="0" smtClean="0"/>
              <a:t>, </a:t>
            </a:r>
            <a:r>
              <a:rPr lang="en-US" altLang="en-US" b="1" dirty="0" smtClean="0">
                <a:solidFill>
                  <a:srgbClr val="009999"/>
                </a:solidFill>
                <a:latin typeface="Courier New" panose="02070309020205020404" pitchFamily="49" charset="0"/>
              </a:rPr>
              <a:t>for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C9E621F-05AD-46D6-9B88-F4555D53B6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62618B-DB75-42C0-A92F-9288DCB9AD43}" type="slidenum">
              <a:rPr lang="en-US" altLang="en-US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Keywords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C++ keywords</a:t>
            </a:r>
          </a:p>
          <a:p>
            <a:pPr lvl="1" eaLnBrk="1" hangingPunct="1"/>
            <a:r>
              <a:rPr lang="en-US" altLang="en-US" smtClean="0"/>
              <a:t>Cannot be used as identifiers or variable names</a:t>
            </a:r>
          </a:p>
          <a:p>
            <a:pPr eaLnBrk="1" hangingPunct="1"/>
            <a:endParaRPr lang="en-US" altLang="en-US" smtClean="0"/>
          </a:p>
        </p:txBody>
      </p:sp>
      <p:graphicFrame>
        <p:nvGraphicFramePr>
          <p:cNvPr id="54277" name="Object 4"/>
          <p:cNvGraphicFramePr>
            <a:graphicFrameLocks noChangeAspect="1"/>
          </p:cNvGraphicFramePr>
          <p:nvPr/>
        </p:nvGraphicFramePr>
        <p:xfrm>
          <a:off x="914400" y="2133600"/>
          <a:ext cx="7453313" cy="566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4" name="Document" r:id="rId3" imgW="7418832" imgH="5664708" progId="Word.Document.8">
                  <p:embed/>
                </p:oleObj>
              </mc:Choice>
              <mc:Fallback>
                <p:oleObj name="Document" r:id="rId3" imgW="7418832" imgH="566470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133600"/>
                        <a:ext cx="7453313" cy="566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C3695E-1505-429A-9D92-2A5877E974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E77AA-397B-4074-8077-FD1EC44F6521}" type="slidenum">
              <a:rPr lang="en-US" altLang="en-US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noProof="1" smtClean="0"/>
              <a:t>Control Structures</a:t>
            </a:r>
            <a:endParaRPr lang="en-US" altLang="en-US" smtClean="0"/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Flowchart</a:t>
            </a:r>
          </a:p>
          <a:p>
            <a:pPr lvl="1" eaLnBrk="1" hangingPunct="1"/>
            <a:r>
              <a:rPr lang="en-US" altLang="en-US" smtClean="0"/>
              <a:t>Graphical representation of an algorithm</a:t>
            </a:r>
          </a:p>
          <a:p>
            <a:pPr lvl="1" eaLnBrk="1" hangingPunct="1"/>
            <a:r>
              <a:rPr lang="en-US" altLang="en-US" smtClean="0"/>
              <a:t>Special-purpose symbols connected by arrows (flowlines)</a:t>
            </a:r>
          </a:p>
          <a:p>
            <a:pPr lvl="1" eaLnBrk="1" hangingPunct="1"/>
            <a:r>
              <a:rPr lang="en-US" altLang="en-US" smtClean="0"/>
              <a:t>Rectangle symbol (action symbol)</a:t>
            </a:r>
          </a:p>
          <a:p>
            <a:pPr lvl="2" eaLnBrk="1" hangingPunct="1"/>
            <a:r>
              <a:rPr lang="en-US" altLang="en-US" smtClean="0"/>
              <a:t>Any type of action</a:t>
            </a:r>
          </a:p>
          <a:p>
            <a:pPr lvl="1" eaLnBrk="1" hangingPunct="1"/>
            <a:r>
              <a:rPr lang="en-US" altLang="en-US" smtClean="0"/>
              <a:t>Oval symbol</a:t>
            </a:r>
          </a:p>
          <a:p>
            <a:pPr lvl="2" eaLnBrk="1" hangingPunct="1"/>
            <a:r>
              <a:rPr lang="en-US" altLang="en-US" smtClean="0"/>
              <a:t>Beginning or end of a program, or a section of code (circles) </a:t>
            </a:r>
          </a:p>
          <a:p>
            <a:pPr eaLnBrk="1" hangingPunct="1"/>
            <a:r>
              <a:rPr lang="en-US" altLang="en-US" smtClean="0"/>
              <a:t>Single-entry/single-exit control structures </a:t>
            </a:r>
          </a:p>
          <a:p>
            <a:pPr lvl="1" eaLnBrk="1" hangingPunct="1"/>
            <a:r>
              <a:rPr lang="en-US" altLang="en-US" smtClean="0"/>
              <a:t>Connect exit point of one to entry point of the next</a:t>
            </a:r>
          </a:p>
          <a:p>
            <a:pPr lvl="1" eaLnBrk="1" hangingPunct="1"/>
            <a:r>
              <a:rPr lang="en-US" altLang="en-US" smtClean="0"/>
              <a:t>Control structure stacking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1C9C28-3F94-4838-A053-CFFEC0EF2F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F8CBD-9FF3-4AD5-85C5-F4C4E0E0B8FA}" type="slidenum">
              <a:rPr lang="en-US" altLang="en-US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b="1" noProof="1" smtClean="0"/>
              <a:t>if</a:t>
            </a:r>
            <a:r>
              <a:rPr lang="en-AU" altLang="en-US" noProof="1" smtClean="0"/>
              <a:t> Selection Structure</a:t>
            </a:r>
            <a:endParaRPr lang="en-US" altLang="en-US" smtClean="0"/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Selection structure</a:t>
            </a:r>
          </a:p>
          <a:p>
            <a:pPr lvl="1" eaLnBrk="1" hangingPunct="1"/>
            <a:r>
              <a:rPr lang="en-US" altLang="en-US" smtClean="0"/>
              <a:t>Choose among alternative courses of action</a:t>
            </a:r>
          </a:p>
          <a:p>
            <a:pPr lvl="1" eaLnBrk="1" hangingPunct="1"/>
            <a:r>
              <a:rPr lang="en-US" altLang="en-US" smtClean="0"/>
              <a:t>Pseudocode example: </a:t>
            </a:r>
          </a:p>
          <a:p>
            <a:pPr lvl="3" eaLnBrk="1" hangingPunct="1">
              <a:buFontTx/>
              <a:buNone/>
            </a:pPr>
            <a:r>
              <a:rPr lang="en-US" altLang="en-US" i="1" smtClean="0">
                <a:solidFill>
                  <a:schemeClr val="accent2"/>
                </a:solidFill>
              </a:rPr>
              <a:t>If student’s grade is greater than or equal to 60</a:t>
            </a:r>
          </a:p>
          <a:p>
            <a:pPr lvl="3" eaLnBrk="1" hangingPunct="1">
              <a:buFontTx/>
              <a:buNone/>
            </a:pPr>
            <a:r>
              <a:rPr lang="en-US" altLang="en-US" i="1" smtClean="0">
                <a:solidFill>
                  <a:schemeClr val="accent2"/>
                </a:solidFill>
              </a:rPr>
              <a:t>	Print “Passed”</a:t>
            </a:r>
          </a:p>
          <a:p>
            <a:pPr lvl="1" eaLnBrk="1" hangingPunct="1"/>
            <a:r>
              <a:rPr lang="en-US" altLang="en-US" smtClean="0"/>
              <a:t>If the condition is </a:t>
            </a:r>
            <a:r>
              <a:rPr lang="en-US" altLang="en-US" b="1" smtClean="0">
                <a:solidFill>
                  <a:srgbClr val="009999"/>
                </a:solidFill>
                <a:latin typeface="Courier New" panose="02070309020205020404" pitchFamily="49" charset="0"/>
              </a:rPr>
              <a:t>true</a:t>
            </a:r>
          </a:p>
          <a:p>
            <a:pPr lvl="2" eaLnBrk="1" hangingPunct="1"/>
            <a:r>
              <a:rPr lang="en-US" altLang="en-US" smtClean="0"/>
              <a:t>Print statement executed, program continues to next statement</a:t>
            </a:r>
          </a:p>
          <a:p>
            <a:pPr lvl="1" eaLnBrk="1" hangingPunct="1"/>
            <a:r>
              <a:rPr lang="en-US" altLang="en-US" smtClean="0"/>
              <a:t>If the condition is </a:t>
            </a:r>
            <a:r>
              <a:rPr lang="en-US" altLang="en-US" b="1" smtClean="0">
                <a:solidFill>
                  <a:srgbClr val="009999"/>
                </a:solidFill>
                <a:latin typeface="Courier New" panose="02070309020205020404" pitchFamily="49" charset="0"/>
              </a:rPr>
              <a:t>false</a:t>
            </a:r>
          </a:p>
          <a:p>
            <a:pPr lvl="2" eaLnBrk="1" hangingPunct="1"/>
            <a:r>
              <a:rPr lang="en-US" altLang="en-US" smtClean="0"/>
              <a:t>Print statement ignored, program continues</a:t>
            </a:r>
          </a:p>
          <a:p>
            <a:pPr lvl="1" eaLnBrk="1" hangingPunct="1"/>
            <a:r>
              <a:rPr lang="en-US" altLang="en-US" smtClean="0"/>
              <a:t>Indenting makes programs easier to read</a:t>
            </a:r>
          </a:p>
          <a:p>
            <a:pPr lvl="2" eaLnBrk="1" hangingPunct="1"/>
            <a:r>
              <a:rPr lang="en-US" altLang="en-US" smtClean="0"/>
              <a:t>C++ ignores whitespace characters (tabs, spaces, etc.)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A61A8E-70A0-4777-85DC-83BD063503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E3A106-AAF8-4B20-8CC5-4C61D2DD0B1F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Computer Languages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en-US" altLang="en-US" smtClean="0"/>
              <a:t>Assembly language</a:t>
            </a:r>
          </a:p>
          <a:p>
            <a:pPr marL="1295400" lvl="2" indent="-381000" eaLnBrk="1" hangingPunct="1"/>
            <a:r>
              <a:rPr lang="en-US" altLang="en-US" smtClean="0"/>
              <a:t>English-like abbreviations representing elementary computer operations </a:t>
            </a:r>
          </a:p>
          <a:p>
            <a:pPr marL="1295400" lvl="2" indent="-381000" eaLnBrk="1" hangingPunct="1"/>
            <a:r>
              <a:rPr lang="en-US" altLang="en-US" smtClean="0"/>
              <a:t>Clearer to humans</a:t>
            </a:r>
          </a:p>
          <a:p>
            <a:pPr marL="1295400" lvl="2" indent="-381000" eaLnBrk="1" hangingPunct="1"/>
            <a:r>
              <a:rPr lang="en-US" altLang="en-US" smtClean="0"/>
              <a:t>Incomprehensible to computers</a:t>
            </a:r>
          </a:p>
          <a:p>
            <a:pPr marL="1752600" lvl="3" indent="-381000" eaLnBrk="1" hangingPunct="1"/>
            <a:r>
              <a:rPr lang="en-US" altLang="en-US" smtClean="0"/>
              <a:t>Translator programs (assemblers)</a:t>
            </a:r>
          </a:p>
          <a:p>
            <a:pPr marL="2209800" lvl="4" indent="-381000" eaLnBrk="1" hangingPunct="1"/>
            <a:r>
              <a:rPr lang="en-US" altLang="en-US" smtClean="0"/>
              <a:t>Convert to machine language</a:t>
            </a:r>
          </a:p>
          <a:p>
            <a:pPr marL="1295400" lvl="2" indent="-381000" eaLnBrk="1" hangingPunct="1"/>
            <a:r>
              <a:rPr lang="en-US" altLang="en-US" smtClean="0"/>
              <a:t>Example:</a:t>
            </a:r>
            <a:r>
              <a:rPr lang="en-US" altLang="en-US" b="1" smtClean="0">
                <a:latin typeface="Times" panose="02020603050405020304" pitchFamily="18" charset="0"/>
              </a:rPr>
              <a:t> </a:t>
            </a:r>
          </a:p>
          <a:p>
            <a:pPr marL="1752600" lvl="3" indent="-381000" eaLnBrk="1" hangingPunct="1">
              <a:buFontTx/>
              <a:buNone/>
            </a:pPr>
            <a:r>
              <a:rPr lang="en-US" altLang="en-US" b="1" smtClean="0">
                <a:latin typeface="Courier New" panose="02070309020205020404" pitchFamily="49" charset="0"/>
              </a:rPr>
              <a:t>	LOAD	BASEPAY</a:t>
            </a:r>
            <a:br>
              <a:rPr lang="en-US" altLang="en-US" b="1" smtClean="0">
                <a:latin typeface="Courier New" panose="02070309020205020404" pitchFamily="49" charset="0"/>
              </a:rPr>
            </a:br>
            <a:r>
              <a:rPr lang="en-US" altLang="en-US" b="1" smtClean="0">
                <a:latin typeface="Courier New" panose="02070309020205020404" pitchFamily="49" charset="0"/>
              </a:rPr>
              <a:t>ADD 	OVERPAY</a:t>
            </a:r>
            <a:br>
              <a:rPr lang="en-US" altLang="en-US" b="1" smtClean="0">
                <a:latin typeface="Courier New" panose="02070309020205020404" pitchFamily="49" charset="0"/>
              </a:rPr>
            </a:br>
            <a:r>
              <a:rPr lang="en-US" altLang="en-US" b="1" smtClean="0">
                <a:latin typeface="Courier New" panose="02070309020205020404" pitchFamily="49" charset="0"/>
              </a:rPr>
              <a:t>STORE 	GROSSPAY</a:t>
            </a:r>
          </a:p>
          <a:p>
            <a:pPr marL="533400" indent="-533400"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E555E84-DC96-41CC-86C9-D407600C28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2007FA-752D-40F4-97A4-FB8A54A93B91}" type="slidenum">
              <a:rPr lang="en-US" altLang="en-US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b="1" noProof="1" smtClean="0"/>
              <a:t>if</a:t>
            </a:r>
            <a:r>
              <a:rPr lang="en-AU" altLang="en-US" noProof="1" smtClean="0"/>
              <a:t> Selection Structure</a:t>
            </a:r>
            <a:endParaRPr lang="en-US" altLang="en-US" smtClean="0"/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Translation into C++</a:t>
            </a:r>
          </a:p>
          <a:p>
            <a:pPr lvl="3" eaLnBrk="1" hangingPunct="1">
              <a:buFontTx/>
              <a:buNone/>
            </a:pPr>
            <a:r>
              <a:rPr lang="en-US" altLang="en-US" i="1" smtClean="0">
                <a:solidFill>
                  <a:schemeClr val="accent2"/>
                </a:solidFill>
              </a:rPr>
              <a:t>If student’s grade is greater than or equal to 60</a:t>
            </a:r>
          </a:p>
          <a:p>
            <a:pPr lvl="3" eaLnBrk="1" hangingPunct="1">
              <a:buFontTx/>
              <a:buNone/>
            </a:pPr>
            <a:r>
              <a:rPr lang="en-US" altLang="en-US" i="1" smtClean="0">
                <a:solidFill>
                  <a:schemeClr val="accent2"/>
                </a:solidFill>
              </a:rPr>
              <a:t>	Print “Passed”</a:t>
            </a:r>
            <a:br>
              <a:rPr lang="en-US" altLang="en-US" i="1" smtClean="0">
                <a:solidFill>
                  <a:schemeClr val="accent2"/>
                </a:solidFill>
              </a:rPr>
            </a:br>
            <a:endParaRPr lang="en-US" altLang="en-US" smtClean="0"/>
          </a:p>
          <a:p>
            <a:pPr lvl="3" eaLnBrk="1" hangingPunct="1">
              <a:buFontTx/>
              <a:buNone/>
            </a:pPr>
            <a:r>
              <a:rPr lang="en-US" altLang="en-US" smtClean="0"/>
              <a:t>	</a:t>
            </a:r>
            <a:r>
              <a:rPr lang="en-US" altLang="en-US" b="1" smtClean="0">
                <a:latin typeface="Courier New" panose="02070309020205020404" pitchFamily="49" charset="0"/>
              </a:rPr>
              <a:t>if ( grade &gt;= 60 ) </a:t>
            </a:r>
            <a:br>
              <a:rPr lang="en-US" altLang="en-US" b="1" smtClean="0">
                <a:latin typeface="Courier New" panose="02070309020205020404" pitchFamily="49" charset="0"/>
              </a:rPr>
            </a:br>
            <a:r>
              <a:rPr lang="en-US" altLang="en-US" b="1" smtClean="0">
                <a:latin typeface="Courier New" panose="02070309020205020404" pitchFamily="49" charset="0"/>
              </a:rPr>
              <a:t>   cout &lt;&lt; "Passed"; </a:t>
            </a:r>
          </a:p>
          <a:p>
            <a:pPr eaLnBrk="1" hangingPunct="1"/>
            <a:r>
              <a:rPr lang="en-US" altLang="en-US" smtClean="0"/>
              <a:t>Diamond symbol (decision symbol)</a:t>
            </a:r>
          </a:p>
          <a:p>
            <a:pPr lvl="1" eaLnBrk="1" hangingPunct="1"/>
            <a:r>
              <a:rPr lang="en-US" altLang="en-US" smtClean="0"/>
              <a:t>Indicates decision is to be made</a:t>
            </a:r>
          </a:p>
          <a:p>
            <a:pPr lvl="1" eaLnBrk="1" hangingPunct="1"/>
            <a:r>
              <a:rPr lang="en-US" altLang="en-US" smtClean="0"/>
              <a:t>Contains an expression that can be true or false</a:t>
            </a:r>
          </a:p>
          <a:p>
            <a:pPr lvl="2" eaLnBrk="1" hangingPunct="1"/>
            <a:r>
              <a:rPr lang="en-US" altLang="en-US" smtClean="0"/>
              <a:t>Test condition, follow path</a:t>
            </a:r>
          </a:p>
          <a:p>
            <a:pPr eaLnBrk="1" hangingPunct="1"/>
            <a:r>
              <a:rPr lang="en-US" altLang="en-US" b="1" smtClean="0">
                <a:solidFill>
                  <a:srgbClr val="009999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mtClean="0"/>
              <a:t> structure </a:t>
            </a:r>
          </a:p>
          <a:p>
            <a:pPr lvl="1" eaLnBrk="1" hangingPunct="1"/>
            <a:r>
              <a:rPr lang="en-US" altLang="en-US" smtClean="0"/>
              <a:t>Single-entry/single-exit</a:t>
            </a:r>
          </a:p>
        </p:txBody>
      </p:sp>
      <p:sp>
        <p:nvSpPr>
          <p:cNvPr id="57349" name="Rectangle 4"/>
          <p:cNvSpPr>
            <a:spLocks noChangeArrowheads="1"/>
          </p:cNvSpPr>
          <p:nvPr/>
        </p:nvSpPr>
        <p:spPr bwMode="auto">
          <a:xfrm>
            <a:off x="0" y="1546225"/>
            <a:ext cx="5486400" cy="157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endParaRPr lang="en-AU" altLang="en-US"/>
          </a:p>
        </p:txBody>
      </p:sp>
      <p:sp>
        <p:nvSpPr>
          <p:cNvPr id="57350" name="Rectangle 5"/>
          <p:cNvSpPr>
            <a:spLocks noChangeArrowheads="1"/>
          </p:cNvSpPr>
          <p:nvPr/>
        </p:nvSpPr>
        <p:spPr bwMode="auto">
          <a:xfrm>
            <a:off x="0" y="3724275"/>
            <a:ext cx="54864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altLang="en-US" sz="1200">
              <a:latin typeface="Times New Roman" panose="02020603050405020304" pitchFamily="18" charset="0"/>
            </a:endParaRPr>
          </a:p>
          <a:p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E124AF70-C09F-4336-8345-CB365D2F53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8B7723-05C0-46C3-875C-E875625C8CCC}" type="slidenum">
              <a:rPr lang="en-US" altLang="en-US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b="1" noProof="1" smtClean="0"/>
              <a:t>if </a:t>
            </a:r>
            <a:r>
              <a:rPr lang="en-AU" altLang="en-US" noProof="1" smtClean="0"/>
              <a:t>Selection Structure</a:t>
            </a:r>
            <a:endParaRPr lang="en-US" altLang="en-US" smtClean="0"/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Flowchart of pseudocode statement</a:t>
            </a:r>
          </a:p>
        </p:txBody>
      </p:sp>
      <p:grpSp>
        <p:nvGrpSpPr>
          <p:cNvPr id="58373" name="Group 4"/>
          <p:cNvGrpSpPr>
            <a:grpSpLocks/>
          </p:cNvGrpSpPr>
          <p:nvPr/>
        </p:nvGrpSpPr>
        <p:grpSpPr bwMode="auto">
          <a:xfrm>
            <a:off x="762000" y="2133600"/>
            <a:ext cx="7467600" cy="2798763"/>
            <a:chOff x="672" y="2016"/>
            <a:chExt cx="4704" cy="1763"/>
          </a:xfrm>
        </p:grpSpPr>
        <p:grpSp>
          <p:nvGrpSpPr>
            <p:cNvPr id="58374" name="Group 5"/>
            <p:cNvGrpSpPr>
              <a:grpSpLocks/>
            </p:cNvGrpSpPr>
            <p:nvPr/>
          </p:nvGrpSpPr>
          <p:grpSpPr bwMode="auto">
            <a:xfrm>
              <a:off x="672" y="2016"/>
              <a:ext cx="2760" cy="1763"/>
              <a:chOff x="696" y="2523"/>
              <a:chExt cx="1488" cy="824"/>
            </a:xfrm>
          </p:grpSpPr>
          <p:sp>
            <p:nvSpPr>
              <p:cNvPr id="58376" name="Freeform 6"/>
              <p:cNvSpPr>
                <a:spLocks/>
              </p:cNvSpPr>
              <p:nvPr/>
            </p:nvSpPr>
            <p:spPr bwMode="auto">
              <a:xfrm>
                <a:off x="1080" y="2571"/>
                <a:ext cx="0" cy="192"/>
              </a:xfrm>
              <a:custGeom>
                <a:avLst/>
                <a:gdLst>
                  <a:gd name="T0" fmla="*/ 0 w 20000"/>
                  <a:gd name="T1" fmla="*/ 192 h 20000"/>
                  <a:gd name="T2" fmla="*/ 0 w 20000"/>
                  <a:gd name="T3" fmla="*/ 0 h 2000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0000" h="20000">
                    <a:moveTo>
                      <a:pt x="0" y="19958"/>
                    </a:moveTo>
                    <a:lnTo>
                      <a:pt x="0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 type="triangle" w="med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58377" name="Freeform 7"/>
              <p:cNvSpPr>
                <a:spLocks/>
              </p:cNvSpPr>
              <p:nvPr/>
            </p:nvSpPr>
            <p:spPr bwMode="auto">
              <a:xfrm>
                <a:off x="1080" y="3107"/>
                <a:ext cx="0" cy="192"/>
              </a:xfrm>
              <a:custGeom>
                <a:avLst/>
                <a:gdLst>
                  <a:gd name="T0" fmla="*/ 0 w 20000"/>
                  <a:gd name="T1" fmla="*/ 192 h 20000"/>
                  <a:gd name="T2" fmla="*/ 0 w 20000"/>
                  <a:gd name="T3" fmla="*/ 0 h 2000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0000" h="20000">
                    <a:moveTo>
                      <a:pt x="0" y="19958"/>
                    </a:moveTo>
                    <a:lnTo>
                      <a:pt x="0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 type="triangle" w="med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58378" name="Oval 8"/>
              <p:cNvSpPr>
                <a:spLocks noChangeArrowheads="1"/>
              </p:cNvSpPr>
              <p:nvPr/>
            </p:nvSpPr>
            <p:spPr bwMode="auto">
              <a:xfrm>
                <a:off x="1056" y="2523"/>
                <a:ext cx="48" cy="48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9pPr>
              </a:lstStyle>
              <a:p>
                <a:endParaRPr lang="en-AU" altLang="en-US"/>
              </a:p>
            </p:txBody>
          </p:sp>
          <p:sp>
            <p:nvSpPr>
              <p:cNvPr id="58379" name="Oval 9"/>
              <p:cNvSpPr>
                <a:spLocks noChangeArrowheads="1"/>
              </p:cNvSpPr>
              <p:nvPr/>
            </p:nvSpPr>
            <p:spPr bwMode="auto">
              <a:xfrm>
                <a:off x="1056" y="3299"/>
                <a:ext cx="48" cy="48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9pPr>
              </a:lstStyle>
              <a:p>
                <a:endParaRPr lang="en-AU" altLang="en-US"/>
              </a:p>
            </p:txBody>
          </p:sp>
          <p:sp>
            <p:nvSpPr>
              <p:cNvPr id="58380" name="Freeform 10"/>
              <p:cNvSpPr>
                <a:spLocks/>
              </p:cNvSpPr>
              <p:nvPr/>
            </p:nvSpPr>
            <p:spPr bwMode="auto">
              <a:xfrm>
                <a:off x="1464" y="2935"/>
                <a:ext cx="192" cy="0"/>
              </a:xfrm>
              <a:custGeom>
                <a:avLst/>
                <a:gdLst>
                  <a:gd name="T0" fmla="*/ 192 w 20000"/>
                  <a:gd name="T1" fmla="*/ 0 h 20000"/>
                  <a:gd name="T2" fmla="*/ 0 w 20000"/>
                  <a:gd name="T3" fmla="*/ 0 h 2000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0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 type="triangle" w="med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58381" name="Freeform 11"/>
              <p:cNvSpPr>
                <a:spLocks/>
              </p:cNvSpPr>
              <p:nvPr/>
            </p:nvSpPr>
            <p:spPr bwMode="auto">
              <a:xfrm>
                <a:off x="1086" y="3152"/>
                <a:ext cx="864" cy="0"/>
              </a:xfrm>
              <a:custGeom>
                <a:avLst/>
                <a:gdLst>
                  <a:gd name="T0" fmla="*/ 864 w 20000"/>
                  <a:gd name="T1" fmla="*/ 0 h 20000"/>
                  <a:gd name="T2" fmla="*/ 0 w 20000"/>
                  <a:gd name="T3" fmla="*/ 0 h 2000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0000" h="20000">
                    <a:moveTo>
                      <a:pt x="19991" y="0"/>
                    </a:moveTo>
                    <a:lnTo>
                      <a:pt x="0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 type="triangle" w="med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58382" name="Freeform 12"/>
              <p:cNvSpPr>
                <a:spLocks/>
              </p:cNvSpPr>
              <p:nvPr/>
            </p:nvSpPr>
            <p:spPr bwMode="auto">
              <a:xfrm>
                <a:off x="1944" y="2984"/>
                <a:ext cx="0" cy="168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168 h 2000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0" y="19952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58383" name="Rectangle 13"/>
              <p:cNvSpPr>
                <a:spLocks noChangeArrowheads="1"/>
              </p:cNvSpPr>
              <p:nvPr/>
            </p:nvSpPr>
            <p:spPr bwMode="auto">
              <a:xfrm>
                <a:off x="1474" y="2854"/>
                <a:ext cx="170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600">
                    <a:solidFill>
                      <a:srgbClr val="000000"/>
                    </a:solidFill>
                    <a:latin typeface="AvantGarde" pitchFamily="34" charset="0"/>
                  </a:rPr>
                  <a:t>true</a:t>
                </a:r>
                <a:endPara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endParaRPr lang="en-US" altLang="en-US" sz="1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8384" name="Rectangle 14"/>
              <p:cNvSpPr>
                <a:spLocks noChangeArrowheads="1"/>
              </p:cNvSpPr>
              <p:nvPr/>
            </p:nvSpPr>
            <p:spPr bwMode="auto">
              <a:xfrm>
                <a:off x="930" y="3170"/>
                <a:ext cx="20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600">
                    <a:solidFill>
                      <a:srgbClr val="000000"/>
                    </a:solidFill>
                    <a:latin typeface="AvantGarde" pitchFamily="34" charset="0"/>
                  </a:rPr>
                  <a:t>false</a:t>
                </a:r>
                <a:endPara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endParaRPr lang="en-US" altLang="en-US" sz="16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58385" name="Group 15"/>
              <p:cNvGrpSpPr>
                <a:grpSpLocks/>
              </p:cNvGrpSpPr>
              <p:nvPr/>
            </p:nvGrpSpPr>
            <p:grpSpPr bwMode="auto">
              <a:xfrm>
                <a:off x="696" y="2763"/>
                <a:ext cx="768" cy="344"/>
                <a:chOff x="0" y="0"/>
                <a:chExt cx="20000" cy="20000"/>
              </a:xfrm>
            </p:grpSpPr>
            <p:sp>
              <p:nvSpPr>
                <p:cNvPr id="58389" name="Freeform 16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90 w 20000"/>
                    <a:gd name="T1" fmla="*/ 10000 h 20000"/>
                    <a:gd name="T2" fmla="*/ 9990 w 20000"/>
                    <a:gd name="T3" fmla="*/ 19977 h 20000"/>
                    <a:gd name="T4" fmla="*/ 0 w 20000"/>
                    <a:gd name="T5" fmla="*/ 10000 h 20000"/>
                    <a:gd name="T6" fmla="*/ 9990 w 20000"/>
                    <a:gd name="T7" fmla="*/ 0 h 20000"/>
                    <a:gd name="T8" fmla="*/ 19990 w 20000"/>
                    <a:gd name="T9" fmla="*/ 1000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90" y="10000"/>
                      </a:moveTo>
                      <a:lnTo>
                        <a:pt x="9990" y="19977"/>
                      </a:lnTo>
                      <a:lnTo>
                        <a:pt x="0" y="10000"/>
                      </a:lnTo>
                      <a:lnTo>
                        <a:pt x="9990" y="0"/>
                      </a:lnTo>
                      <a:lnTo>
                        <a:pt x="19990" y="100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58390" name="Rectangle 17"/>
                <p:cNvSpPr>
                  <a:spLocks noChangeArrowheads="1"/>
                </p:cNvSpPr>
                <p:nvPr/>
              </p:nvSpPr>
              <p:spPr bwMode="auto">
                <a:xfrm>
                  <a:off x="4365" y="8372"/>
                  <a:ext cx="11260" cy="4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600">
                      <a:solidFill>
                        <a:srgbClr val="000000"/>
                      </a:solidFill>
                      <a:latin typeface="AvantGarde" pitchFamily="34" charset="0"/>
                    </a:rPr>
                    <a:t>grade &gt;= 60</a:t>
                  </a:r>
                  <a:endParaRPr lang="en-US" altLang="en-US" sz="1600">
                    <a:solidFill>
                      <a:srgbClr val="000000"/>
                    </a:solidFill>
                    <a:latin typeface="Times" panose="02020603050405020304" pitchFamily="18" charset="0"/>
                  </a:endParaRPr>
                </a:p>
                <a:p>
                  <a:endParaRPr lang="en-US" altLang="en-US" sz="16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8386" name="Group 18"/>
              <p:cNvGrpSpPr>
                <a:grpSpLocks/>
              </p:cNvGrpSpPr>
              <p:nvPr/>
            </p:nvGrpSpPr>
            <p:grpSpPr bwMode="auto">
              <a:xfrm>
                <a:off x="1656" y="2887"/>
                <a:ext cx="528" cy="96"/>
                <a:chOff x="0" y="0"/>
                <a:chExt cx="20000" cy="20000"/>
              </a:xfrm>
            </p:grpSpPr>
            <p:sp>
              <p:nvSpPr>
                <p:cNvPr id="58387" name="Freeform 19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85 w 20000"/>
                    <a:gd name="T1" fmla="*/ 0 h 20000"/>
                    <a:gd name="T2" fmla="*/ 19985 w 20000"/>
                    <a:gd name="T3" fmla="*/ 19917 h 20000"/>
                    <a:gd name="T4" fmla="*/ 0 w 20000"/>
                    <a:gd name="T5" fmla="*/ 19917 h 20000"/>
                    <a:gd name="T6" fmla="*/ 0 w 20000"/>
                    <a:gd name="T7" fmla="*/ 0 h 20000"/>
                    <a:gd name="T8" fmla="*/ 19985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5" y="0"/>
                      </a:moveTo>
                      <a:lnTo>
                        <a:pt x="19985" y="19917"/>
                      </a:lnTo>
                      <a:lnTo>
                        <a:pt x="0" y="19917"/>
                      </a:lnTo>
                      <a:lnTo>
                        <a:pt x="0" y="0"/>
                      </a:lnTo>
                      <a:lnTo>
                        <a:pt x="19985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58388" name="Rectangle 20"/>
                <p:cNvSpPr>
                  <a:spLocks noChangeArrowheads="1"/>
                </p:cNvSpPr>
                <p:nvPr/>
              </p:nvSpPr>
              <p:spPr bwMode="auto">
                <a:xfrm>
                  <a:off x="1258" y="4583"/>
                  <a:ext cx="17469" cy="14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400">
                      <a:solidFill>
                        <a:srgbClr val="000000"/>
                      </a:solidFill>
                      <a:latin typeface="AvantGarde" pitchFamily="34" charset="0"/>
                    </a:rPr>
                    <a:t>print “Passed”</a:t>
                  </a:r>
                  <a:endParaRPr lang="en-US" altLang="en-US" sz="1400">
                    <a:solidFill>
                      <a:srgbClr val="000000"/>
                    </a:solidFill>
                    <a:latin typeface="Times" panose="02020603050405020304" pitchFamily="18" charset="0"/>
                  </a:endParaRPr>
                </a:p>
                <a:p>
                  <a:endParaRPr lang="en-US" altLang="en-US" sz="1400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58375" name="Text Box 21"/>
            <p:cNvSpPr txBox="1">
              <a:spLocks noChangeArrowheads="1"/>
            </p:cNvSpPr>
            <p:nvPr/>
          </p:nvSpPr>
          <p:spPr bwMode="auto">
            <a:xfrm>
              <a:off x="3696" y="2208"/>
              <a:ext cx="1680" cy="145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A decision can be made on any expression. </a:t>
              </a:r>
            </a:p>
            <a:p>
              <a:pPr>
                <a:spcBef>
                  <a:spcPct val="50000"/>
                </a:spcBef>
              </a:pPr>
              <a:r>
                <a: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zero - </a:t>
              </a:r>
              <a:r>
                <a:rPr lang="en-US" altLang="en-US" b="1">
                  <a:solidFill>
                    <a:srgbClr val="000000"/>
                  </a:solidFill>
                  <a:latin typeface="Courier New" panose="02070309020205020404" pitchFamily="49" charset="0"/>
                </a:rPr>
                <a:t>false</a:t>
              </a:r>
              <a:r>
                <a: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</a:p>
            <a:p>
              <a:pPr>
                <a:spcBef>
                  <a:spcPct val="50000"/>
                </a:spcBef>
              </a:pPr>
              <a:r>
                <a: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nonzero - </a:t>
              </a:r>
              <a:r>
                <a:rPr lang="en-US" altLang="en-US" b="1">
                  <a:solidFill>
                    <a:srgbClr val="000000"/>
                  </a:solidFill>
                  <a:latin typeface="Courier New" panose="02070309020205020404" pitchFamily="49" charset="0"/>
                </a:rPr>
                <a:t>true</a:t>
              </a:r>
            </a:p>
            <a:p>
              <a:pPr>
                <a:spcBef>
                  <a:spcPct val="50000"/>
                </a:spcBef>
              </a:pPr>
              <a:r>
                <a: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Example: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1">
                  <a:solidFill>
                    <a:srgbClr val="000000"/>
                  </a:solidFill>
                  <a:latin typeface="Courier New" panose="02070309020205020404" pitchFamily="49" charset="0"/>
                </a:rPr>
                <a:t>3 - 4</a:t>
              </a:r>
              <a:r>
                <a: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 is</a:t>
              </a:r>
              <a:r>
                <a:rPr lang="en-US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en-US" b="1">
                  <a:solidFill>
                    <a:srgbClr val="000000"/>
                  </a:solidFill>
                  <a:latin typeface="Courier New" panose="02070309020205020404" pitchFamily="49" charset="0"/>
                </a:rPr>
                <a:t>true</a:t>
              </a:r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70A26-24B0-43D9-A4FB-7E78F061EB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2BD51C-4B2D-44B3-B6DD-5C907F3A2470}" type="slidenum">
              <a:rPr lang="en-US" altLang="en-US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b="1" noProof="1" smtClean="0">
                <a:latin typeface="Courier New" panose="02070309020205020404" pitchFamily="49" charset="0"/>
              </a:rPr>
              <a:t>if/else</a:t>
            </a:r>
            <a:r>
              <a:rPr lang="en-AU" altLang="en-US" noProof="1" smtClean="0"/>
              <a:t> Selection Structure</a:t>
            </a:r>
            <a:endParaRPr lang="en-US" altLang="en-US" smtClean="0"/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smtClean="0">
                <a:solidFill>
                  <a:srgbClr val="009999"/>
                </a:solidFill>
                <a:latin typeface="Courier New" panose="02070309020205020404" pitchFamily="49" charset="0"/>
              </a:rPr>
              <a:t>if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Performs action if condition true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 smtClean="0">
                <a:solidFill>
                  <a:srgbClr val="009999"/>
                </a:solidFill>
                <a:latin typeface="Courier New" panose="02070309020205020404" pitchFamily="49" charset="0"/>
              </a:rPr>
              <a:t>if/else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Different actions if conditions true or false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Pseudocode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i="1" smtClean="0">
                <a:solidFill>
                  <a:schemeClr val="accent2"/>
                </a:solidFill>
              </a:rPr>
              <a:t>if student’s grade is greater than or equal to 60</a:t>
            </a:r>
            <a:br>
              <a:rPr lang="en-US" altLang="en-US" i="1" smtClean="0">
                <a:solidFill>
                  <a:schemeClr val="accent2"/>
                </a:solidFill>
              </a:rPr>
            </a:br>
            <a:r>
              <a:rPr lang="en-US" altLang="en-US" i="1" smtClean="0">
                <a:solidFill>
                  <a:schemeClr val="accent2"/>
                </a:solidFill>
              </a:rPr>
              <a:t>print “Passed”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i="1" smtClean="0">
                <a:solidFill>
                  <a:schemeClr val="accent2"/>
                </a:solidFill>
              </a:rPr>
              <a:t>else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i="1" smtClean="0">
                <a:solidFill>
                  <a:schemeClr val="accent2"/>
                </a:solidFill>
              </a:rPr>
              <a:t>	print “Failed”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C++ code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	</a:t>
            </a:r>
            <a:r>
              <a:rPr lang="en-US" altLang="en-US" b="1" smtClean="0">
                <a:latin typeface="Courier New" panose="02070309020205020404" pitchFamily="49" charset="0"/>
              </a:rPr>
              <a:t>if ( grade &gt;= 60 ) </a:t>
            </a:r>
            <a:br>
              <a:rPr lang="en-US" altLang="en-US" b="1" smtClean="0">
                <a:latin typeface="Courier New" panose="02070309020205020404" pitchFamily="49" charset="0"/>
              </a:rPr>
            </a:br>
            <a:r>
              <a:rPr lang="en-US" altLang="en-US" b="1" smtClean="0">
                <a:latin typeface="Courier New" panose="02070309020205020404" pitchFamily="49" charset="0"/>
              </a:rPr>
              <a:t>   cout &lt;&lt; "Passed";</a:t>
            </a:r>
            <a:br>
              <a:rPr lang="en-US" altLang="en-US" b="1" smtClean="0">
                <a:latin typeface="Courier New" panose="02070309020205020404" pitchFamily="49" charset="0"/>
              </a:rPr>
            </a:br>
            <a:r>
              <a:rPr lang="en-US" altLang="en-US" b="1" smtClean="0">
                <a:latin typeface="Courier New" panose="02070309020205020404" pitchFamily="49" charset="0"/>
              </a:rPr>
              <a:t>else</a:t>
            </a:r>
            <a:br>
              <a:rPr lang="en-US" altLang="en-US" b="1" smtClean="0">
                <a:latin typeface="Courier New" panose="02070309020205020404" pitchFamily="49" charset="0"/>
              </a:rPr>
            </a:br>
            <a:r>
              <a:rPr lang="en-US" altLang="en-US" b="1" smtClean="0">
                <a:latin typeface="Courier New" panose="02070309020205020404" pitchFamily="49" charset="0"/>
              </a:rPr>
              <a:t>   cout &lt;&lt; "Failed";</a:t>
            </a:r>
            <a:endParaRPr lang="en-US" altLang="en-US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3">
            <a:extLst>
              <a:ext uri="{FF2B5EF4-FFF2-40B4-BE49-F238E27FC236}">
                <a16:creationId xmlns:a16="http://schemas.microsoft.com/office/drawing/2014/main" id="{AE4B79B5-A1D1-46A6-8E23-A5C2A23180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6B12AF-72CA-4410-801F-1B274E0DF17F}" type="slidenum">
              <a:rPr lang="en-US" altLang="en-US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b="1" noProof="1" smtClean="0">
                <a:latin typeface="Courier New" panose="02070309020205020404" pitchFamily="49" charset="0"/>
              </a:rPr>
              <a:t>if/else</a:t>
            </a:r>
            <a:r>
              <a:rPr lang="en-AU" altLang="en-US" noProof="1" smtClean="0"/>
              <a:t> Selection Structure</a:t>
            </a:r>
            <a:endParaRPr lang="en-US" altLang="en-US" smtClean="0"/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Ternary conditional operator (</a:t>
            </a:r>
            <a:r>
              <a:rPr lang="en-US" altLang="en-US" b="1" smtClean="0">
                <a:latin typeface="Courier New" panose="02070309020205020404" pitchFamily="49" charset="0"/>
              </a:rPr>
              <a:t>?:</a:t>
            </a:r>
            <a:r>
              <a:rPr lang="en-US" altLang="en-US" smtClean="0"/>
              <a:t>)</a:t>
            </a:r>
          </a:p>
          <a:p>
            <a:pPr lvl="1" eaLnBrk="1" hangingPunct="1"/>
            <a:r>
              <a:rPr lang="en-US" altLang="en-US" smtClean="0"/>
              <a:t>Three arguments (condition, value if </a:t>
            </a:r>
            <a:r>
              <a:rPr lang="en-US" altLang="en-US" b="1" smtClean="0">
                <a:latin typeface="Courier New" panose="02070309020205020404" pitchFamily="49" charset="0"/>
              </a:rPr>
              <a:t>true</a:t>
            </a:r>
            <a:r>
              <a:rPr lang="en-US" altLang="en-US" smtClean="0"/>
              <a:t>, value if </a:t>
            </a:r>
            <a:r>
              <a:rPr lang="en-US" altLang="en-US" b="1" smtClean="0">
                <a:latin typeface="Courier New" panose="02070309020205020404" pitchFamily="49" charset="0"/>
              </a:rPr>
              <a:t>false</a:t>
            </a:r>
            <a:r>
              <a:rPr lang="en-US" altLang="en-US" smtClean="0"/>
              <a:t>)</a:t>
            </a:r>
          </a:p>
          <a:p>
            <a:pPr eaLnBrk="1" hangingPunct="1"/>
            <a:r>
              <a:rPr lang="en-US" altLang="en-US" smtClean="0"/>
              <a:t>Code could be written:</a:t>
            </a:r>
          </a:p>
          <a:p>
            <a:pPr eaLnBrk="1" hangingPunct="1">
              <a:buFontTx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	cout &lt;&lt; ( grade &gt;= 60 ? “Passed” : “Failed” );</a:t>
            </a:r>
          </a:p>
          <a:p>
            <a:pPr eaLnBrk="1" hangingPunct="1"/>
            <a:endParaRPr lang="en-US" altLang="en-US" sz="1800" smtClean="0"/>
          </a:p>
        </p:txBody>
      </p:sp>
      <p:grpSp>
        <p:nvGrpSpPr>
          <p:cNvPr id="60421" name="Group 4"/>
          <p:cNvGrpSpPr>
            <a:grpSpLocks/>
          </p:cNvGrpSpPr>
          <p:nvPr/>
        </p:nvGrpSpPr>
        <p:grpSpPr bwMode="auto">
          <a:xfrm>
            <a:off x="381000" y="3962400"/>
            <a:ext cx="8458200" cy="2438400"/>
            <a:chOff x="312" y="2345"/>
            <a:chExt cx="2256" cy="954"/>
          </a:xfrm>
        </p:grpSpPr>
        <p:sp>
          <p:nvSpPr>
            <p:cNvPr id="60429" name="Freeform 5"/>
            <p:cNvSpPr>
              <a:spLocks/>
            </p:cNvSpPr>
            <p:nvPr/>
          </p:nvSpPr>
          <p:spPr bwMode="auto">
            <a:xfrm>
              <a:off x="1471" y="3072"/>
              <a:ext cx="836" cy="0"/>
            </a:xfrm>
            <a:custGeom>
              <a:avLst/>
              <a:gdLst>
                <a:gd name="T0" fmla="*/ 836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19990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0430" name="Rectangle 6"/>
            <p:cNvSpPr>
              <a:spLocks noChangeArrowheads="1"/>
            </p:cNvSpPr>
            <p:nvPr/>
          </p:nvSpPr>
          <p:spPr bwMode="auto">
            <a:xfrm>
              <a:off x="1841" y="2630"/>
              <a:ext cx="17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Courier New" panose="02070309020205020404" pitchFamily="49" charset="0"/>
                </a:rPr>
                <a:t>true</a:t>
              </a:r>
            </a:p>
            <a:p>
              <a:endParaRPr lang="en-US" altLang="en-US" sz="1400">
                <a:latin typeface="Courier New" panose="02070309020205020404" pitchFamily="49" charset="0"/>
              </a:endParaRPr>
            </a:p>
          </p:txBody>
        </p:sp>
        <p:sp>
          <p:nvSpPr>
            <p:cNvPr id="60431" name="Freeform 7"/>
            <p:cNvSpPr>
              <a:spLocks/>
            </p:cNvSpPr>
            <p:nvPr/>
          </p:nvSpPr>
          <p:spPr bwMode="auto">
            <a:xfrm>
              <a:off x="580" y="3072"/>
              <a:ext cx="843" cy="0"/>
            </a:xfrm>
            <a:custGeom>
              <a:avLst/>
              <a:gdLst>
                <a:gd name="T0" fmla="*/ 843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19991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0432" name="Freeform 8"/>
            <p:cNvSpPr>
              <a:spLocks/>
            </p:cNvSpPr>
            <p:nvPr/>
          </p:nvSpPr>
          <p:spPr bwMode="auto">
            <a:xfrm>
              <a:off x="578" y="2954"/>
              <a:ext cx="0" cy="117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117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3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0433" name="Rectangle 9"/>
            <p:cNvSpPr>
              <a:spLocks noChangeArrowheads="1"/>
            </p:cNvSpPr>
            <p:nvPr/>
          </p:nvSpPr>
          <p:spPr bwMode="auto">
            <a:xfrm>
              <a:off x="891" y="2630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Courier New" panose="02070309020205020404" pitchFamily="49" charset="0"/>
                </a:rPr>
                <a:t>false</a:t>
              </a:r>
            </a:p>
            <a:p>
              <a:endParaRPr lang="en-US" altLang="en-US" sz="1400">
                <a:latin typeface="Courier New" panose="02070309020205020404" pitchFamily="49" charset="0"/>
              </a:endParaRPr>
            </a:p>
          </p:txBody>
        </p:sp>
        <p:sp>
          <p:nvSpPr>
            <p:cNvPr id="60434" name="Freeform 10"/>
            <p:cNvSpPr>
              <a:spLocks/>
            </p:cNvSpPr>
            <p:nvPr/>
          </p:nvSpPr>
          <p:spPr bwMode="auto">
            <a:xfrm>
              <a:off x="2304" y="2717"/>
              <a:ext cx="0" cy="141"/>
            </a:xfrm>
            <a:custGeom>
              <a:avLst/>
              <a:gdLst>
                <a:gd name="T0" fmla="*/ 0 w 20000"/>
                <a:gd name="T1" fmla="*/ 141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0" y="19943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0435" name="Freeform 11"/>
            <p:cNvSpPr>
              <a:spLocks/>
            </p:cNvSpPr>
            <p:nvPr/>
          </p:nvSpPr>
          <p:spPr bwMode="auto">
            <a:xfrm>
              <a:off x="576" y="2717"/>
              <a:ext cx="0" cy="141"/>
            </a:xfrm>
            <a:custGeom>
              <a:avLst/>
              <a:gdLst>
                <a:gd name="T0" fmla="*/ 0 w 20000"/>
                <a:gd name="T1" fmla="*/ 141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0" y="19943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0436" name="Freeform 12"/>
            <p:cNvSpPr>
              <a:spLocks/>
            </p:cNvSpPr>
            <p:nvPr/>
          </p:nvSpPr>
          <p:spPr bwMode="auto">
            <a:xfrm>
              <a:off x="2306" y="2954"/>
              <a:ext cx="0" cy="117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117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3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grpSp>
          <p:nvGrpSpPr>
            <p:cNvPr id="60437" name="Group 13"/>
            <p:cNvGrpSpPr>
              <a:grpSpLocks/>
            </p:cNvGrpSpPr>
            <p:nvPr/>
          </p:nvGrpSpPr>
          <p:grpSpPr bwMode="auto">
            <a:xfrm>
              <a:off x="312" y="2859"/>
              <a:ext cx="528" cy="96"/>
              <a:chOff x="0" y="0"/>
              <a:chExt cx="20000" cy="20000"/>
            </a:xfrm>
          </p:grpSpPr>
          <p:sp>
            <p:nvSpPr>
              <p:cNvPr id="60454" name="Rectangle 14"/>
              <p:cNvSpPr>
                <a:spLocks noChangeArrowheads="1"/>
              </p:cNvSpPr>
              <p:nvPr/>
            </p:nvSpPr>
            <p:spPr bwMode="auto">
              <a:xfrm>
                <a:off x="1985" y="4583"/>
                <a:ext cx="16000" cy="14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40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print “Failed”</a:t>
                </a:r>
              </a:p>
              <a:p>
                <a:endParaRPr lang="en-US" altLang="en-US" sz="1400">
                  <a:latin typeface="Courier New" panose="02070309020205020404" pitchFamily="49" charset="0"/>
                </a:endParaRPr>
              </a:p>
            </p:txBody>
          </p:sp>
          <p:sp>
            <p:nvSpPr>
              <p:cNvPr id="60455" name="Freeform 15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9917 h 20000"/>
                  <a:gd name="T4" fmla="*/ 0 w 20000"/>
                  <a:gd name="T5" fmla="*/ 19917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5" y="0"/>
                    </a:moveTo>
                    <a:lnTo>
                      <a:pt x="19985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sp>
          <p:nvSpPr>
            <p:cNvPr id="60438" name="Rectangle 16"/>
            <p:cNvSpPr>
              <a:spLocks noChangeArrowheads="1"/>
            </p:cNvSpPr>
            <p:nvPr/>
          </p:nvSpPr>
          <p:spPr bwMode="auto">
            <a:xfrm>
              <a:off x="2090" y="2881"/>
              <a:ext cx="432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  <a:latin typeface="Courier New" panose="02070309020205020404" pitchFamily="49" charset="0"/>
                </a:rPr>
                <a:t>print “Passed”</a:t>
              </a:r>
            </a:p>
            <a:p>
              <a:endParaRPr lang="en-US" altLang="en-US" sz="1400">
                <a:latin typeface="Courier New" panose="02070309020205020404" pitchFamily="49" charset="0"/>
              </a:endParaRPr>
            </a:p>
          </p:txBody>
        </p:sp>
        <p:sp>
          <p:nvSpPr>
            <p:cNvPr id="60439" name="Freeform 17"/>
            <p:cNvSpPr>
              <a:spLocks/>
            </p:cNvSpPr>
            <p:nvPr/>
          </p:nvSpPr>
          <p:spPr bwMode="auto">
            <a:xfrm>
              <a:off x="2040" y="2859"/>
              <a:ext cx="528" cy="96"/>
            </a:xfrm>
            <a:custGeom>
              <a:avLst/>
              <a:gdLst>
                <a:gd name="T0" fmla="*/ 528 w 20000"/>
                <a:gd name="T1" fmla="*/ 0 h 20000"/>
                <a:gd name="T2" fmla="*/ 528 w 20000"/>
                <a:gd name="T3" fmla="*/ 96 h 20000"/>
                <a:gd name="T4" fmla="*/ 0 w 20000"/>
                <a:gd name="T5" fmla="*/ 96 h 20000"/>
                <a:gd name="T6" fmla="*/ 0 w 20000"/>
                <a:gd name="T7" fmla="*/ 0 h 20000"/>
                <a:gd name="T8" fmla="*/ 528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00" h="20000">
                  <a:moveTo>
                    <a:pt x="19985" y="0"/>
                  </a:moveTo>
                  <a:lnTo>
                    <a:pt x="19985" y="19917"/>
                  </a:lnTo>
                  <a:lnTo>
                    <a:pt x="0" y="19917"/>
                  </a:lnTo>
                  <a:lnTo>
                    <a:pt x="0" y="0"/>
                  </a:lnTo>
                  <a:lnTo>
                    <a:pt x="19985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grpSp>
          <p:nvGrpSpPr>
            <p:cNvPr id="60440" name="Group 18"/>
            <p:cNvGrpSpPr>
              <a:grpSpLocks/>
            </p:cNvGrpSpPr>
            <p:nvPr/>
          </p:nvGrpSpPr>
          <p:grpSpPr bwMode="auto">
            <a:xfrm>
              <a:off x="1422" y="3050"/>
              <a:ext cx="49" cy="249"/>
              <a:chOff x="-25" y="0"/>
              <a:chExt cx="20049" cy="20000"/>
            </a:xfrm>
          </p:grpSpPr>
          <p:sp>
            <p:nvSpPr>
              <p:cNvPr id="60451" name="Freeform 19"/>
              <p:cNvSpPr>
                <a:spLocks/>
              </p:cNvSpPr>
              <p:nvPr/>
            </p:nvSpPr>
            <p:spPr bwMode="auto">
              <a:xfrm>
                <a:off x="10081" y="3981"/>
                <a:ext cx="163" cy="12135"/>
              </a:xfrm>
              <a:custGeom>
                <a:avLst/>
                <a:gdLst>
                  <a:gd name="T0" fmla="*/ 0 w 20000"/>
                  <a:gd name="T1" fmla="*/ 12103 h 20000"/>
                  <a:gd name="T2" fmla="*/ 0 w 20000"/>
                  <a:gd name="T3" fmla="*/ 0 h 2000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0000" h="20000">
                    <a:moveTo>
                      <a:pt x="0" y="19947"/>
                    </a:moveTo>
                    <a:lnTo>
                      <a:pt x="0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 type="triangle" w="med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60452" name="Oval 20"/>
              <p:cNvSpPr>
                <a:spLocks noChangeArrowheads="1"/>
              </p:cNvSpPr>
              <p:nvPr/>
            </p:nvSpPr>
            <p:spPr bwMode="auto">
              <a:xfrm>
                <a:off x="-25" y="16116"/>
                <a:ext cx="19723" cy="3884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9pPr>
              </a:lstStyle>
              <a:p>
                <a:endParaRPr lang="en-AU" altLang="en-US"/>
              </a:p>
            </p:txBody>
          </p:sp>
          <p:sp>
            <p:nvSpPr>
              <p:cNvPr id="60453" name="Oval 21"/>
              <p:cNvSpPr>
                <a:spLocks noChangeArrowheads="1"/>
              </p:cNvSpPr>
              <p:nvPr/>
            </p:nvSpPr>
            <p:spPr bwMode="auto">
              <a:xfrm>
                <a:off x="301" y="0"/>
                <a:ext cx="19723" cy="3885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9pPr>
              </a:lstStyle>
              <a:p>
                <a:endParaRPr lang="en-AU" altLang="en-US"/>
              </a:p>
            </p:txBody>
          </p:sp>
        </p:grpSp>
        <p:grpSp>
          <p:nvGrpSpPr>
            <p:cNvPr id="60441" name="Group 22"/>
            <p:cNvGrpSpPr>
              <a:grpSpLocks/>
            </p:cNvGrpSpPr>
            <p:nvPr/>
          </p:nvGrpSpPr>
          <p:grpSpPr bwMode="auto">
            <a:xfrm>
              <a:off x="576" y="2345"/>
              <a:ext cx="1728" cy="542"/>
              <a:chOff x="1363" y="0"/>
              <a:chExt cx="17280" cy="20001"/>
            </a:xfrm>
          </p:grpSpPr>
          <p:grpSp>
            <p:nvGrpSpPr>
              <p:cNvPr id="60442" name="Group 23"/>
              <p:cNvGrpSpPr>
                <a:grpSpLocks/>
              </p:cNvGrpSpPr>
              <p:nvPr/>
            </p:nvGrpSpPr>
            <p:grpSpPr bwMode="auto">
              <a:xfrm>
                <a:off x="9779" y="0"/>
                <a:ext cx="484" cy="7257"/>
                <a:chOff x="1409" y="0"/>
                <a:chExt cx="17182" cy="20000"/>
              </a:xfrm>
            </p:grpSpPr>
            <p:sp>
              <p:nvSpPr>
                <p:cNvPr id="60449" name="Freeform 24"/>
                <p:cNvSpPr>
                  <a:spLocks/>
                </p:cNvSpPr>
                <p:nvPr/>
              </p:nvSpPr>
              <p:spPr bwMode="auto">
                <a:xfrm>
                  <a:off x="9929" y="5041"/>
                  <a:ext cx="142" cy="14959"/>
                </a:xfrm>
                <a:custGeom>
                  <a:avLst/>
                  <a:gdLst>
                    <a:gd name="T0" fmla="*/ 0 w 20000"/>
                    <a:gd name="T1" fmla="*/ 14919 h 20000"/>
                    <a:gd name="T2" fmla="*/ 0 w 20000"/>
                    <a:gd name="T3" fmla="*/ 0 h 20000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20000" h="20000">
                      <a:moveTo>
                        <a:pt x="0" y="19946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 type="triangle" w="med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60450" name="Oval 25"/>
                <p:cNvSpPr>
                  <a:spLocks noChangeArrowheads="1"/>
                </p:cNvSpPr>
                <p:nvPr/>
              </p:nvSpPr>
              <p:spPr bwMode="auto">
                <a:xfrm>
                  <a:off x="1409" y="0"/>
                  <a:ext cx="17182" cy="4920"/>
                </a:xfrm>
                <a:prstGeom prst="ellips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9pPr>
                </a:lstStyle>
                <a:p>
                  <a:endParaRPr lang="en-AU" altLang="en-US"/>
                </a:p>
              </p:txBody>
            </p:sp>
          </p:grpSp>
          <p:grpSp>
            <p:nvGrpSpPr>
              <p:cNvPr id="60443" name="Group 26"/>
              <p:cNvGrpSpPr>
                <a:grpSpLocks/>
              </p:cNvGrpSpPr>
              <p:nvPr/>
            </p:nvGrpSpPr>
            <p:grpSpPr bwMode="auto">
              <a:xfrm>
                <a:off x="1363" y="7257"/>
                <a:ext cx="17280" cy="12744"/>
                <a:chOff x="-2" y="-195"/>
                <a:chExt cx="20002" cy="20390"/>
              </a:xfrm>
            </p:grpSpPr>
            <p:sp>
              <p:nvSpPr>
                <p:cNvPr id="60444" name="Freeform 27"/>
                <p:cNvSpPr>
                  <a:spLocks/>
                </p:cNvSpPr>
                <p:nvPr/>
              </p:nvSpPr>
              <p:spPr bwMode="auto">
                <a:xfrm>
                  <a:off x="14444" y="10000"/>
                  <a:ext cx="5556" cy="24"/>
                </a:xfrm>
                <a:custGeom>
                  <a:avLst/>
                  <a:gdLst>
                    <a:gd name="T0" fmla="*/ 5551 w 20000"/>
                    <a:gd name="T1" fmla="*/ 0 h 20000"/>
                    <a:gd name="T2" fmla="*/ 0 w 20000"/>
                    <a:gd name="T3" fmla="*/ 0 h 20000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20000" h="20000">
                      <a:moveTo>
                        <a:pt x="19983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60445" name="Freeform 28"/>
                <p:cNvSpPr>
                  <a:spLocks/>
                </p:cNvSpPr>
                <p:nvPr/>
              </p:nvSpPr>
              <p:spPr bwMode="auto">
                <a:xfrm>
                  <a:off x="-2" y="10000"/>
                  <a:ext cx="5556" cy="24"/>
                </a:xfrm>
                <a:custGeom>
                  <a:avLst/>
                  <a:gdLst>
                    <a:gd name="T0" fmla="*/ 5551 w 20000"/>
                    <a:gd name="T1" fmla="*/ 0 h 20000"/>
                    <a:gd name="T2" fmla="*/ 0 w 20000"/>
                    <a:gd name="T3" fmla="*/ 0 h 20000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20000" h="20000">
                      <a:moveTo>
                        <a:pt x="19983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grpSp>
              <p:nvGrpSpPr>
                <p:cNvPr id="60446" name="Group 29"/>
                <p:cNvGrpSpPr>
                  <a:grpSpLocks/>
                </p:cNvGrpSpPr>
                <p:nvPr/>
              </p:nvGrpSpPr>
              <p:grpSpPr bwMode="auto">
                <a:xfrm>
                  <a:off x="5536" y="-195"/>
                  <a:ext cx="8889" cy="20390"/>
                  <a:chOff x="0" y="0"/>
                  <a:chExt cx="20000" cy="20000"/>
                </a:xfrm>
              </p:grpSpPr>
              <p:sp>
                <p:nvSpPr>
                  <p:cNvPr id="60447" name="Freeform 30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90 w 20000"/>
                      <a:gd name="T1" fmla="*/ 10000 h 20000"/>
                      <a:gd name="T2" fmla="*/ 9990 w 20000"/>
                      <a:gd name="T3" fmla="*/ 19977 h 20000"/>
                      <a:gd name="T4" fmla="*/ 0 w 20000"/>
                      <a:gd name="T5" fmla="*/ 10000 h 20000"/>
                      <a:gd name="T6" fmla="*/ 9990 w 20000"/>
                      <a:gd name="T7" fmla="*/ 0 h 20000"/>
                      <a:gd name="T8" fmla="*/ 19990 w 20000"/>
                      <a:gd name="T9" fmla="*/ 1000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90" y="10000"/>
                        </a:moveTo>
                        <a:lnTo>
                          <a:pt x="9990" y="19977"/>
                        </a:lnTo>
                        <a:lnTo>
                          <a:pt x="0" y="10000"/>
                        </a:lnTo>
                        <a:lnTo>
                          <a:pt x="9990" y="0"/>
                        </a:lnTo>
                        <a:lnTo>
                          <a:pt x="19990" y="1000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AU"/>
                  </a:p>
                </p:txBody>
              </p:sp>
              <p:sp>
                <p:nvSpPr>
                  <p:cNvPr id="60448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4365" y="8287"/>
                    <a:ext cx="11261" cy="43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Times New Roman" panose="02020603050405020304" pitchFamily="18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Times New Roman" panose="02020603050405020304" pitchFamily="18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Times New Roman" panose="02020603050405020304" pitchFamily="18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Times New Roman" panose="02020603050405020304" pitchFamily="18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 sz="1400">
                        <a:solidFill>
                          <a:srgbClr val="000000"/>
                        </a:solidFill>
                        <a:latin typeface="Courier New" panose="02070309020205020404" pitchFamily="49" charset="0"/>
                      </a:rPr>
                      <a:t>grade &gt;= 60</a:t>
                    </a:r>
                  </a:p>
                  <a:p>
                    <a:endParaRPr lang="en-US" altLang="en-US" sz="1400">
                      <a:latin typeface="Courier New" panose="02070309020205020404" pitchFamily="49" charset="0"/>
                    </a:endParaRPr>
                  </a:p>
                </p:txBody>
              </p:sp>
            </p:grpSp>
          </p:grpSp>
        </p:grpSp>
      </p:grpSp>
      <p:grpSp>
        <p:nvGrpSpPr>
          <p:cNvPr id="60422" name="Group 32"/>
          <p:cNvGrpSpPr>
            <a:grpSpLocks/>
          </p:cNvGrpSpPr>
          <p:nvPr/>
        </p:nvGrpSpPr>
        <p:grpSpPr bwMode="auto">
          <a:xfrm>
            <a:off x="2133600" y="2940050"/>
            <a:ext cx="5562600" cy="793750"/>
            <a:chOff x="1344" y="1852"/>
            <a:chExt cx="3504" cy="500"/>
          </a:xfrm>
        </p:grpSpPr>
        <p:sp>
          <p:nvSpPr>
            <p:cNvPr id="60423" name="Text Box 33"/>
            <p:cNvSpPr txBox="1">
              <a:spLocks noChangeArrowheads="1"/>
            </p:cNvSpPr>
            <p:nvPr/>
          </p:nvSpPr>
          <p:spPr bwMode="auto">
            <a:xfrm>
              <a:off x="1344" y="2140"/>
              <a:ext cx="11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b="1">
                  <a:latin typeface="Helvetica" panose="020B0604020202020204" pitchFamily="34" charset="0"/>
                </a:rPr>
                <a:t>Condition</a:t>
              </a:r>
            </a:p>
          </p:txBody>
        </p:sp>
        <p:sp>
          <p:nvSpPr>
            <p:cNvPr id="60424" name="Text Box 34"/>
            <p:cNvSpPr txBox="1">
              <a:spLocks noChangeArrowheads="1"/>
            </p:cNvSpPr>
            <p:nvPr/>
          </p:nvSpPr>
          <p:spPr bwMode="auto">
            <a:xfrm>
              <a:off x="2496" y="2140"/>
              <a:ext cx="11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b="1">
                  <a:latin typeface="Helvetica" panose="020B0604020202020204" pitchFamily="34" charset="0"/>
                </a:rPr>
                <a:t>Value if true</a:t>
              </a:r>
            </a:p>
          </p:txBody>
        </p:sp>
        <p:sp>
          <p:nvSpPr>
            <p:cNvPr id="60425" name="Text Box 35"/>
            <p:cNvSpPr txBox="1">
              <a:spLocks noChangeArrowheads="1"/>
            </p:cNvSpPr>
            <p:nvPr/>
          </p:nvSpPr>
          <p:spPr bwMode="auto">
            <a:xfrm>
              <a:off x="3696" y="2140"/>
              <a:ext cx="11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b="1">
                  <a:latin typeface="Helvetica" panose="020B0604020202020204" pitchFamily="34" charset="0"/>
                </a:rPr>
                <a:t>Value if false</a:t>
              </a:r>
            </a:p>
          </p:txBody>
        </p:sp>
        <p:sp>
          <p:nvSpPr>
            <p:cNvPr id="60426" name="Line 36"/>
            <p:cNvSpPr>
              <a:spLocks noChangeShapeType="1"/>
            </p:cNvSpPr>
            <p:nvPr/>
          </p:nvSpPr>
          <p:spPr bwMode="auto">
            <a:xfrm flipV="1">
              <a:off x="1872" y="18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AU"/>
            </a:p>
          </p:txBody>
        </p:sp>
        <p:sp>
          <p:nvSpPr>
            <p:cNvPr id="60427" name="Line 37"/>
            <p:cNvSpPr>
              <a:spLocks noChangeShapeType="1"/>
            </p:cNvSpPr>
            <p:nvPr/>
          </p:nvSpPr>
          <p:spPr bwMode="auto">
            <a:xfrm flipV="1">
              <a:off x="3120" y="185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AU"/>
            </a:p>
          </p:txBody>
        </p:sp>
        <p:sp>
          <p:nvSpPr>
            <p:cNvPr id="60428" name="Line 38"/>
            <p:cNvSpPr>
              <a:spLocks noChangeShapeType="1"/>
            </p:cNvSpPr>
            <p:nvPr/>
          </p:nvSpPr>
          <p:spPr bwMode="auto">
            <a:xfrm flipV="1">
              <a:off x="4176" y="185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AU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6F5D4-940E-4278-B749-D3FFC62580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A19DFB-3657-4D46-BB5C-41BE6DFB0F74}" type="slidenum">
              <a:rPr lang="en-US" altLang="en-US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b="1" noProof="1" smtClean="0">
                <a:latin typeface="Courier New" panose="02070309020205020404" pitchFamily="49" charset="0"/>
              </a:rPr>
              <a:t>if/else</a:t>
            </a:r>
            <a:r>
              <a:rPr lang="en-AU" altLang="en-US" noProof="1" smtClean="0"/>
              <a:t> Selection Structure</a:t>
            </a:r>
            <a:endParaRPr lang="en-US" altLang="en-US" smtClean="0"/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Nested </a:t>
            </a:r>
            <a:r>
              <a:rPr lang="en-US" altLang="en-US" b="1" smtClean="0">
                <a:latin typeface="Courier New" panose="02070309020205020404" pitchFamily="49" charset="0"/>
              </a:rPr>
              <a:t>if/else</a:t>
            </a:r>
            <a:r>
              <a:rPr lang="en-US" altLang="en-US" smtClean="0"/>
              <a:t> structures</a:t>
            </a:r>
          </a:p>
          <a:p>
            <a:pPr lvl="1" eaLnBrk="1" hangingPunct="1"/>
            <a:r>
              <a:rPr lang="en-US" altLang="en-US" smtClean="0"/>
              <a:t>One inside another, test for multiple cases </a:t>
            </a:r>
          </a:p>
          <a:p>
            <a:pPr lvl="1" eaLnBrk="1" hangingPunct="1"/>
            <a:r>
              <a:rPr lang="en-US" altLang="en-US" smtClean="0"/>
              <a:t>Once condition met, other statements skipped</a:t>
            </a:r>
          </a:p>
          <a:p>
            <a:pPr lvl="1" eaLnBrk="1" hangingPunct="1">
              <a:buFontTx/>
              <a:buNone/>
            </a:pPr>
            <a:r>
              <a:rPr lang="en-US" altLang="en-US" sz="1800" i="1" smtClean="0">
                <a:solidFill>
                  <a:schemeClr val="accent2"/>
                </a:solidFill>
              </a:rPr>
              <a:t>if student’s grade is greater than or equal to 90</a:t>
            </a:r>
            <a:br>
              <a:rPr lang="en-US" altLang="en-US" sz="1800" i="1" smtClean="0">
                <a:solidFill>
                  <a:schemeClr val="accent2"/>
                </a:solidFill>
              </a:rPr>
            </a:br>
            <a:r>
              <a:rPr lang="en-US" altLang="en-US" sz="1800" i="1" smtClean="0">
                <a:solidFill>
                  <a:schemeClr val="accent2"/>
                </a:solidFill>
              </a:rPr>
              <a:t>   Print “A”</a:t>
            </a:r>
          </a:p>
          <a:p>
            <a:pPr lvl="1" eaLnBrk="1" hangingPunct="1">
              <a:buFontTx/>
              <a:buNone/>
            </a:pPr>
            <a:r>
              <a:rPr lang="en-US" altLang="en-US" sz="1800" i="1" smtClean="0">
                <a:solidFill>
                  <a:schemeClr val="accent2"/>
                </a:solidFill>
              </a:rPr>
              <a:t>else </a:t>
            </a:r>
            <a:br>
              <a:rPr lang="en-US" altLang="en-US" sz="1800" i="1" smtClean="0">
                <a:solidFill>
                  <a:schemeClr val="accent2"/>
                </a:solidFill>
              </a:rPr>
            </a:br>
            <a:r>
              <a:rPr lang="en-US" altLang="en-US" sz="1800" i="1" smtClean="0">
                <a:solidFill>
                  <a:schemeClr val="accent2"/>
                </a:solidFill>
              </a:rPr>
              <a:t>   if student’s grade is greater than or equal to 80</a:t>
            </a:r>
            <a:br>
              <a:rPr lang="en-US" altLang="en-US" sz="1800" i="1" smtClean="0">
                <a:solidFill>
                  <a:schemeClr val="accent2"/>
                </a:solidFill>
              </a:rPr>
            </a:br>
            <a:r>
              <a:rPr lang="en-US" altLang="en-US" sz="1800" i="1" smtClean="0">
                <a:solidFill>
                  <a:schemeClr val="accent2"/>
                </a:solidFill>
              </a:rPr>
              <a:t>	   Print “B”</a:t>
            </a:r>
            <a:br>
              <a:rPr lang="en-US" altLang="en-US" sz="1800" i="1" smtClean="0">
                <a:solidFill>
                  <a:schemeClr val="accent2"/>
                </a:solidFill>
              </a:rPr>
            </a:br>
            <a:r>
              <a:rPr lang="en-US" altLang="en-US" sz="1800" i="1" smtClean="0">
                <a:solidFill>
                  <a:schemeClr val="accent2"/>
                </a:solidFill>
              </a:rPr>
              <a:t>	else </a:t>
            </a:r>
            <a:br>
              <a:rPr lang="en-US" altLang="en-US" sz="1800" i="1" smtClean="0">
                <a:solidFill>
                  <a:schemeClr val="accent2"/>
                </a:solidFill>
              </a:rPr>
            </a:br>
            <a:r>
              <a:rPr lang="en-US" altLang="en-US" sz="1800" i="1" smtClean="0">
                <a:solidFill>
                  <a:schemeClr val="accent2"/>
                </a:solidFill>
              </a:rPr>
              <a:t>      if student’s grade is greater than or equal to 70 </a:t>
            </a:r>
            <a:br>
              <a:rPr lang="en-US" altLang="en-US" sz="1800" i="1" smtClean="0">
                <a:solidFill>
                  <a:schemeClr val="accent2"/>
                </a:solidFill>
              </a:rPr>
            </a:br>
            <a:r>
              <a:rPr lang="en-US" altLang="en-US" sz="1800" i="1" smtClean="0">
                <a:solidFill>
                  <a:schemeClr val="accent2"/>
                </a:solidFill>
              </a:rPr>
              <a:t>	      Print “C”</a:t>
            </a:r>
            <a:br>
              <a:rPr lang="en-US" altLang="en-US" sz="1800" i="1" smtClean="0">
                <a:solidFill>
                  <a:schemeClr val="accent2"/>
                </a:solidFill>
              </a:rPr>
            </a:br>
            <a:r>
              <a:rPr lang="en-US" altLang="en-US" sz="1800" i="1" smtClean="0">
                <a:solidFill>
                  <a:schemeClr val="accent2"/>
                </a:solidFill>
              </a:rPr>
              <a:t>	   else </a:t>
            </a:r>
            <a:br>
              <a:rPr lang="en-US" altLang="en-US" sz="1800" i="1" smtClean="0">
                <a:solidFill>
                  <a:schemeClr val="accent2"/>
                </a:solidFill>
              </a:rPr>
            </a:br>
            <a:r>
              <a:rPr lang="en-US" altLang="en-US" sz="1800" i="1" smtClean="0">
                <a:solidFill>
                  <a:schemeClr val="accent2"/>
                </a:solidFill>
              </a:rPr>
              <a:t>	      if student’s grade is greater than or equal to 60 </a:t>
            </a:r>
            <a:br>
              <a:rPr lang="en-US" altLang="en-US" sz="1800" i="1" smtClean="0">
                <a:solidFill>
                  <a:schemeClr val="accent2"/>
                </a:solidFill>
              </a:rPr>
            </a:br>
            <a:r>
              <a:rPr lang="en-US" altLang="en-US" sz="1800" i="1" smtClean="0">
                <a:solidFill>
                  <a:schemeClr val="accent2"/>
                </a:solidFill>
              </a:rPr>
              <a:t>	         Print “D”</a:t>
            </a:r>
            <a:br>
              <a:rPr lang="en-US" altLang="en-US" sz="1800" i="1" smtClean="0">
                <a:solidFill>
                  <a:schemeClr val="accent2"/>
                </a:solidFill>
              </a:rPr>
            </a:br>
            <a:r>
              <a:rPr lang="en-US" altLang="en-US" sz="1800" i="1" smtClean="0">
                <a:solidFill>
                  <a:schemeClr val="accent2"/>
                </a:solidFill>
              </a:rPr>
              <a:t>         else</a:t>
            </a:r>
          </a:p>
          <a:p>
            <a:pPr lvl="2" eaLnBrk="1" hangingPunct="1">
              <a:buFontTx/>
              <a:buNone/>
            </a:pPr>
            <a:r>
              <a:rPr lang="en-US" altLang="en-US" sz="1800" i="1" smtClean="0">
                <a:solidFill>
                  <a:schemeClr val="accent2"/>
                </a:solidFill>
              </a:rPr>
              <a:t>                Print “F”</a:t>
            </a:r>
            <a:endParaRPr lang="en-US" altLang="en-US" sz="1800" smtClean="0"/>
          </a:p>
          <a:p>
            <a:pPr lvl="1" eaLnBrk="1" hangingPunct="1">
              <a:buFontTx/>
              <a:buNone/>
            </a:pPr>
            <a:endParaRPr lang="en-US" altLang="en-US" sz="180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A0694-2528-4ABF-9CA4-68FB1D39BA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7F9272-D6F3-479C-A1B6-55A8906E8C28}" type="slidenum">
              <a:rPr lang="en-US" altLang="en-US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b="1" noProof="1" smtClean="0">
                <a:latin typeface="Courier New" panose="02070309020205020404" pitchFamily="49" charset="0"/>
              </a:rPr>
              <a:t>if/else</a:t>
            </a:r>
            <a:r>
              <a:rPr lang="en-AU" altLang="en-US" noProof="1" smtClean="0"/>
              <a:t> Selection Structure</a:t>
            </a:r>
            <a:endParaRPr lang="en-US" altLang="en-US" smtClean="0"/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800"/>
              </a:spcBef>
              <a:spcAft>
                <a:spcPts val="800"/>
              </a:spcAft>
            </a:pPr>
            <a:r>
              <a:rPr lang="en-US" altLang="en-US" smtClean="0"/>
              <a:t>Example</a:t>
            </a:r>
            <a:r>
              <a:rPr lang="en-US" altLang="en-US" sz="2000" b="1" smtClean="0">
                <a:latin typeface="Courier" pitchFamily="49" charset="0"/>
              </a:rPr>
              <a:t>	</a:t>
            </a:r>
          </a:p>
          <a:p>
            <a:pPr eaLnBrk="1" hangingPunct="1">
              <a:spcBef>
                <a:spcPts val="800"/>
              </a:spcBef>
              <a:spcAft>
                <a:spcPts val="800"/>
              </a:spcAft>
              <a:buFontTx/>
              <a:buNone/>
            </a:pPr>
            <a:r>
              <a:rPr lang="en-US" altLang="en-US" sz="2000" b="1" smtClean="0">
                <a:latin typeface="Courier" pitchFamily="49" charset="0"/>
              </a:rPr>
              <a:t>	</a:t>
            </a:r>
            <a:r>
              <a:rPr lang="en-US" altLang="en-US" sz="2000" b="1" smtClean="0">
                <a:latin typeface="Courier New" panose="02070309020205020404" pitchFamily="49" charset="0"/>
              </a:rPr>
              <a:t>if ( grade &gt;= 90 )       // 90 and above</a:t>
            </a:r>
            <a:br>
              <a:rPr lang="en-US" altLang="en-US" sz="2000" b="1" smtClean="0">
                <a:latin typeface="Courier New" panose="02070309020205020404" pitchFamily="49" charset="0"/>
              </a:rPr>
            </a:br>
            <a:r>
              <a:rPr lang="en-US" altLang="en-US" sz="2000" b="1" smtClean="0">
                <a:latin typeface="Courier New" panose="02070309020205020404" pitchFamily="49" charset="0"/>
              </a:rPr>
              <a:t>   cout &lt;&lt; "A";</a:t>
            </a:r>
            <a:br>
              <a:rPr lang="en-US" altLang="en-US" sz="2000" b="1" smtClean="0">
                <a:latin typeface="Courier New" panose="02070309020205020404" pitchFamily="49" charset="0"/>
              </a:rPr>
            </a:br>
            <a:r>
              <a:rPr lang="en-US" altLang="en-US" sz="2000" b="1" smtClean="0">
                <a:latin typeface="Courier New" panose="02070309020205020404" pitchFamily="49" charset="0"/>
              </a:rPr>
              <a:t>else if ( grade &gt;= 80 )  // 80-89</a:t>
            </a:r>
            <a:br>
              <a:rPr lang="en-US" altLang="en-US" sz="2000" b="1" smtClean="0">
                <a:latin typeface="Courier New" panose="02070309020205020404" pitchFamily="49" charset="0"/>
              </a:rPr>
            </a:br>
            <a:r>
              <a:rPr lang="en-US" altLang="en-US" sz="2000" b="1" smtClean="0">
                <a:latin typeface="Courier New" panose="02070309020205020404" pitchFamily="49" charset="0"/>
              </a:rPr>
              <a:t>   cout &lt;&lt; "B";</a:t>
            </a:r>
            <a:br>
              <a:rPr lang="en-US" altLang="en-US" sz="2000" b="1" smtClean="0">
                <a:latin typeface="Courier New" panose="02070309020205020404" pitchFamily="49" charset="0"/>
              </a:rPr>
            </a:br>
            <a:r>
              <a:rPr lang="en-US" altLang="en-US" sz="2000" b="1" smtClean="0">
                <a:latin typeface="Courier New" panose="02070309020205020404" pitchFamily="49" charset="0"/>
              </a:rPr>
              <a:t>else if ( grade &gt;= 70 )  // 70-79</a:t>
            </a:r>
            <a:br>
              <a:rPr lang="en-US" altLang="en-US" sz="2000" b="1" smtClean="0">
                <a:latin typeface="Courier New" panose="02070309020205020404" pitchFamily="49" charset="0"/>
              </a:rPr>
            </a:br>
            <a:r>
              <a:rPr lang="en-US" altLang="en-US" sz="2000" b="1" smtClean="0">
                <a:latin typeface="Courier New" panose="02070309020205020404" pitchFamily="49" charset="0"/>
              </a:rPr>
              <a:t>   cout &lt;&lt; "C";  </a:t>
            </a:r>
            <a:br>
              <a:rPr lang="en-US" altLang="en-US" sz="2000" b="1" smtClean="0">
                <a:latin typeface="Courier New" panose="02070309020205020404" pitchFamily="49" charset="0"/>
              </a:rPr>
            </a:br>
            <a:r>
              <a:rPr lang="en-US" altLang="en-US" sz="2000" b="1" smtClean="0">
                <a:latin typeface="Courier New" panose="02070309020205020404" pitchFamily="49" charset="0"/>
              </a:rPr>
              <a:t>else if ( grade &gt;= 60 )  // 60-69</a:t>
            </a:r>
            <a:br>
              <a:rPr lang="en-US" altLang="en-US" sz="2000" b="1" smtClean="0">
                <a:latin typeface="Courier New" panose="02070309020205020404" pitchFamily="49" charset="0"/>
              </a:rPr>
            </a:br>
            <a:r>
              <a:rPr lang="en-US" altLang="en-US" sz="2000" b="1" smtClean="0">
                <a:latin typeface="Courier New" panose="02070309020205020404" pitchFamily="49" charset="0"/>
              </a:rPr>
              <a:t>   cout &lt;&lt; "D";</a:t>
            </a:r>
            <a:br>
              <a:rPr lang="en-US" altLang="en-US" sz="2000" b="1" smtClean="0">
                <a:latin typeface="Courier New" panose="02070309020205020404" pitchFamily="49" charset="0"/>
              </a:rPr>
            </a:br>
            <a:r>
              <a:rPr lang="en-US" altLang="en-US" sz="2000" b="1" smtClean="0">
                <a:latin typeface="Courier New" panose="02070309020205020404" pitchFamily="49" charset="0"/>
              </a:rPr>
              <a:t>else                     // less than 60</a:t>
            </a:r>
            <a:br>
              <a:rPr lang="en-US" altLang="en-US" sz="2000" b="1" smtClean="0">
                <a:latin typeface="Courier New" panose="02070309020205020404" pitchFamily="49" charset="0"/>
              </a:rPr>
            </a:br>
            <a:r>
              <a:rPr lang="en-US" altLang="en-US" sz="2000" b="1" smtClean="0">
                <a:latin typeface="Courier New" panose="02070309020205020404" pitchFamily="49" charset="0"/>
              </a:rPr>
              <a:t>   cout &lt;&lt; "F";</a:t>
            </a:r>
          </a:p>
          <a:p>
            <a:pPr eaLnBrk="1" hangingPunct="1"/>
            <a:endParaRPr lang="en-US" altLang="en-US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89FB99-1FB1-4AE2-97C0-C3B0B31173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023CF6-78DC-4624-8A81-CE8D7354AC46}" type="slidenum">
              <a:rPr lang="en-US" altLang="en-US"/>
              <a:pPr>
                <a:defRPr/>
              </a:pPr>
              <a:t>36</a:t>
            </a:fld>
            <a:endParaRPr lang="en-US" altLang="en-US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b="1" noProof="1" smtClean="0">
                <a:latin typeface="Courier New" panose="02070309020205020404" pitchFamily="49" charset="0"/>
              </a:rPr>
              <a:t>if/else</a:t>
            </a:r>
            <a:r>
              <a:rPr lang="en-AU" altLang="en-US" noProof="1" smtClean="0"/>
              <a:t> Selection Structure</a:t>
            </a:r>
            <a:endParaRPr lang="en-US" altLang="en-US" smtClean="0"/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Compound statement</a:t>
            </a:r>
          </a:p>
          <a:p>
            <a:pPr lvl="1" eaLnBrk="1" hangingPunct="1"/>
            <a:r>
              <a:rPr lang="en-US" altLang="en-US" smtClean="0"/>
              <a:t>Set of statements within a pair of braces</a:t>
            </a:r>
          </a:p>
          <a:p>
            <a:pPr lvl="1" eaLnBrk="1" hangingPunct="1">
              <a:buFontTx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  if ( grade &gt;= 60 )</a:t>
            </a:r>
            <a:br>
              <a:rPr lang="en-US" altLang="en-US" sz="1800" b="1" smtClean="0">
                <a:latin typeface="Courier New" panose="02070309020205020404" pitchFamily="49" charset="0"/>
              </a:rPr>
            </a:br>
            <a:r>
              <a:rPr lang="en-US" altLang="en-US" sz="1800" b="1" smtClean="0">
                <a:latin typeface="Courier New" panose="02070309020205020404" pitchFamily="49" charset="0"/>
              </a:rPr>
              <a:t>   cout &lt;&lt; "Passed.\n";	</a:t>
            </a:r>
            <a:br>
              <a:rPr lang="en-US" altLang="en-US" sz="1800" b="1" smtClean="0">
                <a:latin typeface="Courier New" panose="02070309020205020404" pitchFamily="49" charset="0"/>
              </a:rPr>
            </a:br>
            <a:r>
              <a:rPr lang="en-US" altLang="en-US" sz="1800" b="1" smtClean="0">
                <a:latin typeface="Courier New" panose="02070309020205020404" pitchFamily="49" charset="0"/>
              </a:rPr>
              <a:t>else {</a:t>
            </a:r>
            <a:br>
              <a:rPr lang="en-US" altLang="en-US" sz="1800" b="1" smtClean="0">
                <a:latin typeface="Courier New" panose="02070309020205020404" pitchFamily="49" charset="0"/>
              </a:rPr>
            </a:br>
            <a:r>
              <a:rPr lang="en-US" altLang="en-US" sz="1800" b="1" smtClean="0">
                <a:latin typeface="Courier New" panose="02070309020205020404" pitchFamily="49" charset="0"/>
              </a:rPr>
              <a:t>   cout &lt;&lt; "Failed.\n";</a:t>
            </a:r>
            <a:br>
              <a:rPr lang="en-US" altLang="en-US" sz="1800" b="1" smtClean="0">
                <a:latin typeface="Courier New" panose="02070309020205020404" pitchFamily="49" charset="0"/>
              </a:rPr>
            </a:br>
            <a:r>
              <a:rPr lang="en-US" altLang="en-US" sz="1800" b="1" smtClean="0">
                <a:latin typeface="Courier New" panose="02070309020205020404" pitchFamily="49" charset="0"/>
              </a:rPr>
              <a:t>   cout &lt;&lt; "You must take this course again.\n";</a:t>
            </a:r>
            <a:br>
              <a:rPr lang="en-US" altLang="en-US" sz="1800" b="1" smtClean="0">
                <a:latin typeface="Courier New" panose="02070309020205020404" pitchFamily="49" charset="0"/>
              </a:rPr>
            </a:br>
            <a:r>
              <a:rPr lang="en-US" altLang="en-US" sz="2000" b="1" smtClean="0">
                <a:latin typeface="Courier New" panose="02070309020205020404" pitchFamily="49" charset="0"/>
              </a:rPr>
              <a:t>} </a:t>
            </a:r>
          </a:p>
          <a:p>
            <a:pPr lvl="1" eaLnBrk="1" hangingPunct="1"/>
            <a:r>
              <a:rPr lang="en-US" altLang="en-US" smtClean="0"/>
              <a:t>Without braces,</a:t>
            </a:r>
          </a:p>
          <a:p>
            <a:pPr lvl="1" eaLnBrk="1" hangingPunct="1">
              <a:buFontTx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cout &lt;&lt; "You must take this course again.\n";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always executed</a:t>
            </a:r>
          </a:p>
          <a:p>
            <a:pPr eaLnBrk="1" hangingPunct="1"/>
            <a:r>
              <a:rPr lang="en-US" altLang="en-US" smtClean="0"/>
              <a:t>Block</a:t>
            </a:r>
          </a:p>
          <a:p>
            <a:pPr lvl="1" eaLnBrk="1" hangingPunct="1"/>
            <a:r>
              <a:rPr lang="en-US" altLang="en-US" smtClean="0"/>
              <a:t>Set of statements within braces</a:t>
            </a:r>
          </a:p>
          <a:p>
            <a:pPr lvl="1"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B1A91C1-BFE8-4FEA-B933-648A0C2065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C4970C-7371-4C1D-B798-7A1119A2B5A9}" type="slidenum">
              <a:rPr lang="en-US" altLang="en-US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b="1" noProof="1" smtClean="0"/>
              <a:t>while</a:t>
            </a:r>
            <a:r>
              <a:rPr lang="en-AU" altLang="en-US" noProof="1" smtClean="0"/>
              <a:t> Repetition Structure</a:t>
            </a:r>
            <a:endParaRPr lang="en-US" altLang="en-US" smtClean="0"/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Repetition structure</a:t>
            </a:r>
          </a:p>
          <a:p>
            <a:pPr lvl="1" eaLnBrk="1" hangingPunct="1"/>
            <a:r>
              <a:rPr lang="en-US" altLang="en-US" smtClean="0"/>
              <a:t>Action repeated while some condition remains true</a:t>
            </a:r>
          </a:p>
          <a:p>
            <a:pPr lvl="1" eaLnBrk="1" hangingPunct="1"/>
            <a:r>
              <a:rPr lang="en-US" altLang="en-US" smtClean="0"/>
              <a:t>Psuedocode</a:t>
            </a:r>
          </a:p>
          <a:p>
            <a:pPr lvl="2" eaLnBrk="1" hangingPunct="1">
              <a:buFontTx/>
              <a:buNone/>
            </a:pPr>
            <a:r>
              <a:rPr lang="en-US" altLang="en-US" i="1" smtClean="0">
                <a:solidFill>
                  <a:schemeClr val="accent2"/>
                </a:solidFill>
              </a:rPr>
              <a:t>while there are more items on my shopping list</a:t>
            </a:r>
          </a:p>
          <a:p>
            <a:pPr lvl="2" eaLnBrk="1" hangingPunct="1">
              <a:buFontTx/>
              <a:buNone/>
            </a:pPr>
            <a:r>
              <a:rPr lang="en-US" altLang="en-US" i="1" smtClean="0">
                <a:solidFill>
                  <a:schemeClr val="accent2"/>
                </a:solidFill>
              </a:rPr>
              <a:t>   Purchase next item and cross it off my list</a:t>
            </a:r>
            <a:r>
              <a:rPr lang="en-US" altLang="en-US" smtClean="0"/>
              <a:t> </a:t>
            </a:r>
          </a:p>
          <a:p>
            <a:pPr lvl="1" eaLnBrk="1" hangingPunct="1"/>
            <a:r>
              <a:rPr lang="en-US" altLang="en-US" b="1" smtClean="0">
                <a:solidFill>
                  <a:srgbClr val="009999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smtClean="0"/>
              <a:t> loop repeated until condition becomes false</a:t>
            </a:r>
          </a:p>
          <a:p>
            <a:pPr eaLnBrk="1" hangingPunct="1"/>
            <a:r>
              <a:rPr lang="en-US" altLang="en-US" smtClean="0"/>
              <a:t>Example</a:t>
            </a:r>
          </a:p>
          <a:p>
            <a:pPr lvl="3" eaLnBrk="1" hangingPunct="1">
              <a:buFontTx/>
              <a:buNone/>
            </a:pPr>
            <a:r>
              <a:rPr lang="en-US" altLang="en-US" b="1" smtClean="0">
                <a:latin typeface="Courier New" panose="02070309020205020404" pitchFamily="49" charset="0"/>
              </a:rPr>
              <a:t>int product = 2;</a:t>
            </a:r>
          </a:p>
          <a:p>
            <a:pPr lvl="3" eaLnBrk="1" hangingPunct="1">
              <a:buFontTx/>
              <a:buNone/>
            </a:pPr>
            <a:r>
              <a:rPr lang="en-US" altLang="en-US" b="1" smtClean="0">
                <a:latin typeface="Courier New" panose="02070309020205020404" pitchFamily="49" charset="0"/>
              </a:rPr>
              <a:t>while ( product &lt;= 1000 )</a:t>
            </a:r>
          </a:p>
          <a:p>
            <a:pPr lvl="3" eaLnBrk="1" hangingPunct="1">
              <a:buFontTx/>
              <a:buNone/>
            </a:pPr>
            <a:r>
              <a:rPr lang="en-US" altLang="en-US" b="1" smtClean="0">
                <a:latin typeface="Courier New" panose="02070309020205020404" pitchFamily="49" charset="0"/>
              </a:rPr>
              <a:t>   product = 2 * product;</a:t>
            </a:r>
            <a:endParaRPr lang="en-US" altLang="en-US" smtClean="0"/>
          </a:p>
        </p:txBody>
      </p:sp>
      <p:sp>
        <p:nvSpPr>
          <p:cNvPr id="64517" name="Rectangle 4"/>
          <p:cNvSpPr>
            <a:spLocks noChangeArrowheads="1"/>
          </p:cNvSpPr>
          <p:nvPr/>
        </p:nvSpPr>
        <p:spPr bwMode="auto">
          <a:xfrm>
            <a:off x="0" y="2184400"/>
            <a:ext cx="5486400" cy="138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endParaRPr lang="en-AU" altLang="en-US"/>
          </a:p>
        </p:txBody>
      </p:sp>
      <p:sp>
        <p:nvSpPr>
          <p:cNvPr id="64518" name="Rectangle 5"/>
          <p:cNvSpPr>
            <a:spLocks noChangeArrowheads="1"/>
          </p:cNvSpPr>
          <p:nvPr/>
        </p:nvSpPr>
        <p:spPr bwMode="auto">
          <a:xfrm>
            <a:off x="0" y="3262313"/>
            <a:ext cx="54864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</a:rPr>
              <a:t> </a:t>
            </a:r>
          </a:p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4519" name="Rectangle 6"/>
          <p:cNvSpPr>
            <a:spLocks noChangeArrowheads="1"/>
          </p:cNvSpPr>
          <p:nvPr/>
        </p:nvSpPr>
        <p:spPr bwMode="auto">
          <a:xfrm>
            <a:off x="0" y="3567113"/>
            <a:ext cx="9144000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/>
            </a:r>
            <a:br>
              <a:rPr lang="en-US" altLang="en-US" sz="1400">
                <a:latin typeface="Times New Roman" panose="02020603050405020304" pitchFamily="18" charset="0"/>
              </a:rPr>
            </a:b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C5C93FCC-C30E-4962-B3D8-EFB743DF47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65354-1AF9-406F-BAC4-8BA1A1265546}" type="slidenum">
              <a:rPr lang="en-US" altLang="en-US"/>
              <a:pPr>
                <a:defRPr/>
              </a:pPr>
              <a:t>38</a:t>
            </a:fld>
            <a:endParaRPr lang="en-US" altLang="en-US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b="1" noProof="1" smtClean="0"/>
              <a:t>while</a:t>
            </a:r>
            <a:r>
              <a:rPr lang="en-AU" altLang="en-US" noProof="1" smtClean="0"/>
              <a:t> Repetition Structure</a:t>
            </a:r>
            <a:endParaRPr lang="en-US" altLang="en-US" smtClean="0"/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Flowchart of </a:t>
            </a:r>
            <a:r>
              <a:rPr lang="en-US" altLang="en-US" b="1" smtClean="0">
                <a:solidFill>
                  <a:srgbClr val="009999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smtClean="0"/>
              <a:t> loop</a:t>
            </a:r>
          </a:p>
        </p:txBody>
      </p:sp>
      <p:grpSp>
        <p:nvGrpSpPr>
          <p:cNvPr id="65541" name="Group 4"/>
          <p:cNvGrpSpPr>
            <a:grpSpLocks/>
          </p:cNvGrpSpPr>
          <p:nvPr/>
        </p:nvGrpSpPr>
        <p:grpSpPr bwMode="auto">
          <a:xfrm>
            <a:off x="1600200" y="2057400"/>
            <a:ext cx="4876800" cy="2047875"/>
            <a:chOff x="545" y="2231"/>
            <a:chExt cx="1791" cy="714"/>
          </a:xfrm>
        </p:grpSpPr>
        <p:sp>
          <p:nvSpPr>
            <p:cNvPr id="65542" name="Freeform 5"/>
            <p:cNvSpPr>
              <a:spLocks/>
            </p:cNvSpPr>
            <p:nvPr/>
          </p:nvSpPr>
          <p:spPr bwMode="auto">
            <a:xfrm>
              <a:off x="545" y="2424"/>
              <a:ext cx="768" cy="349"/>
            </a:xfrm>
            <a:custGeom>
              <a:avLst/>
              <a:gdLst>
                <a:gd name="T0" fmla="*/ 768 w 20000"/>
                <a:gd name="T1" fmla="*/ 174 h 20000"/>
                <a:gd name="T2" fmla="*/ 384 w 20000"/>
                <a:gd name="T3" fmla="*/ 349 h 20000"/>
                <a:gd name="T4" fmla="*/ 0 w 20000"/>
                <a:gd name="T5" fmla="*/ 174 h 20000"/>
                <a:gd name="T6" fmla="*/ 384 w 20000"/>
                <a:gd name="T7" fmla="*/ 0 h 20000"/>
                <a:gd name="T8" fmla="*/ 768 w 20000"/>
                <a:gd name="T9" fmla="*/ 174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00" h="20000">
                  <a:moveTo>
                    <a:pt x="19990" y="9989"/>
                  </a:moveTo>
                  <a:lnTo>
                    <a:pt x="9990" y="19977"/>
                  </a:lnTo>
                  <a:lnTo>
                    <a:pt x="0" y="9989"/>
                  </a:lnTo>
                  <a:lnTo>
                    <a:pt x="9990" y="0"/>
                  </a:lnTo>
                  <a:lnTo>
                    <a:pt x="19990" y="9989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65543" name="Rectangle 6"/>
            <p:cNvSpPr>
              <a:spLocks noChangeArrowheads="1"/>
            </p:cNvSpPr>
            <p:nvPr/>
          </p:nvSpPr>
          <p:spPr bwMode="auto">
            <a:xfrm>
              <a:off x="637" y="2569"/>
              <a:ext cx="583" cy="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product &lt;= 1000</a:t>
              </a:r>
            </a:p>
            <a:p>
              <a:endParaRPr lang="en-US" altLang="en-US" sz="1200" b="1">
                <a:latin typeface="Courier New" panose="02070309020205020404" pitchFamily="49" charset="0"/>
              </a:endParaRPr>
            </a:p>
          </p:txBody>
        </p:sp>
        <p:sp>
          <p:nvSpPr>
            <p:cNvPr id="65544" name="Freeform 7"/>
            <p:cNvSpPr>
              <a:spLocks/>
            </p:cNvSpPr>
            <p:nvPr/>
          </p:nvSpPr>
          <p:spPr bwMode="auto">
            <a:xfrm>
              <a:off x="928" y="2280"/>
              <a:ext cx="0" cy="146"/>
            </a:xfrm>
            <a:custGeom>
              <a:avLst/>
              <a:gdLst>
                <a:gd name="T0" fmla="*/ 0 w 20000"/>
                <a:gd name="T1" fmla="*/ 146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0" y="19945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5545" name="Freeform 8"/>
            <p:cNvSpPr>
              <a:spLocks/>
            </p:cNvSpPr>
            <p:nvPr/>
          </p:nvSpPr>
          <p:spPr bwMode="auto">
            <a:xfrm>
              <a:off x="928" y="2773"/>
              <a:ext cx="0" cy="123"/>
            </a:xfrm>
            <a:custGeom>
              <a:avLst/>
              <a:gdLst>
                <a:gd name="T0" fmla="*/ 0 w 20000"/>
                <a:gd name="T1" fmla="*/ 123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0" y="19935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5546" name="Oval 9"/>
            <p:cNvSpPr>
              <a:spLocks noChangeArrowheads="1"/>
            </p:cNvSpPr>
            <p:nvPr/>
          </p:nvSpPr>
          <p:spPr bwMode="auto">
            <a:xfrm>
              <a:off x="904" y="2231"/>
              <a:ext cx="48" cy="48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endParaRPr lang="en-AU" altLang="en-US"/>
            </a:p>
          </p:txBody>
        </p:sp>
        <p:sp>
          <p:nvSpPr>
            <p:cNvPr id="65547" name="Oval 10"/>
            <p:cNvSpPr>
              <a:spLocks noChangeArrowheads="1"/>
            </p:cNvSpPr>
            <p:nvPr/>
          </p:nvSpPr>
          <p:spPr bwMode="auto">
            <a:xfrm>
              <a:off x="904" y="2897"/>
              <a:ext cx="48" cy="48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endParaRPr lang="en-AU" altLang="en-US"/>
            </a:p>
          </p:txBody>
        </p:sp>
        <p:sp>
          <p:nvSpPr>
            <p:cNvPr id="65548" name="Freeform 11"/>
            <p:cNvSpPr>
              <a:spLocks/>
            </p:cNvSpPr>
            <p:nvPr/>
          </p:nvSpPr>
          <p:spPr bwMode="auto">
            <a:xfrm>
              <a:off x="1313" y="2601"/>
              <a:ext cx="192" cy="0"/>
            </a:xfrm>
            <a:custGeom>
              <a:avLst/>
              <a:gdLst>
                <a:gd name="T0" fmla="*/ 192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5549" name="Rectangle 12"/>
            <p:cNvSpPr>
              <a:spLocks noChangeArrowheads="1"/>
            </p:cNvSpPr>
            <p:nvPr/>
          </p:nvSpPr>
          <p:spPr bwMode="auto">
            <a:xfrm>
              <a:off x="1520" y="2570"/>
              <a:ext cx="800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product = 2 * product</a:t>
              </a:r>
            </a:p>
            <a:p>
              <a:endParaRPr lang="en-US" altLang="en-US" sz="1200" b="1">
                <a:latin typeface="Courier New" panose="02070309020205020404" pitchFamily="49" charset="0"/>
              </a:endParaRPr>
            </a:p>
          </p:txBody>
        </p:sp>
        <p:sp>
          <p:nvSpPr>
            <p:cNvPr id="65550" name="Freeform 13"/>
            <p:cNvSpPr>
              <a:spLocks/>
            </p:cNvSpPr>
            <p:nvPr/>
          </p:nvSpPr>
          <p:spPr bwMode="auto">
            <a:xfrm>
              <a:off x="1505" y="2548"/>
              <a:ext cx="831" cy="106"/>
            </a:xfrm>
            <a:custGeom>
              <a:avLst/>
              <a:gdLst>
                <a:gd name="T0" fmla="*/ 831 w 20000"/>
                <a:gd name="T1" fmla="*/ 0 h 20000"/>
                <a:gd name="T2" fmla="*/ 831 w 20000"/>
                <a:gd name="T3" fmla="*/ 106 h 20000"/>
                <a:gd name="T4" fmla="*/ 0 w 20000"/>
                <a:gd name="T5" fmla="*/ 106 h 20000"/>
                <a:gd name="T6" fmla="*/ 0 w 20000"/>
                <a:gd name="T7" fmla="*/ 0 h 20000"/>
                <a:gd name="T8" fmla="*/ 831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00" h="20000">
                  <a:moveTo>
                    <a:pt x="19990" y="0"/>
                  </a:moveTo>
                  <a:lnTo>
                    <a:pt x="19990" y="19925"/>
                  </a:lnTo>
                  <a:lnTo>
                    <a:pt x="0" y="19925"/>
                  </a:lnTo>
                  <a:lnTo>
                    <a:pt x="0" y="0"/>
                  </a:lnTo>
                  <a:lnTo>
                    <a:pt x="19990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5551" name="Rectangle 14"/>
            <p:cNvSpPr>
              <a:spLocks noChangeArrowheads="1"/>
            </p:cNvSpPr>
            <p:nvPr/>
          </p:nvSpPr>
          <p:spPr bwMode="auto">
            <a:xfrm>
              <a:off x="1320" y="2510"/>
              <a:ext cx="17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true</a:t>
              </a:r>
            </a:p>
            <a:p>
              <a:endParaRPr lang="en-US" altLang="en-US" sz="1200" b="1">
                <a:latin typeface="Courier New" panose="02070309020205020404" pitchFamily="49" charset="0"/>
              </a:endParaRPr>
            </a:p>
          </p:txBody>
        </p:sp>
        <p:sp>
          <p:nvSpPr>
            <p:cNvPr id="65552" name="Rectangle 15"/>
            <p:cNvSpPr>
              <a:spLocks noChangeArrowheads="1"/>
            </p:cNvSpPr>
            <p:nvPr/>
          </p:nvSpPr>
          <p:spPr bwMode="auto">
            <a:xfrm>
              <a:off x="976" y="2775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false</a:t>
              </a:r>
            </a:p>
            <a:p>
              <a:endParaRPr lang="en-US" altLang="en-US" sz="1200" b="1">
                <a:latin typeface="Courier New" panose="02070309020205020404" pitchFamily="49" charset="0"/>
              </a:endParaRPr>
            </a:p>
          </p:txBody>
        </p:sp>
        <p:sp>
          <p:nvSpPr>
            <p:cNvPr id="65553" name="Freeform 16"/>
            <p:cNvSpPr>
              <a:spLocks/>
            </p:cNvSpPr>
            <p:nvPr/>
          </p:nvSpPr>
          <p:spPr bwMode="auto">
            <a:xfrm>
              <a:off x="934" y="2336"/>
              <a:ext cx="991" cy="0"/>
            </a:xfrm>
            <a:custGeom>
              <a:avLst/>
              <a:gdLst>
                <a:gd name="T0" fmla="*/ 991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19992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5554" name="Freeform 17"/>
            <p:cNvSpPr>
              <a:spLocks/>
            </p:cNvSpPr>
            <p:nvPr/>
          </p:nvSpPr>
          <p:spPr bwMode="auto">
            <a:xfrm>
              <a:off x="1922" y="2336"/>
              <a:ext cx="0" cy="20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208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6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DA517-DB76-4CB6-BD34-2745C2F820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7A968A-3A65-4C3D-B4BF-3201C59092BA}" type="slidenum">
              <a:rPr lang="en-US" altLang="en-US"/>
              <a:pPr>
                <a:defRPr/>
              </a:pPr>
              <a:t>39</a:t>
            </a:fld>
            <a:endParaRPr lang="en-US" altLang="en-US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noProof="1" smtClean="0"/>
              <a:t>Counter-Controlled Repetition</a:t>
            </a:r>
            <a:endParaRPr lang="en-US" altLang="en-US" smtClean="0"/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Counter-controlled repetition</a:t>
            </a:r>
          </a:p>
          <a:p>
            <a:pPr lvl="1" eaLnBrk="1" hangingPunct="1"/>
            <a:r>
              <a:rPr lang="en-US" altLang="en-US" smtClean="0"/>
              <a:t>Loop repeated until counter reaches certain value</a:t>
            </a:r>
          </a:p>
          <a:p>
            <a:pPr eaLnBrk="1" hangingPunct="1"/>
            <a:r>
              <a:rPr lang="en-US" altLang="en-US" smtClean="0"/>
              <a:t>Definite repetition</a:t>
            </a:r>
          </a:p>
          <a:p>
            <a:pPr lvl="1" eaLnBrk="1" hangingPunct="1"/>
            <a:r>
              <a:rPr lang="en-US" altLang="en-US" smtClean="0"/>
              <a:t>Number of repetitions known </a:t>
            </a:r>
          </a:p>
          <a:p>
            <a:pPr eaLnBrk="1" hangingPunct="1"/>
            <a:r>
              <a:rPr lang="en-US" altLang="en-US" smtClean="0"/>
              <a:t>Example</a:t>
            </a:r>
          </a:p>
          <a:p>
            <a:pPr lvl="1" eaLnBrk="1" hangingPunct="1">
              <a:buFontTx/>
              <a:buNone/>
            </a:pPr>
            <a:r>
              <a:rPr lang="en-US" altLang="en-US" i="1" smtClean="0"/>
              <a:t>    A class of ten students took a quiz. The grades (integers in the range 0 to 100) for this quiz are available to you. Determine the class average on the quiz.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0A9A8-14DF-41A7-8103-E93BF1B1C0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445229-AD89-46FC-92BD-2F9AA4E2EF37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Computer Languages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en-US" altLang="en-US" smtClean="0"/>
              <a:t>High-level languages </a:t>
            </a:r>
          </a:p>
          <a:p>
            <a:pPr marL="1295400" lvl="2" indent="-381000" eaLnBrk="1" hangingPunct="1"/>
            <a:r>
              <a:rPr lang="en-US" altLang="en-US" smtClean="0"/>
              <a:t>Similar to everyday English, use common mathematical notations</a:t>
            </a:r>
          </a:p>
          <a:p>
            <a:pPr marL="1295400" lvl="2" indent="-381000" eaLnBrk="1" hangingPunct="1"/>
            <a:r>
              <a:rPr lang="en-US" altLang="en-US" smtClean="0"/>
              <a:t>Single statements accomplish substantial tasks</a:t>
            </a:r>
          </a:p>
          <a:p>
            <a:pPr marL="1752600" lvl="3" indent="-381000" eaLnBrk="1" hangingPunct="1"/>
            <a:r>
              <a:rPr lang="en-US" altLang="en-US" smtClean="0"/>
              <a:t>Assembly language requires many instructions to accomplish simple tasks</a:t>
            </a:r>
          </a:p>
          <a:p>
            <a:pPr marL="1295400" lvl="2" indent="-381000" eaLnBrk="1" hangingPunct="1"/>
            <a:r>
              <a:rPr lang="en-US" altLang="en-US" smtClean="0"/>
              <a:t>Translator programs (compilers)</a:t>
            </a:r>
          </a:p>
          <a:p>
            <a:pPr marL="1752600" lvl="3" indent="-381000" eaLnBrk="1" hangingPunct="1"/>
            <a:r>
              <a:rPr lang="en-US" altLang="en-US" smtClean="0"/>
              <a:t>Convert to machine language</a:t>
            </a:r>
          </a:p>
          <a:p>
            <a:pPr marL="1295400" lvl="2" indent="-381000" eaLnBrk="1" hangingPunct="1"/>
            <a:r>
              <a:rPr lang="en-US" altLang="en-US" smtClean="0"/>
              <a:t>Interpreter programs</a:t>
            </a:r>
          </a:p>
          <a:p>
            <a:pPr marL="1752600" lvl="3" indent="-381000" eaLnBrk="1" hangingPunct="1"/>
            <a:r>
              <a:rPr lang="en-US" altLang="en-US" smtClean="0"/>
              <a:t>Directly execute high-level language programs</a:t>
            </a:r>
          </a:p>
          <a:p>
            <a:pPr marL="1295400" lvl="2" indent="-381000" eaLnBrk="1" hangingPunct="1"/>
            <a:r>
              <a:rPr lang="en-US" altLang="en-US" smtClean="0"/>
              <a:t>Example:</a:t>
            </a:r>
          </a:p>
          <a:p>
            <a:pPr marL="1752600" lvl="3" indent="-381000" eaLnBrk="1" hangingPunct="1">
              <a:buFontTx/>
              <a:buNone/>
            </a:pPr>
            <a:r>
              <a:rPr lang="en-US" altLang="en-US" b="1" smtClean="0">
                <a:latin typeface="Courier New" panose="02070309020205020404" pitchFamily="49" charset="0"/>
              </a:rPr>
              <a:t>	grossPay = basePay + overTimePay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F79E289D-3055-42A8-8A73-D7165CF4838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D26C53-52A9-46D5-8EBE-A6BD9EE1226F}" type="slidenum">
              <a:rPr lang="en-US" altLang="en-US"/>
              <a:pPr>
                <a:defRPr/>
              </a:pPr>
              <a:t>40</a:t>
            </a:fld>
            <a:endParaRPr lang="en-US" altLang="en-US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fig02_07.cpp</a:t>
            </a:r>
            <a:br>
              <a:rPr lang="en-US" altLang="en-US" smtClean="0"/>
            </a:br>
            <a:r>
              <a:rPr lang="en-US" altLang="en-US" smtClean="0"/>
              <a:t>(1 of 2)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0"/>
            <a:ext cx="7010400" cy="45720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      </a:t>
            </a:r>
            <a:r>
              <a:rPr lang="en-US" altLang="en-US" smtClean="0">
                <a:solidFill>
                  <a:srgbClr val="008000"/>
                </a:solidFill>
                <a:cs typeface="Times New Roman" panose="02020603050405020304" pitchFamily="18" charset="0"/>
              </a:rPr>
              <a:t>// Fig. 2.7: fig02_07.cpp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      </a:t>
            </a:r>
            <a:r>
              <a:rPr lang="en-US" altLang="en-US" smtClean="0">
                <a:solidFill>
                  <a:srgbClr val="008000"/>
                </a:solidFill>
                <a:cs typeface="Times New Roman" panose="02020603050405020304" pitchFamily="18" charset="0"/>
              </a:rPr>
              <a:t>// Class average program with counter-controlled repetition.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      </a:t>
            </a:r>
            <a:r>
              <a:rPr lang="en-US" altLang="en-US" smtClean="0">
                <a:solidFill>
                  <a:srgbClr val="0000FF"/>
                </a:solidFill>
                <a:cs typeface="Times New Roman" panose="02020603050405020304" pitchFamily="18" charset="0"/>
              </a:rPr>
              <a:t>#include</a:t>
            </a:r>
            <a:r>
              <a:rPr lang="en-US" altLang="en-US" smtClean="0">
                <a:solidFill>
                  <a:srgbClr val="000000"/>
                </a:solidFill>
                <a:cs typeface="Times New Roman" panose="02020603050405020304" pitchFamily="18" charset="0"/>
              </a:rPr>
              <a:t> &lt;iostream&gt;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4  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5      </a:t>
            </a:r>
            <a:r>
              <a:rPr lang="en-US" altLang="en-US" smtClean="0">
                <a:solidFill>
                  <a:srgbClr val="0000FF"/>
                </a:solidFill>
                <a:cs typeface="Times New Roman" panose="02020603050405020304" pitchFamily="18" charset="0"/>
              </a:rPr>
              <a:t>using</a:t>
            </a:r>
            <a:r>
              <a:rPr lang="en-US" altLang="en-US" smtClean="0">
                <a:solidFill>
                  <a:srgbClr val="000000"/>
                </a:solidFill>
                <a:cs typeface="Times New Roman" panose="02020603050405020304" pitchFamily="18" charset="0"/>
              </a:rPr>
              <a:t> std::cout;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6      </a:t>
            </a:r>
            <a:r>
              <a:rPr lang="en-US" altLang="en-US" smtClean="0">
                <a:solidFill>
                  <a:srgbClr val="0000FF"/>
                </a:solidFill>
                <a:cs typeface="Times New Roman" panose="02020603050405020304" pitchFamily="18" charset="0"/>
              </a:rPr>
              <a:t>using</a:t>
            </a:r>
            <a:r>
              <a:rPr lang="en-US" altLang="en-US" smtClean="0">
                <a:solidFill>
                  <a:srgbClr val="000000"/>
                </a:solidFill>
                <a:cs typeface="Times New Roman" panose="02020603050405020304" pitchFamily="18" charset="0"/>
              </a:rPr>
              <a:t> std::cin;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7      </a:t>
            </a:r>
            <a:r>
              <a:rPr lang="en-US" altLang="en-US" smtClean="0">
                <a:solidFill>
                  <a:srgbClr val="0000FF"/>
                </a:solidFill>
                <a:cs typeface="Times New Roman" panose="02020603050405020304" pitchFamily="18" charset="0"/>
              </a:rPr>
              <a:t>using</a:t>
            </a:r>
            <a:r>
              <a:rPr lang="en-US" altLang="en-US" smtClean="0">
                <a:solidFill>
                  <a:srgbClr val="000000"/>
                </a:solidFill>
                <a:cs typeface="Times New Roman" panose="02020603050405020304" pitchFamily="18" charset="0"/>
              </a:rPr>
              <a:t> std::endl;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8  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9      </a:t>
            </a:r>
            <a:r>
              <a:rPr lang="en-US" altLang="en-US" smtClean="0">
                <a:solidFill>
                  <a:srgbClr val="008000"/>
                </a:solidFill>
                <a:cs typeface="Times New Roman" panose="02020603050405020304" pitchFamily="18" charset="0"/>
              </a:rPr>
              <a:t>// function main begins program execution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10    </a:t>
            </a:r>
            <a:r>
              <a:rPr lang="en-US" altLang="en-US" smtClean="0">
                <a:solidFill>
                  <a:srgbClr val="0000FF"/>
                </a:solidFill>
                <a:cs typeface="Times New Roman" panose="02020603050405020304" pitchFamily="18" charset="0"/>
              </a:rPr>
              <a:t>int</a:t>
            </a:r>
            <a:r>
              <a:rPr lang="en-US" altLang="en-US" smtClean="0">
                <a:solidFill>
                  <a:srgbClr val="000000"/>
                </a:solidFill>
                <a:cs typeface="Times New Roman" panose="02020603050405020304" pitchFamily="18" charset="0"/>
              </a:rPr>
              <a:t> main()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11    </a:t>
            </a:r>
            <a:r>
              <a:rPr lang="en-US" altLang="en-US" smtClean="0">
                <a:solidFill>
                  <a:srgbClr val="000000"/>
                </a:solidFill>
                <a:cs typeface="Times New Roman" panose="02020603050405020304" pitchFamily="18" charset="0"/>
              </a:rPr>
              <a:t>{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12    </a:t>
            </a:r>
            <a:r>
              <a:rPr lang="en-US" altLang="en-US" smtClean="0">
                <a:solidFill>
                  <a:srgbClr val="000000"/>
                </a:solidFill>
                <a:cs typeface="Times New Roman" panose="02020603050405020304" pitchFamily="18" charset="0"/>
              </a:rPr>
              <a:t>   </a:t>
            </a:r>
            <a:r>
              <a:rPr lang="en-US" altLang="en-US" smtClean="0">
                <a:solidFill>
                  <a:srgbClr val="0000FF"/>
                </a:solidFill>
                <a:cs typeface="Times New Roman" panose="02020603050405020304" pitchFamily="18" charset="0"/>
              </a:rPr>
              <a:t>int</a:t>
            </a:r>
            <a:r>
              <a:rPr lang="en-US" altLang="en-US" smtClean="0">
                <a:solidFill>
                  <a:srgbClr val="000000"/>
                </a:solidFill>
                <a:cs typeface="Times New Roman" panose="02020603050405020304" pitchFamily="18" charset="0"/>
              </a:rPr>
              <a:t> total;        </a:t>
            </a:r>
            <a:r>
              <a:rPr lang="en-US" altLang="en-US" smtClean="0">
                <a:solidFill>
                  <a:srgbClr val="008000"/>
                </a:solidFill>
                <a:cs typeface="Times New Roman" panose="02020603050405020304" pitchFamily="18" charset="0"/>
              </a:rPr>
              <a:t>// sum of grades input by user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13    </a:t>
            </a:r>
            <a:r>
              <a:rPr lang="en-US" altLang="en-US" smtClean="0">
                <a:solidFill>
                  <a:srgbClr val="000000"/>
                </a:solidFill>
                <a:cs typeface="Times New Roman" panose="02020603050405020304" pitchFamily="18" charset="0"/>
              </a:rPr>
              <a:t>   </a:t>
            </a:r>
            <a:r>
              <a:rPr lang="en-US" altLang="en-US" smtClean="0">
                <a:solidFill>
                  <a:srgbClr val="0000FF"/>
                </a:solidFill>
                <a:cs typeface="Times New Roman" panose="02020603050405020304" pitchFamily="18" charset="0"/>
              </a:rPr>
              <a:t>int</a:t>
            </a:r>
            <a:r>
              <a:rPr lang="en-US" altLang="en-US" smtClean="0">
                <a:solidFill>
                  <a:srgbClr val="000000"/>
                </a:solidFill>
                <a:cs typeface="Times New Roman" panose="02020603050405020304" pitchFamily="18" charset="0"/>
              </a:rPr>
              <a:t> gradeCounter; </a:t>
            </a:r>
            <a:r>
              <a:rPr lang="en-US" altLang="en-US" smtClean="0">
                <a:solidFill>
                  <a:srgbClr val="008000"/>
                </a:solidFill>
                <a:cs typeface="Times New Roman" panose="02020603050405020304" pitchFamily="18" charset="0"/>
              </a:rPr>
              <a:t>// number of grade to be entered next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14    </a:t>
            </a:r>
            <a:r>
              <a:rPr lang="en-US" altLang="en-US" smtClean="0">
                <a:solidFill>
                  <a:srgbClr val="000000"/>
                </a:solidFill>
                <a:cs typeface="Times New Roman" panose="02020603050405020304" pitchFamily="18" charset="0"/>
              </a:rPr>
              <a:t>   </a:t>
            </a:r>
            <a:r>
              <a:rPr lang="en-US" altLang="en-US" smtClean="0">
                <a:solidFill>
                  <a:srgbClr val="0000FF"/>
                </a:solidFill>
                <a:cs typeface="Times New Roman" panose="02020603050405020304" pitchFamily="18" charset="0"/>
              </a:rPr>
              <a:t>int</a:t>
            </a:r>
            <a:r>
              <a:rPr lang="en-US" altLang="en-US" smtClean="0">
                <a:solidFill>
                  <a:srgbClr val="000000"/>
                </a:solidFill>
                <a:cs typeface="Times New Roman" panose="02020603050405020304" pitchFamily="18" charset="0"/>
              </a:rPr>
              <a:t> grade;        </a:t>
            </a:r>
            <a:r>
              <a:rPr lang="en-US" altLang="en-US" smtClean="0">
                <a:solidFill>
                  <a:srgbClr val="008000"/>
                </a:solidFill>
                <a:cs typeface="Times New Roman" panose="02020603050405020304" pitchFamily="18" charset="0"/>
              </a:rPr>
              <a:t>// grade value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15    </a:t>
            </a:r>
            <a:r>
              <a:rPr lang="en-US" altLang="en-US" smtClean="0">
                <a:solidFill>
                  <a:srgbClr val="000000"/>
                </a:solidFill>
                <a:cs typeface="Times New Roman" panose="02020603050405020304" pitchFamily="18" charset="0"/>
              </a:rPr>
              <a:t>   </a:t>
            </a:r>
            <a:r>
              <a:rPr lang="en-US" altLang="en-US" smtClean="0">
                <a:solidFill>
                  <a:srgbClr val="0000FF"/>
                </a:solidFill>
                <a:cs typeface="Times New Roman" panose="02020603050405020304" pitchFamily="18" charset="0"/>
              </a:rPr>
              <a:t>int</a:t>
            </a:r>
            <a:r>
              <a:rPr lang="en-US" altLang="en-US" smtClean="0">
                <a:solidFill>
                  <a:srgbClr val="000000"/>
                </a:solidFill>
                <a:cs typeface="Times New Roman" panose="02020603050405020304" pitchFamily="18" charset="0"/>
              </a:rPr>
              <a:t> average;      </a:t>
            </a:r>
            <a:r>
              <a:rPr lang="en-US" altLang="en-US" smtClean="0">
                <a:solidFill>
                  <a:srgbClr val="008000"/>
                </a:solidFill>
                <a:cs typeface="Times New Roman" panose="02020603050405020304" pitchFamily="18" charset="0"/>
              </a:rPr>
              <a:t>// average of grades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16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17    </a:t>
            </a:r>
            <a:r>
              <a:rPr lang="en-US" altLang="en-US" smtClean="0">
                <a:solidFill>
                  <a:srgbClr val="000000"/>
                </a:solidFill>
                <a:cs typeface="Times New Roman" panose="02020603050405020304" pitchFamily="18" charset="0"/>
              </a:rPr>
              <a:t>   </a:t>
            </a:r>
            <a:r>
              <a:rPr lang="en-US" altLang="en-US" smtClean="0">
                <a:solidFill>
                  <a:srgbClr val="008000"/>
                </a:solidFill>
                <a:cs typeface="Times New Roman" panose="02020603050405020304" pitchFamily="18" charset="0"/>
              </a:rPr>
              <a:t>// initialization phase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18    </a:t>
            </a:r>
            <a:r>
              <a:rPr lang="en-US" altLang="en-US" smtClean="0">
                <a:solidFill>
                  <a:srgbClr val="000000"/>
                </a:solidFill>
                <a:cs typeface="Times New Roman" panose="02020603050405020304" pitchFamily="18" charset="0"/>
              </a:rPr>
              <a:t>   total = </a:t>
            </a:r>
            <a:r>
              <a:rPr lang="en-US" altLang="en-US" smtClean="0">
                <a:solidFill>
                  <a:srgbClr val="0099FF"/>
                </a:solidFill>
                <a:cs typeface="Times New Roman" panose="02020603050405020304" pitchFamily="18" charset="0"/>
              </a:rPr>
              <a:t>0</a:t>
            </a:r>
            <a:r>
              <a:rPr lang="en-US" altLang="en-US" smtClean="0">
                <a:solidFill>
                  <a:srgbClr val="000000"/>
                </a:solidFill>
                <a:cs typeface="Times New Roman" panose="02020603050405020304" pitchFamily="18" charset="0"/>
              </a:rPr>
              <a:t>;          </a:t>
            </a:r>
            <a:r>
              <a:rPr lang="en-US" altLang="en-US" smtClean="0">
                <a:solidFill>
                  <a:srgbClr val="008000"/>
                </a:solidFill>
                <a:cs typeface="Times New Roman" panose="02020603050405020304" pitchFamily="18" charset="0"/>
              </a:rPr>
              <a:t>// initialize total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19    </a:t>
            </a:r>
            <a:r>
              <a:rPr lang="en-US" altLang="en-US" smtClean="0">
                <a:solidFill>
                  <a:srgbClr val="000000"/>
                </a:solidFill>
                <a:cs typeface="Times New Roman" panose="02020603050405020304" pitchFamily="18" charset="0"/>
              </a:rPr>
              <a:t>   gradeCounter = </a:t>
            </a:r>
            <a:r>
              <a:rPr lang="en-US" altLang="en-US" smtClean="0">
                <a:solidFill>
                  <a:srgbClr val="0099FF"/>
                </a:solidFill>
                <a:cs typeface="Times New Roman" panose="02020603050405020304" pitchFamily="18" charset="0"/>
              </a:rPr>
              <a:t>1</a:t>
            </a:r>
            <a:r>
              <a:rPr lang="en-US" altLang="en-US" smtClean="0">
                <a:solidFill>
                  <a:srgbClr val="000000"/>
                </a:solidFill>
                <a:cs typeface="Times New Roman" panose="02020603050405020304" pitchFamily="18" charset="0"/>
              </a:rPr>
              <a:t>;  </a:t>
            </a:r>
            <a:r>
              <a:rPr lang="en-US" altLang="en-US" smtClean="0">
                <a:solidFill>
                  <a:srgbClr val="008000"/>
                </a:solidFill>
                <a:cs typeface="Times New Roman" panose="02020603050405020304" pitchFamily="18" charset="0"/>
              </a:rPr>
              <a:t> // initialize loop counter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20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>
            <a:extLst>
              <a:ext uri="{FF2B5EF4-FFF2-40B4-BE49-F238E27FC236}">
                <a16:creationId xmlns:a16="http://schemas.microsoft.com/office/drawing/2014/main" id="{76003577-993A-4966-8262-4EA96F56228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400884-68B9-4049-86EB-B33B9A8EE60C}" type="slidenum">
              <a:rPr lang="en-US" altLang="en-US"/>
              <a:pPr>
                <a:defRPr/>
              </a:pPr>
              <a:t>41</a:t>
            </a:fld>
            <a:endParaRPr lang="en-US" altLang="en-US"/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fig02_07.cpp</a:t>
            </a:r>
            <a:br>
              <a:rPr lang="en-US" altLang="en-US" smtClean="0"/>
            </a:br>
            <a:r>
              <a:rPr lang="en-US" altLang="en-US" smtClean="0"/>
              <a:t>(2 of 2)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fig02_07.cpp</a:t>
            </a:r>
            <a:br>
              <a:rPr lang="en-US" altLang="en-US" smtClean="0"/>
            </a:br>
            <a:r>
              <a:rPr lang="en-US" altLang="en-US" smtClean="0"/>
              <a:t>output (1 of 1)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0"/>
            <a:ext cx="7010400" cy="39624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21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   // processing phase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22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while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( gradeCounter &lt;=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10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) { 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 // loop 10 times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23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cout &lt;&lt;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"Enter grade: "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;     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prompt for input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24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cin &gt;&gt; grade;                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read grade from user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25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total = total + grade;       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add grade to total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26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gradeCounter = gradeCounter +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1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;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increment counter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27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}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28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29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termination phase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30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average = total /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10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;           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integer division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31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32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display result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33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cout &lt;&lt;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"Class average is "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&lt;&lt; average &lt;&lt; endl;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34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35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return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0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;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indicate program ended successfully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36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37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}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end function main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mtClean="0"/>
          </a:p>
        </p:txBody>
      </p:sp>
      <p:sp>
        <p:nvSpPr>
          <p:cNvPr id="68613" name="Rectangle 4"/>
          <p:cNvSpPr>
            <a:spLocks noChangeArrowheads="1"/>
          </p:cNvSpPr>
          <p:nvPr/>
        </p:nvSpPr>
        <p:spPr bwMode="auto">
          <a:xfrm>
            <a:off x="0" y="3962400"/>
            <a:ext cx="7010400" cy="26670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82880" bIns="18288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grade: 98</a:t>
            </a:r>
            <a:endParaRPr lang="en-US" altLang="en-US" sz="1200" b="1">
              <a:solidFill>
                <a:srgbClr val="000000"/>
              </a:solidFill>
              <a:latin typeface="Courier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grade: 76</a:t>
            </a:r>
            <a:endParaRPr lang="en-US" altLang="en-US" sz="1200" b="1">
              <a:solidFill>
                <a:srgbClr val="000000"/>
              </a:solidFill>
              <a:latin typeface="Courier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grade: 71</a:t>
            </a:r>
            <a:endParaRPr lang="en-US" altLang="en-US" sz="1200" b="1">
              <a:solidFill>
                <a:srgbClr val="000000"/>
              </a:solidFill>
              <a:latin typeface="Courier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grade: 87</a:t>
            </a:r>
            <a:endParaRPr lang="en-US" altLang="en-US" sz="1200" b="1">
              <a:solidFill>
                <a:srgbClr val="000000"/>
              </a:solidFill>
              <a:latin typeface="Courier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grade: 83</a:t>
            </a:r>
            <a:endParaRPr lang="en-US" altLang="en-US" sz="1200" b="1">
              <a:solidFill>
                <a:srgbClr val="000000"/>
              </a:solidFill>
              <a:latin typeface="Courier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grade: 90</a:t>
            </a:r>
            <a:endParaRPr lang="en-US" altLang="en-US" sz="1200" b="1">
              <a:solidFill>
                <a:srgbClr val="000000"/>
              </a:solidFill>
              <a:latin typeface="Courier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grade: 57</a:t>
            </a:r>
            <a:endParaRPr lang="en-US" altLang="en-US" sz="1200" b="1">
              <a:solidFill>
                <a:srgbClr val="000000"/>
              </a:solidFill>
              <a:latin typeface="Courier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grade: 79</a:t>
            </a:r>
            <a:endParaRPr lang="en-US" altLang="en-US" sz="1200" b="1">
              <a:solidFill>
                <a:srgbClr val="000000"/>
              </a:solidFill>
              <a:latin typeface="Courier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grade: 82</a:t>
            </a:r>
            <a:endParaRPr lang="en-US" altLang="en-US" sz="1200" b="1">
              <a:solidFill>
                <a:srgbClr val="000000"/>
              </a:solidFill>
              <a:latin typeface="Courier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grade: 94</a:t>
            </a:r>
            <a:endParaRPr lang="en-US" altLang="en-US" sz="1200" b="1">
              <a:solidFill>
                <a:srgbClr val="000000"/>
              </a:solidFill>
              <a:latin typeface="Courier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average is 81</a:t>
            </a:r>
            <a:endParaRPr lang="en-US" altLang="en-US" sz="1200" b="1">
              <a:solidFill>
                <a:srgbClr val="000000"/>
              </a:solidFill>
              <a:latin typeface="Courier" pitchFamily="49" charset="0"/>
            </a:endParaRPr>
          </a:p>
          <a:p>
            <a:pPr eaLnBrk="1" hangingPunct="1">
              <a:buFontTx/>
              <a:buNone/>
            </a:pPr>
            <a:endParaRPr lang="en-US" altLang="en-US" sz="1200" b="1">
              <a:latin typeface="Courier New" panose="02070309020205020404" pitchFamily="49" charset="0"/>
            </a:endParaRPr>
          </a:p>
        </p:txBody>
      </p:sp>
      <p:grpSp>
        <p:nvGrpSpPr>
          <p:cNvPr id="429061" name="Group 5"/>
          <p:cNvGrpSpPr>
            <a:grpSpLocks/>
          </p:cNvGrpSpPr>
          <p:nvPr/>
        </p:nvGrpSpPr>
        <p:grpSpPr bwMode="auto">
          <a:xfrm>
            <a:off x="2057400" y="1600200"/>
            <a:ext cx="3962400" cy="2298700"/>
            <a:chOff x="1296" y="1008"/>
            <a:chExt cx="2496" cy="1448"/>
          </a:xfrm>
        </p:grpSpPr>
        <p:sp>
          <p:nvSpPr>
            <p:cNvPr id="68615" name="Text Box 6"/>
            <p:cNvSpPr txBox="1">
              <a:spLocks noChangeArrowheads="1"/>
            </p:cNvSpPr>
            <p:nvPr/>
          </p:nvSpPr>
          <p:spPr bwMode="auto">
            <a:xfrm>
              <a:off x="1872" y="1776"/>
              <a:ext cx="1920" cy="6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The counter gets incremented each time the loop executes.  Eventually, the counter causes the loop to end.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68616" name="Line 7"/>
            <p:cNvSpPr>
              <a:spLocks noChangeShapeType="1"/>
            </p:cNvSpPr>
            <p:nvPr/>
          </p:nvSpPr>
          <p:spPr bwMode="auto">
            <a:xfrm flipH="1" flipV="1">
              <a:off x="1296" y="1008"/>
              <a:ext cx="576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AU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8A4C2C-DFA9-4ED0-BF0C-F13C968A5B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D54696-A3EE-4BFA-BD06-F489EA79A031}" type="slidenum">
              <a:rPr lang="en-US" altLang="en-US"/>
              <a:pPr>
                <a:defRPr/>
              </a:pPr>
              <a:t>42</a:t>
            </a:fld>
            <a:endParaRPr lang="en-US" altLang="en-US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noProof="1" smtClean="0"/>
              <a:t>Sentinel-Controlled Repetition</a:t>
            </a:r>
            <a:endParaRPr lang="en-US" altLang="en-US" smtClean="0"/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Suppose problem becomes:  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	</a:t>
            </a:r>
            <a:r>
              <a:rPr lang="en-US" altLang="en-US" i="1" smtClean="0"/>
              <a:t>Develop a class-averaging program that will process an arbitrary number of grades each time the program is run</a:t>
            </a:r>
          </a:p>
          <a:p>
            <a:pPr lvl="1" eaLnBrk="1" hangingPunct="1"/>
            <a:r>
              <a:rPr lang="en-US" altLang="en-US" smtClean="0"/>
              <a:t>Unknown number of students</a:t>
            </a:r>
          </a:p>
          <a:p>
            <a:pPr lvl="1" eaLnBrk="1" hangingPunct="1"/>
            <a:r>
              <a:rPr lang="en-US" altLang="en-US" smtClean="0"/>
              <a:t>How will program know when to end?</a:t>
            </a:r>
          </a:p>
          <a:p>
            <a:pPr eaLnBrk="1" hangingPunct="1"/>
            <a:r>
              <a:rPr lang="en-US" altLang="en-US" smtClean="0"/>
              <a:t>Sentinel value</a:t>
            </a:r>
          </a:p>
          <a:p>
            <a:pPr lvl="1" eaLnBrk="1" hangingPunct="1"/>
            <a:r>
              <a:rPr lang="en-US" altLang="en-US" smtClean="0"/>
              <a:t>Indicates “end of data entry”</a:t>
            </a:r>
          </a:p>
          <a:p>
            <a:pPr lvl="1" eaLnBrk="1" hangingPunct="1"/>
            <a:r>
              <a:rPr lang="en-US" altLang="en-US" smtClean="0"/>
              <a:t>Loop ends when sentinel input</a:t>
            </a:r>
          </a:p>
          <a:p>
            <a:pPr lvl="1" eaLnBrk="1" hangingPunct="1"/>
            <a:r>
              <a:rPr lang="en-US" altLang="en-US" smtClean="0"/>
              <a:t>Sentinel chosen so it cannot be confused with regular input </a:t>
            </a:r>
          </a:p>
          <a:p>
            <a:pPr lvl="2" eaLnBrk="1" hangingPunct="1"/>
            <a:r>
              <a:rPr lang="en-US" altLang="en-US" smtClean="0"/>
              <a:t>-1 in this case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1E0893DB-993B-4E67-A524-8B38B9235EF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F0997-4582-4DF6-A644-CAEBCEB9570E}" type="slidenum">
              <a:rPr lang="en-US" altLang="en-US"/>
              <a:pPr>
                <a:defRPr/>
              </a:pPr>
              <a:t>43</a:t>
            </a:fld>
            <a:endParaRPr lang="en-US" altLang="en-US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fig02_09.cpp</a:t>
            </a:r>
            <a:br>
              <a:rPr lang="en-US" altLang="en-US" smtClean="0"/>
            </a:br>
            <a:r>
              <a:rPr lang="en-US" altLang="en-US" smtClean="0"/>
              <a:t>(1 of 3)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      </a:t>
            </a:r>
            <a:r>
              <a:rPr lang="en-US" altLang="en-US" dirty="0" smtClean="0">
                <a:solidFill>
                  <a:srgbClr val="008000"/>
                </a:solidFill>
                <a:cs typeface="Courier New" panose="02070309020205020404" pitchFamily="49" charset="0"/>
              </a:rPr>
              <a:t>// Fig. 2.9: fig02_09.cpp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      </a:t>
            </a:r>
            <a:r>
              <a:rPr lang="en-US" altLang="en-US" dirty="0" smtClean="0">
                <a:solidFill>
                  <a:srgbClr val="008000"/>
                </a:solidFill>
                <a:cs typeface="Courier New" panose="02070309020205020404" pitchFamily="49" charset="0"/>
              </a:rPr>
              <a:t>// Class average program with sentinel-controlled repetition.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      </a:t>
            </a:r>
            <a:r>
              <a:rPr lang="en-US" altLang="en-US" dirty="0" smtClean="0">
                <a:solidFill>
                  <a:srgbClr val="0000FF"/>
                </a:solidFill>
                <a:cs typeface="Courier New" panose="02070309020205020404" pitchFamily="49" charset="0"/>
              </a:rPr>
              <a:t>#include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&lt;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iostream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&gt;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4      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5      </a:t>
            </a:r>
            <a:r>
              <a:rPr lang="en-US" altLang="en-US" dirty="0" smtClean="0">
                <a:solidFill>
                  <a:srgbClr val="0000FF"/>
                </a:solidFill>
                <a:cs typeface="Courier New" panose="02070309020205020404" pitchFamily="49" charset="0"/>
              </a:rPr>
              <a:t>using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std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::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cout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6      </a:t>
            </a:r>
            <a:r>
              <a:rPr lang="en-US" altLang="en-US" dirty="0" smtClean="0">
                <a:solidFill>
                  <a:srgbClr val="0000FF"/>
                </a:solidFill>
                <a:cs typeface="Courier New" panose="02070309020205020404" pitchFamily="49" charset="0"/>
              </a:rPr>
              <a:t>using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std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::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cin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7      </a:t>
            </a:r>
            <a:r>
              <a:rPr lang="en-US" altLang="en-US" dirty="0" smtClean="0">
                <a:solidFill>
                  <a:srgbClr val="0000FF"/>
                </a:solidFill>
                <a:cs typeface="Courier New" panose="02070309020205020404" pitchFamily="49" charset="0"/>
              </a:rPr>
              <a:t>using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std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::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endl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8      </a:t>
            </a:r>
            <a:r>
              <a:rPr lang="en-US" altLang="en-US" dirty="0" smtClean="0">
                <a:solidFill>
                  <a:srgbClr val="0000FF"/>
                </a:solidFill>
                <a:cs typeface="Courier New" panose="02070309020205020404" pitchFamily="49" charset="0"/>
              </a:rPr>
              <a:t>using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std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::fixed;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9  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                                                           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10    </a:t>
            </a:r>
            <a:r>
              <a:rPr lang="en-US" altLang="en-US" dirty="0" smtClean="0">
                <a:solidFill>
                  <a:srgbClr val="0000FF"/>
                </a:solidFill>
                <a:cs typeface="Courier New" panose="02070309020205020404" pitchFamily="49" charset="0"/>
              </a:rPr>
              <a:t>#include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&lt;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iomanip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&gt;        </a:t>
            </a:r>
            <a:r>
              <a:rPr lang="en-US" altLang="en-US" dirty="0" smtClean="0">
                <a:solidFill>
                  <a:srgbClr val="008000"/>
                </a:solidFill>
                <a:cs typeface="Courier New" panose="02070309020205020404" pitchFamily="49" charset="0"/>
              </a:rPr>
              <a:t>// parameterized stream manipulators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11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                                                           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12    </a:t>
            </a:r>
            <a:r>
              <a:rPr lang="en-US" altLang="en-US" dirty="0" smtClean="0">
                <a:solidFill>
                  <a:srgbClr val="0000FF"/>
                </a:solidFill>
                <a:cs typeface="Courier New" panose="02070309020205020404" pitchFamily="49" charset="0"/>
              </a:rPr>
              <a:t>using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std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::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setprecision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;  </a:t>
            </a:r>
            <a:r>
              <a:rPr lang="en-US" altLang="en-US" dirty="0" smtClean="0">
                <a:solidFill>
                  <a:srgbClr val="008000"/>
                </a:solidFill>
                <a:cs typeface="Courier New" panose="02070309020205020404" pitchFamily="49" charset="0"/>
              </a:rPr>
              <a:t>// sets numeric output precision    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13    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14    </a:t>
            </a:r>
            <a:r>
              <a:rPr lang="en-US" altLang="en-US" dirty="0" smtClean="0">
                <a:solidFill>
                  <a:srgbClr val="008000"/>
                </a:solidFill>
                <a:cs typeface="Courier New" panose="02070309020205020404" pitchFamily="49" charset="0"/>
              </a:rPr>
              <a:t>// function main begins program execution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15    </a:t>
            </a:r>
            <a:r>
              <a:rPr lang="en-US" altLang="en-US" dirty="0" err="1" smtClean="0">
                <a:solidFill>
                  <a:srgbClr val="0000FF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main()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16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{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17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dirty="0" err="1" smtClean="0">
                <a:solidFill>
                  <a:srgbClr val="0000FF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total;         </a:t>
            </a:r>
            <a:r>
              <a:rPr lang="en-US" altLang="en-US" dirty="0" smtClean="0">
                <a:solidFill>
                  <a:srgbClr val="008000"/>
                </a:solidFill>
                <a:cs typeface="Courier New" panose="02070309020205020404" pitchFamily="49" charset="0"/>
              </a:rPr>
              <a:t>// sum of grades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18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dirty="0" err="1" smtClean="0">
                <a:solidFill>
                  <a:srgbClr val="0000FF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gradeCounter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; </a:t>
            </a:r>
            <a:r>
              <a:rPr lang="en-US" altLang="en-US" dirty="0" smtClean="0">
                <a:solidFill>
                  <a:srgbClr val="008000"/>
                </a:solidFill>
                <a:cs typeface="Courier New" panose="02070309020205020404" pitchFamily="49" charset="0"/>
              </a:rPr>
              <a:t> // number of grades entered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19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dirty="0" err="1" smtClean="0">
                <a:solidFill>
                  <a:srgbClr val="0000FF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grade;         </a:t>
            </a:r>
            <a:r>
              <a:rPr lang="en-US" altLang="en-US" dirty="0" smtClean="0">
                <a:solidFill>
                  <a:srgbClr val="008000"/>
                </a:solidFill>
                <a:cs typeface="Courier New" panose="02070309020205020404" pitchFamily="49" charset="0"/>
              </a:rPr>
              <a:t>// grade value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20    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21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dirty="0" smtClean="0">
                <a:solidFill>
                  <a:srgbClr val="0000FF"/>
                </a:solidFill>
                <a:cs typeface="Courier New" panose="02070309020205020404" pitchFamily="49" charset="0"/>
              </a:rPr>
              <a:t>double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average;    </a:t>
            </a:r>
            <a:r>
              <a:rPr lang="en-US" altLang="en-US" dirty="0" smtClean="0">
                <a:solidFill>
                  <a:srgbClr val="008000"/>
                </a:solidFill>
                <a:cs typeface="Courier New" panose="02070309020205020404" pitchFamily="49" charset="0"/>
              </a:rPr>
              <a:t>// number with decimal point for average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22    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23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</a:t>
            </a:r>
            <a:r>
              <a:rPr lang="en-US" altLang="en-US" dirty="0" smtClean="0">
                <a:solidFill>
                  <a:srgbClr val="008000"/>
                </a:solidFill>
                <a:cs typeface="Courier New" panose="02070309020205020404" pitchFamily="49" charset="0"/>
              </a:rPr>
              <a:t> // initialization phase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24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total = </a:t>
            </a:r>
            <a:r>
              <a:rPr lang="en-US" altLang="en-US" dirty="0" smtClean="0">
                <a:solidFill>
                  <a:srgbClr val="0099FF"/>
                </a:solidFill>
                <a:cs typeface="Courier New" panose="02070309020205020404" pitchFamily="49" charset="0"/>
              </a:rPr>
              <a:t>0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;         </a:t>
            </a:r>
            <a:r>
              <a:rPr lang="en-US" altLang="en-US" dirty="0" smtClean="0">
                <a:solidFill>
                  <a:srgbClr val="008000"/>
                </a:solidFill>
                <a:cs typeface="Courier New" panose="02070309020205020404" pitchFamily="49" charset="0"/>
              </a:rPr>
              <a:t>// initialize total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25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gradeCounter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= </a:t>
            </a:r>
            <a:r>
              <a:rPr lang="en-US" altLang="en-US" dirty="0" smtClean="0">
                <a:solidFill>
                  <a:srgbClr val="0099FF"/>
                </a:solidFill>
                <a:cs typeface="Courier New" panose="02070309020205020404" pitchFamily="49" charset="0"/>
              </a:rPr>
              <a:t>0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;  </a:t>
            </a:r>
            <a:r>
              <a:rPr lang="en-US" altLang="en-US" dirty="0" smtClean="0">
                <a:solidFill>
                  <a:srgbClr val="008000"/>
                </a:solidFill>
                <a:cs typeface="Courier New" panose="02070309020205020404" pitchFamily="49" charset="0"/>
              </a:rPr>
              <a:t>// initialize loop counter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dirty="0" smtClean="0"/>
          </a:p>
        </p:txBody>
      </p:sp>
      <p:grpSp>
        <p:nvGrpSpPr>
          <p:cNvPr id="435204" name="Group 4"/>
          <p:cNvGrpSpPr>
            <a:grpSpLocks/>
          </p:cNvGrpSpPr>
          <p:nvPr/>
        </p:nvGrpSpPr>
        <p:grpSpPr bwMode="auto">
          <a:xfrm>
            <a:off x="1676400" y="3352800"/>
            <a:ext cx="5105400" cy="1143000"/>
            <a:chOff x="1152" y="384"/>
            <a:chExt cx="3216" cy="720"/>
          </a:xfrm>
        </p:grpSpPr>
        <p:sp>
          <p:nvSpPr>
            <p:cNvPr id="70662" name="Rectangle 5"/>
            <p:cNvSpPr>
              <a:spLocks noChangeArrowheads="1"/>
            </p:cNvSpPr>
            <p:nvPr/>
          </p:nvSpPr>
          <p:spPr bwMode="auto">
            <a:xfrm>
              <a:off x="2544" y="384"/>
              <a:ext cx="1824" cy="33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>
                  <a:latin typeface="Times New Roman" panose="02020603050405020304" pitchFamily="18" charset="0"/>
                </a:rPr>
                <a:t>Data type </a:t>
              </a:r>
              <a:r>
                <a:rPr lang="en-US" altLang="en-US" sz="1400" b="1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altLang="en-US" sz="1400">
                  <a:latin typeface="Times New Roman" panose="02020603050405020304" pitchFamily="18" charset="0"/>
                </a:rPr>
                <a:t> used to represent decimal numbers.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0663" name="Line 6"/>
            <p:cNvSpPr>
              <a:spLocks noChangeShapeType="1"/>
            </p:cNvSpPr>
            <p:nvPr/>
          </p:nvSpPr>
          <p:spPr bwMode="auto">
            <a:xfrm flipH="1">
              <a:off x="1152" y="624"/>
              <a:ext cx="139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AU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5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5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>
            <a:extLst>
              <a:ext uri="{FF2B5EF4-FFF2-40B4-BE49-F238E27FC236}">
                <a16:creationId xmlns:a16="http://schemas.microsoft.com/office/drawing/2014/main" id="{38149C2D-71CA-4C5C-B1F0-FDCD9893AC4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070A4D-0C95-47CF-8092-35184CE3ABC2}" type="slidenum">
              <a:rPr lang="en-US" altLang="en-US"/>
              <a:pPr>
                <a:defRPr/>
              </a:pPr>
              <a:t>44</a:t>
            </a:fld>
            <a:endParaRPr lang="en-US" altLang="en-US"/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fig02_09.cpp</a:t>
            </a:r>
            <a:br>
              <a:rPr lang="en-US" altLang="en-US" smtClean="0"/>
            </a:br>
            <a:r>
              <a:rPr lang="en-US" altLang="en-US" smtClean="0"/>
              <a:t>(2 of 3)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0"/>
            <a:ext cx="7010400" cy="52578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26    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27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dirty="0" smtClean="0">
                <a:solidFill>
                  <a:srgbClr val="008000"/>
                </a:solidFill>
                <a:cs typeface="Courier New" panose="02070309020205020404" pitchFamily="49" charset="0"/>
              </a:rPr>
              <a:t>// processing phase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28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dirty="0" smtClean="0">
                <a:solidFill>
                  <a:srgbClr val="008000"/>
                </a:solidFill>
                <a:cs typeface="Courier New" panose="02070309020205020404" pitchFamily="49" charset="0"/>
              </a:rPr>
              <a:t>// get first grade from user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29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cout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&lt;&lt; </a:t>
            </a:r>
            <a:r>
              <a:rPr lang="en-US" altLang="en-US" dirty="0" smtClean="0">
                <a:solidFill>
                  <a:srgbClr val="0099FF"/>
                </a:solidFill>
                <a:cs typeface="Courier New" panose="02070309020205020404" pitchFamily="49" charset="0"/>
              </a:rPr>
              <a:t>"Enter grade, -1 to end: "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;  </a:t>
            </a:r>
            <a:r>
              <a:rPr lang="en-US" altLang="en-US" dirty="0" smtClean="0">
                <a:solidFill>
                  <a:srgbClr val="008000"/>
                </a:solidFill>
                <a:cs typeface="Courier New" panose="02070309020205020404" pitchFamily="49" charset="0"/>
              </a:rPr>
              <a:t>// prompt for input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30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cin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&gt;&gt; grade;                        </a:t>
            </a:r>
            <a:r>
              <a:rPr lang="en-US" altLang="en-US" dirty="0" smtClean="0">
                <a:solidFill>
                  <a:srgbClr val="008000"/>
                </a:solidFill>
                <a:cs typeface="Courier New" panose="02070309020205020404" pitchFamily="49" charset="0"/>
              </a:rPr>
              <a:t>// read grade from user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31    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32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dirty="0" smtClean="0">
                <a:solidFill>
                  <a:srgbClr val="008000"/>
                </a:solidFill>
                <a:cs typeface="Courier New" panose="02070309020205020404" pitchFamily="49" charset="0"/>
              </a:rPr>
              <a:t>// loop until sentinel value read from user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33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dirty="0" smtClean="0">
                <a:solidFill>
                  <a:srgbClr val="0000FF"/>
                </a:solidFill>
                <a:cs typeface="Courier New" panose="02070309020205020404" pitchFamily="49" charset="0"/>
              </a:rPr>
              <a:t>while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( grade != </a:t>
            </a:r>
            <a:r>
              <a:rPr lang="en-US" altLang="en-US" dirty="0" smtClean="0">
                <a:solidFill>
                  <a:srgbClr val="0099FF"/>
                </a:solidFill>
                <a:cs typeface="Courier New" panose="02070309020205020404" pitchFamily="49" charset="0"/>
              </a:rPr>
              <a:t>-1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) {                  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34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   total = total + grade;            </a:t>
            </a:r>
            <a:r>
              <a:rPr lang="en-US" altLang="en-US" dirty="0" smtClean="0">
                <a:solidFill>
                  <a:srgbClr val="008000"/>
                </a:solidFill>
                <a:cs typeface="Courier New" panose="02070309020205020404" pitchFamily="49" charset="0"/>
              </a:rPr>
              <a:t>// add grade to total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35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   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gradeCounter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= 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gradeCounter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+ </a:t>
            </a:r>
            <a:r>
              <a:rPr lang="en-US" altLang="en-US" dirty="0" smtClean="0">
                <a:solidFill>
                  <a:srgbClr val="0099FF"/>
                </a:solidFill>
                <a:cs typeface="Courier New" panose="02070309020205020404" pitchFamily="49" charset="0"/>
              </a:rPr>
              <a:t>1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;  </a:t>
            </a:r>
            <a:r>
              <a:rPr lang="en-US" altLang="en-US" dirty="0" smtClean="0">
                <a:solidFill>
                  <a:srgbClr val="008000"/>
                </a:solidFill>
                <a:cs typeface="Courier New" panose="02070309020205020404" pitchFamily="49" charset="0"/>
              </a:rPr>
              <a:t>// increment counter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36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   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37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   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cout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&lt;&lt; </a:t>
            </a:r>
            <a:r>
              <a:rPr lang="en-US" altLang="en-US" dirty="0" smtClean="0">
                <a:solidFill>
                  <a:srgbClr val="0099FF"/>
                </a:solidFill>
                <a:cs typeface="Courier New" panose="02070309020205020404" pitchFamily="49" charset="0"/>
              </a:rPr>
              <a:t>"Enter grade, -1 to end: "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;  </a:t>
            </a:r>
            <a:r>
              <a:rPr lang="en-US" altLang="en-US" dirty="0" smtClean="0">
                <a:solidFill>
                  <a:srgbClr val="008000"/>
                </a:solidFill>
                <a:cs typeface="Courier New" panose="02070309020205020404" pitchFamily="49" charset="0"/>
              </a:rPr>
              <a:t>// prompt for input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38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   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cin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&gt;&gt; grade;                        </a:t>
            </a:r>
            <a:r>
              <a:rPr lang="en-US" altLang="en-US" dirty="0" smtClean="0">
                <a:solidFill>
                  <a:srgbClr val="008000"/>
                </a:solidFill>
                <a:cs typeface="Courier New" panose="02070309020205020404" pitchFamily="49" charset="0"/>
              </a:rPr>
              <a:t>// read next grade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39    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40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} </a:t>
            </a:r>
            <a:r>
              <a:rPr lang="en-US" altLang="en-US" dirty="0" smtClean="0">
                <a:solidFill>
                  <a:srgbClr val="008000"/>
                </a:solidFill>
                <a:cs typeface="Courier New" panose="02070309020205020404" pitchFamily="49" charset="0"/>
              </a:rPr>
              <a:t>// end while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41    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42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dirty="0" smtClean="0">
                <a:solidFill>
                  <a:srgbClr val="008000"/>
                </a:solidFill>
                <a:cs typeface="Courier New" panose="02070309020205020404" pitchFamily="49" charset="0"/>
              </a:rPr>
              <a:t>// termination phase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43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dirty="0" smtClean="0">
                <a:solidFill>
                  <a:srgbClr val="008000"/>
                </a:solidFill>
                <a:cs typeface="Courier New" panose="02070309020205020404" pitchFamily="49" charset="0"/>
              </a:rPr>
              <a:t>// if user entered at least one grade ...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44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dirty="0" smtClean="0">
                <a:solidFill>
                  <a:srgbClr val="0000FF"/>
                </a:solidFill>
                <a:cs typeface="Courier New" panose="02070309020205020404" pitchFamily="49" charset="0"/>
              </a:rPr>
              <a:t>if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( 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gradeCounter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!= </a:t>
            </a:r>
            <a:r>
              <a:rPr lang="en-US" altLang="en-US" dirty="0" smtClean="0">
                <a:solidFill>
                  <a:srgbClr val="0099FF"/>
                </a:solidFill>
                <a:cs typeface="Courier New" panose="02070309020205020404" pitchFamily="49" charset="0"/>
              </a:rPr>
              <a:t>0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) {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45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   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46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   </a:t>
            </a:r>
            <a:r>
              <a:rPr lang="en-US" altLang="en-US" dirty="0" smtClean="0">
                <a:solidFill>
                  <a:srgbClr val="008000"/>
                </a:solidFill>
                <a:cs typeface="Courier New" panose="02070309020205020404" pitchFamily="49" charset="0"/>
              </a:rPr>
              <a:t>// calculate average of all grades entered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47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   average = </a:t>
            </a:r>
            <a:r>
              <a:rPr lang="en-US" altLang="en-US" dirty="0" err="1" smtClean="0">
                <a:solidFill>
                  <a:srgbClr val="0000FF"/>
                </a:solidFill>
                <a:cs typeface="Courier New" panose="02070309020205020404" pitchFamily="49" charset="0"/>
              </a:rPr>
              <a:t>static_cast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&lt; </a:t>
            </a:r>
            <a:r>
              <a:rPr lang="en-US" altLang="en-US" dirty="0" smtClean="0">
                <a:solidFill>
                  <a:srgbClr val="0000FF"/>
                </a:solidFill>
                <a:cs typeface="Courier New" panose="02070309020205020404" pitchFamily="49" charset="0"/>
              </a:rPr>
              <a:t>double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&gt;( total ) / 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gradeCounter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48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   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dirty="0" smtClean="0"/>
          </a:p>
        </p:txBody>
      </p:sp>
      <p:grpSp>
        <p:nvGrpSpPr>
          <p:cNvPr id="436228" name="Group 4"/>
          <p:cNvGrpSpPr>
            <a:grpSpLocks/>
          </p:cNvGrpSpPr>
          <p:nvPr/>
        </p:nvGrpSpPr>
        <p:grpSpPr bwMode="auto">
          <a:xfrm>
            <a:off x="2514600" y="1600200"/>
            <a:ext cx="5029200" cy="3124200"/>
            <a:chOff x="1584" y="1008"/>
            <a:chExt cx="3168" cy="1968"/>
          </a:xfrm>
        </p:grpSpPr>
        <p:grpSp>
          <p:nvGrpSpPr>
            <p:cNvPr id="71686" name="Group 5"/>
            <p:cNvGrpSpPr>
              <a:grpSpLocks/>
            </p:cNvGrpSpPr>
            <p:nvPr/>
          </p:nvGrpSpPr>
          <p:grpSpPr bwMode="auto">
            <a:xfrm>
              <a:off x="1584" y="1008"/>
              <a:ext cx="3168" cy="1296"/>
              <a:chOff x="1008" y="144"/>
              <a:chExt cx="3168" cy="1296"/>
            </a:xfrm>
          </p:grpSpPr>
          <p:sp>
            <p:nvSpPr>
              <p:cNvPr id="71688" name="Line 6"/>
              <p:cNvSpPr>
                <a:spLocks noChangeShapeType="1"/>
              </p:cNvSpPr>
              <p:nvPr/>
            </p:nvSpPr>
            <p:spPr bwMode="auto">
              <a:xfrm flipH="1">
                <a:off x="2112" y="672"/>
                <a:ext cx="33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AU"/>
              </a:p>
            </p:txBody>
          </p:sp>
          <p:sp>
            <p:nvSpPr>
              <p:cNvPr id="71689" name="Rectangle 7"/>
              <p:cNvSpPr>
                <a:spLocks noChangeArrowheads="1"/>
              </p:cNvSpPr>
              <p:nvPr/>
            </p:nvSpPr>
            <p:spPr bwMode="auto">
              <a:xfrm>
                <a:off x="1008" y="144"/>
                <a:ext cx="3168" cy="1296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600" b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static_cast&lt;double&gt;()</a:t>
                </a:r>
                <a:r>
                  <a:rPr lang="en-US" altLang="en-US" sz="1600">
                    <a:latin typeface="Times New Roman" panose="02020603050405020304" pitchFamily="18" charset="0"/>
                  </a:rPr>
                  <a:t> treats </a:t>
                </a:r>
                <a:r>
                  <a:rPr lang="en-US" altLang="en-US" sz="1600" b="1">
                    <a:latin typeface="Courier New" panose="02070309020205020404" pitchFamily="49" charset="0"/>
                  </a:rPr>
                  <a:t>total</a:t>
                </a:r>
                <a:r>
                  <a:rPr lang="en-US" altLang="en-US" sz="1600">
                    <a:latin typeface="Times New Roman" panose="02020603050405020304" pitchFamily="18" charset="0"/>
                  </a:rPr>
                  <a:t> as a </a:t>
                </a:r>
                <a:r>
                  <a:rPr lang="en-US" altLang="en-US" sz="1600" b="1">
                    <a:latin typeface="Courier New" panose="02070309020205020404" pitchFamily="49" charset="0"/>
                  </a:rPr>
                  <a:t>double</a:t>
                </a:r>
                <a:r>
                  <a:rPr lang="en-US" altLang="en-US" sz="1600">
                    <a:latin typeface="Times New Roman" panose="02020603050405020304" pitchFamily="18" charset="0"/>
                  </a:rPr>
                  <a:t> temporarily (casting).</a:t>
                </a:r>
              </a:p>
              <a:p>
                <a:pPr eaLnBrk="1" hangingPunct="1"/>
                <a:endParaRPr lang="en-US" altLang="en-US" sz="1600">
                  <a:latin typeface="Times New Roman" panose="02020603050405020304" pitchFamily="18" charset="0"/>
                </a:endParaRPr>
              </a:p>
              <a:p>
                <a:pPr eaLnBrk="1" hangingPunct="1"/>
                <a:r>
                  <a:rPr lang="en-US" altLang="en-US" sz="1600">
                    <a:latin typeface="Times New Roman" panose="02020603050405020304" pitchFamily="18" charset="0"/>
                  </a:rPr>
                  <a:t>Required because dividing two integers truncates the remainder.</a:t>
                </a:r>
              </a:p>
              <a:p>
                <a:pPr eaLnBrk="1" hangingPunct="1"/>
                <a:endParaRPr lang="en-US" altLang="en-US" sz="1600">
                  <a:latin typeface="Times New Roman" panose="02020603050405020304" pitchFamily="18" charset="0"/>
                </a:endParaRPr>
              </a:p>
              <a:p>
                <a:pPr eaLnBrk="1" hangingPunct="1"/>
                <a:r>
                  <a:rPr lang="en-US" altLang="en-US" sz="1600" b="1">
                    <a:latin typeface="Courier New" panose="02070309020205020404" pitchFamily="49" charset="0"/>
                    <a:cs typeface="Courier New" panose="02070309020205020404" pitchFamily="49" charset="0"/>
                  </a:rPr>
                  <a:t>gradeCounter</a:t>
                </a:r>
                <a:r>
                  <a:rPr lang="en-US" altLang="en-US" sz="1600">
                    <a:latin typeface="Times New Roman" panose="02020603050405020304" pitchFamily="18" charset="0"/>
                  </a:rPr>
                  <a:t> is an </a:t>
                </a:r>
                <a:r>
                  <a:rPr lang="en-US" altLang="en-US" sz="1600" b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altLang="en-US" sz="1600">
                    <a:latin typeface="Times New Roman" panose="02020603050405020304" pitchFamily="18" charset="0"/>
                  </a:rPr>
                  <a:t>, but it gets </a:t>
                </a:r>
                <a:r>
                  <a:rPr lang="en-US" altLang="en-US" sz="1600" i="1">
                    <a:latin typeface="Times New Roman" panose="02020603050405020304" pitchFamily="18" charset="0"/>
                  </a:rPr>
                  <a:t>promoted</a:t>
                </a:r>
                <a:r>
                  <a:rPr lang="en-US" altLang="en-US" sz="1600">
                    <a:latin typeface="Times New Roman" panose="02020603050405020304" pitchFamily="18" charset="0"/>
                  </a:rPr>
                  <a:t> to </a:t>
                </a:r>
                <a:r>
                  <a:rPr lang="en-US" altLang="en-US" sz="1600" b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double</a:t>
                </a:r>
                <a:r>
                  <a:rPr lang="en-US" altLang="en-US" sz="1600">
                    <a:latin typeface="Times New Roman" panose="02020603050405020304" pitchFamily="18" charset="0"/>
                    <a:cs typeface="Courier New" panose="02070309020205020404" pitchFamily="49" charset="0"/>
                  </a:rPr>
                  <a:t>.</a:t>
                </a:r>
                <a:endParaRPr lang="en-US" altLang="en-US" sz="16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71687" name="Line 8"/>
            <p:cNvSpPr>
              <a:spLocks noChangeShapeType="1"/>
            </p:cNvSpPr>
            <p:nvPr/>
          </p:nvSpPr>
          <p:spPr bwMode="auto">
            <a:xfrm flipH="1">
              <a:off x="1728" y="2304"/>
              <a:ext cx="672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AU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>
            <a:extLst>
              <a:ext uri="{FF2B5EF4-FFF2-40B4-BE49-F238E27FC236}">
                <a16:creationId xmlns:a16="http://schemas.microsoft.com/office/drawing/2014/main" id="{6BA57879-A315-4DFC-BE01-9B7BEEC2CF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19A06C-7720-4AC2-A7EF-ED9FBE88406A}" type="slidenum">
              <a:rPr lang="en-US" altLang="en-US"/>
              <a:pPr>
                <a:defRPr/>
              </a:pPr>
              <a:t>45</a:t>
            </a:fld>
            <a:endParaRPr lang="en-US" altLang="en-US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fig02_09.cpp</a:t>
            </a:r>
            <a:br>
              <a:rPr lang="en-US" altLang="en-US" smtClean="0"/>
            </a:br>
            <a:r>
              <a:rPr lang="en-US" altLang="en-US" smtClean="0"/>
              <a:t>(3 of 3)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fig02_09.cpp</a:t>
            </a:r>
            <a:br>
              <a:rPr lang="en-US" altLang="en-US" smtClean="0"/>
            </a:br>
            <a:r>
              <a:rPr lang="en-US" altLang="en-US" smtClean="0"/>
              <a:t>output (1 of 1)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0"/>
            <a:ext cx="7010400" cy="35814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49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   </a:t>
            </a:r>
            <a:r>
              <a:rPr lang="en-US" altLang="en-US" dirty="0" smtClean="0">
                <a:solidFill>
                  <a:srgbClr val="008000"/>
                </a:solidFill>
                <a:cs typeface="Courier New" panose="02070309020205020404" pitchFamily="49" charset="0"/>
              </a:rPr>
              <a:t>// display average with two digits of precision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50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   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cout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&lt;&lt; </a:t>
            </a:r>
            <a:r>
              <a:rPr lang="en-US" altLang="en-US" dirty="0" smtClean="0">
                <a:solidFill>
                  <a:srgbClr val="0099FF"/>
                </a:solidFill>
                <a:cs typeface="Courier New" panose="02070309020205020404" pitchFamily="49" charset="0"/>
              </a:rPr>
              <a:t>"Class average is "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&lt;&lt; 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setprecision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( </a:t>
            </a:r>
            <a:r>
              <a:rPr lang="en-US" altLang="en-US" dirty="0" smtClean="0">
                <a:solidFill>
                  <a:srgbClr val="0099FF"/>
                </a:solidFill>
                <a:cs typeface="Courier New" panose="02070309020205020404" pitchFamily="49" charset="0"/>
              </a:rPr>
              <a:t>2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)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51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        &lt;&lt; fixed</a:t>
            </a:r>
            <a:r>
              <a:rPr lang="en-US" altLang="en-US" dirty="0" smtClean="0">
                <a:solidFill>
                  <a:srgbClr val="0099FF"/>
                </a:solidFill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&lt;&lt; average &lt;&lt; 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endl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52    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53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} </a:t>
            </a:r>
            <a:r>
              <a:rPr lang="en-US" altLang="en-US" dirty="0" smtClean="0">
                <a:solidFill>
                  <a:srgbClr val="008000"/>
                </a:solidFill>
                <a:cs typeface="Courier New" panose="02070309020205020404" pitchFamily="49" charset="0"/>
              </a:rPr>
              <a:t>// end if part of if/else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54    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55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dirty="0" smtClean="0">
                <a:solidFill>
                  <a:srgbClr val="0000FF"/>
                </a:solidFill>
                <a:cs typeface="Courier New" panose="02070309020205020404" pitchFamily="49" charset="0"/>
              </a:rPr>
              <a:t>else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rgbClr val="008000"/>
                </a:solidFill>
                <a:cs typeface="Courier New" panose="02070309020205020404" pitchFamily="49" charset="0"/>
              </a:rPr>
              <a:t>// if no grades were entered, output appropriate message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56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   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cout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&lt;&lt; </a:t>
            </a:r>
            <a:r>
              <a:rPr lang="en-US" altLang="en-US" dirty="0" smtClean="0">
                <a:solidFill>
                  <a:srgbClr val="0099FF"/>
                </a:solidFill>
                <a:cs typeface="Courier New" panose="02070309020205020404" pitchFamily="49" charset="0"/>
              </a:rPr>
              <a:t>"No grades were entered"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&lt;&lt; 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endl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57    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58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dirty="0" smtClean="0">
                <a:solidFill>
                  <a:srgbClr val="0000FF"/>
                </a:solidFill>
                <a:cs typeface="Courier New" panose="02070309020205020404" pitchFamily="49" charset="0"/>
              </a:rPr>
              <a:t>return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rgbClr val="0099FF"/>
                </a:solidFill>
                <a:cs typeface="Courier New" panose="02070309020205020404" pitchFamily="49" charset="0"/>
              </a:rPr>
              <a:t>0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;   </a:t>
            </a:r>
            <a:r>
              <a:rPr lang="en-US" altLang="en-US" dirty="0" smtClean="0">
                <a:solidFill>
                  <a:srgbClr val="008000"/>
                </a:solidFill>
                <a:cs typeface="Courier New" panose="02070309020205020404" pitchFamily="49" charset="0"/>
              </a:rPr>
              <a:t>// indicate program ended successfully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59    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60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} </a:t>
            </a:r>
            <a:r>
              <a:rPr lang="en-US" altLang="en-US" dirty="0" smtClean="0">
                <a:solidFill>
                  <a:srgbClr val="008000"/>
                </a:solidFill>
                <a:cs typeface="Courier New" panose="02070309020205020404" pitchFamily="49" charset="0"/>
              </a:rPr>
              <a:t>// end function main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dirty="0" smtClean="0"/>
          </a:p>
        </p:txBody>
      </p:sp>
      <p:sp>
        <p:nvSpPr>
          <p:cNvPr id="72709" name="Rectangle 4"/>
          <p:cNvSpPr>
            <a:spLocks noChangeArrowheads="1"/>
          </p:cNvSpPr>
          <p:nvPr/>
        </p:nvSpPr>
        <p:spPr bwMode="auto">
          <a:xfrm>
            <a:off x="0" y="2895600"/>
            <a:ext cx="7010400" cy="24384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82880" bIns="18288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grade, -1 to end: 75</a:t>
            </a:r>
            <a:endParaRPr lang="en-US" altLang="en-US" sz="1200" b="1">
              <a:solidFill>
                <a:srgbClr val="000000"/>
              </a:solidFill>
              <a:latin typeface="Courier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grade, -1 to end: 94</a:t>
            </a:r>
            <a:endParaRPr lang="en-US" altLang="en-US" sz="1200" b="1">
              <a:solidFill>
                <a:srgbClr val="000000"/>
              </a:solidFill>
              <a:latin typeface="Courier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grade, -1 to end: 97</a:t>
            </a:r>
            <a:endParaRPr lang="en-US" altLang="en-US" sz="1200" b="1">
              <a:solidFill>
                <a:srgbClr val="000000"/>
              </a:solidFill>
              <a:latin typeface="Courier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grade, -1 to end: 88</a:t>
            </a:r>
            <a:endParaRPr lang="en-US" altLang="en-US" sz="1200" b="1">
              <a:solidFill>
                <a:srgbClr val="000000"/>
              </a:solidFill>
              <a:latin typeface="Courier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grade, -1 to end: 70</a:t>
            </a:r>
            <a:endParaRPr lang="en-US" altLang="en-US" sz="1200" b="1">
              <a:solidFill>
                <a:srgbClr val="000000"/>
              </a:solidFill>
              <a:latin typeface="Courier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grade, -1 to end: 64</a:t>
            </a:r>
            <a:endParaRPr lang="en-US" altLang="en-US" sz="1200" b="1">
              <a:solidFill>
                <a:srgbClr val="000000"/>
              </a:solidFill>
              <a:latin typeface="Courier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grade, -1 to end: 83</a:t>
            </a:r>
            <a:endParaRPr lang="en-US" altLang="en-US" sz="1200" b="1">
              <a:solidFill>
                <a:srgbClr val="000000"/>
              </a:solidFill>
              <a:latin typeface="Courier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grade, -1 to end: 89</a:t>
            </a:r>
            <a:endParaRPr lang="en-US" altLang="en-US" sz="1200" b="1">
              <a:solidFill>
                <a:srgbClr val="000000"/>
              </a:solidFill>
              <a:latin typeface="Courier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grade, -1 to end: -1</a:t>
            </a:r>
            <a:endParaRPr lang="en-US" altLang="en-US" sz="1200" b="1">
              <a:solidFill>
                <a:srgbClr val="000000"/>
              </a:solidFill>
              <a:latin typeface="Courier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average is 82.50</a:t>
            </a:r>
            <a:endParaRPr lang="en-US" altLang="en-US" sz="1200" b="1">
              <a:solidFill>
                <a:srgbClr val="000000"/>
              </a:solidFill>
              <a:latin typeface="Courier" pitchFamily="49" charset="0"/>
            </a:endParaRPr>
          </a:p>
          <a:p>
            <a:pPr eaLnBrk="1" hangingPunct="1">
              <a:buFontTx/>
              <a:buNone/>
            </a:pPr>
            <a:endParaRPr lang="en-US" altLang="en-US" sz="1200" b="1">
              <a:latin typeface="Courier New" panose="02070309020205020404" pitchFamily="49" charset="0"/>
            </a:endParaRPr>
          </a:p>
        </p:txBody>
      </p:sp>
      <p:grpSp>
        <p:nvGrpSpPr>
          <p:cNvPr id="437253" name="Group 5"/>
          <p:cNvGrpSpPr>
            <a:grpSpLocks/>
          </p:cNvGrpSpPr>
          <p:nvPr/>
        </p:nvGrpSpPr>
        <p:grpSpPr bwMode="auto">
          <a:xfrm>
            <a:off x="4495800" y="609600"/>
            <a:ext cx="4267200" cy="3267075"/>
            <a:chOff x="2880" y="1344"/>
            <a:chExt cx="2688" cy="2058"/>
          </a:xfrm>
        </p:grpSpPr>
        <p:sp>
          <p:nvSpPr>
            <p:cNvPr id="72714" name="Rectangle 6"/>
            <p:cNvSpPr>
              <a:spLocks noChangeArrowheads="1"/>
            </p:cNvSpPr>
            <p:nvPr/>
          </p:nvSpPr>
          <p:spPr bwMode="auto">
            <a:xfrm>
              <a:off x="2880" y="2722"/>
              <a:ext cx="2688" cy="6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setprecision(2)</a:t>
              </a:r>
              <a:r>
                <a:rPr lang="en-US" altLang="en-US" sz="1600">
                  <a:latin typeface="Times New Roman" panose="02020603050405020304" pitchFamily="18" charset="0"/>
                </a:rPr>
                <a:t>prints two digits past decimal point (rounded to fit precision).</a:t>
              </a:r>
            </a:p>
            <a:p>
              <a:pPr eaLnBrk="1" hangingPunct="1"/>
              <a:endParaRPr lang="en-US" altLang="en-US" sz="1600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en-US" altLang="en-US" sz="1600">
                  <a:latin typeface="Times New Roman" panose="02020603050405020304" pitchFamily="18" charset="0"/>
                </a:rPr>
                <a:t>Programs that use this must include </a:t>
              </a:r>
              <a:r>
                <a:rPr lang="en-US" alt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&lt;iomanip&gt;</a:t>
              </a:r>
            </a:p>
          </p:txBody>
        </p:sp>
        <p:sp>
          <p:nvSpPr>
            <p:cNvPr id="72715" name="Line 7"/>
            <p:cNvSpPr>
              <a:spLocks noChangeShapeType="1"/>
            </p:cNvSpPr>
            <p:nvPr/>
          </p:nvSpPr>
          <p:spPr bwMode="auto">
            <a:xfrm flipH="1" flipV="1">
              <a:off x="3216" y="1344"/>
              <a:ext cx="72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AU"/>
            </a:p>
          </p:txBody>
        </p:sp>
      </p:grpSp>
      <p:grpSp>
        <p:nvGrpSpPr>
          <p:cNvPr id="437256" name="Group 8"/>
          <p:cNvGrpSpPr>
            <a:grpSpLocks/>
          </p:cNvGrpSpPr>
          <p:nvPr/>
        </p:nvGrpSpPr>
        <p:grpSpPr bwMode="auto">
          <a:xfrm>
            <a:off x="1981200" y="838200"/>
            <a:ext cx="3657600" cy="4875213"/>
            <a:chOff x="1248" y="528"/>
            <a:chExt cx="2304" cy="1986"/>
          </a:xfrm>
        </p:grpSpPr>
        <p:sp>
          <p:nvSpPr>
            <p:cNvPr id="72712" name="Text Box 9"/>
            <p:cNvSpPr txBox="1">
              <a:spLocks noChangeArrowheads="1"/>
            </p:cNvSpPr>
            <p:nvPr/>
          </p:nvSpPr>
          <p:spPr bwMode="auto">
            <a:xfrm>
              <a:off x="1872" y="1776"/>
              <a:ext cx="1680" cy="73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fixed</a:t>
              </a:r>
              <a:r>
                <a:rPr lang="en-US" altLang="en-US" sz="1600">
                  <a:latin typeface="Times New Roman" panose="02020603050405020304" pitchFamily="18" charset="0"/>
                </a:rPr>
                <a:t> forces output to print in fixed point format (not scientific notation). Also, forces trailing zeros and decimal point to print.</a:t>
              </a:r>
              <a:br>
                <a:rPr lang="en-US" altLang="en-US" sz="1600">
                  <a:latin typeface="Times New Roman" panose="02020603050405020304" pitchFamily="18" charset="0"/>
                </a:rPr>
              </a:br>
              <a:endParaRPr lang="en-US" altLang="en-US" sz="1600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en-US" altLang="en-US" sz="1600">
                  <a:latin typeface="Times New Roman" panose="02020603050405020304" pitchFamily="18" charset="0"/>
                </a:rPr>
                <a:t>Include </a:t>
              </a:r>
              <a:r>
                <a:rPr lang="en-US" altLang="en-US" sz="1600" b="1">
                  <a:latin typeface="Courier New" panose="02070309020205020404" pitchFamily="49" charset="0"/>
                </a:rPr>
                <a:t>&lt;iostream&gt;</a:t>
              </a:r>
            </a:p>
          </p:txBody>
        </p:sp>
        <p:sp>
          <p:nvSpPr>
            <p:cNvPr id="72713" name="Line 10"/>
            <p:cNvSpPr>
              <a:spLocks noChangeShapeType="1"/>
            </p:cNvSpPr>
            <p:nvPr/>
          </p:nvSpPr>
          <p:spPr bwMode="auto">
            <a:xfrm flipH="1" flipV="1">
              <a:off x="1248" y="528"/>
              <a:ext cx="624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AU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5ECF44E-D42D-45CF-99A3-120292266C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69DC48-6CF0-4F8D-ACA6-CC4AF0988D3D}" type="slidenum">
              <a:rPr lang="en-US" altLang="en-US"/>
              <a:pPr>
                <a:defRPr/>
              </a:pPr>
              <a:t>46</a:t>
            </a:fld>
            <a:endParaRPr lang="en-US" altLang="en-US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b="1" noProof="1" smtClean="0"/>
              <a:t>switch </a:t>
            </a:r>
            <a:r>
              <a:rPr lang="en-AU" altLang="en-US" noProof="1" smtClean="0"/>
              <a:t>Multiple-Selection Structure</a:t>
            </a:r>
            <a:endParaRPr lang="en-US" altLang="en-US" smtClean="0"/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smtClean="0">
                <a:solidFill>
                  <a:srgbClr val="009999"/>
                </a:solidFill>
                <a:latin typeface="Courier New" panose="02070309020205020404" pitchFamily="49" charset="0"/>
              </a:rPr>
              <a:t>switch</a:t>
            </a:r>
            <a:endParaRPr lang="en-US" altLang="en-US" smtClean="0">
              <a:solidFill>
                <a:srgbClr val="009999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Test variable for multiple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Series of </a:t>
            </a:r>
            <a:r>
              <a:rPr lang="en-US" altLang="en-US" b="1" smtClean="0">
                <a:solidFill>
                  <a:srgbClr val="009999"/>
                </a:solidFill>
                <a:latin typeface="Courier New" panose="02070309020205020404" pitchFamily="49" charset="0"/>
              </a:rPr>
              <a:t>case</a:t>
            </a:r>
            <a:r>
              <a:rPr lang="en-US" altLang="en-US" smtClean="0"/>
              <a:t> labels and optional </a:t>
            </a:r>
            <a:r>
              <a:rPr lang="en-US" altLang="en-US" b="1" smtClean="0">
                <a:solidFill>
                  <a:srgbClr val="009999"/>
                </a:solidFill>
                <a:latin typeface="Courier New" panose="02070309020205020404" pitchFamily="49" charset="0"/>
              </a:rPr>
              <a:t>default</a:t>
            </a:r>
            <a:r>
              <a:rPr lang="en-US" altLang="en-US" smtClean="0"/>
              <a:t> case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2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switch ( variable ) {</a:t>
            </a:r>
            <a:br>
              <a:rPr lang="en-US" alt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case value1:      // </a:t>
            </a:r>
            <a:r>
              <a:rPr lang="en-US" altLang="en-US" sz="1600" smtClean="0">
                <a:cs typeface="Courier New" panose="02070309020205020404" pitchFamily="49" charset="0"/>
              </a:rPr>
              <a:t>taken if variable == value1</a:t>
            </a:r>
            <a:endParaRPr lang="en-US" altLang="en-US" sz="160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			statements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		break;     // </a:t>
            </a:r>
            <a:r>
              <a:rPr lang="en-US" altLang="en-US" sz="1600" smtClean="0">
                <a:cs typeface="Courier New" panose="02070309020205020404" pitchFamily="49" charset="0"/>
              </a:rPr>
              <a:t>necessary to exit switch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	case value2: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		case value3:	   // </a:t>
            </a:r>
            <a:r>
              <a:rPr lang="en-US" altLang="en-US" sz="1600" smtClean="0">
                <a:cs typeface="Courier New" panose="02070309020205020404" pitchFamily="49" charset="0"/>
              </a:rPr>
              <a:t>taken if variable == value2 or == value3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			statements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			break;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600" b="1" smtClean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	default:          // </a:t>
            </a:r>
            <a:r>
              <a:rPr lang="en-US" altLang="en-US" sz="1600" smtClean="0">
                <a:cs typeface="Courier New" panose="02070309020205020404" pitchFamily="49" charset="0"/>
              </a:rPr>
              <a:t>taken if none matches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			statements</a:t>
            </a:r>
            <a:br>
              <a:rPr lang="en-US" altLang="en-US" sz="1600" b="1" smtClean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b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	 	break;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	}</a:t>
            </a:r>
            <a:endParaRPr lang="en-US" altLang="en-US" sz="1800" smtClean="0"/>
          </a:p>
        </p:txBody>
      </p:sp>
      <p:sp>
        <p:nvSpPr>
          <p:cNvPr id="73733" name="Rectangle 4"/>
          <p:cNvSpPr>
            <a:spLocks noChangeArrowheads="1"/>
          </p:cNvSpPr>
          <p:nvPr/>
        </p:nvSpPr>
        <p:spPr bwMode="auto">
          <a:xfrm>
            <a:off x="0" y="387350"/>
            <a:ext cx="5486400" cy="392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endParaRPr lang="en-AU" altLang="en-US"/>
          </a:p>
        </p:txBody>
      </p:sp>
      <p:sp>
        <p:nvSpPr>
          <p:cNvPr id="73734" name="Rectangle 5"/>
          <p:cNvSpPr>
            <a:spLocks noChangeArrowheads="1"/>
          </p:cNvSpPr>
          <p:nvPr/>
        </p:nvSpPr>
        <p:spPr bwMode="auto">
          <a:xfrm>
            <a:off x="0" y="4308475"/>
            <a:ext cx="9144000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/>
            </a:r>
            <a:br>
              <a:rPr lang="en-US" altLang="en-US" sz="1400">
                <a:latin typeface="Times New Roman" panose="02020603050405020304" pitchFamily="18" charset="0"/>
              </a:rPr>
            </a:b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2">
            <a:extLst>
              <a:ext uri="{FF2B5EF4-FFF2-40B4-BE49-F238E27FC236}">
                <a16:creationId xmlns:a16="http://schemas.microsoft.com/office/drawing/2014/main" id="{52CD1E3C-6644-4EA6-BA6E-13B0A333B4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4EA8FE-A397-423F-BF2E-AEF608870D67}" type="slidenum">
              <a:rPr lang="en-US" altLang="en-US"/>
              <a:pPr>
                <a:defRPr/>
              </a:pPr>
              <a:t>47</a:t>
            </a:fld>
            <a:endParaRPr lang="en-US" altLang="en-US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b="1" noProof="1" smtClean="0"/>
              <a:t>switch</a:t>
            </a:r>
            <a:r>
              <a:rPr lang="en-AU" altLang="en-US" noProof="1" smtClean="0"/>
              <a:t> Multiple-Selection Structure</a:t>
            </a:r>
            <a:endParaRPr lang="en-US" altLang="en-US" smtClean="0"/>
          </a:p>
        </p:txBody>
      </p:sp>
      <p:grpSp>
        <p:nvGrpSpPr>
          <p:cNvPr id="74756" name="Group 3"/>
          <p:cNvGrpSpPr>
            <a:grpSpLocks/>
          </p:cNvGrpSpPr>
          <p:nvPr/>
        </p:nvGrpSpPr>
        <p:grpSpPr bwMode="auto">
          <a:xfrm>
            <a:off x="1905000" y="1447800"/>
            <a:ext cx="5715000" cy="4114800"/>
            <a:chOff x="344" y="2025"/>
            <a:chExt cx="2198" cy="2051"/>
          </a:xfrm>
        </p:grpSpPr>
        <p:sp>
          <p:nvSpPr>
            <p:cNvPr id="74757" name="Freeform 4"/>
            <p:cNvSpPr>
              <a:spLocks/>
            </p:cNvSpPr>
            <p:nvPr/>
          </p:nvSpPr>
          <p:spPr bwMode="auto">
            <a:xfrm>
              <a:off x="648" y="2076"/>
              <a:ext cx="0" cy="146"/>
            </a:xfrm>
            <a:custGeom>
              <a:avLst/>
              <a:gdLst>
                <a:gd name="T0" fmla="*/ 0 w 20000"/>
                <a:gd name="T1" fmla="*/ 146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0" y="19945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74758" name="Oval 5"/>
            <p:cNvSpPr>
              <a:spLocks noChangeArrowheads="1"/>
            </p:cNvSpPr>
            <p:nvPr/>
          </p:nvSpPr>
          <p:spPr bwMode="auto">
            <a:xfrm>
              <a:off x="624" y="2025"/>
              <a:ext cx="48" cy="48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endParaRPr lang="en-AU" altLang="en-US"/>
            </a:p>
          </p:txBody>
        </p:sp>
        <p:sp>
          <p:nvSpPr>
            <p:cNvPr id="74759" name="Freeform 6"/>
            <p:cNvSpPr>
              <a:spLocks/>
            </p:cNvSpPr>
            <p:nvPr/>
          </p:nvSpPr>
          <p:spPr bwMode="auto">
            <a:xfrm>
              <a:off x="936" y="2321"/>
              <a:ext cx="192" cy="0"/>
            </a:xfrm>
            <a:custGeom>
              <a:avLst/>
              <a:gdLst>
                <a:gd name="T0" fmla="*/ 192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74760" name="Rectangle 7"/>
            <p:cNvSpPr>
              <a:spLocks noChangeArrowheads="1"/>
            </p:cNvSpPr>
            <p:nvPr/>
          </p:nvSpPr>
          <p:spPr bwMode="auto">
            <a:xfrm>
              <a:off x="918" y="2238"/>
              <a:ext cx="17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>
                  <a:solidFill>
                    <a:srgbClr val="000000"/>
                  </a:solidFill>
                  <a:latin typeface="Courier New" panose="02070309020205020404" pitchFamily="49" charset="0"/>
                </a:rPr>
                <a:t>true</a:t>
              </a:r>
            </a:p>
            <a:p>
              <a:endParaRPr lang="en-US" altLang="en-US" sz="1000">
                <a:latin typeface="Courier New" panose="02070309020205020404" pitchFamily="49" charset="0"/>
              </a:endParaRPr>
            </a:p>
          </p:txBody>
        </p:sp>
        <p:sp>
          <p:nvSpPr>
            <p:cNvPr id="74761" name="Freeform 8"/>
            <p:cNvSpPr>
              <a:spLocks/>
            </p:cNvSpPr>
            <p:nvPr/>
          </p:nvSpPr>
          <p:spPr bwMode="auto">
            <a:xfrm>
              <a:off x="1672" y="2321"/>
              <a:ext cx="192" cy="0"/>
            </a:xfrm>
            <a:custGeom>
              <a:avLst/>
              <a:gdLst>
                <a:gd name="T0" fmla="*/ 192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74762" name="Oval 9"/>
            <p:cNvSpPr>
              <a:spLocks noChangeArrowheads="1"/>
            </p:cNvSpPr>
            <p:nvPr/>
          </p:nvSpPr>
          <p:spPr bwMode="auto">
            <a:xfrm>
              <a:off x="624" y="4028"/>
              <a:ext cx="48" cy="48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endParaRPr lang="en-AU" altLang="en-US"/>
            </a:p>
          </p:txBody>
        </p:sp>
        <p:sp>
          <p:nvSpPr>
            <p:cNvPr id="74763" name="Freeform 10"/>
            <p:cNvSpPr>
              <a:spLocks/>
            </p:cNvSpPr>
            <p:nvPr/>
          </p:nvSpPr>
          <p:spPr bwMode="auto">
            <a:xfrm>
              <a:off x="648" y="2810"/>
              <a:ext cx="0" cy="192"/>
            </a:xfrm>
            <a:custGeom>
              <a:avLst/>
              <a:gdLst>
                <a:gd name="T0" fmla="*/ 0 w 20000"/>
                <a:gd name="T1" fmla="*/ 192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74764" name="Rectangle 11"/>
            <p:cNvSpPr>
              <a:spLocks noChangeArrowheads="1"/>
            </p:cNvSpPr>
            <p:nvPr/>
          </p:nvSpPr>
          <p:spPr bwMode="auto">
            <a:xfrm>
              <a:off x="696" y="2811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>
                  <a:solidFill>
                    <a:srgbClr val="000000"/>
                  </a:solidFill>
                  <a:latin typeface="Courier New" panose="02070309020205020404" pitchFamily="49" charset="0"/>
                </a:rPr>
                <a:t>false</a:t>
              </a:r>
            </a:p>
            <a:p>
              <a:endParaRPr lang="en-US" altLang="en-US" sz="1000">
                <a:latin typeface="Courier New" panose="02070309020205020404" pitchFamily="49" charset="0"/>
              </a:endParaRPr>
            </a:p>
          </p:txBody>
        </p:sp>
        <p:sp>
          <p:nvSpPr>
            <p:cNvPr id="74765" name="Rectangle 12"/>
            <p:cNvSpPr>
              <a:spLocks noChangeArrowheads="1"/>
            </p:cNvSpPr>
            <p:nvPr/>
          </p:nvSpPr>
          <p:spPr bwMode="auto">
            <a:xfrm>
              <a:off x="624" y="3014"/>
              <a:ext cx="4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000" b="1">
                  <a:solidFill>
                    <a:srgbClr val="000000"/>
                  </a:solidFill>
                  <a:latin typeface="Courier New" panose="02070309020205020404" pitchFamily="49" charset="0"/>
                </a:rPr>
                <a:t>.</a:t>
              </a:r>
              <a:endParaRPr lang="en-US" altLang="en-US" sz="100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algn="ctr"/>
              <a:r>
                <a:rPr lang="en-US" altLang="en-US" sz="1000" b="1">
                  <a:solidFill>
                    <a:srgbClr val="000000"/>
                  </a:solidFill>
                  <a:latin typeface="Courier New" panose="02070309020205020404" pitchFamily="49" charset="0"/>
                </a:rPr>
                <a:t>.</a:t>
              </a:r>
              <a:endParaRPr lang="en-US" altLang="en-US" sz="100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algn="ctr"/>
              <a:r>
                <a:rPr lang="en-US" altLang="en-US" sz="1000" b="1">
                  <a:solidFill>
                    <a:srgbClr val="000000"/>
                  </a:solidFill>
                  <a:latin typeface="Courier New" panose="02070309020205020404" pitchFamily="49" charset="0"/>
                </a:rPr>
                <a:t>.</a:t>
              </a:r>
              <a:endParaRPr lang="en-US" altLang="en-US" sz="100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endParaRPr lang="en-US" altLang="en-US" sz="1000">
                <a:latin typeface="Courier New" panose="02070309020205020404" pitchFamily="49" charset="0"/>
              </a:endParaRPr>
            </a:p>
          </p:txBody>
        </p:sp>
        <p:sp>
          <p:nvSpPr>
            <p:cNvPr id="74766" name="Freeform 13"/>
            <p:cNvSpPr>
              <a:spLocks/>
            </p:cNvSpPr>
            <p:nvPr/>
          </p:nvSpPr>
          <p:spPr bwMode="auto">
            <a:xfrm>
              <a:off x="2392" y="2321"/>
              <a:ext cx="144" cy="0"/>
            </a:xfrm>
            <a:custGeom>
              <a:avLst/>
              <a:gdLst>
                <a:gd name="T0" fmla="*/ 144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19944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74767" name="Freeform 14"/>
            <p:cNvSpPr>
              <a:spLocks/>
            </p:cNvSpPr>
            <p:nvPr/>
          </p:nvSpPr>
          <p:spPr bwMode="auto">
            <a:xfrm>
              <a:off x="2541" y="2321"/>
              <a:ext cx="0" cy="1627"/>
            </a:xfrm>
            <a:custGeom>
              <a:avLst/>
              <a:gdLst>
                <a:gd name="T0" fmla="*/ 0 w 20000"/>
                <a:gd name="T1" fmla="*/ 1627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0" y="19995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74768" name="Freeform 15"/>
            <p:cNvSpPr>
              <a:spLocks/>
            </p:cNvSpPr>
            <p:nvPr/>
          </p:nvSpPr>
          <p:spPr bwMode="auto">
            <a:xfrm>
              <a:off x="654" y="3948"/>
              <a:ext cx="1888" cy="0"/>
            </a:xfrm>
            <a:custGeom>
              <a:avLst/>
              <a:gdLst>
                <a:gd name="T0" fmla="*/ 0 w 20000"/>
                <a:gd name="T1" fmla="*/ 0 h 20000"/>
                <a:gd name="T2" fmla="*/ 1888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996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grpSp>
          <p:nvGrpSpPr>
            <p:cNvPr id="74769" name="Group 16"/>
            <p:cNvGrpSpPr>
              <a:grpSpLocks/>
            </p:cNvGrpSpPr>
            <p:nvPr/>
          </p:nvGrpSpPr>
          <p:grpSpPr bwMode="auto">
            <a:xfrm>
              <a:off x="360" y="2222"/>
              <a:ext cx="576" cy="197"/>
              <a:chOff x="0" y="0"/>
              <a:chExt cx="20000" cy="20000"/>
            </a:xfrm>
          </p:grpSpPr>
          <p:sp>
            <p:nvSpPr>
              <p:cNvPr id="74811" name="Freeform 17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6 w 20000"/>
                  <a:gd name="T1" fmla="*/ 9980 h 20000"/>
                  <a:gd name="T2" fmla="*/ 9986 w 20000"/>
                  <a:gd name="T3" fmla="*/ 19959 h 20000"/>
                  <a:gd name="T4" fmla="*/ 0 w 20000"/>
                  <a:gd name="T5" fmla="*/ 9980 h 20000"/>
                  <a:gd name="T6" fmla="*/ 9986 w 20000"/>
                  <a:gd name="T7" fmla="*/ 0 h 20000"/>
                  <a:gd name="T8" fmla="*/ 19986 w 20000"/>
                  <a:gd name="T9" fmla="*/ 998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6" y="9980"/>
                    </a:moveTo>
                    <a:lnTo>
                      <a:pt x="9986" y="19959"/>
                    </a:lnTo>
                    <a:lnTo>
                      <a:pt x="0" y="9980"/>
                    </a:lnTo>
                    <a:lnTo>
                      <a:pt x="9986" y="0"/>
                    </a:lnTo>
                    <a:lnTo>
                      <a:pt x="19986" y="998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74812" name="Rectangle 18"/>
              <p:cNvSpPr>
                <a:spLocks noChangeArrowheads="1"/>
              </p:cNvSpPr>
              <p:nvPr/>
            </p:nvSpPr>
            <p:spPr bwMode="auto">
              <a:xfrm>
                <a:off x="3319" y="7708"/>
                <a:ext cx="13348" cy="6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0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case</a:t>
                </a:r>
                <a:r>
                  <a:rPr lang="en-US" altLang="en-US" sz="100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a</a:t>
                </a:r>
              </a:p>
              <a:p>
                <a:endParaRPr lang="en-US" altLang="en-US" sz="1000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74770" name="Group 19"/>
            <p:cNvGrpSpPr>
              <a:grpSpLocks/>
            </p:cNvGrpSpPr>
            <p:nvPr/>
          </p:nvGrpSpPr>
          <p:grpSpPr bwMode="auto">
            <a:xfrm>
              <a:off x="1128" y="2278"/>
              <a:ext cx="544" cy="85"/>
              <a:chOff x="0" y="0"/>
              <a:chExt cx="20000" cy="20000"/>
            </a:xfrm>
          </p:grpSpPr>
          <p:sp>
            <p:nvSpPr>
              <p:cNvPr id="74809" name="Rectangle 20"/>
              <p:cNvSpPr>
                <a:spLocks noChangeArrowheads="1"/>
              </p:cNvSpPr>
              <p:nvPr/>
            </p:nvSpPr>
            <p:spPr bwMode="auto">
              <a:xfrm>
                <a:off x="588" y="4695"/>
                <a:ext cx="18809" cy="14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00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case a action(s)</a:t>
                </a:r>
              </a:p>
              <a:p>
                <a:endParaRPr lang="en-US" altLang="en-US" sz="1000">
                  <a:latin typeface="Courier New" panose="02070309020205020404" pitchFamily="49" charset="0"/>
                </a:endParaRPr>
              </a:p>
            </p:txBody>
          </p:sp>
          <p:sp>
            <p:nvSpPr>
              <p:cNvPr id="74810" name="Freeform 21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9906 h 20000"/>
                  <a:gd name="T4" fmla="*/ 0 w 20000"/>
                  <a:gd name="T5" fmla="*/ 19906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5" y="0"/>
                    </a:moveTo>
                    <a:lnTo>
                      <a:pt x="19985" y="19906"/>
                    </a:lnTo>
                    <a:lnTo>
                      <a:pt x="0" y="19906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grpSp>
          <p:nvGrpSpPr>
            <p:cNvPr id="74771" name="Group 22"/>
            <p:cNvGrpSpPr>
              <a:grpSpLocks/>
            </p:cNvGrpSpPr>
            <p:nvPr/>
          </p:nvGrpSpPr>
          <p:grpSpPr bwMode="auto">
            <a:xfrm>
              <a:off x="1864" y="2278"/>
              <a:ext cx="528" cy="85"/>
              <a:chOff x="0" y="0"/>
              <a:chExt cx="20000" cy="20000"/>
            </a:xfrm>
          </p:grpSpPr>
          <p:sp>
            <p:nvSpPr>
              <p:cNvPr id="74807" name="Rectangle 23"/>
              <p:cNvSpPr>
                <a:spLocks noChangeArrowheads="1"/>
              </p:cNvSpPr>
              <p:nvPr/>
            </p:nvSpPr>
            <p:spPr bwMode="auto">
              <a:xfrm>
                <a:off x="591" y="4695"/>
                <a:ext cx="18803" cy="14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0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break</a:t>
                </a:r>
                <a:endParaRPr lang="en-US" altLang="en-US" sz="100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000">
                  <a:latin typeface="Courier New" panose="02070309020205020404" pitchFamily="49" charset="0"/>
                </a:endParaRPr>
              </a:p>
            </p:txBody>
          </p:sp>
          <p:sp>
            <p:nvSpPr>
              <p:cNvPr id="74808" name="Freeform 24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9906 h 20000"/>
                  <a:gd name="T4" fmla="*/ 0 w 20000"/>
                  <a:gd name="T5" fmla="*/ 19906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5" y="0"/>
                    </a:moveTo>
                    <a:lnTo>
                      <a:pt x="19985" y="19906"/>
                    </a:lnTo>
                    <a:lnTo>
                      <a:pt x="0" y="19906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sp>
          <p:nvSpPr>
            <p:cNvPr id="74772" name="Freeform 25"/>
            <p:cNvSpPr>
              <a:spLocks/>
            </p:cNvSpPr>
            <p:nvPr/>
          </p:nvSpPr>
          <p:spPr bwMode="auto">
            <a:xfrm>
              <a:off x="648" y="2417"/>
              <a:ext cx="0" cy="192"/>
            </a:xfrm>
            <a:custGeom>
              <a:avLst/>
              <a:gdLst>
                <a:gd name="T0" fmla="*/ 0 w 20000"/>
                <a:gd name="T1" fmla="*/ 192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74773" name="Freeform 26"/>
            <p:cNvSpPr>
              <a:spLocks/>
            </p:cNvSpPr>
            <p:nvPr/>
          </p:nvSpPr>
          <p:spPr bwMode="auto">
            <a:xfrm>
              <a:off x="936" y="2708"/>
              <a:ext cx="192" cy="0"/>
            </a:xfrm>
            <a:custGeom>
              <a:avLst/>
              <a:gdLst>
                <a:gd name="T0" fmla="*/ 192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74774" name="Freeform 27"/>
            <p:cNvSpPr>
              <a:spLocks/>
            </p:cNvSpPr>
            <p:nvPr/>
          </p:nvSpPr>
          <p:spPr bwMode="auto">
            <a:xfrm>
              <a:off x="1672" y="2708"/>
              <a:ext cx="192" cy="0"/>
            </a:xfrm>
            <a:custGeom>
              <a:avLst/>
              <a:gdLst>
                <a:gd name="T0" fmla="*/ 192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74775" name="Freeform 28"/>
            <p:cNvSpPr>
              <a:spLocks/>
            </p:cNvSpPr>
            <p:nvPr/>
          </p:nvSpPr>
          <p:spPr bwMode="auto">
            <a:xfrm>
              <a:off x="2392" y="2708"/>
              <a:ext cx="144" cy="0"/>
            </a:xfrm>
            <a:custGeom>
              <a:avLst/>
              <a:gdLst>
                <a:gd name="T0" fmla="*/ 144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19944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grpSp>
          <p:nvGrpSpPr>
            <p:cNvPr id="74776" name="Group 29"/>
            <p:cNvGrpSpPr>
              <a:grpSpLocks/>
            </p:cNvGrpSpPr>
            <p:nvPr/>
          </p:nvGrpSpPr>
          <p:grpSpPr bwMode="auto">
            <a:xfrm>
              <a:off x="360" y="2609"/>
              <a:ext cx="576" cy="197"/>
              <a:chOff x="0" y="0"/>
              <a:chExt cx="20000" cy="20000"/>
            </a:xfrm>
          </p:grpSpPr>
          <p:sp>
            <p:nvSpPr>
              <p:cNvPr id="74805" name="Freeform 30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6 w 20000"/>
                  <a:gd name="T1" fmla="*/ 9980 h 20000"/>
                  <a:gd name="T2" fmla="*/ 9986 w 20000"/>
                  <a:gd name="T3" fmla="*/ 19959 h 20000"/>
                  <a:gd name="T4" fmla="*/ 0 w 20000"/>
                  <a:gd name="T5" fmla="*/ 9980 h 20000"/>
                  <a:gd name="T6" fmla="*/ 9986 w 20000"/>
                  <a:gd name="T7" fmla="*/ 0 h 20000"/>
                  <a:gd name="T8" fmla="*/ 19986 w 20000"/>
                  <a:gd name="T9" fmla="*/ 998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6" y="9980"/>
                    </a:moveTo>
                    <a:lnTo>
                      <a:pt x="9986" y="19959"/>
                    </a:lnTo>
                    <a:lnTo>
                      <a:pt x="0" y="9980"/>
                    </a:lnTo>
                    <a:lnTo>
                      <a:pt x="9986" y="0"/>
                    </a:lnTo>
                    <a:lnTo>
                      <a:pt x="19986" y="998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74806" name="Rectangle 31"/>
              <p:cNvSpPr>
                <a:spLocks noChangeArrowheads="1"/>
              </p:cNvSpPr>
              <p:nvPr/>
            </p:nvSpPr>
            <p:spPr bwMode="auto">
              <a:xfrm>
                <a:off x="3319" y="7708"/>
                <a:ext cx="13348" cy="6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0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case</a:t>
                </a:r>
                <a:r>
                  <a:rPr lang="en-US" altLang="en-US" sz="100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b</a:t>
                </a:r>
              </a:p>
              <a:p>
                <a:endParaRPr lang="en-US" altLang="en-US" sz="1000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74777" name="Group 32"/>
            <p:cNvGrpSpPr>
              <a:grpSpLocks/>
            </p:cNvGrpSpPr>
            <p:nvPr/>
          </p:nvGrpSpPr>
          <p:grpSpPr bwMode="auto">
            <a:xfrm>
              <a:off x="1128" y="2665"/>
              <a:ext cx="544" cy="85"/>
              <a:chOff x="0" y="0"/>
              <a:chExt cx="20000" cy="20000"/>
            </a:xfrm>
          </p:grpSpPr>
          <p:sp>
            <p:nvSpPr>
              <p:cNvPr id="74803" name="Rectangle 33"/>
              <p:cNvSpPr>
                <a:spLocks noChangeArrowheads="1"/>
              </p:cNvSpPr>
              <p:nvPr/>
            </p:nvSpPr>
            <p:spPr bwMode="auto">
              <a:xfrm>
                <a:off x="588" y="4695"/>
                <a:ext cx="18809" cy="14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00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case b action(s)</a:t>
                </a:r>
              </a:p>
              <a:p>
                <a:endParaRPr lang="en-US" altLang="en-US" sz="1000">
                  <a:latin typeface="Courier New" panose="02070309020205020404" pitchFamily="49" charset="0"/>
                </a:endParaRPr>
              </a:p>
            </p:txBody>
          </p:sp>
          <p:sp>
            <p:nvSpPr>
              <p:cNvPr id="74804" name="Freeform 34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9906 h 20000"/>
                  <a:gd name="T4" fmla="*/ 0 w 20000"/>
                  <a:gd name="T5" fmla="*/ 19906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5" y="0"/>
                    </a:moveTo>
                    <a:lnTo>
                      <a:pt x="19985" y="19906"/>
                    </a:lnTo>
                    <a:lnTo>
                      <a:pt x="0" y="19906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grpSp>
          <p:nvGrpSpPr>
            <p:cNvPr id="74778" name="Group 35"/>
            <p:cNvGrpSpPr>
              <a:grpSpLocks/>
            </p:cNvGrpSpPr>
            <p:nvPr/>
          </p:nvGrpSpPr>
          <p:grpSpPr bwMode="auto">
            <a:xfrm>
              <a:off x="1864" y="2665"/>
              <a:ext cx="528" cy="85"/>
              <a:chOff x="0" y="0"/>
              <a:chExt cx="20000" cy="20000"/>
            </a:xfrm>
          </p:grpSpPr>
          <p:sp>
            <p:nvSpPr>
              <p:cNvPr id="74801" name="Rectangle 36"/>
              <p:cNvSpPr>
                <a:spLocks noChangeArrowheads="1"/>
              </p:cNvSpPr>
              <p:nvPr/>
            </p:nvSpPr>
            <p:spPr bwMode="auto">
              <a:xfrm>
                <a:off x="591" y="4695"/>
                <a:ext cx="18803" cy="14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0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break</a:t>
                </a:r>
                <a:endParaRPr lang="en-US" altLang="en-US" sz="100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000">
                  <a:latin typeface="Courier New" panose="02070309020205020404" pitchFamily="49" charset="0"/>
                </a:endParaRPr>
              </a:p>
            </p:txBody>
          </p:sp>
          <p:sp>
            <p:nvSpPr>
              <p:cNvPr id="74802" name="Freeform 37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9906 h 20000"/>
                  <a:gd name="T4" fmla="*/ 0 w 20000"/>
                  <a:gd name="T5" fmla="*/ 19906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5" y="0"/>
                    </a:moveTo>
                    <a:lnTo>
                      <a:pt x="19985" y="19906"/>
                    </a:lnTo>
                    <a:lnTo>
                      <a:pt x="0" y="19906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sp>
          <p:nvSpPr>
            <p:cNvPr id="74779" name="Rectangle 38"/>
            <p:cNvSpPr>
              <a:spLocks noChangeArrowheads="1"/>
            </p:cNvSpPr>
            <p:nvPr/>
          </p:nvSpPr>
          <p:spPr bwMode="auto">
            <a:xfrm>
              <a:off x="696" y="243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>
                  <a:solidFill>
                    <a:srgbClr val="000000"/>
                  </a:solidFill>
                  <a:latin typeface="Courier New" panose="02070309020205020404" pitchFamily="49" charset="0"/>
                </a:rPr>
                <a:t>false</a:t>
              </a:r>
            </a:p>
            <a:p>
              <a:endParaRPr lang="en-US" altLang="en-US" sz="1000">
                <a:latin typeface="Courier New" panose="02070309020205020404" pitchFamily="49" charset="0"/>
              </a:endParaRPr>
            </a:p>
          </p:txBody>
        </p:sp>
        <p:sp>
          <p:nvSpPr>
            <p:cNvPr id="74780" name="Freeform 39"/>
            <p:cNvSpPr>
              <a:spLocks/>
            </p:cNvSpPr>
            <p:nvPr/>
          </p:nvSpPr>
          <p:spPr bwMode="auto">
            <a:xfrm>
              <a:off x="648" y="3884"/>
              <a:ext cx="0" cy="143"/>
            </a:xfrm>
            <a:custGeom>
              <a:avLst/>
              <a:gdLst>
                <a:gd name="T0" fmla="*/ 0 w 20000"/>
                <a:gd name="T1" fmla="*/ 143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0" y="19944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74781" name="Rectangle 40"/>
            <p:cNvSpPr>
              <a:spLocks noChangeArrowheads="1"/>
            </p:cNvSpPr>
            <p:nvPr/>
          </p:nvSpPr>
          <p:spPr bwMode="auto">
            <a:xfrm>
              <a:off x="696" y="3611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>
                  <a:solidFill>
                    <a:srgbClr val="000000"/>
                  </a:solidFill>
                  <a:latin typeface="Courier New" panose="02070309020205020404" pitchFamily="49" charset="0"/>
                </a:rPr>
                <a:t>false</a:t>
              </a:r>
            </a:p>
            <a:p>
              <a:endParaRPr lang="en-US" altLang="en-US" sz="1000">
                <a:latin typeface="Courier New" panose="02070309020205020404" pitchFamily="49" charset="0"/>
              </a:endParaRPr>
            </a:p>
          </p:txBody>
        </p:sp>
        <p:sp>
          <p:nvSpPr>
            <p:cNvPr id="74782" name="Freeform 41"/>
            <p:cNvSpPr>
              <a:spLocks/>
            </p:cNvSpPr>
            <p:nvPr/>
          </p:nvSpPr>
          <p:spPr bwMode="auto">
            <a:xfrm>
              <a:off x="648" y="3217"/>
              <a:ext cx="0" cy="192"/>
            </a:xfrm>
            <a:custGeom>
              <a:avLst/>
              <a:gdLst>
                <a:gd name="T0" fmla="*/ 0 w 20000"/>
                <a:gd name="T1" fmla="*/ 192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74783" name="Freeform 42"/>
            <p:cNvSpPr>
              <a:spLocks/>
            </p:cNvSpPr>
            <p:nvPr/>
          </p:nvSpPr>
          <p:spPr bwMode="auto">
            <a:xfrm>
              <a:off x="936" y="3508"/>
              <a:ext cx="192" cy="0"/>
            </a:xfrm>
            <a:custGeom>
              <a:avLst/>
              <a:gdLst>
                <a:gd name="T0" fmla="*/ 192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74784" name="Freeform 43"/>
            <p:cNvSpPr>
              <a:spLocks/>
            </p:cNvSpPr>
            <p:nvPr/>
          </p:nvSpPr>
          <p:spPr bwMode="auto">
            <a:xfrm>
              <a:off x="1672" y="3508"/>
              <a:ext cx="192" cy="0"/>
            </a:xfrm>
            <a:custGeom>
              <a:avLst/>
              <a:gdLst>
                <a:gd name="T0" fmla="*/ 192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74785" name="Freeform 44"/>
            <p:cNvSpPr>
              <a:spLocks/>
            </p:cNvSpPr>
            <p:nvPr/>
          </p:nvSpPr>
          <p:spPr bwMode="auto">
            <a:xfrm>
              <a:off x="2392" y="3508"/>
              <a:ext cx="144" cy="0"/>
            </a:xfrm>
            <a:custGeom>
              <a:avLst/>
              <a:gdLst>
                <a:gd name="T0" fmla="*/ 144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19944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grpSp>
          <p:nvGrpSpPr>
            <p:cNvPr id="74786" name="Group 45"/>
            <p:cNvGrpSpPr>
              <a:grpSpLocks/>
            </p:cNvGrpSpPr>
            <p:nvPr/>
          </p:nvGrpSpPr>
          <p:grpSpPr bwMode="auto">
            <a:xfrm>
              <a:off x="360" y="3409"/>
              <a:ext cx="576" cy="197"/>
              <a:chOff x="0" y="0"/>
              <a:chExt cx="20000" cy="20000"/>
            </a:xfrm>
          </p:grpSpPr>
          <p:sp>
            <p:nvSpPr>
              <p:cNvPr id="74799" name="Freeform 46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6 w 20000"/>
                  <a:gd name="T1" fmla="*/ 9980 h 20000"/>
                  <a:gd name="T2" fmla="*/ 9986 w 20000"/>
                  <a:gd name="T3" fmla="*/ 19959 h 20000"/>
                  <a:gd name="T4" fmla="*/ 0 w 20000"/>
                  <a:gd name="T5" fmla="*/ 9980 h 20000"/>
                  <a:gd name="T6" fmla="*/ 9986 w 20000"/>
                  <a:gd name="T7" fmla="*/ 0 h 20000"/>
                  <a:gd name="T8" fmla="*/ 19986 w 20000"/>
                  <a:gd name="T9" fmla="*/ 998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6" y="9980"/>
                    </a:moveTo>
                    <a:lnTo>
                      <a:pt x="9986" y="19959"/>
                    </a:lnTo>
                    <a:lnTo>
                      <a:pt x="0" y="9980"/>
                    </a:lnTo>
                    <a:lnTo>
                      <a:pt x="9986" y="0"/>
                    </a:lnTo>
                    <a:lnTo>
                      <a:pt x="19986" y="998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74800" name="Rectangle 47"/>
              <p:cNvSpPr>
                <a:spLocks noChangeArrowheads="1"/>
              </p:cNvSpPr>
              <p:nvPr/>
            </p:nvSpPr>
            <p:spPr bwMode="auto">
              <a:xfrm>
                <a:off x="3319" y="7708"/>
                <a:ext cx="13348" cy="6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0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case</a:t>
                </a:r>
                <a:r>
                  <a:rPr lang="en-US" altLang="en-US" sz="100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z</a:t>
                </a:r>
              </a:p>
              <a:p>
                <a:endParaRPr lang="en-US" altLang="en-US" sz="1000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74787" name="Group 48"/>
            <p:cNvGrpSpPr>
              <a:grpSpLocks/>
            </p:cNvGrpSpPr>
            <p:nvPr/>
          </p:nvGrpSpPr>
          <p:grpSpPr bwMode="auto">
            <a:xfrm>
              <a:off x="1128" y="3465"/>
              <a:ext cx="544" cy="85"/>
              <a:chOff x="0" y="0"/>
              <a:chExt cx="20000" cy="20000"/>
            </a:xfrm>
          </p:grpSpPr>
          <p:sp>
            <p:nvSpPr>
              <p:cNvPr id="74797" name="Rectangle 49"/>
              <p:cNvSpPr>
                <a:spLocks noChangeArrowheads="1"/>
              </p:cNvSpPr>
              <p:nvPr/>
            </p:nvSpPr>
            <p:spPr bwMode="auto">
              <a:xfrm>
                <a:off x="588" y="4695"/>
                <a:ext cx="18809" cy="14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00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case z action(s)</a:t>
                </a:r>
              </a:p>
              <a:p>
                <a:endParaRPr lang="en-US" altLang="en-US" sz="1000">
                  <a:latin typeface="Courier New" panose="02070309020205020404" pitchFamily="49" charset="0"/>
                </a:endParaRPr>
              </a:p>
            </p:txBody>
          </p:sp>
          <p:sp>
            <p:nvSpPr>
              <p:cNvPr id="74798" name="Freeform 50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9906 h 20000"/>
                  <a:gd name="T4" fmla="*/ 0 w 20000"/>
                  <a:gd name="T5" fmla="*/ 19906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5" y="0"/>
                    </a:moveTo>
                    <a:lnTo>
                      <a:pt x="19985" y="19906"/>
                    </a:lnTo>
                    <a:lnTo>
                      <a:pt x="0" y="19906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grpSp>
          <p:nvGrpSpPr>
            <p:cNvPr id="74788" name="Group 51"/>
            <p:cNvGrpSpPr>
              <a:grpSpLocks/>
            </p:cNvGrpSpPr>
            <p:nvPr/>
          </p:nvGrpSpPr>
          <p:grpSpPr bwMode="auto">
            <a:xfrm>
              <a:off x="1864" y="3465"/>
              <a:ext cx="528" cy="85"/>
              <a:chOff x="0" y="0"/>
              <a:chExt cx="20000" cy="20000"/>
            </a:xfrm>
          </p:grpSpPr>
          <p:sp>
            <p:nvSpPr>
              <p:cNvPr id="74795" name="Rectangle 52"/>
              <p:cNvSpPr>
                <a:spLocks noChangeArrowheads="1"/>
              </p:cNvSpPr>
              <p:nvPr/>
            </p:nvSpPr>
            <p:spPr bwMode="auto">
              <a:xfrm>
                <a:off x="591" y="4695"/>
                <a:ext cx="18803" cy="14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0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break</a:t>
                </a:r>
                <a:endParaRPr lang="en-US" altLang="en-US" sz="100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000">
                  <a:latin typeface="Courier New" panose="02070309020205020404" pitchFamily="49" charset="0"/>
                </a:endParaRPr>
              </a:p>
            </p:txBody>
          </p:sp>
          <p:sp>
            <p:nvSpPr>
              <p:cNvPr id="74796" name="Freeform 53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9906 h 20000"/>
                  <a:gd name="T4" fmla="*/ 0 w 20000"/>
                  <a:gd name="T5" fmla="*/ 19906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5" y="0"/>
                    </a:moveTo>
                    <a:lnTo>
                      <a:pt x="19985" y="19906"/>
                    </a:lnTo>
                    <a:lnTo>
                      <a:pt x="0" y="19906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sp>
          <p:nvSpPr>
            <p:cNvPr id="74789" name="Rectangle 54"/>
            <p:cNvSpPr>
              <a:spLocks noChangeArrowheads="1"/>
            </p:cNvSpPr>
            <p:nvPr/>
          </p:nvSpPr>
          <p:spPr bwMode="auto">
            <a:xfrm>
              <a:off x="918" y="2628"/>
              <a:ext cx="17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>
                  <a:solidFill>
                    <a:srgbClr val="000000"/>
                  </a:solidFill>
                  <a:latin typeface="Courier New" panose="02070309020205020404" pitchFamily="49" charset="0"/>
                </a:rPr>
                <a:t>true</a:t>
              </a:r>
            </a:p>
            <a:p>
              <a:endParaRPr lang="en-US" altLang="en-US" sz="1000">
                <a:latin typeface="Courier New" panose="02070309020205020404" pitchFamily="49" charset="0"/>
              </a:endParaRPr>
            </a:p>
          </p:txBody>
        </p:sp>
        <p:sp>
          <p:nvSpPr>
            <p:cNvPr id="74790" name="Rectangle 55"/>
            <p:cNvSpPr>
              <a:spLocks noChangeArrowheads="1"/>
            </p:cNvSpPr>
            <p:nvPr/>
          </p:nvSpPr>
          <p:spPr bwMode="auto">
            <a:xfrm>
              <a:off x="918" y="3427"/>
              <a:ext cx="17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>
                  <a:solidFill>
                    <a:srgbClr val="000000"/>
                  </a:solidFill>
                  <a:latin typeface="Courier New" panose="02070309020205020404" pitchFamily="49" charset="0"/>
                </a:rPr>
                <a:t>true</a:t>
              </a:r>
            </a:p>
            <a:p>
              <a:endParaRPr lang="en-US" altLang="en-US" sz="1000">
                <a:latin typeface="Courier New" panose="02070309020205020404" pitchFamily="49" charset="0"/>
              </a:endParaRPr>
            </a:p>
          </p:txBody>
        </p:sp>
        <p:sp>
          <p:nvSpPr>
            <p:cNvPr id="74791" name="Freeform 56"/>
            <p:cNvSpPr>
              <a:spLocks/>
            </p:cNvSpPr>
            <p:nvPr/>
          </p:nvSpPr>
          <p:spPr bwMode="auto">
            <a:xfrm>
              <a:off x="648" y="3606"/>
              <a:ext cx="0" cy="192"/>
            </a:xfrm>
            <a:custGeom>
              <a:avLst/>
              <a:gdLst>
                <a:gd name="T0" fmla="*/ 0 w 20000"/>
                <a:gd name="T1" fmla="*/ 192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grpSp>
          <p:nvGrpSpPr>
            <p:cNvPr id="74792" name="Group 57"/>
            <p:cNvGrpSpPr>
              <a:grpSpLocks/>
            </p:cNvGrpSpPr>
            <p:nvPr/>
          </p:nvGrpSpPr>
          <p:grpSpPr bwMode="auto">
            <a:xfrm>
              <a:off x="344" y="3798"/>
              <a:ext cx="608" cy="85"/>
              <a:chOff x="0" y="0"/>
              <a:chExt cx="20000" cy="20000"/>
            </a:xfrm>
          </p:grpSpPr>
          <p:sp>
            <p:nvSpPr>
              <p:cNvPr id="74793" name="Rectangle 58"/>
              <p:cNvSpPr>
                <a:spLocks noChangeArrowheads="1"/>
              </p:cNvSpPr>
              <p:nvPr/>
            </p:nvSpPr>
            <p:spPr bwMode="auto">
              <a:xfrm>
                <a:off x="592" y="4695"/>
                <a:ext cx="18803" cy="14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0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default</a:t>
                </a:r>
                <a:r>
                  <a:rPr lang="en-US" altLang="en-US" sz="100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action(s)</a:t>
                </a:r>
              </a:p>
              <a:p>
                <a:endParaRPr lang="en-US" altLang="en-US" sz="1000">
                  <a:latin typeface="Courier New" panose="02070309020205020404" pitchFamily="49" charset="0"/>
                </a:endParaRPr>
              </a:p>
            </p:txBody>
          </p:sp>
          <p:sp>
            <p:nvSpPr>
              <p:cNvPr id="74794" name="Freeform 59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7 w 20000"/>
                  <a:gd name="T1" fmla="*/ 0 h 20000"/>
                  <a:gd name="T2" fmla="*/ 19987 w 20000"/>
                  <a:gd name="T3" fmla="*/ 19906 h 20000"/>
                  <a:gd name="T4" fmla="*/ 0 w 20000"/>
                  <a:gd name="T5" fmla="*/ 19906 h 20000"/>
                  <a:gd name="T6" fmla="*/ 0 w 20000"/>
                  <a:gd name="T7" fmla="*/ 0 h 20000"/>
                  <a:gd name="T8" fmla="*/ 1998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7" y="0"/>
                    </a:moveTo>
                    <a:lnTo>
                      <a:pt x="19987" y="19906"/>
                    </a:lnTo>
                    <a:lnTo>
                      <a:pt x="0" y="19906"/>
                    </a:lnTo>
                    <a:lnTo>
                      <a:pt x="0" y="0"/>
                    </a:lnTo>
                    <a:lnTo>
                      <a:pt x="19987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088DC-22D3-4299-B3E2-F40455BAC6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572F8A-50C6-4717-92CA-65D2AD73045A}" type="slidenum">
              <a:rPr lang="en-US" altLang="en-US"/>
              <a:pPr>
                <a:defRPr/>
              </a:pPr>
              <a:t>48</a:t>
            </a:fld>
            <a:endParaRPr lang="en-US" altLang="en-US"/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b="1" noProof="1" smtClean="0"/>
              <a:t>switch</a:t>
            </a:r>
            <a:r>
              <a:rPr lang="en-AU" altLang="en-US" noProof="1" smtClean="0"/>
              <a:t> Multiple-Selection Structure</a:t>
            </a:r>
            <a:endParaRPr lang="en-US" altLang="en-US" smtClean="0"/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Example upcoming</a:t>
            </a:r>
          </a:p>
          <a:p>
            <a:pPr lvl="1" eaLnBrk="1" hangingPunct="1"/>
            <a:r>
              <a:rPr lang="en-US" altLang="en-US" dirty="0" smtClean="0"/>
              <a:t>Program to read grades (A-F)</a:t>
            </a:r>
          </a:p>
          <a:p>
            <a:pPr lvl="1" eaLnBrk="1" hangingPunct="1"/>
            <a:r>
              <a:rPr lang="en-US" altLang="en-US" dirty="0" smtClean="0"/>
              <a:t>Display number of each grade entered</a:t>
            </a:r>
          </a:p>
          <a:p>
            <a:pPr eaLnBrk="1" hangingPunct="1"/>
            <a:r>
              <a:rPr lang="en-US" altLang="en-US" dirty="0" smtClean="0"/>
              <a:t>Details about characters</a:t>
            </a:r>
          </a:p>
          <a:p>
            <a:pPr lvl="1" eaLnBrk="1" hangingPunct="1"/>
            <a:r>
              <a:rPr lang="en-US" altLang="en-US" dirty="0" smtClean="0"/>
              <a:t>Single characters typically stored in a </a:t>
            </a:r>
            <a:r>
              <a:rPr lang="en-US" altLang="en-US" b="1" dirty="0" smtClean="0">
                <a:solidFill>
                  <a:srgbClr val="009999"/>
                </a:solidFill>
                <a:latin typeface="Courier New" panose="02070309020205020404" pitchFamily="49" charset="0"/>
              </a:rPr>
              <a:t>char</a:t>
            </a:r>
            <a:r>
              <a:rPr lang="en-US" altLang="en-US" dirty="0" smtClean="0"/>
              <a:t> data type</a:t>
            </a:r>
          </a:p>
          <a:p>
            <a:pPr lvl="2" eaLnBrk="1" hangingPunct="1"/>
            <a:r>
              <a:rPr lang="en-US" altLang="en-US" b="1" dirty="0" smtClean="0">
                <a:latin typeface="Courier New" panose="02070309020205020404" pitchFamily="49" charset="0"/>
              </a:rPr>
              <a:t>char</a:t>
            </a:r>
            <a:r>
              <a:rPr lang="en-US" altLang="en-US" dirty="0" smtClean="0"/>
              <a:t> a 1-byte integer, so </a:t>
            </a:r>
            <a:r>
              <a:rPr lang="en-US" altLang="en-US" b="1" dirty="0" smtClean="0">
                <a:solidFill>
                  <a:srgbClr val="009999"/>
                </a:solidFill>
                <a:latin typeface="Courier New" panose="02070309020205020404" pitchFamily="49" charset="0"/>
              </a:rPr>
              <a:t>char</a:t>
            </a:r>
            <a:r>
              <a:rPr lang="en-US" altLang="en-US" dirty="0" smtClean="0"/>
              <a:t>s can be stored as 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dirty="0" err="1" smtClean="0"/>
              <a:t>s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4892B07E-4321-4CB1-8207-4DABF1F34AA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983196-E276-42D3-9D6C-3AF7367E2AE1}" type="slidenum">
              <a:rPr lang="en-US" altLang="en-US"/>
              <a:pPr>
                <a:defRPr/>
              </a:pPr>
              <a:t>49</a:t>
            </a:fld>
            <a:endParaRPr lang="en-US" altLang="en-US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fig02_22.cpp</a:t>
            </a:r>
            <a:br>
              <a:rPr lang="en-US" altLang="en-US" smtClean="0"/>
            </a:br>
            <a:r>
              <a:rPr lang="en-US" altLang="en-US" smtClean="0"/>
              <a:t>(1 of 4)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0"/>
            <a:ext cx="7010400" cy="48768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 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Fig. 2.22: fig02_22.cpp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 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Counting letter grades.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   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#include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&lt;iostream&gt;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4  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5   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using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std::cout;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6   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using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std::cin;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7   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using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std::endl;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8  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9 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function main begins program execution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10 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main()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11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{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12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grade;  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one grade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13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aCount =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0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;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number of As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14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bCount =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0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;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number of Bs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15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cCount =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0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;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 // number of Cs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16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dCount =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0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;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 // number of Ds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17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fCount =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0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;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number of Fs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18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19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cout &lt;&lt;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"Enter the letter grades."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&lt;&lt; endl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20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  &lt;&lt;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"Enter the EOF character to end input."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&lt;&lt; endl;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21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3DF14-A784-49F8-BBDF-2A5D7E8856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75D825-8D3B-4F6A-8982-1F77331EC20C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History of C and C++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History of C</a:t>
            </a:r>
          </a:p>
          <a:p>
            <a:pPr lvl="1" eaLnBrk="1" hangingPunct="1"/>
            <a:r>
              <a:rPr lang="en-US" altLang="en-US" smtClean="0"/>
              <a:t>Evolved from two other programming languages</a:t>
            </a:r>
          </a:p>
          <a:p>
            <a:pPr lvl="2" eaLnBrk="1" hangingPunct="1"/>
            <a:r>
              <a:rPr lang="en-US" altLang="en-US" smtClean="0"/>
              <a:t>BCPL and B</a:t>
            </a:r>
          </a:p>
          <a:p>
            <a:pPr lvl="3" eaLnBrk="1" hangingPunct="1"/>
            <a:r>
              <a:rPr lang="en-US" altLang="en-US" smtClean="0"/>
              <a:t>“Typeless” languages</a:t>
            </a:r>
          </a:p>
          <a:p>
            <a:pPr lvl="1" eaLnBrk="1" hangingPunct="1"/>
            <a:r>
              <a:rPr lang="en-US" altLang="en-US" smtClean="0"/>
              <a:t>Dennis Ritchie (Bell Laboratories)</a:t>
            </a:r>
          </a:p>
          <a:p>
            <a:pPr lvl="2" eaLnBrk="1" hangingPunct="1"/>
            <a:r>
              <a:rPr lang="en-US" altLang="en-US" smtClean="0"/>
              <a:t>Added data typing, other features</a:t>
            </a:r>
          </a:p>
          <a:p>
            <a:pPr lvl="1" eaLnBrk="1" hangingPunct="1"/>
            <a:r>
              <a:rPr lang="en-US" altLang="en-US" smtClean="0"/>
              <a:t>Development language of UNIX</a:t>
            </a:r>
          </a:p>
          <a:p>
            <a:pPr lvl="1" eaLnBrk="1" hangingPunct="1"/>
            <a:r>
              <a:rPr lang="en-US" altLang="en-US" smtClean="0"/>
              <a:t>Hardware independent</a:t>
            </a:r>
          </a:p>
          <a:p>
            <a:pPr lvl="2" eaLnBrk="1" hangingPunct="1"/>
            <a:r>
              <a:rPr lang="en-US" altLang="en-US" smtClean="0"/>
              <a:t>Portable programs</a:t>
            </a:r>
          </a:p>
          <a:p>
            <a:pPr lvl="1" eaLnBrk="1" hangingPunct="1"/>
            <a:r>
              <a:rPr lang="en-US" altLang="en-US" smtClean="0"/>
              <a:t>1989: ANSI standard</a:t>
            </a:r>
          </a:p>
          <a:p>
            <a:pPr lvl="1" eaLnBrk="1" hangingPunct="1"/>
            <a:r>
              <a:rPr lang="en-US" altLang="en-US" smtClean="0"/>
              <a:t>1990: ANSI and ISO standard published</a:t>
            </a:r>
          </a:p>
          <a:p>
            <a:pPr lvl="2" eaLnBrk="1" hangingPunct="1"/>
            <a:r>
              <a:rPr lang="en-US" altLang="en-US" smtClean="0"/>
              <a:t>ANSI/ISO 9899: 1990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558F6EAE-066E-47FE-B8B4-53F85EF4E27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6F9ECA-7548-4B71-9096-F6DCBB0DF124}" type="slidenum">
              <a:rPr lang="en-US" altLang="en-US"/>
              <a:pPr>
                <a:defRPr/>
              </a:pPr>
              <a:t>50</a:t>
            </a:fld>
            <a:endParaRPr lang="en-US" altLang="en-US"/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fig02_22.cpp</a:t>
            </a:r>
            <a:br>
              <a:rPr lang="en-US" altLang="en-US" smtClean="0"/>
            </a:br>
            <a:r>
              <a:rPr lang="en-US" altLang="en-US" smtClean="0"/>
              <a:t>(2 of 4)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0"/>
            <a:ext cx="7010400" cy="48006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22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   // loop until user types end-of-file key sequence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23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while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( ( grade = cin.get() ) !=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EOF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) {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24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25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      // determine which grade was input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26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switch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( grade ) {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switch structure nested in while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27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28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case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'A'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:   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grade was uppercase A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29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case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'a'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:   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or lowercase a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30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      ++aCount;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 // increment aCount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31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   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break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;   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necessary to exit switch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32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33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case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'B'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:  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 // grade was uppercase B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34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case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'b'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:  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 // or lowercase b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35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      ++bCount;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 // increment bCount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36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   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break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;   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exit switch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37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38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case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'C'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:  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 // grade was uppercase C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39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case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'c'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:   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or lowercase c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40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      ++cCount;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increment cCount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41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   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break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;   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exit switch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42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mtClean="0"/>
          </a:p>
        </p:txBody>
      </p:sp>
      <p:grpSp>
        <p:nvGrpSpPr>
          <p:cNvPr id="443396" name="Group 4"/>
          <p:cNvGrpSpPr>
            <a:grpSpLocks/>
          </p:cNvGrpSpPr>
          <p:nvPr/>
        </p:nvGrpSpPr>
        <p:grpSpPr bwMode="auto">
          <a:xfrm>
            <a:off x="3048000" y="685800"/>
            <a:ext cx="5791200" cy="3629025"/>
            <a:chOff x="1920" y="432"/>
            <a:chExt cx="3168" cy="2286"/>
          </a:xfrm>
        </p:grpSpPr>
        <p:sp>
          <p:nvSpPr>
            <p:cNvPr id="77839" name="Text Box 5"/>
            <p:cNvSpPr txBox="1">
              <a:spLocks noChangeArrowheads="1"/>
            </p:cNvSpPr>
            <p:nvPr/>
          </p:nvSpPr>
          <p:spPr bwMode="auto">
            <a:xfrm>
              <a:off x="3408" y="960"/>
              <a:ext cx="1680" cy="175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 sz="1600" b="1">
                  <a:latin typeface="Courier New" panose="02070309020205020404" pitchFamily="49" charset="0"/>
                </a:rPr>
                <a:t>cin.get()</a:t>
              </a:r>
              <a:r>
                <a:rPr lang="en-US" altLang="en-US" sz="1600">
                  <a:latin typeface="Times New Roman" panose="02020603050405020304" pitchFamily="18" charset="0"/>
                </a:rPr>
                <a:t> uses dot notation (explained chapter 6). This function gets 1 character from the keyboard (after </a:t>
              </a:r>
              <a:r>
                <a:rPr lang="en-US" altLang="en-US" sz="1600" i="1">
                  <a:latin typeface="Times New Roman" panose="02020603050405020304" pitchFamily="18" charset="0"/>
                </a:rPr>
                <a:t>Enter</a:t>
              </a:r>
              <a:r>
                <a:rPr lang="en-US" altLang="en-US" sz="1600">
                  <a:latin typeface="Times New Roman" panose="02020603050405020304" pitchFamily="18" charset="0"/>
                </a:rPr>
                <a:t> pressed), and it is assigned to </a:t>
              </a:r>
              <a:r>
                <a:rPr lang="en-US" altLang="en-US" sz="1600" b="1">
                  <a:latin typeface="Courier New" panose="02070309020205020404" pitchFamily="49" charset="0"/>
                </a:rPr>
                <a:t>grade</a:t>
              </a:r>
              <a:r>
                <a:rPr lang="en-US" altLang="en-US" sz="1600">
                  <a:latin typeface="Times New Roman" panose="02020603050405020304" pitchFamily="18" charset="0"/>
                </a:rPr>
                <a:t>. </a:t>
              </a:r>
            </a:p>
            <a:p>
              <a:r>
                <a:rPr lang="en-US" altLang="en-US" sz="1600">
                  <a:latin typeface="Times New Roman" panose="02020603050405020304" pitchFamily="18" charset="0"/>
                </a:rPr>
                <a:t/>
              </a:r>
              <a:br>
                <a:rPr lang="en-US" altLang="en-US" sz="1600">
                  <a:latin typeface="Times New Roman" panose="02020603050405020304" pitchFamily="18" charset="0"/>
                </a:rPr>
              </a:br>
              <a:r>
                <a:rPr lang="en-US" altLang="en-US" sz="1600" b="1">
                  <a:latin typeface="Courier New" panose="02070309020205020404" pitchFamily="49" charset="0"/>
                </a:rPr>
                <a:t>cin.get()</a:t>
              </a:r>
              <a:r>
                <a:rPr lang="en-US" altLang="en-US" sz="1600">
                  <a:latin typeface="Times New Roman" panose="02020603050405020304" pitchFamily="18" charset="0"/>
                </a:rPr>
                <a:t> returns EOF (end-of-file) after the EOF character is input, to indicate the end of data. EOF may be ctrl-d or ctrl-z, depending on your OS.</a:t>
              </a:r>
            </a:p>
          </p:txBody>
        </p:sp>
        <p:sp>
          <p:nvSpPr>
            <p:cNvPr id="77840" name="Line 6"/>
            <p:cNvSpPr>
              <a:spLocks noChangeShapeType="1"/>
            </p:cNvSpPr>
            <p:nvPr/>
          </p:nvSpPr>
          <p:spPr bwMode="auto">
            <a:xfrm flipH="1" flipV="1">
              <a:off x="1920" y="432"/>
              <a:ext cx="1488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AU"/>
            </a:p>
          </p:txBody>
        </p:sp>
      </p:grpSp>
      <p:grpSp>
        <p:nvGrpSpPr>
          <p:cNvPr id="443399" name="Group 7"/>
          <p:cNvGrpSpPr>
            <a:grpSpLocks/>
          </p:cNvGrpSpPr>
          <p:nvPr/>
        </p:nvGrpSpPr>
        <p:grpSpPr bwMode="auto">
          <a:xfrm>
            <a:off x="152400" y="1981200"/>
            <a:ext cx="2667000" cy="2130425"/>
            <a:chOff x="96" y="1248"/>
            <a:chExt cx="1680" cy="1342"/>
          </a:xfrm>
        </p:grpSpPr>
        <p:sp>
          <p:nvSpPr>
            <p:cNvPr id="77837" name="Text Box 8"/>
            <p:cNvSpPr txBox="1">
              <a:spLocks noChangeArrowheads="1"/>
            </p:cNvSpPr>
            <p:nvPr/>
          </p:nvSpPr>
          <p:spPr bwMode="auto">
            <a:xfrm>
              <a:off x="96" y="2064"/>
              <a:ext cx="1680" cy="52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Compares </a:t>
              </a:r>
              <a:r>
                <a:rPr lang="en-US" altLang="en-US" sz="1600" b="1">
                  <a:latin typeface="Courier New" panose="02070309020205020404" pitchFamily="49" charset="0"/>
                </a:rPr>
                <a:t>grade</a:t>
              </a:r>
              <a:r>
                <a:rPr lang="en-US" altLang="en-US" sz="1600">
                  <a:latin typeface="Times New Roman" panose="02020603050405020304" pitchFamily="18" charset="0"/>
                </a:rPr>
                <a:t> (an</a:t>
              </a:r>
              <a:r>
                <a:rPr lang="en-US" altLang="en-US" sz="1600" b="1">
                  <a:latin typeface="Times New Roman" panose="02020603050405020304" pitchFamily="18" charset="0"/>
                </a:rPr>
                <a:t> </a:t>
              </a:r>
              <a:r>
                <a:rPr lang="en-US" altLang="en-US" sz="1600" b="1">
                  <a:latin typeface="Courier New" panose="02070309020205020404" pitchFamily="49" charset="0"/>
                </a:rPr>
                <a:t>int</a:t>
              </a:r>
              <a:r>
                <a:rPr lang="en-US" altLang="en-US" sz="1600">
                  <a:latin typeface="Times New Roman" panose="02020603050405020304" pitchFamily="18" charset="0"/>
                </a:rPr>
                <a:t>) to the numerical representations of</a:t>
              </a:r>
              <a:r>
                <a:rPr lang="en-US" altLang="en-US" sz="1600" b="1">
                  <a:latin typeface="Times New Roman" panose="02020603050405020304" pitchFamily="18" charset="0"/>
                </a:rPr>
                <a:t> </a:t>
              </a:r>
              <a:r>
                <a:rPr lang="en-US" altLang="en-US" sz="1600" b="1">
                  <a:latin typeface="Courier New" panose="02070309020205020404" pitchFamily="49" charset="0"/>
                </a:rPr>
                <a:t>A</a:t>
              </a:r>
              <a:r>
                <a:rPr lang="en-US" altLang="en-US" sz="1600">
                  <a:latin typeface="Times New Roman" panose="02020603050405020304" pitchFamily="18" charset="0"/>
                </a:rPr>
                <a:t> and </a:t>
              </a:r>
              <a:r>
                <a:rPr lang="en-US" altLang="en-US" sz="1600" b="1">
                  <a:latin typeface="Courier New" panose="02070309020205020404" pitchFamily="49" charset="0"/>
                </a:rPr>
                <a:t>a</a:t>
              </a:r>
              <a:r>
                <a:rPr lang="en-US" altLang="en-US" sz="1600">
                  <a:latin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77838" name="Line 9"/>
            <p:cNvSpPr>
              <a:spLocks noChangeShapeType="1"/>
            </p:cNvSpPr>
            <p:nvPr/>
          </p:nvSpPr>
          <p:spPr bwMode="auto">
            <a:xfrm flipV="1">
              <a:off x="816" y="1248"/>
              <a:ext cx="96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AU"/>
            </a:p>
          </p:txBody>
        </p:sp>
      </p:grpSp>
      <p:grpSp>
        <p:nvGrpSpPr>
          <p:cNvPr id="443402" name="Group 10"/>
          <p:cNvGrpSpPr>
            <a:grpSpLocks/>
          </p:cNvGrpSpPr>
          <p:nvPr/>
        </p:nvGrpSpPr>
        <p:grpSpPr bwMode="auto">
          <a:xfrm>
            <a:off x="2057400" y="304800"/>
            <a:ext cx="5715000" cy="1981200"/>
            <a:chOff x="1296" y="192"/>
            <a:chExt cx="3600" cy="1248"/>
          </a:xfrm>
        </p:grpSpPr>
        <p:sp>
          <p:nvSpPr>
            <p:cNvPr id="77835" name="Rectangle 11"/>
            <p:cNvSpPr>
              <a:spLocks noChangeArrowheads="1"/>
            </p:cNvSpPr>
            <p:nvPr/>
          </p:nvSpPr>
          <p:spPr bwMode="auto">
            <a:xfrm>
              <a:off x="2736" y="192"/>
              <a:ext cx="2160" cy="6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 b="1">
                  <a:latin typeface="Courier New" panose="02070309020205020404" pitchFamily="49" charset="0"/>
                </a:rPr>
                <a:t>break</a:t>
              </a:r>
              <a:r>
                <a:rPr lang="en-US" altLang="en-US" sz="1600">
                  <a:latin typeface="Courier New" panose="02070309020205020404" pitchFamily="49" charset="0"/>
                </a:rPr>
                <a:t> </a:t>
              </a:r>
              <a:r>
                <a:rPr lang="en-US" altLang="en-US" sz="1600">
                  <a:latin typeface="Times New Roman" panose="02020603050405020304" pitchFamily="18" charset="0"/>
                </a:rPr>
                <a:t>causes</a:t>
              </a:r>
              <a:r>
                <a:rPr lang="en-US" altLang="en-US" sz="1600">
                  <a:latin typeface="Courier New" panose="02070309020205020404" pitchFamily="49" charset="0"/>
                </a:rPr>
                <a:t> </a:t>
              </a:r>
              <a:r>
                <a:rPr lang="en-US" altLang="en-US" sz="1600" b="1">
                  <a:latin typeface="Courier New" panose="02070309020205020404" pitchFamily="49" charset="0"/>
                </a:rPr>
                <a:t>switch</a:t>
              </a:r>
              <a:r>
                <a:rPr lang="en-US" altLang="en-US" sz="1600">
                  <a:latin typeface="Courier New" panose="02070309020205020404" pitchFamily="49" charset="0"/>
                </a:rPr>
                <a:t> </a:t>
              </a:r>
              <a:r>
                <a:rPr lang="en-US" altLang="en-US" sz="1600">
                  <a:latin typeface="Times New Roman" panose="02020603050405020304" pitchFamily="18" charset="0"/>
                </a:rPr>
                <a:t>to end and the program continues with the first statement after the</a:t>
              </a:r>
              <a:r>
                <a:rPr lang="en-US" altLang="en-US" sz="1600">
                  <a:latin typeface="Courier New" panose="02070309020205020404" pitchFamily="49" charset="0"/>
                </a:rPr>
                <a:t> </a:t>
              </a:r>
              <a:r>
                <a:rPr lang="en-US" alt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switch</a:t>
              </a:r>
              <a:r>
                <a:rPr lang="en-US" altLang="en-US" sz="1600">
                  <a:latin typeface="Courier New" panose="02070309020205020404" pitchFamily="49" charset="0"/>
                </a:rPr>
                <a:t> </a:t>
              </a:r>
              <a:r>
                <a:rPr lang="en-US" altLang="en-US" sz="1600">
                  <a:latin typeface="Times New Roman" panose="02020603050405020304" pitchFamily="18" charset="0"/>
                </a:rPr>
                <a:t>structure.</a:t>
              </a:r>
            </a:p>
          </p:txBody>
        </p:sp>
        <p:sp>
          <p:nvSpPr>
            <p:cNvPr id="77836" name="Line 12"/>
            <p:cNvSpPr>
              <a:spLocks noChangeShapeType="1"/>
            </p:cNvSpPr>
            <p:nvPr/>
          </p:nvSpPr>
          <p:spPr bwMode="auto">
            <a:xfrm flipH="1">
              <a:off x="1296" y="480"/>
              <a:ext cx="144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AU"/>
            </a:p>
          </p:txBody>
        </p:sp>
      </p:grpSp>
      <p:grpSp>
        <p:nvGrpSpPr>
          <p:cNvPr id="443405" name="Group 13"/>
          <p:cNvGrpSpPr>
            <a:grpSpLocks/>
          </p:cNvGrpSpPr>
          <p:nvPr/>
        </p:nvGrpSpPr>
        <p:grpSpPr bwMode="auto">
          <a:xfrm>
            <a:off x="2209800" y="609600"/>
            <a:ext cx="3505200" cy="4146550"/>
            <a:chOff x="1392" y="384"/>
            <a:chExt cx="2208" cy="2612"/>
          </a:xfrm>
        </p:grpSpPr>
        <p:sp>
          <p:nvSpPr>
            <p:cNvPr id="77833" name="Text Box 14"/>
            <p:cNvSpPr txBox="1">
              <a:spLocks noChangeArrowheads="1"/>
            </p:cNvSpPr>
            <p:nvPr/>
          </p:nvSpPr>
          <p:spPr bwMode="auto">
            <a:xfrm>
              <a:off x="1920" y="1392"/>
              <a:ext cx="1680" cy="160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Assignment statements have a value, which is the same as the variable on the left of the </a:t>
              </a:r>
              <a:r>
                <a:rPr lang="en-US" altLang="en-US" sz="1600" b="1">
                  <a:latin typeface="Courier New" panose="02070309020205020404" pitchFamily="49" charset="0"/>
                </a:rPr>
                <a:t>=</a:t>
              </a:r>
              <a:r>
                <a:rPr lang="en-US" altLang="en-US" sz="1600">
                  <a:latin typeface="Times New Roman" panose="02020603050405020304" pitchFamily="18" charset="0"/>
                </a:rPr>
                <a:t>. The value of this statement is the same as the value returned by </a:t>
              </a:r>
              <a:r>
                <a:rPr lang="en-US" altLang="en-US" sz="1600" b="1">
                  <a:latin typeface="Courier New" panose="02070309020205020404" pitchFamily="49" charset="0"/>
                </a:rPr>
                <a:t>cin.get()</a:t>
              </a:r>
              <a:r>
                <a:rPr lang="en-US" altLang="en-US" sz="1600">
                  <a:latin typeface="Times New Roman" panose="02020603050405020304" pitchFamily="18" charset="0"/>
                </a:rPr>
                <a:t>. </a:t>
              </a:r>
            </a:p>
            <a:p>
              <a:endParaRPr lang="en-US" altLang="en-US" sz="1600">
                <a:latin typeface="Times New Roman" panose="02020603050405020304" pitchFamily="18" charset="0"/>
              </a:endParaRPr>
            </a:p>
            <a:p>
              <a:r>
                <a:rPr lang="en-US" altLang="en-US" sz="1600">
                  <a:latin typeface="Times New Roman" panose="02020603050405020304" pitchFamily="18" charset="0"/>
                </a:rPr>
                <a:t>This can also be used to initialize multiple variables:</a:t>
              </a:r>
            </a:p>
            <a:p>
              <a:r>
                <a:rPr lang="en-US" altLang="en-US" sz="1600" b="1">
                  <a:latin typeface="Courier New" panose="02070309020205020404" pitchFamily="49" charset="0"/>
                </a:rPr>
                <a:t>a = b = c = 0;</a:t>
              </a:r>
            </a:p>
          </p:txBody>
        </p:sp>
        <p:sp>
          <p:nvSpPr>
            <p:cNvPr id="77834" name="Line 15"/>
            <p:cNvSpPr>
              <a:spLocks noChangeShapeType="1"/>
            </p:cNvSpPr>
            <p:nvPr/>
          </p:nvSpPr>
          <p:spPr bwMode="auto">
            <a:xfrm flipH="1" flipV="1">
              <a:off x="1392" y="384"/>
              <a:ext cx="768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AU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3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3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1ACBD51-59F7-44C2-B647-2291838C4AC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D7AFE2-594F-4A68-9935-B85E066D72A4}" type="slidenum">
              <a:rPr lang="en-US" altLang="en-US"/>
              <a:pPr>
                <a:defRPr/>
              </a:pPr>
              <a:t>51</a:t>
            </a:fld>
            <a:endParaRPr lang="en-US" altLang="en-US"/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fig02_22.cpp</a:t>
            </a:r>
            <a:br>
              <a:rPr lang="en-US" altLang="en-US" smtClean="0"/>
            </a:br>
            <a:r>
              <a:rPr lang="en-US" altLang="en-US" smtClean="0"/>
              <a:t>(3 of 4)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0"/>
            <a:ext cx="7010400" cy="54102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43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case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'D'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:   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grade was uppercase D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44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case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'd'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:  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 // or lowercase d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45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      ++dCount;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increment dCount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46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   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break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;   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exit switch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47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48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case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'F'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:   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grade was uppercase F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49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case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'f'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:   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or lowercase f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50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      ++fCount;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  // increment fCount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51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   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break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;   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exit switch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52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53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case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'\n'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:  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ignore newlines,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54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case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'\t'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: 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 // tabs,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55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case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' '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:   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and spaces in input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56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   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break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;   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exit switch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57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58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default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:    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catch all other characters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59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      cout &lt;&lt;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"Incorrect letter grade entered."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60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           &lt;&lt;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" Enter a new grade."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&lt;&lt; endl;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61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   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break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;  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 // optional; will exit switch anyway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62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63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}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end switch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64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65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}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end while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66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mtClean="0"/>
          </a:p>
        </p:txBody>
      </p:sp>
      <p:grpSp>
        <p:nvGrpSpPr>
          <p:cNvPr id="444420" name="Group 4"/>
          <p:cNvGrpSpPr>
            <a:grpSpLocks/>
          </p:cNvGrpSpPr>
          <p:nvPr/>
        </p:nvGrpSpPr>
        <p:grpSpPr bwMode="auto">
          <a:xfrm>
            <a:off x="1981200" y="2895600"/>
            <a:ext cx="5257800" cy="685800"/>
            <a:chOff x="1248" y="2016"/>
            <a:chExt cx="3312" cy="432"/>
          </a:xfrm>
        </p:grpSpPr>
        <p:sp>
          <p:nvSpPr>
            <p:cNvPr id="78857" name="Line 5"/>
            <p:cNvSpPr>
              <a:spLocks noChangeShapeType="1"/>
            </p:cNvSpPr>
            <p:nvPr/>
          </p:nvSpPr>
          <p:spPr bwMode="auto">
            <a:xfrm flipH="1">
              <a:off x="1248" y="2160"/>
              <a:ext cx="12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AU"/>
            </a:p>
          </p:txBody>
        </p:sp>
        <p:sp>
          <p:nvSpPr>
            <p:cNvPr id="78858" name="Rectangle 6"/>
            <p:cNvSpPr>
              <a:spLocks noChangeArrowheads="1"/>
            </p:cNvSpPr>
            <p:nvPr/>
          </p:nvSpPr>
          <p:spPr bwMode="auto">
            <a:xfrm>
              <a:off x="2400" y="2016"/>
              <a:ext cx="2160" cy="37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Times New Roman" panose="02020603050405020304" pitchFamily="18" charset="0"/>
                </a:rPr>
                <a:t>Notice the </a:t>
              </a:r>
              <a:r>
                <a:rPr lang="en-US" altLang="en-US" sz="1600" b="1">
                  <a:latin typeface="Courier New" panose="02070309020205020404" pitchFamily="49" charset="0"/>
                </a:rPr>
                <a:t>default</a:t>
              </a:r>
              <a:r>
                <a:rPr lang="en-US" altLang="en-US" sz="1600">
                  <a:latin typeface="Times New Roman" panose="02020603050405020304" pitchFamily="18" charset="0"/>
                </a:rPr>
                <a:t> statement, which catches all other cases.</a:t>
              </a:r>
            </a:p>
          </p:txBody>
        </p:sp>
      </p:grpSp>
      <p:grpSp>
        <p:nvGrpSpPr>
          <p:cNvPr id="444423" name="Group 7"/>
          <p:cNvGrpSpPr>
            <a:grpSpLocks/>
          </p:cNvGrpSpPr>
          <p:nvPr/>
        </p:nvGrpSpPr>
        <p:grpSpPr bwMode="auto">
          <a:xfrm>
            <a:off x="2209800" y="990600"/>
            <a:ext cx="4343400" cy="1812925"/>
            <a:chOff x="1392" y="768"/>
            <a:chExt cx="2736" cy="1142"/>
          </a:xfrm>
        </p:grpSpPr>
        <p:sp>
          <p:nvSpPr>
            <p:cNvPr id="78855" name="Text Box 8"/>
            <p:cNvSpPr txBox="1">
              <a:spLocks noChangeArrowheads="1"/>
            </p:cNvSpPr>
            <p:nvPr/>
          </p:nvSpPr>
          <p:spPr bwMode="auto">
            <a:xfrm>
              <a:off x="2448" y="768"/>
              <a:ext cx="1680" cy="114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This test is necessary because </a:t>
              </a:r>
              <a:r>
                <a:rPr lang="en-US" altLang="en-US" sz="1600" i="1">
                  <a:latin typeface="Times New Roman" panose="02020603050405020304" pitchFamily="18" charset="0"/>
                </a:rPr>
                <a:t>Enter</a:t>
              </a:r>
              <a:r>
                <a:rPr lang="en-US" altLang="en-US" sz="1600">
                  <a:latin typeface="Times New Roman" panose="02020603050405020304" pitchFamily="18" charset="0"/>
                </a:rPr>
                <a:t> is pressed after each letter grade is input. This adds a newline character that must be removed. Likewise, we want to ignore any whitespace.</a:t>
              </a:r>
            </a:p>
          </p:txBody>
        </p:sp>
        <p:sp>
          <p:nvSpPr>
            <p:cNvPr id="78856" name="Line 9"/>
            <p:cNvSpPr>
              <a:spLocks noChangeShapeType="1"/>
            </p:cNvSpPr>
            <p:nvPr/>
          </p:nvSpPr>
          <p:spPr bwMode="auto">
            <a:xfrm flipH="1">
              <a:off x="1392" y="1200"/>
              <a:ext cx="105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AU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037C2B6A-46D4-42C5-9AD0-778CB93D694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49AB24-761D-4F9F-B600-091F318D037D}" type="slidenum">
              <a:rPr lang="en-US" altLang="en-US"/>
              <a:pPr>
                <a:defRPr/>
              </a:pPr>
              <a:t>52</a:t>
            </a:fld>
            <a:endParaRPr lang="en-US" altLang="en-US"/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fig02_22.cpp</a:t>
            </a:r>
            <a:br>
              <a:rPr lang="en-US" altLang="en-US" smtClean="0"/>
            </a:br>
            <a:r>
              <a:rPr lang="en-US" altLang="en-US" smtClean="0"/>
              <a:t>(4 of 4)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0"/>
            <a:ext cx="7010400" cy="28956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67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output summary of results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68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cout &lt;&lt;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"\n\nTotals for each letter grade are:"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69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  &lt;&lt;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"\nA: "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&lt;&lt; aCount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display number of A grades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70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  &lt;&lt;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"\nB: "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&lt;&lt; bCount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 // display number of B grades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71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  &lt;&lt;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"\nC: "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&lt;&lt; cCount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display number of C grades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72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  &lt;&lt;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"\nD: "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&lt;&lt; dCount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display number of D grades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73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  &lt;&lt;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"\nF: "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&lt;&lt; fCount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display number of F grades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74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  &lt;&lt; endl;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75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76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return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0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;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indicate successful termination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77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78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}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end function main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8F7A0F8D-7542-4122-B324-44ED1A1C6B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B59759-6297-4534-AA81-B5E76DCD4D69}" type="slidenum">
              <a:rPr lang="en-US" altLang="en-US"/>
              <a:pPr>
                <a:defRPr/>
              </a:pPr>
              <a:t>53</a:t>
            </a:fld>
            <a:endParaRPr lang="en-US" altLang="en-US"/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b="1" noProof="1" smtClean="0"/>
              <a:t>do/while</a:t>
            </a:r>
            <a:r>
              <a:rPr lang="en-AU" altLang="en-US" noProof="1" smtClean="0"/>
              <a:t> Repetition Structure</a:t>
            </a:r>
            <a:endParaRPr lang="en-US" altLang="en-US" smtClean="0"/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Similar to </a:t>
            </a:r>
            <a:r>
              <a:rPr lang="en-US" altLang="en-US" b="1" smtClean="0">
                <a:solidFill>
                  <a:srgbClr val="009999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smtClean="0"/>
              <a:t> structure</a:t>
            </a:r>
          </a:p>
          <a:p>
            <a:pPr lvl="1" eaLnBrk="1" hangingPunct="1"/>
            <a:r>
              <a:rPr lang="en-US" altLang="en-US" smtClean="0"/>
              <a:t>Makes loop continuation test at end, not beginning</a:t>
            </a:r>
          </a:p>
          <a:p>
            <a:pPr lvl="1" eaLnBrk="1" hangingPunct="1"/>
            <a:r>
              <a:rPr lang="en-US" altLang="en-US" smtClean="0"/>
              <a:t>Loop body executes at least once</a:t>
            </a:r>
          </a:p>
          <a:p>
            <a:pPr eaLnBrk="1" hangingPunct="1"/>
            <a:r>
              <a:rPr lang="en-US" altLang="en-US" smtClean="0"/>
              <a:t>Format</a:t>
            </a:r>
          </a:p>
          <a:p>
            <a:pPr lvl="2" eaLnBrk="1" hangingPunct="1">
              <a:buFontTx/>
              <a:buNone/>
            </a:pPr>
            <a:r>
              <a:rPr lang="en-US" altLang="en-US" b="1" smtClean="0">
                <a:latin typeface="Courier New" panose="02070309020205020404" pitchFamily="49" charset="0"/>
              </a:rPr>
              <a:t>do {</a:t>
            </a:r>
          </a:p>
          <a:p>
            <a:pPr lvl="2" eaLnBrk="1" hangingPunct="1">
              <a:buFontTx/>
              <a:buNone/>
            </a:pPr>
            <a:r>
              <a:rPr lang="en-US" altLang="en-US" b="1" smtClean="0">
                <a:latin typeface="Courier New" panose="02070309020205020404" pitchFamily="49" charset="0"/>
              </a:rPr>
              <a:t>   statement</a:t>
            </a:r>
          </a:p>
          <a:p>
            <a:pPr lvl="2" eaLnBrk="1" hangingPunct="1">
              <a:buFontTx/>
              <a:buNone/>
            </a:pPr>
            <a:r>
              <a:rPr lang="en-US" altLang="en-US" b="1" smtClean="0">
                <a:latin typeface="Courier New" panose="02070309020205020404" pitchFamily="49" charset="0"/>
              </a:rPr>
              <a:t>} while ( condition );</a:t>
            </a:r>
          </a:p>
          <a:p>
            <a:pPr eaLnBrk="1" hangingPunct="1"/>
            <a:endParaRPr lang="en-US" altLang="en-US" b="1" smtClean="0">
              <a:latin typeface="Courier New" panose="02070309020205020404" pitchFamily="49" charset="0"/>
            </a:endParaRPr>
          </a:p>
        </p:txBody>
      </p:sp>
      <p:grpSp>
        <p:nvGrpSpPr>
          <p:cNvPr id="80901" name="Group 4"/>
          <p:cNvGrpSpPr>
            <a:grpSpLocks/>
          </p:cNvGrpSpPr>
          <p:nvPr/>
        </p:nvGrpSpPr>
        <p:grpSpPr bwMode="auto">
          <a:xfrm>
            <a:off x="5486400" y="2971800"/>
            <a:ext cx="2743200" cy="3276600"/>
            <a:chOff x="48" y="2269"/>
            <a:chExt cx="772" cy="950"/>
          </a:xfrm>
        </p:grpSpPr>
        <p:sp>
          <p:nvSpPr>
            <p:cNvPr id="80902" name="Freeform 5"/>
            <p:cNvSpPr>
              <a:spLocks/>
            </p:cNvSpPr>
            <p:nvPr/>
          </p:nvSpPr>
          <p:spPr bwMode="auto">
            <a:xfrm>
              <a:off x="336" y="2317"/>
              <a:ext cx="0" cy="192"/>
            </a:xfrm>
            <a:custGeom>
              <a:avLst/>
              <a:gdLst>
                <a:gd name="T0" fmla="*/ 0 w 20000"/>
                <a:gd name="T1" fmla="*/ 192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80903" name="Oval 6"/>
            <p:cNvSpPr>
              <a:spLocks noChangeArrowheads="1"/>
            </p:cNvSpPr>
            <p:nvPr/>
          </p:nvSpPr>
          <p:spPr bwMode="auto">
            <a:xfrm>
              <a:off x="312" y="2269"/>
              <a:ext cx="48" cy="48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endParaRPr lang="en-AU" altLang="en-US"/>
            </a:p>
          </p:txBody>
        </p:sp>
        <p:sp>
          <p:nvSpPr>
            <p:cNvPr id="80904" name="Rectangle 7"/>
            <p:cNvSpPr>
              <a:spLocks noChangeArrowheads="1"/>
            </p:cNvSpPr>
            <p:nvPr/>
          </p:nvSpPr>
          <p:spPr bwMode="auto">
            <a:xfrm>
              <a:off x="628" y="2789"/>
              <a:ext cx="17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 b="1">
                  <a:solidFill>
                    <a:srgbClr val="000000"/>
                  </a:solidFill>
                  <a:latin typeface="Courier New" panose="02070309020205020404" pitchFamily="49" charset="0"/>
                </a:rPr>
                <a:t>true</a:t>
              </a:r>
            </a:p>
            <a:p>
              <a:endParaRPr lang="en-US" altLang="en-US" sz="1000" b="1">
                <a:latin typeface="Courier New" panose="02070309020205020404" pitchFamily="49" charset="0"/>
              </a:endParaRPr>
            </a:p>
          </p:txBody>
        </p:sp>
        <p:sp>
          <p:nvSpPr>
            <p:cNvPr id="80905" name="Freeform 8"/>
            <p:cNvSpPr>
              <a:spLocks/>
            </p:cNvSpPr>
            <p:nvPr/>
          </p:nvSpPr>
          <p:spPr bwMode="auto">
            <a:xfrm>
              <a:off x="336" y="2979"/>
              <a:ext cx="0" cy="192"/>
            </a:xfrm>
            <a:custGeom>
              <a:avLst/>
              <a:gdLst>
                <a:gd name="T0" fmla="*/ 0 w 20000"/>
                <a:gd name="T1" fmla="*/ 192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80906" name="Freeform 9"/>
            <p:cNvSpPr>
              <a:spLocks/>
            </p:cNvSpPr>
            <p:nvPr/>
          </p:nvSpPr>
          <p:spPr bwMode="auto">
            <a:xfrm>
              <a:off x="336" y="2589"/>
              <a:ext cx="0" cy="192"/>
            </a:xfrm>
            <a:custGeom>
              <a:avLst/>
              <a:gdLst>
                <a:gd name="T0" fmla="*/ 0 w 20000"/>
                <a:gd name="T1" fmla="*/ 192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80907" name="Oval 10"/>
            <p:cNvSpPr>
              <a:spLocks noChangeArrowheads="1"/>
            </p:cNvSpPr>
            <p:nvPr/>
          </p:nvSpPr>
          <p:spPr bwMode="auto">
            <a:xfrm>
              <a:off x="312" y="3171"/>
              <a:ext cx="48" cy="48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endParaRPr lang="en-AU" altLang="en-US"/>
            </a:p>
          </p:txBody>
        </p:sp>
        <p:sp>
          <p:nvSpPr>
            <p:cNvPr id="80908" name="Rectangle 11"/>
            <p:cNvSpPr>
              <a:spLocks noChangeArrowheads="1"/>
            </p:cNvSpPr>
            <p:nvPr/>
          </p:nvSpPr>
          <p:spPr bwMode="auto">
            <a:xfrm>
              <a:off x="356" y="2981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 b="1">
                  <a:solidFill>
                    <a:srgbClr val="000000"/>
                  </a:solidFill>
                  <a:latin typeface="Courier New" panose="02070309020205020404" pitchFamily="49" charset="0"/>
                </a:rPr>
                <a:t>false</a:t>
              </a:r>
            </a:p>
            <a:p>
              <a:endParaRPr lang="en-US" altLang="en-US" sz="1000" b="1">
                <a:latin typeface="Courier New" panose="02070309020205020404" pitchFamily="49" charset="0"/>
              </a:endParaRPr>
            </a:p>
          </p:txBody>
        </p:sp>
        <p:sp>
          <p:nvSpPr>
            <p:cNvPr id="80909" name="Freeform 12"/>
            <p:cNvSpPr>
              <a:spLocks/>
            </p:cNvSpPr>
            <p:nvPr/>
          </p:nvSpPr>
          <p:spPr bwMode="auto">
            <a:xfrm>
              <a:off x="628" y="2880"/>
              <a:ext cx="192" cy="0"/>
            </a:xfrm>
            <a:custGeom>
              <a:avLst/>
              <a:gdLst>
                <a:gd name="T0" fmla="*/ 192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80910" name="Freeform 13"/>
            <p:cNvSpPr>
              <a:spLocks/>
            </p:cNvSpPr>
            <p:nvPr/>
          </p:nvSpPr>
          <p:spPr bwMode="auto">
            <a:xfrm>
              <a:off x="820" y="2420"/>
              <a:ext cx="0" cy="46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46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83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80911" name="Freeform 14"/>
            <p:cNvSpPr>
              <a:spLocks/>
            </p:cNvSpPr>
            <p:nvPr/>
          </p:nvSpPr>
          <p:spPr bwMode="auto">
            <a:xfrm>
              <a:off x="340" y="2420"/>
              <a:ext cx="480" cy="0"/>
            </a:xfrm>
            <a:custGeom>
              <a:avLst/>
              <a:gdLst>
                <a:gd name="T0" fmla="*/ 0 w 20000"/>
                <a:gd name="T1" fmla="*/ 0 h 20000"/>
                <a:gd name="T2" fmla="*/ 48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983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grpSp>
          <p:nvGrpSpPr>
            <p:cNvPr id="80912" name="Group 15"/>
            <p:cNvGrpSpPr>
              <a:grpSpLocks/>
            </p:cNvGrpSpPr>
            <p:nvPr/>
          </p:nvGrpSpPr>
          <p:grpSpPr bwMode="auto">
            <a:xfrm>
              <a:off x="72" y="2509"/>
              <a:ext cx="528" cy="82"/>
              <a:chOff x="0" y="0"/>
              <a:chExt cx="20000" cy="20000"/>
            </a:xfrm>
          </p:grpSpPr>
          <p:sp>
            <p:nvSpPr>
              <p:cNvPr id="80916" name="Freeform 16"/>
              <p:cNvSpPr>
                <a:spLocks/>
              </p:cNvSpPr>
              <p:nvPr/>
            </p:nvSpPr>
            <p:spPr bwMode="auto">
              <a:xfrm>
                <a:off x="0" y="0"/>
                <a:ext cx="20000" cy="19417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9320 h 20000"/>
                  <a:gd name="T4" fmla="*/ 0 w 20000"/>
                  <a:gd name="T5" fmla="*/ 19320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5" y="0"/>
                    </a:moveTo>
                    <a:lnTo>
                      <a:pt x="19985" y="19900"/>
                    </a:lnTo>
                    <a:lnTo>
                      <a:pt x="0" y="19900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80917" name="Rectangle 17"/>
              <p:cNvSpPr>
                <a:spLocks noChangeArrowheads="1"/>
              </p:cNvSpPr>
              <p:nvPr/>
            </p:nvSpPr>
            <p:spPr bwMode="auto">
              <a:xfrm>
                <a:off x="2712" y="3301"/>
                <a:ext cx="14561" cy="166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0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action(s)</a:t>
                </a:r>
              </a:p>
              <a:p>
                <a:endParaRPr lang="en-US" altLang="en-US" sz="10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80913" name="Group 18"/>
            <p:cNvGrpSpPr>
              <a:grpSpLocks/>
            </p:cNvGrpSpPr>
            <p:nvPr/>
          </p:nvGrpSpPr>
          <p:grpSpPr bwMode="auto">
            <a:xfrm>
              <a:off x="48" y="2781"/>
              <a:ext cx="576" cy="198"/>
              <a:chOff x="0" y="0"/>
              <a:chExt cx="20000" cy="20000"/>
            </a:xfrm>
          </p:grpSpPr>
          <p:sp>
            <p:nvSpPr>
              <p:cNvPr id="80914" name="Freeform 19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6 w 20000"/>
                  <a:gd name="T1" fmla="*/ 9980 h 20000"/>
                  <a:gd name="T2" fmla="*/ 9986 w 20000"/>
                  <a:gd name="T3" fmla="*/ 19960 h 20000"/>
                  <a:gd name="T4" fmla="*/ 0 w 20000"/>
                  <a:gd name="T5" fmla="*/ 9980 h 20000"/>
                  <a:gd name="T6" fmla="*/ 9986 w 20000"/>
                  <a:gd name="T7" fmla="*/ 0 h 20000"/>
                  <a:gd name="T8" fmla="*/ 19986 w 20000"/>
                  <a:gd name="T9" fmla="*/ 998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6" y="9980"/>
                    </a:moveTo>
                    <a:lnTo>
                      <a:pt x="9986" y="19960"/>
                    </a:lnTo>
                    <a:lnTo>
                      <a:pt x="0" y="9980"/>
                    </a:lnTo>
                    <a:lnTo>
                      <a:pt x="9986" y="0"/>
                    </a:lnTo>
                    <a:lnTo>
                      <a:pt x="19986" y="998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80915" name="Rectangle 20"/>
              <p:cNvSpPr>
                <a:spLocks noChangeArrowheads="1"/>
              </p:cNvSpPr>
              <p:nvPr/>
            </p:nvSpPr>
            <p:spPr bwMode="auto">
              <a:xfrm>
                <a:off x="3319" y="7273"/>
                <a:ext cx="13348" cy="7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0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condition</a:t>
                </a:r>
              </a:p>
              <a:p>
                <a:endParaRPr lang="en-US" altLang="en-US" sz="1000" b="1">
                  <a:latin typeface="Courier New" panose="02070309020205020404" pitchFamily="49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>
            <a:extLst>
              <a:ext uri="{FF2B5EF4-FFF2-40B4-BE49-F238E27FC236}">
                <a16:creationId xmlns:a16="http://schemas.microsoft.com/office/drawing/2014/main" id="{991594C1-498F-43EF-B18C-02111732811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58F488-90A3-46E4-8B2A-D4F243799A4E}" type="slidenum">
              <a:rPr lang="en-US" altLang="en-US"/>
              <a:pPr>
                <a:defRPr/>
              </a:pPr>
              <a:t>54</a:t>
            </a:fld>
            <a:endParaRPr lang="en-US" altLang="en-US"/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fig02_24.cpp</a:t>
            </a:r>
            <a:br>
              <a:rPr lang="en-US" altLang="en-US" smtClean="0"/>
            </a:br>
            <a:r>
              <a:rPr lang="en-US" altLang="en-US" smtClean="0"/>
              <a:t>(1 of 1)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fig02_24.cpp</a:t>
            </a:r>
            <a:br>
              <a:rPr lang="en-US" altLang="en-US" smtClean="0"/>
            </a:br>
            <a:r>
              <a:rPr lang="en-US" altLang="en-US" smtClean="0"/>
              <a:t>output (1 of 1)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0"/>
            <a:ext cx="7010400" cy="48768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 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Fig. 2.24: fig02_24.cpp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 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Using the do/while repetition structure.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   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#include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&lt;iostream&gt;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4  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5   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using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std::cout;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6   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using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std::endl;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7  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8 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function main begins program execution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9   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main()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10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{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11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counter =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1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;        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 // initialize counter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12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13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do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{                    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14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cout &lt;&lt; counter &lt;&lt;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"  "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;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display counter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15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}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while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( ++counter &lt;=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10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);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end do/while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16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17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cout &lt;&lt; endl;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18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19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return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0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;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indicate successful termination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20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21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}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end function main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mtClean="0"/>
          </a:p>
        </p:txBody>
      </p:sp>
      <p:sp>
        <p:nvSpPr>
          <p:cNvPr id="81925" name="Rectangle 4"/>
          <p:cNvSpPr>
            <a:spLocks noChangeArrowheads="1"/>
          </p:cNvSpPr>
          <p:nvPr/>
        </p:nvSpPr>
        <p:spPr bwMode="auto">
          <a:xfrm>
            <a:off x="0" y="4876800"/>
            <a:ext cx="7010400" cy="5334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82880" bIns="18288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1  2  3  4  5  6  7  8  9  10</a:t>
            </a:r>
            <a:endParaRPr lang="en-US" altLang="en-US" sz="1200" b="1">
              <a:solidFill>
                <a:srgbClr val="000000"/>
              </a:solidFill>
              <a:latin typeface="Courier" pitchFamily="49" charset="0"/>
            </a:endParaRPr>
          </a:p>
          <a:p>
            <a:pPr eaLnBrk="1" hangingPunct="1">
              <a:buFontTx/>
              <a:buNone/>
            </a:pPr>
            <a:endParaRPr lang="en-US" altLang="en-US" sz="1200" b="1">
              <a:latin typeface="Courier New" panose="02070309020205020404" pitchFamily="49" charset="0"/>
            </a:endParaRPr>
          </a:p>
        </p:txBody>
      </p:sp>
      <p:grpSp>
        <p:nvGrpSpPr>
          <p:cNvPr id="447493" name="Group 5"/>
          <p:cNvGrpSpPr>
            <a:grpSpLocks/>
          </p:cNvGrpSpPr>
          <p:nvPr/>
        </p:nvGrpSpPr>
        <p:grpSpPr bwMode="auto">
          <a:xfrm>
            <a:off x="1828800" y="2438400"/>
            <a:ext cx="4114800" cy="838200"/>
            <a:chOff x="1152" y="1536"/>
            <a:chExt cx="2592" cy="528"/>
          </a:xfrm>
        </p:grpSpPr>
        <p:sp>
          <p:nvSpPr>
            <p:cNvPr id="81927" name="Text Box 6"/>
            <p:cNvSpPr txBox="1">
              <a:spLocks noChangeArrowheads="1"/>
            </p:cNvSpPr>
            <p:nvPr/>
          </p:nvSpPr>
          <p:spPr bwMode="auto">
            <a:xfrm>
              <a:off x="2064" y="1536"/>
              <a:ext cx="1680" cy="3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Notice the preincrement in loop-continuation test.</a:t>
              </a:r>
            </a:p>
          </p:txBody>
        </p:sp>
        <p:sp>
          <p:nvSpPr>
            <p:cNvPr id="81928" name="Line 7"/>
            <p:cNvSpPr>
              <a:spLocks noChangeShapeType="1"/>
            </p:cNvSpPr>
            <p:nvPr/>
          </p:nvSpPr>
          <p:spPr bwMode="auto">
            <a:xfrm flipH="1">
              <a:off x="1152" y="1632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AU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FDA667-DB0B-4A10-BEBE-47661B71A1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205F70-9F33-4EF8-82CD-BAFAEE08C798}" type="slidenum">
              <a:rPr lang="en-US" altLang="en-US"/>
              <a:pPr>
                <a:defRPr/>
              </a:pPr>
              <a:t>55</a:t>
            </a:fld>
            <a:endParaRPr lang="en-US" altLang="en-US"/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b="1" noProof="1" smtClean="0"/>
              <a:t>break</a:t>
            </a:r>
            <a:r>
              <a:rPr lang="en-AU" altLang="en-US" noProof="1" smtClean="0"/>
              <a:t> and </a:t>
            </a:r>
            <a:r>
              <a:rPr lang="en-AU" altLang="en-US" b="1" noProof="1" smtClean="0"/>
              <a:t>continue</a:t>
            </a:r>
            <a:r>
              <a:rPr lang="en-AU" altLang="en-US" noProof="1" smtClean="0"/>
              <a:t> Statements</a:t>
            </a:r>
            <a:endParaRPr lang="en-US" altLang="en-US" smtClean="0"/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solidFill>
                  <a:srgbClr val="009999"/>
                </a:solidFill>
                <a:latin typeface="Courier New" panose="02070309020205020404" pitchFamily="49" charset="0"/>
              </a:rPr>
              <a:t>break</a:t>
            </a:r>
            <a:r>
              <a:rPr lang="en-US" altLang="en-US" smtClean="0"/>
              <a:t> statement</a:t>
            </a:r>
          </a:p>
          <a:p>
            <a:pPr lvl="1" eaLnBrk="1" hangingPunct="1"/>
            <a:r>
              <a:rPr lang="en-US" altLang="en-US" smtClean="0"/>
              <a:t>Immediate exit from </a:t>
            </a:r>
            <a:r>
              <a:rPr lang="en-US" altLang="en-US" b="1" smtClean="0">
                <a:solidFill>
                  <a:srgbClr val="009999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smtClean="0">
                <a:solidFill>
                  <a:srgbClr val="009999"/>
                </a:solidFill>
              </a:rPr>
              <a:t>, </a:t>
            </a:r>
            <a:r>
              <a:rPr lang="en-US" altLang="en-US" b="1" smtClean="0">
                <a:solidFill>
                  <a:srgbClr val="009999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mtClean="0">
                <a:solidFill>
                  <a:srgbClr val="009999"/>
                </a:solidFill>
              </a:rPr>
              <a:t>, </a:t>
            </a:r>
            <a:r>
              <a:rPr lang="en-US" altLang="en-US" b="1" smtClean="0">
                <a:solidFill>
                  <a:srgbClr val="009999"/>
                </a:solidFill>
                <a:latin typeface="Courier New" panose="02070309020205020404" pitchFamily="49" charset="0"/>
              </a:rPr>
              <a:t>do/while</a:t>
            </a:r>
            <a:r>
              <a:rPr lang="en-US" altLang="en-US" smtClean="0">
                <a:solidFill>
                  <a:srgbClr val="009999"/>
                </a:solidFill>
              </a:rPr>
              <a:t>, </a:t>
            </a:r>
            <a:r>
              <a:rPr lang="en-US" altLang="en-US" b="1" smtClean="0">
                <a:solidFill>
                  <a:srgbClr val="009999"/>
                </a:solidFill>
                <a:latin typeface="Courier New" panose="02070309020205020404" pitchFamily="49" charset="0"/>
              </a:rPr>
              <a:t>switch</a:t>
            </a:r>
          </a:p>
          <a:p>
            <a:pPr lvl="1" eaLnBrk="1" hangingPunct="1"/>
            <a:r>
              <a:rPr lang="en-US" altLang="en-US" smtClean="0"/>
              <a:t>Program continues with first statement after structure</a:t>
            </a:r>
            <a:endParaRPr lang="en-US" altLang="en-US" b="1" smtClean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mtClean="0"/>
              <a:t>Common uses</a:t>
            </a:r>
          </a:p>
          <a:p>
            <a:pPr lvl="1" eaLnBrk="1" hangingPunct="1"/>
            <a:r>
              <a:rPr lang="en-US" altLang="en-US" smtClean="0"/>
              <a:t>Escape early from a loop</a:t>
            </a:r>
          </a:p>
          <a:p>
            <a:pPr lvl="1" eaLnBrk="1" hangingPunct="1"/>
            <a:r>
              <a:rPr lang="en-US" altLang="en-US" smtClean="0"/>
              <a:t>Skip the remainder of </a:t>
            </a:r>
            <a:r>
              <a:rPr lang="en-US" altLang="en-US" b="1" smtClean="0">
                <a:solidFill>
                  <a:srgbClr val="009999"/>
                </a:solidFill>
                <a:latin typeface="Courier New" panose="02070309020205020404" pitchFamily="49" charset="0"/>
              </a:rPr>
              <a:t>switch</a:t>
            </a:r>
            <a:endParaRPr lang="en-US" altLang="en-US" smtClean="0">
              <a:solidFill>
                <a:srgbClr val="009999"/>
              </a:solidFill>
            </a:endParaRPr>
          </a:p>
          <a:p>
            <a:pPr lvl="1" eaLnBrk="1" hangingPunct="1"/>
            <a:endParaRPr lang="en-US" altLang="en-US" b="1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336ED8F2-F48A-4660-A0AD-4BC84636D4F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3E65F5-496E-4D96-84FD-0790EDC44D5D}" type="slidenum">
              <a:rPr lang="en-US" altLang="en-US"/>
              <a:pPr>
                <a:defRPr/>
              </a:pPr>
              <a:t>56</a:t>
            </a:fld>
            <a:endParaRPr lang="en-US" altLang="en-US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fig02_26.cpp</a:t>
            </a:r>
            <a:br>
              <a:rPr lang="en-US" altLang="en-US" smtClean="0"/>
            </a:br>
            <a:r>
              <a:rPr lang="en-US" altLang="en-US" smtClean="0"/>
              <a:t>(1 of 2)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 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Fig. 2.26: fig02_26.cpp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 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Using the break statement in a for structure.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   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#include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&lt;iostream&gt;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4  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5   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using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std::cout;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6   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using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std::endl;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7  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8 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function main begins program execution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9   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main()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10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{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11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12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x;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x declared here so it can be used after the loop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13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14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   // loop 10 times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15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for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( x =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1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; x &lt;=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10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; x++ ) {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16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17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      // if x is 5, terminate loop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18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if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( x ==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5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)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19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break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;     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 // break loop only if x is 5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20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21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cout &lt;&lt; x &lt;&lt;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 " "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;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display value of x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22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23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}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end for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24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25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cout &lt;&lt;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"\nBroke out of loop when x became "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&lt;&lt; x &lt;&lt; endl;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mtClean="0"/>
          </a:p>
        </p:txBody>
      </p:sp>
      <p:grpSp>
        <p:nvGrpSpPr>
          <p:cNvPr id="449540" name="Group 4"/>
          <p:cNvGrpSpPr>
            <a:grpSpLocks/>
          </p:cNvGrpSpPr>
          <p:nvPr/>
        </p:nvGrpSpPr>
        <p:grpSpPr bwMode="auto">
          <a:xfrm>
            <a:off x="2209800" y="3124200"/>
            <a:ext cx="4114800" cy="838200"/>
            <a:chOff x="1392" y="1968"/>
            <a:chExt cx="2592" cy="528"/>
          </a:xfrm>
        </p:grpSpPr>
        <p:sp>
          <p:nvSpPr>
            <p:cNvPr id="83974" name="Text Box 5"/>
            <p:cNvSpPr txBox="1">
              <a:spLocks noChangeArrowheads="1"/>
            </p:cNvSpPr>
            <p:nvPr/>
          </p:nvSpPr>
          <p:spPr bwMode="auto">
            <a:xfrm>
              <a:off x="2304" y="1968"/>
              <a:ext cx="1680" cy="3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Exits </a:t>
              </a:r>
              <a:r>
                <a:rPr lang="en-US" altLang="en-US" sz="1600" b="1">
                  <a:latin typeface="Courier New" panose="02070309020205020404" pitchFamily="49" charset="0"/>
                </a:rPr>
                <a:t>for</a:t>
              </a:r>
              <a:r>
                <a:rPr lang="en-US" altLang="en-US" sz="1600">
                  <a:latin typeface="Times New Roman" panose="02020603050405020304" pitchFamily="18" charset="0"/>
                </a:rPr>
                <a:t> structure when </a:t>
              </a:r>
              <a:r>
                <a:rPr lang="en-US" altLang="en-US" sz="1600" b="1">
                  <a:latin typeface="Courier New" panose="02070309020205020404" pitchFamily="49" charset="0"/>
                </a:rPr>
                <a:t>break</a:t>
              </a:r>
              <a:r>
                <a:rPr lang="en-US" altLang="en-US" sz="1600">
                  <a:latin typeface="Times New Roman" panose="02020603050405020304" pitchFamily="18" charset="0"/>
                </a:rPr>
                <a:t> executed.</a:t>
              </a:r>
            </a:p>
          </p:txBody>
        </p:sp>
        <p:sp>
          <p:nvSpPr>
            <p:cNvPr id="83975" name="Line 6"/>
            <p:cNvSpPr>
              <a:spLocks noChangeShapeType="1"/>
            </p:cNvSpPr>
            <p:nvPr/>
          </p:nvSpPr>
          <p:spPr bwMode="auto">
            <a:xfrm flipH="1">
              <a:off x="1392" y="2064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AU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782E7-27F2-497E-931C-2FF716E9FE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5A1E9D-6211-4297-A873-A7667FF04AF2}" type="slidenum">
              <a:rPr lang="en-US" altLang="en-US"/>
              <a:pPr>
                <a:defRPr/>
              </a:pPr>
              <a:t>57</a:t>
            </a:fld>
            <a:endParaRPr lang="en-US" altLang="en-US"/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noProof="1" smtClean="0"/>
              <a:t>Logical Operators</a:t>
            </a:r>
            <a:endParaRPr lang="en-US" altLang="en-US" smtClean="0"/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Used as conditions in loops, </a:t>
            </a:r>
            <a:r>
              <a:rPr lang="en-US" altLang="en-US" b="1" smtClean="0"/>
              <a:t>if</a:t>
            </a:r>
            <a:r>
              <a:rPr lang="en-US" altLang="en-US" smtClean="0"/>
              <a:t> statements</a:t>
            </a:r>
            <a:endParaRPr lang="en-US" altLang="en-US" b="1" smtClean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 smtClean="0">
                <a:solidFill>
                  <a:srgbClr val="009999"/>
                </a:solidFill>
                <a:latin typeface="Courier New" panose="02070309020205020404" pitchFamily="49" charset="0"/>
              </a:rPr>
              <a:t>&amp;&amp;</a:t>
            </a:r>
            <a:r>
              <a:rPr lang="en-US" altLang="en-US" smtClean="0"/>
              <a:t> (logical </a:t>
            </a:r>
            <a:r>
              <a:rPr lang="en-US" altLang="en-US" b="1" smtClean="0">
                <a:solidFill>
                  <a:srgbClr val="009999"/>
                </a:solidFill>
                <a:latin typeface="Courier New" panose="02070309020205020404" pitchFamily="49" charset="0"/>
              </a:rPr>
              <a:t>AND</a:t>
            </a:r>
            <a:r>
              <a:rPr lang="en-US" altLang="en-US" smtClean="0"/>
              <a:t>)</a:t>
            </a:r>
          </a:p>
          <a:p>
            <a:pPr lvl="1" eaLnBrk="1" hangingPunct="1"/>
            <a:r>
              <a:rPr lang="en-US" altLang="en-US" b="1" smtClean="0">
                <a:latin typeface="Courier New" panose="02070309020205020404" pitchFamily="49" charset="0"/>
              </a:rPr>
              <a:t>true</a:t>
            </a:r>
            <a:r>
              <a:rPr lang="en-US" altLang="en-US" smtClean="0"/>
              <a:t> if both conditions are </a:t>
            </a:r>
            <a:r>
              <a:rPr lang="en-US" altLang="en-US" b="1" smtClean="0">
                <a:latin typeface="Courier New" panose="02070309020205020404" pitchFamily="49" charset="0"/>
              </a:rPr>
              <a:t>true</a:t>
            </a:r>
          </a:p>
          <a:p>
            <a:pPr lvl="1" eaLnBrk="1" hangingPunct="1">
              <a:buFontTx/>
              <a:buNone/>
            </a:pPr>
            <a:r>
              <a:rPr lang="en-US" altLang="en-US" sz="1800" b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	if ( gender == 1 &amp;&amp; age &gt;= 65 )</a:t>
            </a:r>
            <a:br>
              <a:rPr lang="en-US" altLang="en-US" sz="1800" b="1" smtClean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800" b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   ++seniorFemales;</a:t>
            </a:r>
            <a:r>
              <a:rPr lang="en-US" altLang="en-US" b="1" smtClean="0">
                <a:latin typeface="Courier New" panose="02070309020205020404" pitchFamily="49" charset="0"/>
              </a:rPr>
              <a:t> </a:t>
            </a:r>
          </a:p>
          <a:p>
            <a:pPr eaLnBrk="1" hangingPunct="1"/>
            <a:r>
              <a:rPr lang="en-US" altLang="en-US" b="1" smtClean="0">
                <a:solidFill>
                  <a:srgbClr val="009999"/>
                </a:solidFill>
                <a:latin typeface="Courier New" panose="02070309020205020404" pitchFamily="49" charset="0"/>
              </a:rPr>
              <a:t>||</a:t>
            </a:r>
            <a:r>
              <a:rPr lang="en-US" altLang="en-US" smtClean="0"/>
              <a:t> (logical </a:t>
            </a:r>
            <a:r>
              <a:rPr lang="en-US" altLang="en-US" b="1" smtClean="0">
                <a:solidFill>
                  <a:srgbClr val="009999"/>
                </a:solidFill>
                <a:latin typeface="Courier New" panose="02070309020205020404" pitchFamily="49" charset="0"/>
              </a:rPr>
              <a:t>OR</a:t>
            </a:r>
            <a:r>
              <a:rPr lang="en-US" altLang="en-US" smtClean="0"/>
              <a:t>)</a:t>
            </a:r>
          </a:p>
          <a:p>
            <a:pPr lvl="1" eaLnBrk="1" hangingPunct="1"/>
            <a:r>
              <a:rPr lang="en-US" altLang="en-US" b="1" smtClean="0">
                <a:latin typeface="Courier New" panose="02070309020205020404" pitchFamily="49" charset="0"/>
              </a:rPr>
              <a:t>true</a:t>
            </a:r>
            <a:r>
              <a:rPr lang="en-US" altLang="en-US" smtClean="0"/>
              <a:t> if either of condition is </a:t>
            </a:r>
            <a:r>
              <a:rPr lang="en-US" altLang="en-US" b="1" smtClean="0">
                <a:latin typeface="Courier New" panose="02070309020205020404" pitchFamily="49" charset="0"/>
              </a:rPr>
              <a:t>true</a:t>
            </a:r>
          </a:p>
          <a:p>
            <a:pPr lvl="1" eaLnBrk="1" hangingPunct="1">
              <a:buFontTx/>
              <a:buNone/>
            </a:pPr>
            <a:r>
              <a:rPr lang="en-US" altLang="en-US" sz="1800" b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	if ( semesterAverage &gt;= 90 || finalExam &gt;= 90 )</a:t>
            </a:r>
            <a:br>
              <a:rPr lang="en-US" altLang="en-US" sz="1800" b="1" smtClean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800" b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   cout &lt;&lt; "Student grade is A" &lt;&lt; endl; </a:t>
            </a:r>
            <a:endParaRPr lang="en-US" altLang="en-US" sz="1800" b="1" smtClean="0">
              <a:latin typeface="Courier New" panose="02070309020205020404" pitchFamily="49" charset="0"/>
            </a:endParaRP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B5E3DF-AAFF-46C9-ABB5-EDF2E16AC5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1455C5-0A2A-4B5C-84CB-D27E7F4A9DDF}" type="slidenum">
              <a:rPr lang="en-US" altLang="en-US"/>
              <a:pPr>
                <a:defRPr/>
              </a:pPr>
              <a:t>58</a:t>
            </a:fld>
            <a:endParaRPr lang="en-US" altLang="en-US"/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noProof="1" smtClean="0"/>
              <a:t>Logical Operators</a:t>
            </a:r>
            <a:endParaRPr lang="en-US" altLang="en-US" smtClean="0"/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solidFill>
                  <a:srgbClr val="009999"/>
                </a:solidFill>
                <a:latin typeface="Courier New" panose="02070309020205020404" pitchFamily="49" charset="0"/>
              </a:rPr>
              <a:t>!</a:t>
            </a:r>
            <a:r>
              <a:rPr lang="en-US" altLang="en-US" smtClean="0"/>
              <a:t> (logical </a:t>
            </a:r>
            <a:r>
              <a:rPr lang="en-US" altLang="en-US" b="1" smtClean="0">
                <a:solidFill>
                  <a:srgbClr val="009999"/>
                </a:solidFill>
                <a:latin typeface="Courier New" panose="02070309020205020404" pitchFamily="49" charset="0"/>
              </a:rPr>
              <a:t>NOT</a:t>
            </a:r>
            <a:r>
              <a:rPr lang="en-US" altLang="en-US" smtClean="0"/>
              <a:t>, logical negation)</a:t>
            </a:r>
          </a:p>
          <a:p>
            <a:pPr lvl="1" eaLnBrk="1" hangingPunct="1"/>
            <a:r>
              <a:rPr lang="en-US" altLang="en-US" smtClean="0"/>
              <a:t>Returns </a:t>
            </a:r>
            <a:r>
              <a:rPr lang="en-US" altLang="en-US" b="1" smtClean="0">
                <a:latin typeface="Courier New" panose="02070309020205020404" pitchFamily="49" charset="0"/>
              </a:rPr>
              <a:t>true</a:t>
            </a:r>
            <a:r>
              <a:rPr lang="en-US" altLang="en-US" smtClean="0"/>
              <a:t> when its condition is </a:t>
            </a:r>
            <a:r>
              <a:rPr lang="en-US" altLang="en-US" b="1" smtClean="0">
                <a:latin typeface="Courier New" panose="02070309020205020404" pitchFamily="49" charset="0"/>
              </a:rPr>
              <a:t>false</a:t>
            </a:r>
            <a:r>
              <a:rPr lang="en-US" altLang="en-US" smtClean="0"/>
              <a:t>, &amp; vice versa</a:t>
            </a:r>
          </a:p>
          <a:p>
            <a:pPr lvl="1" eaLnBrk="1" hangingPunct="1">
              <a:buFontTx/>
              <a:buNone/>
            </a:pPr>
            <a:r>
              <a:rPr lang="en-US" alt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if ( !( grade == sentinelValue ) )</a:t>
            </a:r>
            <a:br>
              <a:rPr lang="en-US" alt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"The next grade is " &lt;&lt; grade &lt;&lt; endl;</a:t>
            </a:r>
          </a:p>
          <a:p>
            <a:pPr lvl="1" eaLnBrk="1" hangingPunct="1">
              <a:buFontTx/>
              <a:buNone/>
            </a:pPr>
            <a:r>
              <a:rPr lang="en-US" altLang="en-US" smtClean="0">
                <a:cs typeface="Courier New" panose="02070309020205020404" pitchFamily="49" charset="0"/>
              </a:rPr>
              <a:t>Alternative:</a:t>
            </a:r>
          </a:p>
          <a:p>
            <a:pPr lvl="1" eaLnBrk="1" hangingPunct="1">
              <a:buFontTx/>
              <a:buNone/>
            </a:pPr>
            <a:r>
              <a:rPr lang="en-US" alt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if ( grade != sentinelValue )</a:t>
            </a:r>
            <a:br>
              <a:rPr lang="en-US" alt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"The next grade is " &lt;&lt; grade &lt;&lt; endl;</a:t>
            </a:r>
            <a:r>
              <a:rPr lang="en-US" altLang="en-US" sz="1800" b="1" smtClean="0">
                <a:cs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FB211-703D-4446-9689-8D2A9762AA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6669EA-FDC3-46CF-83B8-DAC1F2B55A1E}" type="slidenum">
              <a:rPr lang="en-US" altLang="en-US"/>
              <a:pPr>
                <a:defRPr/>
              </a:pPr>
              <a:t>59</a:t>
            </a:fld>
            <a:endParaRPr lang="en-US" altLang="en-US"/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noProof="1" smtClean="0"/>
              <a:t>Confusing Equality (==) and Assignment (=) Operators</a:t>
            </a:r>
            <a:endParaRPr lang="en-US" altLang="en-US" smtClean="0"/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Common error</a:t>
            </a:r>
          </a:p>
          <a:p>
            <a:pPr lvl="1" eaLnBrk="1" hangingPunct="1"/>
            <a:r>
              <a:rPr lang="en-US" altLang="en-US" smtClean="0"/>
              <a:t>Does not typically cause syntax errors</a:t>
            </a:r>
          </a:p>
          <a:p>
            <a:pPr eaLnBrk="1" hangingPunct="1"/>
            <a:r>
              <a:rPr lang="en-US" altLang="en-US" smtClean="0"/>
              <a:t>Aspects of problem</a:t>
            </a:r>
          </a:p>
          <a:p>
            <a:pPr lvl="1" eaLnBrk="1" hangingPunct="1"/>
            <a:r>
              <a:rPr lang="en-US" altLang="en-US" smtClean="0"/>
              <a:t>Expressions that have a value can be used for decision</a:t>
            </a:r>
          </a:p>
          <a:p>
            <a:pPr lvl="2" eaLnBrk="1" hangingPunct="1"/>
            <a:r>
              <a:rPr lang="en-US" altLang="en-US" smtClean="0"/>
              <a:t>Zero = false, nonzero = true</a:t>
            </a:r>
          </a:p>
          <a:p>
            <a:pPr lvl="1" eaLnBrk="1" hangingPunct="1"/>
            <a:r>
              <a:rPr lang="en-US" altLang="en-US" smtClean="0"/>
              <a:t>Assignment statements produce a value (the value to be assigned)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77569-6C27-46E6-BDB3-463BA93CC8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96CB59-D777-4C47-8CB0-281B6966B33D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History of C and C++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History of C++ </a:t>
            </a:r>
          </a:p>
          <a:p>
            <a:pPr lvl="1" eaLnBrk="1" hangingPunct="1"/>
            <a:r>
              <a:rPr lang="en-US" altLang="en-US" smtClean="0"/>
              <a:t>Extension of C</a:t>
            </a:r>
          </a:p>
          <a:p>
            <a:pPr lvl="1" eaLnBrk="1" hangingPunct="1"/>
            <a:r>
              <a:rPr lang="en-US" altLang="en-US" smtClean="0"/>
              <a:t>Early 1980s: Bjarne Stroustrup (Bell Laboratories)</a:t>
            </a:r>
          </a:p>
          <a:p>
            <a:pPr lvl="1" eaLnBrk="1" hangingPunct="1"/>
            <a:r>
              <a:rPr lang="en-US" altLang="en-US" smtClean="0"/>
              <a:t>Provides capabilities for object-oriented programming</a:t>
            </a:r>
          </a:p>
          <a:p>
            <a:pPr lvl="2" eaLnBrk="1" hangingPunct="1"/>
            <a:r>
              <a:rPr lang="en-US" altLang="en-US" smtClean="0"/>
              <a:t>Objects: reusable software components </a:t>
            </a:r>
          </a:p>
          <a:p>
            <a:pPr lvl="3" eaLnBrk="1" hangingPunct="1"/>
            <a:r>
              <a:rPr lang="en-US" altLang="en-US" smtClean="0"/>
              <a:t>Model items in real world</a:t>
            </a:r>
          </a:p>
          <a:p>
            <a:pPr lvl="2" eaLnBrk="1" hangingPunct="1"/>
            <a:r>
              <a:rPr lang="en-US" altLang="en-US" smtClean="0"/>
              <a:t>Object-oriented programs</a:t>
            </a:r>
          </a:p>
          <a:p>
            <a:pPr lvl="3" eaLnBrk="1" hangingPunct="1"/>
            <a:r>
              <a:rPr lang="en-US" altLang="en-US" smtClean="0"/>
              <a:t>Easy to understand, correct and modify</a:t>
            </a:r>
          </a:p>
          <a:p>
            <a:pPr lvl="1" eaLnBrk="1" hangingPunct="1"/>
            <a:r>
              <a:rPr lang="en-US" altLang="en-US" smtClean="0"/>
              <a:t>Hybrid language</a:t>
            </a:r>
          </a:p>
          <a:p>
            <a:pPr lvl="2" eaLnBrk="1" hangingPunct="1"/>
            <a:r>
              <a:rPr lang="en-US" altLang="en-US" smtClean="0"/>
              <a:t>C-like style</a:t>
            </a:r>
          </a:p>
          <a:p>
            <a:pPr lvl="2" eaLnBrk="1" hangingPunct="1"/>
            <a:r>
              <a:rPr lang="en-US" altLang="en-US" smtClean="0"/>
              <a:t>Object-oriented style</a:t>
            </a:r>
          </a:p>
          <a:p>
            <a:pPr lvl="2" eaLnBrk="1" hangingPunct="1"/>
            <a:r>
              <a:rPr lang="en-US" altLang="en-US" smtClean="0"/>
              <a:t>Both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73268-33F9-4103-8FA0-197CDB5582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61305D-3051-4DF8-81F1-7BB1DA3ABF7E}" type="slidenum">
              <a:rPr lang="en-US" altLang="en-US"/>
              <a:pPr>
                <a:defRPr/>
              </a:pPr>
              <a:t>60</a:t>
            </a:fld>
            <a:endParaRPr lang="en-US" altLang="en-US"/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noProof="1" smtClean="0"/>
              <a:t>Confusing Equality (==) and Assignment (=) Operators</a:t>
            </a:r>
            <a:endParaRPr lang="en-US" altLang="en-US" smtClean="0"/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</a:t>
            </a:r>
          </a:p>
          <a:p>
            <a:pPr lvl="2" eaLnBrk="1" hangingPunct="1">
              <a:buFontTx/>
              <a:buNone/>
            </a:pPr>
            <a:r>
              <a:rPr lang="en-US" altLang="en-US" b="1" smtClean="0">
                <a:latin typeface="Courier New" panose="02070309020205020404" pitchFamily="49" charset="0"/>
              </a:rPr>
              <a:t>if ( payCode == 4 )</a:t>
            </a:r>
          </a:p>
          <a:p>
            <a:pPr lvl="2" eaLnBrk="1" hangingPunct="1">
              <a:buFontTx/>
              <a:buNone/>
            </a:pPr>
            <a:r>
              <a:rPr lang="en-US" altLang="en-US" b="1" smtClean="0">
                <a:latin typeface="Courier New" panose="02070309020205020404" pitchFamily="49" charset="0"/>
              </a:rPr>
              <a:t>   cout &lt;&lt; "You get a bonus!" &lt;&lt; endl;</a:t>
            </a:r>
          </a:p>
          <a:p>
            <a:pPr lvl="1" eaLnBrk="1" hangingPunct="1"/>
            <a:r>
              <a:rPr lang="en-US" altLang="en-US" smtClean="0"/>
              <a:t>If paycode is 4, bonus given</a:t>
            </a:r>
          </a:p>
          <a:p>
            <a:pPr lvl="2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If </a:t>
            </a:r>
            <a:r>
              <a:rPr lang="en-US" altLang="en-US" b="1" smtClean="0">
                <a:solidFill>
                  <a:srgbClr val="009999"/>
                </a:solidFill>
                <a:latin typeface="Courier New" panose="02070309020205020404" pitchFamily="49" charset="0"/>
              </a:rPr>
              <a:t>==</a:t>
            </a:r>
            <a:r>
              <a:rPr lang="en-US" altLang="en-US" smtClean="0"/>
              <a:t> was replaced with </a:t>
            </a:r>
            <a:r>
              <a:rPr lang="en-US" altLang="en-US" b="1" smtClean="0">
                <a:solidFill>
                  <a:srgbClr val="009999"/>
                </a:solidFill>
                <a:latin typeface="Courier New" panose="02070309020205020404" pitchFamily="49" charset="0"/>
              </a:rPr>
              <a:t>=</a:t>
            </a:r>
          </a:p>
          <a:p>
            <a:pPr lvl="2" eaLnBrk="1" hangingPunct="1">
              <a:buFontTx/>
              <a:buNone/>
            </a:pPr>
            <a:r>
              <a:rPr lang="en-US" altLang="en-US" b="1" smtClean="0">
                <a:latin typeface="Courier New" panose="02070309020205020404" pitchFamily="49" charset="0"/>
              </a:rPr>
              <a:t>if ( payCode = 4 )</a:t>
            </a:r>
            <a:br>
              <a:rPr lang="en-US" altLang="en-US" b="1" smtClean="0">
                <a:latin typeface="Courier New" panose="02070309020205020404" pitchFamily="49" charset="0"/>
              </a:rPr>
            </a:br>
            <a:r>
              <a:rPr lang="en-US" altLang="en-US" b="1" smtClean="0">
                <a:latin typeface="Courier New" panose="02070309020205020404" pitchFamily="49" charset="0"/>
              </a:rPr>
              <a:t> cout &lt;&lt; "You get a bonus!" &lt;&lt; endl;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Paycode set to 4 (no matter what it was before)</a:t>
            </a:r>
          </a:p>
          <a:p>
            <a:pPr lvl="1" eaLnBrk="1" hangingPunct="1"/>
            <a:r>
              <a:rPr lang="en-US" altLang="en-US" smtClean="0"/>
              <a:t>Statement is true (since 4 is non-zero)</a:t>
            </a:r>
          </a:p>
          <a:p>
            <a:pPr lvl="1" eaLnBrk="1" hangingPunct="1"/>
            <a:r>
              <a:rPr lang="en-US" altLang="en-US" smtClean="0"/>
              <a:t>Bonus given in every case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794F2-16D7-4739-8E37-7393362390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7B7852-0508-4EF9-8935-DC5C01B863E7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C++ Standard Library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C++ programs</a:t>
            </a:r>
          </a:p>
          <a:p>
            <a:pPr lvl="1" eaLnBrk="1" hangingPunct="1"/>
            <a:r>
              <a:rPr lang="en-US" altLang="en-US" smtClean="0"/>
              <a:t>Built from pieces called classes and functions</a:t>
            </a:r>
          </a:p>
          <a:p>
            <a:pPr eaLnBrk="1" hangingPunct="1"/>
            <a:r>
              <a:rPr lang="en-US" altLang="en-US" smtClean="0"/>
              <a:t>C++ standard library</a:t>
            </a:r>
          </a:p>
          <a:p>
            <a:pPr lvl="1" eaLnBrk="1" hangingPunct="1"/>
            <a:r>
              <a:rPr lang="en-US" altLang="en-US" smtClean="0"/>
              <a:t>Rich collections of existing classes and functions</a:t>
            </a:r>
          </a:p>
          <a:p>
            <a:pPr eaLnBrk="1" hangingPunct="1"/>
            <a:r>
              <a:rPr lang="en-US" altLang="en-US" smtClean="0"/>
              <a:t>“Building block approach” to creating programs</a:t>
            </a:r>
          </a:p>
          <a:p>
            <a:pPr lvl="1" eaLnBrk="1" hangingPunct="1"/>
            <a:r>
              <a:rPr lang="en-US" altLang="en-US" smtClean="0"/>
              <a:t>“Software reuse”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08F70F-370F-4AAF-842D-100638B8D5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66BF21-5A9D-407C-8765-3741AD411A2F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Key Software Trend: Object Technology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Objects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Reusable software components that model real world items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Meaningful software units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smtClean="0"/>
              <a:t>Date objects, time objects, paycheck objects, invoice objects, audio objects, video objects, file objects, record objects, etc.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smtClean="0"/>
              <a:t>Any noun can be represented as an 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More understandable, better organized and easier to maintain than procedural programming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Favor modularity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smtClean="0"/>
              <a:t>Software reuse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800" smtClean="0"/>
              <a:t>Libraries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3CBD9-19BB-45B7-9733-6B77AC1B7A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CE4E1-74A0-4B1B-8F48-9DBBE1836796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Basics of a Typical C++ Environment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C++ systems</a:t>
            </a:r>
          </a:p>
          <a:p>
            <a:pPr lvl="1" eaLnBrk="1" hangingPunct="1"/>
            <a:r>
              <a:rPr lang="en-US" altLang="en-US" smtClean="0"/>
              <a:t>Program-development environment</a:t>
            </a:r>
          </a:p>
          <a:p>
            <a:pPr lvl="1" eaLnBrk="1" hangingPunct="1"/>
            <a:r>
              <a:rPr lang="en-US" altLang="en-US" smtClean="0"/>
              <a:t>Language</a:t>
            </a:r>
          </a:p>
          <a:p>
            <a:pPr lvl="1" eaLnBrk="1" hangingPunct="1"/>
            <a:r>
              <a:rPr lang="en-US" altLang="en-US" smtClean="0"/>
              <a:t>C++ Standard Library</a:t>
            </a:r>
          </a:p>
          <a:p>
            <a:pPr eaLnBrk="1" hangingPunct="1"/>
            <a:r>
              <a:rPr lang="en-US" altLang="en-US" smtClean="0"/>
              <a:t>C++ program names extensions</a:t>
            </a:r>
          </a:p>
          <a:p>
            <a:pPr lvl="1" eaLnBrk="1" hangingPunct="1"/>
            <a:r>
              <a:rPr lang="en-US" altLang="en-US" smtClean="0"/>
              <a:t>.cpp</a:t>
            </a:r>
          </a:p>
          <a:p>
            <a:pPr lvl="1" eaLnBrk="1" hangingPunct="1"/>
            <a:r>
              <a:rPr lang="en-US" altLang="en-US" smtClean="0"/>
              <a:t>.cxx</a:t>
            </a:r>
          </a:p>
          <a:p>
            <a:pPr lvl="1" eaLnBrk="1" hangingPunct="1"/>
            <a:r>
              <a:rPr lang="en-US" altLang="en-US" smtClean="0"/>
              <a:t>.cc</a:t>
            </a:r>
          </a:p>
          <a:p>
            <a:pPr lvl="1" eaLnBrk="1" hangingPunct="1"/>
            <a:r>
              <a:rPr lang="en-US" altLang="en-US" smtClean="0"/>
              <a:t>.C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ppt_template_07-25-2002">
      <a:majorFont>
        <a:latin typeface="AvantGarde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cs typeface="Times New Roman" panose="02020603050405020304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cs typeface="Times New Roman" panose="02020603050405020304" pitchFamily="18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008000"/>
    </a:lt2>
    <a:accent1>
      <a:srgbClr val="FFE699"/>
    </a:accent1>
    <a:accent2>
      <a:srgbClr val="FF0000"/>
    </a:accent2>
    <a:accent3>
      <a:srgbClr val="FFFFFF"/>
    </a:accent3>
    <a:accent4>
      <a:srgbClr val="000000"/>
    </a:accent4>
    <a:accent5>
      <a:srgbClr val="FFF0CA"/>
    </a:accent5>
    <a:accent6>
      <a:srgbClr val="E70000"/>
    </a:accent6>
    <a:hlink>
      <a:srgbClr val="CCCCFF"/>
    </a:hlink>
    <a:folHlink>
      <a:srgbClr val="99CC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1497</TotalTime>
  <Words>4429</Words>
  <Application>Microsoft Office PowerPoint</Application>
  <PresentationFormat>On-screen Show (4:3)</PresentationFormat>
  <Paragraphs>946</Paragraphs>
  <Slides>60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4" baseType="lpstr">
      <vt:lpstr>Arial</vt:lpstr>
      <vt:lpstr>AvantGarde</vt:lpstr>
      <vt:lpstr>Courier</vt:lpstr>
      <vt:lpstr>Courier New</vt:lpstr>
      <vt:lpstr>Helvetica</vt:lpstr>
      <vt:lpstr>Mincho</vt:lpstr>
      <vt:lpstr>Symbol</vt:lpstr>
      <vt:lpstr>Tahoma</vt:lpstr>
      <vt:lpstr>Times</vt:lpstr>
      <vt:lpstr>Times New Roman</vt:lpstr>
      <vt:lpstr>Verdana</vt:lpstr>
      <vt:lpstr>ppt_template_07-25-2002</vt:lpstr>
      <vt:lpstr>Custom Design</vt:lpstr>
      <vt:lpstr>Document</vt:lpstr>
      <vt:lpstr> Introduction to C++ Programming</vt:lpstr>
      <vt:lpstr>Computer Languages</vt:lpstr>
      <vt:lpstr>Computer Languages</vt:lpstr>
      <vt:lpstr>Computer Languages</vt:lpstr>
      <vt:lpstr>History of C and C++</vt:lpstr>
      <vt:lpstr>History of C and C++</vt:lpstr>
      <vt:lpstr>C++ Standard Library</vt:lpstr>
      <vt:lpstr>The Key Software Trend: Object Technology</vt:lpstr>
      <vt:lpstr>Basics of a Typical C++ Environment</vt:lpstr>
      <vt:lpstr>Basics of a Typical C++ Environment</vt:lpstr>
      <vt:lpstr>Basics of a Typical C++ Environment</vt:lpstr>
      <vt:lpstr>A Simple Program: Printing a Line of Text</vt:lpstr>
      <vt:lpstr>fig01_02.cpp (1 of 1)  fig01_02.cpp output (1 of 1)  </vt:lpstr>
      <vt:lpstr>A Simple Program: Printing a Line of Text</vt:lpstr>
      <vt:lpstr>A Simple Program: Printing a Line of Text</vt:lpstr>
      <vt:lpstr>Another Simple Program: Adding Two Integers </vt:lpstr>
      <vt:lpstr>Another Simple Program: Adding Two Integers</vt:lpstr>
      <vt:lpstr>fig01_06.cpp (1 of 1)  </vt:lpstr>
      <vt:lpstr>Memory Concepts</vt:lpstr>
      <vt:lpstr>Arithmetic</vt:lpstr>
      <vt:lpstr>Decision Making: Equality and Relational Operators</vt:lpstr>
      <vt:lpstr>Decision Making: Equality and Relational Operators</vt:lpstr>
      <vt:lpstr>fig01_14.cpp (1 of 2)  </vt:lpstr>
      <vt:lpstr>fig01_14.cpp (2 of 2)  fig01_14.cpp output (1 of 2)  </vt:lpstr>
      <vt:lpstr>Pseudocode </vt:lpstr>
      <vt:lpstr>Control Structures</vt:lpstr>
      <vt:lpstr>Keywords</vt:lpstr>
      <vt:lpstr>Control Structures</vt:lpstr>
      <vt:lpstr>if Selection Structure</vt:lpstr>
      <vt:lpstr>if Selection Structure</vt:lpstr>
      <vt:lpstr>if Selection Structure</vt:lpstr>
      <vt:lpstr>if/else Selection Structure</vt:lpstr>
      <vt:lpstr>if/else Selection Structure</vt:lpstr>
      <vt:lpstr>if/else Selection Structure</vt:lpstr>
      <vt:lpstr>if/else Selection Structure</vt:lpstr>
      <vt:lpstr>if/else Selection Structure</vt:lpstr>
      <vt:lpstr>while Repetition Structure</vt:lpstr>
      <vt:lpstr>while Repetition Structure</vt:lpstr>
      <vt:lpstr>Counter-Controlled Repetition</vt:lpstr>
      <vt:lpstr>fig02_07.cpp (1 of 2)  </vt:lpstr>
      <vt:lpstr>fig02_07.cpp (2 of 2)  fig02_07.cpp output (1 of 1)  </vt:lpstr>
      <vt:lpstr>Sentinel-Controlled Repetition</vt:lpstr>
      <vt:lpstr>fig02_09.cpp (1 of 3)  </vt:lpstr>
      <vt:lpstr>fig02_09.cpp (2 of 3)  </vt:lpstr>
      <vt:lpstr>fig02_09.cpp (3 of 3)  fig02_09.cpp output (1 of 1)  </vt:lpstr>
      <vt:lpstr>switch Multiple-Selection Structure</vt:lpstr>
      <vt:lpstr>switch Multiple-Selection Structure</vt:lpstr>
      <vt:lpstr>switch Multiple-Selection Structure</vt:lpstr>
      <vt:lpstr>fig02_22.cpp (1 of 4)  </vt:lpstr>
      <vt:lpstr>fig02_22.cpp (2 of 4)  </vt:lpstr>
      <vt:lpstr>fig02_22.cpp (3 of 4)  </vt:lpstr>
      <vt:lpstr>fig02_22.cpp (4 of 4)  </vt:lpstr>
      <vt:lpstr>do/while Repetition Structure</vt:lpstr>
      <vt:lpstr>fig02_24.cpp (1 of 1)  fig02_24.cpp output (1 of 1)  </vt:lpstr>
      <vt:lpstr>break and continue Statements</vt:lpstr>
      <vt:lpstr>fig02_26.cpp (1 of 2)  </vt:lpstr>
      <vt:lpstr>Logical Operators</vt:lpstr>
      <vt:lpstr>Logical Operators</vt:lpstr>
      <vt:lpstr>Confusing Equality (==) and Assignment (=) Operators</vt:lpstr>
      <vt:lpstr>Confusing Equality (==) and Assignment (=) Operators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– Introduction to Computers and C++ Programming</dc:title>
  <dc:creator>Bates, Andrew</dc:creator>
  <cp:lastModifiedBy>Flavin, Thomas</cp:lastModifiedBy>
  <cp:revision>174</cp:revision>
  <dcterms:created xsi:type="dcterms:W3CDTF">2002-07-31T20:42:50Z</dcterms:created>
  <dcterms:modified xsi:type="dcterms:W3CDTF">2017-11-05T22:58:31Z</dcterms:modified>
</cp:coreProperties>
</file>