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74" r:id="rId7"/>
    <p:sldId id="267" r:id="rId8"/>
    <p:sldId id="266" r:id="rId9"/>
    <p:sldId id="259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2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DEFB-54A7-48E1-AA32-DBB60ABD5D1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6E16-3514-407C-9154-54B49A822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3794"/>
            <a:ext cx="9144000" cy="3302597"/>
          </a:xfrm>
        </p:spPr>
        <p:txBody>
          <a:bodyPr>
            <a:noAutofit/>
          </a:bodyPr>
          <a:lstStyle/>
          <a:p>
            <a:r>
              <a:rPr lang="ru-RU" sz="4800" b="1" dirty="0"/>
              <a:t>Сравнение алгоритмов классификации для определения предложений, содержащих </a:t>
            </a:r>
            <a:r>
              <a:rPr lang="ru-RU" sz="4800" b="1" dirty="0" err="1"/>
              <a:t>лексикофункциональные</a:t>
            </a:r>
            <a:r>
              <a:rPr lang="ru-RU" sz="4800" b="1" dirty="0"/>
              <a:t> сочетания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0936"/>
            <a:ext cx="9144000" cy="178577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на материале корпуса </a:t>
            </a:r>
            <a:r>
              <a:rPr lang="ru-RU" sz="3600" dirty="0" err="1" smtClean="0"/>
              <a:t>СинТагРус</a:t>
            </a:r>
            <a:r>
              <a:rPr lang="ru-RU" sz="3600" dirty="0" smtClean="0"/>
              <a:t> </a:t>
            </a:r>
          </a:p>
          <a:p>
            <a:r>
              <a:rPr lang="ru-RU" dirty="0" smtClean="0"/>
              <a:t>Фролова Татьяна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KNN – </a:t>
            </a:r>
            <a:r>
              <a:rPr lang="ru-RU" b="1" dirty="0" smtClean="0"/>
              <a:t>изменение </a:t>
            </a:r>
            <a:r>
              <a:rPr lang="en-US" b="1" dirty="0" smtClean="0"/>
              <a:t>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 = 1 Precision:  </a:t>
            </a:r>
            <a:r>
              <a:rPr lang="en-US" dirty="0" smtClean="0"/>
              <a:t>0.9866027772345003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2 Precision:  </a:t>
            </a:r>
            <a:r>
              <a:rPr lang="en-US" dirty="0" smtClean="0"/>
              <a:t>0.9438822447102115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3 Precision:  </a:t>
            </a:r>
            <a:r>
              <a:rPr lang="en-US" dirty="0" smtClean="0"/>
              <a:t>0.8189111747851003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4 Precision:  </a:t>
            </a:r>
            <a:r>
              <a:rPr lang="en-US" dirty="0" smtClean="0"/>
              <a:t>0.9285714285714286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5 Precision:  </a:t>
            </a:r>
            <a:r>
              <a:rPr lang="en-US" dirty="0" smtClean="0"/>
              <a:t>0.904147465437788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6 Precision:  </a:t>
            </a:r>
            <a:r>
              <a:rPr lang="en-US" dirty="0" smtClean="0"/>
              <a:t>0.8355437665782494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7 Precision:  </a:t>
            </a:r>
            <a:r>
              <a:rPr lang="en-US" dirty="0" smtClean="0"/>
              <a:t>0.8212058212058212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8 Precision:  </a:t>
            </a:r>
            <a:r>
              <a:rPr lang="en-US" dirty="0" smtClean="0"/>
              <a:t>0.8858267716535433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9 Precision:  0.8553846153846154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 = 1 Recall:  </a:t>
            </a:r>
            <a:r>
              <a:rPr lang="en-US" dirty="0" smtClean="0"/>
              <a:t>0.8159320663162152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2 Recall:  </a:t>
            </a:r>
            <a:r>
              <a:rPr lang="en-US" dirty="0" smtClean="0"/>
              <a:t>0.08297614233724221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3 Recall:  </a:t>
            </a:r>
            <a:r>
              <a:rPr lang="en-US" dirty="0" smtClean="0"/>
              <a:t>0.11556813586736757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4 Recall:  </a:t>
            </a:r>
            <a:r>
              <a:rPr lang="en-US" dirty="0" smtClean="0"/>
              <a:t>0.060978568540234535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5 Recall:  </a:t>
            </a:r>
            <a:r>
              <a:rPr lang="en-US" dirty="0" smtClean="0"/>
              <a:t>0.07933683784876668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6 Recall:  </a:t>
            </a:r>
            <a:r>
              <a:rPr lang="en-US" dirty="0" smtClean="0"/>
              <a:t>0.02547513141932875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7 Recall:  </a:t>
            </a:r>
            <a:r>
              <a:rPr lang="en-US" dirty="0" smtClean="0"/>
              <a:t>0.03194500606550748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8 Recall:  </a:t>
            </a:r>
            <a:r>
              <a:rPr lang="en-US" dirty="0" smtClean="0"/>
              <a:t>0.01819652244237768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= 9 Recall:  0.022482814395471087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Результаты работы трех алгоритмов</a:t>
            </a:r>
            <a:br>
              <a:rPr lang="ru-RU" b="1" dirty="0" smtClean="0"/>
            </a:br>
            <a:r>
              <a:rPr lang="ru-RU" sz="2700" i="1" dirty="0" smtClean="0"/>
              <a:t>на </a:t>
            </a:r>
            <a:r>
              <a:rPr lang="ru-RU" sz="2700" i="1" dirty="0" err="1" smtClean="0"/>
              <a:t>лемматизированном</a:t>
            </a:r>
            <a:r>
              <a:rPr lang="ru-RU" sz="2700" i="1" dirty="0" smtClean="0"/>
              <a:t> и </a:t>
            </a:r>
            <a:r>
              <a:rPr lang="ru-RU" sz="2700" i="1" dirty="0" err="1" smtClean="0"/>
              <a:t>нелемматизированном</a:t>
            </a:r>
            <a:r>
              <a:rPr lang="ru-RU" sz="2700" i="1" dirty="0" smtClean="0"/>
              <a:t> тексте</a:t>
            </a:r>
            <a:endParaRPr lang="en-US" sz="27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3" y="1643006"/>
            <a:ext cx="7063413" cy="5214994"/>
          </a:xfrm>
        </p:spPr>
      </p:pic>
    </p:spTree>
    <p:extLst>
      <p:ext uri="{BB962C8B-B14F-4D97-AF65-F5344CB8AC3E}">
        <p14:creationId xmlns:p14="http://schemas.microsoft.com/office/powerpoint/2010/main" val="13038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Лексические функции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- Это смыслы, которые «любят» выражаться нестандартно при разных словах-аргументах и в разных языках.</a:t>
            </a:r>
          </a:p>
          <a:p>
            <a:endParaRPr lang="ru-RU" dirty="0" smtClean="0"/>
          </a:p>
          <a:p>
            <a:r>
              <a:rPr lang="ru-RU" dirty="0" smtClean="0"/>
              <a:t>Внутриязыковая и межъязыковая </a:t>
            </a:r>
            <a:r>
              <a:rPr lang="ru-RU" dirty="0" err="1"/>
              <a:t>идиоматичность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примере ЛФ </a:t>
            </a:r>
            <a:r>
              <a:rPr lang="en-US" dirty="0" smtClean="0"/>
              <a:t>MAGN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очень</a:t>
            </a:r>
            <a:r>
              <a:rPr lang="en-US" dirty="0" smtClean="0"/>
              <a:t>’: </a:t>
            </a:r>
            <a:r>
              <a:rPr lang="ru-RU" i="1" dirty="0" smtClean="0"/>
              <a:t>жгучий брюнет, горько плакать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сильный дождь, </a:t>
            </a:r>
            <a:r>
              <a:rPr lang="ru-RU" dirty="0" smtClean="0"/>
              <a:t>но</a:t>
            </a:r>
            <a:r>
              <a:rPr lang="ru-RU" i="1" dirty="0" smtClean="0"/>
              <a:t> тяжелая болезнь</a:t>
            </a: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heavy rain</a:t>
            </a:r>
            <a:r>
              <a:rPr lang="ru-RU" dirty="0" smtClean="0"/>
              <a:t>, но</a:t>
            </a:r>
            <a:r>
              <a:rPr lang="ru-RU" i="1" dirty="0" smtClean="0"/>
              <a:t> сильный дождь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2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ЛФ-сочетания в </a:t>
            </a:r>
            <a:r>
              <a:rPr lang="ru-RU" b="1" dirty="0" err="1" smtClean="0"/>
              <a:t>СинТагРусе</a:t>
            </a:r>
            <a:endParaRPr lang="en-US" b="1" dirty="0"/>
          </a:p>
        </p:txBody>
      </p:sp>
      <p:pic>
        <p:nvPicPr>
          <p:cNvPr id="1026" name="Picture 2" descr="Синтаксическая структу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0" y="2638627"/>
            <a:ext cx="7664545" cy="19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Хранение сведений о ЛФ-сочетаниях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pPr marL="0" indent="0">
              <a:buNone/>
            </a:pPr>
            <a:r>
              <a:rPr lang="en-US" baseline="-25000" dirty="0"/>
              <a:t>&lt;S CLASS="LF" DATE="22 04 2020 22:44:55" ID="17"&gt;</a:t>
            </a:r>
          </a:p>
          <a:p>
            <a:pPr marL="0" indent="0">
              <a:buNone/>
            </a:pPr>
            <a:r>
              <a:rPr lang="ru-RU" baseline="-25000" dirty="0" smtClean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DOM="3" EXTRAFEAT="CAP" FEAT="S </a:t>
            </a:r>
            <a:r>
              <a:rPr lang="ru-RU" baseline="-25000" dirty="0"/>
              <a:t>ЕД ЖЕН ИМ ОД" </a:t>
            </a:r>
            <a:r>
              <a:rPr lang="en-US" baseline="-25000" dirty="0"/>
              <a:t>HYPOT="</a:t>
            </a:r>
            <a:r>
              <a:rPr lang="ru-RU" baseline="-25000" dirty="0"/>
              <a:t>предик.01" </a:t>
            </a:r>
            <a:r>
              <a:rPr lang="en-US" baseline="-25000" dirty="0"/>
              <a:t>ID="1" KSNAME="</a:t>
            </a:r>
            <a:r>
              <a:rPr lang="ru-RU" baseline="-25000" dirty="0"/>
              <a:t>ГАЯНЭ" </a:t>
            </a:r>
            <a:r>
              <a:rPr lang="en-US" baseline="-25000" dirty="0"/>
              <a:t>LEMMA="</a:t>
            </a:r>
            <a:r>
              <a:rPr lang="ru-RU" baseline="-25000" dirty="0"/>
              <a:t>ГАЯНЭ" </a:t>
            </a:r>
            <a:r>
              <a:rPr lang="en-US" baseline="-25000" dirty="0"/>
              <a:t>LINK="</a:t>
            </a:r>
            <a:r>
              <a:rPr lang="ru-RU" baseline="-25000" dirty="0" err="1"/>
              <a:t>предик</a:t>
            </a:r>
            <a:r>
              <a:rPr lang="ru-RU" baseline="-25000" dirty="0"/>
              <a:t>"&gt;</a:t>
            </a:r>
            <a:r>
              <a:rPr lang="ru-RU" baseline="-25000" dirty="0" err="1"/>
              <a:t>Гаянэ</a:t>
            </a:r>
            <a:r>
              <a:rPr lang="ru-RU" baseline="-25000" dirty="0"/>
              <a:t>&lt;/</a:t>
            </a:r>
            <a:r>
              <a:rPr lang="en-US" baseline="-25000" dirty="0"/>
              <a:t>W&gt;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DOM="3" FEAT="ADV" HYPOT="</a:t>
            </a:r>
            <a:r>
              <a:rPr lang="ru-RU" baseline="-25000" dirty="0"/>
              <a:t>обст.01" </a:t>
            </a:r>
            <a:r>
              <a:rPr lang="en-US" baseline="-25000" dirty="0"/>
              <a:t>ID="2" KSNAME="</a:t>
            </a:r>
            <a:r>
              <a:rPr lang="ru-RU" baseline="-25000" dirty="0"/>
              <a:t>ПОСИЛЬНО" </a:t>
            </a:r>
            <a:r>
              <a:rPr lang="en-US" baseline="-25000" dirty="0"/>
              <a:t>LEMMA="</a:t>
            </a:r>
            <a:r>
              <a:rPr lang="ru-RU" baseline="-25000" dirty="0"/>
              <a:t>ПОСИЛЬНО" </a:t>
            </a:r>
            <a:r>
              <a:rPr lang="en-US" baseline="-25000" dirty="0"/>
              <a:t>LINK="</a:t>
            </a:r>
            <a:r>
              <a:rPr lang="ru-RU" baseline="-25000" dirty="0" err="1"/>
              <a:t>обст</a:t>
            </a:r>
            <a:r>
              <a:rPr lang="ru-RU" baseline="-25000" dirty="0"/>
              <a:t>"&gt;посильно&lt;/</a:t>
            </a:r>
            <a:r>
              <a:rPr lang="en-US" baseline="-25000" dirty="0"/>
              <a:t>W&gt;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DOM="_root" EXTRAFEAT="</a:t>
            </a:r>
            <a:r>
              <a:rPr lang="ru-RU" baseline="-25000" dirty="0"/>
              <a:t>ЛИЧ" </a:t>
            </a:r>
            <a:r>
              <a:rPr lang="en-US" baseline="-25000" dirty="0"/>
              <a:t>FEAT="V </a:t>
            </a:r>
            <a:r>
              <a:rPr lang="ru-RU" baseline="-25000" dirty="0"/>
              <a:t>НЕСОВ ИЗЪЯВ ПРОШ ЕД ЖЕН" </a:t>
            </a:r>
            <a:r>
              <a:rPr lang="en-US" baseline="-25000" dirty="0"/>
              <a:t>ID="3" KSNAME="</a:t>
            </a:r>
            <a:r>
              <a:rPr lang="ru-RU" baseline="-25000" dirty="0"/>
              <a:t>СОПРОТИВЛЯТЬСЯ" </a:t>
            </a:r>
            <a:r>
              <a:rPr lang="en-US" baseline="-25000" dirty="0"/>
              <a:t>LEMMA="</a:t>
            </a:r>
            <a:r>
              <a:rPr lang="ru-RU" baseline="-25000" dirty="0"/>
              <a:t>СОПРОТИВЛЯТЬСЯ"&gt;сопротивлялась&lt;/</a:t>
            </a:r>
            <a:r>
              <a:rPr lang="en-US" baseline="-25000" dirty="0"/>
              <a:t>W&gt;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DOM="3" FEAT="CONJ" HYPOT="</a:t>
            </a:r>
            <a:r>
              <a:rPr lang="ru-RU" baseline="-25000" dirty="0"/>
              <a:t>сочин.20" </a:t>
            </a:r>
            <a:r>
              <a:rPr lang="en-US" baseline="-25000" dirty="0"/>
              <a:t>ID="4" KSNAME="</a:t>
            </a:r>
            <a:r>
              <a:rPr lang="ru-RU" baseline="-25000" dirty="0"/>
              <a:t>И1" </a:t>
            </a:r>
            <a:r>
              <a:rPr lang="en-US" baseline="-25000" dirty="0"/>
              <a:t>LEMMA="</a:t>
            </a:r>
            <a:r>
              <a:rPr lang="ru-RU" baseline="-25000" dirty="0"/>
              <a:t>И" </a:t>
            </a:r>
            <a:r>
              <a:rPr lang="en-US" baseline="-25000" dirty="0"/>
              <a:t>LINK="</a:t>
            </a:r>
            <a:r>
              <a:rPr lang="ru-RU" baseline="-25000" dirty="0" err="1"/>
              <a:t>сочин</a:t>
            </a:r>
            <a:r>
              <a:rPr lang="ru-RU" baseline="-25000" dirty="0"/>
              <a:t>"&gt;и&lt;/</a:t>
            </a:r>
            <a:r>
              <a:rPr lang="en-US" baseline="-25000" dirty="0"/>
              <a:t>W&gt;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DOM="6" FEAT="ADV" HYPOT="</a:t>
            </a:r>
            <a:r>
              <a:rPr lang="ru-RU" baseline="-25000" dirty="0"/>
              <a:t>обст.01" </a:t>
            </a:r>
            <a:r>
              <a:rPr lang="en-US" baseline="-25000" dirty="0"/>
              <a:t>ID="5" KSNAME="</a:t>
            </a:r>
            <a:r>
              <a:rPr lang="ru-RU" baseline="-25000" dirty="0"/>
              <a:t>ГОРЬКО" </a:t>
            </a:r>
            <a:r>
              <a:rPr lang="en-US" baseline="-25000" dirty="0"/>
              <a:t>LEMMA="</a:t>
            </a:r>
            <a:r>
              <a:rPr lang="ru-RU" baseline="-25000" dirty="0"/>
              <a:t>ГОРЬКО" </a:t>
            </a:r>
            <a:r>
              <a:rPr lang="en-US" baseline="-25000" dirty="0"/>
              <a:t>LINK="</a:t>
            </a:r>
            <a:r>
              <a:rPr lang="ru-RU" baseline="-25000" dirty="0" err="1"/>
              <a:t>обст</a:t>
            </a:r>
            <a:r>
              <a:rPr lang="ru-RU" baseline="-25000" dirty="0"/>
              <a:t>"&gt;горько&lt;/</a:t>
            </a:r>
            <a:r>
              <a:rPr lang="en-US" baseline="-25000" dirty="0"/>
              <a:t>W&gt;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W DOM="4" EXTRAFEAT="</a:t>
            </a:r>
            <a:r>
              <a:rPr lang="ru-RU" baseline="-25000" dirty="0"/>
              <a:t>ЛИЧ" </a:t>
            </a:r>
            <a:r>
              <a:rPr lang="en-US" baseline="-25000" dirty="0"/>
              <a:t>FEAT="V </a:t>
            </a:r>
            <a:r>
              <a:rPr lang="ru-RU" baseline="-25000" dirty="0"/>
              <a:t>НЕСОВ ИЗЪЯВ ПРОШ ЕД ЖЕН" </a:t>
            </a:r>
            <a:r>
              <a:rPr lang="en-US" baseline="-25000" dirty="0"/>
              <a:t>HYPOT="</a:t>
            </a:r>
            <a:r>
              <a:rPr lang="ru-RU" baseline="-25000" dirty="0"/>
              <a:t>соч-союзн.15" </a:t>
            </a:r>
            <a:r>
              <a:rPr lang="en-US" baseline="-25000" dirty="0"/>
              <a:t>ID="6" KSNAME="</a:t>
            </a:r>
            <a:r>
              <a:rPr lang="ru-RU" baseline="-25000" dirty="0"/>
              <a:t>ОБИЖАТЬСЯ" </a:t>
            </a:r>
            <a:r>
              <a:rPr lang="en-US" baseline="-25000" dirty="0"/>
              <a:t>LEMMA="</a:t>
            </a:r>
            <a:r>
              <a:rPr lang="ru-RU" baseline="-25000" dirty="0"/>
              <a:t>ОБИЖАТЬСЯ" </a:t>
            </a:r>
            <a:r>
              <a:rPr lang="en-US" baseline="-25000" dirty="0"/>
              <a:t>LINK="</a:t>
            </a:r>
            <a:r>
              <a:rPr lang="ru-RU" baseline="-25000" dirty="0" err="1"/>
              <a:t>соч-союзн</a:t>
            </a:r>
            <a:r>
              <a:rPr lang="ru-RU" baseline="-25000" dirty="0"/>
              <a:t>" </a:t>
            </a:r>
            <a:r>
              <a:rPr lang="en-US" baseline="-25000" dirty="0"/>
              <a:t>MSNAME="</a:t>
            </a:r>
            <a:r>
              <a:rPr lang="ru-RU" baseline="-25000" dirty="0"/>
              <a:t>ОБИЖАТЬСЯ"&gt;обижалась&lt;/</a:t>
            </a:r>
            <a:r>
              <a:rPr lang="en-US" baseline="-25000" dirty="0"/>
              <a:t>W&gt;.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&lt;</a:t>
            </a:r>
            <a:r>
              <a:rPr lang="en-US" baseline="-25000" dirty="0"/>
              <a:t>LF LFARG="6" LFFUNC="_MAGN" LFVAL="5"/&gt;</a:t>
            </a:r>
          </a:p>
          <a:p>
            <a:pPr marL="0" indent="0">
              <a:buNone/>
            </a:pPr>
            <a:r>
              <a:rPr lang="en-US" baseline="-25000" dirty="0" smtClean="0"/>
              <a:t>&lt;/</a:t>
            </a:r>
            <a:r>
              <a:rPr lang="en-US" baseline="-25000" dirty="0"/>
              <a:t>S&gt;</a:t>
            </a:r>
            <a:endParaRPr lang="en-US" baseline="-25000" dirty="0"/>
          </a:p>
        </p:txBody>
      </p:sp>
      <p:sp>
        <p:nvSpPr>
          <p:cNvPr id="5" name="Oval 4"/>
          <p:cNvSpPr/>
          <p:nvPr/>
        </p:nvSpPr>
        <p:spPr>
          <a:xfrm>
            <a:off x="1172584" y="2216075"/>
            <a:ext cx="1118795" cy="4195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5012" y="5540188"/>
            <a:ext cx="4572000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509760" y="5292762"/>
            <a:ext cx="1194099" cy="24742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51991" y="5292762"/>
            <a:ext cx="2291378" cy="24742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Варианты данных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3600" dirty="0" smtClean="0"/>
          </a:p>
          <a:p>
            <a:r>
              <a:rPr lang="ru-RU" sz="3600" dirty="0" smtClean="0"/>
              <a:t>За 2003 год </a:t>
            </a:r>
            <a:r>
              <a:rPr lang="en-US" sz="3600" dirty="0" smtClean="0"/>
              <a:t>vs.</a:t>
            </a:r>
            <a:r>
              <a:rPr lang="ru-RU" sz="3600" dirty="0" smtClean="0"/>
              <a:t> весь корпус </a:t>
            </a:r>
            <a:r>
              <a:rPr lang="ru-RU" sz="3600" dirty="0" err="1" smtClean="0"/>
              <a:t>СинтТагРус</a:t>
            </a:r>
            <a:endParaRPr lang="ru-RU" sz="3600" dirty="0" smtClean="0"/>
          </a:p>
          <a:p>
            <a:endParaRPr lang="ru-RU" sz="3600" dirty="0" smtClean="0"/>
          </a:p>
          <a:p>
            <a:r>
              <a:rPr lang="ru-RU" sz="3600" dirty="0" smtClean="0"/>
              <a:t>Предложения в виде списка словоформ </a:t>
            </a:r>
            <a:r>
              <a:rPr lang="en-US" sz="3600" dirty="0" smtClean="0"/>
              <a:t>vs.</a:t>
            </a:r>
            <a:r>
              <a:rPr lang="ru-RU" sz="3600" dirty="0" smtClean="0"/>
              <a:t> в виде списка лемм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Варианты данных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1. Таблица «словоформа – сведения о ЛФ»</a:t>
            </a:r>
          </a:p>
          <a:p>
            <a:pPr marL="0" indent="0">
              <a:buNone/>
            </a:pPr>
            <a:r>
              <a:rPr lang="ru-RU" sz="2000" dirty="0" smtClean="0"/>
              <a:t>Диссидентство </a:t>
            </a:r>
            <a:r>
              <a:rPr lang="ru-RU" sz="2000" dirty="0"/>
              <a:t>коллег телевизионщиков заканчивается выходом в эфир		LF	</a:t>
            </a:r>
          </a:p>
          <a:p>
            <a:pPr marL="0" indent="0">
              <a:buNone/>
            </a:pPr>
            <a:r>
              <a:rPr lang="ru-RU" sz="2000" dirty="0"/>
              <a:t>В 99 случаях из 100								</a:t>
            </a:r>
            <a:r>
              <a:rPr lang="ru-RU" sz="2000" dirty="0" err="1"/>
              <a:t>notLF</a:t>
            </a:r>
            <a:r>
              <a:rPr lang="ru-RU" sz="2000" dirty="0"/>
              <a:t>	</a:t>
            </a:r>
          </a:p>
          <a:p>
            <a:pPr marL="0" indent="0">
              <a:buNone/>
            </a:pPr>
            <a:r>
              <a:rPr lang="ru-RU" sz="2000" dirty="0"/>
              <a:t>Парфенов подтверждает эту статистику						</a:t>
            </a:r>
            <a:r>
              <a:rPr lang="ru-RU" sz="2000" dirty="0" err="1"/>
              <a:t>notLF</a:t>
            </a:r>
            <a:r>
              <a:rPr lang="ru-RU" sz="2000" dirty="0"/>
              <a:t>	</a:t>
            </a:r>
          </a:p>
          <a:p>
            <a:endParaRPr lang="ru-RU" sz="2000" dirty="0" smtClean="0"/>
          </a:p>
          <a:p>
            <a:pPr marL="0" indent="0">
              <a:buNone/>
            </a:pPr>
            <a:r>
              <a:rPr lang="ru-RU" b="1" dirty="0" smtClean="0"/>
              <a:t>2. Таблица «лемма – сведения о ЛФ»</a:t>
            </a:r>
            <a:endParaRPr lang="en-US" b="1" dirty="0"/>
          </a:p>
          <a:p>
            <a:pPr marL="0" indent="0">
              <a:buNone/>
            </a:pPr>
            <a:r>
              <a:rPr lang="ru-RU" sz="2000" dirty="0" smtClean="0"/>
              <a:t>ДИССИДЕНТСТВО </a:t>
            </a:r>
            <a:r>
              <a:rPr lang="ru-RU" sz="2000" dirty="0"/>
              <a:t>КОЛЛЕГА ТЕЛЕВИЗИОНЩИК ЗАКАНЧИВАТЬСЯ ВЫХОД В </a:t>
            </a:r>
            <a:r>
              <a:rPr lang="ru-RU" sz="2000" dirty="0" smtClean="0"/>
              <a:t>ЭФИР	LF</a:t>
            </a:r>
            <a:r>
              <a:rPr lang="ru-RU" sz="2000" dirty="0"/>
              <a:t>	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</a:t>
            </a:r>
            <a:r>
              <a:rPr lang="ru-RU" sz="2000" dirty="0"/>
              <a:t>99 СЛУЧАЙ ИЗ </a:t>
            </a:r>
            <a:r>
              <a:rPr lang="ru-RU" sz="2000" dirty="0" smtClean="0"/>
              <a:t>100								</a:t>
            </a:r>
            <a:r>
              <a:rPr lang="ru-RU" sz="2000" dirty="0" err="1" smtClean="0"/>
              <a:t>notLF</a:t>
            </a:r>
            <a:r>
              <a:rPr lang="ru-RU" sz="2000" dirty="0"/>
              <a:t>	</a:t>
            </a:r>
          </a:p>
          <a:p>
            <a:pPr marL="0" indent="0">
              <a:buNone/>
            </a:pPr>
            <a:r>
              <a:rPr lang="ru-RU" sz="2000" dirty="0" smtClean="0"/>
              <a:t>ПАРФЕНОВ </a:t>
            </a:r>
            <a:r>
              <a:rPr lang="ru-RU" sz="2000" dirty="0"/>
              <a:t>ПОДТВЕРЖДАТЬ ЭТОТ </a:t>
            </a:r>
            <a:r>
              <a:rPr lang="ru-RU" sz="2000" dirty="0" smtClean="0"/>
              <a:t>СТАТИСТИКА					</a:t>
            </a:r>
            <a:r>
              <a:rPr lang="ru-RU" sz="2000" dirty="0" err="1" smtClean="0"/>
              <a:t>notLF</a:t>
            </a: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603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корпуса 2003 года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Всего 9 143 предложения</a:t>
            </a:r>
          </a:p>
          <a:p>
            <a:r>
              <a:rPr lang="ru-RU" dirty="0" smtClean="0"/>
              <a:t>6 743 предложения без ЛФ</a:t>
            </a:r>
          </a:p>
          <a:p>
            <a:r>
              <a:rPr lang="ru-RU" dirty="0" smtClean="0"/>
              <a:t>2 400 предложений с ЛФ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387" y="2043906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Состав полного корпуса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Всего 116 272 предложения</a:t>
            </a:r>
          </a:p>
          <a:p>
            <a:r>
              <a:rPr lang="ru-RU" dirty="0" smtClean="0"/>
              <a:t>82 713 предложений без ЛФ</a:t>
            </a:r>
          </a:p>
          <a:p>
            <a:r>
              <a:rPr lang="ru-RU" dirty="0" smtClean="0"/>
              <a:t>33 559 предложений с ЛФ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387" y="2043906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Алгоритмы классификации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Naïve </a:t>
            </a:r>
            <a:r>
              <a:rPr lang="en-US" sz="3600" dirty="0" smtClean="0"/>
              <a:t>Bayes</a:t>
            </a:r>
            <a:r>
              <a:rPr lang="ru-RU" sz="3600" dirty="0" smtClean="0"/>
              <a:t> – базовый результат</a:t>
            </a:r>
          </a:p>
          <a:p>
            <a:endParaRPr lang="en-US" sz="3600" dirty="0" smtClean="0"/>
          </a:p>
          <a:p>
            <a:r>
              <a:rPr lang="en-US" sz="3600" dirty="0" smtClean="0"/>
              <a:t>KNN</a:t>
            </a:r>
            <a:r>
              <a:rPr lang="ru-RU" sz="3600" dirty="0" smtClean="0"/>
              <a:t> – увеличение </a:t>
            </a:r>
            <a:r>
              <a:rPr lang="en-US" sz="3600" dirty="0" smtClean="0"/>
              <a:t>k </a:t>
            </a:r>
            <a:r>
              <a:rPr lang="ru-RU" sz="3600" dirty="0" smtClean="0"/>
              <a:t>делает хуже</a:t>
            </a:r>
          </a:p>
          <a:p>
            <a:endParaRPr lang="en-US" sz="3600" dirty="0" smtClean="0"/>
          </a:p>
          <a:p>
            <a:r>
              <a:rPr lang="en-US" sz="3600" dirty="0" err="1" smtClean="0"/>
              <a:t>DecisionTrees</a:t>
            </a:r>
            <a:r>
              <a:rPr lang="ru-RU" sz="3600" dirty="0" smtClean="0"/>
              <a:t> </a:t>
            </a:r>
            <a:r>
              <a:rPr lang="ru-RU" sz="3600" dirty="0" smtClean="0"/>
              <a:t>– ансамбли результат не улучшают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531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14181</TotalTime>
  <Words>632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Сравнение алгоритмов классификации для определения предложений, содержащих лексикофункциональные сочетания</vt:lpstr>
      <vt:lpstr>Лексические функции</vt:lpstr>
      <vt:lpstr>ЛФ-сочетания в СинТагРусе</vt:lpstr>
      <vt:lpstr>Хранение сведений о ЛФ-сочетаниях</vt:lpstr>
      <vt:lpstr>Варианты данных</vt:lpstr>
      <vt:lpstr>Варианты данных</vt:lpstr>
      <vt:lpstr>Состав корпуса 2003 года</vt:lpstr>
      <vt:lpstr>Состав полного корпуса</vt:lpstr>
      <vt:lpstr>Алгоритмы классификации</vt:lpstr>
      <vt:lpstr>KNN – изменение k</vt:lpstr>
      <vt:lpstr>Результаты работы трех алгоритмов на лемматизированном и нелемматизированном тексте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алгоритмов классификации предложений по признаку наличия или отсутствия лексикофункциональных сочетаний</dc:title>
  <dc:creator>Tatiana Frolova</dc:creator>
  <cp:lastModifiedBy>Tatiana Frolova</cp:lastModifiedBy>
  <cp:revision>18</cp:revision>
  <dcterms:created xsi:type="dcterms:W3CDTF">2023-06-27T15:12:22Z</dcterms:created>
  <dcterms:modified xsi:type="dcterms:W3CDTF">2023-07-14T16:21:58Z</dcterms:modified>
</cp:coreProperties>
</file>