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5"/>
  </p:notesMasterIdLst>
  <p:sldIdLst>
    <p:sldId id="262" r:id="rId2"/>
    <p:sldId id="264" r:id="rId3"/>
    <p:sldId id="272" r:id="rId4"/>
    <p:sldId id="273" r:id="rId5"/>
    <p:sldId id="281" r:id="rId6"/>
    <p:sldId id="274" r:id="rId7"/>
    <p:sldId id="266" r:id="rId8"/>
    <p:sldId id="275" r:id="rId9"/>
    <p:sldId id="279" r:id="rId10"/>
    <p:sldId id="277" r:id="rId11"/>
    <p:sldId id="280" r:id="rId12"/>
    <p:sldId id="270" r:id="rId13"/>
    <p:sldId id="28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Finkers" initials="" lastIdx="1" clrIdx="0"/>
  <p:cmAuthor id="2" name="Cyril Pommier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79018"/>
  </p:normalViewPr>
  <p:slideViewPr>
    <p:cSldViewPr snapToGrid="0" snapToObjects="1">
      <p:cViewPr varScale="1">
        <p:scale>
          <a:sx n="84" d="100"/>
          <a:sy n="84" d="100"/>
        </p:scale>
        <p:origin x="200" y="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9" d="100"/>
          <a:sy n="89" d="100"/>
        </p:scale>
        <p:origin x="263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FFBC8-A418-6444-A1F2-AF3DCBD12C89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4DADA-A641-F04B-8DE3-7D893515C2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041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imal_husbandry" TargetMode="External"/><Relationship Id="rId4" Type="http://schemas.openxmlformats.org/officeDocument/2006/relationships/hyperlink" Target="https://en.wikipedia.org/wiki/Plant_breeding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DADA-A641-F04B-8DE3-7D893515C21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107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BrAPI</a:t>
            </a:r>
            <a:r>
              <a:rPr lang="en-US" dirty="0" smtClean="0"/>
              <a:t> as</a:t>
            </a:r>
            <a:r>
              <a:rPr lang="en-US" baseline="0" dirty="0" smtClean="0"/>
              <a:t> a starting point to define a common Plant Phenotyping API for Elixir.</a:t>
            </a:r>
          </a:p>
          <a:p>
            <a:r>
              <a:rPr lang="en-US" dirty="0" smtClean="0"/>
              <a:t>Currently implementing some basic calls from </a:t>
            </a:r>
            <a:r>
              <a:rPr lang="en-US" dirty="0" err="1" smtClean="0"/>
              <a:t>BrAPI</a:t>
            </a:r>
            <a:r>
              <a:rPr lang="en-US" dirty="0" smtClean="0"/>
              <a:t> v1.</a:t>
            </a:r>
          </a:p>
          <a:p>
            <a:r>
              <a:rPr lang="en-US" dirty="0" smtClean="0"/>
              <a:t>Involved</a:t>
            </a:r>
            <a:r>
              <a:rPr lang="en-US" baseline="0" dirty="0" smtClean="0"/>
              <a:t> into the definition of </a:t>
            </a:r>
            <a:r>
              <a:rPr lang="en-US" baseline="0" dirty="0" err="1" smtClean="0"/>
              <a:t>BrAPI</a:t>
            </a:r>
            <a:r>
              <a:rPr lang="en-US" baseline="0" dirty="0" smtClean="0"/>
              <a:t> v2, which will be adopted by Elixir.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Next workshop in Ghent at the end of May to work on next version.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DADA-A641-F04B-8DE3-7D893515C21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54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baseline="0" dirty="0" smtClean="0"/>
              <a:t> of germplasm-search </a:t>
            </a:r>
            <a:r>
              <a:rPr lang="en-US" baseline="0" dirty="0" err="1" smtClean="0"/>
              <a:t>BrAPI</a:t>
            </a:r>
            <a:r>
              <a:rPr lang="en-US" baseline="0" dirty="0" smtClean="0"/>
              <a:t> v1 call.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Currently close to be published.</a:t>
            </a:r>
          </a:p>
          <a:p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Germplasm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living genetic resources such as seeds or tissues that are maintained for the purpose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nimal husbandry"/>
              </a:rPr>
              <a:t>animal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Plant breeding"/>
              </a:rPr>
              <a:t>plant breeding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preservation, and other research uses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DADA-A641-F04B-8DE3-7D893515C21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250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914400">
              <a:buFontTx/>
              <a:buNone/>
            </a:pPr>
            <a:r>
              <a:rPr lang="en-US" kern="0" dirty="0" smtClean="0"/>
              <a:t>Elixir</a:t>
            </a:r>
          </a:p>
          <a:p>
            <a:pPr marL="0" indent="0" defTabSz="914400">
              <a:buFontTx/>
              <a:buNone/>
            </a:pPr>
            <a:r>
              <a:rPr lang="en-US" kern="0" dirty="0" smtClean="0"/>
              <a:t>International</a:t>
            </a:r>
            <a:r>
              <a:rPr lang="en-US" kern="0" baseline="0" dirty="0" smtClean="0"/>
              <a:t> project to unify European bioinformatics infrastructure</a:t>
            </a:r>
          </a:p>
          <a:p>
            <a:pPr marL="0" indent="0" defTabSz="914400">
              <a:buFontTx/>
              <a:buNone/>
            </a:pPr>
            <a:r>
              <a:rPr lang="en-US" kern="0" baseline="0" dirty="0" smtClean="0"/>
              <a:t>EXCELERATE</a:t>
            </a:r>
          </a:p>
          <a:p>
            <a:pPr marL="0" indent="0" defTabSz="914400">
              <a:buFontTx/>
              <a:buNone/>
            </a:pPr>
            <a:r>
              <a:rPr lang="en-US" kern="0" baseline="0" dirty="0" smtClean="0"/>
              <a:t>Part of European Commission H2020 project. It funds Elixir to start and implement its infrastructure.</a:t>
            </a:r>
            <a:endParaRPr lang="en-US" kern="0" dirty="0" smtClean="0"/>
          </a:p>
          <a:p>
            <a:pPr marL="0" indent="0" defTabSz="914400">
              <a:buFontTx/>
              <a:buNone/>
            </a:pPr>
            <a:r>
              <a:rPr lang="en-US" kern="0" dirty="0" smtClean="0"/>
              <a:t>Brassica Information Portal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Open access web repository for</a:t>
            </a:r>
            <a:r>
              <a:rPr lang="en-GB" baseline="0" dirty="0" smtClean="0"/>
              <a:t> Brassica phenotyping data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Implementing EXCELERATE requirements from WP7 and WP5.</a:t>
            </a:r>
            <a:endParaRPr lang="en-GB" dirty="0" smtClean="0"/>
          </a:p>
          <a:p>
            <a:pPr marL="0" indent="0" defTabSz="914400">
              <a:buFontTx/>
              <a:buNone/>
            </a:pPr>
            <a:endParaRPr lang="en-US" kern="0" dirty="0" smtClean="0"/>
          </a:p>
          <a:p>
            <a:pPr marL="0" indent="0" defTabSz="914400">
              <a:buFontTx/>
              <a:buNone/>
            </a:pPr>
            <a:r>
              <a:rPr lang="en-US" kern="0" dirty="0" smtClean="0"/>
              <a:t>Plants Use Case (WP7):</a:t>
            </a:r>
          </a:p>
          <a:p>
            <a:pPr marL="0" indent="0" defTabSz="914400">
              <a:buFontTx/>
              <a:buNone/>
            </a:pPr>
            <a:r>
              <a:rPr lang="en-US" dirty="0" smtClean="0"/>
              <a:t>Facilitate genotype-phenotype analyses for crop and tree species </a:t>
            </a:r>
          </a:p>
          <a:p>
            <a:pPr marL="0" indent="0" defTabSz="914400">
              <a:buFontTx/>
              <a:buNone/>
            </a:pPr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dirty="0" smtClean="0"/>
              <a:t>Develop </a:t>
            </a:r>
            <a:r>
              <a:rPr lang="en-US" dirty="0" smtClean="0">
                <a:solidFill>
                  <a:srgbClr val="E68422"/>
                </a:solidFill>
              </a:rPr>
              <a:t>standards</a:t>
            </a:r>
            <a:r>
              <a:rPr lang="en-US" dirty="0" smtClean="0"/>
              <a:t> for representation of genotypic and phenotypic data</a:t>
            </a:r>
            <a:endParaRPr lang="en-US" kern="0" dirty="0" smtClean="0"/>
          </a:p>
          <a:p>
            <a:pPr marL="0" indent="0" defTabSz="914400">
              <a:buFontTx/>
              <a:buNone/>
            </a:pPr>
            <a:r>
              <a:rPr lang="en-US" dirty="0" smtClean="0"/>
              <a:t>- Develop </a:t>
            </a:r>
            <a:r>
              <a:rPr lang="en-US" baseline="0" dirty="0" smtClean="0"/>
              <a:t>Plant Phenotyping API</a:t>
            </a:r>
          </a:p>
          <a:p>
            <a:pPr marL="0" indent="0" defTabSz="914400">
              <a:buFontTx/>
              <a:buNone/>
            </a:pPr>
            <a:endParaRPr lang="en-US" kern="0" dirty="0" smtClean="0"/>
          </a:p>
          <a:p>
            <a:pPr marL="0" indent="0" defTabSz="914400">
              <a:buFontTx/>
              <a:buNone/>
            </a:pPr>
            <a:r>
              <a:rPr lang="en-US" kern="0" dirty="0" smtClean="0"/>
              <a:t>Interoperability</a:t>
            </a:r>
            <a:r>
              <a:rPr lang="en-US" kern="0" baseline="0" dirty="0" smtClean="0"/>
              <a:t> Platform </a:t>
            </a:r>
            <a:r>
              <a:rPr lang="en-US" kern="0" dirty="0" smtClean="0"/>
              <a:t>(WP5):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semantic meaning to current bioinformatics web pages in order to improve their findability and accessibility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DADA-A641-F04B-8DE3-7D893515C21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01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DADA-A641-F04B-8DE3-7D893515C21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764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Elixir links national bioinformatics services into a European infrastructure for life-sciences data.</a:t>
            </a:r>
            <a:endParaRPr lang="en-US" dirty="0" smtClean="0">
              <a:latin typeface="Calibri" charset="0"/>
            </a:endParaRPr>
          </a:p>
          <a:p>
            <a:endParaRPr lang="en-US" dirty="0" smtClean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ELIXIR </a:t>
            </a:r>
            <a:r>
              <a:rPr lang="en-US" dirty="0">
                <a:latin typeface="Calibri" charset="0"/>
              </a:rPr>
              <a:t>unites Europe’s leading life science </a:t>
            </a:r>
            <a:r>
              <a:rPr lang="en-US" dirty="0" smtClean="0">
                <a:latin typeface="Calibri" charset="0"/>
              </a:rPr>
              <a:t>organizations </a:t>
            </a:r>
            <a:r>
              <a:rPr lang="en-US" dirty="0">
                <a:latin typeface="Calibri" charset="0"/>
              </a:rPr>
              <a:t>in managing and safeguarding the increasing volume of data being generated by publicly funded research.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solidFill>
                  <a:srgbClr val="DD5E21"/>
                </a:solidFill>
                <a:latin typeface="Corbel" charset="0"/>
                <a:cs typeface="Geneva" charset="0"/>
              </a:rPr>
              <a:t>ELIXIR</a:t>
            </a:r>
            <a:r>
              <a:rPr lang="en-US" dirty="0">
                <a:solidFill>
                  <a:srgbClr val="F47D20"/>
                </a:solidFill>
                <a:latin typeface="Corbel" charset="0"/>
                <a:cs typeface="Geneva" charset="0"/>
              </a:rPr>
              <a:t> provides </a:t>
            </a:r>
            <a:r>
              <a:rPr lang="en-US" dirty="0">
                <a:solidFill>
                  <a:srgbClr val="000000"/>
                </a:solidFill>
                <a:latin typeface="Corbel" charset="0"/>
                <a:cs typeface="Geneva" charset="0"/>
              </a:rPr>
              <a:t>data infrastructure for Europe’s 500,000 life-science </a:t>
            </a:r>
            <a:r>
              <a:rPr lang="en-US" dirty="0" smtClean="0">
                <a:solidFill>
                  <a:srgbClr val="000000"/>
                </a:solidFill>
                <a:latin typeface="Corbel" charset="0"/>
                <a:cs typeface="Geneva" charset="0"/>
              </a:rPr>
              <a:t>researchers</a:t>
            </a:r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ELIXIR is </a:t>
            </a:r>
            <a:r>
              <a:rPr lang="en-US" dirty="0" smtClean="0">
                <a:latin typeface="Calibri" charset="0"/>
              </a:rPr>
              <a:t>organized in:</a:t>
            </a:r>
          </a:p>
          <a:p>
            <a:r>
              <a:rPr lang="en-US" dirty="0" smtClean="0">
                <a:latin typeface="Calibri" charset="0"/>
              </a:rPr>
              <a:t>- Five </a:t>
            </a:r>
            <a:r>
              <a:rPr lang="en-US" dirty="0">
                <a:latin typeface="Calibri" charset="0"/>
              </a:rPr>
              <a:t>technical platforms: Data, Interoperability, Tools, Compute and Training. </a:t>
            </a:r>
          </a:p>
          <a:p>
            <a:r>
              <a:rPr lang="en-US" dirty="0" smtClean="0">
                <a:latin typeface="Calibri" charset="0"/>
              </a:rPr>
              <a:t>-</a:t>
            </a:r>
            <a:r>
              <a:rPr lang="en-US" baseline="0" dirty="0">
                <a:latin typeface="Calibri" charset="0"/>
              </a:rPr>
              <a:t> </a:t>
            </a:r>
            <a:r>
              <a:rPr lang="en-US" baseline="0" dirty="0" smtClean="0">
                <a:latin typeface="Calibri" charset="0"/>
              </a:rPr>
              <a:t>F</a:t>
            </a:r>
            <a:r>
              <a:rPr lang="en-US" dirty="0" smtClean="0">
                <a:latin typeface="Calibri" charset="0"/>
              </a:rPr>
              <a:t>our </a:t>
            </a:r>
            <a:r>
              <a:rPr lang="en-US" dirty="0">
                <a:latin typeface="Calibri" charset="0"/>
              </a:rPr>
              <a:t>Use </a:t>
            </a:r>
            <a:r>
              <a:rPr lang="en-US" dirty="0" smtClean="0">
                <a:latin typeface="Calibri" charset="0"/>
              </a:rPr>
              <a:t>cases: connect </a:t>
            </a:r>
            <a:r>
              <a:rPr lang="en-US" dirty="0">
                <a:latin typeface="Calibri" charset="0"/>
              </a:rPr>
              <a:t>the technical activities to the real needs of user communities in the life sciences: Marine metagenomics, Crop and forest plants, Human data, Rare diseases.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The ELIXIR network currently counts </a:t>
            </a:r>
            <a:r>
              <a:rPr lang="en-US" dirty="0" smtClean="0">
                <a:latin typeface="Calibri" charset="0"/>
              </a:rPr>
              <a:t>20 </a:t>
            </a:r>
            <a:r>
              <a:rPr lang="en-US" dirty="0">
                <a:latin typeface="Calibri" charset="0"/>
              </a:rPr>
              <a:t>Members and </a:t>
            </a:r>
            <a:r>
              <a:rPr lang="en-US" dirty="0" smtClean="0">
                <a:latin typeface="Calibri" charset="0"/>
              </a:rPr>
              <a:t>1 Observer.</a:t>
            </a:r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The Network is coordinated from ELIXIR Hub, based alongside EMBL-EBI in </a:t>
            </a:r>
            <a:r>
              <a:rPr lang="en-US" dirty="0" err="1">
                <a:latin typeface="Calibri" charset="0"/>
              </a:rPr>
              <a:t>Hinxton</a:t>
            </a:r>
            <a:r>
              <a:rPr lang="en-US" dirty="0">
                <a:latin typeface="Calibri" charset="0"/>
              </a:rPr>
              <a:t>, UK</a:t>
            </a: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872101-48A3-824E-9B7D-10B104C12ED7}" type="slidenum">
              <a:rPr lang="en-US" sz="1200">
                <a:latin typeface="Calibri" charset="0"/>
                <a:cs typeface="Geneva" charset="0"/>
              </a:rPr>
              <a:pPr eaLnBrk="1" hangingPunct="1"/>
              <a:t>2</a:t>
            </a:fld>
            <a:endParaRPr lang="en-US" sz="1200">
              <a:latin typeface="Calibri" charset="0"/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169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is Elixir</a:t>
            </a:r>
            <a:r>
              <a:rPr lang="en-US" baseline="0" dirty="0" smtClean="0"/>
              <a:t> funded?</a:t>
            </a:r>
          </a:p>
          <a:p>
            <a:endParaRPr lang="en-US" dirty="0" smtClean="0"/>
          </a:p>
          <a:p>
            <a:r>
              <a:rPr lang="en-US" dirty="0" smtClean="0"/>
              <a:t>EXCELERATE is part of the European Commission project Horizon 2020,</a:t>
            </a:r>
            <a:r>
              <a:rPr lang="en-US" baseline="0" dirty="0" smtClean="0"/>
              <a:t> to </a:t>
            </a:r>
          </a:p>
          <a:p>
            <a:r>
              <a:rPr lang="en-US" baseline="0" dirty="0" smtClean="0"/>
              <a:t>- implement ELIXIR infrastructure/platforms.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 ELIXIR bioinformatics resources into a coherent infrastructure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funding: 19 million euros, 41 partners/institutions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DADA-A641-F04B-8DE3-7D893515C21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901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13 WP</a:t>
            </a:r>
            <a:r>
              <a:rPr lang="en-US" baseline="0" dirty="0" smtClean="0"/>
              <a:t> in total</a:t>
            </a:r>
          </a:p>
          <a:p>
            <a:r>
              <a:rPr lang="en-US" baseline="0" dirty="0" smtClean="0"/>
              <a:t>Collaborating with WP5 Interoperability Platform and WP7 Plants Use case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DADA-A641-F04B-8DE3-7D893515C21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740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-&gt; Promote</a:t>
            </a:r>
            <a:r>
              <a:rPr lang="en-US" baseline="0" dirty="0" smtClean="0"/>
              <a:t> FAIR principles, for Findable, Accessible, Interoperable and Reusable Data.</a:t>
            </a:r>
          </a:p>
          <a:p>
            <a:endParaRPr lang="en-US" dirty="0" smtClean="0"/>
          </a:p>
          <a:p>
            <a:r>
              <a:rPr lang="en-US" dirty="0" smtClean="0"/>
              <a:t>Activities to promote them:</a:t>
            </a:r>
          </a:p>
          <a:p>
            <a:r>
              <a:rPr lang="en-US" dirty="0" smtClean="0"/>
              <a:t>Training workshops</a:t>
            </a:r>
          </a:p>
          <a:p>
            <a:r>
              <a:rPr lang="en-US" dirty="0" smtClean="0"/>
              <a:t>Technical services</a:t>
            </a:r>
            <a:r>
              <a:rPr lang="en-US" baseline="0" dirty="0" smtClean="0"/>
              <a:t> to ensure interoperability and promote persistent identifiers</a:t>
            </a:r>
          </a:p>
          <a:p>
            <a:r>
              <a:rPr lang="en-US" dirty="0" smtClean="0"/>
              <a:t>Common and minimum information standards, vocabularies and ontologies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Create an ELIXIR Standards</a:t>
            </a:r>
            <a:r>
              <a:rPr lang="en-US" baseline="0" dirty="0" smtClean="0"/>
              <a:t> Registry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DADA-A641-F04B-8DE3-7D893515C21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505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Huge phenotypic differences among crop and forest plants. Also: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Data accessibility problems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Lack on standardization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Mission: facilitate genotype-phenotype analyses for crop and tree species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7D7E0-395A-8E46-9421-9A0EBA25240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433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Develop </a:t>
            </a:r>
            <a:r>
              <a:rPr lang="en-US" dirty="0" smtClean="0">
                <a:solidFill>
                  <a:srgbClr val="E68422"/>
                </a:solidFill>
              </a:rPr>
              <a:t>standards</a:t>
            </a:r>
            <a:r>
              <a:rPr lang="en-US" dirty="0" smtClean="0"/>
              <a:t> for representation of genotypic and phenotypic data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Make data discoverable and interoperable through </a:t>
            </a:r>
            <a:r>
              <a:rPr lang="en-US" dirty="0" smtClean="0">
                <a:solidFill>
                  <a:srgbClr val="E68422"/>
                </a:solidFill>
              </a:rPr>
              <a:t>common APIs </a:t>
            </a:r>
            <a:r>
              <a:rPr lang="mr-IN" dirty="0" smtClean="0">
                <a:solidFill>
                  <a:srgbClr val="E68422"/>
                </a:solidFill>
              </a:rPr>
              <a:t>…</a:t>
            </a:r>
            <a:endParaRPr lang="en-US" dirty="0" smtClean="0">
              <a:solidFill>
                <a:srgbClr val="E6842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DADA-A641-F04B-8DE3-7D893515C21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042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MIAPPE:</a:t>
            </a:r>
            <a:r>
              <a:rPr lang="en-US" baseline="0" dirty="0" smtClean="0"/>
              <a:t> </a:t>
            </a:r>
            <a:r>
              <a:rPr lang="en-US" dirty="0" smtClean="0"/>
              <a:t>Minimum Information (MI) standard for plant phenotyping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About</a:t>
            </a:r>
            <a:r>
              <a:rPr lang="en-US" baseline="0" dirty="0" smtClean="0"/>
              <a:t> 100 properties in total. Not all are need!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Mandatory</a:t>
            </a:r>
            <a:r>
              <a:rPr lang="en-US" baseline="0" dirty="0" smtClean="0"/>
              <a:t> and optional attributes to describe a phenotyping experiment.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Currently MIAPPE v1.0.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DADA-A641-F04B-8DE3-7D893515C21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98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Developing MIAPPE 2.0</a:t>
            </a:r>
            <a:r>
              <a:rPr lang="mr-IN" dirty="0" smtClean="0"/>
              <a:t>…</a:t>
            </a:r>
            <a:r>
              <a:rPr lang="en-US" dirty="0" smtClean="0"/>
              <a:t> WORKING DOCUMENT</a:t>
            </a:r>
          </a:p>
          <a:p>
            <a:endParaRPr lang="en-US" dirty="0" smtClean="0"/>
          </a:p>
          <a:p>
            <a:r>
              <a:rPr lang="en-US" dirty="0" smtClean="0"/>
              <a:t>About</a:t>
            </a:r>
            <a:r>
              <a:rPr lang="en-US" baseline="0" dirty="0" smtClean="0"/>
              <a:t> 100 properties in total.</a:t>
            </a:r>
          </a:p>
          <a:p>
            <a:r>
              <a:rPr lang="en-US" baseline="0" dirty="0" smtClean="0"/>
              <a:t>Mandatory attributes with a star.</a:t>
            </a:r>
          </a:p>
          <a:p>
            <a:r>
              <a:rPr lang="en-US" baseline="0" dirty="0" smtClean="0"/>
              <a:t>Definition based on: example of each institute, attribute name (for each institute) and ontology used (if so)</a:t>
            </a:r>
          </a:p>
          <a:p>
            <a:r>
              <a:rPr lang="en-US" baseline="0" dirty="0" smtClean="0"/>
              <a:t>Putting together: ontologies, metrics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DADA-A641-F04B-8DE3-7D893515C21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18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ELIX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elixir_helix_200_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3" y="-26988"/>
            <a:ext cx="12240683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elixir_1_RZ_ma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4" y="4760686"/>
            <a:ext cx="2427817" cy="185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440084" y="6237289"/>
            <a:ext cx="390313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sz="2400" i="1" dirty="0" err="1" smtClean="0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www.elixir-europe.org</a:t>
            </a:r>
            <a:endParaRPr lang="en-US" sz="2400" i="1" dirty="0" smtClean="0">
              <a:solidFill>
                <a:srgbClr val="003F41"/>
              </a:solidFill>
              <a:latin typeface="Corbel" pitchFamily="34" charset="0"/>
              <a:ea typeface="Geneva" charset="-128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1424" y="3356993"/>
            <a:ext cx="10363200" cy="864096"/>
          </a:xfrm>
        </p:spPr>
        <p:txBody>
          <a:bodyPr>
            <a:normAutofit/>
          </a:bodyPr>
          <a:lstStyle>
            <a:lvl1pPr algn="r">
              <a:defRPr sz="5000" b="1">
                <a:solidFill>
                  <a:srgbClr val="003F41"/>
                </a:solidFill>
                <a:latin typeface="Corbel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503712" y="4293097"/>
            <a:ext cx="7755467" cy="899583"/>
          </a:xfrm>
        </p:spPr>
        <p:txBody>
          <a:bodyPr>
            <a:normAutofit/>
          </a:bodyPr>
          <a:lstStyle>
            <a:lvl1pPr marL="0" indent="0" algn="r">
              <a:buNone/>
              <a:defRPr lang="en-US" sz="2800" i="1"/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761891" y="5192680"/>
            <a:ext cx="4512733" cy="360040"/>
          </a:xfrm>
        </p:spPr>
        <p:txBody>
          <a:bodyPr/>
          <a:lstStyle>
            <a:lvl1pPr marL="0" indent="0" algn="r">
              <a:buFontTx/>
              <a:buNone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820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elixir_helix_200_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3" y="-26988"/>
            <a:ext cx="12240683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elixir_1_RZ_ma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4" y="4951141"/>
            <a:ext cx="2427817" cy="166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911424" y="3645025"/>
            <a:ext cx="10363200" cy="1225021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tx2">
                    <a:lumMod val="50000"/>
                  </a:schemeClr>
                </a:solidFill>
                <a:latin typeface="Corbel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768075" y="4869160"/>
            <a:ext cx="4512733" cy="360040"/>
          </a:xfrm>
        </p:spPr>
        <p:txBody>
          <a:bodyPr/>
          <a:lstStyle>
            <a:lvl1pPr marL="0" indent="0" algn="r">
              <a:buFontTx/>
              <a:buNone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688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EXCELE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elixir_helix_200_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3" y="-26988"/>
            <a:ext cx="12240683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967817" y="6092041"/>
            <a:ext cx="6398684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sz="2400" i="1" dirty="0" err="1" smtClean="0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www.elixir-europe.org</a:t>
            </a:r>
            <a:r>
              <a:rPr lang="en-US" sz="2400" i="1" dirty="0" smtClean="0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/</a:t>
            </a:r>
            <a:r>
              <a:rPr lang="en-US" sz="2400" i="1" dirty="0" err="1" smtClean="0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excelerate</a:t>
            </a:r>
            <a:endParaRPr lang="en-US" sz="2400" i="1" dirty="0" smtClean="0">
              <a:solidFill>
                <a:srgbClr val="003F41"/>
              </a:solidFill>
              <a:latin typeface="Corbel" pitchFamily="34" charset="0"/>
              <a:ea typeface="Geneva" charset="-128"/>
              <a:cs typeface="+mn-cs"/>
            </a:endParaRPr>
          </a:p>
        </p:txBody>
      </p:sp>
      <p:pic>
        <p:nvPicPr>
          <p:cNvPr id="5" name="Picture 5" descr="Excelerate_whitebackgrou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617" y="4962293"/>
            <a:ext cx="2616200" cy="968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4949046"/>
            <a:ext cx="1619251" cy="103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31800" y="6092825"/>
            <a:ext cx="4800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>
                <a:solidFill>
                  <a:srgbClr val="7F7F7F"/>
                </a:solidFill>
              </a:rPr>
              <a:t>ELIXIR-EXCELERATE is funded by the European Commission within the Research Infrastructures programme of Horizon 2020, grant agreement number 676559.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1424" y="3356993"/>
            <a:ext cx="10363200" cy="864096"/>
          </a:xfrm>
        </p:spPr>
        <p:txBody>
          <a:bodyPr>
            <a:normAutofit/>
          </a:bodyPr>
          <a:lstStyle>
            <a:lvl1pPr algn="r">
              <a:defRPr sz="5000" b="1">
                <a:solidFill>
                  <a:srgbClr val="003F41"/>
                </a:solidFill>
                <a:latin typeface="Corbel"/>
                <a:cs typeface="Corbe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3503712" y="4293097"/>
            <a:ext cx="7755467" cy="899583"/>
          </a:xfrm>
        </p:spPr>
        <p:txBody>
          <a:bodyPr>
            <a:normAutofit/>
          </a:bodyPr>
          <a:lstStyle>
            <a:lvl1pPr marL="0" indent="0" algn="r">
              <a:buNone/>
              <a:defRPr lang="en-US" sz="2800" i="1"/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761891" y="5192680"/>
            <a:ext cx="4512733" cy="360040"/>
          </a:xfrm>
        </p:spPr>
        <p:txBody>
          <a:bodyPr/>
          <a:lstStyle>
            <a:lvl1pPr marL="0" indent="0" algn="r">
              <a:buFontTx/>
              <a:buNone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74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LIXIR-thank-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elixir_helix_200_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2" y="-26988"/>
            <a:ext cx="12240684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elixir_1_RZ_ma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4" y="5029200"/>
            <a:ext cx="2427817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528" y="6122067"/>
            <a:ext cx="660400" cy="54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440084" y="5445126"/>
            <a:ext cx="390313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sz="2400" i="1" dirty="0" err="1" smtClean="0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www.elixir-europe.org</a:t>
            </a:r>
            <a:endParaRPr lang="en-US" sz="2400" i="1" dirty="0" smtClean="0">
              <a:solidFill>
                <a:srgbClr val="003F41"/>
              </a:solidFill>
              <a:latin typeface="Corbel" pitchFamily="34" charset="0"/>
              <a:ea typeface="Geneva" charset="-128"/>
              <a:cs typeface="+mn-cs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113261" y="6265174"/>
            <a:ext cx="3615267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@</a:t>
            </a:r>
            <a:r>
              <a:rPr lang="en-US" sz="2000" i="1" dirty="0" err="1" smtClean="0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ELIXIREurope</a:t>
            </a:r>
            <a:endParaRPr lang="en-US" sz="2000" i="1" dirty="0" smtClean="0">
              <a:solidFill>
                <a:srgbClr val="003F41"/>
              </a:solidFill>
              <a:latin typeface="Corbel" pitchFamily="34" charset="0"/>
              <a:ea typeface="Geneva" charset="-128"/>
              <a:cs typeface="+mn-cs"/>
            </a:endParaRPr>
          </a:p>
        </p:txBody>
      </p:sp>
      <p:pic>
        <p:nvPicPr>
          <p:cNvPr id="10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161" y="6122067"/>
            <a:ext cx="552451" cy="55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916913" y="6265174"/>
            <a:ext cx="4116916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/company/elixir-</a:t>
            </a:r>
            <a:r>
              <a:rPr lang="en-US" sz="2000" i="1" dirty="0" err="1" smtClean="0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europe</a:t>
            </a:r>
            <a:endParaRPr lang="en-US" sz="2000" i="1" dirty="0" smtClean="0">
              <a:solidFill>
                <a:srgbClr val="003F41"/>
              </a:solidFill>
              <a:latin typeface="Corbel" pitchFamily="34" charset="0"/>
              <a:ea typeface="Geneva" charset="-128"/>
              <a:cs typeface="+mn-cs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911424" y="3645025"/>
            <a:ext cx="10363200" cy="1225021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tx2">
                    <a:lumMod val="50000"/>
                  </a:schemeClr>
                </a:solidFill>
                <a:latin typeface="Corbel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768075" y="4869160"/>
            <a:ext cx="4512733" cy="360040"/>
          </a:xfrm>
        </p:spPr>
        <p:txBody>
          <a:bodyPr/>
          <a:lstStyle>
            <a:lvl1pPr marL="0" indent="0" algn="r">
              <a:buFontTx/>
              <a:buNone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757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ELIXIR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484" y="5742879"/>
            <a:ext cx="1320800" cy="95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663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CELERATE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xcelerate_white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1" y="5798634"/>
            <a:ext cx="2129367" cy="77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868" y="5786024"/>
            <a:ext cx="1335617" cy="84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11200" y="1525589"/>
            <a:ext cx="10871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776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ELIXIR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484" y="5754029"/>
            <a:ext cx="1320800" cy="942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03" y="332656"/>
            <a:ext cx="10871200" cy="5760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19200"/>
            <a:ext cx="53340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219200"/>
            <a:ext cx="53340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63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ELIXIR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484" y="5720577"/>
            <a:ext cx="1320800" cy="97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03" y="332656"/>
            <a:ext cx="10871200" cy="5760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084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525589"/>
            <a:ext cx="10871200" cy="43513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First level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Corbel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Corbel" pitchFamily="34" charset="0"/>
          <a:ea typeface="ＭＳ Ｐゴシック" charset="0"/>
          <a:cs typeface="Geneva" pitchFamily="-11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Corbel" pitchFamily="34" charset="0"/>
          <a:ea typeface="ＭＳ Ｐゴシック" charset="0"/>
          <a:cs typeface="Geneva" pitchFamily="-11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Corbel" pitchFamily="34" charset="0"/>
          <a:ea typeface="ＭＳ Ｐゴシック" charset="0"/>
          <a:cs typeface="Geneva" pitchFamily="-11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Corbel" pitchFamily="34" charset="0"/>
          <a:ea typeface="ＭＳ Ｐゴシック" charset="0"/>
          <a:cs typeface="Geneva" pitchFamily="-11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itchFamily="-112" charset="0"/>
          <a:ea typeface="Geneva" pitchFamily="-112" charset="0"/>
          <a:cs typeface="Geneva" pitchFamily="-11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itchFamily="-112" charset="0"/>
          <a:ea typeface="Geneva" pitchFamily="-112" charset="0"/>
          <a:cs typeface="Geneva" pitchFamily="-11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itchFamily="-112" charset="0"/>
          <a:ea typeface="Geneva" pitchFamily="-112" charset="0"/>
          <a:cs typeface="Geneva" pitchFamily="-11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itchFamily="-112" charset="0"/>
          <a:ea typeface="Geneva" pitchFamily="-112" charset="0"/>
          <a:cs typeface="Geneva" pitchFamily="-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Char char="•"/>
        <a:defRPr sz="2400">
          <a:solidFill>
            <a:schemeClr val="tx1"/>
          </a:solidFill>
          <a:latin typeface="Corbel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Corbel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Corbel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Corbel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Corbel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-112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-112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-112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-112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appe.org/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antbreeding/API" TargetMode="External"/><Relationship Id="rId4" Type="http://schemas.openxmlformats.org/officeDocument/2006/relationships/image" Target="../media/image27.png"/><Relationship Id="rId5" Type="http://schemas.openxmlformats.org/officeDocument/2006/relationships/hyperlink" Target="https://github.com/plantbreeding/API/blob/master/Specification/Germplasm/GermplasmSearchGET.md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hyperlink" Target="http://www.elixir-europe.org/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appe.org/" TargetMode="External"/><Relationship Id="rId4" Type="http://schemas.openxmlformats.org/officeDocument/2006/relationships/hyperlink" Target="http://cropnet.pl/phenotypes/wp-content/uploads/2016/04/MIAPPE.pdf" TargetMode="External"/><Relationship Id="rId5" Type="http://schemas.openxmlformats.org/officeDocument/2006/relationships/image" Target="../media/image24.tiff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4.tiff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3600" dirty="0" smtClean="0"/>
              <a:t>Elixir, EXCELERATE and Brassica Information Portal </a:t>
            </a:r>
            <a:endParaRPr lang="en-GB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2400" dirty="0" smtClean="0"/>
              <a:t>Carlos </a:t>
            </a:r>
            <a:r>
              <a:rPr lang="en-GB" sz="2400" dirty="0" smtClean="0"/>
              <a:t>Horro</a:t>
            </a:r>
            <a:endParaRPr lang="en-GB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316" y="5011703"/>
            <a:ext cx="2647310" cy="72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4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D7.2. </a:t>
            </a:r>
            <a:r>
              <a:rPr lang="en-GB" sz="2800" dirty="0"/>
              <a:t>Provide an API for data discovery over dispersed </a:t>
            </a:r>
            <a:r>
              <a:rPr lang="en-GB" sz="2800" dirty="0" smtClean="0"/>
              <a:t>repositories: </a:t>
            </a:r>
            <a:r>
              <a:rPr lang="en-GB" sz="2800" dirty="0" err="1" smtClean="0"/>
              <a:t>BrAPI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US" altLang="en-US" sz="1800" dirty="0" smtClean="0">
                <a:hlinkClick r:id="rId3"/>
              </a:rPr>
              <a:t>https://www.brapi.org</a:t>
            </a:r>
            <a:r>
              <a:rPr lang="en-US" altLang="en-US" sz="1800" dirty="0" smtClean="0"/>
              <a:t> </a:t>
            </a:r>
            <a:endParaRPr lang="en-GB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BrAPI</a:t>
            </a:r>
            <a:r>
              <a:rPr lang="en-US" dirty="0"/>
              <a:t> (Breeding API) is an effort to create a RESTful </a:t>
            </a:r>
            <a:r>
              <a:rPr lang="en-US" dirty="0" smtClean="0"/>
              <a:t>(based on basic HTTP operations: GET, POST, DELETE, UPDATE) specification </a:t>
            </a:r>
            <a:r>
              <a:rPr lang="en-US" dirty="0"/>
              <a:t>to enable interoperability among plant breeding databases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BrAPI</a:t>
            </a:r>
            <a:r>
              <a:rPr lang="en-US" dirty="0" smtClean="0"/>
              <a:t> v1 was released by the end of 2016.</a:t>
            </a:r>
          </a:p>
          <a:p>
            <a:pPr lvl="1"/>
            <a:r>
              <a:rPr lang="en-US" dirty="0" smtClean="0"/>
              <a:t>WP7 is adopting only a subset of it.</a:t>
            </a:r>
          </a:p>
          <a:p>
            <a:r>
              <a:rPr lang="en-US" dirty="0" err="1" smtClean="0"/>
              <a:t>BrAPI</a:t>
            </a:r>
            <a:r>
              <a:rPr lang="en-US" dirty="0" smtClean="0"/>
              <a:t> v2 is currently under development with WP7 collaboration.</a:t>
            </a:r>
          </a:p>
          <a:p>
            <a:pPr lvl="1"/>
            <a:r>
              <a:rPr lang="en-US" dirty="0" smtClean="0"/>
              <a:t>Elixir API for Plant phenotyping data discovery will be fully compliant with it.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094" y="5927842"/>
            <a:ext cx="2647310" cy="7219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520" y="5981499"/>
            <a:ext cx="2819845" cy="61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7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680316" y="1674123"/>
            <a:ext cx="531356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Specification includes: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Optional and mandatory (input and output) fields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 type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Maximum size of each data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Default values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Cardinality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Metadata to facilitate navigation around multiple results</a:t>
            </a:r>
          </a:p>
          <a:p>
            <a:endParaRPr lang="en-US" dirty="0"/>
          </a:p>
          <a:p>
            <a:r>
              <a:rPr lang="en-US" dirty="0" smtClean="0"/>
              <a:t>Full </a:t>
            </a:r>
            <a:r>
              <a:rPr lang="en-US" dirty="0" err="1" smtClean="0"/>
              <a:t>BrAPI</a:t>
            </a:r>
            <a:r>
              <a:rPr lang="en-US" dirty="0" smtClean="0"/>
              <a:t> specification: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github.com/plantbreeding/API</a:t>
            </a:r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680317" y="189840"/>
            <a:ext cx="5313563" cy="389280"/>
          </a:xfrm>
        </p:spPr>
        <p:txBody>
          <a:bodyPr/>
          <a:lstStyle/>
          <a:p>
            <a:r>
              <a:rPr lang="en-GB" sz="2400" dirty="0" err="1" smtClean="0"/>
              <a:t>BrAPI</a:t>
            </a:r>
            <a:r>
              <a:rPr lang="en-GB" sz="2400" dirty="0" smtClean="0"/>
              <a:t> v1 example: germplasm-search call</a:t>
            </a:r>
            <a:endParaRPr lang="en-GB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17648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339841" y="750793"/>
            <a:ext cx="5852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github.com/plantbreeding/API/blob/master/Specification/Germplasm/GermplasmSearchGET.md</a:t>
            </a:r>
            <a:endParaRPr lang="en-US" sz="16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094" y="5927842"/>
            <a:ext cx="2647310" cy="7219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520" y="5981499"/>
            <a:ext cx="2819845" cy="61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3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717774" y="936268"/>
            <a:ext cx="5253833" cy="502162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Corbel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FontTx/>
              <a:buNone/>
            </a:pPr>
            <a:r>
              <a:rPr lang="en-US" b="1" kern="0" dirty="0" smtClean="0"/>
              <a:t>Elixir</a:t>
            </a:r>
          </a:p>
          <a:p>
            <a:pPr defTabSz="914400"/>
            <a:r>
              <a:rPr lang="en-US" kern="0" dirty="0" smtClean="0"/>
              <a:t>International project to unify European bioinformatics infrastructure</a:t>
            </a:r>
          </a:p>
          <a:p>
            <a:pPr marL="0" indent="0" defTabSz="914400">
              <a:buFontTx/>
              <a:buNone/>
            </a:pPr>
            <a:r>
              <a:rPr lang="en-US" b="1" kern="0" dirty="0" smtClean="0"/>
              <a:t>EXCELERATE</a:t>
            </a:r>
          </a:p>
          <a:p>
            <a:pPr defTabSz="914400"/>
            <a:r>
              <a:rPr lang="en-US" kern="0" dirty="0" smtClean="0"/>
              <a:t>European Commission funding to </a:t>
            </a:r>
            <a:r>
              <a:rPr lang="en-US" dirty="0"/>
              <a:t>implement </a:t>
            </a:r>
            <a:r>
              <a:rPr lang="en-US" dirty="0" smtClean="0"/>
              <a:t>Elixir</a:t>
            </a:r>
            <a:endParaRPr lang="en-US" kern="0" dirty="0" smtClean="0"/>
          </a:p>
          <a:p>
            <a:pPr marL="0" indent="0" defTabSz="914400">
              <a:buFontTx/>
              <a:buNone/>
            </a:pPr>
            <a:r>
              <a:rPr lang="en-US" b="1" kern="0" dirty="0" smtClean="0"/>
              <a:t>Brassica Information Portal (BIP)</a:t>
            </a:r>
          </a:p>
          <a:p>
            <a:pPr defTabSz="914400"/>
            <a:r>
              <a:rPr lang="en-GB" dirty="0" smtClean="0"/>
              <a:t>Open access web repository for Brassica phenotyping data</a:t>
            </a:r>
            <a:endParaRPr lang="en-US" kern="0" dirty="0" smtClean="0"/>
          </a:p>
          <a:p>
            <a:pPr defTabSz="914400"/>
            <a:r>
              <a:rPr lang="en-US" kern="0" dirty="0" smtClean="0"/>
              <a:t>Earlham Institute stakeholder for Elixir EXCELERATE</a:t>
            </a:r>
          </a:p>
          <a:p>
            <a:pPr marL="0" indent="0">
              <a:buNone/>
            </a:pPr>
            <a:endParaRPr lang="en-US" dirty="0"/>
          </a:p>
          <a:p>
            <a:pPr defTabSz="914400"/>
            <a:endParaRPr lang="en-US" kern="0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368217" y="936268"/>
            <a:ext cx="4825775" cy="485017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Corbel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FontTx/>
              <a:buNone/>
            </a:pPr>
            <a:r>
              <a:rPr lang="en-US" kern="0" dirty="0" smtClean="0"/>
              <a:t>EI and BIP is involved in:</a:t>
            </a:r>
          </a:p>
          <a:p>
            <a:pPr marL="0" indent="0" defTabSz="914400">
              <a:buFontTx/>
              <a:buNone/>
            </a:pPr>
            <a:endParaRPr lang="en-US" kern="0" dirty="0" smtClean="0"/>
          </a:p>
          <a:p>
            <a:pPr marL="0" indent="0" defTabSz="914400">
              <a:buFontTx/>
              <a:buNone/>
            </a:pPr>
            <a:r>
              <a:rPr lang="en-US" u="sng" kern="0" dirty="0" smtClean="0"/>
              <a:t>Elixir Plants Use Case (WP7)</a:t>
            </a:r>
          </a:p>
          <a:p>
            <a:pPr defTabSz="914400"/>
            <a:r>
              <a:rPr lang="en-US" kern="0" dirty="0" smtClean="0"/>
              <a:t>Standard for annotating genotypic-phenotypic data : MIAPPE v2</a:t>
            </a:r>
          </a:p>
          <a:p>
            <a:pPr defTabSz="914400"/>
            <a:r>
              <a:rPr lang="en-GB" dirty="0" smtClean="0"/>
              <a:t>Common API : </a:t>
            </a:r>
            <a:r>
              <a:rPr lang="en-GB" dirty="0" err="1" smtClean="0"/>
              <a:t>BrAPI</a:t>
            </a:r>
            <a:r>
              <a:rPr lang="en-GB" dirty="0" smtClean="0"/>
              <a:t> v2</a:t>
            </a:r>
          </a:p>
          <a:p>
            <a:pPr defTabSz="914400"/>
            <a:endParaRPr lang="en-US" kern="0" dirty="0" smtClean="0"/>
          </a:p>
          <a:p>
            <a:pPr marL="0" indent="0">
              <a:buNone/>
            </a:pPr>
            <a:r>
              <a:rPr lang="en-US" u="sng" dirty="0" smtClean="0"/>
              <a:t>Elixir Interoperability Platform (WP5)</a:t>
            </a:r>
          </a:p>
          <a:p>
            <a:r>
              <a:rPr lang="en-US" kern="0" dirty="0" smtClean="0"/>
              <a:t>Findability and Accessibility: BioSchemas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094" y="5927842"/>
            <a:ext cx="2647310" cy="72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0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1120" y="936268"/>
            <a:ext cx="4043680" cy="461613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Niklas</a:t>
            </a:r>
            <a:r>
              <a:rPr lang="en-US" dirty="0" smtClean="0"/>
              <a:t> Blomberg</a:t>
            </a:r>
          </a:p>
          <a:p>
            <a:pPr marL="0" indent="0">
              <a:buNone/>
            </a:pPr>
            <a:r>
              <a:rPr lang="en-US" u="sng" dirty="0" smtClean="0"/>
              <a:t>Interoperability Platform (WP5)</a:t>
            </a:r>
            <a:endParaRPr lang="en-US" u="sng" dirty="0"/>
          </a:p>
          <a:p>
            <a:r>
              <a:rPr lang="en-US" dirty="0" smtClean="0"/>
              <a:t>Chris </a:t>
            </a:r>
            <a:r>
              <a:rPr lang="en-US" dirty="0" err="1" smtClean="0"/>
              <a:t>Evelo</a:t>
            </a:r>
            <a:r>
              <a:rPr lang="en-US" dirty="0" smtClean="0"/>
              <a:t> (NL)</a:t>
            </a:r>
          </a:p>
          <a:p>
            <a:r>
              <a:rPr lang="en-US" dirty="0" err="1" smtClean="0"/>
              <a:t>Carlole</a:t>
            </a:r>
            <a:r>
              <a:rPr lang="en-US" dirty="0" smtClean="0"/>
              <a:t> Goble (UK)</a:t>
            </a:r>
          </a:p>
          <a:p>
            <a:r>
              <a:rPr lang="en-US" dirty="0" smtClean="0"/>
              <a:t>Helen Parkinson (EBI)</a:t>
            </a:r>
          </a:p>
          <a:p>
            <a:pPr marL="0" indent="0">
              <a:buNone/>
            </a:pPr>
            <a:r>
              <a:rPr lang="en-US" u="sng" dirty="0" smtClean="0"/>
              <a:t>Elixir Plants Use Case (WP7)</a:t>
            </a:r>
            <a:endParaRPr lang="en-US" u="sng" dirty="0"/>
          </a:p>
          <a:p>
            <a:r>
              <a:rPr lang="en-US" dirty="0" smtClean="0"/>
              <a:t>Paul </a:t>
            </a:r>
            <a:r>
              <a:rPr lang="en-US" dirty="0" err="1" smtClean="0"/>
              <a:t>Kersey</a:t>
            </a:r>
            <a:r>
              <a:rPr lang="en-US" dirty="0" smtClean="0"/>
              <a:t> (EBI)</a:t>
            </a:r>
            <a:endParaRPr lang="en-US" dirty="0"/>
          </a:p>
          <a:p>
            <a:r>
              <a:rPr lang="en-US" dirty="0" smtClean="0"/>
              <a:t>Celia de Miguel (PT)</a:t>
            </a:r>
          </a:p>
          <a:p>
            <a:r>
              <a:rPr lang="mr-IN" dirty="0" smtClean="0"/>
              <a:t>…</a:t>
            </a:r>
            <a:r>
              <a:rPr lang="en-US" dirty="0" smtClean="0"/>
              <a:t> and all WP7 colleagues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59097" y="1253331"/>
            <a:ext cx="4354863" cy="44674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Corbel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/>
              <a:t>John </a:t>
            </a:r>
            <a:r>
              <a:rPr lang="en-US" smtClean="0"/>
              <a:t>Hancock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3563"/>
          <a:stretch/>
        </p:blipFill>
        <p:spPr>
          <a:xfrm>
            <a:off x="387350" y="1917571"/>
            <a:ext cx="2912701" cy="824917"/>
          </a:xfrm>
          <a:prstGeom prst="rect">
            <a:avLst/>
          </a:prstGeom>
        </p:spPr>
      </p:pic>
      <p:pic>
        <p:nvPicPr>
          <p:cNvPr id="8" name="Picture 7" descr="06b60658-cca9-11e5-95f7-ff9b26090a4b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5"/>
          <a:stretch/>
        </p:blipFill>
        <p:spPr>
          <a:xfrm>
            <a:off x="1321397" y="4099851"/>
            <a:ext cx="2496681" cy="616013"/>
          </a:xfrm>
          <a:prstGeom prst="rect">
            <a:avLst/>
          </a:prstGeom>
        </p:spPr>
      </p:pic>
      <p:pic>
        <p:nvPicPr>
          <p:cNvPr id="9" name="Picture 8" descr="06b60658-cca9-11e5-95f7-ff9b26090a4b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71"/>
          <a:stretch/>
        </p:blipFill>
        <p:spPr>
          <a:xfrm>
            <a:off x="719403" y="4099851"/>
            <a:ext cx="601994" cy="616013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719403" y="4869772"/>
            <a:ext cx="2962198" cy="54498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Corbel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mtClean="0"/>
              <a:t>Rafael Jiménez</a:t>
            </a:r>
            <a:endParaRPr lang="en-US" kern="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707417" y="2896396"/>
            <a:ext cx="2952681" cy="104954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Corbel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kern="0" dirty="0" smtClean="0"/>
              <a:t>Wiktor </a:t>
            </a:r>
            <a:r>
              <a:rPr lang="en-US" kern="0" dirty="0" err="1" smtClean="0"/>
              <a:t>Jurkowski</a:t>
            </a:r>
            <a:endParaRPr lang="en-US" kern="0" dirty="0" smtClean="0"/>
          </a:p>
          <a:p>
            <a:pPr defTabSz="914400"/>
            <a:r>
              <a:rPr lang="en-US" kern="0" dirty="0" smtClean="0"/>
              <a:t>Annemarie </a:t>
            </a:r>
            <a:r>
              <a:rPr lang="en-US" kern="0" dirty="0" err="1" smtClean="0"/>
              <a:t>Eckes</a:t>
            </a:r>
            <a:endParaRPr lang="en-US" kern="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094" y="5927842"/>
            <a:ext cx="2647310" cy="72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7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map-nodes-slid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5405" y="7594"/>
            <a:ext cx="6296595" cy="5686353"/>
          </a:xfrm>
          <a:prstGeom prst="rect">
            <a:avLst/>
          </a:prstGeom>
        </p:spPr>
      </p:pic>
      <p:sp>
        <p:nvSpPr>
          <p:cNvPr id="11266" name="Title 2"/>
          <p:cNvSpPr>
            <a:spLocks noGrp="1"/>
          </p:cNvSpPr>
          <p:nvPr/>
        </p:nvSpPr>
        <p:spPr bwMode="auto">
          <a:xfrm>
            <a:off x="302045" y="232571"/>
            <a:ext cx="8858250" cy="5032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3200" dirty="0">
                <a:solidFill>
                  <a:schemeClr val="tx2"/>
                </a:solidFill>
                <a:latin typeface="Corbel" charset="0"/>
                <a:cs typeface="Geneva" charset="0"/>
              </a:rPr>
              <a:t>ELIXIR: European infrastructure for </a:t>
            </a:r>
          </a:p>
          <a:p>
            <a:r>
              <a:rPr lang="en-US" sz="3200" dirty="0">
                <a:solidFill>
                  <a:schemeClr val="tx2"/>
                </a:solidFill>
                <a:latin typeface="Corbel" charset="0"/>
                <a:cs typeface="Geneva" charset="0"/>
              </a:rPr>
              <a:t>biological </a:t>
            </a:r>
            <a:r>
              <a:rPr lang="en-US" sz="3200" dirty="0" smtClean="0">
                <a:solidFill>
                  <a:schemeClr val="tx2"/>
                </a:solidFill>
                <a:latin typeface="Corbel" charset="0"/>
                <a:cs typeface="Geneva" charset="0"/>
              </a:rPr>
              <a:t>information</a:t>
            </a:r>
          </a:p>
          <a:p>
            <a:r>
              <a:rPr lang="en-US" dirty="0">
                <a:solidFill>
                  <a:schemeClr val="tx2"/>
                </a:solidFill>
                <a:latin typeface="Corbel" charset="0"/>
                <a:cs typeface="Geneva" charset="0"/>
              </a:rPr>
              <a:t>https://</a:t>
            </a:r>
            <a:r>
              <a:rPr lang="en-US" dirty="0" err="1">
                <a:solidFill>
                  <a:schemeClr val="tx2"/>
                </a:solidFill>
                <a:latin typeface="Corbel" charset="0"/>
                <a:cs typeface="Geneva" charset="0"/>
              </a:rPr>
              <a:t>www.elixir-europe.org</a:t>
            </a:r>
            <a:r>
              <a:rPr lang="en-US" dirty="0">
                <a:solidFill>
                  <a:schemeClr val="tx2"/>
                </a:solidFill>
                <a:latin typeface="Corbel" charset="0"/>
                <a:cs typeface="Geneva" charset="0"/>
              </a:rPr>
              <a:t>/</a:t>
            </a:r>
          </a:p>
        </p:txBody>
      </p:sp>
      <p:sp>
        <p:nvSpPr>
          <p:cNvPr id="11267" name="TextBox 5"/>
          <p:cNvSpPr txBox="1">
            <a:spLocks noChangeArrowheads="1"/>
          </p:cNvSpPr>
          <p:nvPr/>
        </p:nvSpPr>
        <p:spPr bwMode="auto">
          <a:xfrm>
            <a:off x="248721" y="1732683"/>
            <a:ext cx="5646684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300" dirty="0">
                <a:solidFill>
                  <a:srgbClr val="DD5E21"/>
                </a:solidFill>
                <a:latin typeface="Corbel" charset="0"/>
                <a:cs typeface="Geneva" charset="0"/>
              </a:rPr>
              <a:t>Data infrastructure </a:t>
            </a:r>
            <a:r>
              <a:rPr lang="en-US" sz="2300" dirty="0">
                <a:solidFill>
                  <a:srgbClr val="000000"/>
                </a:solidFill>
                <a:latin typeface="Corbel" charset="0"/>
                <a:cs typeface="Geneva" charset="0"/>
              </a:rPr>
              <a:t>for Europe’s life-science </a:t>
            </a:r>
            <a:r>
              <a:rPr lang="en-US" sz="2300">
                <a:solidFill>
                  <a:srgbClr val="000000"/>
                </a:solidFill>
                <a:latin typeface="Corbel" charset="0"/>
                <a:cs typeface="Geneva" charset="0"/>
              </a:rPr>
              <a:t>research</a:t>
            </a:r>
            <a:r>
              <a:rPr lang="en-US" sz="2300" smtClean="0">
                <a:solidFill>
                  <a:srgbClr val="000000"/>
                </a:solidFill>
                <a:latin typeface="Corbel" charset="0"/>
                <a:cs typeface="Geneva" charset="0"/>
              </a:rPr>
              <a:t>:</a:t>
            </a:r>
            <a:endParaRPr lang="en-US" sz="2300" dirty="0">
              <a:solidFill>
                <a:srgbClr val="000000"/>
              </a:solidFill>
              <a:latin typeface="Corbel" charset="0"/>
              <a:cs typeface="Geneva" charset="0"/>
            </a:endParaRPr>
          </a:p>
        </p:txBody>
      </p:sp>
      <p:grpSp>
        <p:nvGrpSpPr>
          <p:cNvPr id="11268" name="Group 2"/>
          <p:cNvGrpSpPr>
            <a:grpSpLocks/>
          </p:cNvGrpSpPr>
          <p:nvPr/>
        </p:nvGrpSpPr>
        <p:grpSpPr bwMode="auto">
          <a:xfrm>
            <a:off x="671468" y="5693946"/>
            <a:ext cx="6202858" cy="409643"/>
            <a:chOff x="252214" y="5805264"/>
            <a:chExt cx="6530462" cy="430979"/>
          </a:xfrm>
        </p:grpSpPr>
        <p:sp>
          <p:nvSpPr>
            <p:cNvPr id="11288" name="TextBox 7"/>
            <p:cNvSpPr txBox="1">
              <a:spLocks noChangeArrowheads="1"/>
            </p:cNvSpPr>
            <p:nvPr/>
          </p:nvSpPr>
          <p:spPr bwMode="auto">
            <a:xfrm>
              <a:off x="539552" y="5805264"/>
              <a:ext cx="2592387" cy="38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 dirty="0">
                  <a:hlinkClick r:id="rId4"/>
                </a:rPr>
                <a:t>www.elixir-europe.org</a:t>
              </a:r>
              <a:endParaRPr lang="en-US" sz="1800" i="1" dirty="0"/>
            </a:p>
          </p:txBody>
        </p:sp>
        <p:pic>
          <p:nvPicPr>
            <p:cNvPr id="11289" name="Picture 5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2475" y="5863548"/>
              <a:ext cx="422275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0" name="TextBox 9"/>
            <p:cNvSpPr txBox="1">
              <a:spLocks noChangeArrowheads="1"/>
            </p:cNvSpPr>
            <p:nvPr/>
          </p:nvSpPr>
          <p:spPr bwMode="auto">
            <a:xfrm>
              <a:off x="4190289" y="5847675"/>
              <a:ext cx="2592387" cy="388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 dirty="0">
                  <a:hlinkClick r:id="rId4"/>
                </a:rPr>
                <a:t>@ELIXIREurope</a:t>
              </a:r>
              <a:endParaRPr lang="en-US" sz="1800" i="1" dirty="0"/>
            </a:p>
          </p:txBody>
        </p:sp>
        <p:pic>
          <p:nvPicPr>
            <p:cNvPr id="11291" name="Picture 1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14" y="5805264"/>
              <a:ext cx="358775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69" name="Group 8"/>
          <p:cNvGrpSpPr>
            <a:grpSpLocks/>
          </p:cNvGrpSpPr>
          <p:nvPr/>
        </p:nvGrpSpPr>
        <p:grpSpPr bwMode="auto">
          <a:xfrm>
            <a:off x="303796" y="3312147"/>
            <a:ext cx="409575" cy="1941512"/>
            <a:chOff x="467544" y="1589847"/>
            <a:chExt cx="432048" cy="2047189"/>
          </a:xfrm>
        </p:grpSpPr>
        <p:pic>
          <p:nvPicPr>
            <p:cNvPr id="11283" name="Picture 2" descr="data01.png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589847"/>
              <a:ext cx="406598" cy="349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4" name="Picture 3" descr="compute.png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2828278"/>
              <a:ext cx="418955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5" name="Picture 4" descr="standards.png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999203"/>
              <a:ext cx="387846" cy="33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6" name="Picture 5" descr="tools.png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422" y="2383901"/>
              <a:ext cx="419170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7" name="Picture 6" descr="training.png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286950"/>
              <a:ext cx="406243" cy="350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70" name="Group 15"/>
          <p:cNvGrpSpPr>
            <a:grpSpLocks/>
          </p:cNvGrpSpPr>
          <p:nvPr/>
        </p:nvGrpSpPr>
        <p:grpSpPr bwMode="auto">
          <a:xfrm>
            <a:off x="2843307" y="3253410"/>
            <a:ext cx="427037" cy="1927225"/>
            <a:chOff x="467235" y="4651622"/>
            <a:chExt cx="451118" cy="2030350"/>
          </a:xfrm>
        </p:grpSpPr>
        <p:pic>
          <p:nvPicPr>
            <p:cNvPr id="11279" name="Picture 8" descr="rare.png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011" y="6237312"/>
              <a:ext cx="429342" cy="444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0" name="Picture 9" descr="plants-agri.png"/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78" y="5178127"/>
              <a:ext cx="421286" cy="418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1" name="Picture 10" descr="human-data.png"/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463" y="5733256"/>
              <a:ext cx="398390" cy="402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2" name="Picture 11" descr="marine01.png"/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235" y="4651622"/>
              <a:ext cx="432734" cy="425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71" name="Content Placeholder 1"/>
          <p:cNvSpPr>
            <a:spLocks noGrp="1"/>
          </p:cNvSpPr>
          <p:nvPr>
            <p:ph idx="4294967295"/>
          </p:nvPr>
        </p:nvSpPr>
        <p:spPr>
          <a:xfrm>
            <a:off x="735595" y="3239122"/>
            <a:ext cx="1979612" cy="2322512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i="1" dirty="0">
                <a:latin typeface="Corbel" charset="0"/>
                <a:cs typeface="Corbel" charset="0"/>
              </a:rPr>
              <a:t>Data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i="1" dirty="0">
                <a:latin typeface="Corbel" charset="0"/>
                <a:cs typeface="Corbel" charset="0"/>
              </a:rPr>
              <a:t>Interoperability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i="1" dirty="0">
                <a:latin typeface="Corbel" charset="0"/>
                <a:cs typeface="Corbel" charset="0"/>
              </a:rPr>
              <a:t>Tools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i="1" dirty="0">
                <a:latin typeface="Corbel" charset="0"/>
                <a:cs typeface="Corbel" charset="0"/>
              </a:rPr>
              <a:t>Compute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i="1" dirty="0">
                <a:latin typeface="Corbel" charset="0"/>
                <a:cs typeface="Corbel" charset="0"/>
              </a:rPr>
              <a:t>Training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200" i="1" dirty="0">
              <a:latin typeface="Corbel" charset="0"/>
            </a:endParaRPr>
          </a:p>
        </p:txBody>
      </p:sp>
      <p:grpSp>
        <p:nvGrpSpPr>
          <p:cNvPr id="11272" name="Group 22"/>
          <p:cNvGrpSpPr>
            <a:grpSpLocks/>
          </p:cNvGrpSpPr>
          <p:nvPr/>
        </p:nvGrpSpPr>
        <p:grpSpPr bwMode="auto">
          <a:xfrm>
            <a:off x="3202081" y="3239122"/>
            <a:ext cx="2236510" cy="1890689"/>
            <a:chOff x="899592" y="4653136"/>
            <a:chExt cx="2357134" cy="1993388"/>
          </a:xfrm>
        </p:grpSpPr>
        <p:sp>
          <p:nvSpPr>
            <p:cNvPr id="11275" name="Rectangle 12"/>
            <p:cNvSpPr>
              <a:spLocks noChangeArrowheads="1"/>
            </p:cNvSpPr>
            <p:nvPr/>
          </p:nvSpPr>
          <p:spPr bwMode="auto">
            <a:xfrm>
              <a:off x="899592" y="4653136"/>
              <a:ext cx="2357134" cy="389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Corbel" charset="0"/>
                  <a:cs typeface="Geneva" charset="0"/>
                </a:rPr>
                <a:t>Marine metagenomics</a:t>
              </a:r>
              <a:endParaRPr lang="en-US" dirty="0"/>
            </a:p>
          </p:txBody>
        </p:sp>
        <p:sp>
          <p:nvSpPr>
            <p:cNvPr id="11276" name="Rectangle 16"/>
            <p:cNvSpPr>
              <a:spLocks noChangeArrowheads="1"/>
            </p:cNvSpPr>
            <p:nvPr/>
          </p:nvSpPr>
          <p:spPr bwMode="auto">
            <a:xfrm>
              <a:off x="925496" y="5738556"/>
              <a:ext cx="1419485" cy="389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Corbel" charset="0"/>
                  <a:cs typeface="Geneva" charset="0"/>
                </a:rPr>
                <a:t>Human data</a:t>
              </a:r>
              <a:endParaRPr lang="en-US" dirty="0"/>
            </a:p>
          </p:txBody>
        </p:sp>
        <p:sp>
          <p:nvSpPr>
            <p:cNvPr id="11277" name="Rectangle 17"/>
            <p:cNvSpPr>
              <a:spLocks noChangeArrowheads="1"/>
            </p:cNvSpPr>
            <p:nvPr/>
          </p:nvSpPr>
          <p:spPr bwMode="auto">
            <a:xfrm>
              <a:off x="899592" y="5202242"/>
              <a:ext cx="2346997" cy="389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Corbel" charset="0"/>
                  <a:cs typeface="Geneva" charset="0"/>
                </a:rPr>
                <a:t>Crop and forest plants</a:t>
              </a:r>
              <a:endParaRPr lang="en-US" dirty="0"/>
            </a:p>
          </p:txBody>
        </p:sp>
        <p:sp>
          <p:nvSpPr>
            <p:cNvPr id="11278" name="Rectangle 18"/>
            <p:cNvSpPr>
              <a:spLocks noChangeArrowheads="1"/>
            </p:cNvSpPr>
            <p:nvPr/>
          </p:nvSpPr>
          <p:spPr bwMode="auto">
            <a:xfrm>
              <a:off x="921921" y="6257131"/>
              <a:ext cx="1510715" cy="389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Corbel" charset="0"/>
                  <a:cs typeface="Geneva" charset="0"/>
                </a:rPr>
                <a:t>Rare diseases</a:t>
              </a:r>
              <a:endParaRPr lang="en-US" dirty="0"/>
            </a:p>
          </p:txBody>
        </p:sp>
      </p:grpSp>
      <p:sp>
        <p:nvSpPr>
          <p:cNvPr id="11273" name="Rectangle 3"/>
          <p:cNvSpPr>
            <a:spLocks noChangeArrowheads="1"/>
          </p:cNvSpPr>
          <p:nvPr/>
        </p:nvSpPr>
        <p:spPr bwMode="auto">
          <a:xfrm>
            <a:off x="10135268" y="1825016"/>
            <a:ext cx="19446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4625" indent="-174625">
              <a:buFont typeface="Arial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Corbel" charset="0"/>
                <a:cs typeface="Geneva" charset="0"/>
              </a:rPr>
              <a:t>20 Members </a:t>
            </a:r>
          </a:p>
          <a:p>
            <a:pPr marL="174625" indent="-174625"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orbel" charset="0"/>
                <a:cs typeface="Geneva" charset="0"/>
              </a:rPr>
              <a:t>1 Observer</a:t>
            </a:r>
          </a:p>
        </p:txBody>
      </p:sp>
      <p:sp>
        <p:nvSpPr>
          <p:cNvPr id="11274" name="Rectangle 1"/>
          <p:cNvSpPr>
            <a:spLocks noChangeArrowheads="1"/>
          </p:cNvSpPr>
          <p:nvPr/>
        </p:nvSpPr>
        <p:spPr bwMode="auto">
          <a:xfrm>
            <a:off x="9753100" y="2566531"/>
            <a:ext cx="232685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rbel" charset="0"/>
                <a:cs typeface="Geneva" charset="0"/>
              </a:rPr>
              <a:t>ELIXIR Hub based </a:t>
            </a:r>
          </a:p>
          <a:p>
            <a:r>
              <a:rPr lang="en-US" sz="2000" dirty="0">
                <a:solidFill>
                  <a:schemeClr val="bg1"/>
                </a:solidFill>
                <a:latin typeface="Corbel" charset="0"/>
                <a:cs typeface="Geneva" charset="0"/>
              </a:rPr>
              <a:t>alongside EMBL-EBI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rbel" charset="0"/>
                <a:cs typeface="Geneva" charset="0"/>
              </a:rPr>
              <a:t>in </a:t>
            </a:r>
            <a:r>
              <a:rPr lang="en-US" sz="2000" dirty="0" err="1">
                <a:solidFill>
                  <a:schemeClr val="bg1"/>
                </a:solidFill>
                <a:latin typeface="Corbel" charset="0"/>
                <a:cs typeface="Geneva" charset="0"/>
              </a:rPr>
              <a:t>Hinxton</a:t>
            </a:r>
            <a:endParaRPr lang="en-US" sz="2000" dirty="0"/>
          </a:p>
        </p:txBody>
      </p:sp>
      <p:sp>
        <p:nvSpPr>
          <p:cNvPr id="30" name="TextBox 5"/>
          <p:cNvSpPr txBox="1">
            <a:spLocks noChangeArrowheads="1"/>
          </p:cNvSpPr>
          <p:nvPr/>
        </p:nvSpPr>
        <p:spPr bwMode="auto">
          <a:xfrm>
            <a:off x="248721" y="2677598"/>
            <a:ext cx="162579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300" b="1" dirty="0" smtClean="0">
                <a:solidFill>
                  <a:srgbClr val="000000"/>
                </a:solidFill>
                <a:latin typeface="Corbel" charset="0"/>
                <a:cs typeface="Geneva" charset="0"/>
              </a:rPr>
              <a:t>Platforms</a:t>
            </a:r>
            <a:endParaRPr lang="en-US" sz="2300" b="1" dirty="0">
              <a:solidFill>
                <a:srgbClr val="000000"/>
              </a:solidFill>
              <a:latin typeface="Corbel" charset="0"/>
              <a:cs typeface="Geneva" charset="0"/>
            </a:endParaRPr>
          </a:p>
          <a:p>
            <a:pPr eaLnBrk="1" hangingPunct="1"/>
            <a:endParaRPr lang="en-US" sz="1700" dirty="0">
              <a:solidFill>
                <a:srgbClr val="000000"/>
              </a:solidFill>
              <a:latin typeface="Corbel" charset="0"/>
              <a:cs typeface="Geneva" charset="0"/>
            </a:endParaRPr>
          </a:p>
          <a:p>
            <a:pPr eaLnBrk="1" hangingPunct="1"/>
            <a:r>
              <a:rPr lang="en-US" sz="2000" dirty="0">
                <a:solidFill>
                  <a:srgbClr val="DD5E21"/>
                </a:solidFill>
                <a:latin typeface="Corbel" charset="0"/>
                <a:cs typeface="Geneva" charset="0"/>
              </a:rPr>
              <a:t>      </a:t>
            </a:r>
            <a:endParaRPr lang="en-US" sz="1700" dirty="0">
              <a:latin typeface="Corbel" charset="0"/>
            </a:endParaRPr>
          </a:p>
        </p:txBody>
      </p:sp>
      <p:sp>
        <p:nvSpPr>
          <p:cNvPr id="31" name="TextBox 5"/>
          <p:cNvSpPr txBox="1">
            <a:spLocks noChangeArrowheads="1"/>
          </p:cNvSpPr>
          <p:nvPr/>
        </p:nvSpPr>
        <p:spPr bwMode="auto">
          <a:xfrm>
            <a:off x="2795756" y="2677065"/>
            <a:ext cx="162579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300" b="1" dirty="0" smtClean="0">
                <a:solidFill>
                  <a:srgbClr val="000000"/>
                </a:solidFill>
                <a:latin typeface="Corbel" charset="0"/>
                <a:cs typeface="Geneva" charset="0"/>
              </a:rPr>
              <a:t>Use cases</a:t>
            </a:r>
            <a:endParaRPr lang="en-US" sz="2300" b="1" dirty="0">
              <a:solidFill>
                <a:srgbClr val="000000"/>
              </a:solidFill>
              <a:latin typeface="Corbel" charset="0"/>
              <a:cs typeface="Geneva" charset="0"/>
            </a:endParaRPr>
          </a:p>
          <a:p>
            <a:pPr eaLnBrk="1" hangingPunct="1"/>
            <a:endParaRPr lang="en-US" sz="1700" dirty="0">
              <a:solidFill>
                <a:srgbClr val="000000"/>
              </a:solidFill>
              <a:latin typeface="Corbel" charset="0"/>
              <a:cs typeface="Geneva" charset="0"/>
            </a:endParaRPr>
          </a:p>
          <a:p>
            <a:pPr eaLnBrk="1" hangingPunct="1"/>
            <a:r>
              <a:rPr lang="en-US" sz="2000" dirty="0">
                <a:solidFill>
                  <a:srgbClr val="DD5E21"/>
                </a:solidFill>
                <a:latin typeface="Corbel" charset="0"/>
                <a:cs typeface="Geneva" charset="0"/>
              </a:rPr>
              <a:t>      </a:t>
            </a:r>
            <a:endParaRPr lang="en-US" sz="1700" dirty="0">
              <a:latin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7429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Elixir EXCELERATE: H2020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ELIXIR infrastructure</a:t>
            </a:r>
          </a:p>
          <a:p>
            <a:r>
              <a:rPr lang="en-US" dirty="0" smtClean="0"/>
              <a:t>Support early operations of ELIXIR</a:t>
            </a:r>
          </a:p>
          <a:p>
            <a:r>
              <a:rPr lang="en-US" dirty="0"/>
              <a:t>Develop and connect resources and services (from Nodes)</a:t>
            </a:r>
          </a:p>
          <a:p>
            <a:r>
              <a:rPr lang="en-US" dirty="0"/>
              <a:t>Build bioinformatics capacity across Europe (Capacity Building and Training)</a:t>
            </a:r>
          </a:p>
          <a:p>
            <a:r>
              <a:rPr lang="en-US" dirty="0"/>
              <a:t>EUR 19 million; 41 partners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612" y="5876926"/>
            <a:ext cx="2647310" cy="72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0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Elixir </a:t>
            </a:r>
            <a:r>
              <a:rPr lang="en-US" dirty="0" smtClean="0"/>
              <a:t>EXCELERATE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2" y="836613"/>
            <a:ext cx="8786222" cy="5864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612" y="5876926"/>
            <a:ext cx="2647310" cy="72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523522" y="320875"/>
            <a:ext cx="9778718" cy="648072"/>
          </a:xfrm>
        </p:spPr>
        <p:txBody>
          <a:bodyPr/>
          <a:lstStyle/>
          <a:p>
            <a:r>
              <a:rPr lang="en-US" sz="2800" dirty="0" smtClean="0">
                <a:latin typeface="Corbel" charset="0"/>
                <a:cs typeface="Geneva" charset="0"/>
              </a:rPr>
              <a:t>Interoperability Platform (WP5): </a:t>
            </a:r>
            <a:r>
              <a:rPr lang="en-US" sz="2800" dirty="0">
                <a:latin typeface="Corbel" charset="0"/>
                <a:cs typeface="Geneva" charset="0"/>
              </a:rPr>
              <a:t>Integration of data and services</a:t>
            </a:r>
          </a:p>
        </p:txBody>
      </p:sp>
      <p:sp>
        <p:nvSpPr>
          <p:cNvPr id="15362" name="Content Placeholder 4"/>
          <p:cNvSpPr>
            <a:spLocks noGrp="1"/>
          </p:cNvSpPr>
          <p:nvPr>
            <p:ph idx="1"/>
          </p:nvPr>
        </p:nvSpPr>
        <p:spPr>
          <a:xfrm>
            <a:off x="523522" y="1078884"/>
            <a:ext cx="7769578" cy="4351337"/>
          </a:xfrm>
        </p:spPr>
        <p:txBody>
          <a:bodyPr/>
          <a:lstStyle/>
          <a:p>
            <a:r>
              <a:rPr lang="en-US" dirty="0" smtClean="0">
                <a:latin typeface="Corbel" charset="0"/>
                <a:cs typeface="Geneva" charset="0"/>
              </a:rPr>
              <a:t>Mission: Implement principles for </a:t>
            </a:r>
            <a:r>
              <a:rPr lang="en-US" dirty="0" smtClean="0">
                <a:solidFill>
                  <a:srgbClr val="E68422"/>
                </a:solidFill>
                <a:latin typeface="Corbel" charset="0"/>
                <a:cs typeface="Geneva" charset="0"/>
              </a:rPr>
              <a:t>Findable</a:t>
            </a:r>
            <a:r>
              <a:rPr lang="en-US" dirty="0" smtClean="0">
                <a:latin typeface="Corbel" charset="0"/>
                <a:cs typeface="Geneva" charset="0"/>
              </a:rPr>
              <a:t>, </a:t>
            </a:r>
            <a:r>
              <a:rPr lang="en-US" dirty="0" smtClean="0">
                <a:solidFill>
                  <a:srgbClr val="E68422"/>
                </a:solidFill>
                <a:latin typeface="Corbel" charset="0"/>
                <a:cs typeface="Geneva" charset="0"/>
              </a:rPr>
              <a:t>Accessible</a:t>
            </a:r>
            <a:r>
              <a:rPr lang="en-US" dirty="0" smtClean="0">
                <a:latin typeface="Corbel" charset="0"/>
                <a:cs typeface="Geneva" charset="0"/>
              </a:rPr>
              <a:t>, </a:t>
            </a:r>
            <a:r>
              <a:rPr lang="en-US" dirty="0" smtClean="0">
                <a:solidFill>
                  <a:srgbClr val="E68422"/>
                </a:solidFill>
                <a:latin typeface="Corbel" charset="0"/>
                <a:cs typeface="Geneva" charset="0"/>
              </a:rPr>
              <a:t>Interoperable</a:t>
            </a:r>
            <a:r>
              <a:rPr lang="en-US" dirty="0">
                <a:latin typeface="Corbel" charset="0"/>
                <a:cs typeface="Geneva" charset="0"/>
              </a:rPr>
              <a:t> </a:t>
            </a:r>
            <a:r>
              <a:rPr lang="en-US" dirty="0" smtClean="0">
                <a:latin typeface="Corbel" charset="0"/>
                <a:cs typeface="Geneva" charset="0"/>
              </a:rPr>
              <a:t>and </a:t>
            </a:r>
            <a:r>
              <a:rPr lang="en-US" dirty="0" smtClean="0">
                <a:solidFill>
                  <a:srgbClr val="E68422"/>
                </a:solidFill>
                <a:latin typeface="Corbel" charset="0"/>
                <a:cs typeface="Geneva" charset="0"/>
              </a:rPr>
              <a:t>Reusable</a:t>
            </a:r>
            <a:r>
              <a:rPr lang="en-US" dirty="0" smtClean="0">
                <a:latin typeface="Corbel" charset="0"/>
                <a:cs typeface="Geneva" charset="0"/>
              </a:rPr>
              <a:t> Data (FAIR principles)</a:t>
            </a:r>
          </a:p>
          <a:p>
            <a:r>
              <a:rPr lang="en-US" dirty="0" smtClean="0">
                <a:latin typeface="Corbel" charset="0"/>
                <a:cs typeface="Geneva" charset="0"/>
              </a:rPr>
              <a:t>Goals:</a:t>
            </a:r>
          </a:p>
          <a:p>
            <a:pPr lvl="1">
              <a:lnSpc>
                <a:spcPct val="60000"/>
              </a:lnSpc>
            </a:pPr>
            <a:r>
              <a:rPr lang="en-US" dirty="0" smtClean="0">
                <a:latin typeface="Corbel" charset="0"/>
                <a:cs typeface="Geneva" charset="0"/>
              </a:rPr>
              <a:t>Deliver interoperability services for ELIXIR Use cases</a:t>
            </a:r>
          </a:p>
          <a:p>
            <a:pPr lvl="1">
              <a:lnSpc>
                <a:spcPct val="60000"/>
              </a:lnSpc>
            </a:pPr>
            <a:r>
              <a:rPr lang="en-US" dirty="0" smtClean="0">
                <a:latin typeface="Corbel" charset="0"/>
                <a:cs typeface="Geneva" charset="0"/>
              </a:rPr>
              <a:t>Promote interoperability best practices</a:t>
            </a:r>
          </a:p>
          <a:p>
            <a:r>
              <a:rPr lang="en-US" dirty="0" smtClean="0"/>
              <a:t>Activities: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solidFill>
                  <a:schemeClr val="accent3"/>
                </a:solidFill>
              </a:rPr>
              <a:t>Bring Your Own Data </a:t>
            </a:r>
            <a:r>
              <a:rPr lang="en-US" sz="1600" dirty="0"/>
              <a:t>(BYOD) Workshops</a:t>
            </a:r>
          </a:p>
          <a:p>
            <a:pPr lvl="1"/>
            <a:r>
              <a:rPr lang="en-US" sz="1600" dirty="0">
                <a:solidFill>
                  <a:srgbClr val="E68422"/>
                </a:solidFill>
              </a:rPr>
              <a:t>Technical services </a:t>
            </a:r>
            <a:r>
              <a:rPr lang="en-US" sz="1600" dirty="0"/>
              <a:t>to ensure that data is interoperable, can be accessed programmatically, and contain persistent identifiers. 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Ontologies, minimum information standards, vocabularies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ELIXIR </a:t>
            </a:r>
            <a:r>
              <a:rPr lang="en-US" sz="1600" dirty="0">
                <a:solidFill>
                  <a:srgbClr val="E68422"/>
                </a:solidFill>
              </a:rPr>
              <a:t>Standards Registry</a:t>
            </a:r>
          </a:p>
          <a:p>
            <a:pPr marL="457200" lvl="1" indent="0">
              <a:lnSpc>
                <a:spcPct val="60000"/>
              </a:lnSpc>
              <a:buNone/>
            </a:pPr>
            <a:endParaRPr lang="en-US" sz="1800" dirty="0">
              <a:latin typeface="Corbel" charset="0"/>
              <a:cs typeface="Genev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19446"/>
            <a:ext cx="61583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 b="0" i="0"/>
            </a:pPr>
            <a:r>
              <a:rPr lang="en-US" sz="1600" b="1" dirty="0" smtClean="0">
                <a:solidFill>
                  <a:prstClr val="black"/>
                </a:solidFill>
                <a:latin typeface="Corbel"/>
                <a:ea typeface="Geneva"/>
                <a:cs typeface="Corbel"/>
              </a:rPr>
              <a:t>Lead by: Chris </a:t>
            </a:r>
            <a:r>
              <a:rPr lang="en-US" sz="1600" b="1" dirty="0" err="1">
                <a:solidFill>
                  <a:prstClr val="black"/>
                </a:solidFill>
                <a:latin typeface="Corbel"/>
                <a:ea typeface="Geneva"/>
                <a:cs typeface="Corbel"/>
              </a:rPr>
              <a:t>Evelo</a:t>
            </a:r>
            <a:r>
              <a:rPr lang="en-US" sz="1600" b="1" dirty="0">
                <a:solidFill>
                  <a:prstClr val="black"/>
                </a:solidFill>
                <a:latin typeface="Corbel"/>
                <a:ea typeface="Geneva"/>
                <a:cs typeface="Corbel"/>
              </a:rPr>
              <a:t>, </a:t>
            </a:r>
            <a:r>
              <a:rPr lang="en-US" sz="1600" dirty="0">
                <a:solidFill>
                  <a:prstClr val="black"/>
                </a:solidFill>
                <a:latin typeface="Corbel"/>
                <a:ea typeface="Geneva"/>
                <a:cs typeface="Corbel"/>
              </a:rPr>
              <a:t>NL,  </a:t>
            </a:r>
            <a:r>
              <a:rPr lang="en-US" sz="1600" b="1" dirty="0">
                <a:solidFill>
                  <a:prstClr val="black"/>
                </a:solidFill>
                <a:latin typeface="Corbel"/>
                <a:ea typeface="Geneva"/>
                <a:cs typeface="Corbel"/>
              </a:rPr>
              <a:t>Carole Goble</a:t>
            </a:r>
            <a:r>
              <a:rPr lang="en-US" sz="1600" dirty="0">
                <a:solidFill>
                  <a:prstClr val="black"/>
                </a:solidFill>
                <a:latin typeface="Corbel"/>
                <a:ea typeface="Geneva"/>
                <a:cs typeface="Corbel"/>
              </a:rPr>
              <a:t>, UK, </a:t>
            </a:r>
            <a:r>
              <a:rPr lang="en-US" sz="1600" b="1" dirty="0">
                <a:solidFill>
                  <a:prstClr val="black"/>
                </a:solidFill>
                <a:latin typeface="Corbel"/>
                <a:ea typeface="Geneva"/>
                <a:cs typeface="Corbel"/>
              </a:rPr>
              <a:t>Helen Parkinson</a:t>
            </a:r>
            <a:r>
              <a:rPr lang="en-US" sz="1600" dirty="0">
                <a:solidFill>
                  <a:prstClr val="black"/>
                </a:solidFill>
                <a:latin typeface="Corbel"/>
                <a:ea typeface="Geneva"/>
                <a:cs typeface="Corbel"/>
              </a:rPr>
              <a:t>, EBI </a:t>
            </a:r>
            <a:endParaRPr lang="en-US" sz="1600" b="1" dirty="0">
              <a:solidFill>
                <a:prstClr val="black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" name="Picture 1" descr="interoperabilit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10860" y="1078884"/>
            <a:ext cx="1645920" cy="19446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094" y="5927842"/>
            <a:ext cx="2647310" cy="72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9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Elixir Plant Science </a:t>
            </a: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C</a:t>
            </a:r>
            <a:r>
              <a:rPr lang="en-US" dirty="0" smtClean="0"/>
              <a:t>ase (WP7): Integrating </a:t>
            </a:r>
            <a:r>
              <a:rPr lang="en-US" dirty="0"/>
              <a:t>Genomic and Phenotypic Data for Crop and Forest Plants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403" y="1544432"/>
            <a:ext cx="7281597" cy="3934837"/>
          </a:xfrm>
        </p:spPr>
        <p:txBody>
          <a:bodyPr/>
          <a:lstStyle/>
          <a:p>
            <a:pPr algn="just"/>
            <a:r>
              <a:rPr lang="en-US" dirty="0"/>
              <a:t>P</a:t>
            </a:r>
            <a:r>
              <a:rPr lang="en-US" dirty="0" smtClean="0"/>
              <a:t>henotypic </a:t>
            </a:r>
            <a:r>
              <a:rPr lang="en-US" dirty="0"/>
              <a:t>variation in most crop and forest plants is enormous, and phenotype </a:t>
            </a:r>
            <a:r>
              <a:rPr lang="en-US" dirty="0" smtClean="0"/>
              <a:t>characterization </a:t>
            </a:r>
            <a:r>
              <a:rPr lang="en-US" dirty="0"/>
              <a:t>data </a:t>
            </a:r>
            <a:r>
              <a:rPr lang="en-US" dirty="0" smtClean="0"/>
              <a:t>is</a:t>
            </a:r>
          </a:p>
          <a:p>
            <a:pPr lvl="1" algn="just"/>
            <a:r>
              <a:rPr lang="en-US" dirty="0" smtClean="0"/>
              <a:t>often </a:t>
            </a:r>
            <a:r>
              <a:rPr lang="en-US" dirty="0"/>
              <a:t>inaccessible </a:t>
            </a:r>
            <a:endParaRPr lang="en-US" dirty="0" smtClean="0"/>
          </a:p>
          <a:p>
            <a:pPr lvl="1" algn="just"/>
            <a:r>
              <a:rPr lang="en-US" dirty="0" smtClean="0"/>
              <a:t>lacks </a:t>
            </a:r>
            <a:r>
              <a:rPr lang="en-US" dirty="0"/>
              <a:t>any route of unified </a:t>
            </a:r>
            <a:r>
              <a:rPr lang="en-US" dirty="0" smtClean="0"/>
              <a:t>access</a:t>
            </a:r>
          </a:p>
          <a:p>
            <a:pPr lvl="1" algn="just"/>
            <a:r>
              <a:rPr lang="en-US" dirty="0"/>
              <a:t>diverse and non‐standard </a:t>
            </a:r>
            <a:endParaRPr lang="en-US" dirty="0" smtClean="0"/>
          </a:p>
          <a:p>
            <a:pPr lvl="1" algn="just"/>
            <a:endParaRPr lang="en-US" dirty="0"/>
          </a:p>
          <a:p>
            <a:pPr algn="just">
              <a:buClr>
                <a:schemeClr val="tx1"/>
              </a:buClr>
              <a:buFont typeface="Wingdings" charset="2"/>
              <a:buChar char="Ø"/>
            </a:pPr>
            <a:r>
              <a:rPr lang="en-US" dirty="0" smtClean="0"/>
              <a:t>Technical </a:t>
            </a:r>
            <a:r>
              <a:rPr lang="en-US" dirty="0"/>
              <a:t>infrastructure and associated social practices needed to </a:t>
            </a:r>
            <a:r>
              <a:rPr lang="en-US" b="1" dirty="0"/>
              <a:t>define an open model </a:t>
            </a:r>
            <a:r>
              <a:rPr lang="en-US" dirty="0"/>
              <a:t>for publishing and sharing of plant </a:t>
            </a:r>
            <a:r>
              <a:rPr lang="en-US" dirty="0" smtClean="0"/>
              <a:t>genotype‐phenotype </a:t>
            </a:r>
            <a:r>
              <a:rPr lang="en-US" dirty="0"/>
              <a:t>data</a:t>
            </a:r>
          </a:p>
        </p:txBody>
      </p:sp>
      <p:pic>
        <p:nvPicPr>
          <p:cNvPr id="4" name="Picture 3" descr="pl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5644" y="1544432"/>
            <a:ext cx="2144301" cy="22689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519446"/>
            <a:ext cx="61583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 b="0" i="0"/>
            </a:pPr>
            <a:r>
              <a:rPr lang="en-US" sz="1600" b="1" dirty="0" smtClean="0">
                <a:solidFill>
                  <a:prstClr val="black"/>
                </a:solidFill>
                <a:latin typeface="Corbel"/>
                <a:ea typeface="Geneva"/>
                <a:cs typeface="Corbel"/>
              </a:rPr>
              <a:t>Lead by: Paul </a:t>
            </a:r>
            <a:r>
              <a:rPr lang="en-US" sz="1600" b="1" dirty="0">
                <a:solidFill>
                  <a:prstClr val="black"/>
                </a:solidFill>
                <a:latin typeface="Corbel"/>
                <a:ea typeface="Geneva"/>
                <a:cs typeface="Corbel"/>
              </a:rPr>
              <a:t>Kersey, </a:t>
            </a:r>
            <a:r>
              <a:rPr lang="en-US" sz="1600" dirty="0">
                <a:solidFill>
                  <a:prstClr val="black"/>
                </a:solidFill>
                <a:latin typeface="Corbel"/>
                <a:ea typeface="Geneva"/>
                <a:cs typeface="Corbel"/>
              </a:rPr>
              <a:t>EBI &amp; </a:t>
            </a:r>
            <a:r>
              <a:rPr lang="en-US" sz="1600" b="1" dirty="0">
                <a:solidFill>
                  <a:prstClr val="black"/>
                </a:solidFill>
                <a:latin typeface="Corbel"/>
                <a:ea typeface="Geneva"/>
                <a:cs typeface="Corbel"/>
              </a:rPr>
              <a:t>Celia Miguel</a:t>
            </a:r>
            <a:r>
              <a:rPr lang="en-US" sz="1600" dirty="0">
                <a:solidFill>
                  <a:prstClr val="black"/>
                </a:solidFill>
                <a:latin typeface="Corbel"/>
                <a:ea typeface="Geneva"/>
                <a:cs typeface="Corbel"/>
              </a:rPr>
              <a:t>, PT </a:t>
            </a:r>
            <a:endParaRPr lang="en-US" sz="1600" b="1" dirty="0">
              <a:solidFill>
                <a:prstClr val="black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094" y="5927842"/>
            <a:ext cx="2647310" cy="72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2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Elixir Plant </a:t>
            </a:r>
            <a:r>
              <a:rPr lang="en-US" dirty="0" smtClean="0"/>
              <a:t>Science </a:t>
            </a:r>
            <a:r>
              <a:rPr lang="en-US" dirty="0"/>
              <a:t>Use Case (WP7</a:t>
            </a:r>
            <a:r>
              <a:rPr lang="en-US" dirty="0" smtClean="0"/>
              <a:t>):</a:t>
            </a:r>
            <a:r>
              <a:rPr lang="en-GB" dirty="0" smtClean="0"/>
              <a:t> Main 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Identify standards for the annotation of plant genomic and phenotypic data sets for the purpose of data interoperability and discovery</a:t>
            </a:r>
            <a:r>
              <a:rPr lang="mr-IN" dirty="0" smtClean="0"/>
              <a:t>…</a:t>
            </a:r>
            <a:endParaRPr lang="en-GB" dirty="0" smtClean="0"/>
          </a:p>
          <a:p>
            <a:r>
              <a:rPr lang="mr-IN" dirty="0" smtClean="0"/>
              <a:t>…</a:t>
            </a:r>
            <a:r>
              <a:rPr lang="en-US" dirty="0" smtClean="0"/>
              <a:t> and </a:t>
            </a:r>
            <a:r>
              <a:rPr lang="en-GB" dirty="0" smtClean="0"/>
              <a:t>annotate exemplar data sets according to standards </a:t>
            </a:r>
            <a:r>
              <a:rPr lang="en-GB" dirty="0" smtClean="0">
                <a:solidFill>
                  <a:srgbClr val="DF001A"/>
                </a:solidFill>
              </a:rPr>
              <a:t>(D7.1)</a:t>
            </a:r>
          </a:p>
          <a:p>
            <a:r>
              <a:rPr lang="en-GB" dirty="0" smtClean="0"/>
              <a:t>Provide an API for data discovery over dispersed repositories</a:t>
            </a:r>
            <a:r>
              <a:rPr lang="en-GB" dirty="0"/>
              <a:t> </a:t>
            </a:r>
            <a:r>
              <a:rPr lang="en-GB" dirty="0" smtClean="0"/>
              <a:t>(with possible extension to support data retrieval) </a:t>
            </a:r>
            <a:r>
              <a:rPr lang="en-GB" dirty="0" smtClean="0">
                <a:solidFill>
                  <a:srgbClr val="DF001A"/>
                </a:solidFill>
              </a:rPr>
              <a:t>(D7.2)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11200" y="6106276"/>
            <a:ext cx="37338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algn="l"/>
            <a:r>
              <a:rPr lang="en-GB" i="1" dirty="0" smtClean="0"/>
              <a:t>Funded under the Horizon 2020 Framework Programme, grant agreement no. 676559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094" y="5927842"/>
            <a:ext cx="2647310" cy="72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D7.1. Annotating data sets according to standards: MIAPPE</a:t>
            </a:r>
            <a:br>
              <a:rPr lang="en-GB" dirty="0" smtClean="0"/>
            </a:br>
            <a:r>
              <a:rPr lang="en-US" altLang="en-US" sz="1800" dirty="0" smtClean="0">
                <a:hlinkClick r:id="rId3"/>
              </a:rPr>
              <a:t>https://www.miappe.org</a:t>
            </a:r>
            <a:r>
              <a:rPr lang="en-US" altLang="en-US" sz="1800" dirty="0" smtClean="0"/>
              <a:t> </a:t>
            </a:r>
            <a:endParaRPr lang="en-GB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MIAPPE: Minimum Information About a Plant Phenotyping </a:t>
            </a:r>
            <a:r>
              <a:rPr lang="en-US" dirty="0" smtClean="0"/>
              <a:t>Experiment</a:t>
            </a:r>
          </a:p>
          <a:p>
            <a:r>
              <a:rPr lang="en-US" dirty="0" smtClean="0"/>
              <a:t>MIAPPE </a:t>
            </a:r>
            <a:r>
              <a:rPr lang="en-US" dirty="0"/>
              <a:t>is </a:t>
            </a:r>
            <a:r>
              <a:rPr lang="en-US" dirty="0" smtClean="0"/>
              <a:t>a Minimum Information (MI)</a:t>
            </a:r>
            <a:r>
              <a:rPr lang="en-US" dirty="0"/>
              <a:t> </a:t>
            </a:r>
            <a:r>
              <a:rPr lang="en-US" dirty="0" smtClean="0"/>
              <a:t>standard </a:t>
            </a:r>
            <a:r>
              <a:rPr lang="en-US" dirty="0"/>
              <a:t>for plant phenotyping. </a:t>
            </a:r>
          </a:p>
          <a:p>
            <a:r>
              <a:rPr lang="en-US" dirty="0"/>
              <a:t>Defines a list of attributes that might be necessary to fully describe a phenotyping experiment. </a:t>
            </a:r>
          </a:p>
          <a:p>
            <a:r>
              <a:rPr lang="en-US" dirty="0"/>
              <a:t>Not all of the elements listed in an MI must be reported in each case. An MI document should rather be considered as a checklist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Previous version: April 2016, available in </a:t>
            </a:r>
            <a:r>
              <a:rPr lang="en-US" dirty="0" smtClean="0">
                <a:hlinkClick r:id="rId4"/>
              </a:rPr>
              <a:t>PDF</a:t>
            </a:r>
            <a:r>
              <a:rPr lang="en-US" dirty="0" smtClean="0"/>
              <a:t>.</a:t>
            </a:r>
          </a:p>
          <a:p>
            <a:r>
              <a:rPr lang="en-US" dirty="0" smtClean="0"/>
              <a:t>WP7 is collaborating on the development of an improved MIAPPE version which will be adopted as the official EXCELERATE standard for plant phenotype data.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9512" y="5913554"/>
            <a:ext cx="2779889" cy="750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094" y="5927842"/>
            <a:ext cx="2647310" cy="72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0" y="121920"/>
            <a:ext cx="11964416" cy="560832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512" y="5913554"/>
            <a:ext cx="2779889" cy="7505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094" y="5927842"/>
            <a:ext cx="2647310" cy="72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4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IXIR_templat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Leere Präsentation">
      <a:majorFont>
        <a:latin typeface="Arial"/>
        <a:ea typeface="Geneva"/>
        <a:cs typeface="Geneva"/>
      </a:majorFont>
      <a:minorFont>
        <a:latin typeface="Arial"/>
        <a:ea typeface="Geneva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Geneva" pitchFamily="-112" charset="0"/>
            <a:cs typeface="Geneva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Geneva" pitchFamily="-112" charset="0"/>
            <a:cs typeface="Geneva" pitchFamily="-112" charset="0"/>
          </a:defRPr>
        </a:defPPr>
      </a:lstStyle>
    </a:lnDef>
  </a:objectDefaults>
  <a:extraClrSchemeLst>
    <a:extraClrScheme>
      <a:clrScheme name="Leere Präsentation 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DCDCDC"/>
        </a:lt1>
        <a:dk2>
          <a:srgbClr val="007E82"/>
        </a:dk2>
        <a:lt2>
          <a:srgbClr val="7D7D7D"/>
        </a:lt2>
        <a:accent1>
          <a:srgbClr val="72AD46"/>
        </a:accent1>
        <a:accent2>
          <a:srgbClr val="DF001A"/>
        </a:accent2>
        <a:accent3>
          <a:srgbClr val="EBEBEB"/>
        </a:accent3>
        <a:accent4>
          <a:srgbClr val="000000"/>
        </a:accent4>
        <a:accent5>
          <a:srgbClr val="BCD3B0"/>
        </a:accent5>
        <a:accent6>
          <a:srgbClr val="CA0016"/>
        </a:accent6>
        <a:hlink>
          <a:srgbClr val="007E82"/>
        </a:hlink>
        <a:folHlink>
          <a:srgbClr val="72AD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7E82"/>
        </a:dk2>
        <a:lt2>
          <a:srgbClr val="7D7D7D"/>
        </a:lt2>
        <a:accent1>
          <a:srgbClr val="72AD46"/>
        </a:accent1>
        <a:accent2>
          <a:srgbClr val="DF001A"/>
        </a:accent2>
        <a:accent3>
          <a:srgbClr val="FFFFFF"/>
        </a:accent3>
        <a:accent4>
          <a:srgbClr val="000000"/>
        </a:accent4>
        <a:accent5>
          <a:srgbClr val="BCD3B0"/>
        </a:accent5>
        <a:accent6>
          <a:srgbClr val="CA0016"/>
        </a:accent6>
        <a:hlink>
          <a:srgbClr val="007E82"/>
        </a:hlink>
        <a:folHlink>
          <a:srgbClr val="72AD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FFFFFF"/>
        </a:lt1>
        <a:dk2>
          <a:srgbClr val="007E82"/>
        </a:dk2>
        <a:lt2>
          <a:srgbClr val="7D7D7D"/>
        </a:lt2>
        <a:accent1>
          <a:srgbClr val="72AD46"/>
        </a:accent1>
        <a:accent2>
          <a:srgbClr val="DF001A"/>
        </a:accent2>
        <a:accent3>
          <a:srgbClr val="FFFFFF"/>
        </a:accent3>
        <a:accent4>
          <a:srgbClr val="000000"/>
        </a:accent4>
        <a:accent5>
          <a:srgbClr val="BCD3B0"/>
        </a:accent5>
        <a:accent6>
          <a:srgbClr val="CA0016"/>
        </a:accent6>
        <a:hlink>
          <a:srgbClr val="D2E806"/>
        </a:hlink>
        <a:folHlink>
          <a:srgbClr val="72AD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ELIXIR-slides-template-4</Template>
  <TotalTime>13493</TotalTime>
  <Words>1140</Words>
  <Application>Microsoft Macintosh PowerPoint</Application>
  <PresentationFormat>Widescreen</PresentationFormat>
  <Paragraphs>212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Corbel</vt:lpstr>
      <vt:lpstr>Geneva</vt:lpstr>
      <vt:lpstr>Mangal</vt:lpstr>
      <vt:lpstr>ＭＳ Ｐゴシック</vt:lpstr>
      <vt:lpstr>Times</vt:lpstr>
      <vt:lpstr>Wingdings</vt:lpstr>
      <vt:lpstr>Arial</vt:lpstr>
      <vt:lpstr>ELIXIR_template</vt:lpstr>
      <vt:lpstr>Elixir, EXCELERATE and Brassica Information Portal </vt:lpstr>
      <vt:lpstr>PowerPoint Presentation</vt:lpstr>
      <vt:lpstr>Elixir EXCELERATE: H2020 project</vt:lpstr>
      <vt:lpstr>Elixir EXCELERATE structure</vt:lpstr>
      <vt:lpstr>Interoperability Platform (WP5): Integration of data and services</vt:lpstr>
      <vt:lpstr>Elixir Plant Science Use Case (WP7): Integrating Genomic and Phenotypic Data for Crop and Forest Plants</vt:lpstr>
      <vt:lpstr>Elixir Plant Science Use Case (WP7): Main goals</vt:lpstr>
      <vt:lpstr>D7.1. Annotating data sets according to standards: MIAPPE https://www.miappe.org </vt:lpstr>
      <vt:lpstr>PowerPoint Presentation</vt:lpstr>
      <vt:lpstr>D7.2. Provide an API for data discovery over dispersed repositories: BrAPI https://www.brapi.org </vt:lpstr>
      <vt:lpstr>BrAPI v1 example: germplasm-search call</vt:lpstr>
      <vt:lpstr>Summarizing…</vt:lpstr>
      <vt:lpstr>Thanks to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premysl.velek@elixir-europe.org</dc:creator>
  <cp:lastModifiedBy>Carlos Horro (EI)</cp:lastModifiedBy>
  <cp:revision>102</cp:revision>
  <cp:lastPrinted>2017-04-28T12:11:18Z</cp:lastPrinted>
  <dcterms:created xsi:type="dcterms:W3CDTF">2017-02-10T11:44:49Z</dcterms:created>
  <dcterms:modified xsi:type="dcterms:W3CDTF">2017-06-09T10:37:03Z</dcterms:modified>
</cp:coreProperties>
</file>